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tags/tag7.xml" ContentType="application/vnd.openxmlformats-officedocument.presentationml.tags+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Default Extension="wdp" ContentType="image/vnd.ms-photo"/>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docProps/core.xml" ContentType="application/vnd.openxmlformats-package.core-properties+xml"/>
  <Default Extension="mp4" ContentType="video/unknown"/>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1"/>
  </p:notesMasterIdLst>
  <p:sldIdLst>
    <p:sldId id="383" r:id="rId2"/>
    <p:sldId id="388" r:id="rId3"/>
    <p:sldId id="384" r:id="rId4"/>
    <p:sldId id="352" r:id="rId5"/>
    <p:sldId id="350" r:id="rId6"/>
    <p:sldId id="292" r:id="rId7"/>
    <p:sldId id="275" r:id="rId8"/>
    <p:sldId id="293" r:id="rId9"/>
    <p:sldId id="295" r:id="rId10"/>
    <p:sldId id="355" r:id="rId11"/>
    <p:sldId id="369" r:id="rId12"/>
    <p:sldId id="371" r:id="rId13"/>
    <p:sldId id="373" r:id="rId14"/>
    <p:sldId id="375" r:id="rId15"/>
    <p:sldId id="354" r:id="rId16"/>
    <p:sldId id="391" r:id="rId17"/>
    <p:sldId id="402" r:id="rId18"/>
    <p:sldId id="392" r:id="rId19"/>
    <p:sldId id="390" r:id="rId20"/>
    <p:sldId id="394" r:id="rId21"/>
    <p:sldId id="398" r:id="rId22"/>
    <p:sldId id="399" r:id="rId23"/>
    <p:sldId id="342" r:id="rId24"/>
    <p:sldId id="324" r:id="rId25"/>
    <p:sldId id="333" r:id="rId26"/>
    <p:sldId id="334" r:id="rId27"/>
    <p:sldId id="385" r:id="rId28"/>
    <p:sldId id="406" r:id="rId29"/>
    <p:sldId id="404" r:id="rId30"/>
    <p:sldId id="410" r:id="rId31"/>
    <p:sldId id="413" r:id="rId32"/>
    <p:sldId id="412" r:id="rId33"/>
    <p:sldId id="411" r:id="rId34"/>
    <p:sldId id="436" r:id="rId35"/>
    <p:sldId id="378" r:id="rId36"/>
    <p:sldId id="379" r:id="rId37"/>
    <p:sldId id="438" r:id="rId38"/>
    <p:sldId id="440" r:id="rId39"/>
    <p:sldId id="380" r:id="rId40"/>
    <p:sldId id="400" r:id="rId41"/>
    <p:sldId id="434" r:id="rId42"/>
    <p:sldId id="356" r:id="rId43"/>
    <p:sldId id="417" r:id="rId44"/>
    <p:sldId id="419" r:id="rId45"/>
    <p:sldId id="420" r:id="rId46"/>
    <p:sldId id="421" r:id="rId47"/>
    <p:sldId id="366" r:id="rId48"/>
    <p:sldId id="357" r:id="rId49"/>
    <p:sldId id="427" r:id="rId50"/>
    <p:sldId id="359" r:id="rId51"/>
    <p:sldId id="428" r:id="rId52"/>
    <p:sldId id="360" r:id="rId53"/>
    <p:sldId id="429" r:id="rId54"/>
    <p:sldId id="361" r:id="rId55"/>
    <p:sldId id="426" r:id="rId56"/>
    <p:sldId id="362" r:id="rId57"/>
    <p:sldId id="432" r:id="rId58"/>
    <p:sldId id="431" r:id="rId59"/>
    <p:sldId id="344"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728"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1"/>
    <a:srgbClr val="4040F5"/>
    <a:srgbClr val="7F7FF8"/>
    <a:srgbClr val="E1F2FA"/>
    <a:srgbClr val="FEC407"/>
    <a:srgbClr val="FDC308"/>
    <a:srgbClr val="E4B3CC"/>
    <a:srgbClr val="168836"/>
    <a:srgbClr val="C43D70"/>
    <a:srgbClr val="F3712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81" d="100"/>
          <a:sy n="81" d="100"/>
        </p:scale>
        <p:origin x="-1056" y="-84"/>
      </p:cViewPr>
      <p:guideLst>
        <p:guide orient="horz" pos="1728"/>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9C4A62-41CF-4358-87D1-37070D0B03CE}" type="datetimeFigureOut">
              <a:rPr lang="en-US" smtClean="0"/>
              <a:pPr/>
              <a:t>28/2/2023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140811-B04F-45FF-BCEC-810A969B7BE7}" type="slidenum">
              <a:rPr lang="en-US" smtClean="0"/>
              <a:pPr/>
              <a:t>‹#›</a:t>
            </a:fld>
            <a:endParaRPr lang="en-US"/>
          </a:p>
        </p:txBody>
      </p:sp>
    </p:spTree>
    <p:extLst>
      <p:ext uri="{BB962C8B-B14F-4D97-AF65-F5344CB8AC3E}">
        <p14:creationId xmlns:p14="http://schemas.microsoft.com/office/powerpoint/2010/main" xmlns="" val="1743547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C140811-B04F-45FF-BCEC-810A969B7BE7}"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C140811-B04F-45FF-BCEC-810A969B7BE7}" type="slidenum">
              <a:rPr lang="en-US" smtClean="0"/>
              <a:pPr/>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28/2/2023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28/2/2023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28/2/2023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vi-VN"/>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a:xfrm>
            <a:off x="457200" y="6245225"/>
            <a:ext cx="2133600" cy="476250"/>
          </a:xfrm>
        </p:spPr>
        <p:txBody>
          <a:bodyPr/>
          <a:lstStyle>
            <a:lvl1pPr>
              <a:defRPr/>
            </a:lvl1pPr>
          </a:lstStyle>
          <a:p>
            <a:endParaRPr lang="en-US"/>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endParaRPr lang="en-US"/>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fld id="{6D9B08A6-0427-48EA-8A42-A8097F8F1A3C}" type="slidenum">
              <a:rPr lang="en-US"/>
              <a:pPr/>
              <a:t>‹#›</a:t>
            </a:fld>
            <a:endParaRPr lang="en-US"/>
          </a:p>
        </p:txBody>
      </p:sp>
    </p:spTree>
    <p:extLst>
      <p:ext uri="{BB962C8B-B14F-4D97-AF65-F5344CB8AC3E}">
        <p14:creationId xmlns:p14="http://schemas.microsoft.com/office/powerpoint/2010/main" xmlns="" val="2319778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E56D514A-7DE3-497E-8999-C71F9095E31E}" type="slidenum">
              <a:rPr lang="en-US"/>
              <a:pPr/>
              <a:t>‹#›</a:t>
            </a:fld>
            <a:endParaRPr lang="en-US"/>
          </a:p>
        </p:txBody>
      </p:sp>
    </p:spTree>
    <p:extLst>
      <p:ext uri="{BB962C8B-B14F-4D97-AF65-F5344CB8AC3E}">
        <p14:creationId xmlns:p14="http://schemas.microsoft.com/office/powerpoint/2010/main" xmlns="" val="2388032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EF673A-195C-472C-8168-4E1B3E629D21}" type="datetimeFigureOut">
              <a:rPr lang="en-US" smtClean="0"/>
              <a:pPr/>
              <a:t>28/2/2023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EF673A-195C-472C-8168-4E1B3E629D21}" type="datetimeFigureOut">
              <a:rPr lang="en-US" smtClean="0"/>
              <a:pPr/>
              <a:t>28/2/2023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EF673A-195C-472C-8168-4E1B3E629D21}" type="datetimeFigureOut">
              <a:rPr lang="en-US" smtClean="0"/>
              <a:pPr/>
              <a:t>28/2/2023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EF673A-195C-472C-8168-4E1B3E629D21}" type="datetimeFigureOut">
              <a:rPr lang="en-US" smtClean="0"/>
              <a:pPr/>
              <a:t>28/2/2023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EF673A-195C-472C-8168-4E1B3E629D21}" type="datetimeFigureOut">
              <a:rPr lang="en-US" smtClean="0"/>
              <a:pPr/>
              <a:t>28/2/2023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F673A-195C-472C-8168-4E1B3E629D21}" type="datetimeFigureOut">
              <a:rPr lang="en-US" smtClean="0"/>
              <a:pPr/>
              <a:t>28/2/2023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28/2/2023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EF673A-195C-472C-8168-4E1B3E629D21}" type="datetimeFigureOut">
              <a:rPr lang="en-US" smtClean="0"/>
              <a:pPr/>
              <a:t>28/2/2023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C1E9ED-F6DC-429C-A318-7B2FCA582AC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EF673A-195C-472C-8168-4E1B3E629D21}" type="datetimeFigureOut">
              <a:rPr lang="en-US" smtClean="0"/>
              <a:pPr/>
              <a:t>28/2/2023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1E9ED-F6DC-429C-A318-7B2FCA582AC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7" r:id="rId12"/>
    <p:sldLayoutId id="214748369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9.jpe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30.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34.jpeg"/><Relationship Id="rId5" Type="http://schemas.openxmlformats.org/officeDocument/2006/relationships/image" Target="../media/image29.jpeg"/><Relationship Id="rId4"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7.jpeg"/><Relationship Id="rId5" Type="http://schemas.openxmlformats.org/officeDocument/2006/relationships/image" Target="../media/image29.jpeg"/><Relationship Id="rId4"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2.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47.jpeg"/></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2.xml"/><Relationship Id="rId5" Type="http://schemas.openxmlformats.org/officeDocument/2006/relationships/image" Target="../media/image60.jpeg"/><Relationship Id="rId4" Type="http://schemas.openxmlformats.org/officeDocument/2006/relationships/image" Target="../media/image59.jpeg"/></Relationships>
</file>

<file path=ppt/slides/_rels/slide54.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61.png"/></Relationships>
</file>

<file path=ppt/slides/_rels/slide5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7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8" descr="Picture1"/>
          <p:cNvPicPr>
            <a:picLocks noGrp="1" noChangeAspect="1" noChangeArrowheads="1"/>
          </p:cNvPicPr>
          <p:nvPr>
            <p:ph sz="half" idx="4294967295"/>
          </p:nvPr>
        </p:nvPicPr>
        <p:blipFill>
          <a:blip r:embed="rId2"/>
          <a:srcRect l="4167" t="4468" r="4167" b="3934"/>
          <a:stretch>
            <a:fillRect/>
          </a:stretch>
        </p:blipFill>
        <p:spPr>
          <a:xfrm>
            <a:off x="0" y="0"/>
            <a:ext cx="9144000" cy="6858000"/>
          </a:xfrm>
        </p:spPr>
      </p:pic>
      <p:pic>
        <p:nvPicPr>
          <p:cNvPr id="55299" name="Picture 162" descr="atom1"/>
          <p:cNvPicPr>
            <a:picLocks noChangeAspect="1" noChangeArrowheads="1" noCrop="1"/>
          </p:cNvPicPr>
          <p:nvPr/>
        </p:nvPicPr>
        <p:blipFill>
          <a:blip r:embed="rId3"/>
          <a:srcRect/>
          <a:stretch>
            <a:fillRect/>
          </a:stretch>
        </p:blipFill>
        <p:spPr bwMode="auto">
          <a:xfrm>
            <a:off x="1241425" y="1255713"/>
            <a:ext cx="1366838" cy="1143000"/>
          </a:xfrm>
          <a:prstGeom prst="rect">
            <a:avLst/>
          </a:prstGeom>
          <a:noFill/>
          <a:ln w="9525">
            <a:noFill/>
            <a:miter lim="800000"/>
            <a:headEnd/>
            <a:tailEnd/>
          </a:ln>
        </p:spPr>
      </p:pic>
      <p:pic>
        <p:nvPicPr>
          <p:cNvPr id="55300" name="Picture 5" descr="Nen"/>
          <p:cNvPicPr>
            <a:picLocks noChangeAspect="1" noChangeArrowheads="1" noCrop="1"/>
          </p:cNvPicPr>
          <p:nvPr/>
        </p:nvPicPr>
        <p:blipFill>
          <a:blip r:embed="rId4"/>
          <a:srcRect/>
          <a:stretch>
            <a:fillRect/>
          </a:stretch>
        </p:blipFill>
        <p:spPr bwMode="auto">
          <a:xfrm>
            <a:off x="6934200" y="376238"/>
            <a:ext cx="920750" cy="996950"/>
          </a:xfrm>
          <a:prstGeom prst="rect">
            <a:avLst/>
          </a:prstGeom>
          <a:noFill/>
          <a:ln w="9525">
            <a:noFill/>
            <a:miter lim="800000"/>
            <a:headEnd/>
            <a:tailEnd/>
          </a:ln>
        </p:spPr>
      </p:pic>
      <p:pic>
        <p:nvPicPr>
          <p:cNvPr id="55301" name="Picture 6" descr="Nen"/>
          <p:cNvPicPr>
            <a:picLocks noChangeAspect="1" noChangeArrowheads="1" noCrop="1"/>
          </p:cNvPicPr>
          <p:nvPr/>
        </p:nvPicPr>
        <p:blipFill>
          <a:blip r:embed="rId4"/>
          <a:srcRect/>
          <a:stretch>
            <a:fillRect/>
          </a:stretch>
        </p:blipFill>
        <p:spPr bwMode="auto">
          <a:xfrm>
            <a:off x="6584950" y="4927600"/>
            <a:ext cx="1689100" cy="1828800"/>
          </a:xfrm>
          <a:prstGeom prst="rect">
            <a:avLst/>
          </a:prstGeom>
          <a:noFill/>
          <a:ln w="9525">
            <a:noFill/>
            <a:miter lim="800000"/>
            <a:headEnd/>
            <a:tailEnd/>
          </a:ln>
        </p:spPr>
      </p:pic>
      <p:sp>
        <p:nvSpPr>
          <p:cNvPr id="7" name="WordArt 4" descr="ANH DONG"/>
          <p:cNvSpPr>
            <a:spLocks noChangeArrowheads="1" noChangeShapeType="1" noTextEdit="1"/>
          </p:cNvSpPr>
          <p:nvPr/>
        </p:nvSpPr>
        <p:spPr bwMode="auto">
          <a:xfrm>
            <a:off x="228600" y="1255713"/>
            <a:ext cx="8458200" cy="1636712"/>
          </a:xfrm>
          <a:prstGeom prst="rect">
            <a:avLst/>
          </a:prstGeom>
        </p:spPr>
        <p:txBody>
          <a:bodyPr wrap="none" fromWordArt="1">
            <a:prstTxWarp prst="textWave2">
              <a:avLst>
                <a:gd name="adj1" fmla="val 13005"/>
                <a:gd name="adj2" fmla="val 0"/>
              </a:avLst>
            </a:prstTxWarp>
          </a:bodyPr>
          <a:lstStyle/>
          <a:p>
            <a:pPr algn="ctr"/>
            <a:r>
              <a:rPr lang="vi-VN" sz="2700" kern="10">
                <a:ln w="9525">
                  <a:solidFill>
                    <a:srgbClr val="993300"/>
                  </a:solidFill>
                  <a:round/>
                  <a:headEnd/>
                  <a:tailEnd/>
                </a:ln>
                <a:solidFill>
                  <a:srgbClr val="FF0000"/>
                </a:solidFill>
                <a:effectLst>
                  <a:outerShdw dist="45791" dir="2021404" algn="ctr" rotWithShape="0">
                    <a:srgbClr val="B2B2B2">
                      <a:alpha val="79999"/>
                    </a:srgbClr>
                  </a:outerShdw>
                </a:effectLst>
                <a:latin typeface="Times New Roman"/>
                <a:cs typeface="Times New Roman"/>
              </a:rPr>
              <a:t>Chào mừng các em  đến với tiết học Công nghệ</a:t>
            </a:r>
            <a:endParaRPr lang="en-US" sz="2700" kern="10">
              <a:ln w="9525">
                <a:solidFill>
                  <a:srgbClr val="993300"/>
                </a:solid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p:txBody>
      </p:sp>
      <p:sp>
        <p:nvSpPr>
          <p:cNvPr id="8" name="WordArt 5"/>
          <p:cNvSpPr>
            <a:spLocks noChangeArrowheads="1" noChangeShapeType="1" noTextEdit="1"/>
          </p:cNvSpPr>
          <p:nvPr/>
        </p:nvSpPr>
        <p:spPr bwMode="auto">
          <a:xfrm>
            <a:off x="3962400" y="2819400"/>
            <a:ext cx="906463" cy="1096963"/>
          </a:xfrm>
          <a:prstGeom prst="rect">
            <a:avLst/>
          </a:prstGeom>
        </p:spPr>
        <p:txBody>
          <a:bodyPr wrap="none" fromWordArt="1">
            <a:prstTxWarp prst="textPlain">
              <a:avLst>
                <a:gd name="adj" fmla="val 50000"/>
              </a:avLst>
            </a:prstTxWarp>
          </a:bodyPr>
          <a:lstStyle/>
          <a:p>
            <a:pPr algn="ctr"/>
            <a:r>
              <a:rPr lang="en-US" sz="2700" kern="1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6</a:t>
            </a:r>
            <a:endParaRPr lang="en-US" sz="27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pic>
        <p:nvPicPr>
          <p:cNvPr id="55304" name="Picture 11" descr="buch005"/>
          <p:cNvPicPr>
            <a:picLocks noChangeAspect="1" noChangeArrowheads="1" noCrop="1"/>
          </p:cNvPicPr>
          <p:nvPr/>
        </p:nvPicPr>
        <p:blipFill>
          <a:blip r:embed="rId5"/>
          <a:srcRect/>
          <a:stretch>
            <a:fillRect/>
          </a:stretch>
        </p:blipFill>
        <p:spPr bwMode="auto">
          <a:xfrm>
            <a:off x="2819400" y="3886200"/>
            <a:ext cx="3810000" cy="2971800"/>
          </a:xfrm>
          <a:prstGeom prst="rect">
            <a:avLst/>
          </a:prstGeom>
          <a:noFill/>
          <a:ln w="9525">
            <a:noFill/>
            <a:miter lim="800000"/>
            <a:headEnd/>
            <a:tailEnd/>
          </a:ln>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3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p:cTn id="10" dur="1000" fill="hold"/>
                                        <p:tgtEl>
                                          <p:spTgt spid="8"/>
                                        </p:tgtEl>
                                        <p:attrNameLst>
                                          <p:attrName>ppt_w</p:attrName>
                                        </p:attrNameLst>
                                      </p:cBhvr>
                                      <p:tavLst>
                                        <p:tav tm="0">
                                          <p:val>
                                            <p:fltVal val="0"/>
                                          </p:val>
                                        </p:tav>
                                        <p:tav tm="100000">
                                          <p:val>
                                            <p:strVal val="#ppt_w"/>
                                          </p:val>
                                        </p:tav>
                                      </p:tavLst>
                                    </p:anim>
                                    <p:anim calcmode="lin" valueType="num">
                                      <p:cBhvr>
                                        <p:cTn id="11" dur="1000" fill="hold"/>
                                        <p:tgtEl>
                                          <p:spTgt spid="8"/>
                                        </p:tgtEl>
                                        <p:attrNameLst>
                                          <p:attrName>ppt_h</p:attrName>
                                        </p:attrNameLst>
                                      </p:cBhvr>
                                      <p:tavLst>
                                        <p:tav tm="0">
                                          <p:val>
                                            <p:fltVal val="0"/>
                                          </p:val>
                                        </p:tav>
                                        <p:tav tm="100000">
                                          <p:val>
                                            <p:strVal val="#ppt_h"/>
                                          </p:val>
                                        </p:tav>
                                      </p:tavLst>
                                    </p:anim>
                                    <p:anim calcmode="lin" valueType="num">
                                      <p:cBhvr>
                                        <p:cTn id="12" dur="1000" fill="hold"/>
                                        <p:tgtEl>
                                          <p:spTgt spid="8"/>
                                        </p:tgtEl>
                                        <p:attrNameLst>
                                          <p:attrName>style.rotation</p:attrName>
                                        </p:attrNameLst>
                                      </p:cBhvr>
                                      <p:tavLst>
                                        <p:tav tm="0">
                                          <p:val>
                                            <p:fltVal val="90"/>
                                          </p:val>
                                        </p:tav>
                                        <p:tav tm="100000">
                                          <p:val>
                                            <p:fltVal val="0"/>
                                          </p:val>
                                        </p:tav>
                                      </p:tavLst>
                                    </p:anim>
                                    <p:animEffect transition="in" filter="fade">
                                      <p:cBhvr>
                                        <p:cTn id="1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81000" y="2209800"/>
          <a:ext cx="8610600" cy="4572000"/>
        </p:xfrm>
        <a:graphic>
          <a:graphicData uri="http://schemas.openxmlformats.org/drawingml/2006/table">
            <a:tbl>
              <a:tblPr firstRow="1" bandRow="1">
                <a:tableStyleId>{5C22544A-7EE6-4342-B048-85BDC9FD1C3A}</a:tableStyleId>
              </a:tblPr>
              <a:tblGrid>
                <a:gridCol w="1524000"/>
                <a:gridCol w="2438400"/>
                <a:gridCol w="4648200"/>
              </a:tblGrid>
              <a:tr h="339679">
                <a:tc>
                  <a:txBody>
                    <a:bodyPr/>
                    <a:lstStyle/>
                    <a:p>
                      <a:r>
                        <a:rPr lang="en-US" sz="1800" dirty="0" err="1" smtClean="0">
                          <a:latin typeface="Times New Roman" pitchFamily="18" charset="0"/>
                          <a:cs typeface="Times New Roman" pitchFamily="18" charset="0"/>
                        </a:rPr>
                        <a:t>Đồ</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dùng</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điện</a:t>
                      </a:r>
                      <a:endParaRPr lang="en-US" sz="1800" dirty="0">
                        <a:latin typeface="Times New Roman" pitchFamily="18" charset="0"/>
                        <a:cs typeface="Times New Roman" pitchFamily="18" charset="0"/>
                      </a:endParaRPr>
                    </a:p>
                  </a:txBody>
                  <a:tcPr/>
                </a:tc>
                <a:tc>
                  <a:txBody>
                    <a:bodyPr/>
                    <a:lstStyle/>
                    <a:p>
                      <a:r>
                        <a:rPr lang="en-US" sz="2400" dirty="0" err="1" smtClean="0">
                          <a:latin typeface="Times New Roman" pitchFamily="18" charset="0"/>
                          <a:cs typeface="Times New Roman" pitchFamily="18" charset="0"/>
                        </a:rPr>
                        <a:t>Tên</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gọi</a:t>
                      </a:r>
                      <a:endParaRPr lang="en-US" sz="2400" dirty="0">
                        <a:latin typeface="Times New Roman" pitchFamily="18" charset="0"/>
                        <a:cs typeface="Times New Roman" pitchFamily="18" charset="0"/>
                      </a:endParaRPr>
                    </a:p>
                  </a:txBody>
                  <a:tcPr/>
                </a:tc>
                <a:tc>
                  <a:txBody>
                    <a:bodyPr/>
                    <a:lstStyle/>
                    <a:p>
                      <a:r>
                        <a:rPr lang="en-US" sz="2400" dirty="0" err="1" smtClean="0">
                          <a:latin typeface="Times New Roman" pitchFamily="18" charset="0"/>
                          <a:cs typeface="Times New Roman" pitchFamily="18" charset="0"/>
                        </a:rPr>
                        <a:t>Công</a:t>
                      </a:r>
                      <a:r>
                        <a:rPr lang="en-US" sz="2400" baseline="0" dirty="0" smtClean="0">
                          <a:latin typeface="Times New Roman" pitchFamily="18" charset="0"/>
                          <a:cs typeface="Times New Roman" pitchFamily="18" charset="0"/>
                        </a:rPr>
                        <a:t> </a:t>
                      </a:r>
                      <a:r>
                        <a:rPr lang="en-US" sz="2400" baseline="0" dirty="0" err="1" smtClean="0">
                          <a:latin typeface="Times New Roman" pitchFamily="18" charset="0"/>
                          <a:cs typeface="Times New Roman" pitchFamily="18" charset="0"/>
                        </a:rPr>
                        <a:t>dụng</a:t>
                      </a:r>
                      <a:endParaRPr lang="en-US" sz="2400" dirty="0">
                        <a:latin typeface="Times New Roman" pitchFamily="18" charset="0"/>
                        <a:cs typeface="Times New Roman" pitchFamily="18" charset="0"/>
                      </a:endParaRPr>
                    </a:p>
                  </a:txBody>
                  <a:tcPr/>
                </a:tc>
              </a:tr>
              <a:tr h="372607">
                <a:tc>
                  <a:txBody>
                    <a:bodyPr/>
                    <a:lstStyle/>
                    <a:p>
                      <a:pPr algn="ctr"/>
                      <a:r>
                        <a:rPr lang="en-US" sz="2400" dirty="0" smtClean="0">
                          <a:latin typeface="Times New Roman" pitchFamily="18" charset="0"/>
                          <a:cs typeface="Times New Roman" pitchFamily="18" charset="0"/>
                        </a:rPr>
                        <a:t>a.</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r h="377421">
                <a:tc>
                  <a:txBody>
                    <a:bodyPr/>
                    <a:lstStyle/>
                    <a:p>
                      <a:pPr algn="ctr"/>
                      <a:r>
                        <a:rPr lang="en-US" sz="2400" dirty="0" smtClean="0">
                          <a:latin typeface="Times New Roman" pitchFamily="18" charset="0"/>
                          <a:cs typeface="Times New Roman" pitchFamily="18" charset="0"/>
                        </a:rPr>
                        <a:t>b.</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r h="377421">
                <a:tc>
                  <a:txBody>
                    <a:bodyPr/>
                    <a:lstStyle/>
                    <a:p>
                      <a:pPr algn="ctr"/>
                      <a:r>
                        <a:rPr lang="en-US" sz="2400" dirty="0" smtClean="0">
                          <a:latin typeface="Times New Roman" pitchFamily="18" charset="0"/>
                          <a:cs typeface="Times New Roman" pitchFamily="18" charset="0"/>
                        </a:rPr>
                        <a:t>c.</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r h="339679">
                <a:tc>
                  <a:txBody>
                    <a:bodyPr/>
                    <a:lstStyle/>
                    <a:p>
                      <a:pPr algn="ctr"/>
                      <a:r>
                        <a:rPr lang="en-US" sz="2400" dirty="0" smtClean="0">
                          <a:latin typeface="Times New Roman" pitchFamily="18" charset="0"/>
                          <a:cs typeface="Times New Roman" pitchFamily="18" charset="0"/>
                        </a:rPr>
                        <a:t>d.</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r h="339679">
                <a:tc>
                  <a:txBody>
                    <a:bodyPr/>
                    <a:lstStyle/>
                    <a:p>
                      <a:pPr algn="ctr"/>
                      <a:r>
                        <a:rPr lang="en-US" sz="2400" dirty="0" smtClean="0">
                          <a:latin typeface="Times New Roman" pitchFamily="18" charset="0"/>
                          <a:cs typeface="Times New Roman" pitchFamily="18" charset="0"/>
                        </a:rPr>
                        <a:t>e.</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r h="339679">
                <a:tc>
                  <a:txBody>
                    <a:bodyPr/>
                    <a:lstStyle/>
                    <a:p>
                      <a:pPr algn="ctr"/>
                      <a:r>
                        <a:rPr lang="en-US" sz="2400" dirty="0" smtClean="0">
                          <a:latin typeface="Times New Roman" pitchFamily="18" charset="0"/>
                          <a:cs typeface="Times New Roman" pitchFamily="18" charset="0"/>
                        </a:rPr>
                        <a:t>g</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r h="339679">
                <a:tc>
                  <a:txBody>
                    <a:bodyPr/>
                    <a:lstStyle/>
                    <a:p>
                      <a:pPr algn="ctr"/>
                      <a:r>
                        <a:rPr lang="en-US" sz="2400" dirty="0" smtClean="0">
                          <a:latin typeface="Times New Roman" pitchFamily="18" charset="0"/>
                          <a:cs typeface="Times New Roman" pitchFamily="18" charset="0"/>
                        </a:rPr>
                        <a:t>h</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r h="339679">
                <a:tc>
                  <a:txBody>
                    <a:bodyPr/>
                    <a:lstStyle/>
                    <a:p>
                      <a:pPr algn="ctr"/>
                      <a:r>
                        <a:rPr lang="en-US" sz="2400" dirty="0" err="1" smtClean="0">
                          <a:latin typeface="Times New Roman" pitchFamily="18" charset="0"/>
                          <a:cs typeface="Times New Roman" pitchFamily="18" charset="0"/>
                        </a:rPr>
                        <a:t>i</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r h="339679">
                <a:tc>
                  <a:txBody>
                    <a:bodyPr/>
                    <a:lstStyle/>
                    <a:p>
                      <a:pPr algn="ctr"/>
                      <a:r>
                        <a:rPr lang="en-US" sz="2400" dirty="0" smtClean="0">
                          <a:latin typeface="Times New Roman" pitchFamily="18" charset="0"/>
                          <a:cs typeface="Times New Roman" pitchFamily="18" charset="0"/>
                        </a:rPr>
                        <a:t>k</a:t>
                      </a:r>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c>
                  <a:txBody>
                    <a:bodyPr/>
                    <a:lstStyle/>
                    <a:p>
                      <a:endParaRPr lang="en-US" sz="2400" dirty="0">
                        <a:latin typeface="Times New Roman" pitchFamily="18" charset="0"/>
                        <a:cs typeface="Times New Roman" pitchFamily="18" charset="0"/>
                      </a:endParaRPr>
                    </a:p>
                  </a:txBody>
                  <a:tcPr/>
                </a:tc>
              </a:tr>
            </a:tbl>
          </a:graphicData>
        </a:graphic>
      </p:graphicFrame>
      <p:pic>
        <p:nvPicPr>
          <p:cNvPr id="5" name="Picture 4"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b="10545"/>
          <a:stretch/>
        </p:blipFill>
        <p:spPr>
          <a:xfrm>
            <a:off x="0" y="1"/>
            <a:ext cx="9143999" cy="16764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xmlns="" val="1538091036"/>
              </p:ext>
            </p:extLst>
          </p:nvPr>
        </p:nvGraphicFramePr>
        <p:xfrm>
          <a:off x="0" y="1828800"/>
          <a:ext cx="9144000" cy="4808221"/>
        </p:xfrm>
        <a:graphic>
          <a:graphicData uri="http://schemas.openxmlformats.org/drawingml/2006/table">
            <a:tbl>
              <a:tblPr firstRow="1" bandRow="1">
                <a:tableStyleId>{5C22544A-7EE6-4342-B048-85BDC9FD1C3A}</a:tableStyleId>
              </a:tblPr>
              <a:tblGrid>
                <a:gridCol w="1618407"/>
                <a:gridCol w="2589451"/>
                <a:gridCol w="4936142"/>
              </a:tblGrid>
              <a:tr h="449696">
                <a:tc>
                  <a:txBody>
                    <a:bodyPr/>
                    <a:lstStyle/>
                    <a:p>
                      <a:r>
                        <a:rPr lang="en-US" sz="1800" dirty="0" err="1" smtClean="0">
                          <a:latin typeface="Times New Roman" pitchFamily="18" charset="0"/>
                          <a:cs typeface="Times New Roman" pitchFamily="18" charset="0"/>
                        </a:rPr>
                        <a:t>Đồ</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dùng</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điện</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Tên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gọi</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Công</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dụng</a:t>
                      </a:r>
                      <a:endParaRPr lang="en-US" sz="1800" dirty="0">
                        <a:latin typeface="Times New Roman" pitchFamily="18" charset="0"/>
                        <a:cs typeface="Times New Roman" pitchFamily="18" charset="0"/>
                      </a:endParaRPr>
                    </a:p>
                  </a:txBody>
                  <a:tcPr/>
                </a:tc>
              </a:tr>
              <a:tr h="500094">
                <a:tc>
                  <a:txBody>
                    <a:bodyPr/>
                    <a:lstStyle/>
                    <a:p>
                      <a:pPr algn="ctr"/>
                      <a:r>
                        <a:rPr lang="en-US" sz="1800" dirty="0" smtClean="0">
                          <a:latin typeface="Times New Roman" pitchFamily="18" charset="0"/>
                          <a:cs typeface="Times New Roman" pitchFamily="18" charset="0"/>
                        </a:rPr>
                        <a:t>a.</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Bàn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là</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Giúp  </a:t>
                      </a:r>
                      <a:r>
                        <a:rPr lang="en-US" sz="1800" dirty="0" err="1" smtClean="0">
                          <a:latin typeface="Times New Roman" pitchFamily="18" charset="0"/>
                          <a:cs typeface="Times New Roman" pitchFamily="18" charset="0"/>
                        </a:rPr>
                        <a:t>Là</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phẳng</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quần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áo</a:t>
                      </a:r>
                      <a:endParaRPr lang="en-US" sz="1800" dirty="0">
                        <a:latin typeface="Times New Roman" pitchFamily="18" charset="0"/>
                        <a:cs typeface="Times New Roman" pitchFamily="18" charset="0"/>
                      </a:endParaRPr>
                    </a:p>
                  </a:txBody>
                  <a:tcPr/>
                </a:tc>
              </a:tr>
              <a:tr h="506556">
                <a:tc>
                  <a:txBody>
                    <a:bodyPr/>
                    <a:lstStyle/>
                    <a:p>
                      <a:pPr algn="ctr"/>
                      <a:r>
                        <a:rPr lang="en-US" sz="1800" dirty="0" smtClean="0">
                          <a:latin typeface="Times New Roman" pitchFamily="18" charset="0"/>
                          <a:cs typeface="Times New Roman" pitchFamily="18" charset="0"/>
                        </a:rPr>
                        <a:t>b.</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Ấm</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siêu</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tốc</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Giúp đ</a:t>
                      </a:r>
                      <a:r>
                        <a:rPr lang="en-US" sz="1800" dirty="0" smtClean="0">
                          <a:latin typeface="Times New Roman" pitchFamily="18" charset="0"/>
                          <a:cs typeface="Times New Roman" pitchFamily="18" charset="0"/>
                        </a:rPr>
                        <a:t>u</a:t>
                      </a:r>
                      <a:r>
                        <a:rPr lang="vi-VN" sz="1800" dirty="0" smtClean="0">
                          <a:latin typeface="Times New Roman" pitchFamily="18" charset="0"/>
                          <a:cs typeface="Times New Roman" pitchFamily="18" charset="0"/>
                        </a:rPr>
                        <a:t>n nước nhanh sôi hơn</a:t>
                      </a:r>
                      <a:endParaRPr lang="en-US" sz="1800" dirty="0">
                        <a:latin typeface="Times New Roman" pitchFamily="18" charset="0"/>
                        <a:cs typeface="Times New Roman" pitchFamily="18" charset="0"/>
                      </a:endParaRPr>
                    </a:p>
                  </a:txBody>
                  <a:tcPr/>
                </a:tc>
              </a:tr>
              <a:tr h="506556">
                <a:tc>
                  <a:txBody>
                    <a:bodyPr/>
                    <a:lstStyle/>
                    <a:p>
                      <a:pPr algn="ctr"/>
                      <a:r>
                        <a:rPr lang="en-US" sz="1800" dirty="0" smtClean="0">
                          <a:latin typeface="Times New Roman" pitchFamily="18" charset="0"/>
                          <a:cs typeface="Times New Roman" pitchFamily="18" charset="0"/>
                        </a:rPr>
                        <a:t>c.</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Máy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xay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sinh</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tố</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Xay</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nhỏ</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đồ</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ăn</a:t>
                      </a:r>
                      <a:endParaRPr lang="en-US" sz="1800" dirty="0">
                        <a:latin typeface="Times New Roman" pitchFamily="18" charset="0"/>
                        <a:cs typeface="Times New Roman" pitchFamily="18" charset="0"/>
                      </a:endParaRPr>
                    </a:p>
                  </a:txBody>
                  <a:tcPr/>
                </a:tc>
              </a:tr>
              <a:tr h="379916">
                <a:tc>
                  <a:txBody>
                    <a:bodyPr/>
                    <a:lstStyle/>
                    <a:p>
                      <a:pPr algn="ctr"/>
                      <a:r>
                        <a:rPr lang="en-US" sz="1800" dirty="0" smtClean="0">
                          <a:latin typeface="Times New Roman" pitchFamily="18" charset="0"/>
                          <a:cs typeface="Times New Roman" pitchFamily="18" charset="0"/>
                        </a:rPr>
                        <a:t>d.</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Đèn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học</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Thắp</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sáng</a:t>
                      </a:r>
                      <a:r>
                        <a:rPr lang="en-US" sz="1800" baseline="0" dirty="0" smtClean="0">
                          <a:latin typeface="Times New Roman" pitchFamily="18" charset="0"/>
                          <a:cs typeface="Times New Roman" pitchFamily="18" charset="0"/>
                        </a:rPr>
                        <a:t> </a:t>
                      </a:r>
                      <a:endParaRPr lang="en-US" sz="1800" dirty="0">
                        <a:latin typeface="Times New Roman" pitchFamily="18" charset="0"/>
                        <a:cs typeface="Times New Roman" pitchFamily="18" charset="0"/>
                      </a:endParaRPr>
                    </a:p>
                  </a:txBody>
                  <a:tcPr/>
                </a:tc>
              </a:tr>
              <a:tr h="392581">
                <a:tc>
                  <a:txBody>
                    <a:bodyPr/>
                    <a:lstStyle/>
                    <a:p>
                      <a:pPr algn="ctr"/>
                      <a:r>
                        <a:rPr lang="en-US" sz="1800" dirty="0" smtClean="0">
                          <a:latin typeface="Times New Roman" pitchFamily="18" charset="0"/>
                          <a:cs typeface="Times New Roman" pitchFamily="18" charset="0"/>
                        </a:rPr>
                        <a:t>e.</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Máy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sấy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tóc</a:t>
                      </a:r>
                      <a:endParaRPr lang="en-US" sz="1800" dirty="0">
                        <a:latin typeface="Times New Roman" pitchFamily="18" charset="0"/>
                        <a:cs typeface="Times New Roman" pitchFamily="18" charset="0"/>
                      </a:endParaRPr>
                    </a:p>
                  </a:txBody>
                  <a:tcPr/>
                </a:tc>
                <a:tc>
                  <a:txBody>
                    <a:bodyPr/>
                    <a:lstStyle/>
                    <a:p>
                      <a:r>
                        <a:rPr lang="vi-VN" sz="1800" baseline="0" dirty="0" smtClean="0">
                          <a:latin typeface="Times New Roman" pitchFamily="18" charset="0"/>
                          <a:cs typeface="Times New Roman" pitchFamily="18" charset="0"/>
                        </a:rPr>
                        <a:t>Giúp</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khô</a:t>
                      </a:r>
                      <a:r>
                        <a:rPr lang="en-US" sz="1800" baseline="0" dirty="0" smtClean="0">
                          <a:latin typeface="Times New Roman" pitchFamily="18" charset="0"/>
                          <a:cs typeface="Times New Roman" pitchFamily="18" charset="0"/>
                        </a:rPr>
                        <a:t> </a:t>
                      </a:r>
                      <a:r>
                        <a:rPr lang="vi-VN" sz="1800" baseline="0" dirty="0" smtClean="0">
                          <a:latin typeface="Times New Roman" pitchFamily="18" charset="0"/>
                          <a:cs typeface="Times New Roman" pitchFamily="18" charset="0"/>
                        </a:rPr>
                        <a:t>tóc nhanh hơn</a:t>
                      </a:r>
                      <a:endParaRPr lang="en-US" sz="1800" dirty="0">
                        <a:latin typeface="Times New Roman" pitchFamily="18" charset="0"/>
                        <a:cs typeface="Times New Roman" pitchFamily="18" charset="0"/>
                      </a:endParaRPr>
                    </a:p>
                  </a:txBody>
                  <a:tcPr/>
                </a:tc>
              </a:tr>
              <a:tr h="656495">
                <a:tc>
                  <a:txBody>
                    <a:bodyPr/>
                    <a:lstStyle/>
                    <a:p>
                      <a:pPr algn="ctr"/>
                      <a:r>
                        <a:rPr lang="en-US" sz="1800" dirty="0" smtClean="0">
                          <a:latin typeface="Times New Roman" pitchFamily="18" charset="0"/>
                          <a:cs typeface="Times New Roman" pitchFamily="18" charset="0"/>
                        </a:rPr>
                        <a:t>g</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Bếp</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từ</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Giúp đun nấu tiện lợi,</a:t>
                      </a:r>
                      <a:r>
                        <a:rPr lang="en-US"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nhanh chóng,</a:t>
                      </a:r>
                      <a:r>
                        <a:rPr lang="en-US"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sạch sẽ</a:t>
                      </a:r>
                      <a:endParaRPr lang="en-US" sz="1800" dirty="0">
                        <a:latin typeface="Times New Roman" pitchFamily="18" charset="0"/>
                        <a:cs typeface="Times New Roman" pitchFamily="18" charset="0"/>
                      </a:endParaRPr>
                    </a:p>
                  </a:txBody>
                  <a:tcPr/>
                </a:tc>
              </a:tr>
              <a:tr h="379916">
                <a:tc>
                  <a:txBody>
                    <a:bodyPr/>
                    <a:lstStyle/>
                    <a:p>
                      <a:pPr algn="ctr"/>
                      <a:r>
                        <a:rPr lang="en-US" sz="1800" dirty="0" smtClean="0">
                          <a:latin typeface="Times New Roman" pitchFamily="18" charset="0"/>
                          <a:cs typeface="Times New Roman" pitchFamily="18" charset="0"/>
                        </a:rPr>
                        <a:t>h</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Quạt</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treo</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tường</a:t>
                      </a:r>
                      <a:r>
                        <a:rPr lang="en-US" sz="1800" baseline="0" dirty="0" smtClean="0">
                          <a:latin typeface="Times New Roman" pitchFamily="18" charset="0"/>
                          <a:cs typeface="Times New Roman" pitchFamily="18" charset="0"/>
                        </a:rPr>
                        <a:t> </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Làm mát,</a:t>
                      </a:r>
                      <a:r>
                        <a:rPr lang="en-US"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tiết kiệm diện tích</a:t>
                      </a:r>
                      <a:endParaRPr lang="en-US" sz="1800" dirty="0">
                        <a:latin typeface="Times New Roman" pitchFamily="18" charset="0"/>
                        <a:cs typeface="Times New Roman" pitchFamily="18" charset="0"/>
                      </a:endParaRPr>
                    </a:p>
                  </a:txBody>
                  <a:tcPr/>
                </a:tc>
              </a:tr>
              <a:tr h="379916">
                <a:tc>
                  <a:txBody>
                    <a:bodyPr/>
                    <a:lstStyle/>
                    <a:p>
                      <a:pPr algn="ctr"/>
                      <a:r>
                        <a:rPr lang="en-US" sz="1800" dirty="0" err="1" smtClean="0">
                          <a:latin typeface="Times New Roman" pitchFamily="18" charset="0"/>
                          <a:cs typeface="Times New Roman" pitchFamily="18" charset="0"/>
                        </a:rPr>
                        <a:t>i</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Máy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hút</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bụi</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Hút</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bụi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vệ</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sinh</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nhà</a:t>
                      </a:r>
                      <a:r>
                        <a:rPr lang="vi-VN" sz="1800" baseline="0" dirty="0" smtClean="0">
                          <a:latin typeface="Times New Roman" pitchFamily="18" charset="0"/>
                          <a:cs typeface="Times New Roman" pitchFamily="18" charset="0"/>
                        </a:rPr>
                        <a:t> cửa sạch sẽ</a:t>
                      </a:r>
                      <a:endParaRPr lang="en-US" sz="1800" dirty="0">
                        <a:latin typeface="Times New Roman" pitchFamily="18" charset="0"/>
                        <a:cs typeface="Times New Roman" pitchFamily="18" charset="0"/>
                      </a:endParaRPr>
                    </a:p>
                  </a:txBody>
                  <a:tcPr/>
                </a:tc>
              </a:tr>
              <a:tr h="656495">
                <a:tc>
                  <a:txBody>
                    <a:bodyPr/>
                    <a:lstStyle/>
                    <a:p>
                      <a:pPr algn="ctr"/>
                      <a:r>
                        <a:rPr lang="en-US" sz="1800" dirty="0" smtClean="0">
                          <a:latin typeface="Times New Roman" pitchFamily="18" charset="0"/>
                          <a:cs typeface="Times New Roman" pitchFamily="18" charset="0"/>
                        </a:rPr>
                        <a:t>k</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Nồi cơm điện</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Giúp nấu cơm nhanh chóng,</a:t>
                      </a:r>
                      <a:r>
                        <a:rPr lang="en-US"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rút ngắn thời gian nấu nướng</a:t>
                      </a:r>
                      <a:endParaRPr lang="en-US" sz="1800" dirty="0">
                        <a:latin typeface="Times New Roman" pitchFamily="18" charset="0"/>
                        <a:cs typeface="Times New Roman" pitchFamily="18" charset="0"/>
                      </a:endParaRPr>
                    </a:p>
                  </a:txBody>
                  <a:tcPr/>
                </a:tc>
              </a:tr>
            </a:tbl>
          </a:graphicData>
        </a:graphic>
      </p:graphicFrame>
      <p:pic>
        <p:nvPicPr>
          <p:cNvPr id="4" name="Picture 3"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b="10545"/>
          <a:stretch/>
        </p:blipFill>
        <p:spPr>
          <a:xfrm>
            <a:off x="0" y="1"/>
            <a:ext cx="9143999" cy="1676400"/>
          </a:xfrm>
          <a:prstGeom prst="rect">
            <a:avLst/>
          </a:prstGeom>
        </p:spPr>
      </p:pic>
    </p:spTree>
    <p:extLst>
      <p:ext uri="{BB962C8B-B14F-4D97-AF65-F5344CB8AC3E}">
        <p14:creationId xmlns:p14="http://schemas.microsoft.com/office/powerpoint/2010/main" xmlns="" val="286852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bongden2311"/>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rcRect/>
          <a:stretch>
            <a:fillRect/>
          </a:stretch>
        </p:blipFill>
        <p:spPr>
          <a:xfrm>
            <a:off x="0" y="0"/>
            <a:ext cx="2133600" cy="20574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1270" name="Picture 6" descr="nồi cơm điện"/>
          <p:cNvPicPr>
            <a:picLocks noGrp="1" noChangeAspect="1" noChangeArrowheads="1"/>
          </p:cNvPicPr>
          <p:nvPr>
            <p:ph sz="quarter" idx="2"/>
          </p:nvPr>
        </p:nvPicPr>
        <p:blipFill>
          <a:blip r:embed="rId3">
            <a:extLst>
              <a:ext uri="{28A0092B-C50C-407E-A947-70E740481C1C}">
                <a14:useLocalDpi xmlns:a14="http://schemas.microsoft.com/office/drawing/2010/main" xmlns="" val="0"/>
              </a:ext>
            </a:extLst>
          </a:blip>
          <a:srcRect/>
          <a:stretch>
            <a:fillRect/>
          </a:stretch>
        </p:blipFill>
        <p:spPr>
          <a:xfrm>
            <a:off x="0" y="2057400"/>
            <a:ext cx="2185988" cy="218598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11273" name="Picture 9" descr="quạt máy"/>
          <p:cNvPicPr>
            <a:picLocks noGrp="1" noChangeAspect="1" noChangeArrowheads="1"/>
          </p:cNvPicPr>
          <p:nvPr>
            <p:ph sz="quarter" idx="3"/>
          </p:nvPr>
        </p:nvPicPr>
        <p:blipFill>
          <a:blip r:embed="rId4">
            <a:extLst>
              <a:ext uri="{28A0092B-C50C-407E-A947-70E740481C1C}">
                <a14:useLocalDpi xmlns:a14="http://schemas.microsoft.com/office/drawing/2010/main" xmlns="" val="0"/>
              </a:ext>
            </a:extLst>
          </a:blip>
          <a:srcRect/>
          <a:stretch>
            <a:fillRect/>
          </a:stretch>
        </p:blipFill>
        <p:spPr>
          <a:xfrm>
            <a:off x="-28575" y="4343400"/>
            <a:ext cx="2819400" cy="251460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11276" name="Text Box 12"/>
          <p:cNvSpPr txBox="1">
            <a:spLocks noChangeArrowheads="1"/>
          </p:cNvSpPr>
          <p:nvPr/>
        </p:nvSpPr>
        <p:spPr bwMode="auto">
          <a:xfrm>
            <a:off x="2338388" y="609600"/>
            <a:ext cx="5105400" cy="10048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t>Năng lượng đầu vào của bóng đèn:</a:t>
            </a:r>
          </a:p>
          <a:p>
            <a:pPr>
              <a:spcBef>
                <a:spcPct val="50000"/>
              </a:spcBef>
            </a:pPr>
            <a:r>
              <a:rPr lang="en-US" sz="2400"/>
              <a:t>Năng lượng đầu ra của bóng đèn:</a:t>
            </a:r>
          </a:p>
        </p:txBody>
      </p:sp>
      <p:sp>
        <p:nvSpPr>
          <p:cNvPr id="11277" name="Text Box 13"/>
          <p:cNvSpPr txBox="1">
            <a:spLocks noChangeArrowheads="1"/>
          </p:cNvSpPr>
          <p:nvPr/>
        </p:nvSpPr>
        <p:spPr bwMode="auto">
          <a:xfrm>
            <a:off x="2276475" y="2957513"/>
            <a:ext cx="5562600" cy="1004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t>Năng lượng đầu vào của nồi cơm điện:</a:t>
            </a:r>
          </a:p>
          <a:p>
            <a:pPr>
              <a:spcBef>
                <a:spcPct val="50000"/>
              </a:spcBef>
            </a:pPr>
            <a:r>
              <a:rPr lang="en-US" sz="2400"/>
              <a:t>Năng lượng đầu ra của nồi cơm điện:</a:t>
            </a:r>
          </a:p>
        </p:txBody>
      </p:sp>
      <p:sp>
        <p:nvSpPr>
          <p:cNvPr id="11278" name="Text Box 14"/>
          <p:cNvSpPr txBox="1">
            <a:spLocks noChangeArrowheads="1"/>
          </p:cNvSpPr>
          <p:nvPr/>
        </p:nvSpPr>
        <p:spPr bwMode="auto">
          <a:xfrm>
            <a:off x="2147888" y="5072063"/>
            <a:ext cx="5105400" cy="1004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t>Năng lượng đầu vào của quạt điện:</a:t>
            </a:r>
          </a:p>
          <a:p>
            <a:pPr>
              <a:spcBef>
                <a:spcPct val="50000"/>
              </a:spcBef>
            </a:pPr>
            <a:r>
              <a:rPr lang="en-US" sz="2400"/>
              <a:t>Năng lượng đầu ra của quạt điện:</a:t>
            </a:r>
          </a:p>
        </p:txBody>
      </p:sp>
      <p:sp>
        <p:nvSpPr>
          <p:cNvPr id="11280" name="Text Box 16"/>
          <p:cNvSpPr txBox="1">
            <a:spLocks noChangeArrowheads="1"/>
          </p:cNvSpPr>
          <p:nvPr/>
        </p:nvSpPr>
        <p:spPr bwMode="auto">
          <a:xfrm>
            <a:off x="7281863" y="600075"/>
            <a:ext cx="163353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990000"/>
                </a:solidFill>
              </a:rPr>
              <a:t>Điện năng</a:t>
            </a:r>
          </a:p>
        </p:txBody>
      </p:sp>
      <p:sp>
        <p:nvSpPr>
          <p:cNvPr id="11281" name="Text Box 17"/>
          <p:cNvSpPr txBox="1">
            <a:spLocks noChangeArrowheads="1"/>
          </p:cNvSpPr>
          <p:nvPr/>
        </p:nvSpPr>
        <p:spPr bwMode="auto">
          <a:xfrm>
            <a:off x="7162800" y="1157288"/>
            <a:ext cx="19812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990000"/>
                </a:solidFill>
              </a:rPr>
              <a:t>Quang năng</a:t>
            </a:r>
          </a:p>
        </p:txBody>
      </p:sp>
      <p:sp>
        <p:nvSpPr>
          <p:cNvPr id="11282" name="Text Box 18"/>
          <p:cNvSpPr txBox="1">
            <a:spLocks noChangeArrowheads="1"/>
          </p:cNvSpPr>
          <p:nvPr/>
        </p:nvSpPr>
        <p:spPr bwMode="auto">
          <a:xfrm>
            <a:off x="7443788" y="3505200"/>
            <a:ext cx="185737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990000"/>
                </a:solidFill>
              </a:rPr>
              <a:t>Nhiệt năng</a:t>
            </a:r>
          </a:p>
        </p:txBody>
      </p:sp>
      <p:sp>
        <p:nvSpPr>
          <p:cNvPr id="11283" name="Text Box 19"/>
          <p:cNvSpPr txBox="1">
            <a:spLocks noChangeArrowheads="1"/>
          </p:cNvSpPr>
          <p:nvPr/>
        </p:nvSpPr>
        <p:spPr bwMode="auto">
          <a:xfrm>
            <a:off x="7210425" y="5105400"/>
            <a:ext cx="16335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990000"/>
                </a:solidFill>
              </a:rPr>
              <a:t>Điện năng</a:t>
            </a:r>
          </a:p>
        </p:txBody>
      </p:sp>
      <p:sp>
        <p:nvSpPr>
          <p:cNvPr id="11284" name="Text Box 20"/>
          <p:cNvSpPr txBox="1">
            <a:spLocks noChangeArrowheads="1"/>
          </p:cNvSpPr>
          <p:nvPr/>
        </p:nvSpPr>
        <p:spPr bwMode="auto">
          <a:xfrm>
            <a:off x="7239000" y="5614988"/>
            <a:ext cx="1633538"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990000"/>
                </a:solidFill>
              </a:rPr>
              <a:t>Cơ năng</a:t>
            </a:r>
          </a:p>
        </p:txBody>
      </p:sp>
      <p:sp>
        <p:nvSpPr>
          <p:cNvPr id="11285" name="Text Box 21"/>
          <p:cNvSpPr txBox="1">
            <a:spLocks noChangeArrowheads="1"/>
          </p:cNvSpPr>
          <p:nvPr/>
        </p:nvSpPr>
        <p:spPr bwMode="auto">
          <a:xfrm>
            <a:off x="7596188" y="2971800"/>
            <a:ext cx="1633537"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a:solidFill>
                  <a:srgbClr val="990000"/>
                </a:solidFill>
              </a:rPr>
              <a:t>Điện năng</a:t>
            </a:r>
          </a:p>
        </p:txBody>
      </p:sp>
      <p:grpSp>
        <p:nvGrpSpPr>
          <p:cNvPr id="11294" name="Group 30"/>
          <p:cNvGrpSpPr>
            <a:grpSpLocks/>
          </p:cNvGrpSpPr>
          <p:nvPr/>
        </p:nvGrpSpPr>
        <p:grpSpPr bwMode="auto">
          <a:xfrm>
            <a:off x="2819400" y="2133600"/>
            <a:ext cx="5486400" cy="381000"/>
            <a:chOff x="2208" y="1344"/>
            <a:chExt cx="3264" cy="240"/>
          </a:xfrm>
        </p:grpSpPr>
        <p:sp>
          <p:nvSpPr>
            <p:cNvPr id="11292" name="AutoShape 28" descr="Woven mat"/>
            <p:cNvSpPr>
              <a:spLocks noChangeArrowheads="1"/>
            </p:cNvSpPr>
            <p:nvPr/>
          </p:nvSpPr>
          <p:spPr bwMode="auto">
            <a:xfrm>
              <a:off x="3888" y="1344"/>
              <a:ext cx="1584" cy="2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11293" name="AutoShape 29" descr="Woven mat"/>
            <p:cNvSpPr>
              <a:spLocks noChangeArrowheads="1"/>
            </p:cNvSpPr>
            <p:nvPr/>
          </p:nvSpPr>
          <p:spPr bwMode="auto">
            <a:xfrm rot="10800000">
              <a:off x="2208" y="1344"/>
              <a:ext cx="1584" cy="2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grpSp>
        <p:nvGrpSpPr>
          <p:cNvPr id="11295" name="Group 31"/>
          <p:cNvGrpSpPr>
            <a:grpSpLocks/>
          </p:cNvGrpSpPr>
          <p:nvPr/>
        </p:nvGrpSpPr>
        <p:grpSpPr bwMode="auto">
          <a:xfrm>
            <a:off x="2771775" y="4352925"/>
            <a:ext cx="5486400" cy="381000"/>
            <a:chOff x="2208" y="1344"/>
            <a:chExt cx="3264" cy="240"/>
          </a:xfrm>
        </p:grpSpPr>
        <p:sp>
          <p:nvSpPr>
            <p:cNvPr id="11296" name="AutoShape 32" descr="Woven mat"/>
            <p:cNvSpPr>
              <a:spLocks noChangeArrowheads="1"/>
            </p:cNvSpPr>
            <p:nvPr/>
          </p:nvSpPr>
          <p:spPr bwMode="auto">
            <a:xfrm>
              <a:off x="3888" y="1344"/>
              <a:ext cx="1584" cy="2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sp>
          <p:nvSpPr>
            <p:cNvPr id="11297" name="AutoShape 33" descr="Woven mat"/>
            <p:cNvSpPr>
              <a:spLocks noChangeArrowheads="1"/>
            </p:cNvSpPr>
            <p:nvPr/>
          </p:nvSpPr>
          <p:spPr bwMode="auto">
            <a:xfrm rot="10800000">
              <a:off x="2208" y="1344"/>
              <a:ext cx="1584" cy="24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vi-VN"/>
            </a:p>
          </p:txBody>
        </p:sp>
      </p:grpSp>
    </p:spTree>
    <p:extLst>
      <p:ext uri="{BB962C8B-B14F-4D97-AF65-F5344CB8AC3E}">
        <p14:creationId xmlns:p14="http://schemas.microsoft.com/office/powerpoint/2010/main" xmlns="" val="4224035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1280"/>
                                        </p:tgtEl>
                                        <p:attrNameLst>
                                          <p:attrName>style.visibility</p:attrName>
                                        </p:attrNameLst>
                                      </p:cBhvr>
                                      <p:to>
                                        <p:strVal val="visible"/>
                                      </p:to>
                                    </p:set>
                                    <p:anim calcmode="discrete" valueType="clr">
                                      <p:cBhvr override="childStyle">
                                        <p:cTn id="7" dur="80"/>
                                        <p:tgtEl>
                                          <p:spTgt spid="1128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1280"/>
                                        </p:tgtEl>
                                        <p:attrNameLst>
                                          <p:attrName>fillcolor</p:attrName>
                                        </p:attrNameLst>
                                      </p:cBhvr>
                                      <p:tavLst>
                                        <p:tav tm="0">
                                          <p:val>
                                            <p:clrVal>
                                              <a:schemeClr val="accent2"/>
                                            </p:clrVal>
                                          </p:val>
                                        </p:tav>
                                        <p:tav tm="50000">
                                          <p:val>
                                            <p:clrVal>
                                              <a:schemeClr val="hlink"/>
                                            </p:clrVal>
                                          </p:val>
                                        </p:tav>
                                      </p:tavLst>
                                    </p:anim>
                                    <p:set>
                                      <p:cBhvr>
                                        <p:cTn id="9" dur="80"/>
                                        <p:tgtEl>
                                          <p:spTgt spid="11280"/>
                                        </p:tgtEl>
                                        <p:attrNameLst>
                                          <p:attrName>fill.type</p:attrName>
                                        </p:attrNameLst>
                                      </p:cBhvr>
                                      <p:to>
                                        <p:strVal val="solid"/>
                                      </p:to>
                                    </p:set>
                                  </p:childTnLst>
                                </p:cTn>
                              </p:par>
                              <p:par>
                                <p:cTn id="10" presetID="27" presetClass="entr" presetSubtype="0" fill="hold" grpId="0" nodeType="withEffect">
                                  <p:stCondLst>
                                    <p:cond delay="0"/>
                                  </p:stCondLst>
                                  <p:iterate type="lt">
                                    <p:tmPct val="50000"/>
                                  </p:iterate>
                                  <p:childTnLst>
                                    <p:set>
                                      <p:cBhvr>
                                        <p:cTn id="11" dur="1" fill="hold">
                                          <p:stCondLst>
                                            <p:cond delay="0"/>
                                          </p:stCondLst>
                                        </p:cTn>
                                        <p:tgtEl>
                                          <p:spTgt spid="11281"/>
                                        </p:tgtEl>
                                        <p:attrNameLst>
                                          <p:attrName>style.visibility</p:attrName>
                                        </p:attrNameLst>
                                      </p:cBhvr>
                                      <p:to>
                                        <p:strVal val="visible"/>
                                      </p:to>
                                    </p:set>
                                    <p:anim calcmode="discrete" valueType="clr">
                                      <p:cBhvr override="childStyle">
                                        <p:cTn id="12" dur="80"/>
                                        <p:tgtEl>
                                          <p:spTgt spid="1128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281"/>
                                        </p:tgtEl>
                                        <p:attrNameLst>
                                          <p:attrName>fillcolor</p:attrName>
                                        </p:attrNameLst>
                                      </p:cBhvr>
                                      <p:tavLst>
                                        <p:tav tm="0">
                                          <p:val>
                                            <p:clrVal>
                                              <a:schemeClr val="accent2"/>
                                            </p:clrVal>
                                          </p:val>
                                        </p:tav>
                                        <p:tav tm="50000">
                                          <p:val>
                                            <p:clrVal>
                                              <a:schemeClr val="hlink"/>
                                            </p:clrVal>
                                          </p:val>
                                        </p:tav>
                                      </p:tavLst>
                                    </p:anim>
                                    <p:set>
                                      <p:cBhvr>
                                        <p:cTn id="14" dur="80"/>
                                        <p:tgtEl>
                                          <p:spTgt spid="11281"/>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1285"/>
                                        </p:tgtEl>
                                        <p:attrNameLst>
                                          <p:attrName>style.visibility</p:attrName>
                                        </p:attrNameLst>
                                      </p:cBhvr>
                                      <p:to>
                                        <p:strVal val="visible"/>
                                      </p:to>
                                    </p:set>
                                    <p:anim calcmode="discrete" valueType="clr">
                                      <p:cBhvr override="childStyle">
                                        <p:cTn id="19" dur="80"/>
                                        <p:tgtEl>
                                          <p:spTgt spid="11285"/>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1285"/>
                                        </p:tgtEl>
                                        <p:attrNameLst>
                                          <p:attrName>fillcolor</p:attrName>
                                        </p:attrNameLst>
                                      </p:cBhvr>
                                      <p:tavLst>
                                        <p:tav tm="0">
                                          <p:val>
                                            <p:clrVal>
                                              <a:schemeClr val="accent2"/>
                                            </p:clrVal>
                                          </p:val>
                                        </p:tav>
                                        <p:tav tm="50000">
                                          <p:val>
                                            <p:clrVal>
                                              <a:schemeClr val="hlink"/>
                                            </p:clrVal>
                                          </p:val>
                                        </p:tav>
                                      </p:tavLst>
                                    </p:anim>
                                    <p:set>
                                      <p:cBhvr>
                                        <p:cTn id="21" dur="80"/>
                                        <p:tgtEl>
                                          <p:spTgt spid="11285"/>
                                        </p:tgtEl>
                                        <p:attrNameLst>
                                          <p:attrName>fill.type</p:attrName>
                                        </p:attrNameLst>
                                      </p:cBhvr>
                                      <p:to>
                                        <p:strVal val="solid"/>
                                      </p:to>
                                    </p:set>
                                  </p:childTnLst>
                                </p:cTn>
                              </p:par>
                              <p:par>
                                <p:cTn id="22" presetID="27" presetClass="entr" presetSubtype="0" fill="hold" grpId="0" nodeType="withEffect">
                                  <p:stCondLst>
                                    <p:cond delay="0"/>
                                  </p:stCondLst>
                                  <p:iterate type="lt">
                                    <p:tmPct val="50000"/>
                                  </p:iterate>
                                  <p:childTnLst>
                                    <p:set>
                                      <p:cBhvr>
                                        <p:cTn id="23" dur="1" fill="hold">
                                          <p:stCondLst>
                                            <p:cond delay="0"/>
                                          </p:stCondLst>
                                        </p:cTn>
                                        <p:tgtEl>
                                          <p:spTgt spid="11282"/>
                                        </p:tgtEl>
                                        <p:attrNameLst>
                                          <p:attrName>style.visibility</p:attrName>
                                        </p:attrNameLst>
                                      </p:cBhvr>
                                      <p:to>
                                        <p:strVal val="visible"/>
                                      </p:to>
                                    </p:set>
                                    <p:anim calcmode="discrete" valueType="clr">
                                      <p:cBhvr override="childStyle">
                                        <p:cTn id="24" dur="80"/>
                                        <p:tgtEl>
                                          <p:spTgt spid="11282"/>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1282"/>
                                        </p:tgtEl>
                                        <p:attrNameLst>
                                          <p:attrName>fillcolor</p:attrName>
                                        </p:attrNameLst>
                                      </p:cBhvr>
                                      <p:tavLst>
                                        <p:tav tm="0">
                                          <p:val>
                                            <p:clrVal>
                                              <a:schemeClr val="accent2"/>
                                            </p:clrVal>
                                          </p:val>
                                        </p:tav>
                                        <p:tav tm="50000">
                                          <p:val>
                                            <p:clrVal>
                                              <a:schemeClr val="hlink"/>
                                            </p:clrVal>
                                          </p:val>
                                        </p:tav>
                                      </p:tavLst>
                                    </p:anim>
                                    <p:set>
                                      <p:cBhvr>
                                        <p:cTn id="26" dur="80"/>
                                        <p:tgtEl>
                                          <p:spTgt spid="11282"/>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1283"/>
                                        </p:tgtEl>
                                        <p:attrNameLst>
                                          <p:attrName>style.visibility</p:attrName>
                                        </p:attrNameLst>
                                      </p:cBhvr>
                                      <p:to>
                                        <p:strVal val="visible"/>
                                      </p:to>
                                    </p:set>
                                    <p:anim calcmode="discrete" valueType="clr">
                                      <p:cBhvr override="childStyle">
                                        <p:cTn id="31" dur="80"/>
                                        <p:tgtEl>
                                          <p:spTgt spid="11283"/>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1283"/>
                                        </p:tgtEl>
                                        <p:attrNameLst>
                                          <p:attrName>fillcolor</p:attrName>
                                        </p:attrNameLst>
                                      </p:cBhvr>
                                      <p:tavLst>
                                        <p:tav tm="0">
                                          <p:val>
                                            <p:clrVal>
                                              <a:schemeClr val="accent2"/>
                                            </p:clrVal>
                                          </p:val>
                                        </p:tav>
                                        <p:tav tm="50000">
                                          <p:val>
                                            <p:clrVal>
                                              <a:schemeClr val="hlink"/>
                                            </p:clrVal>
                                          </p:val>
                                        </p:tav>
                                      </p:tavLst>
                                    </p:anim>
                                    <p:set>
                                      <p:cBhvr>
                                        <p:cTn id="33" dur="80"/>
                                        <p:tgtEl>
                                          <p:spTgt spid="11283"/>
                                        </p:tgtEl>
                                        <p:attrNameLst>
                                          <p:attrName>fill.type</p:attrName>
                                        </p:attrNameLst>
                                      </p:cBhvr>
                                      <p:to>
                                        <p:strVal val="solid"/>
                                      </p:to>
                                    </p:set>
                                  </p:childTnLst>
                                </p:cTn>
                              </p:par>
                              <p:par>
                                <p:cTn id="34" presetID="27" presetClass="entr" presetSubtype="0" fill="hold" grpId="0" nodeType="withEffect">
                                  <p:stCondLst>
                                    <p:cond delay="0"/>
                                  </p:stCondLst>
                                  <p:iterate type="lt">
                                    <p:tmPct val="50000"/>
                                  </p:iterate>
                                  <p:childTnLst>
                                    <p:set>
                                      <p:cBhvr>
                                        <p:cTn id="35" dur="1" fill="hold">
                                          <p:stCondLst>
                                            <p:cond delay="0"/>
                                          </p:stCondLst>
                                        </p:cTn>
                                        <p:tgtEl>
                                          <p:spTgt spid="11284"/>
                                        </p:tgtEl>
                                        <p:attrNameLst>
                                          <p:attrName>style.visibility</p:attrName>
                                        </p:attrNameLst>
                                      </p:cBhvr>
                                      <p:to>
                                        <p:strVal val="visible"/>
                                      </p:to>
                                    </p:set>
                                    <p:anim calcmode="discrete" valueType="clr">
                                      <p:cBhvr override="childStyle">
                                        <p:cTn id="36" dur="80"/>
                                        <p:tgtEl>
                                          <p:spTgt spid="11284"/>
                                        </p:tgtEl>
                                        <p:attrNameLst>
                                          <p:attrName>style.color</p:attrName>
                                        </p:attrNameLst>
                                      </p:cBhvr>
                                      <p:tavLst>
                                        <p:tav tm="0">
                                          <p:val>
                                            <p:clrVal>
                                              <a:schemeClr val="accent2"/>
                                            </p:clrVal>
                                          </p:val>
                                        </p:tav>
                                        <p:tav tm="50000">
                                          <p:val>
                                            <p:clrVal>
                                              <a:schemeClr val="hlink"/>
                                            </p:clrVal>
                                          </p:val>
                                        </p:tav>
                                      </p:tavLst>
                                    </p:anim>
                                    <p:anim calcmode="discrete" valueType="clr">
                                      <p:cBhvr>
                                        <p:cTn id="37" dur="80"/>
                                        <p:tgtEl>
                                          <p:spTgt spid="11284"/>
                                        </p:tgtEl>
                                        <p:attrNameLst>
                                          <p:attrName>fillcolor</p:attrName>
                                        </p:attrNameLst>
                                      </p:cBhvr>
                                      <p:tavLst>
                                        <p:tav tm="0">
                                          <p:val>
                                            <p:clrVal>
                                              <a:schemeClr val="accent2"/>
                                            </p:clrVal>
                                          </p:val>
                                        </p:tav>
                                        <p:tav tm="50000">
                                          <p:val>
                                            <p:clrVal>
                                              <a:schemeClr val="hlink"/>
                                            </p:clrVal>
                                          </p:val>
                                        </p:tav>
                                      </p:tavLst>
                                    </p:anim>
                                    <p:set>
                                      <p:cBhvr>
                                        <p:cTn id="38" dur="80"/>
                                        <p:tgtEl>
                                          <p:spTgt spid="1128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0" grpId="0"/>
      <p:bldP spid="11281" grpId="0"/>
      <p:bldP spid="11282" grpId="0"/>
      <p:bldP spid="11283" grpId="0"/>
      <p:bldP spid="11284" grpId="0"/>
      <p:bldP spid="1128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Text Box 5"/>
          <p:cNvSpPr txBox="1">
            <a:spLocks noChangeArrowheads="1"/>
          </p:cNvSpPr>
          <p:nvPr/>
        </p:nvSpPr>
        <p:spPr bwMode="auto">
          <a:xfrm>
            <a:off x="990600" y="228600"/>
            <a:ext cx="73914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2400" b="1" dirty="0" err="1">
                <a:solidFill>
                  <a:srgbClr val="FF0000"/>
                </a:solidFill>
              </a:rPr>
              <a:t>Dựa</a:t>
            </a:r>
            <a:r>
              <a:rPr lang="en-US" sz="2400" b="1" dirty="0">
                <a:solidFill>
                  <a:srgbClr val="FF0000"/>
                </a:solidFill>
              </a:rPr>
              <a:t> </a:t>
            </a:r>
            <a:r>
              <a:rPr lang="en-US" sz="2400" b="1" dirty="0" err="1">
                <a:solidFill>
                  <a:srgbClr val="FF0000"/>
                </a:solidFill>
              </a:rPr>
              <a:t>vào</a:t>
            </a:r>
            <a:r>
              <a:rPr lang="en-US" sz="2400" b="1" dirty="0">
                <a:solidFill>
                  <a:srgbClr val="FF0000"/>
                </a:solidFill>
              </a:rPr>
              <a:t> </a:t>
            </a:r>
            <a:r>
              <a:rPr lang="en-US" sz="2400" b="1" dirty="0" err="1">
                <a:solidFill>
                  <a:srgbClr val="FF0000"/>
                </a:solidFill>
              </a:rPr>
              <a:t>nguyên</a:t>
            </a:r>
            <a:r>
              <a:rPr lang="en-US" sz="2400" b="1" dirty="0">
                <a:solidFill>
                  <a:srgbClr val="FF0000"/>
                </a:solidFill>
              </a:rPr>
              <a:t> </a:t>
            </a:r>
            <a:r>
              <a:rPr lang="en-US" sz="2400" b="1" dirty="0" err="1">
                <a:solidFill>
                  <a:srgbClr val="FF0000"/>
                </a:solidFill>
              </a:rPr>
              <a:t>lý</a:t>
            </a:r>
            <a:r>
              <a:rPr lang="en-US" sz="2400" b="1" dirty="0">
                <a:solidFill>
                  <a:srgbClr val="FF0000"/>
                </a:solidFill>
              </a:rPr>
              <a:t> </a:t>
            </a:r>
            <a:r>
              <a:rPr lang="en-US" sz="2400" b="1" dirty="0" err="1">
                <a:solidFill>
                  <a:srgbClr val="FF0000"/>
                </a:solidFill>
              </a:rPr>
              <a:t>biến</a:t>
            </a:r>
            <a:r>
              <a:rPr lang="en-US" sz="2400" b="1" dirty="0">
                <a:solidFill>
                  <a:srgbClr val="FF0000"/>
                </a:solidFill>
              </a:rPr>
              <a:t> </a:t>
            </a:r>
            <a:r>
              <a:rPr lang="en-US" sz="2400" b="1" dirty="0" err="1">
                <a:solidFill>
                  <a:srgbClr val="FF0000"/>
                </a:solidFill>
              </a:rPr>
              <a:t>đổi</a:t>
            </a:r>
            <a:r>
              <a:rPr lang="en-US" sz="2400" b="1" dirty="0">
                <a:solidFill>
                  <a:srgbClr val="FF0000"/>
                </a:solidFill>
              </a:rPr>
              <a:t> </a:t>
            </a:r>
            <a:r>
              <a:rPr lang="en-US" sz="2400" b="1" dirty="0" err="1">
                <a:solidFill>
                  <a:srgbClr val="FF0000"/>
                </a:solidFill>
              </a:rPr>
              <a:t>năng</a:t>
            </a:r>
            <a:r>
              <a:rPr lang="en-US" sz="2400" b="1" dirty="0">
                <a:solidFill>
                  <a:srgbClr val="FF0000"/>
                </a:solidFill>
              </a:rPr>
              <a:t> </a:t>
            </a:r>
            <a:r>
              <a:rPr lang="en-US" sz="2400" b="1" dirty="0" err="1">
                <a:solidFill>
                  <a:srgbClr val="FF0000"/>
                </a:solidFill>
              </a:rPr>
              <a:t>lượng</a:t>
            </a:r>
            <a:r>
              <a:rPr lang="en-US" sz="2400" b="1" dirty="0">
                <a:solidFill>
                  <a:srgbClr val="FF0000"/>
                </a:solidFill>
              </a:rPr>
              <a:t>, </a:t>
            </a:r>
            <a:r>
              <a:rPr lang="en-US" sz="2400" b="1" dirty="0" err="1">
                <a:solidFill>
                  <a:srgbClr val="FF0000"/>
                </a:solidFill>
              </a:rPr>
              <a:t>người</a:t>
            </a:r>
            <a:r>
              <a:rPr lang="en-US" sz="2400" b="1" dirty="0">
                <a:solidFill>
                  <a:srgbClr val="FF0000"/>
                </a:solidFill>
              </a:rPr>
              <a:t> </a:t>
            </a:r>
            <a:r>
              <a:rPr lang="en-US" sz="2400" b="1" dirty="0" err="1">
                <a:solidFill>
                  <a:srgbClr val="FF0000"/>
                </a:solidFill>
              </a:rPr>
              <a:t>ta</a:t>
            </a:r>
            <a:r>
              <a:rPr lang="en-US" sz="2400" b="1" dirty="0">
                <a:solidFill>
                  <a:srgbClr val="FF0000"/>
                </a:solidFill>
              </a:rPr>
              <a:t> </a:t>
            </a:r>
            <a:r>
              <a:rPr lang="en-US" sz="2400" b="1" dirty="0" err="1">
                <a:solidFill>
                  <a:srgbClr val="FF0000"/>
                </a:solidFill>
              </a:rPr>
              <a:t>phân</a:t>
            </a:r>
            <a:r>
              <a:rPr lang="en-US" sz="2400" b="1" dirty="0">
                <a:solidFill>
                  <a:srgbClr val="FF0000"/>
                </a:solidFill>
              </a:rPr>
              <a:t> </a:t>
            </a:r>
            <a:r>
              <a:rPr lang="en-US" sz="2400" b="1" dirty="0" err="1">
                <a:solidFill>
                  <a:srgbClr val="FF0000"/>
                </a:solidFill>
              </a:rPr>
              <a:t>ra</a:t>
            </a:r>
            <a:r>
              <a:rPr lang="en-US" sz="2400" b="1" dirty="0">
                <a:solidFill>
                  <a:srgbClr val="FF0000"/>
                </a:solidFill>
              </a:rPr>
              <a:t> 3 </a:t>
            </a:r>
            <a:r>
              <a:rPr lang="en-US" sz="2400" b="1" dirty="0" err="1">
                <a:solidFill>
                  <a:srgbClr val="FF0000"/>
                </a:solidFill>
              </a:rPr>
              <a:t>nhóm</a:t>
            </a:r>
            <a:r>
              <a:rPr lang="en-US" sz="2400" b="1" dirty="0">
                <a:solidFill>
                  <a:srgbClr val="FF0000"/>
                </a:solidFill>
              </a:rPr>
              <a:t> </a:t>
            </a:r>
            <a:r>
              <a:rPr lang="en-US" sz="2400" b="1" dirty="0" err="1">
                <a:solidFill>
                  <a:srgbClr val="FF0000"/>
                </a:solidFill>
              </a:rPr>
              <a:t>sau</a:t>
            </a:r>
            <a:r>
              <a:rPr lang="en-US" sz="2400" b="1" dirty="0">
                <a:solidFill>
                  <a:srgbClr val="FF0000"/>
                </a:solidFill>
              </a:rPr>
              <a:t>:</a:t>
            </a:r>
          </a:p>
        </p:txBody>
      </p:sp>
      <p:sp>
        <p:nvSpPr>
          <p:cNvPr id="15366" name="Text Box 6"/>
          <p:cNvSpPr txBox="1">
            <a:spLocks noChangeArrowheads="1"/>
          </p:cNvSpPr>
          <p:nvPr/>
        </p:nvSpPr>
        <p:spPr bwMode="auto">
          <a:xfrm>
            <a:off x="0" y="1828800"/>
            <a:ext cx="9144000" cy="43858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itchFamily="34" charset="0"/>
              </a:defRPr>
            </a:lvl1pPr>
            <a:lvl2pPr marL="800100" indent="-342900">
              <a:defRPr>
                <a:solidFill>
                  <a:schemeClr val="tx1"/>
                </a:solidFill>
                <a:latin typeface="Arial" pitchFamily="34" charset="0"/>
              </a:defRPr>
            </a:lvl2pPr>
            <a:lvl3pPr marL="1257300" indent="-342900">
              <a:defRPr>
                <a:solidFill>
                  <a:schemeClr val="tx1"/>
                </a:solidFill>
                <a:latin typeface="Arial" pitchFamily="34" charset="0"/>
              </a:defRPr>
            </a:lvl3pPr>
            <a:lvl4pPr marL="1714500" indent="-342900">
              <a:defRPr>
                <a:solidFill>
                  <a:schemeClr val="tx1"/>
                </a:solidFill>
                <a:latin typeface="Arial" pitchFamily="34" charset="0"/>
              </a:defRPr>
            </a:lvl4pPr>
            <a:lvl5pPr marL="2171700" indent="-342900">
              <a:defRPr>
                <a:solidFill>
                  <a:schemeClr val="tx1"/>
                </a:solidFill>
                <a:latin typeface="Arial" pitchFamily="34" charset="0"/>
              </a:defRPr>
            </a:lvl5pPr>
            <a:lvl6pPr marL="2628900" indent="-342900" fontAlgn="base">
              <a:spcBef>
                <a:spcPct val="0"/>
              </a:spcBef>
              <a:spcAft>
                <a:spcPct val="0"/>
              </a:spcAft>
              <a:defRPr>
                <a:solidFill>
                  <a:schemeClr val="tx1"/>
                </a:solidFill>
                <a:latin typeface="Arial" pitchFamily="34" charset="0"/>
              </a:defRPr>
            </a:lvl6pPr>
            <a:lvl7pPr marL="3086100" indent="-342900" fontAlgn="base">
              <a:spcBef>
                <a:spcPct val="0"/>
              </a:spcBef>
              <a:spcAft>
                <a:spcPct val="0"/>
              </a:spcAft>
              <a:defRPr>
                <a:solidFill>
                  <a:schemeClr val="tx1"/>
                </a:solidFill>
                <a:latin typeface="Arial" pitchFamily="34" charset="0"/>
              </a:defRPr>
            </a:lvl7pPr>
            <a:lvl8pPr marL="3543300" indent="-342900" fontAlgn="base">
              <a:spcBef>
                <a:spcPct val="0"/>
              </a:spcBef>
              <a:spcAft>
                <a:spcPct val="0"/>
              </a:spcAft>
              <a:defRPr>
                <a:solidFill>
                  <a:schemeClr val="tx1"/>
                </a:solidFill>
                <a:latin typeface="Arial" pitchFamily="34" charset="0"/>
              </a:defRPr>
            </a:lvl8pPr>
            <a:lvl9pPr marL="4000500" indent="-342900" fontAlgn="base">
              <a:spcBef>
                <a:spcPct val="0"/>
              </a:spcBef>
              <a:spcAft>
                <a:spcPct val="0"/>
              </a:spcAft>
              <a:defRPr>
                <a:solidFill>
                  <a:schemeClr val="tx1"/>
                </a:solidFill>
                <a:latin typeface="Arial" pitchFamily="34" charset="0"/>
              </a:defRPr>
            </a:lvl9pPr>
          </a:lstStyle>
          <a:p>
            <a:pPr>
              <a:spcBef>
                <a:spcPct val="50000"/>
              </a:spcBef>
              <a:buFontTx/>
              <a:buAutoNum type="arabicPeriod"/>
            </a:pPr>
            <a:r>
              <a:rPr lang="en-US" sz="2400" b="1" dirty="0" err="1">
                <a:solidFill>
                  <a:srgbClr val="336600"/>
                </a:solidFill>
              </a:rPr>
              <a:t>Đồ</a:t>
            </a:r>
            <a:r>
              <a:rPr lang="en-US" sz="2400" b="1" dirty="0">
                <a:solidFill>
                  <a:srgbClr val="336600"/>
                </a:solidFill>
              </a:rPr>
              <a:t> </a:t>
            </a:r>
            <a:r>
              <a:rPr lang="en-US" sz="2400" b="1" dirty="0" err="1">
                <a:solidFill>
                  <a:srgbClr val="336600"/>
                </a:solidFill>
              </a:rPr>
              <a:t>dùng</a:t>
            </a:r>
            <a:r>
              <a:rPr lang="en-US" sz="2400" b="1" dirty="0">
                <a:solidFill>
                  <a:srgbClr val="336600"/>
                </a:solidFill>
              </a:rPr>
              <a:t> </a:t>
            </a:r>
            <a:r>
              <a:rPr lang="en-US" sz="2400" b="1" dirty="0" err="1">
                <a:solidFill>
                  <a:srgbClr val="336600"/>
                </a:solidFill>
              </a:rPr>
              <a:t>điện</a:t>
            </a:r>
            <a:r>
              <a:rPr lang="en-US" sz="2400" b="1" dirty="0">
                <a:solidFill>
                  <a:srgbClr val="336600"/>
                </a:solidFill>
              </a:rPr>
              <a:t> </a:t>
            </a:r>
            <a:r>
              <a:rPr lang="en-US" sz="2400" b="1" dirty="0" err="1">
                <a:solidFill>
                  <a:srgbClr val="336600"/>
                </a:solidFill>
              </a:rPr>
              <a:t>loại</a:t>
            </a:r>
            <a:r>
              <a:rPr lang="en-US" sz="2400" b="1" dirty="0">
                <a:solidFill>
                  <a:srgbClr val="336600"/>
                </a:solidFill>
              </a:rPr>
              <a:t> </a:t>
            </a:r>
            <a:r>
              <a:rPr lang="en-US" sz="2400" b="1" dirty="0" err="1">
                <a:solidFill>
                  <a:srgbClr val="336600"/>
                </a:solidFill>
              </a:rPr>
              <a:t>điện</a:t>
            </a:r>
            <a:r>
              <a:rPr lang="en-US" sz="2400" b="1" dirty="0">
                <a:solidFill>
                  <a:srgbClr val="336600"/>
                </a:solidFill>
              </a:rPr>
              <a:t> – </a:t>
            </a:r>
            <a:r>
              <a:rPr lang="en-US" sz="2400" b="1" dirty="0" err="1">
                <a:solidFill>
                  <a:srgbClr val="336600"/>
                </a:solidFill>
              </a:rPr>
              <a:t>quang</a:t>
            </a:r>
            <a:r>
              <a:rPr lang="en-US" sz="2400" b="1" dirty="0">
                <a:solidFill>
                  <a:srgbClr val="336600"/>
                </a:solidFill>
              </a:rPr>
              <a:t>:</a:t>
            </a:r>
          </a:p>
          <a:p>
            <a:pPr>
              <a:spcBef>
                <a:spcPct val="50000"/>
              </a:spcBef>
            </a:pPr>
            <a:r>
              <a:rPr lang="en-US" sz="2400" dirty="0" err="1"/>
              <a:t>Biến</a:t>
            </a:r>
            <a:r>
              <a:rPr lang="en-US" sz="2400" dirty="0"/>
              <a:t> </a:t>
            </a:r>
            <a:r>
              <a:rPr lang="en-US" sz="2400" dirty="0" err="1"/>
              <a:t>đổi</a:t>
            </a:r>
            <a:r>
              <a:rPr lang="en-US" sz="2400" dirty="0"/>
              <a:t> </a:t>
            </a:r>
            <a:r>
              <a:rPr lang="en-US" sz="2400" dirty="0" err="1"/>
              <a:t>điện</a:t>
            </a:r>
            <a:r>
              <a:rPr lang="en-US" sz="2400" dirty="0"/>
              <a:t> </a:t>
            </a:r>
            <a:r>
              <a:rPr lang="en-US" sz="2400" dirty="0" err="1"/>
              <a:t>năng</a:t>
            </a:r>
            <a:r>
              <a:rPr lang="en-US" sz="2400" dirty="0"/>
              <a:t> </a:t>
            </a:r>
            <a:r>
              <a:rPr lang="en-US" sz="2400" dirty="0" err="1"/>
              <a:t>thành</a:t>
            </a:r>
            <a:r>
              <a:rPr lang="en-US" sz="2400" dirty="0"/>
              <a:t> </a:t>
            </a:r>
            <a:r>
              <a:rPr lang="en-US" sz="2400" dirty="0" err="1"/>
              <a:t>quang</a:t>
            </a:r>
            <a:r>
              <a:rPr lang="en-US" sz="2400" dirty="0"/>
              <a:t> </a:t>
            </a:r>
            <a:r>
              <a:rPr lang="en-US" sz="2400" dirty="0" err="1"/>
              <a:t>năng</a:t>
            </a:r>
            <a:r>
              <a:rPr lang="en-US" sz="2400" dirty="0"/>
              <a:t> </a:t>
            </a:r>
            <a:r>
              <a:rPr lang="en-US" sz="2400" dirty="0" err="1"/>
              <a:t>dùng</a:t>
            </a:r>
            <a:r>
              <a:rPr lang="en-US" sz="2400" dirty="0"/>
              <a:t> </a:t>
            </a:r>
            <a:r>
              <a:rPr lang="en-US" sz="2400" dirty="0" err="1"/>
              <a:t>để</a:t>
            </a:r>
            <a:r>
              <a:rPr lang="en-US" sz="2400" dirty="0"/>
              <a:t> </a:t>
            </a:r>
            <a:r>
              <a:rPr lang="en-US" sz="2400" dirty="0" err="1"/>
              <a:t>chiếu</a:t>
            </a:r>
            <a:r>
              <a:rPr lang="en-US" sz="2400" dirty="0"/>
              <a:t> </a:t>
            </a:r>
            <a:r>
              <a:rPr lang="en-US" sz="2400" dirty="0" err="1"/>
              <a:t>sáng</a:t>
            </a:r>
            <a:endParaRPr lang="en-US" sz="2400" dirty="0"/>
          </a:p>
          <a:p>
            <a:pPr>
              <a:spcBef>
                <a:spcPct val="50000"/>
              </a:spcBef>
            </a:pPr>
            <a:r>
              <a:rPr lang="en-US" sz="2400" dirty="0">
                <a:solidFill>
                  <a:srgbClr val="336600"/>
                </a:solidFill>
              </a:rPr>
              <a:t>2.</a:t>
            </a:r>
            <a:r>
              <a:rPr lang="en-US" sz="2400" b="1" dirty="0">
                <a:solidFill>
                  <a:srgbClr val="336600"/>
                </a:solidFill>
              </a:rPr>
              <a:t>Đồ </a:t>
            </a:r>
            <a:r>
              <a:rPr lang="en-US" sz="2400" b="1" dirty="0" err="1">
                <a:solidFill>
                  <a:srgbClr val="336600"/>
                </a:solidFill>
              </a:rPr>
              <a:t>dùng</a:t>
            </a:r>
            <a:r>
              <a:rPr lang="en-US" sz="2400" b="1" dirty="0">
                <a:solidFill>
                  <a:srgbClr val="336600"/>
                </a:solidFill>
              </a:rPr>
              <a:t> </a:t>
            </a:r>
            <a:r>
              <a:rPr lang="en-US" sz="2400" b="1" dirty="0" err="1">
                <a:solidFill>
                  <a:srgbClr val="336600"/>
                </a:solidFill>
              </a:rPr>
              <a:t>điện</a:t>
            </a:r>
            <a:r>
              <a:rPr lang="en-US" sz="2400" b="1" dirty="0">
                <a:solidFill>
                  <a:srgbClr val="336600"/>
                </a:solidFill>
              </a:rPr>
              <a:t> </a:t>
            </a:r>
            <a:r>
              <a:rPr lang="en-US" sz="2400" b="1" dirty="0" err="1">
                <a:solidFill>
                  <a:srgbClr val="336600"/>
                </a:solidFill>
              </a:rPr>
              <a:t>loại</a:t>
            </a:r>
            <a:r>
              <a:rPr lang="en-US" sz="2400" b="1" dirty="0">
                <a:solidFill>
                  <a:srgbClr val="336600"/>
                </a:solidFill>
              </a:rPr>
              <a:t> </a:t>
            </a:r>
            <a:r>
              <a:rPr lang="en-US" sz="2400" b="1" dirty="0" err="1">
                <a:solidFill>
                  <a:srgbClr val="336600"/>
                </a:solidFill>
              </a:rPr>
              <a:t>điện</a:t>
            </a:r>
            <a:r>
              <a:rPr lang="en-US" sz="2400" b="1" dirty="0">
                <a:solidFill>
                  <a:srgbClr val="336600"/>
                </a:solidFill>
              </a:rPr>
              <a:t> – </a:t>
            </a:r>
            <a:r>
              <a:rPr lang="en-US" sz="2400" b="1" dirty="0" err="1">
                <a:solidFill>
                  <a:srgbClr val="336600"/>
                </a:solidFill>
              </a:rPr>
              <a:t>nhiệt</a:t>
            </a:r>
            <a:r>
              <a:rPr lang="en-US" sz="2400" b="1" dirty="0">
                <a:solidFill>
                  <a:srgbClr val="336600"/>
                </a:solidFill>
              </a:rPr>
              <a:t>:</a:t>
            </a:r>
            <a:r>
              <a:rPr lang="en-US" sz="2400" dirty="0"/>
              <a:t> </a:t>
            </a:r>
          </a:p>
          <a:p>
            <a:pPr>
              <a:spcBef>
                <a:spcPct val="50000"/>
              </a:spcBef>
            </a:pPr>
            <a:r>
              <a:rPr lang="en-US" sz="2400" dirty="0" err="1"/>
              <a:t>Biến</a:t>
            </a:r>
            <a:r>
              <a:rPr lang="en-US" sz="2400" dirty="0"/>
              <a:t> </a:t>
            </a:r>
            <a:r>
              <a:rPr lang="en-US" sz="2400" dirty="0" err="1"/>
              <a:t>đổi</a:t>
            </a:r>
            <a:r>
              <a:rPr lang="en-US" sz="2400" dirty="0"/>
              <a:t> </a:t>
            </a:r>
            <a:r>
              <a:rPr lang="en-US" sz="2400" dirty="0" err="1"/>
              <a:t>điện</a:t>
            </a:r>
            <a:r>
              <a:rPr lang="en-US" sz="2400" dirty="0"/>
              <a:t> </a:t>
            </a:r>
            <a:r>
              <a:rPr lang="en-US" sz="2400" dirty="0" err="1"/>
              <a:t>năng</a:t>
            </a:r>
            <a:r>
              <a:rPr lang="en-US" sz="2400" dirty="0"/>
              <a:t> </a:t>
            </a:r>
            <a:r>
              <a:rPr lang="en-US" sz="2400" dirty="0" err="1"/>
              <a:t>thành</a:t>
            </a:r>
            <a:r>
              <a:rPr lang="en-US" sz="2400" dirty="0"/>
              <a:t> </a:t>
            </a:r>
            <a:r>
              <a:rPr lang="en-US" sz="2400" dirty="0" err="1"/>
              <a:t>nhiệt</a:t>
            </a:r>
            <a:r>
              <a:rPr lang="en-US" sz="2400" dirty="0"/>
              <a:t> </a:t>
            </a:r>
            <a:r>
              <a:rPr lang="en-US" sz="2400" dirty="0" err="1"/>
              <a:t>năng</a:t>
            </a:r>
            <a:r>
              <a:rPr lang="en-US" sz="2400" dirty="0"/>
              <a:t>, </a:t>
            </a:r>
            <a:r>
              <a:rPr lang="en-US" sz="2400" dirty="0" err="1"/>
              <a:t>dùng</a:t>
            </a:r>
            <a:r>
              <a:rPr lang="en-US" sz="2400" dirty="0"/>
              <a:t> </a:t>
            </a:r>
            <a:r>
              <a:rPr lang="en-US" sz="2400" dirty="0" err="1"/>
              <a:t>để</a:t>
            </a:r>
            <a:r>
              <a:rPr lang="en-US" sz="2400" dirty="0"/>
              <a:t> </a:t>
            </a:r>
            <a:r>
              <a:rPr lang="en-US" sz="2400" dirty="0" err="1"/>
              <a:t>đốt</a:t>
            </a:r>
            <a:r>
              <a:rPr lang="en-US" sz="2400" dirty="0"/>
              <a:t> </a:t>
            </a:r>
            <a:r>
              <a:rPr lang="en-US" sz="2400" dirty="0" err="1"/>
              <a:t>nóng</a:t>
            </a:r>
            <a:r>
              <a:rPr lang="en-US" sz="2400" dirty="0"/>
              <a:t>, </a:t>
            </a:r>
            <a:r>
              <a:rPr lang="en-US" sz="2400" dirty="0" err="1"/>
              <a:t>sưởi</a:t>
            </a:r>
            <a:r>
              <a:rPr lang="en-US" sz="2400" dirty="0"/>
              <a:t> </a:t>
            </a:r>
            <a:r>
              <a:rPr lang="en-US" sz="2400" dirty="0" err="1"/>
              <a:t>ấm</a:t>
            </a:r>
            <a:r>
              <a:rPr lang="en-US" sz="2400" dirty="0"/>
              <a:t>, </a:t>
            </a:r>
            <a:r>
              <a:rPr lang="en-US" sz="2400" dirty="0" err="1"/>
              <a:t>sấy</a:t>
            </a:r>
            <a:r>
              <a:rPr lang="en-US" sz="2400" dirty="0"/>
              <a:t>, </a:t>
            </a:r>
            <a:r>
              <a:rPr lang="en-US" sz="2400" dirty="0" err="1"/>
              <a:t>nấu</a:t>
            </a:r>
            <a:r>
              <a:rPr lang="en-US" sz="2400" dirty="0"/>
              <a:t> </a:t>
            </a:r>
            <a:r>
              <a:rPr lang="en-US" sz="2400" dirty="0" err="1"/>
              <a:t>cơm</a:t>
            </a:r>
            <a:r>
              <a:rPr lang="en-US" sz="2400" dirty="0"/>
              <a:t>, </a:t>
            </a:r>
            <a:r>
              <a:rPr lang="en-US" sz="2400" dirty="0" err="1"/>
              <a:t>đun</a:t>
            </a:r>
            <a:r>
              <a:rPr lang="en-US" sz="2400" dirty="0"/>
              <a:t> </a:t>
            </a:r>
            <a:r>
              <a:rPr lang="en-US" sz="2400" dirty="0" err="1"/>
              <a:t>nước</a:t>
            </a:r>
            <a:r>
              <a:rPr lang="en-US" sz="2400" dirty="0"/>
              <a:t> </a:t>
            </a:r>
            <a:r>
              <a:rPr lang="en-US" sz="2400" dirty="0" err="1"/>
              <a:t>nóng</a:t>
            </a:r>
            <a:r>
              <a:rPr lang="en-US" sz="2400" dirty="0"/>
              <a:t>…</a:t>
            </a:r>
          </a:p>
          <a:p>
            <a:pPr>
              <a:spcBef>
                <a:spcPct val="50000"/>
              </a:spcBef>
            </a:pPr>
            <a:r>
              <a:rPr lang="en-US" sz="2400" dirty="0">
                <a:solidFill>
                  <a:srgbClr val="336600"/>
                </a:solidFill>
              </a:rPr>
              <a:t>3. </a:t>
            </a:r>
            <a:r>
              <a:rPr lang="en-US" sz="2400" b="1" dirty="0" err="1">
                <a:solidFill>
                  <a:srgbClr val="336600"/>
                </a:solidFill>
              </a:rPr>
              <a:t>Đồ</a:t>
            </a:r>
            <a:r>
              <a:rPr lang="en-US" sz="2400" b="1" dirty="0">
                <a:solidFill>
                  <a:srgbClr val="336600"/>
                </a:solidFill>
              </a:rPr>
              <a:t> </a:t>
            </a:r>
            <a:r>
              <a:rPr lang="en-US" sz="2400" b="1" dirty="0" err="1">
                <a:solidFill>
                  <a:srgbClr val="336600"/>
                </a:solidFill>
              </a:rPr>
              <a:t>dùng</a:t>
            </a:r>
            <a:r>
              <a:rPr lang="en-US" sz="2400" b="1" dirty="0">
                <a:solidFill>
                  <a:srgbClr val="336600"/>
                </a:solidFill>
              </a:rPr>
              <a:t> </a:t>
            </a:r>
            <a:r>
              <a:rPr lang="en-US" sz="2400" b="1" dirty="0" err="1">
                <a:solidFill>
                  <a:srgbClr val="336600"/>
                </a:solidFill>
              </a:rPr>
              <a:t>điện</a:t>
            </a:r>
            <a:r>
              <a:rPr lang="en-US" sz="2400" b="1" dirty="0">
                <a:solidFill>
                  <a:srgbClr val="336600"/>
                </a:solidFill>
              </a:rPr>
              <a:t> </a:t>
            </a:r>
            <a:r>
              <a:rPr lang="en-US" sz="2400" b="1" dirty="0" err="1">
                <a:solidFill>
                  <a:srgbClr val="336600"/>
                </a:solidFill>
              </a:rPr>
              <a:t>loại</a:t>
            </a:r>
            <a:r>
              <a:rPr lang="en-US" sz="2400" b="1" dirty="0">
                <a:solidFill>
                  <a:srgbClr val="336600"/>
                </a:solidFill>
              </a:rPr>
              <a:t> </a:t>
            </a:r>
            <a:r>
              <a:rPr lang="en-US" sz="2400" b="1" dirty="0" err="1">
                <a:solidFill>
                  <a:srgbClr val="336600"/>
                </a:solidFill>
              </a:rPr>
              <a:t>điện</a:t>
            </a:r>
            <a:r>
              <a:rPr lang="en-US" sz="2400" b="1" dirty="0">
                <a:solidFill>
                  <a:srgbClr val="336600"/>
                </a:solidFill>
              </a:rPr>
              <a:t> – </a:t>
            </a:r>
            <a:r>
              <a:rPr lang="en-US" sz="2400" b="1" dirty="0" err="1">
                <a:solidFill>
                  <a:srgbClr val="336600"/>
                </a:solidFill>
              </a:rPr>
              <a:t>cơ</a:t>
            </a:r>
            <a:r>
              <a:rPr lang="en-US" sz="2400" b="1" dirty="0">
                <a:solidFill>
                  <a:schemeClr val="accent2"/>
                </a:solidFill>
              </a:rPr>
              <a:t>:</a:t>
            </a:r>
            <a:r>
              <a:rPr lang="en-US" sz="2400" dirty="0"/>
              <a:t> </a:t>
            </a:r>
          </a:p>
          <a:p>
            <a:pPr>
              <a:spcBef>
                <a:spcPct val="50000"/>
              </a:spcBef>
            </a:pPr>
            <a:r>
              <a:rPr lang="en-US" sz="2400" dirty="0" err="1"/>
              <a:t>Biến</a:t>
            </a:r>
            <a:r>
              <a:rPr lang="en-US" sz="2400" dirty="0"/>
              <a:t> </a:t>
            </a:r>
            <a:r>
              <a:rPr lang="en-US" sz="2400" dirty="0" err="1"/>
              <a:t>đổi</a:t>
            </a:r>
            <a:r>
              <a:rPr lang="en-US" sz="2400" dirty="0"/>
              <a:t> </a:t>
            </a:r>
            <a:r>
              <a:rPr lang="en-US" sz="2400" dirty="0" err="1"/>
              <a:t>điện</a:t>
            </a:r>
            <a:r>
              <a:rPr lang="en-US" sz="2400" dirty="0"/>
              <a:t> </a:t>
            </a:r>
            <a:r>
              <a:rPr lang="en-US" sz="2400" dirty="0" err="1"/>
              <a:t>năng</a:t>
            </a:r>
            <a:r>
              <a:rPr lang="en-US" sz="2400" dirty="0"/>
              <a:t> </a:t>
            </a:r>
            <a:r>
              <a:rPr lang="en-US" sz="2400" dirty="0" err="1"/>
              <a:t>thành</a:t>
            </a:r>
            <a:r>
              <a:rPr lang="en-US" sz="2400" dirty="0"/>
              <a:t> </a:t>
            </a:r>
            <a:r>
              <a:rPr lang="en-US" sz="2400" dirty="0" err="1"/>
              <a:t>cơ</a:t>
            </a:r>
            <a:r>
              <a:rPr lang="en-US" sz="2400" dirty="0"/>
              <a:t> </a:t>
            </a:r>
            <a:r>
              <a:rPr lang="en-US" sz="2400" dirty="0" err="1"/>
              <a:t>năng</a:t>
            </a:r>
            <a:r>
              <a:rPr lang="en-US" sz="2400" dirty="0"/>
              <a:t> </a:t>
            </a:r>
            <a:r>
              <a:rPr lang="en-US" sz="2400" dirty="0" err="1"/>
              <a:t>dùng</a:t>
            </a:r>
            <a:r>
              <a:rPr lang="en-US" sz="2400" dirty="0"/>
              <a:t> </a:t>
            </a:r>
            <a:r>
              <a:rPr lang="en-US" sz="2400" dirty="0" err="1"/>
              <a:t>để</a:t>
            </a:r>
            <a:r>
              <a:rPr lang="en-US" sz="2400" dirty="0"/>
              <a:t> </a:t>
            </a:r>
            <a:r>
              <a:rPr lang="en-US" sz="2400" dirty="0" err="1"/>
              <a:t>dẫn</a:t>
            </a:r>
            <a:r>
              <a:rPr lang="en-US" sz="2400" dirty="0"/>
              <a:t> </a:t>
            </a:r>
            <a:r>
              <a:rPr lang="en-US" sz="2400" dirty="0" err="1"/>
              <a:t>động</a:t>
            </a:r>
            <a:r>
              <a:rPr lang="en-US" sz="2400" dirty="0"/>
              <a:t>, </a:t>
            </a:r>
            <a:r>
              <a:rPr lang="en-US" sz="2400" dirty="0" err="1"/>
              <a:t>làm</a:t>
            </a:r>
            <a:r>
              <a:rPr lang="en-US" sz="2400" dirty="0"/>
              <a:t> quay </a:t>
            </a:r>
            <a:r>
              <a:rPr lang="en-US" sz="2400" dirty="0" err="1"/>
              <a:t>các</a:t>
            </a:r>
            <a:r>
              <a:rPr lang="en-US" sz="2400" dirty="0"/>
              <a:t> </a:t>
            </a:r>
            <a:r>
              <a:rPr lang="en-US" sz="2400" dirty="0" err="1"/>
              <a:t>máy</a:t>
            </a:r>
            <a:r>
              <a:rPr lang="en-US" sz="2400" dirty="0"/>
              <a:t> </a:t>
            </a:r>
            <a:r>
              <a:rPr lang="en-US" sz="2400" dirty="0" err="1"/>
              <a:t>như</a:t>
            </a:r>
            <a:r>
              <a:rPr lang="en-US" sz="2400" dirty="0"/>
              <a:t> </a:t>
            </a:r>
            <a:r>
              <a:rPr lang="en-US" sz="2400" dirty="0" err="1"/>
              <a:t>máy</a:t>
            </a:r>
            <a:r>
              <a:rPr lang="en-US" sz="2400" dirty="0"/>
              <a:t> </a:t>
            </a:r>
            <a:r>
              <a:rPr lang="en-US" sz="2400" dirty="0" err="1"/>
              <a:t>bơm</a:t>
            </a:r>
            <a:r>
              <a:rPr lang="en-US" sz="2400" dirty="0"/>
              <a:t> </a:t>
            </a:r>
            <a:r>
              <a:rPr lang="en-US" sz="2400" dirty="0" err="1"/>
              <a:t>nước</a:t>
            </a:r>
            <a:r>
              <a:rPr lang="en-US" sz="2400" dirty="0"/>
              <a:t>, </a:t>
            </a:r>
            <a:r>
              <a:rPr lang="en-US" sz="2400" dirty="0" err="1"/>
              <a:t>máy</a:t>
            </a:r>
            <a:r>
              <a:rPr lang="en-US" sz="2400" dirty="0"/>
              <a:t> </a:t>
            </a:r>
            <a:r>
              <a:rPr lang="en-US" sz="2400" dirty="0" err="1"/>
              <a:t>xay</a:t>
            </a:r>
            <a:r>
              <a:rPr lang="en-US" sz="2400" dirty="0"/>
              <a:t> </a:t>
            </a:r>
            <a:r>
              <a:rPr lang="en-US" sz="2400" dirty="0" err="1"/>
              <a:t>xát</a:t>
            </a:r>
            <a:r>
              <a:rPr lang="en-US" sz="2400" dirty="0"/>
              <a:t>.</a:t>
            </a:r>
          </a:p>
          <a:p>
            <a:pPr>
              <a:spcBef>
                <a:spcPct val="50000"/>
              </a:spcBef>
            </a:pPr>
            <a:endParaRPr lang="en-US" dirty="0"/>
          </a:p>
        </p:txBody>
      </p:sp>
    </p:spTree>
    <p:extLst>
      <p:ext uri="{BB962C8B-B14F-4D97-AF65-F5344CB8AC3E}">
        <p14:creationId xmlns:p14="http://schemas.microsoft.com/office/powerpoint/2010/main" xmlns="" val="133238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365"/>
                                        </p:tgtEl>
                                        <p:attrNameLst>
                                          <p:attrName>style.visibility</p:attrName>
                                        </p:attrNameLst>
                                      </p:cBhvr>
                                      <p:to>
                                        <p:strVal val="visible"/>
                                      </p:to>
                                    </p:set>
                                    <p:animEffect transition="in" filter="box(in)">
                                      <p:cBhvr>
                                        <p:cTn id="7" dur="500"/>
                                        <p:tgtEl>
                                          <p:spTgt spid="1536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5366">
                                            <p:txEl>
                                              <p:pRg st="0" end="0"/>
                                            </p:txEl>
                                          </p:spTgt>
                                        </p:tgtEl>
                                        <p:attrNameLst>
                                          <p:attrName>style.visibility</p:attrName>
                                        </p:attrNameLst>
                                      </p:cBhvr>
                                      <p:to>
                                        <p:strVal val="visible"/>
                                      </p:to>
                                    </p:set>
                                    <p:animEffect transition="in" filter="box(in)">
                                      <p:cBhvr>
                                        <p:cTn id="12" dur="500"/>
                                        <p:tgtEl>
                                          <p:spTgt spid="15366">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15366">
                                            <p:txEl>
                                              <p:pRg st="1" end="1"/>
                                            </p:txEl>
                                          </p:spTgt>
                                        </p:tgtEl>
                                        <p:attrNameLst>
                                          <p:attrName>style.visibility</p:attrName>
                                        </p:attrNameLst>
                                      </p:cBhvr>
                                      <p:to>
                                        <p:strVal val="visible"/>
                                      </p:to>
                                    </p:set>
                                    <p:animEffect transition="in" filter="box(in)">
                                      <p:cBhvr>
                                        <p:cTn id="15" dur="500"/>
                                        <p:tgtEl>
                                          <p:spTgt spid="1536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5366">
                                            <p:txEl>
                                              <p:pRg st="2" end="2"/>
                                            </p:txEl>
                                          </p:spTgt>
                                        </p:tgtEl>
                                        <p:attrNameLst>
                                          <p:attrName>style.visibility</p:attrName>
                                        </p:attrNameLst>
                                      </p:cBhvr>
                                      <p:to>
                                        <p:strVal val="visible"/>
                                      </p:to>
                                    </p:set>
                                    <p:animEffect transition="in" filter="box(in)">
                                      <p:cBhvr>
                                        <p:cTn id="20" dur="500"/>
                                        <p:tgtEl>
                                          <p:spTgt spid="15366">
                                            <p:txEl>
                                              <p:pRg st="2" end="2"/>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15366">
                                            <p:txEl>
                                              <p:pRg st="3" end="3"/>
                                            </p:txEl>
                                          </p:spTgt>
                                        </p:tgtEl>
                                        <p:attrNameLst>
                                          <p:attrName>style.visibility</p:attrName>
                                        </p:attrNameLst>
                                      </p:cBhvr>
                                      <p:to>
                                        <p:strVal val="visible"/>
                                      </p:to>
                                    </p:set>
                                    <p:animEffect transition="in" filter="box(in)">
                                      <p:cBhvr>
                                        <p:cTn id="23" dur="500"/>
                                        <p:tgtEl>
                                          <p:spTgt spid="1536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15366">
                                            <p:txEl>
                                              <p:pRg st="4" end="4"/>
                                            </p:txEl>
                                          </p:spTgt>
                                        </p:tgtEl>
                                        <p:attrNameLst>
                                          <p:attrName>style.visibility</p:attrName>
                                        </p:attrNameLst>
                                      </p:cBhvr>
                                      <p:to>
                                        <p:strVal val="visible"/>
                                      </p:to>
                                    </p:set>
                                    <p:animEffect transition="in" filter="box(in)">
                                      <p:cBhvr>
                                        <p:cTn id="28" dur="500"/>
                                        <p:tgtEl>
                                          <p:spTgt spid="15366">
                                            <p:txEl>
                                              <p:pRg st="4" end="4"/>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15366">
                                            <p:txEl>
                                              <p:pRg st="5" end="5"/>
                                            </p:txEl>
                                          </p:spTgt>
                                        </p:tgtEl>
                                        <p:attrNameLst>
                                          <p:attrName>style.visibility</p:attrName>
                                        </p:attrNameLst>
                                      </p:cBhvr>
                                      <p:to>
                                        <p:strVal val="visible"/>
                                      </p:to>
                                    </p:set>
                                    <p:animEffect transition="in" filter="box(in)">
                                      <p:cBhvr>
                                        <p:cTn id="31" dur="500"/>
                                        <p:tgtEl>
                                          <p:spTgt spid="1536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1" name="Text Box 17"/>
          <p:cNvSpPr txBox="1">
            <a:spLocks noChangeArrowheads="1"/>
          </p:cNvSpPr>
          <p:nvPr/>
        </p:nvSpPr>
        <p:spPr bwMode="auto">
          <a:xfrm>
            <a:off x="457200" y="0"/>
            <a:ext cx="8382000" cy="13731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lgn="ctr">
              <a:spcBef>
                <a:spcPct val="50000"/>
              </a:spcBef>
            </a:pPr>
            <a:r>
              <a:rPr lang="en-US" sz="2800" b="1" dirty="0" err="1">
                <a:solidFill>
                  <a:schemeClr val="tx2"/>
                </a:solidFill>
              </a:rPr>
              <a:t>Dựa</a:t>
            </a:r>
            <a:r>
              <a:rPr lang="en-US" sz="2800" b="1" dirty="0">
                <a:solidFill>
                  <a:schemeClr val="tx2"/>
                </a:solidFill>
              </a:rPr>
              <a:t> </a:t>
            </a:r>
            <a:r>
              <a:rPr lang="en-US" sz="2800" b="1" dirty="0" err="1">
                <a:solidFill>
                  <a:schemeClr val="tx2"/>
                </a:solidFill>
              </a:rPr>
              <a:t>vào</a:t>
            </a:r>
            <a:r>
              <a:rPr lang="en-US" sz="2800" b="1" dirty="0">
                <a:solidFill>
                  <a:schemeClr val="tx2"/>
                </a:solidFill>
              </a:rPr>
              <a:t> </a:t>
            </a:r>
            <a:r>
              <a:rPr lang="en-US" sz="2800" b="1" dirty="0" err="1">
                <a:solidFill>
                  <a:schemeClr val="tx2"/>
                </a:solidFill>
              </a:rPr>
              <a:t>cách</a:t>
            </a:r>
            <a:r>
              <a:rPr lang="en-US" sz="2800" b="1" dirty="0">
                <a:solidFill>
                  <a:schemeClr val="tx2"/>
                </a:solidFill>
              </a:rPr>
              <a:t> </a:t>
            </a:r>
            <a:r>
              <a:rPr lang="en-US" sz="2800" b="1" dirty="0" err="1">
                <a:solidFill>
                  <a:schemeClr val="tx2"/>
                </a:solidFill>
              </a:rPr>
              <a:t>phân</a:t>
            </a:r>
            <a:r>
              <a:rPr lang="en-US" sz="2800" b="1" dirty="0">
                <a:solidFill>
                  <a:schemeClr val="tx2"/>
                </a:solidFill>
              </a:rPr>
              <a:t> </a:t>
            </a:r>
            <a:r>
              <a:rPr lang="en-US" sz="2800" b="1" dirty="0" err="1">
                <a:solidFill>
                  <a:schemeClr val="tx2"/>
                </a:solidFill>
              </a:rPr>
              <a:t>loại</a:t>
            </a:r>
            <a:r>
              <a:rPr lang="en-US" sz="2800" b="1" dirty="0">
                <a:solidFill>
                  <a:schemeClr val="tx2"/>
                </a:solidFill>
              </a:rPr>
              <a:t> </a:t>
            </a:r>
            <a:r>
              <a:rPr lang="en-US" sz="2800" b="1" dirty="0" err="1">
                <a:solidFill>
                  <a:schemeClr val="tx2"/>
                </a:solidFill>
              </a:rPr>
              <a:t>đồ</a:t>
            </a:r>
            <a:r>
              <a:rPr lang="en-US" sz="2800" b="1" dirty="0">
                <a:solidFill>
                  <a:schemeClr val="tx2"/>
                </a:solidFill>
              </a:rPr>
              <a:t> </a:t>
            </a:r>
            <a:r>
              <a:rPr lang="en-US" sz="2800" b="1" dirty="0" err="1">
                <a:solidFill>
                  <a:schemeClr val="tx2"/>
                </a:solidFill>
              </a:rPr>
              <a:t>dùng</a:t>
            </a:r>
            <a:r>
              <a:rPr lang="en-US" sz="2800" b="1" dirty="0">
                <a:solidFill>
                  <a:schemeClr val="tx2"/>
                </a:solidFill>
              </a:rPr>
              <a:t> </a:t>
            </a:r>
            <a:r>
              <a:rPr lang="en-US" sz="2800" b="1" dirty="0" err="1">
                <a:solidFill>
                  <a:schemeClr val="tx2"/>
                </a:solidFill>
              </a:rPr>
              <a:t>điện</a:t>
            </a:r>
            <a:r>
              <a:rPr lang="en-US" sz="2800" b="1" dirty="0">
                <a:solidFill>
                  <a:schemeClr val="tx2"/>
                </a:solidFill>
              </a:rPr>
              <a:t>, </a:t>
            </a:r>
            <a:r>
              <a:rPr lang="en-US" sz="2800" b="1" dirty="0" err="1">
                <a:solidFill>
                  <a:schemeClr val="tx2"/>
                </a:solidFill>
              </a:rPr>
              <a:t>em</a:t>
            </a:r>
            <a:r>
              <a:rPr lang="en-US" sz="2800" b="1" dirty="0">
                <a:solidFill>
                  <a:schemeClr val="tx2"/>
                </a:solidFill>
              </a:rPr>
              <a:t> </a:t>
            </a:r>
            <a:r>
              <a:rPr lang="en-US" sz="2800" b="1" dirty="0" err="1">
                <a:solidFill>
                  <a:schemeClr val="tx2"/>
                </a:solidFill>
              </a:rPr>
              <a:t>hãy</a:t>
            </a:r>
            <a:r>
              <a:rPr lang="en-US" sz="2800" b="1" dirty="0">
                <a:solidFill>
                  <a:schemeClr val="tx2"/>
                </a:solidFill>
              </a:rPr>
              <a:t> </a:t>
            </a:r>
            <a:r>
              <a:rPr lang="en-US" sz="2800" b="1" dirty="0" err="1">
                <a:solidFill>
                  <a:schemeClr val="tx2"/>
                </a:solidFill>
              </a:rPr>
              <a:t>ghi</a:t>
            </a:r>
            <a:r>
              <a:rPr lang="en-US" sz="2800" b="1" dirty="0">
                <a:solidFill>
                  <a:schemeClr val="tx2"/>
                </a:solidFill>
              </a:rPr>
              <a:t> </a:t>
            </a:r>
            <a:r>
              <a:rPr lang="en-US" sz="2800" b="1" dirty="0" err="1">
                <a:solidFill>
                  <a:schemeClr val="tx2"/>
                </a:solidFill>
              </a:rPr>
              <a:t>tên</a:t>
            </a:r>
            <a:r>
              <a:rPr lang="en-US" sz="2800" b="1" dirty="0">
                <a:solidFill>
                  <a:schemeClr val="tx2"/>
                </a:solidFill>
              </a:rPr>
              <a:t> </a:t>
            </a:r>
            <a:r>
              <a:rPr lang="en-US" sz="2800" b="1" dirty="0" err="1">
                <a:solidFill>
                  <a:schemeClr val="tx2"/>
                </a:solidFill>
              </a:rPr>
              <a:t>các</a:t>
            </a:r>
            <a:r>
              <a:rPr lang="en-US" sz="2800" b="1" dirty="0">
                <a:solidFill>
                  <a:schemeClr val="tx2"/>
                </a:solidFill>
              </a:rPr>
              <a:t> </a:t>
            </a:r>
            <a:r>
              <a:rPr lang="en-US" sz="2800" b="1" dirty="0" err="1">
                <a:solidFill>
                  <a:schemeClr val="tx2"/>
                </a:solidFill>
              </a:rPr>
              <a:t>đồ</a:t>
            </a:r>
            <a:r>
              <a:rPr lang="en-US" sz="2800" b="1" dirty="0">
                <a:solidFill>
                  <a:schemeClr val="tx2"/>
                </a:solidFill>
              </a:rPr>
              <a:t> </a:t>
            </a:r>
            <a:r>
              <a:rPr lang="en-US" sz="2800" b="1" dirty="0" err="1">
                <a:solidFill>
                  <a:schemeClr val="tx2"/>
                </a:solidFill>
              </a:rPr>
              <a:t>dùng</a:t>
            </a:r>
            <a:r>
              <a:rPr lang="en-US" sz="2800" b="1" dirty="0">
                <a:solidFill>
                  <a:schemeClr val="tx2"/>
                </a:solidFill>
              </a:rPr>
              <a:t> </a:t>
            </a:r>
            <a:r>
              <a:rPr lang="en-US" sz="2800" b="1" dirty="0" err="1">
                <a:solidFill>
                  <a:schemeClr val="tx2"/>
                </a:solidFill>
              </a:rPr>
              <a:t>điện</a:t>
            </a:r>
            <a:r>
              <a:rPr lang="en-US" sz="2800" b="1" dirty="0">
                <a:solidFill>
                  <a:schemeClr val="tx2"/>
                </a:solidFill>
              </a:rPr>
              <a:t> </a:t>
            </a:r>
            <a:r>
              <a:rPr lang="en-US" sz="2800" b="1" dirty="0" err="1">
                <a:solidFill>
                  <a:schemeClr val="tx2"/>
                </a:solidFill>
              </a:rPr>
              <a:t>gia</a:t>
            </a:r>
            <a:r>
              <a:rPr lang="en-US" sz="2800" b="1" dirty="0">
                <a:solidFill>
                  <a:schemeClr val="tx2"/>
                </a:solidFill>
              </a:rPr>
              <a:t> </a:t>
            </a:r>
            <a:r>
              <a:rPr lang="en-US" sz="2800" b="1" dirty="0" err="1">
                <a:solidFill>
                  <a:schemeClr val="tx2"/>
                </a:solidFill>
              </a:rPr>
              <a:t>đình</a:t>
            </a:r>
            <a:r>
              <a:rPr lang="en-US" sz="2800" b="1" dirty="0">
                <a:solidFill>
                  <a:schemeClr val="tx2"/>
                </a:solidFill>
              </a:rPr>
              <a:t> </a:t>
            </a:r>
            <a:r>
              <a:rPr lang="en-US" sz="2800" b="1" dirty="0" err="1">
                <a:solidFill>
                  <a:schemeClr val="tx2"/>
                </a:solidFill>
              </a:rPr>
              <a:t>trong</a:t>
            </a:r>
            <a:r>
              <a:rPr lang="en-US" sz="2800" b="1" dirty="0">
                <a:solidFill>
                  <a:schemeClr val="tx2"/>
                </a:solidFill>
              </a:rPr>
              <a:t> </a:t>
            </a:r>
            <a:r>
              <a:rPr lang="en-US" sz="2800" b="1" dirty="0" err="1">
                <a:solidFill>
                  <a:schemeClr val="tx2"/>
                </a:solidFill>
              </a:rPr>
              <a:t>hình</a:t>
            </a:r>
            <a:r>
              <a:rPr lang="en-US" sz="2800" b="1" dirty="0">
                <a:solidFill>
                  <a:schemeClr val="tx2"/>
                </a:solidFill>
              </a:rPr>
              <a:t> </a:t>
            </a:r>
            <a:r>
              <a:rPr lang="en-US" sz="2800" b="1" dirty="0" smtClean="0">
                <a:solidFill>
                  <a:schemeClr val="tx2"/>
                </a:solidFill>
              </a:rPr>
              <a:t>10.1 </a:t>
            </a:r>
            <a:r>
              <a:rPr lang="en-US" sz="2800" b="1" dirty="0" err="1">
                <a:solidFill>
                  <a:schemeClr val="tx2"/>
                </a:solidFill>
              </a:rPr>
              <a:t>vào</a:t>
            </a:r>
            <a:r>
              <a:rPr lang="en-US" sz="2800" b="1" dirty="0">
                <a:solidFill>
                  <a:schemeClr val="tx2"/>
                </a:solidFill>
              </a:rPr>
              <a:t> </a:t>
            </a:r>
            <a:r>
              <a:rPr lang="en-US" sz="2800" b="1" dirty="0" err="1">
                <a:solidFill>
                  <a:schemeClr val="tx2"/>
                </a:solidFill>
              </a:rPr>
              <a:t>các</a:t>
            </a:r>
            <a:r>
              <a:rPr lang="en-US" sz="2800" b="1" dirty="0">
                <a:solidFill>
                  <a:schemeClr val="tx2"/>
                </a:solidFill>
              </a:rPr>
              <a:t> </a:t>
            </a:r>
            <a:r>
              <a:rPr lang="en-US" sz="2800" b="1" dirty="0" err="1">
                <a:solidFill>
                  <a:schemeClr val="tx2"/>
                </a:solidFill>
              </a:rPr>
              <a:t>nhóm</a:t>
            </a:r>
            <a:r>
              <a:rPr lang="en-US" sz="2800" b="1" dirty="0">
                <a:solidFill>
                  <a:schemeClr val="tx2"/>
                </a:solidFill>
              </a:rPr>
              <a:t> </a:t>
            </a:r>
            <a:r>
              <a:rPr lang="en-US" sz="2800" b="1" dirty="0" err="1">
                <a:solidFill>
                  <a:schemeClr val="tx2"/>
                </a:solidFill>
              </a:rPr>
              <a:t>trong</a:t>
            </a:r>
            <a:r>
              <a:rPr lang="en-US" sz="2800" b="1" dirty="0">
                <a:solidFill>
                  <a:schemeClr val="tx2"/>
                </a:solidFill>
              </a:rPr>
              <a:t> </a:t>
            </a:r>
            <a:r>
              <a:rPr lang="en-US" sz="2800" b="1" dirty="0" err="1">
                <a:solidFill>
                  <a:schemeClr val="tx2"/>
                </a:solidFill>
              </a:rPr>
              <a:t>bảng</a:t>
            </a:r>
            <a:r>
              <a:rPr lang="en-US" sz="2800" b="1" dirty="0">
                <a:solidFill>
                  <a:schemeClr val="tx2"/>
                </a:solidFill>
              </a:rPr>
              <a:t> </a:t>
            </a:r>
            <a:r>
              <a:rPr lang="en-US" sz="2800" b="1" dirty="0" err="1" smtClean="0">
                <a:solidFill>
                  <a:schemeClr val="tx2"/>
                </a:solidFill>
              </a:rPr>
              <a:t>sau</a:t>
            </a:r>
            <a:r>
              <a:rPr lang="en-US" sz="2800" b="1" dirty="0" smtClean="0">
                <a:solidFill>
                  <a:schemeClr val="tx2"/>
                </a:solidFill>
              </a:rPr>
              <a:t>:</a:t>
            </a:r>
            <a:endParaRPr lang="en-US" sz="2800" dirty="0">
              <a:solidFill>
                <a:schemeClr val="tx2"/>
              </a:solidFill>
            </a:endParaRPr>
          </a:p>
        </p:txBody>
      </p:sp>
      <p:graphicFrame>
        <p:nvGraphicFramePr>
          <p:cNvPr id="16479" name="Group 95"/>
          <p:cNvGraphicFramePr>
            <a:graphicFrameLocks noGrp="1"/>
          </p:cNvGraphicFramePr>
          <p:nvPr>
            <p:ph sz="half" idx="1"/>
            <p:extLst>
              <p:ext uri="{D42A27DB-BD31-4B8C-83A1-F6EECF244321}">
                <p14:modId xmlns:p14="http://schemas.microsoft.com/office/powerpoint/2010/main" xmlns="" val="707465124"/>
              </p:ext>
            </p:extLst>
          </p:nvPr>
        </p:nvGraphicFramePr>
        <p:xfrm>
          <a:off x="0" y="1219200"/>
          <a:ext cx="9144000" cy="5029200"/>
        </p:xfrm>
        <a:graphic>
          <a:graphicData uri="http://schemas.openxmlformats.org/drawingml/2006/table">
            <a:tbl>
              <a:tblPr/>
              <a:tblGrid>
                <a:gridCol w="2734654"/>
                <a:gridCol w="6409346"/>
              </a:tblGrid>
              <a:tr h="122734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2"/>
                          </a:solidFill>
                          <a:effectLst/>
                          <a:latin typeface="Arial" pitchFamily="34" charset="0"/>
                        </a:rPr>
                        <a:t>Nhóm</a:t>
                      </a:r>
                      <a:endParaRPr kumimoji="0" lang="en-US" sz="28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CC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pitchFamily="34" charset="0"/>
                        </a:rPr>
                        <a:t>Tên</a:t>
                      </a:r>
                      <a:r>
                        <a:rPr kumimoji="0" lang="en-US" sz="2800" b="0" i="0" u="none" strike="noStrike" cap="none" normalizeH="0" baseline="0" dirty="0" smtClean="0">
                          <a:ln>
                            <a:noFill/>
                          </a:ln>
                          <a:solidFill>
                            <a:schemeClr val="tx1"/>
                          </a:solidFill>
                          <a:effectLst/>
                          <a:latin typeface="Arial" pitchFamily="34" charset="0"/>
                        </a:rPr>
                        <a:t> </a:t>
                      </a:r>
                      <a:r>
                        <a:rPr kumimoji="0" lang="en-US" sz="2800" b="0" i="0" u="none" strike="noStrike" cap="none" normalizeH="0" baseline="0" dirty="0" err="1" smtClean="0">
                          <a:ln>
                            <a:noFill/>
                          </a:ln>
                          <a:solidFill>
                            <a:schemeClr val="tx1"/>
                          </a:solidFill>
                          <a:effectLst/>
                          <a:latin typeface="Arial" pitchFamily="34" charset="0"/>
                        </a:rPr>
                        <a:t>đồ</a:t>
                      </a:r>
                      <a:r>
                        <a:rPr kumimoji="0" lang="en-US" sz="2800" b="0" i="0" u="none" strike="noStrike" cap="none" normalizeH="0" baseline="0" dirty="0" smtClean="0">
                          <a:ln>
                            <a:noFill/>
                          </a:ln>
                          <a:solidFill>
                            <a:schemeClr val="tx1"/>
                          </a:solidFill>
                          <a:effectLst/>
                          <a:latin typeface="Arial" pitchFamily="34" charset="0"/>
                        </a:rPr>
                        <a:t> </a:t>
                      </a:r>
                      <a:r>
                        <a:rPr kumimoji="0" lang="en-US" sz="2800" b="0" i="0" u="none" strike="noStrike" cap="none" normalizeH="0" baseline="0" dirty="0" err="1" smtClean="0">
                          <a:ln>
                            <a:noFill/>
                          </a:ln>
                          <a:solidFill>
                            <a:schemeClr val="tx1"/>
                          </a:solidFill>
                          <a:effectLst/>
                          <a:latin typeface="Arial" pitchFamily="34" charset="0"/>
                        </a:rPr>
                        <a:t>dùng</a:t>
                      </a:r>
                      <a:r>
                        <a:rPr kumimoji="0" lang="en-US" sz="2800" b="0" i="0" u="none" strike="noStrike" cap="none" normalizeH="0" baseline="0" dirty="0" smtClean="0">
                          <a:ln>
                            <a:noFill/>
                          </a:ln>
                          <a:solidFill>
                            <a:schemeClr val="tx1"/>
                          </a:solidFill>
                          <a:effectLst/>
                          <a:latin typeface="Arial" pitchFamily="34" charset="0"/>
                        </a:rPr>
                        <a:t> </a:t>
                      </a:r>
                      <a:r>
                        <a:rPr kumimoji="0" lang="en-US" sz="2800" b="0" i="0" u="none" strike="noStrike" cap="none" normalizeH="0" baseline="0" dirty="0" err="1" smtClean="0">
                          <a:ln>
                            <a:noFill/>
                          </a:ln>
                          <a:solidFill>
                            <a:schemeClr val="tx1"/>
                          </a:solidFill>
                          <a:effectLst/>
                          <a:latin typeface="Arial" pitchFamily="34" charset="0"/>
                        </a:rPr>
                        <a:t>điện</a:t>
                      </a:r>
                      <a:endParaRPr kumimoji="0" lang="en-US" sz="2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66"/>
                    </a:solidFill>
                  </a:tcPr>
                </a:tc>
              </a:tr>
              <a:tr h="122734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pitchFamily="34" charset="0"/>
                        </a:rPr>
                        <a:t>Điện</a:t>
                      </a:r>
                      <a:r>
                        <a:rPr kumimoji="0" lang="en-US" sz="2800" b="0" i="0" u="none" strike="noStrike" cap="none" normalizeH="0" baseline="0" dirty="0" smtClean="0">
                          <a:ln>
                            <a:noFill/>
                          </a:ln>
                          <a:solidFill>
                            <a:schemeClr val="tx1"/>
                          </a:solidFill>
                          <a:effectLst/>
                          <a:latin typeface="Arial" pitchFamily="34" charset="0"/>
                        </a:rPr>
                        <a:t> – </a:t>
                      </a:r>
                      <a:r>
                        <a:rPr kumimoji="0" lang="en-US" sz="2800" b="0" i="0" u="none" strike="noStrike" cap="none" normalizeH="0" baseline="0" dirty="0" err="1" smtClean="0">
                          <a:ln>
                            <a:noFill/>
                          </a:ln>
                          <a:solidFill>
                            <a:schemeClr val="tx1"/>
                          </a:solidFill>
                          <a:effectLst/>
                          <a:latin typeface="Arial" pitchFamily="34" charset="0"/>
                        </a:rPr>
                        <a:t>quang</a:t>
                      </a:r>
                      <a:endParaRPr kumimoji="0" lang="en-US" sz="2800" b="0" i="0" u="none" strike="noStrike" cap="none" normalizeH="0" baseline="0" dirty="0" smtClean="0">
                        <a:ln>
                          <a:noFill/>
                        </a:ln>
                        <a:solidFill>
                          <a:schemeClr val="tx1"/>
                        </a:solidFill>
                        <a:effectLst/>
                        <a:latin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127848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Điện – nhiệt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r>
              <a:tr h="12960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err="1" smtClean="0">
                          <a:ln>
                            <a:noFill/>
                          </a:ln>
                          <a:solidFill>
                            <a:schemeClr val="tx1"/>
                          </a:solidFill>
                          <a:effectLst/>
                          <a:latin typeface="Arial" pitchFamily="34" charset="0"/>
                        </a:rPr>
                        <a:t>Điện</a:t>
                      </a:r>
                      <a:r>
                        <a:rPr kumimoji="0" lang="en-US" sz="2800" b="0" i="0" u="none" strike="noStrike" cap="none" normalizeH="0" baseline="0" dirty="0" smtClean="0">
                          <a:ln>
                            <a:noFill/>
                          </a:ln>
                          <a:solidFill>
                            <a:schemeClr val="tx1"/>
                          </a:solidFill>
                          <a:effectLst/>
                          <a:latin typeface="Arial" pitchFamily="34" charset="0"/>
                        </a:rPr>
                        <a:t> – </a:t>
                      </a:r>
                      <a:r>
                        <a:rPr kumimoji="0" lang="en-US" sz="2800" b="0" i="0" u="none" strike="noStrike" cap="none" normalizeH="0" baseline="0" dirty="0" err="1" smtClean="0">
                          <a:ln>
                            <a:noFill/>
                          </a:ln>
                          <a:solidFill>
                            <a:schemeClr val="tx1"/>
                          </a:solidFill>
                          <a:effectLst/>
                          <a:latin typeface="Arial" pitchFamily="34" charset="0"/>
                        </a:rPr>
                        <a:t>cơ</a:t>
                      </a:r>
                      <a:r>
                        <a:rPr kumimoji="0" lang="en-US" sz="2800" b="0" i="0" u="none" strike="noStrike" cap="none" normalizeH="0" baseline="0" dirty="0" smtClean="0">
                          <a:ln>
                            <a:noFill/>
                          </a:ln>
                          <a:solidFill>
                            <a:schemeClr val="tx1"/>
                          </a:solidFill>
                          <a:effectLst/>
                          <a:latin typeface="Arial" pitchFamily="34"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vi-VN" sz="28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CC"/>
                    </a:solidFill>
                  </a:tcPr>
                </a:tc>
              </a:tr>
            </a:tbl>
          </a:graphicData>
        </a:graphic>
      </p:graphicFrame>
      <p:sp>
        <p:nvSpPr>
          <p:cNvPr id="16481" name="Text Box 97"/>
          <p:cNvSpPr txBox="1">
            <a:spLocks noChangeArrowheads="1"/>
          </p:cNvSpPr>
          <p:nvPr/>
        </p:nvSpPr>
        <p:spPr bwMode="auto">
          <a:xfrm>
            <a:off x="3276600" y="3352800"/>
            <a:ext cx="5562600" cy="3667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endParaRPr lang="vi-VN"/>
          </a:p>
        </p:txBody>
      </p:sp>
      <p:sp>
        <p:nvSpPr>
          <p:cNvPr id="16482" name="Text Box 98"/>
          <p:cNvSpPr txBox="1">
            <a:spLocks noChangeArrowheads="1"/>
          </p:cNvSpPr>
          <p:nvPr/>
        </p:nvSpPr>
        <p:spPr bwMode="auto">
          <a:xfrm>
            <a:off x="2743200" y="2895600"/>
            <a:ext cx="54864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2400" dirty="0" err="1"/>
              <a:t>Đèn</a:t>
            </a:r>
            <a:r>
              <a:rPr lang="en-US" sz="2400" dirty="0"/>
              <a:t> </a:t>
            </a:r>
            <a:r>
              <a:rPr lang="vi-VN" sz="2400" dirty="0" smtClean="0"/>
              <a:t>điện...</a:t>
            </a:r>
            <a:endParaRPr lang="en-US" sz="2400" dirty="0"/>
          </a:p>
        </p:txBody>
      </p:sp>
      <p:sp>
        <p:nvSpPr>
          <p:cNvPr id="16483" name="Text Box 99"/>
          <p:cNvSpPr txBox="1">
            <a:spLocks noChangeArrowheads="1"/>
          </p:cNvSpPr>
          <p:nvPr/>
        </p:nvSpPr>
        <p:spPr bwMode="auto">
          <a:xfrm>
            <a:off x="2667000" y="3886200"/>
            <a:ext cx="62484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2400" dirty="0" err="1"/>
              <a:t>Nồi</a:t>
            </a:r>
            <a:r>
              <a:rPr lang="en-US" sz="2400" dirty="0"/>
              <a:t> </a:t>
            </a:r>
            <a:r>
              <a:rPr lang="en-US" sz="2400" dirty="0" err="1"/>
              <a:t>cơm</a:t>
            </a:r>
            <a:r>
              <a:rPr lang="en-US" sz="2400" dirty="0"/>
              <a:t> </a:t>
            </a:r>
            <a:r>
              <a:rPr lang="en-US" sz="2400" dirty="0" err="1"/>
              <a:t>điện</a:t>
            </a:r>
            <a:r>
              <a:rPr lang="en-US" sz="2400" dirty="0"/>
              <a:t>, </a:t>
            </a:r>
            <a:r>
              <a:rPr lang="en-US" sz="2400" dirty="0" err="1"/>
              <a:t>bàn</a:t>
            </a:r>
            <a:r>
              <a:rPr lang="en-US" sz="2400" dirty="0"/>
              <a:t> </a:t>
            </a:r>
            <a:r>
              <a:rPr lang="en-US" sz="2400" dirty="0" err="1"/>
              <a:t>là</a:t>
            </a:r>
            <a:r>
              <a:rPr lang="en-US" sz="2400" dirty="0"/>
              <a:t> </a:t>
            </a:r>
            <a:r>
              <a:rPr lang="en-US" sz="2400" dirty="0" err="1" smtClean="0"/>
              <a:t>điện</a:t>
            </a:r>
            <a:r>
              <a:rPr lang="en-US" sz="2400" dirty="0" smtClean="0"/>
              <a:t>, </a:t>
            </a:r>
            <a:r>
              <a:rPr lang="vi-VN" sz="2400" dirty="0" smtClean="0"/>
              <a:t>bếp điện,</a:t>
            </a:r>
            <a:r>
              <a:rPr lang="en-US" sz="2400" dirty="0" smtClean="0"/>
              <a:t> </a:t>
            </a:r>
            <a:r>
              <a:rPr lang="vi-VN" sz="2400" dirty="0" smtClean="0"/>
              <a:t>ấm đun nước,</a:t>
            </a:r>
            <a:r>
              <a:rPr lang="en-US" sz="2400" dirty="0" smtClean="0"/>
              <a:t> </a:t>
            </a:r>
            <a:r>
              <a:rPr lang="vi-VN" sz="2400" dirty="0" smtClean="0"/>
              <a:t>m</a:t>
            </a:r>
            <a:r>
              <a:rPr lang="en-US" sz="2400" dirty="0" err="1" smtClean="0"/>
              <a:t>áy</a:t>
            </a:r>
            <a:r>
              <a:rPr lang="vi-VN" sz="2400" dirty="0" smtClean="0"/>
              <a:t> sấy tóc...</a:t>
            </a:r>
            <a:endParaRPr lang="en-US" sz="2400" dirty="0"/>
          </a:p>
        </p:txBody>
      </p:sp>
      <p:sp>
        <p:nvSpPr>
          <p:cNvPr id="16484" name="Text Box 100"/>
          <p:cNvSpPr txBox="1">
            <a:spLocks noChangeArrowheads="1"/>
          </p:cNvSpPr>
          <p:nvPr/>
        </p:nvSpPr>
        <p:spPr bwMode="auto">
          <a:xfrm>
            <a:off x="2743200" y="5029200"/>
            <a:ext cx="6400800" cy="83099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2400" dirty="0" err="1"/>
              <a:t>Quạt</a:t>
            </a:r>
            <a:r>
              <a:rPr lang="en-US" sz="2400" dirty="0"/>
              <a:t> </a:t>
            </a:r>
            <a:r>
              <a:rPr lang="en-US" sz="2400" dirty="0" err="1"/>
              <a:t>điện</a:t>
            </a:r>
            <a:r>
              <a:rPr lang="en-US" sz="2400" dirty="0"/>
              <a:t>, </a:t>
            </a:r>
            <a:r>
              <a:rPr lang="en-US" sz="2400" dirty="0" err="1" smtClean="0"/>
              <a:t>máy</a:t>
            </a:r>
            <a:r>
              <a:rPr lang="en-US" sz="2400" dirty="0" smtClean="0"/>
              <a:t> h</a:t>
            </a:r>
            <a:r>
              <a:rPr lang="vi-VN" sz="2400" dirty="0" smtClean="0"/>
              <a:t>út bụi</a:t>
            </a:r>
            <a:r>
              <a:rPr lang="en-US" sz="2400" dirty="0" smtClean="0"/>
              <a:t>, </a:t>
            </a:r>
            <a:r>
              <a:rPr lang="en-US" sz="2400" dirty="0" err="1"/>
              <a:t>máy</a:t>
            </a:r>
            <a:r>
              <a:rPr lang="en-US" sz="2400" dirty="0"/>
              <a:t> </a:t>
            </a:r>
            <a:r>
              <a:rPr lang="en-US" sz="2400" dirty="0" err="1"/>
              <a:t>xay</a:t>
            </a:r>
            <a:r>
              <a:rPr lang="en-US" sz="2400" dirty="0"/>
              <a:t> </a:t>
            </a:r>
            <a:r>
              <a:rPr lang="en-US" sz="2400" dirty="0" err="1"/>
              <a:t>sinh</a:t>
            </a:r>
            <a:r>
              <a:rPr lang="en-US" sz="2400" dirty="0"/>
              <a:t> </a:t>
            </a:r>
            <a:r>
              <a:rPr lang="en-US" sz="2400" dirty="0" err="1" smtClean="0"/>
              <a:t>tố</a:t>
            </a:r>
            <a:r>
              <a:rPr lang="en-US" sz="2400" dirty="0" smtClean="0"/>
              <a:t>,</a:t>
            </a:r>
            <a:r>
              <a:rPr lang="vi-VN" sz="2400" dirty="0" smtClean="0"/>
              <a:t>máy sấy tóc...</a:t>
            </a:r>
            <a:endParaRPr lang="en-US" sz="2400" dirty="0"/>
          </a:p>
        </p:txBody>
      </p:sp>
    </p:spTree>
    <p:extLst>
      <p:ext uri="{BB962C8B-B14F-4D97-AF65-F5344CB8AC3E}">
        <p14:creationId xmlns:p14="http://schemas.microsoft.com/office/powerpoint/2010/main" xmlns="" val="35229558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482"/>
                                        </p:tgtEl>
                                        <p:attrNameLst>
                                          <p:attrName>style.visibility</p:attrName>
                                        </p:attrNameLst>
                                      </p:cBhvr>
                                      <p:to>
                                        <p:strVal val="visible"/>
                                      </p:to>
                                    </p:set>
                                    <p:anim calcmode="discrete" valueType="clr">
                                      <p:cBhvr override="childStyle">
                                        <p:cTn id="7" dur="80"/>
                                        <p:tgtEl>
                                          <p:spTgt spid="1648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482"/>
                                        </p:tgtEl>
                                        <p:attrNameLst>
                                          <p:attrName>fillcolor</p:attrName>
                                        </p:attrNameLst>
                                      </p:cBhvr>
                                      <p:tavLst>
                                        <p:tav tm="0">
                                          <p:val>
                                            <p:clrVal>
                                              <a:schemeClr val="accent2"/>
                                            </p:clrVal>
                                          </p:val>
                                        </p:tav>
                                        <p:tav tm="50000">
                                          <p:val>
                                            <p:clrVal>
                                              <a:schemeClr val="hlink"/>
                                            </p:clrVal>
                                          </p:val>
                                        </p:tav>
                                      </p:tavLst>
                                    </p:anim>
                                    <p:set>
                                      <p:cBhvr>
                                        <p:cTn id="9" dur="80"/>
                                        <p:tgtEl>
                                          <p:spTgt spid="16482"/>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16483"/>
                                        </p:tgtEl>
                                        <p:attrNameLst>
                                          <p:attrName>style.visibility</p:attrName>
                                        </p:attrNameLst>
                                      </p:cBhvr>
                                      <p:to>
                                        <p:strVal val="visible"/>
                                      </p:to>
                                    </p:set>
                                    <p:anim calcmode="discrete" valueType="clr">
                                      <p:cBhvr override="childStyle">
                                        <p:cTn id="14" dur="80"/>
                                        <p:tgtEl>
                                          <p:spTgt spid="16483"/>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6483"/>
                                        </p:tgtEl>
                                        <p:attrNameLst>
                                          <p:attrName>fillcolor</p:attrName>
                                        </p:attrNameLst>
                                      </p:cBhvr>
                                      <p:tavLst>
                                        <p:tav tm="0">
                                          <p:val>
                                            <p:clrVal>
                                              <a:schemeClr val="accent2"/>
                                            </p:clrVal>
                                          </p:val>
                                        </p:tav>
                                        <p:tav tm="50000">
                                          <p:val>
                                            <p:clrVal>
                                              <a:schemeClr val="hlink"/>
                                            </p:clrVal>
                                          </p:val>
                                        </p:tav>
                                      </p:tavLst>
                                    </p:anim>
                                    <p:set>
                                      <p:cBhvr>
                                        <p:cTn id="16" dur="80"/>
                                        <p:tgtEl>
                                          <p:spTgt spid="16483"/>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16484"/>
                                        </p:tgtEl>
                                        <p:attrNameLst>
                                          <p:attrName>style.visibility</p:attrName>
                                        </p:attrNameLst>
                                      </p:cBhvr>
                                      <p:to>
                                        <p:strVal val="visible"/>
                                      </p:to>
                                    </p:set>
                                    <p:anim calcmode="discrete" valueType="clr">
                                      <p:cBhvr override="childStyle">
                                        <p:cTn id="21" dur="80"/>
                                        <p:tgtEl>
                                          <p:spTgt spid="16484"/>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16484"/>
                                        </p:tgtEl>
                                        <p:attrNameLst>
                                          <p:attrName>fillcolor</p:attrName>
                                        </p:attrNameLst>
                                      </p:cBhvr>
                                      <p:tavLst>
                                        <p:tav tm="0">
                                          <p:val>
                                            <p:clrVal>
                                              <a:schemeClr val="accent2"/>
                                            </p:clrVal>
                                          </p:val>
                                        </p:tav>
                                        <p:tav tm="50000">
                                          <p:val>
                                            <p:clrVal>
                                              <a:schemeClr val="hlink"/>
                                            </p:clrVal>
                                          </p:val>
                                        </p:tav>
                                      </p:tavLst>
                                    </p:anim>
                                    <p:set>
                                      <p:cBhvr>
                                        <p:cTn id="23" dur="80"/>
                                        <p:tgtEl>
                                          <p:spTgt spid="1648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2" grpId="0"/>
      <p:bldP spid="16483" grpId="0"/>
      <p:bldP spid="1648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47800" y="381000"/>
            <a:ext cx="7010400" cy="461665"/>
          </a:xfrm>
          <a:prstGeom prst="rect">
            <a:avLst/>
          </a:prstGeom>
          <a:noFill/>
        </p:spPr>
        <p:txBody>
          <a:bodyPr wrap="square" rtlCol="0">
            <a:spAutoFit/>
          </a:bodyPr>
          <a:lstStyle/>
          <a:p>
            <a:r>
              <a:rPr lang="en-US" sz="2400" dirty="0" err="1" smtClean="0">
                <a:latin typeface="Times New Roman" pitchFamily="18" charset="0"/>
                <a:cs typeface="Times New Roman" pitchFamily="18" charset="0"/>
              </a:rPr>
              <a:t>Em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hãy</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bổ</a:t>
            </a:r>
            <a:r>
              <a:rPr lang="en-US" sz="2400" dirty="0" smtClean="0">
                <a:latin typeface="Times New Roman" pitchFamily="18" charset="0"/>
                <a:cs typeface="Times New Roman" pitchFamily="18" charset="0"/>
              </a:rPr>
              <a:t> sung </a:t>
            </a:r>
            <a:r>
              <a:rPr lang="en-US" sz="2400" dirty="0" err="1" smtClean="0">
                <a:latin typeface="Times New Roman" pitchFamily="18" charset="0"/>
                <a:cs typeface="Times New Roman" pitchFamily="18" charset="0"/>
              </a:rPr>
              <a:t>thêm</a:t>
            </a:r>
            <a:r>
              <a:rPr lang="en-US" sz="2400" dirty="0" smtClean="0">
                <a:latin typeface="Times New Roman" pitchFamily="18" charset="0"/>
                <a:cs typeface="Times New Roman" pitchFamily="18" charset="0"/>
              </a:rPr>
              <a:t> 1 </a:t>
            </a:r>
            <a:r>
              <a:rPr lang="en-US" sz="2400" dirty="0" err="1" smtClean="0">
                <a:latin typeface="Times New Roman" pitchFamily="18" charset="0"/>
                <a:cs typeface="Times New Roman" pitchFamily="18" charset="0"/>
              </a:rPr>
              <a:t>số</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đồ</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dùng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điện</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trong</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gia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đình</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7" name="TextBox 6"/>
          <p:cNvSpPr txBox="1"/>
          <p:nvPr/>
        </p:nvSpPr>
        <p:spPr>
          <a:xfrm>
            <a:off x="0" y="1238071"/>
            <a:ext cx="9067800" cy="1200329"/>
          </a:xfrm>
          <a:prstGeom prst="rect">
            <a:avLst/>
          </a:prstGeom>
          <a:noFill/>
        </p:spPr>
        <p:txBody>
          <a:bodyPr wrap="square" rtlCol="0">
            <a:spAutoFit/>
          </a:bodyPr>
          <a:lstStyle/>
          <a:p>
            <a:pPr algn="just"/>
            <a:r>
              <a:rPr lang="en-US" sz="2400" dirty="0" err="1" smtClean="0">
                <a:latin typeface="Times New Roman" panose="02020603050405020304" pitchFamily="18" charset="0"/>
                <a:cs typeface="Times New Roman" panose="02020603050405020304" pitchFamily="18" charset="0"/>
              </a:rPr>
              <a:t>Ngày</a:t>
            </a:r>
            <a:r>
              <a:rPr lang="en-US" sz="2400" dirty="0" smtClean="0">
                <a:latin typeface="Times New Roman" panose="02020603050405020304" pitchFamily="18" charset="0"/>
                <a:cs typeface="Times New Roman" panose="02020603050405020304" pitchFamily="18" charset="0"/>
              </a:rPr>
              <a:t> nay </a:t>
            </a:r>
            <a:r>
              <a:rPr lang="en-US" sz="2400" dirty="0" err="1" smtClean="0">
                <a:latin typeface="Times New Roman" panose="02020603050405020304" pitchFamily="18" charset="0"/>
                <a:cs typeface="Times New Roman" panose="02020603050405020304" pitchFamily="18" charset="0"/>
              </a:rPr>
              <a:t>một</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loại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đồ</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dùng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nhiều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tiện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ích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vụ</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sống</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như</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Nồi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chiên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không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dầu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nồi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rôbot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hút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bụi</a:t>
            </a:r>
            <a:r>
              <a:rPr lang="en-US" sz="2400" dirty="0" smtClean="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pic>
        <p:nvPicPr>
          <p:cNvPr id="8" name="Picture 7" descr="5 &lt;strong&gt;Nồi Chiên Không Dầu&lt;/strong&gt; Nào Tốt Nhất Hiện Nay [Update 2020 ..."/>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2909458"/>
            <a:ext cx="2895600" cy="3643741"/>
          </a:xfrm>
          <a:prstGeom prst="rect">
            <a:avLst/>
          </a:prstGeom>
        </p:spPr>
      </p:pic>
      <p:pic>
        <p:nvPicPr>
          <p:cNvPr id="1026" name="Picture 2" descr="D:\Users\Admin\Desktop\Huyenn ^^\tải xuống (1).jpg"/>
          <p:cNvPicPr>
            <a:picLocks noChangeAspect="1" noChangeArrowheads="1"/>
          </p:cNvPicPr>
          <p:nvPr/>
        </p:nvPicPr>
        <p:blipFill>
          <a:blip r:embed="rId3"/>
          <a:srcRect/>
          <a:stretch>
            <a:fillRect/>
          </a:stretch>
        </p:blipFill>
        <p:spPr bwMode="auto">
          <a:xfrm>
            <a:off x="5867401" y="3048000"/>
            <a:ext cx="3276600" cy="3662242"/>
          </a:xfrm>
          <a:prstGeom prst="rect">
            <a:avLst/>
          </a:prstGeom>
          <a:noFill/>
        </p:spPr>
      </p:pic>
      <p:pic>
        <p:nvPicPr>
          <p:cNvPr id="2" name="Picture 2" descr="D:\Users\Admin\Desktop\vô duyên\noi-com-dien-cao-tan-la-gi-9 (1).jpg"/>
          <p:cNvPicPr>
            <a:picLocks noChangeAspect="1" noChangeArrowheads="1"/>
          </p:cNvPicPr>
          <p:nvPr/>
        </p:nvPicPr>
        <p:blipFill>
          <a:blip r:embed="rId4"/>
          <a:srcRect/>
          <a:stretch>
            <a:fillRect/>
          </a:stretch>
        </p:blipFill>
        <p:spPr bwMode="auto">
          <a:xfrm>
            <a:off x="3124200" y="2847975"/>
            <a:ext cx="2590800" cy="38576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par>
                                <p:cTn id="13" presetID="4"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ox(in)">
                                      <p:cBhvr>
                                        <p:cTn id="15" dur="500"/>
                                        <p:tgtEl>
                                          <p:spTgt spid="8"/>
                                        </p:tgtEl>
                                      </p:cBhvr>
                                    </p:animEffect>
                                  </p:childTnLst>
                                </p:cTn>
                              </p:par>
                              <p:par>
                                <p:cTn id="16" presetID="4" presetClass="entr" presetSubtype="16"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ox(in)">
                                      <p:cBhvr>
                                        <p:cTn id="18" dur="500"/>
                                        <p:tgtEl>
                                          <p:spTgt spid="2"/>
                                        </p:tgtEl>
                                      </p:cBhvr>
                                    </p:animEffect>
                                  </p:childTnLst>
                                </p:cTn>
                              </p:par>
                              <p:par>
                                <p:cTn id="19" presetID="4" presetClass="entr" presetSubtype="16" fill="hold" nodeType="withEffect">
                                  <p:stCondLst>
                                    <p:cond delay="0"/>
                                  </p:stCondLst>
                                  <p:childTnLst>
                                    <p:set>
                                      <p:cBhvr>
                                        <p:cTn id="20" dur="1" fill="hold">
                                          <p:stCondLst>
                                            <p:cond delay="0"/>
                                          </p:stCondLst>
                                        </p:cTn>
                                        <p:tgtEl>
                                          <p:spTgt spid="1026"/>
                                        </p:tgtEl>
                                        <p:attrNameLst>
                                          <p:attrName>style.visibility</p:attrName>
                                        </p:attrNameLst>
                                      </p:cBhvr>
                                      <p:to>
                                        <p:strVal val="visible"/>
                                      </p:to>
                                    </p:set>
                                    <p:animEffect transition="in" filter="box(in)">
                                      <p:cBhvr>
                                        <p:cTn id="21"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48385" y="894520"/>
            <a:ext cx="8131877" cy="1754326"/>
          </a:xfrm>
          <a:prstGeom prst="rect">
            <a:avLst/>
          </a:prstGeom>
        </p:spPr>
        <p:txBody>
          <a:bodyPr wrap="square">
            <a:spAutoFit/>
          </a:bodyPr>
          <a:lstStyle/>
          <a:p>
            <a:pPr algn="just"/>
            <a:r>
              <a:rPr lang="en-US" sz="3600" dirty="0" smtClean="0">
                <a:latin typeface="Times New Roman" panose="02020603050405020304" pitchFamily="18" charset="0"/>
                <a:ea typeface="+mj-ea"/>
                <a:cs typeface="Times New Roman" panose="02020603050405020304" pitchFamily="18" charset="0"/>
              </a:rPr>
              <a:t>? </a:t>
            </a:r>
            <a:r>
              <a:rPr lang="en-US" sz="3600" dirty="0" err="1" smtClean="0">
                <a:latin typeface="Times New Roman" panose="02020603050405020304" pitchFamily="18" charset="0"/>
                <a:ea typeface="+mj-ea"/>
                <a:cs typeface="Times New Roman" panose="02020603050405020304" pitchFamily="18" charset="0"/>
              </a:rPr>
              <a:t>Nêu</a:t>
            </a:r>
            <a:r>
              <a:rPr lang="en-US" sz="3600" dirty="0" smtClean="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tên</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gọi</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và</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cho</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biết</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công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dụng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của</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những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đồ</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dùng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điện</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trong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hình</a:t>
            </a:r>
            <a:r>
              <a:rPr lang="en-US" sz="3600" dirty="0">
                <a:latin typeface="Times New Roman" panose="02020603050405020304" pitchFamily="18" charset="0"/>
                <a:ea typeface="+mj-ea"/>
                <a:cs typeface="Times New Roman" panose="02020603050405020304" pitchFamily="18" charset="0"/>
              </a:rPr>
              <a:t> 10.1</a:t>
            </a:r>
            <a:br>
              <a:rPr lang="en-US" sz="3600" dirty="0">
                <a:latin typeface="Times New Roman" panose="02020603050405020304" pitchFamily="18" charset="0"/>
                <a:ea typeface="+mj-ea"/>
                <a:cs typeface="Times New Roman" panose="02020603050405020304" pitchFamily="18" charset="0"/>
              </a:rPr>
            </a:br>
            <a:r>
              <a:rPr lang="en-US" sz="3600" dirty="0">
                <a:solidFill>
                  <a:srgbClr val="0070C0"/>
                </a:solidFill>
                <a:latin typeface="Times New Roman" panose="02020603050405020304" pitchFamily="18" charset="0"/>
                <a:ea typeface="+mj-ea"/>
                <a:cs typeface="Times New Roman" panose="02020603050405020304" pitchFamily="18" charset="0"/>
              </a:rPr>
              <a:t> </a:t>
            </a:r>
          </a:p>
        </p:txBody>
      </p:sp>
      <p:sp>
        <p:nvSpPr>
          <p:cNvPr id="11" name="Title 13"/>
          <p:cNvSpPr txBox="1">
            <a:spLocks/>
          </p:cNvSpPr>
          <p:nvPr/>
        </p:nvSpPr>
        <p:spPr>
          <a:xfrm>
            <a:off x="1792288" y="155160"/>
            <a:ext cx="5599112" cy="707886"/>
          </a:xfrm>
          <a:prstGeom prst="rect">
            <a:avLst/>
          </a:prstGeom>
        </p:spPr>
        <p:txBody>
          <a:bodyPr wrap="square">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lgn="ctr">
              <a:defRPr/>
            </a:pPr>
            <a:r>
              <a:rPr lang="en-US" sz="4000" b="1" kern="0" dirty="0" err="1" smtClean="0">
                <a:solidFill>
                  <a:srgbClr val="FF0000"/>
                </a:solidFill>
                <a:latin typeface="Times New Roman" panose="02020603050405020304" pitchFamily="18" charset="0"/>
                <a:cs typeface="Times New Roman" panose="02020603050405020304" pitchFamily="18" charset="0"/>
              </a:rPr>
              <a:t>Kiểm</a:t>
            </a:r>
            <a:r>
              <a:rPr lang="en-US" sz="4000" b="1" kern="0" dirty="0" smtClean="0">
                <a:solidFill>
                  <a:srgbClr val="FF0000"/>
                </a:solidFill>
                <a:latin typeface="Times New Roman" panose="02020603050405020304" pitchFamily="18" charset="0"/>
                <a:cs typeface="Times New Roman" panose="02020603050405020304" pitchFamily="18" charset="0"/>
              </a:rPr>
              <a:t> </a:t>
            </a:r>
            <a:r>
              <a:rPr lang="en-US" sz="4000" b="1" kern="0" dirty="0" err="1" smtClean="0">
                <a:solidFill>
                  <a:srgbClr val="FF0000"/>
                </a:solidFill>
                <a:latin typeface="Times New Roman" panose="02020603050405020304" pitchFamily="18" charset="0"/>
                <a:cs typeface="Times New Roman" panose="02020603050405020304" pitchFamily="18" charset="0"/>
              </a:rPr>
              <a:t>tra</a:t>
            </a:r>
            <a:r>
              <a:rPr lang="en-US" sz="4000" b="1" kern="0" dirty="0" smtClean="0">
                <a:solidFill>
                  <a:srgbClr val="FF0000"/>
                </a:solidFill>
                <a:latin typeface="Times New Roman" panose="02020603050405020304" pitchFamily="18" charset="0"/>
                <a:cs typeface="Times New Roman" panose="02020603050405020304" pitchFamily="18" charset="0"/>
              </a:rPr>
              <a:t> </a:t>
            </a:r>
            <a:r>
              <a:rPr lang="en-US" sz="4000" b="1" kern="0" dirty="0" err="1" smtClean="0">
                <a:solidFill>
                  <a:srgbClr val="FF0000"/>
                </a:solidFill>
                <a:latin typeface="Times New Roman" panose="02020603050405020304" pitchFamily="18" charset="0"/>
                <a:cs typeface="Times New Roman" panose="02020603050405020304" pitchFamily="18" charset="0"/>
              </a:rPr>
              <a:t>bài</a:t>
            </a:r>
            <a:r>
              <a:rPr lang="en-US" sz="4000" b="1" kern="0" dirty="0" smtClean="0">
                <a:solidFill>
                  <a:srgbClr val="FF0000"/>
                </a:solidFill>
                <a:latin typeface="Times New Roman" panose="02020603050405020304" pitchFamily="18" charset="0"/>
                <a:cs typeface="Times New Roman" panose="02020603050405020304" pitchFamily="18" charset="0"/>
              </a:rPr>
              <a:t> </a:t>
            </a:r>
            <a:r>
              <a:rPr lang="en-US" sz="4000" b="1" kern="0" dirty="0" err="1" smtClean="0">
                <a:solidFill>
                  <a:srgbClr val="FF0000"/>
                </a:solidFill>
                <a:latin typeface="Times New Roman" panose="02020603050405020304" pitchFamily="18" charset="0"/>
                <a:cs typeface="Times New Roman" panose="02020603050405020304" pitchFamily="18" charset="0"/>
              </a:rPr>
              <a:t>củ</a:t>
            </a:r>
            <a:endParaRPr lang="en-US" sz="4000" b="1" kern="0" dirty="0">
              <a:solidFill>
                <a:srgbClr val="FF0000"/>
              </a:solidFill>
              <a:latin typeface="Times New Roman" panose="02020603050405020304" pitchFamily="18" charset="0"/>
              <a:cs typeface="Times New Roman" panose="02020603050405020304" pitchFamily="18" charset="0"/>
            </a:endParaRPr>
          </a:p>
        </p:txBody>
      </p:sp>
      <p:pic>
        <p:nvPicPr>
          <p:cNvPr id="16" name="Picture 15"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b="10545"/>
          <a:stretch/>
        </p:blipFill>
        <p:spPr>
          <a:xfrm>
            <a:off x="651821" y="2209800"/>
            <a:ext cx="8228441" cy="4525081"/>
          </a:xfrm>
          <a:prstGeom prst="rect">
            <a:avLst/>
          </a:prstGeom>
        </p:spPr>
      </p:pic>
    </p:spTree>
    <p:extLst>
      <p:ext uri="{BB962C8B-B14F-4D97-AF65-F5344CB8AC3E}">
        <p14:creationId xmlns:p14="http://schemas.microsoft.com/office/powerpoint/2010/main" xmlns="" val="1002537900"/>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xmlns="" val="1538091036"/>
              </p:ext>
            </p:extLst>
          </p:nvPr>
        </p:nvGraphicFramePr>
        <p:xfrm>
          <a:off x="0" y="1828800"/>
          <a:ext cx="9144000" cy="4808221"/>
        </p:xfrm>
        <a:graphic>
          <a:graphicData uri="http://schemas.openxmlformats.org/drawingml/2006/table">
            <a:tbl>
              <a:tblPr firstRow="1" bandRow="1">
                <a:tableStyleId>{5C22544A-7EE6-4342-B048-85BDC9FD1C3A}</a:tableStyleId>
              </a:tblPr>
              <a:tblGrid>
                <a:gridCol w="1618407"/>
                <a:gridCol w="2589451"/>
                <a:gridCol w="4936142"/>
              </a:tblGrid>
              <a:tr h="449696">
                <a:tc>
                  <a:txBody>
                    <a:bodyPr/>
                    <a:lstStyle/>
                    <a:p>
                      <a:r>
                        <a:rPr lang="en-US" sz="1800" dirty="0" err="1" smtClean="0">
                          <a:latin typeface="Times New Roman" pitchFamily="18" charset="0"/>
                          <a:cs typeface="Times New Roman" pitchFamily="18" charset="0"/>
                        </a:rPr>
                        <a:t>Đồ</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dùng</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điện</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Tên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gọi</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Công</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dụng</a:t>
                      </a:r>
                      <a:endParaRPr lang="en-US" sz="1800" dirty="0">
                        <a:latin typeface="Times New Roman" pitchFamily="18" charset="0"/>
                        <a:cs typeface="Times New Roman" pitchFamily="18" charset="0"/>
                      </a:endParaRPr>
                    </a:p>
                  </a:txBody>
                  <a:tcPr/>
                </a:tc>
              </a:tr>
              <a:tr h="500094">
                <a:tc>
                  <a:txBody>
                    <a:bodyPr/>
                    <a:lstStyle/>
                    <a:p>
                      <a:pPr algn="ctr"/>
                      <a:r>
                        <a:rPr lang="en-US" sz="1800" dirty="0" smtClean="0">
                          <a:latin typeface="Times New Roman" pitchFamily="18" charset="0"/>
                          <a:cs typeface="Times New Roman" pitchFamily="18" charset="0"/>
                        </a:rPr>
                        <a:t>a.</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Bàn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là</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Giúp  </a:t>
                      </a:r>
                      <a:r>
                        <a:rPr lang="en-US" sz="1800" dirty="0" err="1" smtClean="0">
                          <a:latin typeface="Times New Roman" pitchFamily="18" charset="0"/>
                          <a:cs typeface="Times New Roman" pitchFamily="18" charset="0"/>
                        </a:rPr>
                        <a:t>làm</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phẳng</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quần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áo</a:t>
                      </a:r>
                      <a:endParaRPr lang="en-US" sz="1800" dirty="0">
                        <a:latin typeface="Times New Roman" pitchFamily="18" charset="0"/>
                        <a:cs typeface="Times New Roman" pitchFamily="18" charset="0"/>
                      </a:endParaRPr>
                    </a:p>
                  </a:txBody>
                  <a:tcPr/>
                </a:tc>
              </a:tr>
              <a:tr h="506556">
                <a:tc>
                  <a:txBody>
                    <a:bodyPr/>
                    <a:lstStyle/>
                    <a:p>
                      <a:pPr algn="ctr"/>
                      <a:r>
                        <a:rPr lang="en-US" sz="1800" dirty="0" smtClean="0">
                          <a:latin typeface="Times New Roman" pitchFamily="18" charset="0"/>
                          <a:cs typeface="Times New Roman" pitchFamily="18" charset="0"/>
                        </a:rPr>
                        <a:t>b.</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Ấm</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siêu</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tốc</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Giúp đ</a:t>
                      </a:r>
                      <a:r>
                        <a:rPr lang="en-US" sz="1800" dirty="0" smtClean="0">
                          <a:latin typeface="Times New Roman" pitchFamily="18" charset="0"/>
                          <a:cs typeface="Times New Roman" pitchFamily="18" charset="0"/>
                        </a:rPr>
                        <a:t>u</a:t>
                      </a:r>
                      <a:r>
                        <a:rPr lang="vi-VN" sz="1800" dirty="0" smtClean="0">
                          <a:latin typeface="Times New Roman" pitchFamily="18" charset="0"/>
                          <a:cs typeface="Times New Roman" pitchFamily="18" charset="0"/>
                        </a:rPr>
                        <a:t>n nước nhanh sôi hơn</a:t>
                      </a:r>
                      <a:endParaRPr lang="en-US" sz="1800" dirty="0">
                        <a:latin typeface="Times New Roman" pitchFamily="18" charset="0"/>
                        <a:cs typeface="Times New Roman" pitchFamily="18" charset="0"/>
                      </a:endParaRPr>
                    </a:p>
                  </a:txBody>
                  <a:tcPr/>
                </a:tc>
              </a:tr>
              <a:tr h="506556">
                <a:tc>
                  <a:txBody>
                    <a:bodyPr/>
                    <a:lstStyle/>
                    <a:p>
                      <a:pPr algn="ctr"/>
                      <a:r>
                        <a:rPr lang="en-US" sz="1800" dirty="0" smtClean="0">
                          <a:latin typeface="Times New Roman" pitchFamily="18" charset="0"/>
                          <a:cs typeface="Times New Roman" pitchFamily="18" charset="0"/>
                        </a:rPr>
                        <a:t>c.</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Máy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xay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sinh</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tố</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Xay</a:t>
                      </a:r>
                      <a:r>
                        <a:rPr lang="en-US" sz="1800" dirty="0" smtClean="0">
                          <a:latin typeface="Times New Roman" pitchFamily="18" charset="0"/>
                          <a:cs typeface="Times New Roman" pitchFamily="18" charset="0"/>
                        </a:rPr>
                        <a:t> </a:t>
                      </a:r>
                      <a:r>
                        <a:rPr lang="en-US" sz="1800" dirty="0" err="1" smtClean="0">
                          <a:latin typeface="Times New Roman" pitchFamily="18" charset="0"/>
                          <a:cs typeface="Times New Roman" pitchFamily="18" charset="0"/>
                        </a:rPr>
                        <a:t>nhỏ</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đồ</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ăn</a:t>
                      </a:r>
                      <a:endParaRPr lang="en-US" sz="1800" dirty="0">
                        <a:latin typeface="Times New Roman" pitchFamily="18" charset="0"/>
                        <a:cs typeface="Times New Roman" pitchFamily="18" charset="0"/>
                      </a:endParaRPr>
                    </a:p>
                  </a:txBody>
                  <a:tcPr/>
                </a:tc>
              </a:tr>
              <a:tr h="379916">
                <a:tc>
                  <a:txBody>
                    <a:bodyPr/>
                    <a:lstStyle/>
                    <a:p>
                      <a:pPr algn="ctr"/>
                      <a:r>
                        <a:rPr lang="en-US" sz="1800" dirty="0" smtClean="0">
                          <a:latin typeface="Times New Roman" pitchFamily="18" charset="0"/>
                          <a:cs typeface="Times New Roman" pitchFamily="18" charset="0"/>
                        </a:rPr>
                        <a:t>d.</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Đèn</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học</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Thắp</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sáng</a:t>
                      </a:r>
                      <a:r>
                        <a:rPr lang="en-US" sz="1800" baseline="0" dirty="0" smtClean="0">
                          <a:latin typeface="Times New Roman" pitchFamily="18" charset="0"/>
                          <a:cs typeface="Times New Roman" pitchFamily="18" charset="0"/>
                        </a:rPr>
                        <a:t> </a:t>
                      </a:r>
                      <a:endParaRPr lang="en-US" sz="1800" dirty="0">
                        <a:latin typeface="Times New Roman" pitchFamily="18" charset="0"/>
                        <a:cs typeface="Times New Roman" pitchFamily="18" charset="0"/>
                      </a:endParaRPr>
                    </a:p>
                  </a:txBody>
                  <a:tcPr/>
                </a:tc>
              </a:tr>
              <a:tr h="392581">
                <a:tc>
                  <a:txBody>
                    <a:bodyPr/>
                    <a:lstStyle/>
                    <a:p>
                      <a:pPr algn="ctr"/>
                      <a:r>
                        <a:rPr lang="en-US" sz="1800" dirty="0" smtClean="0">
                          <a:latin typeface="Times New Roman" pitchFamily="18" charset="0"/>
                          <a:cs typeface="Times New Roman" pitchFamily="18" charset="0"/>
                        </a:rPr>
                        <a:t>e.</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Máy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sấy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tóc</a:t>
                      </a:r>
                      <a:endParaRPr lang="en-US" sz="1800" dirty="0">
                        <a:latin typeface="Times New Roman" pitchFamily="18" charset="0"/>
                        <a:cs typeface="Times New Roman" pitchFamily="18" charset="0"/>
                      </a:endParaRPr>
                    </a:p>
                  </a:txBody>
                  <a:tcPr/>
                </a:tc>
                <a:tc>
                  <a:txBody>
                    <a:bodyPr/>
                    <a:lstStyle/>
                    <a:p>
                      <a:r>
                        <a:rPr lang="vi-VN" sz="1800" baseline="0" dirty="0" smtClean="0">
                          <a:latin typeface="Times New Roman" pitchFamily="18" charset="0"/>
                          <a:cs typeface="Times New Roman" pitchFamily="18" charset="0"/>
                        </a:rPr>
                        <a:t>Giúp</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khô</a:t>
                      </a:r>
                      <a:r>
                        <a:rPr lang="en-US" sz="1800" baseline="0" dirty="0" smtClean="0">
                          <a:latin typeface="Times New Roman" pitchFamily="18" charset="0"/>
                          <a:cs typeface="Times New Roman" pitchFamily="18" charset="0"/>
                        </a:rPr>
                        <a:t> </a:t>
                      </a:r>
                      <a:r>
                        <a:rPr lang="vi-VN" sz="1800" baseline="0" dirty="0" smtClean="0">
                          <a:latin typeface="Times New Roman" pitchFamily="18" charset="0"/>
                          <a:cs typeface="Times New Roman" pitchFamily="18" charset="0"/>
                        </a:rPr>
                        <a:t>tóc nhanh hơn</a:t>
                      </a:r>
                      <a:endParaRPr lang="en-US" sz="1800" dirty="0">
                        <a:latin typeface="Times New Roman" pitchFamily="18" charset="0"/>
                        <a:cs typeface="Times New Roman" pitchFamily="18" charset="0"/>
                      </a:endParaRPr>
                    </a:p>
                  </a:txBody>
                  <a:tcPr/>
                </a:tc>
              </a:tr>
              <a:tr h="656495">
                <a:tc>
                  <a:txBody>
                    <a:bodyPr/>
                    <a:lstStyle/>
                    <a:p>
                      <a:pPr algn="ctr"/>
                      <a:r>
                        <a:rPr lang="en-US" sz="1800" dirty="0" smtClean="0">
                          <a:latin typeface="Times New Roman" pitchFamily="18" charset="0"/>
                          <a:cs typeface="Times New Roman" pitchFamily="18" charset="0"/>
                        </a:rPr>
                        <a:t>g</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Bếp</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từ</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bếp</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điện</a:t>
                      </a:r>
                      <a:r>
                        <a:rPr lang="en-US" sz="1800" baseline="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Giúp đun nấu tiện lợi,</a:t>
                      </a:r>
                      <a:r>
                        <a:rPr lang="en-US"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nhanh chóng,</a:t>
                      </a:r>
                      <a:r>
                        <a:rPr lang="en-US"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sạch sẽ</a:t>
                      </a:r>
                      <a:endParaRPr lang="en-US" sz="1800" dirty="0">
                        <a:latin typeface="Times New Roman" pitchFamily="18" charset="0"/>
                        <a:cs typeface="Times New Roman" pitchFamily="18" charset="0"/>
                      </a:endParaRPr>
                    </a:p>
                  </a:txBody>
                  <a:tcPr/>
                </a:tc>
              </a:tr>
              <a:tr h="379916">
                <a:tc>
                  <a:txBody>
                    <a:bodyPr/>
                    <a:lstStyle/>
                    <a:p>
                      <a:pPr algn="ctr"/>
                      <a:r>
                        <a:rPr lang="en-US" sz="1800" dirty="0" smtClean="0">
                          <a:latin typeface="Times New Roman" pitchFamily="18" charset="0"/>
                          <a:cs typeface="Times New Roman" pitchFamily="18" charset="0"/>
                        </a:rPr>
                        <a:t>h</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Quạt</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treo</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tường</a:t>
                      </a:r>
                      <a:r>
                        <a:rPr lang="en-US" sz="1800" baseline="0" dirty="0" smtClean="0">
                          <a:latin typeface="Times New Roman" pitchFamily="18" charset="0"/>
                          <a:cs typeface="Times New Roman" pitchFamily="18" charset="0"/>
                        </a:rPr>
                        <a:t> </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Làm mát,</a:t>
                      </a:r>
                      <a:r>
                        <a:rPr lang="en-US"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tiết kiệm diện tích</a:t>
                      </a:r>
                      <a:endParaRPr lang="en-US" sz="1800" dirty="0">
                        <a:latin typeface="Times New Roman" pitchFamily="18" charset="0"/>
                        <a:cs typeface="Times New Roman" pitchFamily="18" charset="0"/>
                      </a:endParaRPr>
                    </a:p>
                  </a:txBody>
                  <a:tcPr/>
                </a:tc>
              </a:tr>
              <a:tr h="379916">
                <a:tc>
                  <a:txBody>
                    <a:bodyPr/>
                    <a:lstStyle/>
                    <a:p>
                      <a:pPr algn="ctr"/>
                      <a:r>
                        <a:rPr lang="en-US" sz="1800" dirty="0" err="1" smtClean="0">
                          <a:latin typeface="Times New Roman" pitchFamily="18" charset="0"/>
                          <a:cs typeface="Times New Roman" pitchFamily="18" charset="0"/>
                        </a:rPr>
                        <a:t>i</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Máy</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hút</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bụi</a:t>
                      </a:r>
                      <a:endParaRPr lang="en-US" sz="1800" dirty="0">
                        <a:latin typeface="Times New Roman" pitchFamily="18" charset="0"/>
                        <a:cs typeface="Times New Roman" pitchFamily="18" charset="0"/>
                      </a:endParaRPr>
                    </a:p>
                  </a:txBody>
                  <a:tcPr/>
                </a:tc>
                <a:tc>
                  <a:txBody>
                    <a:bodyPr/>
                    <a:lstStyle/>
                    <a:p>
                      <a:r>
                        <a:rPr lang="en-US" sz="1800" dirty="0" err="1" smtClean="0">
                          <a:latin typeface="Times New Roman" pitchFamily="18" charset="0"/>
                          <a:cs typeface="Times New Roman" pitchFamily="18" charset="0"/>
                        </a:rPr>
                        <a:t>Hút</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bụi</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vệ</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sinh</a:t>
                      </a:r>
                      <a:r>
                        <a:rPr lang="en-US" sz="1800" baseline="0" dirty="0" smtClean="0">
                          <a:latin typeface="Times New Roman" pitchFamily="18" charset="0"/>
                          <a:cs typeface="Times New Roman" pitchFamily="18" charset="0"/>
                        </a:rPr>
                        <a:t> </a:t>
                      </a:r>
                      <a:r>
                        <a:rPr lang="en-US" sz="1800" baseline="0" dirty="0" err="1" smtClean="0">
                          <a:latin typeface="Times New Roman" pitchFamily="18" charset="0"/>
                          <a:cs typeface="Times New Roman" pitchFamily="18" charset="0"/>
                        </a:rPr>
                        <a:t>nhà</a:t>
                      </a:r>
                      <a:r>
                        <a:rPr lang="vi-VN" sz="1800" baseline="0" dirty="0" smtClean="0">
                          <a:latin typeface="Times New Roman" pitchFamily="18" charset="0"/>
                          <a:cs typeface="Times New Roman" pitchFamily="18" charset="0"/>
                        </a:rPr>
                        <a:t> cửa sạch sẽ</a:t>
                      </a:r>
                      <a:endParaRPr lang="en-US" sz="1800" dirty="0">
                        <a:latin typeface="Times New Roman" pitchFamily="18" charset="0"/>
                        <a:cs typeface="Times New Roman" pitchFamily="18" charset="0"/>
                      </a:endParaRPr>
                    </a:p>
                  </a:txBody>
                  <a:tcPr/>
                </a:tc>
              </a:tr>
              <a:tr h="656495">
                <a:tc>
                  <a:txBody>
                    <a:bodyPr/>
                    <a:lstStyle/>
                    <a:p>
                      <a:pPr algn="ctr"/>
                      <a:r>
                        <a:rPr lang="en-US" sz="1800" dirty="0" smtClean="0">
                          <a:latin typeface="Times New Roman" pitchFamily="18" charset="0"/>
                          <a:cs typeface="Times New Roman" pitchFamily="18" charset="0"/>
                        </a:rPr>
                        <a:t>k</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Nồi cơm điện</a:t>
                      </a:r>
                      <a:endParaRPr lang="en-US" sz="1800" dirty="0">
                        <a:latin typeface="Times New Roman" pitchFamily="18" charset="0"/>
                        <a:cs typeface="Times New Roman" pitchFamily="18" charset="0"/>
                      </a:endParaRPr>
                    </a:p>
                  </a:txBody>
                  <a:tcPr/>
                </a:tc>
                <a:tc>
                  <a:txBody>
                    <a:bodyPr/>
                    <a:lstStyle/>
                    <a:p>
                      <a:r>
                        <a:rPr lang="vi-VN" sz="1800" dirty="0" smtClean="0">
                          <a:latin typeface="Times New Roman" pitchFamily="18" charset="0"/>
                          <a:cs typeface="Times New Roman" pitchFamily="18" charset="0"/>
                        </a:rPr>
                        <a:t>Giúp nấu cơm nhanh chóng,</a:t>
                      </a:r>
                      <a:r>
                        <a:rPr lang="en-US" sz="1800" dirty="0" smtClean="0">
                          <a:latin typeface="Times New Roman" pitchFamily="18" charset="0"/>
                          <a:cs typeface="Times New Roman" pitchFamily="18" charset="0"/>
                        </a:rPr>
                        <a:t> </a:t>
                      </a:r>
                      <a:r>
                        <a:rPr lang="vi-VN" sz="1800" dirty="0" smtClean="0">
                          <a:latin typeface="Times New Roman" pitchFamily="18" charset="0"/>
                          <a:cs typeface="Times New Roman" pitchFamily="18" charset="0"/>
                        </a:rPr>
                        <a:t>rút ngắn thời gian nấu nướng</a:t>
                      </a:r>
                      <a:endParaRPr lang="en-US" sz="1800" dirty="0">
                        <a:latin typeface="Times New Roman" pitchFamily="18" charset="0"/>
                        <a:cs typeface="Times New Roman" pitchFamily="18" charset="0"/>
                      </a:endParaRPr>
                    </a:p>
                  </a:txBody>
                  <a:tcPr/>
                </a:tc>
              </a:tr>
            </a:tbl>
          </a:graphicData>
        </a:graphic>
      </p:graphicFrame>
      <p:pic>
        <p:nvPicPr>
          <p:cNvPr id="4" name="Picture 3"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b="10545"/>
          <a:stretch/>
        </p:blipFill>
        <p:spPr>
          <a:xfrm>
            <a:off x="0" y="1"/>
            <a:ext cx="9143999" cy="1676400"/>
          </a:xfrm>
          <a:prstGeom prst="rect">
            <a:avLst/>
          </a:prstGeom>
        </p:spPr>
      </p:pic>
    </p:spTree>
    <p:extLst>
      <p:ext uri="{BB962C8B-B14F-4D97-AF65-F5344CB8AC3E}">
        <p14:creationId xmlns:p14="http://schemas.microsoft.com/office/powerpoint/2010/main" xmlns="" val="286852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3" descr="Picture 001"/>
          <p:cNvPicPr>
            <a:picLocks noChangeAspect="1" noChangeArrowheads="1"/>
          </p:cNvPicPr>
          <p:nvPr/>
        </p:nvPicPr>
        <p:blipFill>
          <a:blip r:embed="rId5"/>
          <a:srcRect l="57596" t="5206" r="6285" b="46637"/>
          <a:stretch>
            <a:fillRect/>
          </a:stretch>
        </p:blipFill>
        <p:spPr bwMode="auto">
          <a:xfrm>
            <a:off x="0" y="0"/>
            <a:ext cx="4419600" cy="2743200"/>
          </a:xfrm>
          <a:prstGeom prst="rect">
            <a:avLst/>
          </a:prstGeom>
          <a:noFill/>
          <a:ln w="28575">
            <a:solidFill>
              <a:srgbClr val="640000"/>
            </a:solidFill>
            <a:miter lim="800000"/>
            <a:headEnd/>
            <a:tailEnd/>
          </a:ln>
        </p:spPr>
      </p:pic>
      <p:pic>
        <p:nvPicPr>
          <p:cNvPr id="3" name="Picture 3" descr="D:\Users\Admin\Desktop\vô duyên\c5e92a4e92900461f05a51db9303dace.jpg"/>
          <p:cNvPicPr>
            <a:picLocks noChangeAspect="1" noChangeArrowheads="1"/>
          </p:cNvPicPr>
          <p:nvPr/>
        </p:nvPicPr>
        <p:blipFill>
          <a:blip r:embed="rId6" cstate="print"/>
          <a:srcRect/>
          <a:stretch>
            <a:fillRect/>
          </a:stretch>
        </p:blipFill>
        <p:spPr bwMode="auto">
          <a:xfrm>
            <a:off x="4419600" y="0"/>
            <a:ext cx="4724400" cy="2819400"/>
          </a:xfrm>
          <a:prstGeom prst="rect">
            <a:avLst/>
          </a:prstGeom>
          <a:noFill/>
        </p:spPr>
      </p:pic>
      <p:grpSp>
        <p:nvGrpSpPr>
          <p:cNvPr id="5" name="Group 4"/>
          <p:cNvGrpSpPr>
            <a:grpSpLocks/>
          </p:cNvGrpSpPr>
          <p:nvPr>
            <p:custDataLst>
              <p:tags r:id="rId1"/>
            </p:custDataLst>
          </p:nvPr>
        </p:nvGrpSpPr>
        <p:grpSpPr bwMode="auto">
          <a:xfrm>
            <a:off x="76200" y="2895600"/>
            <a:ext cx="8915400" cy="2971800"/>
            <a:chOff x="149225" y="-284419"/>
            <a:chExt cx="8385175" cy="5486397"/>
          </a:xfrm>
        </p:grpSpPr>
        <p:pic>
          <p:nvPicPr>
            <p:cNvPr id="6" name="Picture 5" descr="thumb"/>
            <p:cNvPicPr>
              <a:picLocks noChangeAspect="1" noChangeArrowheads="1"/>
            </p:cNvPicPr>
            <p:nvPr/>
          </p:nvPicPr>
          <p:blipFill>
            <a:blip r:embed="rId7"/>
            <a:srcRect/>
            <a:stretch>
              <a:fillRect/>
            </a:stretch>
          </p:blipFill>
          <p:spPr bwMode="auto">
            <a:xfrm>
              <a:off x="1143000" y="-284419"/>
              <a:ext cx="7391400" cy="5486397"/>
            </a:xfrm>
            <a:prstGeom prst="rect">
              <a:avLst/>
            </a:prstGeom>
            <a:noFill/>
            <a:ln w="9525">
              <a:noFill/>
              <a:miter lim="800000"/>
              <a:headEnd/>
              <a:tailEnd/>
            </a:ln>
            <a:effectLst/>
          </p:spPr>
        </p:pic>
        <p:sp>
          <p:nvSpPr>
            <p:cNvPr id="7" name="TextBox 3"/>
            <p:cNvSpPr txBox="1">
              <a:spLocks noChangeArrowheads="1"/>
            </p:cNvSpPr>
            <p:nvPr>
              <p:custDataLst>
                <p:tags r:id="rId2"/>
              </p:custDataLst>
            </p:nvPr>
          </p:nvSpPr>
          <p:spPr bwMode="auto">
            <a:xfrm>
              <a:off x="6400800" y="2971800"/>
              <a:ext cx="1168397" cy="307777"/>
            </a:xfrm>
            <a:prstGeom prst="rect">
              <a:avLst/>
            </a:prstGeom>
            <a:noFill/>
            <a:ln w="9525">
              <a:noFill/>
              <a:miter lim="800000"/>
              <a:headEnd/>
              <a:tailEnd/>
            </a:ln>
            <a:effectLst/>
          </p:spPr>
          <p:txBody>
            <a:bodyPr wrap="none">
              <a:spAutoFit/>
            </a:bodyPr>
            <a:lstStyle/>
            <a:p>
              <a:r>
                <a:rPr lang="en-US" sz="1400" b="1" dirty="0">
                  <a:solidFill>
                    <a:schemeClr val="bg1"/>
                  </a:solidFill>
                </a:rPr>
                <a:t>220V-1000W</a:t>
              </a:r>
            </a:p>
          </p:txBody>
        </p:sp>
        <p:sp>
          <p:nvSpPr>
            <p:cNvPr id="8" name="AutoShape 5" descr="Kết quả hình ảnh cho khi sử dụng bàn là điện cần chú ý gì"/>
            <p:cNvSpPr>
              <a:spLocks noChangeAspect="1" noChangeArrowheads="1"/>
            </p:cNvSpPr>
            <p:nvPr>
              <p:custDataLst>
                <p:tags r:id="rId3"/>
              </p:custDataLst>
            </p:nvPr>
          </p:nvSpPr>
          <p:spPr bwMode="auto">
            <a:xfrm>
              <a:off x="149225" y="-144463"/>
              <a:ext cx="304800" cy="304801"/>
            </a:xfrm>
            <a:prstGeom prst="rect">
              <a:avLst/>
            </a:prstGeom>
            <a:noFill/>
            <a:ln w="9525">
              <a:noFill/>
              <a:miter lim="800000"/>
              <a:headEnd/>
              <a:tailEnd/>
            </a:ln>
            <a:effectLst/>
          </p:spPr>
          <p:txBody>
            <a:bodyPr/>
            <a:lstStyle/>
            <a:p>
              <a:endParaRPr lang="en-US"/>
            </a:p>
          </p:txBody>
        </p:sp>
      </p:grpSp>
      <p:sp>
        <p:nvSpPr>
          <p:cNvPr id="9" name="Oval 92" descr="Picture4"/>
          <p:cNvSpPr>
            <a:spLocks noChangeArrowheads="1"/>
          </p:cNvSpPr>
          <p:nvPr/>
        </p:nvSpPr>
        <p:spPr bwMode="auto">
          <a:xfrm>
            <a:off x="1219200" y="1066800"/>
            <a:ext cx="1905000" cy="11430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0" name="Oval 92" descr="Picture4"/>
          <p:cNvSpPr>
            <a:spLocks noChangeArrowheads="1"/>
          </p:cNvSpPr>
          <p:nvPr/>
        </p:nvSpPr>
        <p:spPr bwMode="auto">
          <a:xfrm>
            <a:off x="6629400" y="4572000"/>
            <a:ext cx="1447800" cy="6096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1" name="Oval 92" descr="Picture4"/>
          <p:cNvSpPr>
            <a:spLocks noChangeArrowheads="1"/>
          </p:cNvSpPr>
          <p:nvPr/>
        </p:nvSpPr>
        <p:spPr bwMode="auto">
          <a:xfrm>
            <a:off x="8153400" y="533400"/>
            <a:ext cx="990600" cy="12954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2" name="Rectangle 11"/>
          <p:cNvSpPr/>
          <p:nvPr/>
        </p:nvSpPr>
        <p:spPr>
          <a:xfrm>
            <a:off x="0" y="5867400"/>
            <a:ext cx="9144000" cy="954107"/>
          </a:xfrm>
          <a:prstGeom prst="rect">
            <a:avLst/>
          </a:prstGeom>
        </p:spPr>
        <p:txBody>
          <a:bodyPr wrap="square">
            <a:spAutoFit/>
          </a:bodyPr>
          <a:lstStyle/>
          <a:p>
            <a:pPr algn="ctr">
              <a:spcBef>
                <a:spcPct val="50000"/>
              </a:spcBef>
            </a:pPr>
            <a:r>
              <a:rPr lang="en-US" altLang="vi-VN" sz="2800" b="1" dirty="0" err="1" smtClean="0">
                <a:solidFill>
                  <a:srgbClr val="FF0000"/>
                </a:solidFill>
                <a:latin typeface="Times New Roman" pitchFamily="18" charset="0"/>
                <a:cs typeface="Times New Roman" pitchFamily="18" charset="0"/>
              </a:rPr>
              <a:t>Trên</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các</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đồ</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dùng</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điện</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trên</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có</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ghi</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những</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số</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liệu</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kỹ</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thuật</a:t>
            </a:r>
            <a:r>
              <a:rPr lang="en-US" altLang="vi-VN" sz="2800" b="1" dirty="0" smtClean="0">
                <a:solidFill>
                  <a:srgbClr val="FF0000"/>
                </a:solidFill>
                <a:latin typeface="Times New Roman" pitchFamily="18" charset="0"/>
                <a:cs typeface="Times New Roman" pitchFamily="18" charset="0"/>
              </a:rPr>
              <a:t> </a:t>
            </a:r>
            <a:r>
              <a:rPr lang="en-US" altLang="vi-VN" sz="2800" b="1" dirty="0" err="1" smtClean="0">
                <a:solidFill>
                  <a:srgbClr val="FF0000"/>
                </a:solidFill>
                <a:latin typeface="Times New Roman" pitchFamily="18" charset="0"/>
                <a:cs typeface="Times New Roman" pitchFamily="18" charset="0"/>
              </a:rPr>
              <a:t>nào</a:t>
            </a:r>
            <a:r>
              <a:rPr lang="en-US" altLang="vi-VN" sz="2800" b="1" dirty="0" smtClean="0">
                <a:solidFill>
                  <a:srgbClr val="FF0000"/>
                </a:solidFill>
                <a:latin typeface="Times New Roman" pitchFamily="18" charset="0"/>
                <a:cs typeface="Times New Roman" pitchFamily="18" charset="0"/>
              </a:rPr>
              <a:t>?</a:t>
            </a:r>
            <a:endParaRPr lang="en-US" altLang="vi-VN" sz="28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cTn>
                              </p:par>
                              <p:par>
                                <p:cTn id="11" presetID="4"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ox(i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ox(in)">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ox(in)">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ox(in)">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3600" dirty="0">
              <a:solidFill>
                <a:srgbClr val="FF0000"/>
              </a:solidFill>
              <a:latin typeface="Times New Roman" panose="02020603050405020304" pitchFamily="18" charset="0"/>
              <a:cs typeface="Times New Roman" panose="02020603050405020304" pitchFamily="18" charset="0"/>
            </a:endParaRPr>
          </a:p>
        </p:txBody>
      </p:sp>
      <p:pic>
        <p:nvPicPr>
          <p:cNvPr id="4" name="Picture 3"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b="10545"/>
          <a:stretch/>
        </p:blipFill>
        <p:spPr>
          <a:xfrm>
            <a:off x="0" y="2362200"/>
            <a:ext cx="9143999" cy="4495800"/>
          </a:xfrm>
          <a:prstGeom prst="rect">
            <a:avLst/>
          </a:prstGeom>
        </p:spPr>
      </p:pic>
      <p:sp>
        <p:nvSpPr>
          <p:cNvPr id="5" name="Rectangle 4"/>
          <p:cNvSpPr/>
          <p:nvPr/>
        </p:nvSpPr>
        <p:spPr>
          <a:xfrm>
            <a:off x="1676400" y="685800"/>
            <a:ext cx="6324600" cy="1200329"/>
          </a:xfrm>
          <a:prstGeom prst="rect">
            <a:avLst/>
          </a:prstGeom>
        </p:spPr>
        <p:txBody>
          <a:bodyPr wrap="square">
            <a:spAutoFit/>
          </a:bodyPr>
          <a:lstStyle/>
          <a:p>
            <a:pPr algn="ctr"/>
            <a:r>
              <a:rPr lang="en-US" sz="2400" b="1" u="sng" dirty="0" smtClean="0">
                <a:solidFill>
                  <a:srgbClr val="FF0000"/>
                </a:solidFill>
                <a:latin typeface="Times New Roman" panose="02020603050405020304" pitchFamily="18" charset="0"/>
                <a:cs typeface="Times New Roman" panose="02020603050405020304" pitchFamily="18" charset="0"/>
              </a:rPr>
              <a:t>TIẾT 23</a:t>
            </a:r>
            <a:r>
              <a:rPr lang="en-US" sz="2400" b="1" dirty="0" smtClean="0">
                <a:solidFill>
                  <a:srgbClr val="FF0000"/>
                </a:solidFill>
                <a:latin typeface="Times New Roman" panose="02020603050405020304" pitchFamily="18" charset="0"/>
                <a:cs typeface="Times New Roman" panose="02020603050405020304" pitchFamily="18" charset="0"/>
              </a:rPr>
              <a:t>:</a:t>
            </a:r>
          </a:p>
          <a:p>
            <a:pPr algn="ctr"/>
            <a:r>
              <a:rPr lang="en-US" sz="2400" b="1" u="sng" dirty="0" smtClean="0">
                <a:solidFill>
                  <a:srgbClr val="FF0000"/>
                </a:solidFill>
                <a:latin typeface="Times New Roman" panose="02020603050405020304" pitchFamily="18" charset="0"/>
                <a:cs typeface="Times New Roman" panose="02020603050405020304" pitchFamily="18" charset="0"/>
              </a:rPr>
              <a:t>BÀI 10</a:t>
            </a:r>
            <a:r>
              <a:rPr lang="en-US" sz="2400" b="1" dirty="0" smtClean="0">
                <a:solidFill>
                  <a:srgbClr val="FF0000"/>
                </a:solidFill>
                <a:latin typeface="Times New Roman" panose="02020603050405020304" pitchFamily="18" charset="0"/>
                <a:cs typeface="Times New Roman" panose="02020603050405020304" pitchFamily="18" charset="0"/>
              </a:rPr>
              <a:t>: KHÁI QUÁT VỀ ĐỒ DÙNG ĐIỆN TRONG GIA ĐÌNH(T.2)</a:t>
            </a:r>
          </a:p>
        </p:txBody>
      </p:sp>
    </p:spTree>
    <p:extLst>
      <p:ext uri="{BB962C8B-B14F-4D97-AF65-F5344CB8AC3E}">
        <p14:creationId xmlns:p14="http://schemas.microsoft.com/office/powerpoint/2010/main" xmlns="" val="323012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511969"/>
            <a:ext cx="6172200" cy="2339090"/>
          </a:xfrm>
          <a:prstGeom prst="rect">
            <a:avLst/>
          </a:prstGeom>
        </p:spPr>
        <p:txBody>
          <a:bodyPr wrap="square" lIns="91428" tIns="45714" rIns="91428" bIns="45714">
            <a:spAutoFit/>
          </a:bodyPr>
          <a:lstStyle/>
          <a:p>
            <a:pPr>
              <a:defRPr/>
            </a:pPr>
            <a:r>
              <a:rPr lang="en-US" sz="3200" dirty="0" err="1">
                <a:solidFill>
                  <a:srgbClr val="0070C0"/>
                </a:solidFill>
                <a:latin typeface="Times New Roman" panose="02020603050405020304" pitchFamily="18" charset="0"/>
                <a:ea typeface="+mj-ea"/>
                <a:cs typeface="Times New Roman" panose="02020603050405020304" pitchFamily="18" charset="0"/>
              </a:rPr>
              <a:t>Nêu</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sự</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khác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biệt</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về</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thời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trang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của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phụ</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nữ</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Việt</a:t>
            </a:r>
            <a:r>
              <a:rPr lang="en-US" sz="3200" dirty="0">
                <a:solidFill>
                  <a:srgbClr val="0070C0"/>
                </a:solidFill>
                <a:latin typeface="Times New Roman" panose="02020603050405020304" pitchFamily="18" charset="0"/>
                <a:ea typeface="+mj-ea"/>
                <a:cs typeface="Times New Roman" panose="02020603050405020304" pitchFamily="18" charset="0"/>
              </a:rPr>
              <a:t> Nam </a:t>
            </a:r>
            <a:r>
              <a:rPr lang="en-US" sz="3200" dirty="0" err="1">
                <a:solidFill>
                  <a:srgbClr val="0070C0"/>
                </a:solidFill>
                <a:latin typeface="Times New Roman" panose="02020603050405020304" pitchFamily="18" charset="0"/>
                <a:ea typeface="+mj-ea"/>
                <a:cs typeface="Times New Roman" panose="02020603050405020304" pitchFamily="18" charset="0"/>
              </a:rPr>
              <a:t>giữa</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hai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thời</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điểm</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khác</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nhau</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a:solidFill>
                  <a:srgbClr val="0070C0"/>
                </a:solidFill>
                <a:latin typeface="Times New Roman" panose="02020603050405020304" pitchFamily="18" charset="0"/>
                <a:ea typeface="+mj-ea"/>
                <a:cs typeface="Times New Roman" panose="02020603050405020304" pitchFamily="18" charset="0"/>
              </a:rPr>
              <a:t>trong</a:t>
            </a:r>
            <a:r>
              <a:rPr lang="en-US" sz="3200" dirty="0">
                <a:solidFill>
                  <a:srgbClr val="0070C0"/>
                </a:solidFill>
                <a:latin typeface="Times New Roman" panose="02020603050405020304" pitchFamily="18" charset="0"/>
                <a:ea typeface="+mj-ea"/>
                <a:cs typeface="Times New Roman" panose="02020603050405020304" pitchFamily="18" charset="0"/>
              </a:rPr>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hai</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hình</a:t>
            </a:r>
            <a:r>
              <a:rPr lang="en-US" sz="3200" dirty="0" smtClean="0">
                <a:solidFill>
                  <a:srgbClr val="0070C0"/>
                </a:solidFill>
                <a:latin typeface="Times New Roman" panose="02020603050405020304" pitchFamily="18" charset="0"/>
                <a:ea typeface="+mj-ea"/>
                <a:cs typeface="Times New Roman" panose="02020603050405020304" pitchFamily="18" charset="0"/>
              </a:rPr>
              <a:t> </a:t>
            </a:r>
            <a:r>
              <a:rPr lang="en-US" sz="3200" dirty="0" err="1" smtClean="0">
                <a:solidFill>
                  <a:srgbClr val="0070C0"/>
                </a:solidFill>
                <a:latin typeface="Times New Roman" panose="02020603050405020304" pitchFamily="18" charset="0"/>
                <a:ea typeface="+mj-ea"/>
                <a:cs typeface="Times New Roman" panose="02020603050405020304" pitchFamily="18" charset="0"/>
              </a:rPr>
              <a:t>sau</a:t>
            </a:r>
            <a:r>
              <a:rPr lang="en-US" sz="3200" dirty="0" smtClean="0">
                <a:solidFill>
                  <a:srgbClr val="0070C0"/>
                </a:solidFill>
                <a:latin typeface="Times New Roman" panose="02020603050405020304" pitchFamily="18" charset="0"/>
                <a:ea typeface="+mj-ea"/>
                <a:cs typeface="Times New Roman" panose="02020603050405020304" pitchFamily="18" charset="0"/>
              </a:rPr>
              <a:t>?</a:t>
            </a:r>
            <a:endParaRPr lang="en-US" sz="3200" dirty="0">
              <a:solidFill>
                <a:srgbClr val="0070C0"/>
              </a:solidFill>
              <a:latin typeface="Times New Roman" panose="02020603050405020304" pitchFamily="18" charset="0"/>
              <a:ea typeface="+mj-ea"/>
              <a:cs typeface="Times New Roman" panose="02020603050405020304" pitchFamily="18" charset="0"/>
            </a:endParaRPr>
          </a:p>
          <a:p>
            <a:pPr>
              <a:defRPr/>
            </a:pPr>
            <a:r>
              <a:rPr lang="en-US" sz="3200" dirty="0">
                <a:latin typeface="Arial" charset="0"/>
                <a:cs typeface="Arial" charset="0"/>
              </a:rPr>
              <a:t/>
            </a:r>
            <a:br>
              <a:rPr lang="en-US" sz="3200" dirty="0">
                <a:latin typeface="Arial" charset="0"/>
                <a:cs typeface="Arial" charset="0"/>
              </a:rPr>
            </a:br>
            <a:r>
              <a:rPr lang="en-US" dirty="0">
                <a:latin typeface="Arial" charset="0"/>
                <a:cs typeface="Arial" charset="0"/>
              </a:rPr>
              <a:t> </a:t>
            </a:r>
          </a:p>
        </p:txBody>
      </p:sp>
      <p:sp>
        <p:nvSpPr>
          <p:cNvPr id="11" name="Title 13"/>
          <p:cNvSpPr txBox="1">
            <a:spLocks/>
          </p:cNvSpPr>
          <p:nvPr/>
        </p:nvSpPr>
        <p:spPr>
          <a:xfrm>
            <a:off x="832036" y="0"/>
            <a:ext cx="5873563" cy="584763"/>
          </a:xfrm>
          <a:prstGeom prst="rect">
            <a:avLst/>
          </a:prstGeom>
        </p:spPr>
        <p:txBody>
          <a:bodyPr wrap="square" lIns="91428" tIns="45714" rIns="91428" bIns="45714">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lgn="ctr">
              <a:defRPr/>
            </a:pPr>
            <a:r>
              <a:rPr lang="en-US" sz="3200" b="1" kern="0" dirty="0" smtClean="0">
                <a:solidFill>
                  <a:srgbClr val="FF0000"/>
                </a:solidFill>
                <a:latin typeface="#9Slide05 Habano" panose="02040603050506020204" pitchFamily="18" charset="0"/>
              </a:rPr>
              <a:t>KIỂM TRA BÀI CỦ</a:t>
            </a:r>
            <a:endParaRPr lang="en-US" sz="3200" b="1" kern="0" dirty="0">
              <a:solidFill>
                <a:srgbClr val="FF0000"/>
              </a:solidFill>
              <a:latin typeface="#9Slide05 Habano" panose="02040603050506020204" pitchFamily="18" charset="0"/>
            </a:endParaRPr>
          </a:p>
        </p:txBody>
      </p:sp>
      <p:pic>
        <p:nvPicPr>
          <p:cNvPr id="12" name="Picture 11"/>
          <p:cNvPicPr>
            <a:picLocks noChangeAspect="1"/>
          </p:cNvPicPr>
          <p:nvPr/>
        </p:nvPicPr>
        <p:blipFill>
          <a:blip r:embed="rId2"/>
          <a:srcRect r="58247" b="13356"/>
          <a:stretch>
            <a:fillRect/>
          </a:stretch>
        </p:blipFill>
        <p:spPr bwMode="auto">
          <a:xfrm>
            <a:off x="6058647" y="-261937"/>
            <a:ext cx="3085353" cy="3634053"/>
          </a:xfrm>
          <a:prstGeom prst="rect">
            <a:avLst/>
          </a:prstGeom>
          <a:noFill/>
          <a:ln w="9525">
            <a:noFill/>
            <a:miter lim="800000"/>
            <a:headEnd/>
            <a:tailEnd/>
          </a:ln>
        </p:spPr>
      </p:pic>
      <p:pic>
        <p:nvPicPr>
          <p:cNvPr id="13" name="Picture 12"/>
          <p:cNvPicPr>
            <a:picLocks noChangeAspect="1"/>
          </p:cNvPicPr>
          <p:nvPr/>
        </p:nvPicPr>
        <p:blipFill>
          <a:blip r:embed="rId3"/>
          <a:srcRect l="65572" b="13356"/>
          <a:stretch>
            <a:fillRect/>
          </a:stretch>
        </p:blipFill>
        <p:spPr bwMode="auto">
          <a:xfrm>
            <a:off x="6126816" y="3309938"/>
            <a:ext cx="3017184" cy="3548063"/>
          </a:xfrm>
          <a:prstGeom prst="rect">
            <a:avLst/>
          </a:prstGeom>
          <a:noFill/>
          <a:ln w="9525">
            <a:noFill/>
            <a:miter lim="800000"/>
            <a:headEnd/>
            <a:tailEnd/>
          </a:ln>
        </p:spPr>
      </p:pic>
      <p:sp>
        <p:nvSpPr>
          <p:cNvPr id="6154" name="TextBox 4"/>
          <p:cNvSpPr txBox="1">
            <a:spLocks noChangeArrowheads="1"/>
          </p:cNvSpPr>
          <p:nvPr/>
        </p:nvSpPr>
        <p:spPr bwMode="auto">
          <a:xfrm>
            <a:off x="7219390" y="0"/>
            <a:ext cx="340845" cy="369320"/>
          </a:xfrm>
          <a:prstGeom prst="rect">
            <a:avLst/>
          </a:prstGeom>
          <a:noFill/>
          <a:ln w="9525">
            <a:noFill/>
            <a:miter lim="800000"/>
            <a:headEnd/>
            <a:tailEnd/>
          </a:ln>
        </p:spPr>
        <p:txBody>
          <a:bodyPr lIns="91428" tIns="45714" rIns="91428" bIns="45714">
            <a:spAutoFit/>
          </a:bodyPr>
          <a:lstStyle/>
          <a:p>
            <a:r>
              <a:rPr lang="en-US"/>
              <a:t>a</a:t>
            </a:r>
          </a:p>
        </p:txBody>
      </p:sp>
      <p:sp>
        <p:nvSpPr>
          <p:cNvPr id="6155" name="TextBox 14"/>
          <p:cNvSpPr txBox="1">
            <a:spLocks noChangeArrowheads="1"/>
          </p:cNvSpPr>
          <p:nvPr/>
        </p:nvSpPr>
        <p:spPr bwMode="auto">
          <a:xfrm>
            <a:off x="8564096" y="3726657"/>
            <a:ext cx="340845" cy="369320"/>
          </a:xfrm>
          <a:prstGeom prst="rect">
            <a:avLst/>
          </a:prstGeom>
          <a:noFill/>
          <a:ln w="9525">
            <a:noFill/>
            <a:miter lim="800000"/>
            <a:headEnd/>
            <a:tailEnd/>
          </a:ln>
        </p:spPr>
        <p:txBody>
          <a:bodyPr lIns="91428" tIns="45714" rIns="91428" bIns="45714">
            <a:spAutoFit/>
          </a:bodyPr>
          <a:lstStyle/>
          <a:p>
            <a:r>
              <a:rPr lang="en-US"/>
              <a:t>b</a:t>
            </a:r>
          </a:p>
        </p:txBody>
      </p:sp>
      <p:sp>
        <p:nvSpPr>
          <p:cNvPr id="14" name="Title 13"/>
          <p:cNvSpPr txBox="1">
            <a:spLocks/>
          </p:cNvSpPr>
          <p:nvPr/>
        </p:nvSpPr>
        <p:spPr>
          <a:xfrm>
            <a:off x="0" y="3071813"/>
            <a:ext cx="4487956" cy="1446538"/>
          </a:xfrm>
          <a:prstGeom prst="rect">
            <a:avLst/>
          </a:prstGeom>
        </p:spPr>
        <p:txBody>
          <a:bodyPr lIns="91428" tIns="45714" rIns="91428" bIns="45714">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2200" b="1" kern="0" dirty="0" err="1" smtClean="0">
                <a:solidFill>
                  <a:srgbClr val="FF0000"/>
                </a:solidFill>
                <a:latin typeface="#9Slide05 Habano" panose="02040603050506020204" pitchFamily="18" charset="0"/>
              </a:rPr>
              <a:t>Hình</a:t>
            </a:r>
            <a:r>
              <a:rPr lang="en-US" sz="2200" b="1" kern="0" dirty="0" smtClean="0">
                <a:solidFill>
                  <a:srgbClr val="FF0000"/>
                </a:solidFill>
                <a:latin typeface="#9Slide05 Habano" panose="02040603050506020204" pitchFamily="18" charset="0"/>
              </a:rPr>
              <a:t> a. </a:t>
            </a:r>
            <a:r>
              <a:rPr lang="en-US" sz="2200" b="1" kern="0" dirty="0" err="1" smtClean="0">
                <a:solidFill>
                  <a:srgbClr val="FF0000"/>
                </a:solidFill>
                <a:latin typeface="#9Slide05 Habano" panose="02040603050506020204" pitchFamily="18" charset="0"/>
              </a:rPr>
              <a:t>Thời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trang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phụ</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nữ</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thế</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kỷ</a:t>
            </a:r>
            <a:r>
              <a:rPr lang="en-US" sz="2200" b="1" kern="0" dirty="0" smtClean="0">
                <a:solidFill>
                  <a:srgbClr val="FF0000"/>
                </a:solidFill>
                <a:latin typeface="#9Slide05 Habano" panose="02040603050506020204" pitchFamily="18" charset="0"/>
              </a:rPr>
              <a:t> 19: </a:t>
            </a:r>
            <a:r>
              <a:rPr lang="en-US" sz="2200" b="1" kern="0" dirty="0" err="1" smtClean="0">
                <a:solidFill>
                  <a:srgbClr val="FF0000"/>
                </a:solidFill>
                <a:latin typeface="#9Slide05 Habano" panose="02040603050506020204" pitchFamily="18" charset="0"/>
              </a:rPr>
              <a:t>trang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phục</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dài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kín</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đáo</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màu</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sắc</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tối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chất</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liệu</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thô</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sơ</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không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có</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đường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nét</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hoạ</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tiết</a:t>
            </a:r>
            <a:r>
              <a:rPr lang="en-US" sz="2200" b="1" kern="0" dirty="0" smtClean="0">
                <a:solidFill>
                  <a:srgbClr val="FF0000"/>
                </a:solidFill>
                <a:latin typeface="#9Slide05 Habano" panose="02040603050506020204" pitchFamily="18" charset="0"/>
              </a:rPr>
              <a:t>. </a:t>
            </a:r>
            <a:endParaRPr lang="en-US" sz="2200" b="1" kern="0" dirty="0">
              <a:solidFill>
                <a:srgbClr val="FF0000"/>
              </a:solidFill>
              <a:latin typeface="#9Slide05 Habano" panose="02040603050506020204" pitchFamily="18" charset="0"/>
            </a:endParaRPr>
          </a:p>
        </p:txBody>
      </p:sp>
      <p:sp>
        <p:nvSpPr>
          <p:cNvPr id="15" name="Title 13"/>
          <p:cNvSpPr txBox="1">
            <a:spLocks/>
          </p:cNvSpPr>
          <p:nvPr/>
        </p:nvSpPr>
        <p:spPr>
          <a:xfrm>
            <a:off x="0" y="4798220"/>
            <a:ext cx="5202331" cy="1785092"/>
          </a:xfrm>
          <a:prstGeom prst="rect">
            <a:avLst/>
          </a:prstGeom>
        </p:spPr>
        <p:txBody>
          <a:bodyPr lIns="91428" tIns="45714" rIns="91428" bIns="45714">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2200" b="1" kern="0" dirty="0" err="1" smtClean="0">
                <a:solidFill>
                  <a:srgbClr val="FF0000"/>
                </a:solidFill>
                <a:latin typeface="#9Slide05 Habano" panose="02040603050506020204" pitchFamily="18" charset="0"/>
              </a:rPr>
              <a:t>Hình</a:t>
            </a:r>
            <a:r>
              <a:rPr lang="en-US" sz="2200" b="1" kern="0" dirty="0" smtClean="0">
                <a:solidFill>
                  <a:srgbClr val="FF0000"/>
                </a:solidFill>
                <a:latin typeface="#9Slide05 Habano" panose="02040603050506020204" pitchFamily="18" charset="0"/>
              </a:rPr>
              <a:t> b. </a:t>
            </a:r>
            <a:r>
              <a:rPr lang="en-US" sz="2200" b="1" kern="0" dirty="0" err="1" smtClean="0">
                <a:solidFill>
                  <a:srgbClr val="FF0000"/>
                </a:solidFill>
                <a:latin typeface="#9Slide05 Habano" panose="02040603050506020204" pitchFamily="18" charset="0"/>
              </a:rPr>
              <a:t>Thời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trang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phụ</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nữ</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ngày</a:t>
            </a:r>
            <a:r>
              <a:rPr lang="en-US" sz="2200" b="1" kern="0" dirty="0" smtClean="0">
                <a:solidFill>
                  <a:srgbClr val="FF0000"/>
                </a:solidFill>
                <a:latin typeface="#9Slide05 Habano" panose="02040603050506020204" pitchFamily="18" charset="0"/>
              </a:rPr>
              <a:t> nay: </a:t>
            </a:r>
            <a:r>
              <a:rPr lang="en-US" sz="2200" b="1" kern="0" dirty="0" err="1" smtClean="0">
                <a:solidFill>
                  <a:srgbClr val="FF0000"/>
                </a:solidFill>
                <a:latin typeface="#9Slide05 Habano" panose="02040603050506020204" pitchFamily="18" charset="0"/>
              </a:rPr>
              <a:t>Màu</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sắc</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tươi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sáng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chất</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liệu</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mềm</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mại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có</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đường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nét</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hoạ</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tiết</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và</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có</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các</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phụ</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kiện</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đi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kèm</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như</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túi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xách</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giày</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làm</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tăng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vẻ</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đẹp</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của</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trang</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phục</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và</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người</a:t>
            </a:r>
            <a:r>
              <a:rPr lang="en-US" sz="2200" b="1" kern="0" dirty="0" smtClean="0">
                <a:solidFill>
                  <a:srgbClr val="FF0000"/>
                </a:solidFill>
                <a:latin typeface="#9Slide05 Habano" panose="02040603050506020204" pitchFamily="18" charset="0"/>
              </a:rPr>
              <a:t> </a:t>
            </a:r>
            <a:r>
              <a:rPr lang="en-US" sz="2200" b="1" kern="0" dirty="0" err="1" smtClean="0">
                <a:solidFill>
                  <a:srgbClr val="FF0000"/>
                </a:solidFill>
                <a:latin typeface="#9Slide05 Habano" panose="02040603050506020204" pitchFamily="18" charset="0"/>
              </a:rPr>
              <a:t>mặc</a:t>
            </a:r>
            <a:endParaRPr lang="en-US" sz="2200" b="1" kern="0" dirty="0">
              <a:solidFill>
                <a:srgbClr val="FF0000"/>
              </a:solidFill>
              <a:latin typeface="#9Slide05 Habano" panose="02040603050506020204"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500"/>
                                        <p:tgtEl>
                                          <p:spTgt spid="12"/>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6154"/>
                                        </p:tgtEl>
                                        <p:attrNameLst>
                                          <p:attrName>style.visibility</p:attrName>
                                        </p:attrNameLst>
                                      </p:cBhvr>
                                      <p:to>
                                        <p:strVal val="visible"/>
                                      </p:to>
                                    </p:set>
                                    <p:animEffect transition="in" filter="box(in)">
                                      <p:cBhvr>
                                        <p:cTn id="15" dur="500"/>
                                        <p:tgtEl>
                                          <p:spTgt spid="6154"/>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6155"/>
                                        </p:tgtEl>
                                        <p:attrNameLst>
                                          <p:attrName>style.visibility</p:attrName>
                                        </p:attrNameLst>
                                      </p:cBhvr>
                                      <p:to>
                                        <p:strVal val="visible"/>
                                      </p:to>
                                    </p:set>
                                    <p:animEffect transition="in" filter="box(in)">
                                      <p:cBhvr>
                                        <p:cTn id="18" dur="500"/>
                                        <p:tgtEl>
                                          <p:spTgt spid="6155"/>
                                        </p:tgtEl>
                                      </p:cBhvr>
                                    </p:animEffect>
                                  </p:childTnLst>
                                </p:cTn>
                              </p:par>
                              <p:par>
                                <p:cTn id="19" presetID="4" presetClass="entr" presetSubtype="16"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ox(i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ox(in)">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ox(in)">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box(in)">
                                      <p:cBhvr>
                                        <p:cTn id="3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6154" grpId="0"/>
      <p:bldP spid="6155" grpId="0"/>
      <p:bldP spid="14"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ông nghệ 8 Bài 37: Phân loại và số liệu kỹ thuật của đồ dùng điện"/>
          <p:cNvPicPr>
            <a:picLocks noChangeAspect="1" noChangeArrowheads="1"/>
          </p:cNvPicPr>
          <p:nvPr/>
        </p:nvPicPr>
        <p:blipFill>
          <a:blip r:embed="rId3"/>
          <a:srcRect/>
          <a:stretch>
            <a:fillRect/>
          </a:stretch>
        </p:blipFill>
        <p:spPr bwMode="auto">
          <a:xfrm>
            <a:off x="0" y="0"/>
            <a:ext cx="3209925" cy="3581400"/>
          </a:xfrm>
          <a:prstGeom prst="rect">
            <a:avLst/>
          </a:prstGeom>
          <a:noFill/>
        </p:spPr>
      </p:pic>
      <p:pic>
        <p:nvPicPr>
          <p:cNvPr id="1032" name="Picture 8" descr="Lý thuyết - Olm"/>
          <p:cNvPicPr>
            <a:picLocks noChangeAspect="1" noChangeArrowheads="1"/>
          </p:cNvPicPr>
          <p:nvPr/>
        </p:nvPicPr>
        <p:blipFill>
          <a:blip r:embed="rId4"/>
          <a:srcRect/>
          <a:stretch>
            <a:fillRect/>
          </a:stretch>
        </p:blipFill>
        <p:spPr bwMode="auto">
          <a:xfrm>
            <a:off x="4114800" y="0"/>
            <a:ext cx="5029200" cy="3505200"/>
          </a:xfrm>
          <a:prstGeom prst="rect">
            <a:avLst/>
          </a:prstGeom>
          <a:noFill/>
        </p:spPr>
      </p:pic>
      <p:sp>
        <p:nvSpPr>
          <p:cNvPr id="7" name="Rectangle 6"/>
          <p:cNvSpPr/>
          <p:nvPr/>
        </p:nvSpPr>
        <p:spPr>
          <a:xfrm>
            <a:off x="2743200" y="3276600"/>
            <a:ext cx="2687595" cy="369332"/>
          </a:xfrm>
          <a:prstGeom prst="rect">
            <a:avLst/>
          </a:prstGeom>
        </p:spPr>
        <p:txBody>
          <a:bodyPr wrap="none">
            <a:spAutoFit/>
          </a:bodyPr>
          <a:lstStyle/>
          <a:p>
            <a:r>
              <a:rPr lang="en-US" b="1" dirty="0" smtClean="0">
                <a:solidFill>
                  <a:srgbClr val="FF0000"/>
                </a:solidFill>
                <a:latin typeface="Times New Roman" panose="02020603050405020304" pitchFamily="18" charset="0"/>
                <a:cs typeface="Times New Roman" panose="02020603050405020304" pitchFamily="18" charset="0"/>
              </a:rPr>
              <a:t>THÔNG SỐ KỸ THUẬT</a:t>
            </a:r>
            <a:endParaRPr lang="en-US" b="1" dirty="0"/>
          </a:p>
        </p:txBody>
      </p:sp>
      <p:sp>
        <p:nvSpPr>
          <p:cNvPr id="8" name="Rectangle 7"/>
          <p:cNvSpPr/>
          <p:nvPr/>
        </p:nvSpPr>
        <p:spPr>
          <a:xfrm>
            <a:off x="0" y="0"/>
            <a:ext cx="1828800" cy="369332"/>
          </a:xfrm>
          <a:prstGeom prst="rect">
            <a:avLst/>
          </a:prstGeom>
        </p:spPr>
        <p:txBody>
          <a:bodyPr wrap="square">
            <a:spAutoFit/>
          </a:bodyPr>
          <a:lstStyle/>
          <a:p>
            <a:pPr>
              <a:spcBef>
                <a:spcPct val="50000"/>
              </a:spcBef>
            </a:pPr>
            <a:r>
              <a:rPr lang="en-US" altLang="vi-VN" b="1" u="sng" dirty="0" err="1" smtClean="0">
                <a:solidFill>
                  <a:srgbClr val="FF0000"/>
                </a:solidFill>
              </a:rPr>
              <a:t>Máy</a:t>
            </a:r>
            <a:r>
              <a:rPr lang="en-US" altLang="vi-VN" b="1" u="sng" dirty="0" smtClean="0">
                <a:solidFill>
                  <a:srgbClr val="FF0000"/>
                </a:solidFill>
              </a:rPr>
              <a:t> </a:t>
            </a:r>
            <a:r>
              <a:rPr lang="en-US" altLang="vi-VN" b="1" u="sng" dirty="0" err="1" smtClean="0">
                <a:solidFill>
                  <a:srgbClr val="FF0000"/>
                </a:solidFill>
              </a:rPr>
              <a:t>nóng</a:t>
            </a:r>
            <a:r>
              <a:rPr lang="en-US" altLang="vi-VN" b="1" u="sng" dirty="0" smtClean="0">
                <a:solidFill>
                  <a:srgbClr val="FF0000"/>
                </a:solidFill>
              </a:rPr>
              <a:t> </a:t>
            </a:r>
            <a:r>
              <a:rPr lang="en-US" altLang="vi-VN" b="1" u="sng" dirty="0" err="1" smtClean="0">
                <a:solidFill>
                  <a:srgbClr val="FF0000"/>
                </a:solidFill>
              </a:rPr>
              <a:t>lạnh</a:t>
            </a:r>
            <a:endParaRPr lang="en-US" altLang="vi-VN" b="1" u="sng" dirty="0">
              <a:solidFill>
                <a:srgbClr val="FF0000"/>
              </a:solidFill>
            </a:endParaRPr>
          </a:p>
        </p:txBody>
      </p:sp>
      <p:sp>
        <p:nvSpPr>
          <p:cNvPr id="10" name="Rectangle 9"/>
          <p:cNvSpPr/>
          <p:nvPr/>
        </p:nvSpPr>
        <p:spPr>
          <a:xfrm>
            <a:off x="4800600" y="0"/>
            <a:ext cx="1828800" cy="369332"/>
          </a:xfrm>
          <a:prstGeom prst="rect">
            <a:avLst/>
          </a:prstGeom>
        </p:spPr>
        <p:txBody>
          <a:bodyPr wrap="square">
            <a:spAutoFit/>
          </a:bodyPr>
          <a:lstStyle/>
          <a:p>
            <a:pPr>
              <a:spcBef>
                <a:spcPct val="50000"/>
              </a:spcBef>
            </a:pPr>
            <a:r>
              <a:rPr lang="en-US" altLang="vi-VN" b="1" u="sng" dirty="0" err="1" smtClean="0">
                <a:solidFill>
                  <a:srgbClr val="FF0000"/>
                </a:solidFill>
              </a:rPr>
              <a:t>Bóng</a:t>
            </a:r>
            <a:r>
              <a:rPr lang="en-US" altLang="vi-VN" b="1" u="sng" dirty="0" smtClean="0">
                <a:solidFill>
                  <a:srgbClr val="FF0000"/>
                </a:solidFill>
              </a:rPr>
              <a:t> </a:t>
            </a:r>
            <a:r>
              <a:rPr lang="en-US" altLang="vi-VN" b="1" u="sng" dirty="0" err="1" smtClean="0">
                <a:solidFill>
                  <a:srgbClr val="FF0000"/>
                </a:solidFill>
              </a:rPr>
              <a:t>đèn</a:t>
            </a:r>
            <a:r>
              <a:rPr lang="en-US" altLang="vi-VN" b="1" u="sng" dirty="0" smtClean="0">
                <a:solidFill>
                  <a:srgbClr val="FF0000"/>
                </a:solidFill>
              </a:rPr>
              <a:t> </a:t>
            </a:r>
            <a:r>
              <a:rPr lang="en-US" altLang="vi-VN" b="1" u="sng" dirty="0" err="1" smtClean="0">
                <a:solidFill>
                  <a:srgbClr val="FF0000"/>
                </a:solidFill>
              </a:rPr>
              <a:t>điện</a:t>
            </a:r>
            <a:endParaRPr lang="en-US" altLang="vi-VN" b="1" u="sng" dirty="0">
              <a:solidFill>
                <a:srgbClr val="FF0000"/>
              </a:solidFill>
            </a:endParaRPr>
          </a:p>
        </p:txBody>
      </p:sp>
      <p:pic>
        <p:nvPicPr>
          <p:cNvPr id="12" name="Picture 2" descr="Nồi cơm điện Geidea 1L nắp gài AG-421 | Smart Kitchen"/>
          <p:cNvPicPr>
            <a:picLocks noChangeAspect="1" noChangeArrowheads="1"/>
          </p:cNvPicPr>
          <p:nvPr/>
        </p:nvPicPr>
        <p:blipFill>
          <a:blip r:embed="rId5"/>
          <a:srcRect/>
          <a:stretch>
            <a:fillRect/>
          </a:stretch>
        </p:blipFill>
        <p:spPr bwMode="auto">
          <a:xfrm>
            <a:off x="0" y="3886200"/>
            <a:ext cx="5334000" cy="2971800"/>
          </a:xfrm>
          <a:prstGeom prst="rect">
            <a:avLst/>
          </a:prstGeom>
          <a:noFill/>
        </p:spPr>
      </p:pic>
      <p:sp>
        <p:nvSpPr>
          <p:cNvPr id="13" name="Rectangle 12"/>
          <p:cNvSpPr/>
          <p:nvPr/>
        </p:nvSpPr>
        <p:spPr>
          <a:xfrm>
            <a:off x="457200" y="4038600"/>
            <a:ext cx="1828800" cy="369332"/>
          </a:xfrm>
          <a:prstGeom prst="rect">
            <a:avLst/>
          </a:prstGeom>
        </p:spPr>
        <p:txBody>
          <a:bodyPr wrap="square">
            <a:spAutoFit/>
          </a:bodyPr>
          <a:lstStyle/>
          <a:p>
            <a:pPr>
              <a:spcBef>
                <a:spcPct val="50000"/>
              </a:spcBef>
            </a:pPr>
            <a:r>
              <a:rPr lang="en-US" altLang="vi-VN" b="1" u="sng" dirty="0" err="1" smtClean="0">
                <a:solidFill>
                  <a:srgbClr val="FF0000"/>
                </a:solidFill>
              </a:rPr>
              <a:t>Nồi</a:t>
            </a:r>
            <a:r>
              <a:rPr lang="en-US" altLang="vi-VN" b="1" u="sng" dirty="0" smtClean="0">
                <a:solidFill>
                  <a:srgbClr val="FF0000"/>
                </a:solidFill>
              </a:rPr>
              <a:t> </a:t>
            </a:r>
            <a:r>
              <a:rPr lang="en-US" altLang="vi-VN" b="1" u="sng" dirty="0" err="1" smtClean="0">
                <a:solidFill>
                  <a:srgbClr val="FF0000"/>
                </a:solidFill>
              </a:rPr>
              <a:t>cơm</a:t>
            </a:r>
            <a:r>
              <a:rPr lang="en-US" altLang="vi-VN" b="1" u="sng" dirty="0" smtClean="0">
                <a:solidFill>
                  <a:srgbClr val="FF0000"/>
                </a:solidFill>
              </a:rPr>
              <a:t> </a:t>
            </a:r>
            <a:r>
              <a:rPr lang="en-US" altLang="vi-VN" b="1" u="sng" dirty="0" err="1" smtClean="0">
                <a:solidFill>
                  <a:srgbClr val="FF0000"/>
                </a:solidFill>
              </a:rPr>
              <a:t>điện</a:t>
            </a:r>
            <a:endParaRPr lang="en-US" altLang="vi-VN" b="1" u="sng" dirty="0">
              <a:solidFill>
                <a:srgbClr val="FF0000"/>
              </a:solidFill>
            </a:endParaRPr>
          </a:p>
        </p:txBody>
      </p:sp>
      <p:sp>
        <p:nvSpPr>
          <p:cNvPr id="14" name="Oval 92" descr="Picture4"/>
          <p:cNvSpPr>
            <a:spLocks noChangeArrowheads="1"/>
          </p:cNvSpPr>
          <p:nvPr/>
        </p:nvSpPr>
        <p:spPr bwMode="auto">
          <a:xfrm>
            <a:off x="609600" y="2286000"/>
            <a:ext cx="1600200" cy="9906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5" name="Oval 92" descr="Picture4"/>
          <p:cNvSpPr>
            <a:spLocks noChangeArrowheads="1"/>
          </p:cNvSpPr>
          <p:nvPr/>
        </p:nvSpPr>
        <p:spPr bwMode="auto">
          <a:xfrm>
            <a:off x="5562600" y="1447800"/>
            <a:ext cx="1143000" cy="15240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6" name="Oval 92" descr="Picture4"/>
          <p:cNvSpPr>
            <a:spLocks noChangeArrowheads="1"/>
          </p:cNvSpPr>
          <p:nvPr/>
        </p:nvSpPr>
        <p:spPr bwMode="auto">
          <a:xfrm>
            <a:off x="685800" y="5105400"/>
            <a:ext cx="914400" cy="13716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cxnSp>
        <p:nvCxnSpPr>
          <p:cNvPr id="17" name="Straight Arrow Connector 16"/>
          <p:cNvCxnSpPr/>
          <p:nvPr/>
        </p:nvCxnSpPr>
        <p:spPr>
          <a:xfrm flipV="1">
            <a:off x="1600200" y="3505200"/>
            <a:ext cx="2514600" cy="228599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7" idx="0"/>
          </p:cNvCxnSpPr>
          <p:nvPr/>
        </p:nvCxnSpPr>
        <p:spPr>
          <a:xfrm rot="16200000" flipV="1">
            <a:off x="2919799" y="2109401"/>
            <a:ext cx="381000" cy="195339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endCxn id="15" idx="3"/>
          </p:cNvCxnSpPr>
          <p:nvPr/>
        </p:nvCxnSpPr>
        <p:spPr>
          <a:xfrm flipV="1">
            <a:off x="4114800" y="2748616"/>
            <a:ext cx="1615189" cy="5279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Cloud Callout 22"/>
          <p:cNvSpPr/>
          <p:nvPr/>
        </p:nvSpPr>
        <p:spPr>
          <a:xfrm>
            <a:off x="6019800" y="4114800"/>
            <a:ext cx="3124200" cy="2362200"/>
          </a:xfrm>
          <a:prstGeom prst="cloudCallout">
            <a:avLst>
              <a:gd name="adj1" fmla="val -68286"/>
              <a:gd name="adj2" fmla="val -48088"/>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smtClean="0">
                <a:solidFill>
                  <a:srgbClr val="FF0000"/>
                </a:solidFill>
                <a:latin typeface="+mj-lt"/>
              </a:rPr>
              <a:t>Các </a:t>
            </a:r>
            <a:r>
              <a:rPr lang="en-US" sz="2800" b="1" dirty="0" err="1" smtClean="0">
                <a:solidFill>
                  <a:srgbClr val="FF0000"/>
                </a:solidFill>
                <a:latin typeface="+mj-lt"/>
              </a:rPr>
              <a:t>đồ</a:t>
            </a:r>
            <a:r>
              <a:rPr lang="en-US" sz="2800" b="1" dirty="0" smtClean="0">
                <a:solidFill>
                  <a:srgbClr val="FF0000"/>
                </a:solidFill>
                <a:latin typeface="+mj-lt"/>
              </a:rPr>
              <a:t> </a:t>
            </a:r>
            <a:r>
              <a:rPr lang="en-US" sz="2800" b="1" dirty="0" err="1" smtClean="0">
                <a:solidFill>
                  <a:srgbClr val="FF0000"/>
                </a:solidFill>
                <a:latin typeface="+mj-lt"/>
              </a:rPr>
              <a:t>dùng</a:t>
            </a:r>
            <a:r>
              <a:rPr lang="en-US" sz="2800" b="1" dirty="0" smtClean="0">
                <a:solidFill>
                  <a:srgbClr val="FF0000"/>
                </a:solidFill>
                <a:latin typeface="+mj-lt"/>
              </a:rPr>
              <a:t> </a:t>
            </a:r>
            <a:r>
              <a:rPr lang="en-US" sz="2800" b="1" dirty="0" err="1" smtClean="0">
                <a:solidFill>
                  <a:srgbClr val="FF0000"/>
                </a:solidFill>
                <a:latin typeface="+mj-lt"/>
              </a:rPr>
              <a:t>điện</a:t>
            </a:r>
            <a:r>
              <a:rPr lang="en-US" sz="2800" b="1" dirty="0" smtClean="0">
                <a:solidFill>
                  <a:srgbClr val="FF0000"/>
                </a:solidFill>
                <a:latin typeface="+mj-lt"/>
              </a:rPr>
              <a:t> </a:t>
            </a:r>
            <a:r>
              <a:rPr lang="en-US" sz="2800" b="1" dirty="0" err="1" smtClean="0">
                <a:solidFill>
                  <a:srgbClr val="FF0000"/>
                </a:solidFill>
                <a:latin typeface="+mj-lt"/>
              </a:rPr>
              <a:t>trên</a:t>
            </a:r>
            <a:r>
              <a:rPr lang="en-US" sz="2800" b="1" dirty="0" smtClean="0">
                <a:solidFill>
                  <a:srgbClr val="FF0000"/>
                </a:solidFill>
                <a:latin typeface="+mj-lt"/>
              </a:rPr>
              <a:t> </a:t>
            </a:r>
            <a:r>
              <a:rPr lang="en-US" sz="2800" b="1" dirty="0" err="1" smtClean="0">
                <a:solidFill>
                  <a:srgbClr val="FF0000"/>
                </a:solidFill>
                <a:latin typeface="+mj-lt"/>
              </a:rPr>
              <a:t>có</a:t>
            </a:r>
            <a:r>
              <a:rPr lang="en-US" sz="2800" b="1" dirty="0" smtClean="0">
                <a:solidFill>
                  <a:srgbClr val="FF0000"/>
                </a:solidFill>
                <a:latin typeface="+mj-lt"/>
              </a:rPr>
              <a:t> </a:t>
            </a:r>
            <a:r>
              <a:rPr lang="en-US" sz="2800" b="1" dirty="0" err="1" smtClean="0">
                <a:solidFill>
                  <a:srgbClr val="FF0000"/>
                </a:solidFill>
                <a:latin typeface="+mj-lt"/>
              </a:rPr>
              <a:t>đặc</a:t>
            </a:r>
            <a:r>
              <a:rPr lang="en-US" sz="2800" b="1" dirty="0" smtClean="0">
                <a:solidFill>
                  <a:srgbClr val="FF0000"/>
                </a:solidFill>
                <a:latin typeface="+mj-lt"/>
              </a:rPr>
              <a:t> </a:t>
            </a:r>
            <a:r>
              <a:rPr lang="en-US" sz="2800" b="1" dirty="0" err="1" smtClean="0">
                <a:solidFill>
                  <a:srgbClr val="FF0000"/>
                </a:solidFill>
                <a:latin typeface="+mj-lt"/>
              </a:rPr>
              <a:t>điểm</a:t>
            </a:r>
            <a:r>
              <a:rPr lang="en-US" sz="2800" b="1" dirty="0" smtClean="0">
                <a:solidFill>
                  <a:srgbClr val="FF0000"/>
                </a:solidFill>
                <a:latin typeface="+mj-lt"/>
              </a:rPr>
              <a:t> </a:t>
            </a:r>
            <a:r>
              <a:rPr lang="en-US" sz="2800" b="1" dirty="0" err="1" smtClean="0">
                <a:solidFill>
                  <a:srgbClr val="FF0000"/>
                </a:solidFill>
                <a:latin typeface="+mj-lt"/>
              </a:rPr>
              <a:t>chung</a:t>
            </a:r>
            <a:r>
              <a:rPr lang="en-US" sz="2800" b="1" dirty="0" smtClean="0">
                <a:solidFill>
                  <a:srgbClr val="FF0000"/>
                </a:solidFill>
                <a:latin typeface="+mj-lt"/>
              </a:rPr>
              <a:t> </a:t>
            </a:r>
            <a:r>
              <a:rPr lang="en-US" sz="2800" b="1" dirty="0" err="1" smtClean="0">
                <a:solidFill>
                  <a:srgbClr val="FF0000"/>
                </a:solidFill>
                <a:latin typeface="+mj-lt"/>
              </a:rPr>
              <a:t>đó</a:t>
            </a:r>
            <a:r>
              <a:rPr lang="en-US" sz="2800" b="1" dirty="0" smtClean="0">
                <a:solidFill>
                  <a:srgbClr val="FF0000"/>
                </a:solidFill>
                <a:latin typeface="+mj-lt"/>
              </a:rPr>
              <a:t> </a:t>
            </a:r>
            <a:r>
              <a:rPr lang="en-US" sz="2800" b="1" dirty="0" err="1" smtClean="0">
                <a:solidFill>
                  <a:srgbClr val="FF0000"/>
                </a:solidFill>
                <a:latin typeface="+mj-lt"/>
              </a:rPr>
              <a:t>là</a:t>
            </a:r>
            <a:r>
              <a:rPr lang="en-US" sz="2800" b="1" dirty="0" smtClean="0">
                <a:solidFill>
                  <a:srgbClr val="FF0000"/>
                </a:solidFill>
                <a:latin typeface="+mj-lt"/>
              </a:rPr>
              <a:t> </a:t>
            </a:r>
            <a:r>
              <a:rPr lang="en-US" sz="2800" b="1" dirty="0" err="1" smtClean="0">
                <a:solidFill>
                  <a:srgbClr val="FF0000"/>
                </a:solidFill>
                <a:latin typeface="+mj-lt"/>
              </a:rPr>
              <a:t>gì</a:t>
            </a:r>
            <a:r>
              <a:rPr lang="en-US" sz="2800" b="1" dirty="0" smtClean="0">
                <a:solidFill>
                  <a:srgbClr val="FF0000"/>
                </a:solidFill>
                <a:latin typeface="+mj-lt"/>
              </a:rPr>
              <a:t>?</a:t>
            </a:r>
            <a:endParaRPr lang="vi-VN" sz="2800" b="1" dirty="0">
              <a:solidFill>
                <a:srgbClr val="FF0000"/>
              </a:solidFill>
              <a:latin typeface="+mj-lt"/>
            </a:endParaRPr>
          </a:p>
        </p:txBody>
      </p:sp>
      <p:sp>
        <p:nvSpPr>
          <p:cNvPr id="24" name="Rounded Rectangle 23"/>
          <p:cNvSpPr/>
          <p:nvPr/>
        </p:nvSpPr>
        <p:spPr>
          <a:xfrm>
            <a:off x="5495925" y="4267200"/>
            <a:ext cx="3648075" cy="2255838"/>
          </a:xfrm>
          <a:prstGeom prst="round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r>
              <a:rPr lang="en-US" sz="2800" b="1" dirty="0" err="1" smtClean="0">
                <a:solidFill>
                  <a:prstClr val="black"/>
                </a:solidFill>
              </a:rPr>
              <a:t>Vậy</a:t>
            </a:r>
            <a:r>
              <a:rPr lang="en-US" sz="2800" b="1" dirty="0" smtClean="0">
                <a:solidFill>
                  <a:prstClr val="black"/>
                </a:solidFill>
              </a:rPr>
              <a:t> </a:t>
            </a:r>
            <a:r>
              <a:rPr lang="en-US" sz="2800" b="1" dirty="0" err="1" smtClean="0">
                <a:solidFill>
                  <a:prstClr val="black"/>
                </a:solidFill>
              </a:rPr>
              <a:t>thế</a:t>
            </a:r>
            <a:r>
              <a:rPr lang="en-US" sz="2800" b="1" dirty="0" smtClean="0">
                <a:solidFill>
                  <a:prstClr val="black"/>
                </a:solidFill>
              </a:rPr>
              <a:t> </a:t>
            </a:r>
            <a:r>
              <a:rPr lang="en-US" sz="2800" b="1" dirty="0" err="1" smtClean="0">
                <a:solidFill>
                  <a:prstClr val="black"/>
                </a:solidFill>
              </a:rPr>
              <a:t>nào</a:t>
            </a:r>
            <a:r>
              <a:rPr lang="en-US" sz="2800" b="1" dirty="0" smtClean="0">
                <a:solidFill>
                  <a:prstClr val="black"/>
                </a:solidFill>
              </a:rPr>
              <a:t> </a:t>
            </a:r>
            <a:r>
              <a:rPr lang="en-US" sz="2800" b="1" dirty="0" err="1" smtClean="0">
                <a:solidFill>
                  <a:prstClr val="black"/>
                </a:solidFill>
              </a:rPr>
              <a:t>là</a:t>
            </a:r>
            <a:r>
              <a:rPr lang="en-US" sz="2800" b="1" dirty="0" smtClean="0">
                <a:solidFill>
                  <a:prstClr val="black"/>
                </a:solidFill>
              </a:rPr>
              <a:t> </a:t>
            </a:r>
            <a:r>
              <a:rPr lang="en-US" sz="2800" b="1" dirty="0" err="1" smtClean="0">
                <a:solidFill>
                  <a:prstClr val="black"/>
                </a:solidFill>
              </a:rPr>
              <a:t>thông</a:t>
            </a:r>
            <a:r>
              <a:rPr lang="en-US" sz="2800" b="1" dirty="0" smtClean="0">
                <a:solidFill>
                  <a:prstClr val="black"/>
                </a:solidFill>
              </a:rPr>
              <a:t> </a:t>
            </a:r>
            <a:r>
              <a:rPr lang="en-US" sz="2800" b="1" dirty="0" err="1" smtClean="0">
                <a:solidFill>
                  <a:prstClr val="black"/>
                </a:solidFill>
              </a:rPr>
              <a:t>số</a:t>
            </a:r>
            <a:r>
              <a:rPr lang="en-US" sz="2800" b="1" dirty="0" smtClean="0">
                <a:solidFill>
                  <a:prstClr val="black"/>
                </a:solidFill>
              </a:rPr>
              <a:t> </a:t>
            </a:r>
            <a:r>
              <a:rPr lang="en-US" sz="2800" b="1" dirty="0" err="1" smtClean="0">
                <a:solidFill>
                  <a:prstClr val="black"/>
                </a:solidFill>
              </a:rPr>
              <a:t>kỹ</a:t>
            </a:r>
            <a:r>
              <a:rPr lang="en-US" sz="2800" b="1" dirty="0" smtClean="0">
                <a:solidFill>
                  <a:prstClr val="black"/>
                </a:solidFill>
              </a:rPr>
              <a:t> </a:t>
            </a:r>
            <a:r>
              <a:rPr lang="en-US" sz="2800" b="1" dirty="0" err="1" smtClean="0">
                <a:solidFill>
                  <a:prstClr val="black"/>
                </a:solidFill>
              </a:rPr>
              <a:t>thuật</a:t>
            </a:r>
            <a:r>
              <a:rPr lang="en-US" sz="2800" b="1" dirty="0" smtClean="0">
                <a:solidFill>
                  <a:prstClr val="black"/>
                </a:solidFill>
              </a:rPr>
              <a:t> </a:t>
            </a:r>
            <a:r>
              <a:rPr lang="en-US" sz="2800" b="1" dirty="0" err="1" smtClean="0">
                <a:solidFill>
                  <a:prstClr val="black"/>
                </a:solidFill>
              </a:rPr>
              <a:t>của</a:t>
            </a:r>
            <a:r>
              <a:rPr lang="en-US" sz="2800" b="1" dirty="0" smtClean="0">
                <a:solidFill>
                  <a:prstClr val="black"/>
                </a:solidFill>
              </a:rPr>
              <a:t> </a:t>
            </a:r>
            <a:r>
              <a:rPr lang="en-US" sz="2800" b="1" dirty="0" err="1" smtClean="0">
                <a:solidFill>
                  <a:prstClr val="black"/>
                </a:solidFill>
              </a:rPr>
              <a:t>các</a:t>
            </a:r>
            <a:r>
              <a:rPr lang="en-US" sz="2800" b="1" dirty="0" smtClean="0">
                <a:solidFill>
                  <a:prstClr val="black"/>
                </a:solidFill>
              </a:rPr>
              <a:t> </a:t>
            </a:r>
            <a:r>
              <a:rPr lang="en-US" sz="2800" b="1" dirty="0" err="1" smtClean="0">
                <a:solidFill>
                  <a:prstClr val="black"/>
                </a:solidFill>
              </a:rPr>
              <a:t>đồ</a:t>
            </a:r>
            <a:r>
              <a:rPr lang="en-US" sz="2800" b="1" dirty="0" smtClean="0">
                <a:solidFill>
                  <a:prstClr val="black"/>
                </a:solidFill>
              </a:rPr>
              <a:t> </a:t>
            </a:r>
            <a:r>
              <a:rPr lang="en-US" sz="2800" b="1" dirty="0" err="1" smtClean="0">
                <a:solidFill>
                  <a:prstClr val="black"/>
                </a:solidFill>
              </a:rPr>
              <a:t>dùng</a:t>
            </a:r>
            <a:r>
              <a:rPr lang="en-US" sz="2800" b="1" dirty="0" smtClean="0">
                <a:solidFill>
                  <a:prstClr val="black"/>
                </a:solidFill>
              </a:rPr>
              <a:t> </a:t>
            </a:r>
            <a:r>
              <a:rPr lang="en-US" sz="2800" b="1" dirty="0" err="1" smtClean="0">
                <a:solidFill>
                  <a:prstClr val="black"/>
                </a:solidFill>
              </a:rPr>
              <a:t>điện</a:t>
            </a:r>
            <a:r>
              <a:rPr lang="en-US" sz="2800" b="1" dirty="0" smtClean="0">
                <a:solidFill>
                  <a:prstClr val="black"/>
                </a:solidFill>
              </a:rPr>
              <a:t>?</a:t>
            </a:r>
            <a:endParaRPr lang="vi-VN" sz="28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box(in)">
                                      <p:cBhvr>
                                        <p:cTn id="7" dur="500"/>
                                        <p:tgtEl>
                                          <p:spTgt spid="1030"/>
                                        </p:tgtEl>
                                      </p:cBhvr>
                                    </p:animEffect>
                                  </p:childTnLst>
                                </p:cTn>
                              </p:par>
                              <p:par>
                                <p:cTn id="8" presetID="4" presetClass="entr" presetSubtype="16" fill="hold" nodeType="withEffect">
                                  <p:stCondLst>
                                    <p:cond delay="0"/>
                                  </p:stCondLst>
                                  <p:childTnLst>
                                    <p:set>
                                      <p:cBhvr>
                                        <p:cTn id="9" dur="1" fill="hold">
                                          <p:stCondLst>
                                            <p:cond delay="0"/>
                                          </p:stCondLst>
                                        </p:cTn>
                                        <p:tgtEl>
                                          <p:spTgt spid="1032"/>
                                        </p:tgtEl>
                                        <p:attrNameLst>
                                          <p:attrName>style.visibility</p:attrName>
                                        </p:attrNameLst>
                                      </p:cBhvr>
                                      <p:to>
                                        <p:strVal val="visible"/>
                                      </p:to>
                                    </p:set>
                                    <p:animEffect transition="in" filter="box(in)">
                                      <p:cBhvr>
                                        <p:cTn id="10" dur="500"/>
                                        <p:tgtEl>
                                          <p:spTgt spid="1032"/>
                                        </p:tgtEl>
                                      </p:cBhvr>
                                    </p:animEffect>
                                  </p:childTnLst>
                                </p:cTn>
                              </p:par>
                              <p:par>
                                <p:cTn id="11" presetID="4" presetClass="entr" presetSubtype="16"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ox(in)">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ox(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ox(in)">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ox(i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ox(in)">
                                      <p:cBhvr>
                                        <p:cTn id="33" dur="500"/>
                                        <p:tgtEl>
                                          <p:spTgt spid="23"/>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box(in)">
                                      <p:cBhvr>
                                        <p:cTn id="38" dur="500"/>
                                        <p:tgtEl>
                                          <p:spTgt spid="14"/>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box(in)">
                                      <p:cBhvr>
                                        <p:cTn id="41" dur="500"/>
                                        <p:tgtEl>
                                          <p:spTgt spid="15"/>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ox(in)">
                                      <p:cBhvr>
                                        <p:cTn id="44" dur="500"/>
                                        <p:tgtEl>
                                          <p:spTgt spid="16"/>
                                        </p:tgtEl>
                                      </p:cBhvr>
                                    </p:animEffect>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ox(in)">
                                      <p:cBhvr>
                                        <p:cTn id="49" dur="500"/>
                                        <p:tgtEl>
                                          <p:spTgt spid="18"/>
                                        </p:tgtEl>
                                      </p:cBhvr>
                                    </p:animEffect>
                                  </p:childTnLst>
                                </p:cTn>
                              </p:par>
                              <p:par>
                                <p:cTn id="50" presetID="4" presetClass="entr" presetSubtype="16" fill="hold" nodeType="with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ox(in)">
                                      <p:cBhvr>
                                        <p:cTn id="52" dur="500"/>
                                        <p:tgtEl>
                                          <p:spTgt spid="19"/>
                                        </p:tgtEl>
                                      </p:cBhvr>
                                    </p:animEffect>
                                  </p:childTnLst>
                                </p:cTn>
                              </p:par>
                              <p:par>
                                <p:cTn id="53" presetID="4" presetClass="entr" presetSubtype="16"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box(in)">
                                      <p:cBhvr>
                                        <p:cTn id="55" dur="500"/>
                                        <p:tgtEl>
                                          <p:spTgt spid="17"/>
                                        </p:tgtEl>
                                      </p:cBhvr>
                                    </p:animEffect>
                                  </p:childTnLst>
                                </p:cTn>
                              </p:par>
                              <p:par>
                                <p:cTn id="56" presetID="4" presetClass="entr" presetSubtype="16" fill="hold" grpId="0" nodeType="with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box(in)">
                                      <p:cBhvr>
                                        <p:cTn id="58" dur="500"/>
                                        <p:tgtEl>
                                          <p:spTgt spid="7"/>
                                        </p:tgtEl>
                                      </p:cBhvr>
                                    </p:animEffect>
                                  </p:childTnLst>
                                </p:cTn>
                              </p:par>
                            </p:childTnLst>
                          </p:cTn>
                        </p:par>
                      </p:childTnLst>
                    </p:cTn>
                  </p:par>
                  <p:par>
                    <p:cTn id="59" fill="hold">
                      <p:stCondLst>
                        <p:cond delay="indefinite"/>
                      </p:stCondLst>
                      <p:childTnLst>
                        <p:par>
                          <p:cTn id="60" fill="hold">
                            <p:stCondLst>
                              <p:cond delay="0"/>
                            </p:stCondLst>
                            <p:childTnLst>
                              <p:par>
                                <p:cTn id="61" presetID="4" presetClass="exit" presetSubtype="16" fill="hold" grpId="1" nodeType="clickEffect">
                                  <p:stCondLst>
                                    <p:cond delay="0"/>
                                  </p:stCondLst>
                                  <p:childTnLst>
                                    <p:animEffect transition="out" filter="box(in)">
                                      <p:cBhvr>
                                        <p:cTn id="62" dur="500"/>
                                        <p:tgtEl>
                                          <p:spTgt spid="23"/>
                                        </p:tgtEl>
                                      </p:cBhvr>
                                    </p:animEffect>
                                    <p:set>
                                      <p:cBhvr>
                                        <p:cTn id="63" dur="1" fill="hold">
                                          <p:stCondLst>
                                            <p:cond delay="499"/>
                                          </p:stCondLst>
                                        </p:cTn>
                                        <p:tgtEl>
                                          <p:spTgt spid="23"/>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4" presetClass="entr" presetSubtype="16"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animEffect transition="in" filter="box(in)">
                                      <p:cBhvr>
                                        <p:cTn id="6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3" grpId="0"/>
      <p:bldP spid="14" grpId="0" animBg="1"/>
      <p:bldP spid="15" grpId="0" animBg="1"/>
      <p:bldP spid="16" grpId="0" animBg="1"/>
      <p:bldP spid="23" grpId="0" animBg="1"/>
      <p:bldP spid="23" grpId="1" animBg="1"/>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1"/>
          <p:cNvSpPr>
            <a:spLocks noChangeArrowheads="1"/>
          </p:cNvSpPr>
          <p:nvPr/>
        </p:nvSpPr>
        <p:spPr bwMode="auto">
          <a:xfrm>
            <a:off x="169863" y="203200"/>
            <a:ext cx="874553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2000" b="1" u="sng" dirty="0" smtClean="0">
                <a:solidFill>
                  <a:srgbClr val="339966"/>
                </a:solidFill>
              </a:rPr>
              <a:t>II .</a:t>
            </a:r>
            <a:r>
              <a:rPr lang="en-US" sz="2000" b="1" u="sng" dirty="0" smtClean="0">
                <a:solidFill>
                  <a:srgbClr val="339966"/>
                </a:solidFill>
              </a:rPr>
              <a:t>THÔNG SỐ  KỸ THUẬT CỦA ĐỒ DÙNG ĐIỆN TRONG GIA ĐÌNH</a:t>
            </a:r>
            <a:endParaRPr lang="en-US" altLang="vi-VN" sz="2000" b="1" u="sng" dirty="0">
              <a:solidFill>
                <a:srgbClr val="339966"/>
              </a:solidFill>
            </a:endParaRPr>
          </a:p>
        </p:txBody>
      </p:sp>
      <p:sp>
        <p:nvSpPr>
          <p:cNvPr id="14" name="Rectangle 13"/>
          <p:cNvSpPr/>
          <p:nvPr/>
        </p:nvSpPr>
        <p:spPr>
          <a:xfrm>
            <a:off x="539750" y="990600"/>
            <a:ext cx="8147049" cy="1569660"/>
          </a:xfrm>
          <a:prstGeom prst="rect">
            <a:avLst/>
          </a:prstGeom>
        </p:spPr>
        <p:txBody>
          <a:bodyPr wrap="square">
            <a:spAutoFit/>
          </a:bodyPr>
          <a:lstStyle/>
          <a:p>
            <a:pPr algn="just"/>
            <a:r>
              <a:rPr lang="en-US" sz="2400" dirty="0" smtClean="0">
                <a:solidFill>
                  <a:srgbClr val="0000F1"/>
                </a:solidFill>
                <a:latin typeface="Times New Roman" panose="02020603050405020304" pitchFamily="18" charset="0"/>
                <a:cs typeface="Times New Roman" panose="02020603050405020304" pitchFamily="18" charset="0"/>
              </a:rPr>
              <a:t>T</a:t>
            </a:r>
            <a:r>
              <a:rPr lang="vi-VN" sz="2400" dirty="0" smtClean="0">
                <a:solidFill>
                  <a:srgbClr val="0000F1"/>
                </a:solidFill>
                <a:latin typeface="Times New Roman" panose="02020603050405020304" pitchFamily="18" charset="0"/>
                <a:cs typeface="Times New Roman" panose="02020603050405020304" pitchFamily="18" charset="0"/>
              </a:rPr>
              <a:t>hông </a:t>
            </a:r>
            <a:r>
              <a:rPr lang="vi-VN" sz="2400" dirty="0">
                <a:solidFill>
                  <a:srgbClr val="0000F1"/>
                </a:solidFill>
                <a:latin typeface="Times New Roman" panose="02020603050405020304" pitchFamily="18" charset="0"/>
                <a:cs typeface="Times New Roman" panose="02020603050405020304" pitchFamily="18" charset="0"/>
              </a:rPr>
              <a:t>số kỹ thuật </a:t>
            </a:r>
            <a:r>
              <a:rPr lang="vi-VN" sz="2400" dirty="0">
                <a:solidFill>
                  <a:srgbClr val="FF0000"/>
                </a:solidFill>
                <a:latin typeface="Times New Roman" panose="02020603050405020304" pitchFamily="18" charset="0"/>
                <a:cs typeface="Times New Roman" panose="02020603050405020304" pitchFamily="18" charset="0"/>
              </a:rPr>
              <a:t>của đồ dùng điện bao gồm các đại lượng điện định mức chung và các đại lượng điện đặc trưng riêng cho các chức năng của đồ dùng điện được quy định bởi nhà </a:t>
            </a:r>
            <a:r>
              <a:rPr lang="vi-VN" sz="2400" dirty="0" smtClean="0">
                <a:solidFill>
                  <a:srgbClr val="FF0000"/>
                </a:solidFill>
                <a:latin typeface="Times New Roman" panose="02020603050405020304" pitchFamily="18" charset="0"/>
                <a:cs typeface="Times New Roman" panose="02020603050405020304" pitchFamily="18" charset="0"/>
              </a:rPr>
              <a:t>sản xuất</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Thường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được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ghi</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trên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các</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nhãn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dán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trên</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đồ</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dùng</a:t>
            </a:r>
            <a:r>
              <a:rPr lang="en-US" sz="2400" dirty="0" smtClean="0">
                <a:solidFill>
                  <a:srgbClr val="FF0000"/>
                </a:solidFill>
                <a:latin typeface="Times New Roman" panose="02020603050405020304" pitchFamily="18" charset="0"/>
                <a:cs typeface="Times New Roman" panose="02020603050405020304" pitchFamily="18" charset="0"/>
              </a:rPr>
              <a:t> </a:t>
            </a:r>
            <a:r>
              <a:rPr lang="en-US" sz="2400" dirty="0" err="1" smtClean="0">
                <a:solidFill>
                  <a:srgbClr val="FF0000"/>
                </a:solidFill>
                <a:latin typeface="Times New Roman" panose="02020603050405020304" pitchFamily="18" charset="0"/>
                <a:cs typeface="Times New Roman" panose="02020603050405020304" pitchFamily="18" charset="0"/>
              </a:rPr>
              <a:t>điện</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11266" name="Picture 2" descr="Cách tính lượng điện tiêu thụ để chọn sản phẩm tiết kiệm điện"/>
          <p:cNvPicPr>
            <a:picLocks noChangeAspect="1" noChangeArrowheads="1"/>
          </p:cNvPicPr>
          <p:nvPr/>
        </p:nvPicPr>
        <p:blipFill>
          <a:blip r:embed="rId3"/>
          <a:srcRect/>
          <a:stretch>
            <a:fillRect/>
          </a:stretch>
        </p:blipFill>
        <p:spPr bwMode="auto">
          <a:xfrm>
            <a:off x="0" y="2667000"/>
            <a:ext cx="9144000" cy="3752850"/>
          </a:xfrm>
          <a:prstGeom prst="rect">
            <a:avLst/>
          </a:prstGeom>
          <a:noFill/>
        </p:spPr>
      </p:pic>
    </p:spTree>
    <p:extLst>
      <p:ext uri="{BB962C8B-B14F-4D97-AF65-F5344CB8AC3E}">
        <p14:creationId xmlns:p14="http://schemas.microsoft.com/office/powerpoint/2010/main" xmlns="" val="3210319559"/>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barn(inVertical)">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11266"/>
                                        </p:tgtEl>
                                        <p:attrNameLst>
                                          <p:attrName>style.visibility</p:attrName>
                                        </p:attrNameLst>
                                      </p:cBhvr>
                                      <p:to>
                                        <p:strVal val="visible"/>
                                      </p:to>
                                    </p:set>
                                    <p:anim calcmode="lin" valueType="num">
                                      <p:cBhvr additive="base">
                                        <p:cTn id="16" dur="500" fill="hold"/>
                                        <p:tgtEl>
                                          <p:spTgt spid="11266"/>
                                        </p:tgtEl>
                                        <p:attrNameLst>
                                          <p:attrName>ppt_x</p:attrName>
                                        </p:attrNameLst>
                                      </p:cBhvr>
                                      <p:tavLst>
                                        <p:tav tm="0">
                                          <p:val>
                                            <p:strVal val="#ppt_x"/>
                                          </p:val>
                                        </p:tav>
                                        <p:tav tm="100000">
                                          <p:val>
                                            <p:strVal val="#ppt_x"/>
                                          </p:val>
                                        </p:tav>
                                      </p:tavLst>
                                    </p:anim>
                                    <p:anim calcmode="lin" valueType="num">
                                      <p:cBhvr additive="base">
                                        <p:cTn id="17"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8" presetClass="exit" presetSubtype="16" fill="hold" grpId="1" nodeType="clickEffect">
                                  <p:stCondLst>
                                    <p:cond delay="0"/>
                                  </p:stCondLst>
                                  <p:childTnLst>
                                    <p:animEffect transition="out" filter="diamond(in)">
                                      <p:cBhvr>
                                        <p:cTn id="21" dur="2000"/>
                                        <p:tgtEl>
                                          <p:spTgt spid="14"/>
                                        </p:tgtEl>
                                      </p:cBhvr>
                                    </p:animEffect>
                                    <p:set>
                                      <p:cBhvr>
                                        <p:cTn id="22" dur="1" fill="hold">
                                          <p:stCondLst>
                                            <p:cond delay="1999"/>
                                          </p:stCondLst>
                                        </p:cTn>
                                        <p:tgtEl>
                                          <p:spTgt spid="14"/>
                                        </p:tgtEl>
                                        <p:attrNameLst>
                                          <p:attrName>style.visibility</p:attrName>
                                        </p:attrNameLst>
                                      </p:cBhvr>
                                      <p:to>
                                        <p:strVal val="hidden"/>
                                      </p:to>
                                    </p:set>
                                  </p:childTnLst>
                                </p:cTn>
                              </p:par>
                              <p:par>
                                <p:cTn id="23" presetID="8" presetClass="exit" presetSubtype="16" fill="hold" nodeType="withEffect">
                                  <p:stCondLst>
                                    <p:cond delay="0"/>
                                  </p:stCondLst>
                                  <p:childTnLst>
                                    <p:animEffect transition="out" filter="diamond(in)">
                                      <p:cBhvr>
                                        <p:cTn id="24" dur="2000"/>
                                        <p:tgtEl>
                                          <p:spTgt spid="11266"/>
                                        </p:tgtEl>
                                      </p:cBhvr>
                                    </p:animEffect>
                                    <p:set>
                                      <p:cBhvr>
                                        <p:cTn id="25" dur="1" fill="hold">
                                          <p:stCondLst>
                                            <p:cond delay="1999"/>
                                          </p:stCondLst>
                                        </p:cTn>
                                        <p:tgtEl>
                                          <p:spTgt spid="112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4" grpId="0"/>
      <p:bldP spid="14"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custDataLst>
              <p:tags r:id="rId1"/>
            </p:custDataLst>
          </p:nvPr>
        </p:nvGrpSpPr>
        <p:grpSpPr bwMode="auto">
          <a:xfrm>
            <a:off x="76200" y="3810000"/>
            <a:ext cx="8839200" cy="2926238"/>
            <a:chOff x="149225" y="-284419"/>
            <a:chExt cx="8385175" cy="5486397"/>
          </a:xfrm>
        </p:grpSpPr>
        <p:pic>
          <p:nvPicPr>
            <p:cNvPr id="3" name="Picture 5" descr="thumb"/>
            <p:cNvPicPr>
              <a:picLocks noChangeAspect="1" noChangeArrowheads="1"/>
            </p:cNvPicPr>
            <p:nvPr/>
          </p:nvPicPr>
          <p:blipFill>
            <a:blip r:embed="rId5"/>
            <a:srcRect/>
            <a:stretch>
              <a:fillRect/>
            </a:stretch>
          </p:blipFill>
          <p:spPr bwMode="auto">
            <a:xfrm>
              <a:off x="1143000" y="-284419"/>
              <a:ext cx="7391400" cy="5486397"/>
            </a:xfrm>
            <a:prstGeom prst="rect">
              <a:avLst/>
            </a:prstGeom>
            <a:noFill/>
            <a:ln w="9525">
              <a:noFill/>
              <a:miter lim="800000"/>
              <a:headEnd/>
              <a:tailEnd/>
            </a:ln>
            <a:effectLst/>
          </p:spPr>
        </p:pic>
        <p:sp>
          <p:nvSpPr>
            <p:cNvPr id="4" name="TextBox 3"/>
            <p:cNvSpPr txBox="1">
              <a:spLocks noChangeArrowheads="1"/>
            </p:cNvSpPr>
            <p:nvPr>
              <p:custDataLst>
                <p:tags r:id="rId2"/>
              </p:custDataLst>
            </p:nvPr>
          </p:nvSpPr>
          <p:spPr bwMode="auto">
            <a:xfrm>
              <a:off x="6400800" y="2971800"/>
              <a:ext cx="1168397" cy="307777"/>
            </a:xfrm>
            <a:prstGeom prst="rect">
              <a:avLst/>
            </a:prstGeom>
            <a:noFill/>
            <a:ln w="9525">
              <a:noFill/>
              <a:miter lim="800000"/>
              <a:headEnd/>
              <a:tailEnd/>
            </a:ln>
            <a:effectLst/>
          </p:spPr>
          <p:txBody>
            <a:bodyPr wrap="none">
              <a:spAutoFit/>
            </a:bodyPr>
            <a:lstStyle/>
            <a:p>
              <a:r>
                <a:rPr lang="en-US" sz="1400" b="1" dirty="0">
                  <a:solidFill>
                    <a:schemeClr val="bg1"/>
                  </a:solidFill>
                </a:rPr>
                <a:t>220V-1000W</a:t>
              </a:r>
            </a:p>
          </p:txBody>
        </p:sp>
        <p:sp>
          <p:nvSpPr>
            <p:cNvPr id="5" name="AutoShape 5" descr="Kết quả hình ảnh cho khi sử dụng bàn là điện cần chú ý gì"/>
            <p:cNvSpPr>
              <a:spLocks noChangeAspect="1" noChangeArrowheads="1"/>
            </p:cNvSpPr>
            <p:nvPr>
              <p:custDataLst>
                <p:tags r:id="rId3"/>
              </p:custDataLst>
            </p:nvPr>
          </p:nvSpPr>
          <p:spPr bwMode="auto">
            <a:xfrm>
              <a:off x="149225" y="-144463"/>
              <a:ext cx="304800" cy="304801"/>
            </a:xfrm>
            <a:prstGeom prst="rect">
              <a:avLst/>
            </a:prstGeom>
            <a:noFill/>
            <a:ln w="9525">
              <a:noFill/>
              <a:miter lim="800000"/>
              <a:headEnd/>
              <a:tailEnd/>
            </a:ln>
            <a:effectLst/>
          </p:spPr>
          <p:txBody>
            <a:bodyPr/>
            <a:lstStyle/>
            <a:p>
              <a:endParaRPr lang="en-US"/>
            </a:p>
          </p:txBody>
        </p:sp>
      </p:grpSp>
      <p:pic>
        <p:nvPicPr>
          <p:cNvPr id="6" name="Picture 6" descr="so lieu ky thuat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181600" y="0"/>
            <a:ext cx="3962400" cy="3429000"/>
          </a:xfrm>
          <a:prstGeom prst="rect">
            <a:avLst/>
          </a:prstGeom>
          <a:noFill/>
          <a:ln w="28575">
            <a:solidFill>
              <a:srgbClr val="640000"/>
            </a:solidFill>
            <a:miter lim="800000"/>
            <a:headEnd/>
            <a:tailEnd/>
          </a:ln>
          <a:extLst>
            <a:ext uri="{909E8E84-426E-40DD-AFC4-6F175D3DCCD1}">
              <a14:hiddenFill xmlns:a14="http://schemas.microsoft.com/office/drawing/2010/main" xmlns="">
                <a:solidFill>
                  <a:srgbClr val="FFFFFF"/>
                </a:solidFill>
              </a14:hiddenFill>
            </a:ext>
          </a:extLst>
        </p:spPr>
      </p:pic>
      <p:sp>
        <p:nvSpPr>
          <p:cNvPr id="10" name="Oval 92" descr="Picture4"/>
          <p:cNvSpPr>
            <a:spLocks noChangeArrowheads="1"/>
          </p:cNvSpPr>
          <p:nvPr/>
        </p:nvSpPr>
        <p:spPr bwMode="auto">
          <a:xfrm>
            <a:off x="6477000" y="5257800"/>
            <a:ext cx="1600200" cy="6858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1" name="Rectangle 10"/>
          <p:cNvSpPr/>
          <p:nvPr/>
        </p:nvSpPr>
        <p:spPr>
          <a:xfrm>
            <a:off x="2895600" y="3581400"/>
            <a:ext cx="3733714" cy="369332"/>
          </a:xfrm>
          <a:prstGeom prst="rect">
            <a:avLst/>
          </a:prstGeom>
        </p:spPr>
        <p:txBody>
          <a:bodyPr wrap="none">
            <a:spAutoFit/>
          </a:bodyPr>
          <a:lstStyle/>
          <a:p>
            <a:r>
              <a:rPr lang="en-US" b="1" dirty="0" smtClean="0">
                <a:solidFill>
                  <a:srgbClr val="FF0000"/>
                </a:solidFill>
                <a:latin typeface="Times New Roman" panose="02020603050405020304" pitchFamily="18" charset="0"/>
                <a:cs typeface="Times New Roman" panose="02020603050405020304" pitchFamily="18" charset="0"/>
              </a:rPr>
              <a:t>ĐẠI LƯƠNG ĐỊNH MỨC CHUNG</a:t>
            </a:r>
            <a:endParaRPr lang="en-US" b="1" dirty="0"/>
          </a:p>
        </p:txBody>
      </p:sp>
      <p:cxnSp>
        <p:nvCxnSpPr>
          <p:cNvPr id="12" name="Straight Arrow Connector 11"/>
          <p:cNvCxnSpPr/>
          <p:nvPr/>
        </p:nvCxnSpPr>
        <p:spPr>
          <a:xfrm rot="10800000">
            <a:off x="990600" y="2590800"/>
            <a:ext cx="3352800" cy="1143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6" descr="Công nghệ 8 Bài 37: Phân loại và số liệu kỹ thuật của đồ dùng điện"/>
          <p:cNvPicPr>
            <a:picLocks noChangeAspect="1" noChangeArrowheads="1"/>
          </p:cNvPicPr>
          <p:nvPr/>
        </p:nvPicPr>
        <p:blipFill>
          <a:blip r:embed="rId7"/>
          <a:srcRect/>
          <a:stretch>
            <a:fillRect/>
          </a:stretch>
        </p:blipFill>
        <p:spPr bwMode="auto">
          <a:xfrm>
            <a:off x="0" y="0"/>
            <a:ext cx="4648200" cy="3429000"/>
          </a:xfrm>
          <a:prstGeom prst="rect">
            <a:avLst/>
          </a:prstGeom>
          <a:noFill/>
        </p:spPr>
      </p:pic>
      <p:sp>
        <p:nvSpPr>
          <p:cNvPr id="16" name="Oval 92" descr="Picture4"/>
          <p:cNvSpPr>
            <a:spLocks noChangeArrowheads="1"/>
          </p:cNvSpPr>
          <p:nvPr/>
        </p:nvSpPr>
        <p:spPr bwMode="auto">
          <a:xfrm>
            <a:off x="990600" y="2362200"/>
            <a:ext cx="1828800" cy="3810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7" name="Oval 92" descr="Picture4"/>
          <p:cNvSpPr>
            <a:spLocks noChangeArrowheads="1"/>
          </p:cNvSpPr>
          <p:nvPr/>
        </p:nvSpPr>
        <p:spPr bwMode="auto">
          <a:xfrm>
            <a:off x="6477000" y="1524000"/>
            <a:ext cx="1676400" cy="10668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cxnSp>
        <p:nvCxnSpPr>
          <p:cNvPr id="18" name="Straight Arrow Connector 17"/>
          <p:cNvCxnSpPr/>
          <p:nvPr/>
        </p:nvCxnSpPr>
        <p:spPr>
          <a:xfrm flipV="1">
            <a:off x="4419600" y="3205816"/>
            <a:ext cx="1615189" cy="5279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rot="10800000">
            <a:off x="4495800" y="3886200"/>
            <a:ext cx="2438400" cy="1371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500"/>
                                        <p:tgtEl>
                                          <p:spTgt spid="15"/>
                                        </p:tgtEl>
                                      </p:cBhvr>
                                    </p:animEffect>
                                  </p:childTnLst>
                                </p:cTn>
                              </p:par>
                              <p:par>
                                <p:cTn id="8" presetID="4"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par>
                                <p:cTn id="11" presetID="4"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ox(i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box(in)">
                                      <p:cBhvr>
                                        <p:cTn id="18" dur="500"/>
                                        <p:tgtEl>
                                          <p:spTgt spid="16"/>
                                        </p:tgtEl>
                                      </p:cBhvr>
                                    </p:animEffect>
                                  </p:childTnLst>
                                </p:cTn>
                              </p:par>
                              <p:par>
                                <p:cTn id="19" presetID="4" presetClass="entr" presetSubtype="16"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ox(in)">
                                      <p:cBhvr>
                                        <p:cTn id="21" dur="500"/>
                                        <p:tgtEl>
                                          <p:spTgt spid="17"/>
                                        </p:tgtEl>
                                      </p:cBhvr>
                                    </p:animEffect>
                                  </p:childTnLst>
                                </p:cTn>
                              </p:par>
                              <p:par>
                                <p:cTn id="22" presetID="4" presetClass="entr" presetSubtype="16"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ox(in)">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ox(in)">
                                      <p:cBhvr>
                                        <p:cTn id="29" dur="500"/>
                                        <p:tgtEl>
                                          <p:spTgt spid="12"/>
                                        </p:tgtEl>
                                      </p:cBhvr>
                                    </p:animEffect>
                                  </p:childTnLst>
                                </p:cTn>
                              </p:par>
                              <p:par>
                                <p:cTn id="30" presetID="4" presetClass="entr" presetSubtype="16" fill="hold" nodeType="with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box(in)">
                                      <p:cBhvr>
                                        <p:cTn id="32" dur="500"/>
                                        <p:tgtEl>
                                          <p:spTgt spid="18"/>
                                        </p:tgtEl>
                                      </p:cBhvr>
                                    </p:animEffect>
                                  </p:childTnLst>
                                </p:cTn>
                              </p:par>
                              <p:par>
                                <p:cTn id="33" presetID="4" presetClass="entr" presetSubtype="16" fill="hold" nodeType="with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box(in)">
                                      <p:cBhvr>
                                        <p:cTn id="35" dur="500"/>
                                        <p:tgtEl>
                                          <p:spTgt spid="20"/>
                                        </p:tgtEl>
                                      </p:cBhvr>
                                    </p:animEffect>
                                  </p:childTnLst>
                                </p:cTn>
                              </p:par>
                              <p:par>
                                <p:cTn id="36" presetID="4" presetClass="entr" presetSubtype="16"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ox(in)">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990600"/>
            <a:ext cx="4648200" cy="1938992"/>
          </a:xfrm>
          <a:prstGeom prst="rect">
            <a:avLst/>
          </a:prstGeom>
        </p:spPr>
        <p:txBody>
          <a:bodyPr wrap="square">
            <a:spAutoFit/>
          </a:bodyPr>
          <a:lstStyle/>
          <a:p>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Điện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áp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định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mức</a:t>
            </a:r>
            <a:r>
              <a:rPr lang="en-US" sz="2400" dirty="0" smtClean="0">
                <a:latin typeface="Times New Roman" panose="02020603050405020304" pitchFamily="18" charset="0"/>
                <a:cs typeface="Times New Roman" panose="02020603050405020304" pitchFamily="18" charset="0"/>
              </a:rPr>
              <a:t>(U): </a:t>
            </a:r>
            <a:r>
              <a:rPr lang="en-US" sz="2400" dirty="0" err="1"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điện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áp</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để</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đồ</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dùng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điện</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hoạt</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động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bình</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thường</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và</a:t>
            </a:r>
            <a:r>
              <a:rPr lang="en-US" sz="2400" dirty="0" smtClean="0">
                <a:latin typeface="Times New Roman" panose="02020603050405020304" pitchFamily="18" charset="0"/>
                <a:cs typeface="Times New Roman" panose="02020603050405020304" pitchFamily="18" charset="0"/>
              </a:rPr>
              <a:t> an </a:t>
            </a:r>
            <a:r>
              <a:rPr lang="en-US" sz="2400" dirty="0" err="1" smtClean="0">
                <a:latin typeface="Times New Roman" panose="02020603050405020304" pitchFamily="18" charset="0"/>
                <a:cs typeface="Times New Roman" panose="02020603050405020304" pitchFamily="18" charset="0"/>
              </a:rPr>
              <a:t>toàn</a:t>
            </a:r>
            <a:r>
              <a:rPr lang="en-US"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đơn vị là </a:t>
            </a:r>
            <a:r>
              <a:rPr lang="vi-VN" sz="2400" dirty="0" smtClean="0">
                <a:latin typeface="Times New Roman" panose="02020603050405020304" pitchFamily="18" charset="0"/>
                <a:cs typeface="Times New Roman" panose="02020603050405020304" pitchFamily="18" charset="0"/>
              </a:rPr>
              <a:t>Vôn</a:t>
            </a:r>
            <a:r>
              <a:rPr lang="en-US" sz="2400"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kí</a:t>
            </a:r>
            <a:r>
              <a:rPr lang="vi-VN" sz="2400" dirty="0">
                <a:latin typeface="Times New Roman" panose="02020603050405020304" pitchFamily="18" charset="0"/>
                <a:cs typeface="Times New Roman" panose="02020603050405020304" pitchFamily="18" charset="0"/>
              </a:rPr>
              <a:t> hiệu là V</a:t>
            </a:r>
            <a:br>
              <a:rPr lang="vi-VN"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13" name="Rectangle 12"/>
          <p:cNvSpPr/>
          <p:nvPr/>
        </p:nvSpPr>
        <p:spPr>
          <a:xfrm>
            <a:off x="0" y="2971800"/>
            <a:ext cx="4954334" cy="1569660"/>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Công</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suất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mức</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(P):</a:t>
            </a:r>
            <a:r>
              <a:rPr lang="en-US" sz="2400" dirty="0" smtClean="0">
                <a:latin typeface="Times New Roman" panose="02020603050405020304" pitchFamily="18" charset="0"/>
                <a:cs typeface="Times New Roman" panose="02020603050405020304" pitchFamily="18" charset="0"/>
              </a:rPr>
              <a:t> </a:t>
            </a:r>
            <a:r>
              <a:rPr lang="vi-VN" sz="2400" dirty="0" smtClean="0">
                <a:latin typeface="Times New Roman" panose="02020603050405020304" pitchFamily="18" charset="0"/>
                <a:cs typeface="Times New Roman" panose="02020603050405020304" pitchFamily="18" charset="0"/>
              </a:rPr>
              <a:t>là công suất thể hiện mức độ tiêu thụ điện năng của đồ dùng điện ứng với điện áp định mức</a:t>
            </a:r>
            <a:r>
              <a:rPr lang="en-US" sz="2400" dirty="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đơn vị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Oát</a:t>
            </a:r>
            <a:r>
              <a:rPr lang="en-US" sz="2400" dirty="0" smtClean="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kí hiệu </a:t>
            </a:r>
            <a:r>
              <a:rPr lang="vi-VN" sz="2400" dirty="0" smtClean="0">
                <a:latin typeface="Times New Roman" panose="02020603050405020304" pitchFamily="18" charset="0"/>
                <a:cs typeface="Times New Roman" panose="02020603050405020304" pitchFamily="18" charset="0"/>
              </a:rPr>
              <a:t>là</a:t>
            </a:r>
            <a:r>
              <a:rPr lang="en-US" sz="2400" dirty="0" smtClean="0">
                <a:latin typeface="Times New Roman" panose="02020603050405020304" pitchFamily="18" charset="0"/>
                <a:cs typeface="Times New Roman" panose="02020603050405020304" pitchFamily="18" charset="0"/>
              </a:rPr>
              <a:t> W</a:t>
            </a:r>
            <a:r>
              <a:rPr lang="vi-VN" sz="2400" dirty="0" smtClean="0">
                <a:latin typeface="Times New Roman" panose="02020603050405020304" pitchFamily="18" charset="0"/>
                <a:cs typeface="Times New Roman" panose="02020603050405020304" pitchFamily="18" charset="0"/>
              </a:rPr>
              <a:t> </a:t>
            </a:r>
            <a:endParaRPr lang="vi-VN" sz="2400" dirty="0">
              <a:latin typeface="Times New Roman" panose="02020603050405020304" pitchFamily="18" charset="0"/>
              <a:cs typeface="Times New Roman" panose="02020603050405020304" pitchFamily="18" charset="0"/>
            </a:endParaRPr>
          </a:p>
        </p:txBody>
      </p:sp>
      <p:pic>
        <p:nvPicPr>
          <p:cNvPr id="10" name="Picture 13" descr="Picture 001"/>
          <p:cNvPicPr>
            <a:picLocks noChangeAspect="1" noChangeArrowheads="1"/>
          </p:cNvPicPr>
          <p:nvPr/>
        </p:nvPicPr>
        <p:blipFill>
          <a:blip r:embed="rId2">
            <a:extLst>
              <a:ext uri="{28A0092B-C50C-407E-A947-70E740481C1C}">
                <a14:useLocalDpi xmlns:a14="http://schemas.microsoft.com/office/drawing/2010/main" xmlns="" val="0"/>
              </a:ext>
            </a:extLst>
          </a:blip>
          <a:srcRect l="57596" t="5206" r="6285" b="46637"/>
          <a:stretch>
            <a:fillRect/>
          </a:stretch>
        </p:blipFill>
        <p:spPr bwMode="auto">
          <a:xfrm>
            <a:off x="5194119" y="0"/>
            <a:ext cx="3949881" cy="3852863"/>
          </a:xfrm>
          <a:prstGeom prst="rect">
            <a:avLst/>
          </a:prstGeom>
          <a:noFill/>
          <a:ln w="28575">
            <a:solidFill>
              <a:srgbClr val="640000"/>
            </a:solidFill>
            <a:miter lim="800000"/>
            <a:headEnd/>
            <a:tailEnd/>
          </a:ln>
          <a:extLst>
            <a:ext uri="{909E8E84-426E-40DD-AFC4-6F175D3DCCD1}">
              <a14:hiddenFill xmlns:a14="http://schemas.microsoft.com/office/drawing/2010/main" xmlns="">
                <a:solidFill>
                  <a:srgbClr val="FFFFFF"/>
                </a:solidFill>
              </a14:hiddenFill>
            </a:ext>
          </a:extLst>
        </p:spPr>
      </p:pic>
      <p:pic>
        <p:nvPicPr>
          <p:cNvPr id="11" name="Picture 6" descr="so lieu ky thuat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5181600" y="3733800"/>
            <a:ext cx="3962400" cy="3124200"/>
          </a:xfrm>
          <a:prstGeom prst="rect">
            <a:avLst/>
          </a:prstGeom>
          <a:noFill/>
          <a:ln w="28575">
            <a:solidFill>
              <a:srgbClr val="640000"/>
            </a:solidFill>
            <a:miter lim="800000"/>
            <a:headEnd/>
            <a:tailEnd/>
          </a:ln>
          <a:extLst>
            <a:ext uri="{909E8E84-426E-40DD-AFC4-6F175D3DCCD1}">
              <a14:hiddenFill xmlns:a14="http://schemas.microsoft.com/office/drawing/2010/main" xmlns="">
                <a:solidFill>
                  <a:srgbClr val="FFFFFF"/>
                </a:solidFill>
              </a14:hiddenFill>
            </a:ext>
          </a:extLst>
        </p:spPr>
      </p:pic>
      <p:cxnSp>
        <p:nvCxnSpPr>
          <p:cNvPr id="14" name="Straight Arrow Connector 13"/>
          <p:cNvCxnSpPr/>
          <p:nvPr/>
        </p:nvCxnSpPr>
        <p:spPr>
          <a:xfrm rot="10800000">
            <a:off x="5562600" y="1295400"/>
            <a:ext cx="1143000" cy="304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34" idx="5"/>
          </p:cNvCxnSpPr>
          <p:nvPr/>
        </p:nvCxnSpPr>
        <p:spPr>
          <a:xfrm rot="16200000" flipH="1">
            <a:off x="7737007" y="2707808"/>
            <a:ext cx="295557" cy="84202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flipH="1" flipV="1">
            <a:off x="7315199" y="4114801"/>
            <a:ext cx="1752602"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6200000" flipV="1">
            <a:off x="4076700" y="2628900"/>
            <a:ext cx="3886200" cy="1371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Oval 92" descr="Picture4"/>
          <p:cNvSpPr>
            <a:spLocks noChangeArrowheads="1"/>
          </p:cNvSpPr>
          <p:nvPr/>
        </p:nvSpPr>
        <p:spPr bwMode="auto">
          <a:xfrm>
            <a:off x="6477000" y="5257800"/>
            <a:ext cx="990600" cy="6858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9" name="Oval 92" descr="Picture4"/>
          <p:cNvSpPr>
            <a:spLocks noChangeArrowheads="1"/>
          </p:cNvSpPr>
          <p:nvPr/>
        </p:nvSpPr>
        <p:spPr bwMode="auto">
          <a:xfrm>
            <a:off x="6629400" y="1447800"/>
            <a:ext cx="1066800" cy="6858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22" name="Rectangle 21"/>
          <p:cNvSpPr/>
          <p:nvPr/>
        </p:nvSpPr>
        <p:spPr>
          <a:xfrm>
            <a:off x="4876800" y="1066800"/>
            <a:ext cx="2342308" cy="369332"/>
          </a:xfrm>
          <a:prstGeom prst="rect">
            <a:avLst/>
          </a:prstGeom>
        </p:spPr>
        <p:txBody>
          <a:bodyPr wrap="none">
            <a:spAutoFit/>
          </a:bodyPr>
          <a:lstStyle/>
          <a:p>
            <a:r>
              <a:rPr lang="en-US" dirty="0" smtClean="0">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Điện</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áp</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định</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mức</a:t>
            </a:r>
            <a:r>
              <a:rPr lang="en-US" dirty="0" smtClean="0">
                <a:solidFill>
                  <a:srgbClr val="FF0000"/>
                </a:solidFill>
                <a:latin typeface="Times New Roman" panose="02020603050405020304" pitchFamily="18" charset="0"/>
                <a:cs typeface="Times New Roman" panose="02020603050405020304" pitchFamily="18" charset="0"/>
              </a:rPr>
              <a:t>(U): </a:t>
            </a:r>
            <a:endParaRPr lang="en-US" dirty="0">
              <a:solidFill>
                <a:srgbClr val="FF0000"/>
              </a:solidFill>
            </a:endParaRPr>
          </a:p>
        </p:txBody>
      </p:sp>
      <p:sp>
        <p:nvSpPr>
          <p:cNvPr id="28" name="Rectangle 27"/>
          <p:cNvSpPr/>
          <p:nvPr/>
        </p:nvSpPr>
        <p:spPr>
          <a:xfrm>
            <a:off x="6781800" y="3200400"/>
            <a:ext cx="2509020" cy="369332"/>
          </a:xfrm>
          <a:prstGeom prst="rect">
            <a:avLst/>
          </a:prstGeom>
        </p:spPr>
        <p:txBody>
          <a:bodyPr wrap="none">
            <a:spAutoFit/>
          </a:bodyPr>
          <a:lstStyle/>
          <a:p>
            <a:r>
              <a:rPr lang="en-US" dirty="0" err="1" smtClean="0">
                <a:solidFill>
                  <a:srgbClr val="FF0000"/>
                </a:solidFill>
                <a:latin typeface="Times New Roman" panose="02020603050405020304" pitchFamily="18" charset="0"/>
                <a:cs typeface="Times New Roman" panose="02020603050405020304" pitchFamily="18" charset="0"/>
              </a:rPr>
              <a:t>Công</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suất</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định</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mức</a:t>
            </a:r>
            <a:r>
              <a:rPr lang="en-US" dirty="0" smtClean="0">
                <a:solidFill>
                  <a:srgbClr val="FF0000"/>
                </a:solidFill>
                <a:latin typeface="Times New Roman" panose="02020603050405020304" pitchFamily="18" charset="0"/>
                <a:cs typeface="Times New Roman" panose="02020603050405020304" pitchFamily="18" charset="0"/>
              </a:rPr>
              <a:t> </a:t>
            </a:r>
            <a:r>
              <a:rPr lang="vi-VN" dirty="0" smtClean="0">
                <a:solidFill>
                  <a:srgbClr val="FF0000"/>
                </a:solidFill>
                <a:latin typeface="Times New Roman" panose="02020603050405020304" pitchFamily="18" charset="0"/>
                <a:cs typeface="Times New Roman" panose="02020603050405020304" pitchFamily="18" charset="0"/>
              </a:rPr>
              <a:t>(P):</a:t>
            </a:r>
            <a:r>
              <a:rPr lang="en-US" dirty="0" smtClean="0">
                <a:solidFill>
                  <a:srgbClr val="FF0000"/>
                </a:solidFill>
                <a:latin typeface="Times New Roman" panose="02020603050405020304" pitchFamily="18" charset="0"/>
                <a:cs typeface="Times New Roman" panose="02020603050405020304" pitchFamily="18" charset="0"/>
              </a:rPr>
              <a:t> </a:t>
            </a:r>
            <a:endParaRPr lang="en-US" dirty="0">
              <a:solidFill>
                <a:srgbClr val="FF0000"/>
              </a:solidFill>
            </a:endParaRPr>
          </a:p>
        </p:txBody>
      </p:sp>
      <p:sp>
        <p:nvSpPr>
          <p:cNvPr id="33" name="Oval 92" descr="Picture4"/>
          <p:cNvSpPr>
            <a:spLocks noChangeArrowheads="1"/>
          </p:cNvSpPr>
          <p:nvPr/>
        </p:nvSpPr>
        <p:spPr bwMode="auto">
          <a:xfrm>
            <a:off x="7467600" y="5257800"/>
            <a:ext cx="685800" cy="685800"/>
          </a:xfrm>
          <a:prstGeom prst="ellipse">
            <a:avLst/>
          </a:prstGeom>
          <a:noFill/>
          <a:ln w="28575">
            <a:solidFill>
              <a:srgbClr val="FF0066"/>
            </a:solidFill>
            <a:round/>
            <a:headEnd/>
            <a:tailEnd/>
          </a:ln>
        </p:spPr>
        <p:txBody>
          <a:bodyPr wrap="none" anchor="ctr"/>
          <a:lstStyle/>
          <a:p>
            <a:pPr algn="ctr"/>
            <a:endParaRPr lang="en-US" dirty="0">
              <a:solidFill>
                <a:schemeClr val="tx2"/>
              </a:solidFill>
            </a:endParaRPr>
          </a:p>
        </p:txBody>
      </p:sp>
      <p:sp>
        <p:nvSpPr>
          <p:cNvPr id="34" name="Oval 92" descr="Picture4"/>
          <p:cNvSpPr>
            <a:spLocks noChangeArrowheads="1"/>
          </p:cNvSpPr>
          <p:nvPr/>
        </p:nvSpPr>
        <p:spPr bwMode="auto">
          <a:xfrm>
            <a:off x="6553200" y="2590800"/>
            <a:ext cx="1066800" cy="4572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Tree>
    <p:extLst>
      <p:ext uri="{BB962C8B-B14F-4D97-AF65-F5344CB8AC3E}">
        <p14:creationId xmlns:p14="http://schemas.microsoft.com/office/powerpoint/2010/main" xmlns="" val="3405676032"/>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par>
                                <p:cTn id="8" presetID="4" presetClass="entr" presetSubtype="16"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ox(in)">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box(in)">
                                      <p:cBhvr>
                                        <p:cTn id="15" dur="500"/>
                                        <p:tgtEl>
                                          <p:spTgt spid="19"/>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ox(i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box(in)">
                                      <p:cBhvr>
                                        <p:cTn id="23" dur="500"/>
                                        <p:tgtEl>
                                          <p:spTgt spid="17"/>
                                        </p:tgtEl>
                                      </p:cBhvr>
                                    </p:animEffect>
                                  </p:childTnLst>
                                </p:cTn>
                              </p:par>
                              <p:par>
                                <p:cTn id="24" presetID="4" presetClass="entr" presetSubtype="16"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ox(in)">
                                      <p:cBhvr>
                                        <p:cTn id="26" dur="500"/>
                                        <p:tgtEl>
                                          <p:spTgt spid="22"/>
                                        </p:tgtEl>
                                      </p:cBhvr>
                                    </p:animEffect>
                                  </p:childTnLst>
                                </p:cTn>
                              </p:par>
                              <p:par>
                                <p:cTn id="27" presetID="4" presetClass="entr" presetSubtype="16"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box(i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ox(in)">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box(in)">
                                      <p:cBhvr>
                                        <p:cTn id="39" dur="500"/>
                                        <p:tgtEl>
                                          <p:spTgt spid="34"/>
                                        </p:tgtEl>
                                      </p:cBhvr>
                                    </p:animEffect>
                                  </p:childTnLst>
                                </p:cTn>
                              </p:par>
                              <p:par>
                                <p:cTn id="40" presetID="4" presetClass="entr" presetSubtype="16"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ox(in)">
                                      <p:cBhvr>
                                        <p:cTn id="42" dur="500"/>
                                        <p:tgtEl>
                                          <p:spTgt spid="33"/>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ox(in)">
                                      <p:cBhvr>
                                        <p:cTn id="47" dur="500"/>
                                        <p:tgtEl>
                                          <p:spTgt spid="15"/>
                                        </p:tgtEl>
                                      </p:cBhvr>
                                    </p:animEffect>
                                  </p:childTnLst>
                                </p:cTn>
                              </p:par>
                              <p:par>
                                <p:cTn id="48" presetID="4" presetClass="entr" presetSubtype="16" fill="hold" grpId="0" nodeType="withEffect">
                                  <p:stCondLst>
                                    <p:cond delay="0"/>
                                  </p:stCondLst>
                                  <p:childTnLst>
                                    <p:set>
                                      <p:cBhvr>
                                        <p:cTn id="49" dur="1" fill="hold">
                                          <p:stCondLst>
                                            <p:cond delay="0"/>
                                          </p:stCondLst>
                                        </p:cTn>
                                        <p:tgtEl>
                                          <p:spTgt spid="28"/>
                                        </p:tgtEl>
                                        <p:attrNameLst>
                                          <p:attrName>style.visibility</p:attrName>
                                        </p:attrNameLst>
                                      </p:cBhvr>
                                      <p:to>
                                        <p:strVal val="visible"/>
                                      </p:to>
                                    </p:set>
                                    <p:animEffect transition="in" filter="box(in)">
                                      <p:cBhvr>
                                        <p:cTn id="50" dur="500"/>
                                        <p:tgtEl>
                                          <p:spTgt spid="28"/>
                                        </p:tgtEl>
                                      </p:cBhvr>
                                    </p:animEffect>
                                  </p:childTnLst>
                                </p:cTn>
                              </p:par>
                              <p:par>
                                <p:cTn id="51" presetID="4" presetClass="entr" presetSubtype="16"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ox(in)">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4" presetClass="entr" presetSubtype="16"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ox(in)">
                                      <p:cBhvr>
                                        <p:cTn id="5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8" grpId="0" animBg="1"/>
      <p:bldP spid="19" grpId="0" animBg="1"/>
      <p:bldP spid="22" grpId="0"/>
      <p:bldP spid="28" grpId="0"/>
      <p:bldP spid="33" grpId="0" animBg="1"/>
      <p:bldP spid="3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bwMode="auto">
          <a:xfrm>
            <a:off x="609600" y="281959"/>
            <a:ext cx="914400" cy="884237"/>
          </a:xfrm>
          <a:prstGeom prst="ellipse">
            <a:avLst/>
          </a:prstGeom>
          <a:solidFill>
            <a:srgbClr val="4040F5"/>
          </a:solidFill>
          <a:ln w="9525" cap="flat" cmpd="sng" algn="ctr">
            <a:noFill/>
            <a:prstDash val="solid"/>
            <a:round/>
            <a:headEnd type="none" w="med" len="med"/>
            <a:tailEnd type="none" w="med" len="med"/>
          </a:ln>
        </p:spPr>
        <p:txBody>
          <a:bodyPr/>
          <a:lstStyle/>
          <a:p>
            <a:pPr>
              <a:defRPr/>
            </a:pPr>
            <a:endParaRPr lang="en-US" sz="14200" dirty="0">
              <a:solidFill>
                <a:srgbClr val="0000F1"/>
              </a:solidFill>
              <a:latin typeface="UVN Ke Chuyen1" panose="03030602030607080B05" pitchFamily="66" charset="0"/>
            </a:endParaRPr>
          </a:p>
        </p:txBody>
      </p:sp>
      <p:sp>
        <p:nvSpPr>
          <p:cNvPr id="11269" name="Freeform 15"/>
          <p:cNvSpPr>
            <a:spLocks/>
          </p:cNvSpPr>
          <p:nvPr/>
        </p:nvSpPr>
        <p:spPr bwMode="auto">
          <a:xfrm>
            <a:off x="1049338" y="376238"/>
            <a:ext cx="379412" cy="801687"/>
          </a:xfrm>
          <a:custGeom>
            <a:avLst/>
            <a:gdLst>
              <a:gd name="T0" fmla="*/ 0 w 380990"/>
              <a:gd name="T1" fmla="*/ 0 h 800806"/>
              <a:gd name="T2" fmla="*/ 110311 w 380990"/>
              <a:gd name="T3" fmla="*/ 0 h 800806"/>
              <a:gd name="T4" fmla="*/ 110311 w 380990"/>
              <a:gd name="T5" fmla="*/ 514663 h 800806"/>
              <a:gd name="T6" fmla="*/ 126298 w 380990"/>
              <a:gd name="T7" fmla="*/ 514663 h 800806"/>
              <a:gd name="T8" fmla="*/ 152102 w 380990"/>
              <a:gd name="T9" fmla="*/ 642713 h 800806"/>
              <a:gd name="T10" fmla="*/ 252554 w 380990"/>
              <a:gd name="T11" fmla="*/ 555553 h 800806"/>
              <a:gd name="T12" fmla="*/ 251343 w 380990"/>
              <a:gd name="T13" fmla="*/ 463733 h 800806"/>
              <a:gd name="T14" fmla="*/ 356890 w 380990"/>
              <a:gd name="T15" fmla="*/ 375390 h 800806"/>
              <a:gd name="T16" fmla="*/ 364938 w 380990"/>
              <a:gd name="T17" fmla="*/ 629601 h 800806"/>
              <a:gd name="T18" fmla="*/ 112286 w 380990"/>
              <a:gd name="T19" fmla="*/ 775511 h 800806"/>
              <a:gd name="T20" fmla="*/ 30516 w 380990"/>
              <a:gd name="T21" fmla="*/ 669965 h 800806"/>
              <a:gd name="T22" fmla="*/ 21225 w 380990"/>
              <a:gd name="T23" fmla="*/ 639699 h 800806"/>
              <a:gd name="T24" fmla="*/ 0 w 380990"/>
              <a:gd name="T25" fmla="*/ 639699 h 800806"/>
              <a:gd name="T26" fmla="*/ 0 w 380990"/>
              <a:gd name="T27" fmla="*/ 514663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endParaRPr lang="en-US"/>
          </a:p>
        </p:txBody>
      </p:sp>
      <p:sp>
        <p:nvSpPr>
          <p:cNvPr id="6" name="Oval 5"/>
          <p:cNvSpPr/>
          <p:nvPr/>
        </p:nvSpPr>
        <p:spPr bwMode="auto">
          <a:xfrm flipH="1">
            <a:off x="1019175" y="177800"/>
            <a:ext cx="203200" cy="239713"/>
          </a:xfrm>
          <a:prstGeom prst="ellipse">
            <a:avLst/>
          </a:prstGeom>
          <a:solidFill>
            <a:srgbClr val="4040F5"/>
          </a:solidFill>
          <a:ln w="9525" cap="flat" cmpd="sng" algn="ctr">
            <a:noFill/>
            <a:prstDash val="solid"/>
            <a:round/>
            <a:headEnd type="none" w="med" len="med"/>
            <a:tailEnd type="none" w="med" len="med"/>
          </a:ln>
        </p:spPr>
        <p:txBody>
          <a:bodyPr/>
          <a:lstStyle/>
          <a:p>
            <a:pPr>
              <a:defRPr/>
            </a:pPr>
            <a:endParaRPr lang="en-US"/>
          </a:p>
        </p:txBody>
      </p:sp>
      <p:sp>
        <p:nvSpPr>
          <p:cNvPr id="11271" name="Freeform 19"/>
          <p:cNvSpPr>
            <a:spLocks/>
          </p:cNvSpPr>
          <p:nvPr/>
        </p:nvSpPr>
        <p:spPr bwMode="auto">
          <a:xfrm>
            <a:off x="1333500" y="22225"/>
            <a:ext cx="381000" cy="381000"/>
          </a:xfrm>
          <a:custGeom>
            <a:avLst/>
            <a:gdLst>
              <a:gd name="T0" fmla="*/ 190495 w 380990"/>
              <a:gd name="T1" fmla="*/ 0 h 380991"/>
              <a:gd name="T2" fmla="*/ 236214 w 380990"/>
              <a:gd name="T3" fmla="*/ 0 h 380991"/>
              <a:gd name="T4" fmla="*/ 236214 w 380990"/>
              <a:gd name="T5" fmla="*/ 144777 h 380991"/>
              <a:gd name="T6" fmla="*/ 380990 w 380990"/>
              <a:gd name="T7" fmla="*/ 144777 h 380991"/>
              <a:gd name="T8" fmla="*/ 380990 w 380990"/>
              <a:gd name="T9" fmla="*/ 190496 h 380991"/>
              <a:gd name="T10" fmla="*/ 236214 w 380990"/>
              <a:gd name="T11" fmla="*/ 190496 h 380991"/>
              <a:gd name="T12" fmla="*/ 236214 w 380990"/>
              <a:gd name="T13" fmla="*/ 380991 h 380991"/>
              <a:gd name="T14" fmla="*/ 190495 w 380990"/>
              <a:gd name="T15" fmla="*/ 380991 h 380991"/>
              <a:gd name="T16" fmla="*/ 190495 w 380990"/>
              <a:gd name="T17" fmla="*/ 190496 h 380991"/>
              <a:gd name="T18" fmla="*/ 0 w 380990"/>
              <a:gd name="T19" fmla="*/ 190496 h 380991"/>
              <a:gd name="T20" fmla="*/ 0 w 380990"/>
              <a:gd name="T21" fmla="*/ 144777 h 380991"/>
              <a:gd name="T22" fmla="*/ 190495 w 380990"/>
              <a:gd name="T23" fmla="*/ 144777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endParaRPr lang="en-US"/>
          </a:p>
        </p:txBody>
      </p:sp>
      <p:sp>
        <p:nvSpPr>
          <p:cNvPr id="4" name="Rectangle 3"/>
          <p:cNvSpPr/>
          <p:nvPr/>
        </p:nvSpPr>
        <p:spPr>
          <a:xfrm>
            <a:off x="457200" y="1752600"/>
            <a:ext cx="561975"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66737" y="2089805"/>
            <a:ext cx="463551" cy="279399"/>
          </a:xfrm>
          <a:prstGeom prst="rect">
            <a:avLst/>
          </a:prstGeom>
          <a:solidFill>
            <a:srgbClr val="E1F2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57200" y="1066800"/>
            <a:ext cx="8305800" cy="2308324"/>
          </a:xfrm>
          <a:prstGeom prst="rect">
            <a:avLst/>
          </a:prstGeom>
        </p:spPr>
        <p:txBody>
          <a:bodyPr wrap="square">
            <a:spAutoFit/>
          </a:bodyPr>
          <a:lstStyle/>
          <a:p>
            <a:pPr algn="just">
              <a:spcBef>
                <a:spcPct val="50000"/>
              </a:spcBef>
            </a:pPr>
            <a:r>
              <a:rPr lang="vi-VN" sz="3600" dirty="0">
                <a:latin typeface="Times New Roman" panose="02020603050405020304" pitchFamily="18" charset="0"/>
              </a:rPr>
              <a:t>Nguồn điện sinh hoạt của các nước trên thế giới có một số mức điện áp </a:t>
            </a:r>
            <a:r>
              <a:rPr lang="vi-VN" sz="3600" dirty="0" smtClean="0">
                <a:latin typeface="Times New Roman" panose="02020603050405020304" pitchFamily="18" charset="0"/>
              </a:rPr>
              <a:t>như</a:t>
            </a:r>
            <a:r>
              <a:rPr lang="en-US" sz="3600" dirty="0" smtClean="0">
                <a:latin typeface="Times New Roman" panose="02020603050405020304" pitchFamily="18" charset="0"/>
              </a:rPr>
              <a:t>:</a:t>
            </a:r>
            <a:r>
              <a:rPr lang="vi-VN" sz="3600" dirty="0" smtClean="0">
                <a:latin typeface="Times New Roman" panose="02020603050405020304" pitchFamily="18" charset="0"/>
              </a:rPr>
              <a:t> 230V</a:t>
            </a:r>
            <a:r>
              <a:rPr lang="en-US" sz="3600" dirty="0" smtClean="0">
                <a:latin typeface="Times New Roman" panose="02020603050405020304" pitchFamily="18" charset="0"/>
              </a:rPr>
              <a:t>,</a:t>
            </a:r>
            <a:r>
              <a:rPr lang="vi-VN" sz="3600" dirty="0" smtClean="0">
                <a:latin typeface="Times New Roman" panose="02020603050405020304" pitchFamily="18" charset="0"/>
              </a:rPr>
              <a:t> 220</a:t>
            </a:r>
            <a:r>
              <a:rPr lang="en-US" sz="3600" dirty="0" smtClean="0">
                <a:latin typeface="Times New Roman" panose="02020603050405020304" pitchFamily="18" charset="0"/>
              </a:rPr>
              <a:t>V,</a:t>
            </a:r>
            <a:r>
              <a:rPr lang="vi-VN" sz="3600" dirty="0" smtClean="0">
                <a:latin typeface="Times New Roman" panose="02020603050405020304" pitchFamily="18" charset="0"/>
              </a:rPr>
              <a:t> 120V</a:t>
            </a:r>
            <a:r>
              <a:rPr lang="en-US" sz="3600" dirty="0" smtClean="0">
                <a:latin typeface="Times New Roman" panose="02020603050405020304" pitchFamily="18" charset="0"/>
              </a:rPr>
              <a:t>,</a:t>
            </a:r>
            <a:r>
              <a:rPr lang="vi-VN" sz="3600" dirty="0" smtClean="0">
                <a:latin typeface="Times New Roman" panose="02020603050405020304" pitchFamily="18" charset="0"/>
              </a:rPr>
              <a:t> 110V</a:t>
            </a:r>
            <a:r>
              <a:rPr lang="en-US" sz="3600" dirty="0" smtClean="0">
                <a:latin typeface="Times New Roman" panose="02020603050405020304" pitchFamily="18" charset="0"/>
              </a:rPr>
              <a:t>…</a:t>
            </a:r>
            <a:r>
              <a:rPr lang="vi-VN" sz="3600" dirty="0" smtClean="0">
                <a:latin typeface="Times New Roman" panose="02020603050405020304" pitchFamily="18" charset="0"/>
              </a:rPr>
              <a:t> </a:t>
            </a:r>
            <a:r>
              <a:rPr lang="en-US" sz="3600" dirty="0" smtClean="0">
                <a:latin typeface="Times New Roman" panose="02020603050405020304" pitchFamily="18" charset="0"/>
              </a:rPr>
              <a:t>Ở</a:t>
            </a:r>
            <a:r>
              <a:rPr lang="vi-VN" sz="3600" dirty="0" smtClean="0">
                <a:latin typeface="Times New Roman" panose="02020603050405020304" pitchFamily="18" charset="0"/>
              </a:rPr>
              <a:t> </a:t>
            </a:r>
            <a:r>
              <a:rPr lang="vi-VN" sz="3600" dirty="0">
                <a:latin typeface="Times New Roman" panose="02020603050405020304" pitchFamily="18" charset="0"/>
              </a:rPr>
              <a:t>Việt Nam điện áp dùng trong sinh hoạt phổ biến là </a:t>
            </a:r>
            <a:r>
              <a:rPr lang="vi-VN" sz="3600" dirty="0" smtClean="0">
                <a:latin typeface="Times New Roman" panose="02020603050405020304" pitchFamily="18" charset="0"/>
              </a:rPr>
              <a:t>220V.</a:t>
            </a:r>
            <a:endParaRPr lang="en-US" sz="3600" dirty="0">
              <a:latin typeface="Times New Roman" panose="02020603050405020304" pitchFamily="18" charset="0"/>
            </a:endParaRPr>
          </a:p>
        </p:txBody>
      </p:sp>
      <p:grpSp>
        <p:nvGrpSpPr>
          <p:cNvPr id="10" name="Group 4"/>
          <p:cNvGrpSpPr>
            <a:grpSpLocks/>
          </p:cNvGrpSpPr>
          <p:nvPr>
            <p:custDataLst>
              <p:tags r:id="rId1"/>
            </p:custDataLst>
          </p:nvPr>
        </p:nvGrpSpPr>
        <p:grpSpPr bwMode="auto">
          <a:xfrm>
            <a:off x="152400" y="3554266"/>
            <a:ext cx="5943600" cy="3151334"/>
            <a:chOff x="149225" y="-284419"/>
            <a:chExt cx="8385175" cy="5486397"/>
          </a:xfrm>
        </p:grpSpPr>
        <p:pic>
          <p:nvPicPr>
            <p:cNvPr id="12" name="Picture 5" descr="thumb"/>
            <p:cNvPicPr>
              <a:picLocks noChangeAspect="1" noChangeArrowheads="1"/>
            </p:cNvPicPr>
            <p:nvPr/>
          </p:nvPicPr>
          <p:blipFill>
            <a:blip r:embed="rId5"/>
            <a:srcRect/>
            <a:stretch>
              <a:fillRect/>
            </a:stretch>
          </p:blipFill>
          <p:spPr bwMode="auto">
            <a:xfrm>
              <a:off x="1143000" y="-284419"/>
              <a:ext cx="7391400" cy="5486397"/>
            </a:xfrm>
            <a:prstGeom prst="rect">
              <a:avLst/>
            </a:prstGeom>
            <a:noFill/>
            <a:ln w="9525">
              <a:noFill/>
              <a:miter lim="800000"/>
              <a:headEnd/>
              <a:tailEnd/>
            </a:ln>
            <a:effectLst/>
          </p:spPr>
        </p:pic>
        <p:sp>
          <p:nvSpPr>
            <p:cNvPr id="13" name="TextBox 3"/>
            <p:cNvSpPr txBox="1">
              <a:spLocks noChangeArrowheads="1"/>
            </p:cNvSpPr>
            <p:nvPr>
              <p:custDataLst>
                <p:tags r:id="rId2"/>
              </p:custDataLst>
            </p:nvPr>
          </p:nvSpPr>
          <p:spPr bwMode="auto">
            <a:xfrm>
              <a:off x="6400800" y="2971800"/>
              <a:ext cx="1168397" cy="307777"/>
            </a:xfrm>
            <a:prstGeom prst="rect">
              <a:avLst/>
            </a:prstGeom>
            <a:noFill/>
            <a:ln w="9525">
              <a:noFill/>
              <a:miter lim="800000"/>
              <a:headEnd/>
              <a:tailEnd/>
            </a:ln>
            <a:effectLst/>
          </p:spPr>
          <p:txBody>
            <a:bodyPr wrap="none">
              <a:spAutoFit/>
            </a:bodyPr>
            <a:lstStyle/>
            <a:p>
              <a:r>
                <a:rPr lang="en-US" sz="1400" b="1" dirty="0">
                  <a:solidFill>
                    <a:schemeClr val="bg1"/>
                  </a:solidFill>
                </a:rPr>
                <a:t>220V-1000W</a:t>
              </a:r>
            </a:p>
          </p:txBody>
        </p:sp>
        <p:sp>
          <p:nvSpPr>
            <p:cNvPr id="14" name="AutoShape 5" descr="Kết quả hình ảnh cho khi sử dụng bàn là điện cần chú ý gì"/>
            <p:cNvSpPr>
              <a:spLocks noChangeAspect="1" noChangeArrowheads="1"/>
            </p:cNvSpPr>
            <p:nvPr>
              <p:custDataLst>
                <p:tags r:id="rId3"/>
              </p:custDataLst>
            </p:nvPr>
          </p:nvSpPr>
          <p:spPr bwMode="auto">
            <a:xfrm>
              <a:off x="149225" y="-144463"/>
              <a:ext cx="304800" cy="304801"/>
            </a:xfrm>
            <a:prstGeom prst="rect">
              <a:avLst/>
            </a:prstGeom>
            <a:noFill/>
            <a:ln w="9525">
              <a:noFill/>
              <a:miter lim="800000"/>
              <a:headEnd/>
              <a:tailEnd/>
            </a:ln>
            <a:effectLst/>
          </p:spPr>
          <p:txBody>
            <a:bodyPr/>
            <a:lstStyle/>
            <a:p>
              <a:endParaRPr lang="en-US"/>
            </a:p>
          </p:txBody>
        </p:sp>
      </p:grpSp>
      <p:pic>
        <p:nvPicPr>
          <p:cNvPr id="15" name="Picture 13" descr="Picture 001"/>
          <p:cNvPicPr>
            <a:picLocks noChangeAspect="1" noChangeArrowheads="1"/>
          </p:cNvPicPr>
          <p:nvPr/>
        </p:nvPicPr>
        <p:blipFill>
          <a:blip r:embed="rId6">
            <a:extLst>
              <a:ext uri="{28A0092B-C50C-407E-A947-70E740481C1C}">
                <a14:useLocalDpi xmlns:a14="http://schemas.microsoft.com/office/drawing/2010/main" xmlns="" val="0"/>
              </a:ext>
            </a:extLst>
          </a:blip>
          <a:srcRect l="57596" t="5206" r="6285" b="46637"/>
          <a:stretch>
            <a:fillRect/>
          </a:stretch>
        </p:blipFill>
        <p:spPr bwMode="auto">
          <a:xfrm>
            <a:off x="6172199" y="3429000"/>
            <a:ext cx="2971801" cy="3429001"/>
          </a:xfrm>
          <a:prstGeom prst="rect">
            <a:avLst/>
          </a:prstGeom>
          <a:noFill/>
          <a:ln w="28575">
            <a:solidFill>
              <a:srgbClr val="640000"/>
            </a:solidFill>
            <a:miter lim="800000"/>
            <a:headEnd/>
            <a:tailEnd/>
          </a:ln>
          <a:extLst>
            <a:ext uri="{909E8E84-426E-40DD-AFC4-6F175D3DCCD1}">
              <a14:hiddenFill xmlns:a14="http://schemas.microsoft.com/office/drawing/2010/main" xmlns="">
                <a:solidFill>
                  <a:srgbClr val="FFFFFF"/>
                </a:solidFill>
              </a14:hiddenFill>
            </a:ext>
          </a:extLst>
        </p:spPr>
      </p:pic>
      <p:sp>
        <p:nvSpPr>
          <p:cNvPr id="16" name="Oval 92" descr="Picture4"/>
          <p:cNvSpPr>
            <a:spLocks noChangeArrowheads="1"/>
          </p:cNvSpPr>
          <p:nvPr/>
        </p:nvSpPr>
        <p:spPr bwMode="auto">
          <a:xfrm>
            <a:off x="4572000" y="5410200"/>
            <a:ext cx="533400" cy="4572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7" name="Oval 92" descr="Picture4"/>
          <p:cNvSpPr>
            <a:spLocks noChangeArrowheads="1"/>
          </p:cNvSpPr>
          <p:nvPr/>
        </p:nvSpPr>
        <p:spPr bwMode="auto">
          <a:xfrm>
            <a:off x="7162800" y="4724400"/>
            <a:ext cx="1066800" cy="5334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Tree>
    <p:extLst>
      <p:ext uri="{BB962C8B-B14F-4D97-AF65-F5344CB8AC3E}">
        <p14:creationId xmlns:p14="http://schemas.microsoft.com/office/powerpoint/2010/main" xmlns="" val="3334459569"/>
      </p:ext>
    </p:extLst>
  </p:cSld>
  <p:clrMapOvr>
    <a:masterClrMapping/>
  </p:clrMapOvr>
  <p:transition spd="slow" advClick="0">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271"/>
                                        </p:tgtEl>
                                        <p:attrNameLst>
                                          <p:attrName>style.visibility</p:attrName>
                                        </p:attrNameLst>
                                      </p:cBhvr>
                                      <p:to>
                                        <p:strVal val="visible"/>
                                      </p:to>
                                    </p:set>
                                    <p:animEffect transition="in" filter="box(in)">
                                      <p:cBhvr>
                                        <p:cTn id="7" dur="500"/>
                                        <p:tgtEl>
                                          <p:spTgt spid="11271"/>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ox(in)">
                                      <p:cBhvr>
                                        <p:cTn id="10" dur="500"/>
                                        <p:tgtEl>
                                          <p:spTgt spid="3"/>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i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ox(in)">
                                      <p:cBhvr>
                                        <p:cTn id="18" dur="500"/>
                                        <p:tgtEl>
                                          <p:spTgt spid="10"/>
                                        </p:tgtEl>
                                      </p:cBhvr>
                                    </p:animEffect>
                                  </p:childTnLst>
                                </p:cTn>
                              </p:par>
                              <p:par>
                                <p:cTn id="19" presetID="4" presetClass="entr" presetSubtype="16"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box(in)">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ox(in)">
                                      <p:cBhvr>
                                        <p:cTn id="26" dur="500"/>
                                        <p:tgtEl>
                                          <p:spTgt spid="16"/>
                                        </p:tgtEl>
                                      </p:cBhvr>
                                    </p:animEffect>
                                  </p:childTnLst>
                                </p:cTn>
                              </p:par>
                              <p:par>
                                <p:cTn id="27" presetID="4" presetClass="entr" presetSubtype="16"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box(in)">
                                      <p:cBhvr>
                                        <p:cTn id="2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271" grpId="0" animBg="1"/>
      <p:bldP spid="7" grpId="0"/>
      <p:bldP spid="16" grpId="0" animBg="1"/>
      <p:bldP spid="1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286000" y="0"/>
            <a:ext cx="6858000" cy="983283"/>
          </a:xfrm>
          <a:prstGeom prst="rect">
            <a:avLst/>
          </a:prstGeom>
        </p:spPr>
        <p:txBody>
          <a:bodyPr wrap="square">
            <a:spAutoFit/>
          </a:bodyPr>
          <a:lstStyle/>
          <a:p>
            <a:pPr algn="just">
              <a:lnSpc>
                <a:spcPct val="107000"/>
              </a:lnSpc>
              <a:spcBef>
                <a:spcPct val="0"/>
              </a:spcBef>
            </a:pPr>
            <a:r>
              <a:rPr lang="vi-VN" dirty="0"/>
              <a:t> </a:t>
            </a:r>
            <a:r>
              <a:rPr lang="vi-VN" sz="2800" dirty="0" smtClean="0">
                <a:latin typeface="Times New Roman" panose="02020603050405020304" pitchFamily="18" charset="0"/>
                <a:ea typeface="+mj-ea"/>
                <a:cs typeface="Times New Roman" panose="02020603050405020304" pitchFamily="18" charset="0"/>
              </a:rPr>
              <a:t>Dung </a:t>
            </a:r>
            <a:r>
              <a:rPr lang="vi-VN" sz="2800" dirty="0">
                <a:latin typeface="Times New Roman" panose="02020603050405020304" pitchFamily="18" charset="0"/>
                <a:ea typeface="+mj-ea"/>
                <a:cs typeface="Times New Roman" panose="02020603050405020304" pitchFamily="18" charset="0"/>
              </a:rPr>
              <a:t>tích là sức chứa tối đa mà </a:t>
            </a:r>
            <a:r>
              <a:rPr lang="vi-VN" sz="2800" dirty="0" smtClean="0">
                <a:latin typeface="Times New Roman" panose="02020603050405020304" pitchFamily="18" charset="0"/>
                <a:ea typeface="+mj-ea"/>
                <a:cs typeface="Times New Roman" panose="02020603050405020304" pitchFamily="18" charset="0"/>
              </a:rPr>
              <a:t>v</a:t>
            </a:r>
            <a:r>
              <a:rPr lang="en-US" sz="2800" dirty="0" err="1" smtClean="0">
                <a:latin typeface="Times New Roman" panose="02020603050405020304" pitchFamily="18" charset="0"/>
                <a:ea typeface="+mj-ea"/>
                <a:cs typeface="Times New Roman" panose="02020603050405020304" pitchFamily="18" charset="0"/>
              </a:rPr>
              <a:t>ật</a:t>
            </a:r>
            <a:r>
              <a:rPr lang="vi-VN" sz="2800" dirty="0" smtClean="0">
                <a:latin typeface="Times New Roman" panose="02020603050405020304" pitchFamily="18" charset="0"/>
                <a:ea typeface="+mj-ea"/>
                <a:cs typeface="Times New Roman" panose="02020603050405020304" pitchFamily="18" charset="0"/>
              </a:rPr>
              <a:t> </a:t>
            </a:r>
            <a:r>
              <a:rPr lang="vi-VN" sz="2800" dirty="0">
                <a:latin typeface="Times New Roman" panose="02020603050405020304" pitchFamily="18" charset="0"/>
                <a:ea typeface="+mj-ea"/>
                <a:cs typeface="Times New Roman" panose="02020603050405020304" pitchFamily="18" charset="0"/>
              </a:rPr>
              <a:t>có thể chứa được một khối </a:t>
            </a:r>
            <a:r>
              <a:rPr lang="en-US" sz="2800" dirty="0" smtClean="0">
                <a:latin typeface="Times New Roman" panose="02020603050405020304" pitchFamily="18" charset="0"/>
                <a:ea typeface="+mj-ea"/>
                <a:cs typeface="Times New Roman" panose="02020603050405020304" pitchFamily="18" charset="0"/>
              </a:rPr>
              <a:t>c</a:t>
            </a:r>
            <a:r>
              <a:rPr lang="vi-VN" sz="2800" dirty="0" smtClean="0">
                <a:latin typeface="Times New Roman" panose="02020603050405020304" pitchFamily="18" charset="0"/>
                <a:ea typeface="+mj-ea"/>
                <a:cs typeface="Times New Roman" panose="02020603050405020304" pitchFamily="18" charset="0"/>
              </a:rPr>
              <a:t>hất </a:t>
            </a:r>
            <a:r>
              <a:rPr lang="vi-VN" sz="2800" dirty="0">
                <a:latin typeface="Times New Roman" panose="02020603050405020304" pitchFamily="18" charset="0"/>
                <a:ea typeface="+mj-ea"/>
                <a:cs typeface="Times New Roman" panose="02020603050405020304" pitchFamily="18" charset="0"/>
              </a:rPr>
              <a:t>khác</a:t>
            </a:r>
            <a:endParaRPr lang="en-US" sz="2800" dirty="0">
              <a:latin typeface="Times New Roman" panose="02020603050405020304" pitchFamily="18" charset="0"/>
              <a:ea typeface="+mj-ea"/>
              <a:cs typeface="Times New Roman" panose="02020603050405020304" pitchFamily="18" charset="0"/>
            </a:endParaRPr>
          </a:p>
        </p:txBody>
      </p:sp>
      <p:pic>
        <p:nvPicPr>
          <p:cNvPr id="7" name="Picture 6" descr="Screen Clippi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629894" cy="923990"/>
          </a:xfrm>
          <a:prstGeom prst="rect">
            <a:avLst/>
          </a:prstGeom>
        </p:spPr>
      </p:pic>
      <p:pic>
        <p:nvPicPr>
          <p:cNvPr id="28674" name="Picture 2" descr="Một số lưu ý khi mua nồi cơm điện 10 lít cho quán ăn, nhà hàn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1143000"/>
            <a:ext cx="4419600" cy="2286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ounded Rectangle 1"/>
          <p:cNvSpPr/>
          <p:nvPr/>
        </p:nvSpPr>
        <p:spPr>
          <a:xfrm>
            <a:off x="4495801" y="3519217"/>
            <a:ext cx="1238249" cy="43100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D:\Users\Admin\Desktop\vô duyên\binh-nong-lanh-bao-nhieu-w-2.jpg"/>
          <p:cNvPicPr>
            <a:picLocks noChangeAspect="1" noChangeArrowheads="1"/>
          </p:cNvPicPr>
          <p:nvPr/>
        </p:nvPicPr>
        <p:blipFill>
          <a:blip r:embed="rId4"/>
          <a:srcRect/>
          <a:stretch>
            <a:fillRect/>
          </a:stretch>
        </p:blipFill>
        <p:spPr bwMode="auto">
          <a:xfrm>
            <a:off x="4953000" y="1143000"/>
            <a:ext cx="4191000" cy="2209800"/>
          </a:xfrm>
          <a:prstGeom prst="rect">
            <a:avLst/>
          </a:prstGeom>
          <a:noFill/>
        </p:spPr>
      </p:pic>
      <p:pic>
        <p:nvPicPr>
          <p:cNvPr id="3075" name="Picture 3" descr="D:\Users\Admin\Desktop\vô duyên\c5e92a4e92900461f05a51db9303dace.jpg"/>
          <p:cNvPicPr>
            <a:picLocks noChangeAspect="1" noChangeArrowheads="1"/>
          </p:cNvPicPr>
          <p:nvPr/>
        </p:nvPicPr>
        <p:blipFill>
          <a:blip r:embed="rId5" cstate="print"/>
          <a:srcRect/>
          <a:stretch>
            <a:fillRect/>
          </a:stretch>
        </p:blipFill>
        <p:spPr bwMode="auto">
          <a:xfrm>
            <a:off x="0" y="3657600"/>
            <a:ext cx="4724400" cy="3200400"/>
          </a:xfrm>
          <a:prstGeom prst="rect">
            <a:avLst/>
          </a:prstGeom>
          <a:noFill/>
        </p:spPr>
      </p:pic>
      <p:pic>
        <p:nvPicPr>
          <p:cNvPr id="3076" name="Picture 4" descr="D:\Users\Admin\Desktop\vô duyên\b25d601b30f5188404cd13921a3ee487_tn.jpg"/>
          <p:cNvPicPr>
            <a:picLocks noChangeAspect="1" noChangeArrowheads="1"/>
          </p:cNvPicPr>
          <p:nvPr/>
        </p:nvPicPr>
        <p:blipFill>
          <a:blip r:embed="rId6"/>
          <a:srcRect/>
          <a:stretch>
            <a:fillRect/>
          </a:stretch>
        </p:blipFill>
        <p:spPr bwMode="auto">
          <a:xfrm>
            <a:off x="4800600" y="3810000"/>
            <a:ext cx="4343400" cy="3048000"/>
          </a:xfrm>
          <a:prstGeom prst="rect">
            <a:avLst/>
          </a:prstGeom>
          <a:noFill/>
        </p:spPr>
      </p:pic>
      <p:sp>
        <p:nvSpPr>
          <p:cNvPr id="9" name="Oval 92" descr="Picture4"/>
          <p:cNvSpPr>
            <a:spLocks noChangeArrowheads="1"/>
          </p:cNvSpPr>
          <p:nvPr/>
        </p:nvSpPr>
        <p:spPr bwMode="auto">
          <a:xfrm>
            <a:off x="3505200" y="1066800"/>
            <a:ext cx="1066800" cy="4572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1" name="Oval 92" descr="Picture4"/>
          <p:cNvSpPr>
            <a:spLocks noChangeArrowheads="1"/>
          </p:cNvSpPr>
          <p:nvPr/>
        </p:nvSpPr>
        <p:spPr bwMode="auto">
          <a:xfrm>
            <a:off x="7239000" y="1143000"/>
            <a:ext cx="1066800" cy="4572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2" name="Oval 92" descr="Picture4"/>
          <p:cNvSpPr>
            <a:spLocks noChangeArrowheads="1"/>
          </p:cNvSpPr>
          <p:nvPr/>
        </p:nvSpPr>
        <p:spPr bwMode="auto">
          <a:xfrm>
            <a:off x="3733800" y="4953000"/>
            <a:ext cx="1066800" cy="4572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
        <p:nvSpPr>
          <p:cNvPr id="13" name="Oval 92" descr="Picture4"/>
          <p:cNvSpPr>
            <a:spLocks noChangeArrowheads="1"/>
          </p:cNvSpPr>
          <p:nvPr/>
        </p:nvSpPr>
        <p:spPr bwMode="auto">
          <a:xfrm>
            <a:off x="7924800" y="3962400"/>
            <a:ext cx="1066800" cy="4572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Tree>
    <p:extLst>
      <p:ext uri="{BB962C8B-B14F-4D97-AF65-F5344CB8AC3E}">
        <p14:creationId xmlns:p14="http://schemas.microsoft.com/office/powerpoint/2010/main" xmlns="" val="1960999236"/>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ox(in)">
                                      <p:cBhvr>
                                        <p:cTn id="7" dur="500"/>
                                        <p:tgtEl>
                                          <p:spTgt spid="10"/>
                                        </p:tgtEl>
                                      </p:cBhvr>
                                    </p:animEffect>
                                  </p:childTnLst>
                                </p:cTn>
                              </p:par>
                              <p:par>
                                <p:cTn id="8" presetID="4"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i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28674"/>
                                        </p:tgtEl>
                                        <p:attrNameLst>
                                          <p:attrName>style.visibility</p:attrName>
                                        </p:attrNameLst>
                                      </p:cBhvr>
                                      <p:to>
                                        <p:strVal val="visible"/>
                                      </p:to>
                                    </p:set>
                                    <p:animEffect transition="in" filter="box(in)">
                                      <p:cBhvr>
                                        <p:cTn id="15" dur="500"/>
                                        <p:tgtEl>
                                          <p:spTgt spid="28674"/>
                                        </p:tgtEl>
                                      </p:cBhvr>
                                    </p:animEffect>
                                  </p:childTnLst>
                                </p:cTn>
                              </p:par>
                              <p:par>
                                <p:cTn id="16" presetID="4" presetClass="entr" presetSubtype="16" fill="hold" nodeType="withEffect">
                                  <p:stCondLst>
                                    <p:cond delay="0"/>
                                  </p:stCondLst>
                                  <p:childTnLst>
                                    <p:set>
                                      <p:cBhvr>
                                        <p:cTn id="17" dur="1" fill="hold">
                                          <p:stCondLst>
                                            <p:cond delay="0"/>
                                          </p:stCondLst>
                                        </p:cTn>
                                        <p:tgtEl>
                                          <p:spTgt spid="3074"/>
                                        </p:tgtEl>
                                        <p:attrNameLst>
                                          <p:attrName>style.visibility</p:attrName>
                                        </p:attrNameLst>
                                      </p:cBhvr>
                                      <p:to>
                                        <p:strVal val="visible"/>
                                      </p:to>
                                    </p:set>
                                    <p:animEffect transition="in" filter="box(in)">
                                      <p:cBhvr>
                                        <p:cTn id="18" dur="500"/>
                                        <p:tgtEl>
                                          <p:spTgt spid="3074"/>
                                        </p:tgtEl>
                                      </p:cBhvr>
                                    </p:animEffect>
                                  </p:childTnLst>
                                </p:cTn>
                              </p:par>
                              <p:par>
                                <p:cTn id="19" presetID="4" presetClass="entr" presetSubtype="16" fill="hold" nodeType="withEffect">
                                  <p:stCondLst>
                                    <p:cond delay="0"/>
                                  </p:stCondLst>
                                  <p:childTnLst>
                                    <p:set>
                                      <p:cBhvr>
                                        <p:cTn id="20" dur="1" fill="hold">
                                          <p:stCondLst>
                                            <p:cond delay="0"/>
                                          </p:stCondLst>
                                        </p:cTn>
                                        <p:tgtEl>
                                          <p:spTgt spid="3075"/>
                                        </p:tgtEl>
                                        <p:attrNameLst>
                                          <p:attrName>style.visibility</p:attrName>
                                        </p:attrNameLst>
                                      </p:cBhvr>
                                      <p:to>
                                        <p:strVal val="visible"/>
                                      </p:to>
                                    </p:set>
                                    <p:animEffect transition="in" filter="box(in)">
                                      <p:cBhvr>
                                        <p:cTn id="21" dur="500"/>
                                        <p:tgtEl>
                                          <p:spTgt spid="3075"/>
                                        </p:tgtEl>
                                      </p:cBhvr>
                                    </p:animEffect>
                                  </p:childTnLst>
                                </p:cTn>
                              </p:par>
                              <p:par>
                                <p:cTn id="22" presetID="4" presetClass="entr" presetSubtype="16" fill="hold" nodeType="withEffect">
                                  <p:stCondLst>
                                    <p:cond delay="0"/>
                                  </p:stCondLst>
                                  <p:childTnLst>
                                    <p:set>
                                      <p:cBhvr>
                                        <p:cTn id="23" dur="1" fill="hold">
                                          <p:stCondLst>
                                            <p:cond delay="0"/>
                                          </p:stCondLst>
                                        </p:cTn>
                                        <p:tgtEl>
                                          <p:spTgt spid="3076"/>
                                        </p:tgtEl>
                                        <p:attrNameLst>
                                          <p:attrName>style.visibility</p:attrName>
                                        </p:attrNameLst>
                                      </p:cBhvr>
                                      <p:to>
                                        <p:strVal val="visible"/>
                                      </p:to>
                                    </p:set>
                                    <p:animEffect transition="in" filter="box(in)">
                                      <p:cBhvr>
                                        <p:cTn id="24" dur="500"/>
                                        <p:tgtEl>
                                          <p:spTgt spid="3076"/>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ox(in)">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ox(in)">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box(in)">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ox(in)">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P spid="11" grpId="0" animBg="1"/>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20750" cy="847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5603" name="Title 13"/>
          <p:cNvSpPr txBox="1">
            <a:spLocks/>
          </p:cNvSpPr>
          <p:nvPr/>
        </p:nvSpPr>
        <p:spPr bwMode="auto">
          <a:xfrm>
            <a:off x="914400" y="0"/>
            <a:ext cx="28194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n-US" altLang="en-US" sz="4000" b="1" dirty="0" err="1">
                <a:solidFill>
                  <a:srgbClr val="64C5B4"/>
                </a:solidFill>
                <a:cs typeface="Times New Roman" panose="02020603050405020304" pitchFamily="18" charset="0"/>
              </a:rPr>
              <a:t>Thực</a:t>
            </a:r>
            <a:r>
              <a:rPr lang="en-US" altLang="en-US" sz="4000" b="1" dirty="0">
                <a:solidFill>
                  <a:srgbClr val="64C5B4"/>
                </a:solidFill>
                <a:cs typeface="Times New Roman" panose="02020603050405020304" pitchFamily="18" charset="0"/>
              </a:rPr>
              <a:t> </a:t>
            </a:r>
            <a:r>
              <a:rPr lang="en-US" altLang="en-US" sz="4000" b="1" dirty="0" err="1">
                <a:solidFill>
                  <a:srgbClr val="64C5B4"/>
                </a:solidFill>
                <a:cs typeface="Times New Roman" panose="02020603050405020304" pitchFamily="18" charset="0"/>
              </a:rPr>
              <a:t>hành</a:t>
            </a:r>
            <a:endParaRPr lang="en-US" altLang="en-US" sz="4000" b="1" dirty="0">
              <a:solidFill>
                <a:srgbClr val="64C5B4"/>
              </a:solidFill>
              <a:cs typeface="Times New Roman" panose="02020603050405020304" pitchFamily="18" charset="0"/>
            </a:endParaRPr>
          </a:p>
        </p:txBody>
      </p:sp>
      <p:sp>
        <p:nvSpPr>
          <p:cNvPr id="25604" name="Title 13"/>
          <p:cNvSpPr txBox="1">
            <a:spLocks/>
          </p:cNvSpPr>
          <p:nvPr/>
        </p:nvSpPr>
        <p:spPr bwMode="auto">
          <a:xfrm>
            <a:off x="3657600" y="0"/>
            <a:ext cx="5486400" cy="25545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en-US" sz="3200" dirty="0" err="1" smtClean="0">
                <a:cs typeface="Times New Roman" panose="02020603050405020304" pitchFamily="18" charset="0"/>
              </a:rPr>
              <a:t>Đ</a:t>
            </a:r>
            <a:r>
              <a:rPr lang="en-US" sz="3200" dirty="0" err="1" smtClean="0">
                <a:cs typeface="Times New Roman" panose="02020603050405020304" pitchFamily="18" charset="0"/>
              </a:rPr>
              <a:t>ọc</a:t>
            </a:r>
            <a:r>
              <a:rPr lang="en-US" sz="3200" dirty="0" smtClean="0">
                <a:cs typeface="Times New Roman" panose="02020603050405020304" pitchFamily="18" charset="0"/>
              </a:rPr>
              <a:t> </a:t>
            </a:r>
            <a:r>
              <a:rPr lang="en-US" sz="3200" dirty="0" err="1">
                <a:cs typeface="Times New Roman" panose="02020603050405020304" pitchFamily="18" charset="0"/>
              </a:rPr>
              <a:t>thông</a:t>
            </a:r>
            <a:r>
              <a:rPr lang="en-US" sz="3200" dirty="0">
                <a:cs typeface="Times New Roman" panose="02020603050405020304" pitchFamily="18" charset="0"/>
              </a:rPr>
              <a:t> </a:t>
            </a:r>
            <a:r>
              <a:rPr lang="en-US" sz="3200" dirty="0" err="1">
                <a:cs typeface="Times New Roman" panose="02020603050405020304" pitchFamily="18" charset="0"/>
              </a:rPr>
              <a:t>số</a:t>
            </a:r>
            <a:r>
              <a:rPr lang="en-US" sz="3200" dirty="0">
                <a:cs typeface="Times New Roman" panose="02020603050405020304" pitchFamily="18" charset="0"/>
              </a:rPr>
              <a:t> </a:t>
            </a:r>
            <a:r>
              <a:rPr lang="en-US" sz="3200" dirty="0" err="1">
                <a:cs typeface="Times New Roman" panose="02020603050405020304" pitchFamily="18" charset="0"/>
              </a:rPr>
              <a:t>kỹ</a:t>
            </a:r>
            <a:r>
              <a:rPr lang="en-US" sz="3200" dirty="0">
                <a:cs typeface="Times New Roman" panose="02020603050405020304" pitchFamily="18" charset="0"/>
              </a:rPr>
              <a:t> </a:t>
            </a:r>
            <a:r>
              <a:rPr lang="en-US" sz="3200" dirty="0" err="1">
                <a:cs typeface="Times New Roman" panose="02020603050405020304" pitchFamily="18" charset="0"/>
              </a:rPr>
              <a:t>thuật</a:t>
            </a:r>
            <a:r>
              <a:rPr lang="en-US" sz="3200" dirty="0">
                <a:cs typeface="Times New Roman" panose="02020603050405020304" pitchFamily="18" charset="0"/>
              </a:rPr>
              <a:t> </a:t>
            </a:r>
            <a:r>
              <a:rPr lang="en-US" sz="3200" dirty="0" err="1">
                <a:cs typeface="Times New Roman" panose="02020603050405020304" pitchFamily="18" charset="0"/>
              </a:rPr>
              <a:t>của</a:t>
            </a:r>
            <a:r>
              <a:rPr lang="en-US" sz="3200" dirty="0">
                <a:cs typeface="Times New Roman" panose="02020603050405020304" pitchFamily="18" charset="0"/>
              </a:rPr>
              <a:t> </a:t>
            </a:r>
            <a:r>
              <a:rPr lang="en-US" sz="3200" dirty="0" err="1">
                <a:cs typeface="Times New Roman" panose="02020603050405020304" pitchFamily="18" charset="0"/>
              </a:rPr>
              <a:t>các</a:t>
            </a:r>
            <a:r>
              <a:rPr lang="en-US" sz="3200" dirty="0">
                <a:cs typeface="Times New Roman" panose="02020603050405020304" pitchFamily="18" charset="0"/>
              </a:rPr>
              <a:t> </a:t>
            </a:r>
            <a:r>
              <a:rPr lang="en-US" sz="3200" dirty="0" err="1">
                <a:cs typeface="Times New Roman" panose="02020603050405020304" pitchFamily="18" charset="0"/>
              </a:rPr>
              <a:t>đồ</a:t>
            </a:r>
            <a:r>
              <a:rPr lang="en-US" sz="3200" dirty="0">
                <a:cs typeface="Times New Roman" panose="02020603050405020304" pitchFamily="18" charset="0"/>
              </a:rPr>
              <a:t> </a:t>
            </a:r>
            <a:r>
              <a:rPr lang="en-US" sz="3200" dirty="0" err="1">
                <a:cs typeface="Times New Roman" panose="02020603050405020304" pitchFamily="18" charset="0"/>
              </a:rPr>
              <a:t>dùng</a:t>
            </a:r>
            <a:r>
              <a:rPr lang="en-US" sz="3200" dirty="0">
                <a:cs typeface="Times New Roman" panose="02020603050405020304" pitchFamily="18" charset="0"/>
              </a:rPr>
              <a:t> </a:t>
            </a:r>
            <a:r>
              <a:rPr lang="en-US" sz="3200" dirty="0" err="1">
                <a:cs typeface="Times New Roman" panose="02020603050405020304" pitchFamily="18" charset="0"/>
              </a:rPr>
              <a:t>điện</a:t>
            </a:r>
            <a:r>
              <a:rPr lang="en-US" sz="3200" dirty="0">
                <a:cs typeface="Times New Roman" panose="02020603050405020304" pitchFamily="18" charset="0"/>
              </a:rPr>
              <a:t> </a:t>
            </a:r>
            <a:r>
              <a:rPr lang="en-US" sz="3200" dirty="0" err="1">
                <a:cs typeface="Times New Roman" panose="02020603050405020304" pitchFamily="18" charset="0"/>
              </a:rPr>
              <a:t>cho</a:t>
            </a:r>
            <a:r>
              <a:rPr lang="en-US" sz="3200" dirty="0">
                <a:cs typeface="Times New Roman" panose="02020603050405020304" pitchFamily="18" charset="0"/>
              </a:rPr>
              <a:t> </a:t>
            </a:r>
            <a:r>
              <a:rPr lang="en-US" sz="3200" dirty="0" err="1">
                <a:cs typeface="Times New Roman" panose="02020603050405020304" pitchFamily="18" charset="0"/>
              </a:rPr>
              <a:t>trên</a:t>
            </a:r>
            <a:r>
              <a:rPr lang="en-US" sz="3200" dirty="0">
                <a:cs typeface="Times New Roman" panose="02020603050405020304" pitchFamily="18" charset="0"/>
              </a:rPr>
              <a:t> </a:t>
            </a:r>
            <a:r>
              <a:rPr lang="en-US" sz="3200" dirty="0" err="1">
                <a:cs typeface="Times New Roman" panose="02020603050405020304" pitchFamily="18" charset="0"/>
              </a:rPr>
              <a:t>hình</a:t>
            </a:r>
            <a:r>
              <a:rPr lang="en-US" sz="3200" dirty="0">
                <a:cs typeface="Times New Roman" panose="02020603050405020304" pitchFamily="18" charset="0"/>
              </a:rPr>
              <a:t> </a:t>
            </a:r>
            <a:r>
              <a:rPr lang="en-US" sz="3200" dirty="0" smtClean="0">
                <a:cs typeface="Times New Roman" panose="02020603050405020304" pitchFamily="18" charset="0"/>
              </a:rPr>
              <a:t>10.2, </a:t>
            </a:r>
            <a:r>
              <a:rPr lang="en-US" sz="3200" dirty="0" err="1">
                <a:cs typeface="Times New Roman" panose="02020603050405020304" pitchFamily="18" charset="0"/>
              </a:rPr>
              <a:t>cho</a:t>
            </a:r>
            <a:r>
              <a:rPr lang="en-US" sz="3200" dirty="0">
                <a:cs typeface="Times New Roman" panose="02020603050405020304" pitchFamily="18" charset="0"/>
              </a:rPr>
              <a:t> </a:t>
            </a:r>
            <a:r>
              <a:rPr lang="en-US" sz="3200" dirty="0" err="1">
                <a:cs typeface="Times New Roman" panose="02020603050405020304" pitchFamily="18" charset="0"/>
              </a:rPr>
              <a:t>biết</a:t>
            </a:r>
            <a:r>
              <a:rPr lang="en-US" sz="3200" dirty="0">
                <a:cs typeface="Times New Roman" panose="02020603050405020304" pitchFamily="18" charset="0"/>
              </a:rPr>
              <a:t> </a:t>
            </a:r>
            <a:r>
              <a:rPr lang="en-US" sz="3200" dirty="0" err="1">
                <a:cs typeface="Times New Roman" panose="02020603050405020304" pitchFamily="18" charset="0"/>
              </a:rPr>
              <a:t>các</a:t>
            </a:r>
            <a:r>
              <a:rPr lang="en-US" sz="3200" dirty="0">
                <a:cs typeface="Times New Roman" panose="02020603050405020304" pitchFamily="18" charset="0"/>
              </a:rPr>
              <a:t> </a:t>
            </a:r>
            <a:r>
              <a:rPr lang="en-US" sz="3200" dirty="0" err="1">
                <a:cs typeface="Times New Roman" panose="02020603050405020304" pitchFamily="18" charset="0"/>
              </a:rPr>
              <a:t>đại</a:t>
            </a:r>
            <a:r>
              <a:rPr lang="en-US" sz="3200" dirty="0">
                <a:cs typeface="Times New Roman" panose="02020603050405020304" pitchFamily="18" charset="0"/>
              </a:rPr>
              <a:t> </a:t>
            </a:r>
            <a:r>
              <a:rPr lang="en-US" sz="3200" dirty="0" err="1">
                <a:cs typeface="Times New Roman" panose="02020603050405020304" pitchFamily="18" charset="0"/>
              </a:rPr>
              <a:t>lượng</a:t>
            </a:r>
            <a:r>
              <a:rPr lang="en-US" sz="3200" dirty="0">
                <a:cs typeface="Times New Roman" panose="02020603050405020304" pitchFamily="18" charset="0"/>
              </a:rPr>
              <a:t> </a:t>
            </a:r>
            <a:r>
              <a:rPr lang="en-US" sz="3200" dirty="0" err="1">
                <a:cs typeface="Times New Roman" panose="02020603050405020304" pitchFamily="18" charset="0"/>
              </a:rPr>
              <a:t>điện</a:t>
            </a:r>
            <a:r>
              <a:rPr lang="en-US" sz="3200" dirty="0">
                <a:cs typeface="Times New Roman" panose="02020603050405020304" pitchFamily="18" charset="0"/>
              </a:rPr>
              <a:t> </a:t>
            </a:r>
            <a:r>
              <a:rPr lang="en-US" sz="3200" dirty="0" err="1">
                <a:cs typeface="Times New Roman" panose="02020603050405020304" pitchFamily="18" charset="0"/>
              </a:rPr>
              <a:t>định</a:t>
            </a:r>
            <a:r>
              <a:rPr lang="en-US" sz="3200" dirty="0">
                <a:cs typeface="Times New Roman" panose="02020603050405020304" pitchFamily="18" charset="0"/>
              </a:rPr>
              <a:t> </a:t>
            </a:r>
            <a:r>
              <a:rPr lang="en-US" sz="3200" dirty="0" err="1">
                <a:cs typeface="Times New Roman" panose="02020603050405020304" pitchFamily="18" charset="0"/>
              </a:rPr>
              <a:t>mức</a:t>
            </a:r>
            <a:r>
              <a:rPr lang="en-US" sz="3200" dirty="0">
                <a:cs typeface="Times New Roman" panose="02020603050405020304" pitchFamily="18" charset="0"/>
              </a:rPr>
              <a:t> </a:t>
            </a:r>
            <a:r>
              <a:rPr lang="en-US" sz="3200" dirty="0" err="1">
                <a:cs typeface="Times New Roman" panose="02020603050405020304" pitchFamily="18" charset="0"/>
              </a:rPr>
              <a:t>và</a:t>
            </a:r>
            <a:r>
              <a:rPr lang="en-US" sz="3200" dirty="0">
                <a:cs typeface="Times New Roman" panose="02020603050405020304" pitchFamily="18" charset="0"/>
              </a:rPr>
              <a:t> </a:t>
            </a:r>
            <a:r>
              <a:rPr lang="en-US" sz="3200" dirty="0" err="1" smtClean="0">
                <a:cs typeface="Times New Roman" panose="02020603050405020304" pitchFamily="18" charset="0"/>
              </a:rPr>
              <a:t>thông</a:t>
            </a:r>
            <a:r>
              <a:rPr lang="en-US" sz="3200" dirty="0" smtClean="0">
                <a:cs typeface="Times New Roman" panose="02020603050405020304" pitchFamily="18" charset="0"/>
              </a:rPr>
              <a:t> </a:t>
            </a:r>
            <a:r>
              <a:rPr lang="en-US" sz="3200" dirty="0" err="1">
                <a:cs typeface="Times New Roman" panose="02020603050405020304" pitchFamily="18" charset="0"/>
              </a:rPr>
              <a:t>số</a:t>
            </a:r>
            <a:r>
              <a:rPr lang="en-US" sz="3200" dirty="0">
                <a:cs typeface="Times New Roman" panose="02020603050405020304" pitchFamily="18" charset="0"/>
              </a:rPr>
              <a:t> </a:t>
            </a:r>
            <a:r>
              <a:rPr lang="en-US" sz="3200" dirty="0" err="1">
                <a:cs typeface="Times New Roman" panose="02020603050405020304" pitchFamily="18" charset="0"/>
              </a:rPr>
              <a:t>kỹ</a:t>
            </a:r>
            <a:r>
              <a:rPr lang="en-US" sz="3200" dirty="0">
                <a:cs typeface="Times New Roman" panose="02020603050405020304" pitchFamily="18" charset="0"/>
              </a:rPr>
              <a:t> </a:t>
            </a:r>
            <a:r>
              <a:rPr lang="en-US" sz="3200" dirty="0" err="1">
                <a:cs typeface="Times New Roman" panose="02020603050405020304" pitchFamily="18" charset="0"/>
              </a:rPr>
              <a:t>thuật</a:t>
            </a:r>
            <a:r>
              <a:rPr lang="en-US" sz="3200" dirty="0">
                <a:cs typeface="Times New Roman" panose="02020603050405020304" pitchFamily="18" charset="0"/>
              </a:rPr>
              <a:t> </a:t>
            </a:r>
            <a:r>
              <a:rPr lang="en-US" sz="3200" dirty="0" err="1">
                <a:cs typeface="Times New Roman" panose="02020603050405020304" pitchFamily="18" charset="0"/>
              </a:rPr>
              <a:t>đặc</a:t>
            </a:r>
            <a:r>
              <a:rPr lang="en-US" sz="3200" dirty="0">
                <a:cs typeface="Times New Roman" panose="02020603050405020304" pitchFamily="18" charset="0"/>
              </a:rPr>
              <a:t> </a:t>
            </a:r>
            <a:r>
              <a:rPr lang="en-US" sz="3200" dirty="0" err="1">
                <a:cs typeface="Times New Roman" panose="02020603050405020304" pitchFamily="18" charset="0"/>
              </a:rPr>
              <a:t>trưng</a:t>
            </a:r>
            <a:r>
              <a:rPr lang="en-US" sz="3200" dirty="0">
                <a:cs typeface="Times New Roman" panose="02020603050405020304" pitchFamily="18" charset="0"/>
              </a:rPr>
              <a:t> </a:t>
            </a:r>
            <a:r>
              <a:rPr lang="en-US" sz="3200" dirty="0" err="1">
                <a:cs typeface="Times New Roman" panose="02020603050405020304" pitchFamily="18" charset="0"/>
              </a:rPr>
              <a:t>của</a:t>
            </a:r>
            <a:r>
              <a:rPr lang="en-US" sz="3200" dirty="0">
                <a:cs typeface="Times New Roman" panose="02020603050405020304" pitchFamily="18" charset="0"/>
              </a:rPr>
              <a:t> </a:t>
            </a:r>
            <a:r>
              <a:rPr lang="en-US" sz="3200" dirty="0" err="1" smtClean="0">
                <a:cs typeface="Times New Roman" panose="02020603050405020304" pitchFamily="18" charset="0"/>
              </a:rPr>
              <a:t>chúng</a:t>
            </a:r>
            <a:r>
              <a:rPr lang="en-US" sz="3200" dirty="0" smtClean="0">
                <a:cs typeface="Times New Roman" panose="02020603050405020304" pitchFamily="18" charset="0"/>
              </a:rPr>
              <a:t>?</a:t>
            </a:r>
            <a:endParaRPr lang="en-US" sz="3200" dirty="0">
              <a:cs typeface="Times New Roman" panose="02020603050405020304" pitchFamily="18" charset="0"/>
            </a:endParaRPr>
          </a:p>
        </p:txBody>
      </p:sp>
      <p:pic>
        <p:nvPicPr>
          <p:cNvPr id="9" name="Content Placeholder 4" descr="Screen Clipping"/>
          <p:cNvPicPr>
            <a:picLocks noChangeAspect="1"/>
          </p:cNvPicPr>
          <p:nvPr/>
        </p:nvPicPr>
        <p:blipFill rotWithShape="1">
          <a:blip r:embed="rId3">
            <a:extLst>
              <a:ext uri="{28A0092B-C50C-407E-A947-70E740481C1C}">
                <a14:useLocalDpi xmlns:a14="http://schemas.microsoft.com/office/drawing/2010/main" xmlns="" val="0"/>
              </a:ext>
            </a:extLst>
          </a:blip>
          <a:srcRect t="11381" b="14541"/>
          <a:stretch/>
        </p:blipFill>
        <p:spPr>
          <a:xfrm>
            <a:off x="0" y="2743200"/>
            <a:ext cx="9144000" cy="4114800"/>
          </a:xfrm>
          <a:prstGeom prst="rect">
            <a:avLst/>
          </a:prstGeom>
        </p:spPr>
      </p:pic>
    </p:spTree>
    <p:extLst>
      <p:ext uri="{BB962C8B-B14F-4D97-AF65-F5344CB8AC3E}">
        <p14:creationId xmlns:p14="http://schemas.microsoft.com/office/powerpoint/2010/main" xmlns="" val="4290279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t="11381" b="14541"/>
          <a:stretch/>
        </p:blipFill>
        <p:spPr>
          <a:xfrm>
            <a:off x="0" y="-5"/>
            <a:ext cx="9144000" cy="6858005"/>
          </a:xfrm>
          <a:prstGeom prst="rect">
            <a:avLst/>
          </a:prstGeom>
        </p:spPr>
      </p:pic>
      <p:sp>
        <p:nvSpPr>
          <p:cNvPr id="3" name="Text Box 6"/>
          <p:cNvSpPr txBox="1">
            <a:spLocks noChangeArrowheads="1"/>
          </p:cNvSpPr>
          <p:nvPr/>
        </p:nvSpPr>
        <p:spPr bwMode="auto">
          <a:xfrm>
            <a:off x="0" y="4191000"/>
            <a:ext cx="3124200" cy="1338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dirty="0" err="1" smtClean="0">
                <a:solidFill>
                  <a:srgbClr val="FF0000"/>
                </a:solidFill>
              </a:rPr>
              <a:t>Điện</a:t>
            </a:r>
            <a:r>
              <a:rPr lang="en-US" dirty="0" smtClean="0">
                <a:solidFill>
                  <a:srgbClr val="FF0000"/>
                </a:solidFill>
              </a:rPr>
              <a:t> </a:t>
            </a:r>
            <a:r>
              <a:rPr lang="en-US" dirty="0" err="1">
                <a:solidFill>
                  <a:srgbClr val="FF0000"/>
                </a:solidFill>
              </a:rPr>
              <a:t>áp</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smtClean="0">
                <a:solidFill>
                  <a:srgbClr val="FF0000"/>
                </a:solidFill>
              </a:rPr>
              <a:t>máy</a:t>
            </a:r>
            <a:r>
              <a:rPr lang="en-US" dirty="0" smtClean="0">
                <a:solidFill>
                  <a:srgbClr val="FF0000"/>
                </a:solidFill>
              </a:rPr>
              <a:t> </a:t>
            </a:r>
            <a:r>
              <a:rPr lang="en-US" dirty="0" err="1" smtClean="0">
                <a:solidFill>
                  <a:srgbClr val="FF0000"/>
                </a:solidFill>
              </a:rPr>
              <a:t>sấy</a:t>
            </a:r>
            <a:r>
              <a:rPr lang="en-US" dirty="0" smtClean="0">
                <a:solidFill>
                  <a:srgbClr val="FF0000"/>
                </a:solidFill>
              </a:rPr>
              <a:t> </a:t>
            </a:r>
            <a:r>
              <a:rPr lang="en-US" dirty="0" err="1" smtClean="0">
                <a:solidFill>
                  <a:srgbClr val="FF0000"/>
                </a:solidFill>
              </a:rPr>
              <a:t>tóc</a:t>
            </a:r>
            <a:r>
              <a:rPr lang="en-US" dirty="0" smtClean="0">
                <a:solidFill>
                  <a:srgbClr val="FF0000"/>
                </a:solidFill>
              </a:rPr>
              <a:t> </a:t>
            </a:r>
            <a:r>
              <a:rPr lang="en-US" dirty="0" err="1" smtClean="0">
                <a:solidFill>
                  <a:srgbClr val="FF0000"/>
                </a:solidFill>
              </a:rPr>
              <a:t>là</a:t>
            </a:r>
            <a:r>
              <a:rPr lang="en-US" dirty="0" smtClean="0">
                <a:solidFill>
                  <a:srgbClr val="FF0000"/>
                </a:solidFill>
              </a:rPr>
              <a:t> 220v- 240v</a:t>
            </a:r>
            <a:endParaRPr lang="en-US" dirty="0">
              <a:solidFill>
                <a:srgbClr val="FF0000"/>
              </a:solidFill>
            </a:endParaRPr>
          </a:p>
          <a:p>
            <a:pPr>
              <a:spcBef>
                <a:spcPct val="50000"/>
              </a:spcBef>
            </a:pPr>
            <a:r>
              <a:rPr lang="en-US" dirty="0" err="1" smtClean="0">
                <a:solidFill>
                  <a:srgbClr val="FF0000"/>
                </a:solidFill>
              </a:rPr>
              <a:t>Công</a:t>
            </a:r>
            <a:r>
              <a:rPr lang="en-US" dirty="0" smtClean="0">
                <a:solidFill>
                  <a:srgbClr val="FF0000"/>
                </a:solidFill>
              </a:rPr>
              <a:t> </a:t>
            </a:r>
            <a:r>
              <a:rPr lang="en-US" dirty="0" err="1">
                <a:solidFill>
                  <a:srgbClr val="FF0000"/>
                </a:solidFill>
              </a:rPr>
              <a:t>suất</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smtClean="0">
                <a:solidFill>
                  <a:srgbClr val="FF0000"/>
                </a:solidFill>
              </a:rPr>
              <a:t>máy</a:t>
            </a:r>
            <a:r>
              <a:rPr lang="en-US" dirty="0" smtClean="0">
                <a:solidFill>
                  <a:srgbClr val="FF0000"/>
                </a:solidFill>
              </a:rPr>
              <a:t> </a:t>
            </a:r>
            <a:r>
              <a:rPr lang="en-US" dirty="0" err="1" smtClean="0">
                <a:solidFill>
                  <a:srgbClr val="FF0000"/>
                </a:solidFill>
              </a:rPr>
              <a:t>sấy</a:t>
            </a:r>
            <a:r>
              <a:rPr lang="en-US" dirty="0" smtClean="0">
                <a:solidFill>
                  <a:srgbClr val="FF0000"/>
                </a:solidFill>
              </a:rPr>
              <a:t> </a:t>
            </a:r>
            <a:r>
              <a:rPr lang="en-US" dirty="0" err="1" smtClean="0">
                <a:solidFill>
                  <a:srgbClr val="FF0000"/>
                </a:solidFill>
              </a:rPr>
              <a:t>tóc</a:t>
            </a:r>
            <a:r>
              <a:rPr lang="en-US" dirty="0" smtClean="0">
                <a:solidFill>
                  <a:srgbClr val="FF0000"/>
                </a:solidFill>
              </a:rPr>
              <a:t> </a:t>
            </a:r>
            <a:r>
              <a:rPr lang="en-US" dirty="0" err="1" smtClean="0">
                <a:solidFill>
                  <a:srgbClr val="FF0000"/>
                </a:solidFill>
              </a:rPr>
              <a:t>là</a:t>
            </a:r>
            <a:r>
              <a:rPr lang="en-US" dirty="0" smtClean="0">
                <a:solidFill>
                  <a:srgbClr val="FF0000"/>
                </a:solidFill>
              </a:rPr>
              <a:t> 900W- 1100W</a:t>
            </a:r>
            <a:endParaRPr lang="en-US" dirty="0">
              <a:solidFill>
                <a:srgbClr val="FF0000"/>
              </a:solidFill>
            </a:endParaRPr>
          </a:p>
        </p:txBody>
      </p:sp>
      <p:sp>
        <p:nvSpPr>
          <p:cNvPr id="4" name="Text Box 6"/>
          <p:cNvSpPr txBox="1">
            <a:spLocks noChangeArrowheads="1"/>
          </p:cNvSpPr>
          <p:nvPr/>
        </p:nvSpPr>
        <p:spPr bwMode="auto">
          <a:xfrm>
            <a:off x="1676400" y="0"/>
            <a:ext cx="3124200" cy="1338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dirty="0" err="1" smtClean="0">
                <a:solidFill>
                  <a:srgbClr val="FF0000"/>
                </a:solidFill>
              </a:rPr>
              <a:t>Điện</a:t>
            </a:r>
            <a:r>
              <a:rPr lang="en-US" dirty="0" smtClean="0">
                <a:solidFill>
                  <a:srgbClr val="FF0000"/>
                </a:solidFill>
              </a:rPr>
              <a:t> </a:t>
            </a:r>
            <a:r>
              <a:rPr lang="en-US" dirty="0" err="1">
                <a:solidFill>
                  <a:srgbClr val="FF0000"/>
                </a:solidFill>
              </a:rPr>
              <a:t>áp</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smtClean="0">
                <a:solidFill>
                  <a:srgbClr val="FF0000"/>
                </a:solidFill>
              </a:rPr>
              <a:t>quat</a:t>
            </a:r>
            <a:r>
              <a:rPr lang="en-US" dirty="0" smtClean="0">
                <a:solidFill>
                  <a:srgbClr val="FF0000"/>
                </a:solidFill>
              </a:rPr>
              <a:t> </a:t>
            </a:r>
            <a:r>
              <a:rPr lang="en-US" dirty="0" err="1" smtClean="0">
                <a:solidFill>
                  <a:srgbClr val="FF0000"/>
                </a:solidFill>
              </a:rPr>
              <a:t>là</a:t>
            </a:r>
            <a:r>
              <a:rPr lang="en-US" dirty="0" smtClean="0">
                <a:solidFill>
                  <a:srgbClr val="FF0000"/>
                </a:solidFill>
              </a:rPr>
              <a:t> 220v</a:t>
            </a:r>
            <a:endParaRPr lang="en-US" dirty="0">
              <a:solidFill>
                <a:srgbClr val="FF0000"/>
              </a:solidFill>
            </a:endParaRPr>
          </a:p>
          <a:p>
            <a:pPr>
              <a:spcBef>
                <a:spcPct val="50000"/>
              </a:spcBef>
            </a:pPr>
            <a:r>
              <a:rPr lang="en-US" dirty="0" err="1" smtClean="0">
                <a:solidFill>
                  <a:srgbClr val="FF0000"/>
                </a:solidFill>
              </a:rPr>
              <a:t>Công</a:t>
            </a:r>
            <a:r>
              <a:rPr lang="en-US" dirty="0" smtClean="0">
                <a:solidFill>
                  <a:srgbClr val="FF0000"/>
                </a:solidFill>
              </a:rPr>
              <a:t> </a:t>
            </a:r>
            <a:r>
              <a:rPr lang="en-US" dirty="0" err="1">
                <a:solidFill>
                  <a:srgbClr val="FF0000"/>
                </a:solidFill>
              </a:rPr>
              <a:t>suất</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smtClean="0">
                <a:solidFill>
                  <a:srgbClr val="FF0000"/>
                </a:solidFill>
              </a:rPr>
              <a:t>quạt</a:t>
            </a:r>
            <a:r>
              <a:rPr lang="en-US" dirty="0" smtClean="0">
                <a:solidFill>
                  <a:srgbClr val="FF0000"/>
                </a:solidFill>
              </a:rPr>
              <a:t> </a:t>
            </a:r>
            <a:r>
              <a:rPr lang="en-US" dirty="0" err="1" smtClean="0">
                <a:solidFill>
                  <a:srgbClr val="FF0000"/>
                </a:solidFill>
              </a:rPr>
              <a:t>là</a:t>
            </a:r>
            <a:r>
              <a:rPr lang="en-US" dirty="0" smtClean="0">
                <a:solidFill>
                  <a:srgbClr val="FF0000"/>
                </a:solidFill>
              </a:rPr>
              <a:t> 46W</a:t>
            </a:r>
            <a:endParaRPr lang="en-US" dirty="0">
              <a:solidFill>
                <a:srgbClr val="FF0000"/>
              </a:solidFill>
            </a:endParaRPr>
          </a:p>
        </p:txBody>
      </p:sp>
      <p:sp>
        <p:nvSpPr>
          <p:cNvPr id="5" name="Text Box 6"/>
          <p:cNvSpPr txBox="1">
            <a:spLocks noChangeArrowheads="1"/>
          </p:cNvSpPr>
          <p:nvPr/>
        </p:nvSpPr>
        <p:spPr bwMode="auto">
          <a:xfrm>
            <a:off x="6019800" y="1295400"/>
            <a:ext cx="3124200" cy="1754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dirty="0" err="1" smtClean="0">
                <a:solidFill>
                  <a:srgbClr val="FF0000"/>
                </a:solidFill>
              </a:rPr>
              <a:t>Điện</a:t>
            </a:r>
            <a:r>
              <a:rPr lang="en-US" dirty="0" smtClean="0">
                <a:solidFill>
                  <a:srgbClr val="FF0000"/>
                </a:solidFill>
              </a:rPr>
              <a:t> </a:t>
            </a:r>
            <a:r>
              <a:rPr lang="en-US" dirty="0" err="1">
                <a:solidFill>
                  <a:srgbClr val="FF0000"/>
                </a:solidFill>
              </a:rPr>
              <a:t>áp</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smtClean="0">
                <a:solidFill>
                  <a:srgbClr val="FF0000"/>
                </a:solidFill>
              </a:rPr>
              <a:t>NCĐ </a:t>
            </a:r>
            <a:r>
              <a:rPr lang="en-US" dirty="0" err="1" smtClean="0">
                <a:solidFill>
                  <a:srgbClr val="FF0000"/>
                </a:solidFill>
              </a:rPr>
              <a:t>là</a:t>
            </a:r>
            <a:r>
              <a:rPr lang="en-US" dirty="0" smtClean="0">
                <a:solidFill>
                  <a:srgbClr val="FF0000"/>
                </a:solidFill>
              </a:rPr>
              <a:t> 220v</a:t>
            </a:r>
            <a:endParaRPr lang="en-US" dirty="0">
              <a:solidFill>
                <a:srgbClr val="FF0000"/>
              </a:solidFill>
            </a:endParaRPr>
          </a:p>
          <a:p>
            <a:pPr>
              <a:spcBef>
                <a:spcPct val="50000"/>
              </a:spcBef>
            </a:pPr>
            <a:r>
              <a:rPr lang="en-US" dirty="0" err="1" smtClean="0">
                <a:solidFill>
                  <a:srgbClr val="FF0000"/>
                </a:solidFill>
              </a:rPr>
              <a:t>Công</a:t>
            </a:r>
            <a:r>
              <a:rPr lang="en-US" dirty="0" smtClean="0">
                <a:solidFill>
                  <a:srgbClr val="FF0000"/>
                </a:solidFill>
              </a:rPr>
              <a:t> </a:t>
            </a:r>
            <a:r>
              <a:rPr lang="en-US" dirty="0" err="1">
                <a:solidFill>
                  <a:srgbClr val="FF0000"/>
                </a:solidFill>
              </a:rPr>
              <a:t>suất</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smtClean="0">
                <a:solidFill>
                  <a:srgbClr val="FF0000"/>
                </a:solidFill>
              </a:rPr>
              <a:t>NCĐ </a:t>
            </a:r>
            <a:r>
              <a:rPr lang="en-US" dirty="0" err="1" smtClean="0">
                <a:solidFill>
                  <a:srgbClr val="FF0000"/>
                </a:solidFill>
              </a:rPr>
              <a:t>là</a:t>
            </a:r>
            <a:r>
              <a:rPr lang="en-US" dirty="0" smtClean="0">
                <a:solidFill>
                  <a:srgbClr val="FF0000"/>
                </a:solidFill>
              </a:rPr>
              <a:t> 700W</a:t>
            </a:r>
          </a:p>
          <a:p>
            <a:pPr>
              <a:spcBef>
                <a:spcPct val="50000"/>
              </a:spcBef>
            </a:pPr>
            <a:r>
              <a:rPr lang="en-US" dirty="0" smtClean="0">
                <a:solidFill>
                  <a:srgbClr val="FF0000"/>
                </a:solidFill>
              </a:rPr>
              <a:t>Dung </a:t>
            </a:r>
            <a:r>
              <a:rPr lang="en-US" dirty="0" err="1" smtClean="0">
                <a:solidFill>
                  <a:srgbClr val="FF0000"/>
                </a:solidFill>
              </a:rPr>
              <a:t>tích</a:t>
            </a:r>
            <a:r>
              <a:rPr lang="en-US" dirty="0" smtClean="0">
                <a:solidFill>
                  <a:srgbClr val="FF0000"/>
                </a:solidFill>
              </a:rPr>
              <a:t> </a:t>
            </a:r>
            <a:r>
              <a:rPr lang="en-US" dirty="0" err="1" smtClean="0">
                <a:solidFill>
                  <a:srgbClr val="FF0000"/>
                </a:solidFill>
              </a:rPr>
              <a:t>định</a:t>
            </a:r>
            <a:r>
              <a:rPr lang="en-US" dirty="0" smtClean="0">
                <a:solidFill>
                  <a:srgbClr val="FF0000"/>
                </a:solidFill>
              </a:rPr>
              <a:t> </a:t>
            </a:r>
            <a:r>
              <a:rPr lang="en-US" dirty="0" err="1" smtClean="0">
                <a:solidFill>
                  <a:srgbClr val="FF0000"/>
                </a:solidFill>
              </a:rPr>
              <a:t>mức</a:t>
            </a:r>
            <a:r>
              <a:rPr lang="en-US" dirty="0" smtClean="0">
                <a:solidFill>
                  <a:srgbClr val="FF0000"/>
                </a:solidFill>
              </a:rPr>
              <a:t> </a:t>
            </a:r>
            <a:r>
              <a:rPr lang="en-US" dirty="0" err="1" smtClean="0">
                <a:solidFill>
                  <a:srgbClr val="FF0000"/>
                </a:solidFill>
              </a:rPr>
              <a:t>là</a:t>
            </a:r>
            <a:r>
              <a:rPr lang="en-US" dirty="0" smtClean="0">
                <a:solidFill>
                  <a:srgbClr val="FF0000"/>
                </a:solidFill>
              </a:rPr>
              <a:t> 1,8 </a:t>
            </a:r>
            <a:r>
              <a:rPr lang="en-US" dirty="0" err="1" smtClean="0">
                <a:solidFill>
                  <a:srgbClr val="FF0000"/>
                </a:solidFill>
              </a:rPr>
              <a:t>lít</a:t>
            </a:r>
            <a:endParaRPr lang="en-US" dirty="0">
              <a:solidFill>
                <a:srgbClr val="FF0000"/>
              </a:solidFill>
            </a:endParaRPr>
          </a:p>
        </p:txBody>
      </p:sp>
      <p:sp>
        <p:nvSpPr>
          <p:cNvPr id="6" name="Oval 92" descr="Picture4"/>
          <p:cNvSpPr>
            <a:spLocks noChangeArrowheads="1"/>
          </p:cNvSpPr>
          <p:nvPr/>
        </p:nvSpPr>
        <p:spPr bwMode="auto">
          <a:xfrm>
            <a:off x="3886200" y="4876800"/>
            <a:ext cx="1828800" cy="5334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1"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ox(i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6"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Text Box 5"/>
          <p:cNvSpPr txBox="1">
            <a:spLocks noChangeArrowheads="1"/>
          </p:cNvSpPr>
          <p:nvPr/>
        </p:nvSpPr>
        <p:spPr bwMode="auto">
          <a:xfrm>
            <a:off x="0" y="0"/>
            <a:ext cx="5029200" cy="15696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3200" b="1" i="1" dirty="0" err="1">
                <a:solidFill>
                  <a:srgbClr val="FF0066"/>
                </a:solidFill>
              </a:rPr>
              <a:t>Trên</a:t>
            </a:r>
            <a:r>
              <a:rPr lang="en-US" sz="3200" b="1" i="1" dirty="0">
                <a:solidFill>
                  <a:srgbClr val="FF0066"/>
                </a:solidFill>
              </a:rPr>
              <a:t> </a:t>
            </a:r>
            <a:r>
              <a:rPr lang="en-US" sz="3200" b="1" i="1" dirty="0" err="1">
                <a:solidFill>
                  <a:srgbClr val="FF0066"/>
                </a:solidFill>
              </a:rPr>
              <a:t>bóng</a:t>
            </a:r>
            <a:r>
              <a:rPr lang="en-US" sz="3200" b="1" i="1" dirty="0">
                <a:solidFill>
                  <a:srgbClr val="FF0066"/>
                </a:solidFill>
              </a:rPr>
              <a:t> </a:t>
            </a:r>
            <a:r>
              <a:rPr lang="en-US" sz="3200" b="1" i="1" dirty="0" err="1">
                <a:solidFill>
                  <a:srgbClr val="FF0066"/>
                </a:solidFill>
              </a:rPr>
              <a:t>đèn</a:t>
            </a:r>
            <a:r>
              <a:rPr lang="en-US" sz="3200" b="1" i="1" dirty="0">
                <a:solidFill>
                  <a:srgbClr val="FF0066"/>
                </a:solidFill>
              </a:rPr>
              <a:t> </a:t>
            </a:r>
            <a:r>
              <a:rPr lang="en-US" sz="3200" b="1" i="1" dirty="0" err="1">
                <a:solidFill>
                  <a:srgbClr val="FF0066"/>
                </a:solidFill>
              </a:rPr>
              <a:t>có</a:t>
            </a:r>
            <a:r>
              <a:rPr lang="en-US" sz="3200" b="1" i="1" dirty="0">
                <a:solidFill>
                  <a:srgbClr val="FF0066"/>
                </a:solidFill>
              </a:rPr>
              <a:t> </a:t>
            </a:r>
            <a:r>
              <a:rPr lang="en-US" sz="3200" b="1" i="1" dirty="0" err="1">
                <a:solidFill>
                  <a:srgbClr val="FF0066"/>
                </a:solidFill>
              </a:rPr>
              <a:t>ghi</a:t>
            </a:r>
            <a:r>
              <a:rPr lang="en-US" sz="3200" b="1" i="1" dirty="0">
                <a:solidFill>
                  <a:srgbClr val="FF0066"/>
                </a:solidFill>
              </a:rPr>
              <a:t> 220V / 60W, </a:t>
            </a:r>
            <a:r>
              <a:rPr lang="en-US" sz="3200" b="1" i="1" dirty="0" err="1">
                <a:solidFill>
                  <a:srgbClr val="FF0066"/>
                </a:solidFill>
              </a:rPr>
              <a:t>em</a:t>
            </a:r>
            <a:r>
              <a:rPr lang="en-US" sz="3200" b="1" i="1" dirty="0">
                <a:solidFill>
                  <a:srgbClr val="FF0066"/>
                </a:solidFill>
              </a:rPr>
              <a:t> </a:t>
            </a:r>
            <a:r>
              <a:rPr lang="en-US" sz="3200" b="1" i="1" dirty="0" err="1">
                <a:solidFill>
                  <a:srgbClr val="FF0066"/>
                </a:solidFill>
              </a:rPr>
              <a:t>hãy</a:t>
            </a:r>
            <a:r>
              <a:rPr lang="en-US" sz="3200" b="1" i="1" dirty="0">
                <a:solidFill>
                  <a:srgbClr val="FF0066"/>
                </a:solidFill>
              </a:rPr>
              <a:t> </a:t>
            </a:r>
            <a:r>
              <a:rPr lang="en-US" sz="3200" b="1" i="1" dirty="0" err="1">
                <a:solidFill>
                  <a:srgbClr val="FF0066"/>
                </a:solidFill>
              </a:rPr>
              <a:t>giải</a:t>
            </a:r>
            <a:r>
              <a:rPr lang="en-US" sz="3200" b="1" i="1" dirty="0">
                <a:solidFill>
                  <a:srgbClr val="FF0066"/>
                </a:solidFill>
              </a:rPr>
              <a:t> </a:t>
            </a:r>
            <a:r>
              <a:rPr lang="en-US" sz="3200" b="1" i="1" dirty="0" err="1">
                <a:solidFill>
                  <a:srgbClr val="FF0066"/>
                </a:solidFill>
              </a:rPr>
              <a:t>thích</a:t>
            </a:r>
            <a:r>
              <a:rPr lang="en-US" sz="3200" b="1" i="1" dirty="0">
                <a:solidFill>
                  <a:srgbClr val="FF0066"/>
                </a:solidFill>
              </a:rPr>
              <a:t> </a:t>
            </a:r>
            <a:r>
              <a:rPr lang="en-US" sz="3200" b="1" i="1" dirty="0" err="1">
                <a:solidFill>
                  <a:srgbClr val="FF0066"/>
                </a:solidFill>
              </a:rPr>
              <a:t>các</a:t>
            </a:r>
            <a:r>
              <a:rPr lang="en-US" sz="3200" b="1" i="1" dirty="0">
                <a:solidFill>
                  <a:srgbClr val="FF0066"/>
                </a:solidFill>
              </a:rPr>
              <a:t> </a:t>
            </a:r>
            <a:r>
              <a:rPr lang="en-US" sz="3200" b="1" i="1" dirty="0" err="1">
                <a:solidFill>
                  <a:srgbClr val="FF0066"/>
                </a:solidFill>
              </a:rPr>
              <a:t>số</a:t>
            </a:r>
            <a:r>
              <a:rPr lang="en-US" sz="3200" b="1" i="1" dirty="0">
                <a:solidFill>
                  <a:srgbClr val="FF0066"/>
                </a:solidFill>
              </a:rPr>
              <a:t> </a:t>
            </a:r>
            <a:r>
              <a:rPr lang="en-US" sz="3200" b="1" i="1" dirty="0" err="1">
                <a:solidFill>
                  <a:srgbClr val="FF0066"/>
                </a:solidFill>
              </a:rPr>
              <a:t>liệu</a:t>
            </a:r>
            <a:r>
              <a:rPr lang="en-US" sz="3200" b="1" i="1" dirty="0">
                <a:solidFill>
                  <a:srgbClr val="FF0066"/>
                </a:solidFill>
              </a:rPr>
              <a:t> </a:t>
            </a:r>
            <a:r>
              <a:rPr lang="en-US" sz="3200" b="1" i="1" dirty="0" err="1">
                <a:solidFill>
                  <a:srgbClr val="FF0066"/>
                </a:solidFill>
              </a:rPr>
              <a:t>đó</a:t>
            </a:r>
            <a:r>
              <a:rPr lang="en-US" sz="3200" b="1" i="1" dirty="0">
                <a:solidFill>
                  <a:srgbClr val="FF0066"/>
                </a:solidFill>
              </a:rPr>
              <a:t>?</a:t>
            </a:r>
          </a:p>
        </p:txBody>
      </p:sp>
      <p:sp>
        <p:nvSpPr>
          <p:cNvPr id="19462" name="Text Box 6"/>
          <p:cNvSpPr txBox="1">
            <a:spLocks noChangeArrowheads="1"/>
          </p:cNvSpPr>
          <p:nvPr/>
        </p:nvSpPr>
        <p:spPr bwMode="auto">
          <a:xfrm>
            <a:off x="609600" y="4191000"/>
            <a:ext cx="8682038" cy="14652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3200" dirty="0">
                <a:solidFill>
                  <a:srgbClr val="0000FF"/>
                </a:solidFill>
              </a:rPr>
              <a:t> </a:t>
            </a:r>
            <a:r>
              <a:rPr lang="en-US" sz="3600" dirty="0">
                <a:solidFill>
                  <a:srgbClr val="0000FF"/>
                </a:solidFill>
              </a:rPr>
              <a:t>220V: </a:t>
            </a:r>
            <a:r>
              <a:rPr lang="en-US" sz="3600" dirty="0" err="1">
                <a:solidFill>
                  <a:srgbClr val="0000FF"/>
                </a:solidFill>
              </a:rPr>
              <a:t>Điện</a:t>
            </a:r>
            <a:r>
              <a:rPr lang="en-US" sz="3600" dirty="0">
                <a:solidFill>
                  <a:srgbClr val="0000FF"/>
                </a:solidFill>
              </a:rPr>
              <a:t> </a:t>
            </a:r>
            <a:r>
              <a:rPr lang="en-US" sz="3600" dirty="0" err="1">
                <a:solidFill>
                  <a:srgbClr val="0000FF"/>
                </a:solidFill>
              </a:rPr>
              <a:t>áp</a:t>
            </a:r>
            <a:r>
              <a:rPr lang="en-US" sz="3600" dirty="0">
                <a:solidFill>
                  <a:srgbClr val="0000FF"/>
                </a:solidFill>
              </a:rPr>
              <a:t> </a:t>
            </a:r>
            <a:r>
              <a:rPr lang="en-US" sz="3600" dirty="0" err="1">
                <a:solidFill>
                  <a:srgbClr val="0000FF"/>
                </a:solidFill>
              </a:rPr>
              <a:t>định</a:t>
            </a:r>
            <a:r>
              <a:rPr lang="en-US" sz="3600" dirty="0">
                <a:solidFill>
                  <a:srgbClr val="0000FF"/>
                </a:solidFill>
              </a:rPr>
              <a:t> </a:t>
            </a:r>
            <a:r>
              <a:rPr lang="en-US" sz="3600" dirty="0" err="1">
                <a:solidFill>
                  <a:srgbClr val="0000FF"/>
                </a:solidFill>
              </a:rPr>
              <a:t>mức</a:t>
            </a:r>
            <a:r>
              <a:rPr lang="en-US" sz="3600" dirty="0">
                <a:solidFill>
                  <a:srgbClr val="0000FF"/>
                </a:solidFill>
              </a:rPr>
              <a:t> </a:t>
            </a:r>
            <a:r>
              <a:rPr lang="en-US" sz="3600" dirty="0" err="1">
                <a:solidFill>
                  <a:srgbClr val="0000FF"/>
                </a:solidFill>
              </a:rPr>
              <a:t>của</a:t>
            </a:r>
            <a:r>
              <a:rPr lang="en-US" sz="3600" dirty="0">
                <a:solidFill>
                  <a:srgbClr val="0000FF"/>
                </a:solidFill>
              </a:rPr>
              <a:t> </a:t>
            </a:r>
            <a:r>
              <a:rPr lang="en-US" sz="3600" dirty="0" err="1">
                <a:solidFill>
                  <a:srgbClr val="0000FF"/>
                </a:solidFill>
              </a:rPr>
              <a:t>bóng</a:t>
            </a:r>
            <a:r>
              <a:rPr lang="en-US" sz="3600" dirty="0">
                <a:solidFill>
                  <a:srgbClr val="0000FF"/>
                </a:solidFill>
              </a:rPr>
              <a:t> </a:t>
            </a:r>
            <a:r>
              <a:rPr lang="en-US" sz="3600" dirty="0" err="1">
                <a:solidFill>
                  <a:srgbClr val="0000FF"/>
                </a:solidFill>
              </a:rPr>
              <a:t>đèn</a:t>
            </a:r>
            <a:r>
              <a:rPr lang="en-US" sz="3600" dirty="0">
                <a:solidFill>
                  <a:srgbClr val="0000FF"/>
                </a:solidFill>
              </a:rPr>
              <a:t>.</a:t>
            </a:r>
          </a:p>
          <a:p>
            <a:pPr>
              <a:spcBef>
                <a:spcPct val="50000"/>
              </a:spcBef>
            </a:pPr>
            <a:r>
              <a:rPr lang="en-US" sz="3600" dirty="0">
                <a:solidFill>
                  <a:srgbClr val="0000FF"/>
                </a:solidFill>
              </a:rPr>
              <a:t> 60W: </a:t>
            </a:r>
            <a:r>
              <a:rPr lang="en-US" sz="3600" dirty="0" err="1">
                <a:solidFill>
                  <a:srgbClr val="0000FF"/>
                </a:solidFill>
              </a:rPr>
              <a:t>Công</a:t>
            </a:r>
            <a:r>
              <a:rPr lang="en-US" sz="3600" dirty="0">
                <a:solidFill>
                  <a:srgbClr val="0000FF"/>
                </a:solidFill>
              </a:rPr>
              <a:t> </a:t>
            </a:r>
            <a:r>
              <a:rPr lang="en-US" sz="3600" dirty="0" err="1">
                <a:solidFill>
                  <a:srgbClr val="0000FF"/>
                </a:solidFill>
              </a:rPr>
              <a:t>suất</a:t>
            </a:r>
            <a:r>
              <a:rPr lang="en-US" sz="3600" dirty="0">
                <a:solidFill>
                  <a:srgbClr val="0000FF"/>
                </a:solidFill>
              </a:rPr>
              <a:t> </a:t>
            </a:r>
            <a:r>
              <a:rPr lang="en-US" sz="3600" dirty="0" err="1">
                <a:solidFill>
                  <a:srgbClr val="0000FF"/>
                </a:solidFill>
              </a:rPr>
              <a:t>định</a:t>
            </a:r>
            <a:r>
              <a:rPr lang="en-US" sz="3600" dirty="0">
                <a:solidFill>
                  <a:srgbClr val="0000FF"/>
                </a:solidFill>
              </a:rPr>
              <a:t> </a:t>
            </a:r>
            <a:r>
              <a:rPr lang="en-US" sz="3600" dirty="0" err="1">
                <a:solidFill>
                  <a:srgbClr val="0000FF"/>
                </a:solidFill>
              </a:rPr>
              <a:t>mức</a:t>
            </a:r>
            <a:r>
              <a:rPr lang="en-US" sz="3600" dirty="0">
                <a:solidFill>
                  <a:srgbClr val="0000FF"/>
                </a:solidFill>
              </a:rPr>
              <a:t> </a:t>
            </a:r>
            <a:r>
              <a:rPr lang="en-US" sz="3600" dirty="0" err="1">
                <a:solidFill>
                  <a:srgbClr val="0000FF"/>
                </a:solidFill>
              </a:rPr>
              <a:t>của</a:t>
            </a:r>
            <a:r>
              <a:rPr lang="en-US" sz="3600" dirty="0">
                <a:solidFill>
                  <a:srgbClr val="0000FF"/>
                </a:solidFill>
              </a:rPr>
              <a:t> </a:t>
            </a:r>
            <a:r>
              <a:rPr lang="en-US" sz="3600" dirty="0" err="1">
                <a:solidFill>
                  <a:srgbClr val="0000FF"/>
                </a:solidFill>
              </a:rPr>
              <a:t>bóng</a:t>
            </a:r>
            <a:r>
              <a:rPr lang="en-US" sz="3600" dirty="0">
                <a:solidFill>
                  <a:srgbClr val="0000FF"/>
                </a:solidFill>
              </a:rPr>
              <a:t> </a:t>
            </a:r>
            <a:r>
              <a:rPr lang="en-US" sz="3600" dirty="0" err="1">
                <a:solidFill>
                  <a:srgbClr val="0000FF"/>
                </a:solidFill>
              </a:rPr>
              <a:t>đèn</a:t>
            </a:r>
            <a:r>
              <a:rPr lang="en-US" sz="3200" dirty="0"/>
              <a:t>.</a:t>
            </a:r>
          </a:p>
        </p:txBody>
      </p:sp>
      <p:pic>
        <p:nvPicPr>
          <p:cNvPr id="6" name="Picture 13" descr="Picture 001"/>
          <p:cNvPicPr>
            <a:picLocks noChangeAspect="1" noChangeArrowheads="1"/>
          </p:cNvPicPr>
          <p:nvPr/>
        </p:nvPicPr>
        <p:blipFill>
          <a:blip r:embed="rId2">
            <a:extLst>
              <a:ext uri="{28A0092B-C50C-407E-A947-70E740481C1C}">
                <a14:useLocalDpi xmlns:a14="http://schemas.microsoft.com/office/drawing/2010/main" xmlns="" val="0"/>
              </a:ext>
            </a:extLst>
          </a:blip>
          <a:srcRect l="57596" t="5206" r="6285" b="46637"/>
          <a:stretch>
            <a:fillRect/>
          </a:stretch>
        </p:blipFill>
        <p:spPr bwMode="auto">
          <a:xfrm>
            <a:off x="5194119" y="0"/>
            <a:ext cx="3949881" cy="3167063"/>
          </a:xfrm>
          <a:prstGeom prst="rect">
            <a:avLst/>
          </a:prstGeom>
          <a:noFill/>
          <a:ln w="28575">
            <a:solidFill>
              <a:srgbClr val="640000"/>
            </a:solidFill>
            <a:miter lim="800000"/>
            <a:headEnd/>
            <a:tailEnd/>
          </a:ln>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2536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animEffect transition="in" filter="box(in)">
                                      <p:cBhvr>
                                        <p:cTn id="7" dur="500"/>
                                        <p:tgtEl>
                                          <p:spTgt spid="19461"/>
                                        </p:tgtEl>
                                      </p:cBhvr>
                                    </p:animEffect>
                                  </p:childTnLst>
                                </p:cTn>
                              </p:par>
                              <p:par>
                                <p:cTn id="8" presetID="4"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i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9462"/>
                                        </p:tgtEl>
                                        <p:attrNameLst>
                                          <p:attrName>style.visibility</p:attrName>
                                        </p:attrNameLst>
                                      </p:cBhvr>
                                      <p:to>
                                        <p:strVal val="visible"/>
                                      </p:to>
                                    </p:set>
                                    <p:animEffect transition="in" filter="box(in)">
                                      <p:cBhvr>
                                        <p:cTn id="15"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P spid="1946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Quạt điện cơ 91: Đại lý tại Hà Nội kèm báo giá (Bộ quốc phòng) - Điện máy  đẳng cấp"/>
          <p:cNvPicPr>
            <a:picLocks noChangeAspect="1" noChangeArrowheads="1"/>
          </p:cNvPicPr>
          <p:nvPr/>
        </p:nvPicPr>
        <p:blipFill>
          <a:blip r:embed="rId2"/>
          <a:srcRect/>
          <a:stretch>
            <a:fillRect/>
          </a:stretch>
        </p:blipFill>
        <p:spPr bwMode="auto">
          <a:xfrm>
            <a:off x="0" y="0"/>
            <a:ext cx="3962400" cy="2667000"/>
          </a:xfrm>
          <a:prstGeom prst="rect">
            <a:avLst/>
          </a:prstGeom>
          <a:noFill/>
        </p:spPr>
      </p:pic>
      <p:pic>
        <p:nvPicPr>
          <p:cNvPr id="3" name="Picture 6" descr="Công nghệ 8 Bài 37: Phân loại và số liệu kỹ thuật của đồ dùng điện"/>
          <p:cNvPicPr>
            <a:picLocks noChangeAspect="1" noChangeArrowheads="1"/>
          </p:cNvPicPr>
          <p:nvPr/>
        </p:nvPicPr>
        <p:blipFill>
          <a:blip r:embed="rId3"/>
          <a:srcRect/>
          <a:stretch>
            <a:fillRect/>
          </a:stretch>
        </p:blipFill>
        <p:spPr bwMode="auto">
          <a:xfrm>
            <a:off x="4343400" y="2819400"/>
            <a:ext cx="4800600" cy="3124200"/>
          </a:xfrm>
          <a:prstGeom prst="rect">
            <a:avLst/>
          </a:prstGeom>
          <a:noFill/>
        </p:spPr>
      </p:pic>
      <p:pic>
        <p:nvPicPr>
          <p:cNvPr id="4" name="Picture 8" descr="Lý thuyết - Olm"/>
          <p:cNvPicPr>
            <a:picLocks noChangeAspect="1" noChangeArrowheads="1"/>
          </p:cNvPicPr>
          <p:nvPr/>
        </p:nvPicPr>
        <p:blipFill>
          <a:blip r:embed="rId4"/>
          <a:srcRect/>
          <a:stretch>
            <a:fillRect/>
          </a:stretch>
        </p:blipFill>
        <p:spPr bwMode="auto">
          <a:xfrm>
            <a:off x="4114800" y="0"/>
            <a:ext cx="5029200" cy="2819400"/>
          </a:xfrm>
          <a:prstGeom prst="rect">
            <a:avLst/>
          </a:prstGeom>
          <a:noFill/>
        </p:spPr>
      </p:pic>
      <p:pic>
        <p:nvPicPr>
          <p:cNvPr id="5" name="Picture 2" descr="Nồi cơm điện Geidea 1L nắp gài AG-421 | Smart Kitchen"/>
          <p:cNvPicPr>
            <a:picLocks noChangeAspect="1" noChangeArrowheads="1"/>
          </p:cNvPicPr>
          <p:nvPr/>
        </p:nvPicPr>
        <p:blipFill>
          <a:blip r:embed="rId5"/>
          <a:srcRect/>
          <a:stretch>
            <a:fillRect/>
          </a:stretch>
        </p:blipFill>
        <p:spPr bwMode="auto">
          <a:xfrm>
            <a:off x="0" y="2895600"/>
            <a:ext cx="4191000" cy="2971800"/>
          </a:xfrm>
          <a:prstGeom prst="rect">
            <a:avLst/>
          </a:prstGeom>
          <a:noFill/>
        </p:spPr>
      </p:pic>
      <p:sp>
        <p:nvSpPr>
          <p:cNvPr id="6" name="Text Box 5"/>
          <p:cNvSpPr txBox="1">
            <a:spLocks noChangeArrowheads="1"/>
          </p:cNvSpPr>
          <p:nvPr/>
        </p:nvSpPr>
        <p:spPr bwMode="auto">
          <a:xfrm>
            <a:off x="0" y="5856982"/>
            <a:ext cx="9144000" cy="10772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lgn="ctr">
              <a:spcBef>
                <a:spcPct val="50000"/>
              </a:spcBef>
            </a:pPr>
            <a:r>
              <a:rPr lang="en-US" sz="3200" b="1" i="1" dirty="0" err="1" smtClean="0">
                <a:solidFill>
                  <a:srgbClr val="FF0066"/>
                </a:solidFill>
              </a:rPr>
              <a:t>Em</a:t>
            </a:r>
            <a:r>
              <a:rPr lang="en-US" sz="3200" b="1" i="1" dirty="0" smtClean="0">
                <a:solidFill>
                  <a:srgbClr val="FF0066"/>
                </a:solidFill>
              </a:rPr>
              <a:t> </a:t>
            </a:r>
            <a:r>
              <a:rPr lang="en-US" sz="3200" b="1" i="1" dirty="0" err="1">
                <a:solidFill>
                  <a:srgbClr val="FF0066"/>
                </a:solidFill>
              </a:rPr>
              <a:t>hãy</a:t>
            </a:r>
            <a:r>
              <a:rPr lang="en-US" sz="3200" b="1" i="1" dirty="0">
                <a:solidFill>
                  <a:srgbClr val="FF0066"/>
                </a:solidFill>
              </a:rPr>
              <a:t> </a:t>
            </a:r>
            <a:r>
              <a:rPr lang="en-US" sz="3200" b="1" i="1" dirty="0" err="1" smtClean="0">
                <a:solidFill>
                  <a:srgbClr val="FF0066"/>
                </a:solidFill>
              </a:rPr>
              <a:t>cho</a:t>
            </a:r>
            <a:r>
              <a:rPr lang="en-US" sz="3200" b="1" i="1" dirty="0" smtClean="0">
                <a:solidFill>
                  <a:srgbClr val="FF0066"/>
                </a:solidFill>
              </a:rPr>
              <a:t> </a:t>
            </a:r>
            <a:r>
              <a:rPr lang="en-US" sz="3200" b="1" i="1" dirty="0" err="1" smtClean="0">
                <a:solidFill>
                  <a:srgbClr val="FF0066"/>
                </a:solidFill>
              </a:rPr>
              <a:t>biết</a:t>
            </a:r>
            <a:r>
              <a:rPr lang="en-US" sz="3200" b="1" i="1" dirty="0" smtClean="0">
                <a:solidFill>
                  <a:srgbClr val="FF0066"/>
                </a:solidFill>
              </a:rPr>
              <a:t> </a:t>
            </a:r>
            <a:r>
              <a:rPr lang="en-US" sz="3200" b="1" i="1" dirty="0" err="1" smtClean="0">
                <a:solidFill>
                  <a:srgbClr val="FF0066"/>
                </a:solidFill>
              </a:rPr>
              <a:t>đại</a:t>
            </a:r>
            <a:r>
              <a:rPr lang="en-US" sz="3200" b="1" i="1" dirty="0" smtClean="0">
                <a:solidFill>
                  <a:srgbClr val="FF0066"/>
                </a:solidFill>
              </a:rPr>
              <a:t> </a:t>
            </a:r>
            <a:r>
              <a:rPr lang="en-US" sz="3200" b="1" i="1" dirty="0" err="1" smtClean="0">
                <a:solidFill>
                  <a:srgbClr val="FF0066"/>
                </a:solidFill>
              </a:rPr>
              <a:t>lượng</a:t>
            </a:r>
            <a:r>
              <a:rPr lang="en-US" sz="3200" b="1" i="1" dirty="0" smtClean="0">
                <a:solidFill>
                  <a:srgbClr val="FF0066"/>
                </a:solidFill>
              </a:rPr>
              <a:t> </a:t>
            </a:r>
            <a:r>
              <a:rPr lang="en-US" sz="3200" b="1" i="1" dirty="0" err="1" smtClean="0">
                <a:solidFill>
                  <a:srgbClr val="FF0066"/>
                </a:solidFill>
              </a:rPr>
              <a:t>định</a:t>
            </a:r>
            <a:r>
              <a:rPr lang="en-US" sz="3200" b="1" i="1" dirty="0" smtClean="0">
                <a:solidFill>
                  <a:srgbClr val="FF0066"/>
                </a:solidFill>
              </a:rPr>
              <a:t> </a:t>
            </a:r>
            <a:r>
              <a:rPr lang="en-US" sz="3200" b="1" i="1" dirty="0" err="1" smtClean="0">
                <a:solidFill>
                  <a:srgbClr val="FF0066"/>
                </a:solidFill>
              </a:rPr>
              <a:t>mức</a:t>
            </a:r>
            <a:r>
              <a:rPr lang="en-US" sz="3200" b="1" i="1" dirty="0" smtClean="0">
                <a:solidFill>
                  <a:srgbClr val="FF0066"/>
                </a:solidFill>
              </a:rPr>
              <a:t> </a:t>
            </a:r>
            <a:r>
              <a:rPr lang="en-US" sz="3200" b="1" i="1" dirty="0" err="1" smtClean="0">
                <a:solidFill>
                  <a:srgbClr val="FF0066"/>
                </a:solidFill>
              </a:rPr>
              <a:t>chung</a:t>
            </a:r>
            <a:r>
              <a:rPr lang="en-US" sz="3200" b="1" i="1" dirty="0" smtClean="0">
                <a:solidFill>
                  <a:srgbClr val="FF0066"/>
                </a:solidFill>
              </a:rPr>
              <a:t> </a:t>
            </a:r>
            <a:r>
              <a:rPr lang="en-US" sz="3200" b="1" i="1" dirty="0" err="1" smtClean="0">
                <a:solidFill>
                  <a:srgbClr val="FF0066"/>
                </a:solidFill>
              </a:rPr>
              <a:t>và</a:t>
            </a:r>
            <a:r>
              <a:rPr lang="en-US" sz="3200" b="1" i="1" dirty="0" smtClean="0">
                <a:solidFill>
                  <a:srgbClr val="FF0066"/>
                </a:solidFill>
              </a:rPr>
              <a:t> dung </a:t>
            </a:r>
            <a:r>
              <a:rPr lang="en-US" sz="3200" b="1" i="1" dirty="0" err="1" smtClean="0">
                <a:solidFill>
                  <a:srgbClr val="FF0066"/>
                </a:solidFill>
              </a:rPr>
              <a:t>tích</a:t>
            </a:r>
            <a:r>
              <a:rPr lang="en-US" sz="3200" b="1" i="1" dirty="0" smtClean="0">
                <a:solidFill>
                  <a:srgbClr val="FF0066"/>
                </a:solidFill>
              </a:rPr>
              <a:t> </a:t>
            </a:r>
            <a:r>
              <a:rPr lang="en-US" sz="3200" b="1" i="1" dirty="0" err="1" smtClean="0">
                <a:solidFill>
                  <a:srgbClr val="FF0066"/>
                </a:solidFill>
              </a:rPr>
              <a:t>có</a:t>
            </a:r>
            <a:r>
              <a:rPr lang="en-US" sz="3200" b="1" i="1" dirty="0" smtClean="0">
                <a:solidFill>
                  <a:srgbClr val="FF0066"/>
                </a:solidFill>
              </a:rPr>
              <a:t> </a:t>
            </a:r>
            <a:r>
              <a:rPr lang="en-US" sz="3200" b="1" i="1" dirty="0" err="1" smtClean="0">
                <a:solidFill>
                  <a:srgbClr val="FF0066"/>
                </a:solidFill>
              </a:rPr>
              <a:t>trên</a:t>
            </a:r>
            <a:r>
              <a:rPr lang="en-US" sz="3200" b="1" i="1" dirty="0" smtClean="0">
                <a:solidFill>
                  <a:srgbClr val="FF0066"/>
                </a:solidFill>
              </a:rPr>
              <a:t> </a:t>
            </a:r>
            <a:r>
              <a:rPr lang="en-US" sz="3200" b="1" i="1" dirty="0" err="1" smtClean="0">
                <a:solidFill>
                  <a:srgbClr val="FF0066"/>
                </a:solidFill>
              </a:rPr>
              <a:t>các</a:t>
            </a:r>
            <a:r>
              <a:rPr lang="en-US" sz="3200" b="1" i="1" dirty="0" smtClean="0">
                <a:solidFill>
                  <a:srgbClr val="FF0066"/>
                </a:solidFill>
              </a:rPr>
              <a:t> </a:t>
            </a:r>
            <a:r>
              <a:rPr lang="en-US" sz="3200" b="1" i="1" dirty="0" err="1" smtClean="0">
                <a:solidFill>
                  <a:srgbClr val="FF0066"/>
                </a:solidFill>
              </a:rPr>
              <a:t>đồ</a:t>
            </a:r>
            <a:r>
              <a:rPr lang="en-US" sz="3200" b="1" i="1" dirty="0" smtClean="0">
                <a:solidFill>
                  <a:srgbClr val="FF0066"/>
                </a:solidFill>
              </a:rPr>
              <a:t> </a:t>
            </a:r>
            <a:r>
              <a:rPr lang="en-US" sz="3200" b="1" i="1" dirty="0" err="1" smtClean="0">
                <a:solidFill>
                  <a:srgbClr val="FF0066"/>
                </a:solidFill>
              </a:rPr>
              <a:t>dùng</a:t>
            </a:r>
            <a:r>
              <a:rPr lang="en-US" sz="3200" b="1" i="1" dirty="0" smtClean="0">
                <a:solidFill>
                  <a:srgbClr val="FF0066"/>
                </a:solidFill>
              </a:rPr>
              <a:t> </a:t>
            </a:r>
            <a:r>
              <a:rPr lang="en-US" sz="3200" b="1" i="1" dirty="0" err="1" smtClean="0">
                <a:solidFill>
                  <a:srgbClr val="FF0066"/>
                </a:solidFill>
              </a:rPr>
              <a:t>điện</a:t>
            </a:r>
            <a:r>
              <a:rPr lang="en-US" sz="3200" b="1" i="1" dirty="0" smtClean="0">
                <a:solidFill>
                  <a:srgbClr val="FF0066"/>
                </a:solidFill>
              </a:rPr>
              <a:t>?</a:t>
            </a:r>
            <a:endParaRPr lang="en-US" sz="3200" b="1" i="1" dirty="0">
              <a:solidFill>
                <a:srgbClr val="FF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ox(in)">
                                      <p:cBhvr>
                                        <p:cTn id="10" dur="500"/>
                                        <p:tgtEl>
                                          <p:spTgt spid="4"/>
                                        </p:tgtEl>
                                      </p:cBhvr>
                                    </p:animEffect>
                                  </p:childTnLst>
                                </p:cTn>
                              </p:par>
                              <p:par>
                                <p:cTn id="11" presetID="4"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ox(in)">
                                      <p:cBhvr>
                                        <p:cTn id="13" dur="500"/>
                                        <p:tgtEl>
                                          <p:spTgt spid="5"/>
                                        </p:tgtEl>
                                      </p:cBhvr>
                                    </p:animEffect>
                                  </p:childTnLst>
                                </p:cTn>
                              </p:par>
                              <p:par>
                                <p:cTn id="14" presetID="4"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box(in)">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in)">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ây đèn dầu, biểu tượng một thời hồn quê Việt"/>
          <p:cNvPicPr>
            <a:picLocks noChangeAspect="1" noChangeArrowheads="1"/>
          </p:cNvPicPr>
          <p:nvPr/>
        </p:nvPicPr>
        <p:blipFill>
          <a:blip r:embed="rId2"/>
          <a:srcRect/>
          <a:stretch>
            <a:fillRect/>
          </a:stretch>
        </p:blipFill>
        <p:spPr bwMode="auto">
          <a:xfrm>
            <a:off x="4724400" y="3429000"/>
            <a:ext cx="4419600" cy="2590800"/>
          </a:xfrm>
          <a:prstGeom prst="rect">
            <a:avLst/>
          </a:prstGeom>
          <a:noFill/>
        </p:spPr>
      </p:pic>
      <p:pic>
        <p:nvPicPr>
          <p:cNvPr id="1030" name="Picture 6" descr="BÍ QUYẾT GÂY THƯƠNG NHỚ CƠM NHÀ CỦA MẸ"/>
          <p:cNvPicPr>
            <a:picLocks noChangeAspect="1" noChangeArrowheads="1"/>
          </p:cNvPicPr>
          <p:nvPr/>
        </p:nvPicPr>
        <p:blipFill>
          <a:blip r:embed="rId3"/>
          <a:srcRect/>
          <a:stretch>
            <a:fillRect/>
          </a:stretch>
        </p:blipFill>
        <p:spPr bwMode="auto">
          <a:xfrm>
            <a:off x="990600" y="0"/>
            <a:ext cx="7848600" cy="2971800"/>
          </a:xfrm>
          <a:prstGeom prst="rect">
            <a:avLst/>
          </a:prstGeom>
          <a:noFill/>
        </p:spPr>
      </p:pic>
      <p:pic>
        <p:nvPicPr>
          <p:cNvPr id="1032" name="Picture 8" descr="Chiếc quạt của nội!"/>
          <p:cNvPicPr>
            <a:picLocks noChangeAspect="1" noChangeArrowheads="1"/>
          </p:cNvPicPr>
          <p:nvPr/>
        </p:nvPicPr>
        <p:blipFill>
          <a:blip r:embed="rId4"/>
          <a:srcRect/>
          <a:stretch>
            <a:fillRect/>
          </a:stretch>
        </p:blipFill>
        <p:spPr bwMode="auto">
          <a:xfrm>
            <a:off x="0" y="3429000"/>
            <a:ext cx="4724400" cy="2667000"/>
          </a:xfrm>
          <a:prstGeom prst="rect">
            <a:avLst/>
          </a:prstGeom>
          <a:noFill/>
        </p:spPr>
      </p:pic>
      <p:pic>
        <p:nvPicPr>
          <p:cNvPr id="11" name="Picture 10"/>
          <p:cNvPicPr>
            <a:picLocks noChangeAspect="1"/>
          </p:cNvPicPr>
          <p:nvPr/>
        </p:nvPicPr>
        <p:blipFill>
          <a:blip r:embed="rId5"/>
          <a:stretch>
            <a:fillRect/>
          </a:stretch>
        </p:blipFill>
        <p:spPr>
          <a:xfrm>
            <a:off x="0" y="1371600"/>
            <a:ext cx="908383" cy="1072989"/>
          </a:xfrm>
          <a:prstGeom prst="rect">
            <a:avLst/>
          </a:prstGeom>
        </p:spPr>
      </p:pic>
      <p:sp>
        <p:nvSpPr>
          <p:cNvPr id="12" name="TextBox 11"/>
          <p:cNvSpPr txBox="1"/>
          <p:nvPr/>
        </p:nvSpPr>
        <p:spPr>
          <a:xfrm>
            <a:off x="1066800" y="762000"/>
            <a:ext cx="6934200" cy="954107"/>
          </a:xfrm>
          <a:prstGeom prst="rect">
            <a:avLst/>
          </a:prstGeom>
          <a:noFill/>
        </p:spPr>
        <p:txBody>
          <a:bodyPr wrap="square" rtlCol="0">
            <a:spAutoFit/>
          </a:bodyPr>
          <a:lstStyle/>
          <a:p>
            <a:r>
              <a:rPr lang="en-US" sz="2800" dirty="0" err="1" smtClean="0">
                <a:solidFill>
                  <a:srgbClr val="FF0000"/>
                </a:solidFill>
                <a:latin typeface="Times New Roman" pitchFamily="18" charset="0"/>
                <a:cs typeface="Times New Roman" pitchFamily="18" charset="0"/>
              </a:rPr>
              <a:t>Trước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đây</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khi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chưa</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có</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điện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thì</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người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ta</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nấu</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cơm</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uạt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mát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và</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thắp</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sáng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như</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thế</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nào</a:t>
            </a:r>
            <a:r>
              <a:rPr lang="en-US" sz="2800" dirty="0" smtClean="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
        <p:nvSpPr>
          <p:cNvPr id="13" name="TextBox 12"/>
          <p:cNvSpPr txBox="1"/>
          <p:nvPr/>
        </p:nvSpPr>
        <p:spPr>
          <a:xfrm>
            <a:off x="3048000" y="2971800"/>
            <a:ext cx="4343400" cy="523220"/>
          </a:xfrm>
          <a:prstGeom prst="rect">
            <a:avLst/>
          </a:prstGeom>
          <a:noFill/>
        </p:spPr>
        <p:txBody>
          <a:bodyPr wrap="square" rtlCol="0">
            <a:spAutoFit/>
          </a:bodyPr>
          <a:lstStyle/>
          <a:p>
            <a:r>
              <a:rPr lang="en-US" sz="2800" dirty="0" smtClean="0">
                <a:solidFill>
                  <a:srgbClr val="FF0000"/>
                </a:solidFill>
                <a:latin typeface="Times New Roman" pitchFamily="18" charset="0"/>
                <a:cs typeface="Times New Roman" pitchFamily="18" charset="0"/>
              </a:rPr>
              <a:t>NẤU CƠM( </a:t>
            </a:r>
            <a:r>
              <a:rPr lang="en-US" sz="2800" dirty="0" err="1" smtClean="0">
                <a:solidFill>
                  <a:srgbClr val="FF0000"/>
                </a:solidFill>
                <a:latin typeface="Times New Roman" pitchFamily="18" charset="0"/>
                <a:cs typeface="Times New Roman" pitchFamily="18" charset="0"/>
              </a:rPr>
              <a:t>bằng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bếp</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củi</a:t>
            </a:r>
            <a:r>
              <a:rPr lang="en-US" sz="2800" dirty="0" smtClean="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
        <p:nvSpPr>
          <p:cNvPr id="14" name="TextBox 13"/>
          <p:cNvSpPr txBox="1"/>
          <p:nvPr/>
        </p:nvSpPr>
        <p:spPr>
          <a:xfrm>
            <a:off x="914400" y="6096000"/>
            <a:ext cx="3276600" cy="523220"/>
          </a:xfrm>
          <a:prstGeom prst="rect">
            <a:avLst/>
          </a:prstGeom>
          <a:noFill/>
        </p:spPr>
        <p:txBody>
          <a:bodyPr wrap="square" rtlCol="0">
            <a:spAutoFit/>
          </a:bodyPr>
          <a:lstStyle/>
          <a:p>
            <a:r>
              <a:rPr lang="en-US" sz="2800" dirty="0" err="1" smtClean="0">
                <a:solidFill>
                  <a:srgbClr val="FF0000"/>
                </a:solidFill>
                <a:latin typeface="Times New Roman" pitchFamily="18" charset="0"/>
                <a:cs typeface="Times New Roman" pitchFamily="18" charset="0"/>
              </a:rPr>
              <a:t>Quạt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mát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quạt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tay</a:t>
            </a:r>
            <a:r>
              <a:rPr lang="en-US" sz="2800" dirty="0" smtClean="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
        <p:nvSpPr>
          <p:cNvPr id="15" name="TextBox 14"/>
          <p:cNvSpPr txBox="1"/>
          <p:nvPr/>
        </p:nvSpPr>
        <p:spPr>
          <a:xfrm>
            <a:off x="5638800" y="6096000"/>
            <a:ext cx="3124200" cy="523220"/>
          </a:xfrm>
          <a:prstGeom prst="rect">
            <a:avLst/>
          </a:prstGeom>
          <a:noFill/>
        </p:spPr>
        <p:txBody>
          <a:bodyPr wrap="square" rtlCol="0">
            <a:spAutoFit/>
          </a:bodyPr>
          <a:lstStyle/>
          <a:p>
            <a:r>
              <a:rPr lang="en-US" sz="2800" dirty="0" err="1" smtClean="0">
                <a:solidFill>
                  <a:srgbClr val="FF0000"/>
                </a:solidFill>
                <a:latin typeface="Times New Roman" pitchFamily="18" charset="0"/>
                <a:cs typeface="Times New Roman" pitchFamily="18" charset="0"/>
              </a:rPr>
              <a:t>Học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bài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đèn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dầu</a:t>
            </a:r>
            <a:r>
              <a:rPr lang="en-US" sz="2800" dirty="0" smtClean="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edge">
                                      <p:cBhvr>
                                        <p:cTn id="7" dur="2000"/>
                                        <p:tgtEl>
                                          <p:spTgt spid="11"/>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edge">
                                      <p:cBhvr>
                                        <p:cTn id="10" dur="2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11"/>
                                        </p:tgtEl>
                                        <p:attrNameLst>
                                          <p:attrName>ppt_x</p:attrName>
                                        </p:attrNameLst>
                                      </p:cBhvr>
                                      <p:tavLst>
                                        <p:tav tm="0">
                                          <p:val>
                                            <p:strVal val="ppt_x"/>
                                          </p:val>
                                        </p:tav>
                                        <p:tav tm="100000">
                                          <p:val>
                                            <p:strVal val="ppt_x"/>
                                          </p:val>
                                        </p:tav>
                                      </p:tavLst>
                                    </p:anim>
                                    <p:anim calcmode="lin" valueType="num">
                                      <p:cBhvr additive="base">
                                        <p:cTn id="15" dur="500"/>
                                        <p:tgtEl>
                                          <p:spTgt spid="11"/>
                                        </p:tgtEl>
                                        <p:attrNameLst>
                                          <p:attrName>ppt_y</p:attrName>
                                        </p:attrNameLst>
                                      </p:cBhvr>
                                      <p:tavLst>
                                        <p:tav tm="0">
                                          <p:val>
                                            <p:strVal val="ppt_y"/>
                                          </p:val>
                                        </p:tav>
                                        <p:tav tm="100000">
                                          <p:val>
                                            <p:strVal val="1+ppt_h/2"/>
                                          </p:val>
                                        </p:tav>
                                      </p:tavLst>
                                    </p:anim>
                                    <p:set>
                                      <p:cBhvr>
                                        <p:cTn id="16" dur="1" fill="hold">
                                          <p:stCondLst>
                                            <p:cond delay="499"/>
                                          </p:stCondLst>
                                        </p:cTn>
                                        <p:tgtEl>
                                          <p:spTgt spid="11"/>
                                        </p:tgtEl>
                                        <p:attrNameLst>
                                          <p:attrName>style.visibility</p:attrName>
                                        </p:attrNameLst>
                                      </p:cBhvr>
                                      <p:to>
                                        <p:strVal val="hidden"/>
                                      </p:to>
                                    </p:set>
                                  </p:childTnLst>
                                </p:cTn>
                              </p:par>
                              <p:par>
                                <p:cTn id="17" presetID="2" presetClass="exit" presetSubtype="4" fill="hold" grpId="1" nodeType="withEffect">
                                  <p:stCondLst>
                                    <p:cond delay="0"/>
                                  </p:stCondLst>
                                  <p:childTnLst>
                                    <p:anim calcmode="lin" valueType="num">
                                      <p:cBhvr additive="base">
                                        <p:cTn id="18" dur="500"/>
                                        <p:tgtEl>
                                          <p:spTgt spid="12"/>
                                        </p:tgtEl>
                                        <p:attrNameLst>
                                          <p:attrName>ppt_x</p:attrName>
                                        </p:attrNameLst>
                                      </p:cBhvr>
                                      <p:tavLst>
                                        <p:tav tm="0">
                                          <p:val>
                                            <p:strVal val="ppt_x"/>
                                          </p:val>
                                        </p:tav>
                                        <p:tav tm="100000">
                                          <p:val>
                                            <p:strVal val="ppt_x"/>
                                          </p:val>
                                        </p:tav>
                                      </p:tavLst>
                                    </p:anim>
                                    <p:anim calcmode="lin" valueType="num">
                                      <p:cBhvr additive="base">
                                        <p:cTn id="19" dur="500"/>
                                        <p:tgtEl>
                                          <p:spTgt spid="12"/>
                                        </p:tgtEl>
                                        <p:attrNameLst>
                                          <p:attrName>ppt_y</p:attrName>
                                        </p:attrNameLst>
                                      </p:cBhvr>
                                      <p:tavLst>
                                        <p:tav tm="0">
                                          <p:val>
                                            <p:strVal val="ppt_y"/>
                                          </p:val>
                                        </p:tav>
                                        <p:tav tm="100000">
                                          <p:val>
                                            <p:strVal val="1+ppt_h/2"/>
                                          </p:val>
                                        </p:tav>
                                      </p:tavLst>
                                    </p:anim>
                                    <p:set>
                                      <p:cBhvr>
                                        <p:cTn id="20" dur="1" fill="hold">
                                          <p:stCondLst>
                                            <p:cond delay="499"/>
                                          </p:stCondLst>
                                        </p:cTn>
                                        <p:tgtEl>
                                          <p:spTgt spid="12"/>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030"/>
                                        </p:tgtEl>
                                        <p:attrNameLst>
                                          <p:attrName>style.visibility</p:attrName>
                                        </p:attrNameLst>
                                      </p:cBhvr>
                                      <p:to>
                                        <p:strVal val="visible"/>
                                      </p:to>
                                    </p:set>
                                    <p:animEffect transition="in" filter="box(in)">
                                      <p:cBhvr>
                                        <p:cTn id="25" dur="500"/>
                                        <p:tgtEl>
                                          <p:spTgt spid="1030"/>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ox(in)">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032"/>
                                        </p:tgtEl>
                                        <p:attrNameLst>
                                          <p:attrName>style.visibility</p:attrName>
                                        </p:attrNameLst>
                                      </p:cBhvr>
                                      <p:to>
                                        <p:strVal val="visible"/>
                                      </p:to>
                                    </p:set>
                                    <p:animEffect transition="in" filter="box(in)">
                                      <p:cBhvr>
                                        <p:cTn id="33" dur="500"/>
                                        <p:tgtEl>
                                          <p:spTgt spid="1032"/>
                                        </p:tgtEl>
                                      </p:cBhvr>
                                    </p:animEffect>
                                  </p:childTnLst>
                                </p:cTn>
                              </p:par>
                              <p:par>
                                <p:cTn id="34" presetID="4" presetClass="entr" presetSubtype="16"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ox(in)">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nodeType="clickEffect">
                                  <p:stCondLst>
                                    <p:cond delay="0"/>
                                  </p:stCondLst>
                                  <p:childTnLst>
                                    <p:set>
                                      <p:cBhvr>
                                        <p:cTn id="40" dur="1" fill="hold">
                                          <p:stCondLst>
                                            <p:cond delay="0"/>
                                          </p:stCondLst>
                                        </p:cTn>
                                        <p:tgtEl>
                                          <p:spTgt spid="1028"/>
                                        </p:tgtEl>
                                        <p:attrNameLst>
                                          <p:attrName>style.visibility</p:attrName>
                                        </p:attrNameLst>
                                      </p:cBhvr>
                                      <p:to>
                                        <p:strVal val="visible"/>
                                      </p:to>
                                    </p:set>
                                    <p:animEffect transition="in" filter="box(in)">
                                      <p:cBhvr>
                                        <p:cTn id="41" dur="500"/>
                                        <p:tgtEl>
                                          <p:spTgt spid="1028"/>
                                        </p:tgtEl>
                                      </p:cBhvr>
                                    </p:animEffect>
                                  </p:childTnLst>
                                </p:cTn>
                              </p:par>
                              <p:par>
                                <p:cTn id="42" presetID="4" presetClass="entr" presetSubtype="16"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box(in)">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2" grpId="1"/>
      <p:bldP spid="13" grpId="0"/>
      <p:bldP spid="14" grpId="0"/>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Quạt điện cơ 91: Đại lý tại Hà Nội kèm báo giá (Bộ quốc phòng) - Điện máy  đẳng cấp"/>
          <p:cNvPicPr>
            <a:picLocks noChangeAspect="1" noChangeArrowheads="1"/>
          </p:cNvPicPr>
          <p:nvPr/>
        </p:nvPicPr>
        <p:blipFill>
          <a:blip r:embed="rId2"/>
          <a:srcRect/>
          <a:stretch>
            <a:fillRect/>
          </a:stretch>
        </p:blipFill>
        <p:spPr bwMode="auto">
          <a:xfrm>
            <a:off x="0" y="0"/>
            <a:ext cx="4191000" cy="6858000"/>
          </a:xfrm>
          <a:prstGeom prst="rect">
            <a:avLst/>
          </a:prstGeom>
          <a:noFill/>
        </p:spPr>
      </p:pic>
      <p:sp>
        <p:nvSpPr>
          <p:cNvPr id="7" name="Text Box 6"/>
          <p:cNvSpPr txBox="1">
            <a:spLocks noChangeArrowheads="1"/>
          </p:cNvSpPr>
          <p:nvPr/>
        </p:nvSpPr>
        <p:spPr bwMode="auto">
          <a:xfrm>
            <a:off x="4114800" y="2133600"/>
            <a:ext cx="5029200" cy="2062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3200" dirty="0" err="1" smtClean="0">
                <a:solidFill>
                  <a:srgbClr val="0000FF"/>
                </a:solidFill>
              </a:rPr>
              <a:t>Điện</a:t>
            </a:r>
            <a:r>
              <a:rPr lang="en-US" sz="3200" dirty="0" smtClean="0">
                <a:solidFill>
                  <a:srgbClr val="0000FF"/>
                </a:solidFill>
              </a:rPr>
              <a:t> </a:t>
            </a:r>
            <a:r>
              <a:rPr lang="en-US" sz="3200" dirty="0" err="1">
                <a:solidFill>
                  <a:srgbClr val="0000FF"/>
                </a:solidFill>
              </a:rPr>
              <a:t>áp</a:t>
            </a:r>
            <a:r>
              <a:rPr lang="en-US" sz="3200" dirty="0">
                <a:solidFill>
                  <a:srgbClr val="0000FF"/>
                </a:solidFill>
              </a:rPr>
              <a:t> </a:t>
            </a:r>
            <a:r>
              <a:rPr lang="en-US" sz="3200" dirty="0" err="1">
                <a:solidFill>
                  <a:srgbClr val="0000FF"/>
                </a:solidFill>
              </a:rPr>
              <a:t>định</a:t>
            </a:r>
            <a:r>
              <a:rPr lang="en-US" sz="3200" dirty="0">
                <a:solidFill>
                  <a:srgbClr val="0000FF"/>
                </a:solidFill>
              </a:rPr>
              <a:t> </a:t>
            </a:r>
            <a:r>
              <a:rPr lang="en-US" sz="3200" dirty="0" err="1">
                <a:solidFill>
                  <a:srgbClr val="0000FF"/>
                </a:solidFill>
              </a:rPr>
              <a:t>mức</a:t>
            </a:r>
            <a:r>
              <a:rPr lang="en-US" sz="3200" dirty="0">
                <a:solidFill>
                  <a:srgbClr val="0000FF"/>
                </a:solidFill>
              </a:rPr>
              <a:t>: 220V</a:t>
            </a:r>
          </a:p>
          <a:p>
            <a:pPr>
              <a:spcBef>
                <a:spcPct val="50000"/>
              </a:spcBef>
            </a:pPr>
            <a:r>
              <a:rPr lang="en-US" sz="3200" dirty="0" err="1" smtClean="0">
                <a:solidFill>
                  <a:srgbClr val="0000FF"/>
                </a:solidFill>
              </a:rPr>
              <a:t>Công</a:t>
            </a:r>
            <a:r>
              <a:rPr lang="en-US" sz="3200" dirty="0" smtClean="0">
                <a:solidFill>
                  <a:srgbClr val="0000FF"/>
                </a:solidFill>
              </a:rPr>
              <a:t> </a:t>
            </a:r>
            <a:r>
              <a:rPr lang="en-US" sz="3200" dirty="0" err="1" smtClean="0">
                <a:solidFill>
                  <a:srgbClr val="0000FF"/>
                </a:solidFill>
              </a:rPr>
              <a:t>suất</a:t>
            </a:r>
            <a:r>
              <a:rPr lang="en-US" sz="3200" dirty="0" smtClean="0">
                <a:solidFill>
                  <a:srgbClr val="0000FF"/>
                </a:solidFill>
              </a:rPr>
              <a:t> </a:t>
            </a:r>
            <a:r>
              <a:rPr lang="en-US" sz="3200" dirty="0" err="1" smtClean="0">
                <a:solidFill>
                  <a:srgbClr val="0000FF"/>
                </a:solidFill>
              </a:rPr>
              <a:t>định</a:t>
            </a:r>
            <a:r>
              <a:rPr lang="en-US" sz="3200" dirty="0" smtClean="0">
                <a:solidFill>
                  <a:srgbClr val="0000FF"/>
                </a:solidFill>
              </a:rPr>
              <a:t> </a:t>
            </a:r>
            <a:r>
              <a:rPr lang="en-US" sz="3200" dirty="0" err="1" smtClean="0">
                <a:solidFill>
                  <a:srgbClr val="0000FF"/>
                </a:solidFill>
              </a:rPr>
              <a:t>mức</a:t>
            </a:r>
            <a:r>
              <a:rPr lang="en-US" sz="3200" dirty="0" smtClean="0">
                <a:solidFill>
                  <a:srgbClr val="0000FF"/>
                </a:solidFill>
              </a:rPr>
              <a:t>: 400W</a:t>
            </a:r>
          </a:p>
          <a:p>
            <a:pPr>
              <a:spcBef>
                <a:spcPct val="50000"/>
              </a:spcBef>
            </a:pP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Lý thuyết - Olm"/>
          <p:cNvPicPr>
            <a:picLocks noChangeAspect="1" noChangeArrowheads="1"/>
          </p:cNvPicPr>
          <p:nvPr/>
        </p:nvPicPr>
        <p:blipFill>
          <a:blip r:embed="rId2"/>
          <a:srcRect/>
          <a:stretch>
            <a:fillRect/>
          </a:stretch>
        </p:blipFill>
        <p:spPr bwMode="auto">
          <a:xfrm>
            <a:off x="0" y="152400"/>
            <a:ext cx="5029200" cy="6705600"/>
          </a:xfrm>
          <a:prstGeom prst="rect">
            <a:avLst/>
          </a:prstGeom>
          <a:noFill/>
        </p:spPr>
      </p:pic>
      <p:sp>
        <p:nvSpPr>
          <p:cNvPr id="8" name="Text Box 6"/>
          <p:cNvSpPr txBox="1">
            <a:spLocks noChangeArrowheads="1"/>
          </p:cNvSpPr>
          <p:nvPr/>
        </p:nvSpPr>
        <p:spPr bwMode="auto">
          <a:xfrm>
            <a:off x="5029200" y="1676400"/>
            <a:ext cx="4114800" cy="19082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2800" dirty="0" err="1" smtClean="0">
                <a:solidFill>
                  <a:srgbClr val="0000FF"/>
                </a:solidFill>
              </a:rPr>
              <a:t>Điện</a:t>
            </a:r>
            <a:r>
              <a:rPr lang="en-US" sz="2800" dirty="0" smtClean="0">
                <a:solidFill>
                  <a:srgbClr val="0000FF"/>
                </a:solidFill>
              </a:rPr>
              <a:t> </a:t>
            </a:r>
            <a:r>
              <a:rPr lang="en-US" sz="2800" dirty="0" err="1">
                <a:solidFill>
                  <a:srgbClr val="0000FF"/>
                </a:solidFill>
              </a:rPr>
              <a:t>áp</a:t>
            </a:r>
            <a:r>
              <a:rPr lang="en-US" sz="2800" dirty="0">
                <a:solidFill>
                  <a:srgbClr val="0000FF"/>
                </a:solidFill>
              </a:rPr>
              <a:t> </a:t>
            </a:r>
            <a:r>
              <a:rPr lang="en-US" sz="2800" dirty="0" err="1">
                <a:solidFill>
                  <a:srgbClr val="0000FF"/>
                </a:solidFill>
              </a:rPr>
              <a:t>định</a:t>
            </a:r>
            <a:r>
              <a:rPr lang="en-US" sz="2800" dirty="0">
                <a:solidFill>
                  <a:srgbClr val="0000FF"/>
                </a:solidFill>
              </a:rPr>
              <a:t> </a:t>
            </a:r>
            <a:r>
              <a:rPr lang="en-US" sz="2800" dirty="0" err="1">
                <a:solidFill>
                  <a:srgbClr val="0000FF"/>
                </a:solidFill>
              </a:rPr>
              <a:t>mức</a:t>
            </a:r>
            <a:r>
              <a:rPr lang="en-US" sz="2800" dirty="0">
                <a:solidFill>
                  <a:srgbClr val="0000FF"/>
                </a:solidFill>
              </a:rPr>
              <a:t>: 220V</a:t>
            </a:r>
          </a:p>
          <a:p>
            <a:pPr>
              <a:spcBef>
                <a:spcPct val="50000"/>
              </a:spcBef>
            </a:pPr>
            <a:r>
              <a:rPr lang="en-US" sz="2800" dirty="0" err="1" smtClean="0">
                <a:solidFill>
                  <a:srgbClr val="0000FF"/>
                </a:solidFill>
              </a:rPr>
              <a:t>Công</a:t>
            </a:r>
            <a:r>
              <a:rPr lang="en-US" sz="2800" dirty="0" smtClean="0">
                <a:solidFill>
                  <a:srgbClr val="0000FF"/>
                </a:solidFill>
              </a:rPr>
              <a:t> </a:t>
            </a:r>
            <a:r>
              <a:rPr lang="en-US" sz="2800" dirty="0" err="1" smtClean="0">
                <a:solidFill>
                  <a:srgbClr val="0000FF"/>
                </a:solidFill>
              </a:rPr>
              <a:t>suất</a:t>
            </a:r>
            <a:r>
              <a:rPr lang="en-US" sz="2800" dirty="0" smtClean="0">
                <a:solidFill>
                  <a:srgbClr val="0000FF"/>
                </a:solidFill>
              </a:rPr>
              <a:t> </a:t>
            </a:r>
            <a:r>
              <a:rPr lang="en-US" sz="2800" dirty="0" err="1" smtClean="0">
                <a:solidFill>
                  <a:srgbClr val="0000FF"/>
                </a:solidFill>
              </a:rPr>
              <a:t>định</a:t>
            </a:r>
            <a:r>
              <a:rPr lang="en-US" sz="2800" dirty="0" smtClean="0">
                <a:solidFill>
                  <a:srgbClr val="0000FF"/>
                </a:solidFill>
              </a:rPr>
              <a:t> </a:t>
            </a:r>
            <a:r>
              <a:rPr lang="en-US" sz="2800" dirty="0" err="1" smtClean="0">
                <a:solidFill>
                  <a:srgbClr val="0000FF"/>
                </a:solidFill>
              </a:rPr>
              <a:t>mức</a:t>
            </a:r>
            <a:r>
              <a:rPr lang="en-US" sz="2800" dirty="0" smtClean="0">
                <a:solidFill>
                  <a:srgbClr val="0000FF"/>
                </a:solidFill>
              </a:rPr>
              <a:t>: 9W</a:t>
            </a:r>
          </a:p>
          <a:p>
            <a:pPr>
              <a:spcBef>
                <a:spcPct val="50000"/>
              </a:spcBef>
            </a:pP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ồi cơm điện Geidea 1L nắp gài AG-421 | Smart Kitchen"/>
          <p:cNvPicPr>
            <a:picLocks noChangeAspect="1" noChangeArrowheads="1"/>
          </p:cNvPicPr>
          <p:nvPr/>
        </p:nvPicPr>
        <p:blipFill>
          <a:blip r:embed="rId2"/>
          <a:srcRect/>
          <a:stretch>
            <a:fillRect/>
          </a:stretch>
        </p:blipFill>
        <p:spPr bwMode="auto">
          <a:xfrm>
            <a:off x="0" y="0"/>
            <a:ext cx="5029200" cy="6477000"/>
          </a:xfrm>
          <a:prstGeom prst="rect">
            <a:avLst/>
          </a:prstGeom>
          <a:noFill/>
        </p:spPr>
      </p:pic>
      <p:sp>
        <p:nvSpPr>
          <p:cNvPr id="7" name="Text Box 6"/>
          <p:cNvSpPr txBox="1">
            <a:spLocks noChangeArrowheads="1"/>
          </p:cNvSpPr>
          <p:nvPr/>
        </p:nvSpPr>
        <p:spPr bwMode="auto">
          <a:xfrm>
            <a:off x="5029200" y="2133600"/>
            <a:ext cx="4343400" cy="2554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2800" dirty="0" err="1" smtClean="0">
                <a:solidFill>
                  <a:srgbClr val="0000FF"/>
                </a:solidFill>
              </a:rPr>
              <a:t>Điện</a:t>
            </a:r>
            <a:r>
              <a:rPr lang="en-US" sz="2800" dirty="0" smtClean="0">
                <a:solidFill>
                  <a:srgbClr val="0000FF"/>
                </a:solidFill>
              </a:rPr>
              <a:t> </a:t>
            </a:r>
            <a:r>
              <a:rPr lang="en-US" sz="2800" dirty="0" err="1">
                <a:solidFill>
                  <a:srgbClr val="0000FF"/>
                </a:solidFill>
              </a:rPr>
              <a:t>áp</a:t>
            </a:r>
            <a:r>
              <a:rPr lang="en-US" sz="2800" dirty="0">
                <a:solidFill>
                  <a:srgbClr val="0000FF"/>
                </a:solidFill>
              </a:rPr>
              <a:t> </a:t>
            </a:r>
            <a:r>
              <a:rPr lang="en-US" sz="2800" dirty="0" err="1">
                <a:solidFill>
                  <a:srgbClr val="0000FF"/>
                </a:solidFill>
              </a:rPr>
              <a:t>định</a:t>
            </a:r>
            <a:r>
              <a:rPr lang="en-US" sz="2800" dirty="0">
                <a:solidFill>
                  <a:srgbClr val="0000FF"/>
                </a:solidFill>
              </a:rPr>
              <a:t> </a:t>
            </a:r>
            <a:r>
              <a:rPr lang="en-US" sz="2800" dirty="0" err="1">
                <a:solidFill>
                  <a:srgbClr val="0000FF"/>
                </a:solidFill>
              </a:rPr>
              <a:t>mức</a:t>
            </a:r>
            <a:r>
              <a:rPr lang="en-US" sz="2800" dirty="0">
                <a:solidFill>
                  <a:srgbClr val="0000FF"/>
                </a:solidFill>
              </a:rPr>
              <a:t>: 220V</a:t>
            </a:r>
          </a:p>
          <a:p>
            <a:pPr>
              <a:spcBef>
                <a:spcPct val="50000"/>
              </a:spcBef>
            </a:pPr>
            <a:r>
              <a:rPr lang="en-US" sz="2800" dirty="0" err="1" smtClean="0">
                <a:solidFill>
                  <a:srgbClr val="0000FF"/>
                </a:solidFill>
              </a:rPr>
              <a:t>Công</a:t>
            </a:r>
            <a:r>
              <a:rPr lang="en-US" sz="2800" dirty="0" smtClean="0">
                <a:solidFill>
                  <a:srgbClr val="0000FF"/>
                </a:solidFill>
              </a:rPr>
              <a:t> </a:t>
            </a:r>
            <a:r>
              <a:rPr lang="en-US" sz="2800" dirty="0" err="1" smtClean="0">
                <a:solidFill>
                  <a:srgbClr val="0000FF"/>
                </a:solidFill>
              </a:rPr>
              <a:t>suất</a:t>
            </a:r>
            <a:r>
              <a:rPr lang="en-US" sz="2800" dirty="0" smtClean="0">
                <a:solidFill>
                  <a:srgbClr val="0000FF"/>
                </a:solidFill>
              </a:rPr>
              <a:t> </a:t>
            </a:r>
            <a:r>
              <a:rPr lang="en-US" sz="2800" dirty="0" err="1" smtClean="0">
                <a:solidFill>
                  <a:srgbClr val="0000FF"/>
                </a:solidFill>
              </a:rPr>
              <a:t>định</a:t>
            </a:r>
            <a:r>
              <a:rPr lang="en-US" sz="2800" dirty="0" smtClean="0">
                <a:solidFill>
                  <a:srgbClr val="0000FF"/>
                </a:solidFill>
              </a:rPr>
              <a:t> </a:t>
            </a:r>
            <a:r>
              <a:rPr lang="en-US" sz="2800" dirty="0" err="1" smtClean="0">
                <a:solidFill>
                  <a:srgbClr val="0000FF"/>
                </a:solidFill>
              </a:rPr>
              <a:t>mức</a:t>
            </a:r>
            <a:r>
              <a:rPr lang="en-US" sz="2800" dirty="0" smtClean="0">
                <a:solidFill>
                  <a:srgbClr val="0000FF"/>
                </a:solidFill>
              </a:rPr>
              <a:t>: 400W</a:t>
            </a:r>
          </a:p>
          <a:p>
            <a:pPr>
              <a:spcBef>
                <a:spcPct val="50000"/>
              </a:spcBef>
            </a:pPr>
            <a:r>
              <a:rPr lang="en-US" sz="2800" dirty="0" smtClean="0">
                <a:solidFill>
                  <a:srgbClr val="0000FF"/>
                </a:solidFill>
              </a:rPr>
              <a:t>Dung </a:t>
            </a:r>
            <a:r>
              <a:rPr lang="en-US" sz="2800" dirty="0" err="1" smtClean="0">
                <a:solidFill>
                  <a:srgbClr val="0000FF"/>
                </a:solidFill>
              </a:rPr>
              <a:t>tich</a:t>
            </a:r>
            <a:r>
              <a:rPr lang="en-US" sz="2800" dirty="0" smtClean="0">
                <a:solidFill>
                  <a:srgbClr val="0000FF"/>
                </a:solidFill>
              </a:rPr>
              <a:t> </a:t>
            </a:r>
            <a:r>
              <a:rPr lang="en-US" sz="2800" dirty="0" err="1" smtClean="0">
                <a:solidFill>
                  <a:srgbClr val="0000FF"/>
                </a:solidFill>
              </a:rPr>
              <a:t>định</a:t>
            </a:r>
            <a:r>
              <a:rPr lang="en-US" sz="2800" dirty="0" smtClean="0">
                <a:solidFill>
                  <a:srgbClr val="0000FF"/>
                </a:solidFill>
              </a:rPr>
              <a:t> </a:t>
            </a:r>
            <a:r>
              <a:rPr lang="en-US" sz="2800" dirty="0" err="1" smtClean="0">
                <a:solidFill>
                  <a:srgbClr val="0000FF"/>
                </a:solidFill>
              </a:rPr>
              <a:t>mức</a:t>
            </a:r>
            <a:r>
              <a:rPr lang="en-US" sz="2800" dirty="0" smtClean="0">
                <a:solidFill>
                  <a:srgbClr val="0000FF"/>
                </a:solidFill>
              </a:rPr>
              <a:t>: 10 L</a:t>
            </a:r>
          </a:p>
          <a:p>
            <a:pPr>
              <a:spcBef>
                <a:spcPct val="50000"/>
              </a:spcBef>
            </a:pP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Công nghệ 8 Bài 37: Phân loại và số liệu kỹ thuật của đồ dùng điện"/>
          <p:cNvPicPr>
            <a:picLocks noChangeAspect="1" noChangeArrowheads="1"/>
          </p:cNvPicPr>
          <p:nvPr/>
        </p:nvPicPr>
        <p:blipFill>
          <a:blip r:embed="rId2"/>
          <a:srcRect/>
          <a:stretch>
            <a:fillRect/>
          </a:stretch>
        </p:blipFill>
        <p:spPr bwMode="auto">
          <a:xfrm>
            <a:off x="0" y="685800"/>
            <a:ext cx="4800600" cy="6172200"/>
          </a:xfrm>
          <a:prstGeom prst="rect">
            <a:avLst/>
          </a:prstGeom>
          <a:noFill/>
        </p:spPr>
      </p:pic>
      <p:sp>
        <p:nvSpPr>
          <p:cNvPr id="8" name="Text Box 6"/>
          <p:cNvSpPr txBox="1">
            <a:spLocks noChangeArrowheads="1"/>
          </p:cNvSpPr>
          <p:nvPr/>
        </p:nvSpPr>
        <p:spPr bwMode="auto">
          <a:xfrm>
            <a:off x="4876800" y="2133600"/>
            <a:ext cx="4267200" cy="2554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2800" dirty="0" err="1" smtClean="0">
                <a:solidFill>
                  <a:srgbClr val="0000FF"/>
                </a:solidFill>
              </a:rPr>
              <a:t>Điện</a:t>
            </a:r>
            <a:r>
              <a:rPr lang="en-US" sz="2800" dirty="0" smtClean="0">
                <a:solidFill>
                  <a:srgbClr val="0000FF"/>
                </a:solidFill>
              </a:rPr>
              <a:t> </a:t>
            </a:r>
            <a:r>
              <a:rPr lang="en-US" sz="2800" dirty="0" err="1">
                <a:solidFill>
                  <a:srgbClr val="0000FF"/>
                </a:solidFill>
              </a:rPr>
              <a:t>áp</a:t>
            </a:r>
            <a:r>
              <a:rPr lang="en-US" sz="2800" dirty="0">
                <a:solidFill>
                  <a:srgbClr val="0000FF"/>
                </a:solidFill>
              </a:rPr>
              <a:t> </a:t>
            </a:r>
            <a:r>
              <a:rPr lang="en-US" sz="2800" dirty="0" err="1">
                <a:solidFill>
                  <a:srgbClr val="0000FF"/>
                </a:solidFill>
              </a:rPr>
              <a:t>định</a:t>
            </a:r>
            <a:r>
              <a:rPr lang="en-US" sz="2800" dirty="0">
                <a:solidFill>
                  <a:srgbClr val="0000FF"/>
                </a:solidFill>
              </a:rPr>
              <a:t> </a:t>
            </a:r>
            <a:r>
              <a:rPr lang="en-US" sz="2800" dirty="0" err="1">
                <a:solidFill>
                  <a:srgbClr val="0000FF"/>
                </a:solidFill>
              </a:rPr>
              <a:t>mức</a:t>
            </a:r>
            <a:r>
              <a:rPr lang="en-US" sz="2800" dirty="0">
                <a:solidFill>
                  <a:srgbClr val="0000FF"/>
                </a:solidFill>
              </a:rPr>
              <a:t>: 220V</a:t>
            </a:r>
          </a:p>
          <a:p>
            <a:pPr>
              <a:spcBef>
                <a:spcPct val="50000"/>
              </a:spcBef>
            </a:pPr>
            <a:r>
              <a:rPr lang="en-US" sz="2800" dirty="0" err="1" smtClean="0">
                <a:solidFill>
                  <a:srgbClr val="0000FF"/>
                </a:solidFill>
              </a:rPr>
              <a:t>Công</a:t>
            </a:r>
            <a:r>
              <a:rPr lang="en-US" sz="2800" dirty="0" smtClean="0">
                <a:solidFill>
                  <a:srgbClr val="0000FF"/>
                </a:solidFill>
              </a:rPr>
              <a:t> </a:t>
            </a:r>
            <a:r>
              <a:rPr lang="en-US" sz="2800" dirty="0" err="1" smtClean="0">
                <a:solidFill>
                  <a:srgbClr val="0000FF"/>
                </a:solidFill>
              </a:rPr>
              <a:t>suất</a:t>
            </a:r>
            <a:r>
              <a:rPr lang="en-US" sz="2800" dirty="0" smtClean="0">
                <a:solidFill>
                  <a:srgbClr val="0000FF"/>
                </a:solidFill>
              </a:rPr>
              <a:t> </a:t>
            </a:r>
            <a:r>
              <a:rPr lang="en-US" sz="2800" dirty="0" err="1" smtClean="0">
                <a:solidFill>
                  <a:srgbClr val="0000FF"/>
                </a:solidFill>
              </a:rPr>
              <a:t>định</a:t>
            </a:r>
            <a:r>
              <a:rPr lang="en-US" sz="2800" dirty="0" smtClean="0">
                <a:solidFill>
                  <a:srgbClr val="0000FF"/>
                </a:solidFill>
              </a:rPr>
              <a:t> mức:2000W</a:t>
            </a:r>
          </a:p>
          <a:p>
            <a:pPr>
              <a:spcBef>
                <a:spcPct val="50000"/>
              </a:spcBef>
            </a:pPr>
            <a:r>
              <a:rPr lang="en-US" sz="2800" dirty="0" smtClean="0">
                <a:solidFill>
                  <a:srgbClr val="0000FF"/>
                </a:solidFill>
              </a:rPr>
              <a:t>Dung </a:t>
            </a:r>
            <a:r>
              <a:rPr lang="en-US" sz="2800" dirty="0" err="1" smtClean="0">
                <a:solidFill>
                  <a:srgbClr val="0000FF"/>
                </a:solidFill>
              </a:rPr>
              <a:t>tich</a:t>
            </a:r>
            <a:r>
              <a:rPr lang="en-US" sz="2800" dirty="0" smtClean="0">
                <a:solidFill>
                  <a:srgbClr val="0000FF"/>
                </a:solidFill>
              </a:rPr>
              <a:t> </a:t>
            </a:r>
            <a:r>
              <a:rPr lang="en-US" sz="2800" dirty="0" err="1" smtClean="0">
                <a:solidFill>
                  <a:srgbClr val="0000FF"/>
                </a:solidFill>
              </a:rPr>
              <a:t>định</a:t>
            </a:r>
            <a:r>
              <a:rPr lang="en-US" sz="2800" dirty="0" smtClean="0">
                <a:solidFill>
                  <a:srgbClr val="0000FF"/>
                </a:solidFill>
              </a:rPr>
              <a:t> </a:t>
            </a:r>
            <a:r>
              <a:rPr lang="en-US" sz="2800" dirty="0" err="1" smtClean="0">
                <a:solidFill>
                  <a:srgbClr val="0000FF"/>
                </a:solidFill>
              </a:rPr>
              <a:t>mức</a:t>
            </a:r>
            <a:r>
              <a:rPr lang="en-US" sz="2800" dirty="0" smtClean="0">
                <a:solidFill>
                  <a:srgbClr val="0000FF"/>
                </a:solidFill>
              </a:rPr>
              <a:t>: 15L</a:t>
            </a:r>
          </a:p>
          <a:p>
            <a:pPr>
              <a:spcBef>
                <a:spcPct val="50000"/>
              </a:spcBef>
            </a:pP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Top Corners Rounded 15">
            <a:extLst>
              <a:ext uri="{FF2B5EF4-FFF2-40B4-BE49-F238E27FC236}">
                <a16:creationId xmlns:a16="http://schemas.microsoft.com/office/drawing/2014/main" xmlns="" id="{64D87223-09CE-4DE3-AD12-5D12CBE4C9BA}"/>
              </a:ext>
            </a:extLst>
          </p:cNvPr>
          <p:cNvSpPr/>
          <p:nvPr/>
        </p:nvSpPr>
        <p:spPr>
          <a:xfrm rot="5400000">
            <a:off x="-1627981" y="3258344"/>
            <a:ext cx="3597275" cy="341313"/>
          </a:xfrm>
          <a:prstGeom prst="round2SameRect">
            <a:avLst>
              <a:gd name="adj1" fmla="val 50000"/>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latin typeface="Lato Light" panose="020F0502020204030203" pitchFamily="34" charset="0"/>
              <a:ea typeface="Lato Light" panose="020F0502020204030203" pitchFamily="34" charset="0"/>
              <a:cs typeface="Lato Light" panose="020F0502020204030203" pitchFamily="34" charset="0"/>
            </a:endParaRPr>
          </a:p>
        </p:txBody>
      </p:sp>
      <p:sp>
        <p:nvSpPr>
          <p:cNvPr id="3" name="Oval 2"/>
          <p:cNvSpPr/>
          <p:nvPr/>
        </p:nvSpPr>
        <p:spPr bwMode="auto">
          <a:xfrm>
            <a:off x="609600" y="334963"/>
            <a:ext cx="914400" cy="884237"/>
          </a:xfrm>
          <a:prstGeom prst="ellipse">
            <a:avLst/>
          </a:prstGeom>
          <a:solidFill>
            <a:srgbClr val="0000F1"/>
          </a:solidFill>
          <a:ln w="9525" cap="flat" cmpd="sng" algn="ctr">
            <a:noFill/>
            <a:prstDash val="solid"/>
            <a:round/>
            <a:headEnd type="none" w="med" len="med"/>
            <a:tailEnd type="none" w="med" len="med"/>
          </a:ln>
        </p:spPr>
        <p:txBody>
          <a:bodyPr/>
          <a:lstStyle/>
          <a:p>
            <a:pPr>
              <a:defRPr/>
            </a:pPr>
            <a:endParaRPr lang="en-US" sz="14200" dirty="0">
              <a:solidFill>
                <a:schemeClr val="bg1"/>
              </a:solidFill>
              <a:latin typeface="UVN Ke Chuyen1" panose="03030602030607080B05" pitchFamily="66" charset="0"/>
            </a:endParaRPr>
          </a:p>
        </p:txBody>
      </p:sp>
      <p:sp>
        <p:nvSpPr>
          <p:cNvPr id="11269" name="Freeform 15"/>
          <p:cNvSpPr>
            <a:spLocks/>
          </p:cNvSpPr>
          <p:nvPr/>
        </p:nvSpPr>
        <p:spPr bwMode="auto">
          <a:xfrm>
            <a:off x="1049338" y="376238"/>
            <a:ext cx="379412" cy="801687"/>
          </a:xfrm>
          <a:custGeom>
            <a:avLst/>
            <a:gdLst>
              <a:gd name="T0" fmla="*/ 0 w 380990"/>
              <a:gd name="T1" fmla="*/ 0 h 800806"/>
              <a:gd name="T2" fmla="*/ 110311 w 380990"/>
              <a:gd name="T3" fmla="*/ 0 h 800806"/>
              <a:gd name="T4" fmla="*/ 110311 w 380990"/>
              <a:gd name="T5" fmla="*/ 514663 h 800806"/>
              <a:gd name="T6" fmla="*/ 126298 w 380990"/>
              <a:gd name="T7" fmla="*/ 514663 h 800806"/>
              <a:gd name="T8" fmla="*/ 152102 w 380990"/>
              <a:gd name="T9" fmla="*/ 642713 h 800806"/>
              <a:gd name="T10" fmla="*/ 252554 w 380990"/>
              <a:gd name="T11" fmla="*/ 555553 h 800806"/>
              <a:gd name="T12" fmla="*/ 251343 w 380990"/>
              <a:gd name="T13" fmla="*/ 463733 h 800806"/>
              <a:gd name="T14" fmla="*/ 356890 w 380990"/>
              <a:gd name="T15" fmla="*/ 375390 h 800806"/>
              <a:gd name="T16" fmla="*/ 364938 w 380990"/>
              <a:gd name="T17" fmla="*/ 629601 h 800806"/>
              <a:gd name="T18" fmla="*/ 112286 w 380990"/>
              <a:gd name="T19" fmla="*/ 775511 h 800806"/>
              <a:gd name="T20" fmla="*/ 30516 w 380990"/>
              <a:gd name="T21" fmla="*/ 669965 h 800806"/>
              <a:gd name="T22" fmla="*/ 21225 w 380990"/>
              <a:gd name="T23" fmla="*/ 639699 h 800806"/>
              <a:gd name="T24" fmla="*/ 0 w 380990"/>
              <a:gd name="T25" fmla="*/ 639699 h 800806"/>
              <a:gd name="T26" fmla="*/ 0 w 380990"/>
              <a:gd name="T27" fmla="*/ 514663 h 8008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80990" h="800806">
                <a:moveTo>
                  <a:pt x="0" y="0"/>
                </a:moveTo>
                <a:lnTo>
                  <a:pt x="110311" y="0"/>
                </a:lnTo>
                <a:lnTo>
                  <a:pt x="110311" y="514663"/>
                </a:lnTo>
                <a:lnTo>
                  <a:pt x="126298" y="514663"/>
                </a:lnTo>
                <a:cubicBezTo>
                  <a:pt x="126298" y="565089"/>
                  <a:pt x="135863" y="612556"/>
                  <a:pt x="152102" y="642713"/>
                </a:cubicBezTo>
                <a:cubicBezTo>
                  <a:pt x="188541" y="710384"/>
                  <a:pt x="240918" y="664936"/>
                  <a:pt x="252554" y="555553"/>
                </a:cubicBezTo>
                <a:cubicBezTo>
                  <a:pt x="255771" y="525311"/>
                  <a:pt x="255350" y="493385"/>
                  <a:pt x="251343" y="463733"/>
                </a:cubicBezTo>
                <a:lnTo>
                  <a:pt x="356890" y="375390"/>
                </a:lnTo>
                <a:cubicBezTo>
                  <a:pt x="385907" y="453570"/>
                  <a:pt x="388885" y="547639"/>
                  <a:pt x="364938" y="629601"/>
                </a:cubicBezTo>
                <a:cubicBezTo>
                  <a:pt x="322380" y="775263"/>
                  <a:pt x="208870" y="840817"/>
                  <a:pt x="112286" y="775511"/>
                </a:cubicBezTo>
                <a:cubicBezTo>
                  <a:pt x="78116" y="752407"/>
                  <a:pt x="50045" y="715332"/>
                  <a:pt x="30516" y="669965"/>
                </a:cubicBezTo>
                <a:lnTo>
                  <a:pt x="21225" y="639699"/>
                </a:lnTo>
                <a:lnTo>
                  <a:pt x="0" y="639699"/>
                </a:lnTo>
                <a:lnTo>
                  <a:pt x="0" y="514663"/>
                </a:lnTo>
                <a:lnTo>
                  <a:pt x="0" y="0"/>
                </a:lnTo>
                <a:close/>
              </a:path>
            </a:pathLst>
          </a:custGeom>
          <a:solidFill>
            <a:schemeClr val="bg1"/>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endParaRPr lang="en-US"/>
          </a:p>
        </p:txBody>
      </p:sp>
      <p:sp>
        <p:nvSpPr>
          <p:cNvPr id="6" name="Oval 5"/>
          <p:cNvSpPr/>
          <p:nvPr/>
        </p:nvSpPr>
        <p:spPr bwMode="auto">
          <a:xfrm flipH="1">
            <a:off x="1019175" y="177800"/>
            <a:ext cx="203200" cy="239713"/>
          </a:xfrm>
          <a:prstGeom prst="ellipse">
            <a:avLst/>
          </a:prstGeom>
          <a:solidFill>
            <a:schemeClr val="accent5">
              <a:lumMod val="50000"/>
            </a:schemeClr>
          </a:solidFill>
          <a:ln w="9525" cap="flat" cmpd="sng" algn="ctr">
            <a:noFill/>
            <a:prstDash val="solid"/>
            <a:round/>
            <a:headEnd type="none" w="med" len="med"/>
            <a:tailEnd type="none" w="med" len="med"/>
          </a:ln>
        </p:spPr>
        <p:txBody>
          <a:bodyPr/>
          <a:lstStyle/>
          <a:p>
            <a:pPr>
              <a:defRPr/>
            </a:pPr>
            <a:endParaRPr lang="en-US"/>
          </a:p>
        </p:txBody>
      </p:sp>
      <p:sp>
        <p:nvSpPr>
          <p:cNvPr id="11271" name="Freeform 19"/>
          <p:cNvSpPr>
            <a:spLocks/>
          </p:cNvSpPr>
          <p:nvPr/>
        </p:nvSpPr>
        <p:spPr bwMode="auto">
          <a:xfrm>
            <a:off x="1333500" y="22225"/>
            <a:ext cx="381000" cy="381000"/>
          </a:xfrm>
          <a:custGeom>
            <a:avLst/>
            <a:gdLst>
              <a:gd name="T0" fmla="*/ 190495 w 380990"/>
              <a:gd name="T1" fmla="*/ 0 h 380991"/>
              <a:gd name="T2" fmla="*/ 236214 w 380990"/>
              <a:gd name="T3" fmla="*/ 0 h 380991"/>
              <a:gd name="T4" fmla="*/ 236214 w 380990"/>
              <a:gd name="T5" fmla="*/ 144777 h 380991"/>
              <a:gd name="T6" fmla="*/ 380990 w 380990"/>
              <a:gd name="T7" fmla="*/ 144777 h 380991"/>
              <a:gd name="T8" fmla="*/ 380990 w 380990"/>
              <a:gd name="T9" fmla="*/ 190496 h 380991"/>
              <a:gd name="T10" fmla="*/ 236214 w 380990"/>
              <a:gd name="T11" fmla="*/ 190496 h 380991"/>
              <a:gd name="T12" fmla="*/ 236214 w 380990"/>
              <a:gd name="T13" fmla="*/ 380991 h 380991"/>
              <a:gd name="T14" fmla="*/ 190495 w 380990"/>
              <a:gd name="T15" fmla="*/ 380991 h 380991"/>
              <a:gd name="T16" fmla="*/ 190495 w 380990"/>
              <a:gd name="T17" fmla="*/ 190496 h 380991"/>
              <a:gd name="T18" fmla="*/ 0 w 380990"/>
              <a:gd name="T19" fmla="*/ 190496 h 380991"/>
              <a:gd name="T20" fmla="*/ 0 w 380990"/>
              <a:gd name="T21" fmla="*/ 144777 h 380991"/>
              <a:gd name="T22" fmla="*/ 190495 w 380990"/>
              <a:gd name="T23" fmla="*/ 144777 h 3809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0990" h="380991">
                <a:moveTo>
                  <a:pt x="190495" y="0"/>
                </a:moveTo>
                <a:lnTo>
                  <a:pt x="236214" y="0"/>
                </a:lnTo>
                <a:lnTo>
                  <a:pt x="236214" y="144777"/>
                </a:lnTo>
                <a:lnTo>
                  <a:pt x="380990" y="144777"/>
                </a:lnTo>
                <a:lnTo>
                  <a:pt x="380990" y="190496"/>
                </a:lnTo>
                <a:lnTo>
                  <a:pt x="236214" y="190496"/>
                </a:lnTo>
                <a:lnTo>
                  <a:pt x="236214" y="380991"/>
                </a:lnTo>
                <a:lnTo>
                  <a:pt x="190495" y="380991"/>
                </a:lnTo>
                <a:lnTo>
                  <a:pt x="190495" y="190496"/>
                </a:lnTo>
                <a:lnTo>
                  <a:pt x="0" y="190496"/>
                </a:lnTo>
                <a:lnTo>
                  <a:pt x="0" y="144777"/>
                </a:lnTo>
                <a:lnTo>
                  <a:pt x="190495" y="144777"/>
                </a:lnTo>
                <a:lnTo>
                  <a:pt x="190495" y="0"/>
                </a:lnTo>
                <a:close/>
              </a:path>
            </a:pathLst>
          </a:custGeom>
          <a:solidFill>
            <a:srgbClr val="0000F1"/>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endParaRPr lang="en-US"/>
          </a:p>
        </p:txBody>
      </p:sp>
      <p:sp>
        <p:nvSpPr>
          <p:cNvPr id="4" name="Rectangle 3"/>
          <p:cNvSpPr/>
          <p:nvPr/>
        </p:nvSpPr>
        <p:spPr>
          <a:xfrm>
            <a:off x="457200" y="1752600"/>
            <a:ext cx="561975"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66737" y="2089805"/>
            <a:ext cx="463551" cy="279399"/>
          </a:xfrm>
          <a:prstGeom prst="rect">
            <a:avLst/>
          </a:prstGeom>
          <a:solidFill>
            <a:srgbClr val="E1F2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728354" y="435024"/>
            <a:ext cx="7110845" cy="2862322"/>
          </a:xfrm>
          <a:prstGeom prst="rect">
            <a:avLst/>
          </a:prstGeom>
        </p:spPr>
        <p:txBody>
          <a:bodyPr wrap="square">
            <a:spAutoFit/>
          </a:bodyPr>
          <a:lstStyle/>
          <a:p>
            <a:pPr algn="just"/>
            <a:r>
              <a:rPr lang="en-US" sz="3600" dirty="0" smtClean="0">
                <a:latin typeface="Times New Roman" panose="02020603050405020304" pitchFamily="18" charset="0"/>
              </a:rPr>
              <a:t>N</a:t>
            </a:r>
            <a:r>
              <a:rPr lang="vi-VN" sz="3600" dirty="0" smtClean="0">
                <a:latin typeface="Times New Roman" panose="02020603050405020304" pitchFamily="18" charset="0"/>
              </a:rPr>
              <a:t>goài </a:t>
            </a:r>
            <a:r>
              <a:rPr lang="vi-VN" sz="3600" dirty="0">
                <a:latin typeface="Times New Roman" panose="02020603050405020304" pitchFamily="18" charset="0"/>
              </a:rPr>
              <a:t>các thông số kỹ thuật trên một số đồ dùng điện còn có thêm nhãn năng lượng để xác nhận hoặc </a:t>
            </a:r>
            <a:r>
              <a:rPr lang="en-US" sz="3600" dirty="0" smtClean="0">
                <a:latin typeface="Times New Roman" panose="02020603050405020304" pitchFamily="18" charset="0"/>
              </a:rPr>
              <a:t>s</a:t>
            </a:r>
            <a:r>
              <a:rPr lang="vi-VN" sz="3600" dirty="0" smtClean="0">
                <a:latin typeface="Times New Roman" panose="02020603050405020304" pitchFamily="18" charset="0"/>
              </a:rPr>
              <a:t>o </a:t>
            </a:r>
            <a:r>
              <a:rPr lang="vi-VN" sz="3600" dirty="0">
                <a:latin typeface="Times New Roman" panose="02020603050405020304" pitchFamily="18" charset="0"/>
              </a:rPr>
              <a:t>sánh khả năng tiết kiệm năng lượng của đồ dùng điện </a:t>
            </a:r>
            <a:r>
              <a:rPr lang="vi-VN" sz="3600" dirty="0" smtClean="0">
                <a:latin typeface="Times New Roman" panose="02020603050405020304" pitchFamily="18" charset="0"/>
              </a:rPr>
              <a:t>đó</a:t>
            </a:r>
            <a:r>
              <a:rPr lang="en-US" sz="3600" dirty="0" smtClean="0">
                <a:latin typeface="Times New Roman" panose="02020603050405020304" pitchFamily="18" charset="0"/>
              </a:rPr>
              <a:t>.</a:t>
            </a:r>
            <a:endParaRPr lang="en-US" sz="3600" dirty="0">
              <a:latin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5427526" y="3590127"/>
            <a:ext cx="3124200" cy="3059707"/>
          </a:xfrm>
          <a:prstGeom prst="rect">
            <a:avLst/>
          </a:prstGeom>
        </p:spPr>
      </p:pic>
      <p:pic>
        <p:nvPicPr>
          <p:cNvPr id="29700" name="Picture 4" descr="Thủ tục dán nhãn năng lượng cho nồi cơm điện"/>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46892" y="3396164"/>
            <a:ext cx="2819400" cy="341992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227065787"/>
      </p:ext>
    </p:extLst>
  </p:cSld>
  <p:clrMapOvr>
    <a:masterClrMapping/>
  </p:clrMapOvr>
  <p:transition spd="slow" advClick="0">
    <p:cover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700"/>
                                        </p:tgtEl>
                                        <p:attrNameLst>
                                          <p:attrName>style.visibility</p:attrName>
                                        </p:attrNameLst>
                                      </p:cBhvr>
                                      <p:to>
                                        <p:strVal val="visible"/>
                                      </p:to>
                                    </p:set>
                                    <p:anim calcmode="lin" valueType="num">
                                      <p:cBhvr additive="base">
                                        <p:cTn id="7" dur="500" fill="hold"/>
                                        <p:tgtEl>
                                          <p:spTgt spid="29700"/>
                                        </p:tgtEl>
                                        <p:attrNameLst>
                                          <p:attrName>ppt_x</p:attrName>
                                        </p:attrNameLst>
                                      </p:cBhvr>
                                      <p:tavLst>
                                        <p:tav tm="0">
                                          <p:val>
                                            <p:strVal val="#ppt_x"/>
                                          </p:val>
                                        </p:tav>
                                        <p:tav tm="100000">
                                          <p:val>
                                            <p:strVal val="#ppt_x"/>
                                          </p:val>
                                        </p:tav>
                                      </p:tavLst>
                                    </p:anim>
                                    <p:anim calcmode="lin" valueType="num">
                                      <p:cBhvr additive="base">
                                        <p:cTn id="8" dur="500" fill="hold"/>
                                        <p:tgtEl>
                                          <p:spTgt spid="297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Text Box 5"/>
          <p:cNvSpPr txBox="1">
            <a:spLocks noChangeArrowheads="1"/>
          </p:cNvSpPr>
          <p:nvPr/>
        </p:nvSpPr>
        <p:spPr bwMode="auto">
          <a:xfrm>
            <a:off x="838200" y="1143000"/>
            <a:ext cx="6934200" cy="1066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3200" b="1" i="1" dirty="0" err="1">
                <a:solidFill>
                  <a:srgbClr val="FF0066"/>
                </a:solidFill>
              </a:rPr>
              <a:t>Hãy</a:t>
            </a:r>
            <a:r>
              <a:rPr lang="en-US" sz="3200" b="1" i="1" dirty="0">
                <a:solidFill>
                  <a:srgbClr val="FF0066"/>
                </a:solidFill>
              </a:rPr>
              <a:t> </a:t>
            </a:r>
            <a:r>
              <a:rPr lang="en-US" sz="3200" b="1" i="1" dirty="0" err="1">
                <a:solidFill>
                  <a:srgbClr val="FF0066"/>
                </a:solidFill>
              </a:rPr>
              <a:t>giải</a:t>
            </a:r>
            <a:r>
              <a:rPr lang="en-US" sz="3200" b="1" i="1" dirty="0">
                <a:solidFill>
                  <a:srgbClr val="FF0066"/>
                </a:solidFill>
              </a:rPr>
              <a:t> </a:t>
            </a:r>
            <a:r>
              <a:rPr lang="en-US" sz="3200" b="1" i="1" dirty="0" err="1">
                <a:solidFill>
                  <a:srgbClr val="FF0066"/>
                </a:solidFill>
              </a:rPr>
              <a:t>thích</a:t>
            </a:r>
            <a:r>
              <a:rPr lang="en-US" sz="3200" b="1" i="1" dirty="0">
                <a:solidFill>
                  <a:srgbClr val="FF0066"/>
                </a:solidFill>
              </a:rPr>
              <a:t> </a:t>
            </a:r>
            <a:r>
              <a:rPr lang="en-US" sz="3200" b="1" i="1" dirty="0" err="1">
                <a:solidFill>
                  <a:srgbClr val="FF0066"/>
                </a:solidFill>
              </a:rPr>
              <a:t>các</a:t>
            </a:r>
            <a:r>
              <a:rPr lang="en-US" sz="3200" b="1" i="1" dirty="0">
                <a:solidFill>
                  <a:srgbClr val="FF0066"/>
                </a:solidFill>
              </a:rPr>
              <a:t> </a:t>
            </a:r>
            <a:r>
              <a:rPr lang="en-US" sz="3200" b="1" i="1" dirty="0" err="1">
                <a:solidFill>
                  <a:srgbClr val="FF0066"/>
                </a:solidFill>
              </a:rPr>
              <a:t>số</a:t>
            </a:r>
            <a:r>
              <a:rPr lang="en-US" sz="3200" b="1" i="1" dirty="0">
                <a:solidFill>
                  <a:srgbClr val="FF0066"/>
                </a:solidFill>
              </a:rPr>
              <a:t> </a:t>
            </a:r>
            <a:r>
              <a:rPr lang="en-US" sz="3200" b="1" i="1" dirty="0" err="1">
                <a:solidFill>
                  <a:srgbClr val="FF0066"/>
                </a:solidFill>
              </a:rPr>
              <a:t>liệu</a:t>
            </a:r>
            <a:r>
              <a:rPr lang="en-US" sz="3200" b="1" i="1" dirty="0">
                <a:solidFill>
                  <a:srgbClr val="FF0066"/>
                </a:solidFill>
              </a:rPr>
              <a:t> </a:t>
            </a:r>
            <a:r>
              <a:rPr lang="en-US" sz="3200" b="1" i="1" dirty="0" err="1">
                <a:solidFill>
                  <a:srgbClr val="FF0066"/>
                </a:solidFill>
              </a:rPr>
              <a:t>ghi</a:t>
            </a:r>
            <a:r>
              <a:rPr lang="en-US" sz="3200" b="1" i="1" dirty="0">
                <a:solidFill>
                  <a:srgbClr val="FF0066"/>
                </a:solidFill>
              </a:rPr>
              <a:t> </a:t>
            </a:r>
            <a:r>
              <a:rPr lang="en-US" sz="3200" b="1" i="1" dirty="0" err="1">
                <a:solidFill>
                  <a:srgbClr val="FF0066"/>
                </a:solidFill>
              </a:rPr>
              <a:t>trên</a:t>
            </a:r>
            <a:r>
              <a:rPr lang="en-US" sz="3200" b="1" i="1" dirty="0">
                <a:solidFill>
                  <a:srgbClr val="FF0066"/>
                </a:solidFill>
              </a:rPr>
              <a:t> </a:t>
            </a:r>
            <a:r>
              <a:rPr lang="en-US" sz="3200" b="1" i="1" dirty="0" err="1">
                <a:solidFill>
                  <a:srgbClr val="FF0066"/>
                </a:solidFill>
              </a:rPr>
              <a:t>bình</a:t>
            </a:r>
            <a:r>
              <a:rPr lang="en-US" sz="3200" b="1" i="1" dirty="0">
                <a:solidFill>
                  <a:srgbClr val="FF0066"/>
                </a:solidFill>
              </a:rPr>
              <a:t> </a:t>
            </a:r>
            <a:r>
              <a:rPr lang="en-US" sz="3200" b="1" i="1" dirty="0" err="1">
                <a:solidFill>
                  <a:srgbClr val="FF0066"/>
                </a:solidFill>
              </a:rPr>
              <a:t>nước</a:t>
            </a:r>
            <a:r>
              <a:rPr lang="en-US" sz="3200" b="1" i="1" dirty="0">
                <a:solidFill>
                  <a:srgbClr val="FF0066"/>
                </a:solidFill>
              </a:rPr>
              <a:t> </a:t>
            </a:r>
            <a:r>
              <a:rPr lang="en-US" sz="3200" b="1" i="1" dirty="0" err="1">
                <a:solidFill>
                  <a:srgbClr val="FF0066"/>
                </a:solidFill>
              </a:rPr>
              <a:t>nóng</a:t>
            </a:r>
            <a:r>
              <a:rPr lang="en-US" sz="3200" b="1" i="1" dirty="0">
                <a:solidFill>
                  <a:srgbClr val="FF0066"/>
                </a:solidFill>
              </a:rPr>
              <a:t> ARISTON</a:t>
            </a:r>
          </a:p>
        </p:txBody>
      </p:sp>
      <p:sp>
        <p:nvSpPr>
          <p:cNvPr id="21510" name="Text Box 6"/>
          <p:cNvSpPr txBox="1">
            <a:spLocks noChangeArrowheads="1"/>
          </p:cNvSpPr>
          <p:nvPr/>
        </p:nvSpPr>
        <p:spPr bwMode="auto">
          <a:xfrm>
            <a:off x="1066800" y="3503613"/>
            <a:ext cx="7391400" cy="280076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3200" dirty="0" err="1">
                <a:solidFill>
                  <a:srgbClr val="0000FF"/>
                </a:solidFill>
              </a:rPr>
              <a:t>Công</a:t>
            </a:r>
            <a:r>
              <a:rPr lang="en-US" sz="3200" dirty="0">
                <a:solidFill>
                  <a:srgbClr val="0000FF"/>
                </a:solidFill>
              </a:rPr>
              <a:t> </a:t>
            </a:r>
            <a:r>
              <a:rPr lang="en-US" sz="3200" dirty="0" err="1">
                <a:solidFill>
                  <a:srgbClr val="0000FF"/>
                </a:solidFill>
              </a:rPr>
              <a:t>suất</a:t>
            </a:r>
            <a:r>
              <a:rPr lang="en-US" sz="3200" dirty="0">
                <a:solidFill>
                  <a:srgbClr val="0000FF"/>
                </a:solidFill>
              </a:rPr>
              <a:t> </a:t>
            </a:r>
            <a:r>
              <a:rPr lang="en-US" sz="3200" dirty="0" err="1">
                <a:solidFill>
                  <a:srgbClr val="0000FF"/>
                </a:solidFill>
              </a:rPr>
              <a:t>định</a:t>
            </a:r>
            <a:r>
              <a:rPr lang="en-US" sz="3200" dirty="0">
                <a:solidFill>
                  <a:srgbClr val="0000FF"/>
                </a:solidFill>
              </a:rPr>
              <a:t> </a:t>
            </a:r>
            <a:r>
              <a:rPr lang="en-US" sz="3200" dirty="0" err="1">
                <a:solidFill>
                  <a:srgbClr val="0000FF"/>
                </a:solidFill>
              </a:rPr>
              <a:t>mức</a:t>
            </a:r>
            <a:r>
              <a:rPr lang="en-US" sz="3200" dirty="0">
                <a:solidFill>
                  <a:srgbClr val="0000FF"/>
                </a:solidFill>
              </a:rPr>
              <a:t>: 2000W</a:t>
            </a:r>
          </a:p>
          <a:p>
            <a:pPr>
              <a:spcBef>
                <a:spcPct val="50000"/>
              </a:spcBef>
            </a:pPr>
            <a:r>
              <a:rPr lang="en-US" sz="3200" dirty="0" err="1">
                <a:solidFill>
                  <a:srgbClr val="0000FF"/>
                </a:solidFill>
              </a:rPr>
              <a:t>Điện</a:t>
            </a:r>
            <a:r>
              <a:rPr lang="en-US" sz="3200" dirty="0">
                <a:solidFill>
                  <a:srgbClr val="0000FF"/>
                </a:solidFill>
              </a:rPr>
              <a:t> </a:t>
            </a:r>
            <a:r>
              <a:rPr lang="en-US" sz="3200" dirty="0" err="1">
                <a:solidFill>
                  <a:srgbClr val="0000FF"/>
                </a:solidFill>
              </a:rPr>
              <a:t>áp</a:t>
            </a:r>
            <a:r>
              <a:rPr lang="en-US" sz="3200" dirty="0">
                <a:solidFill>
                  <a:srgbClr val="0000FF"/>
                </a:solidFill>
              </a:rPr>
              <a:t> </a:t>
            </a:r>
            <a:r>
              <a:rPr lang="en-US" sz="3200" dirty="0" err="1">
                <a:solidFill>
                  <a:srgbClr val="0000FF"/>
                </a:solidFill>
              </a:rPr>
              <a:t>định</a:t>
            </a:r>
            <a:r>
              <a:rPr lang="en-US" sz="3200" dirty="0">
                <a:solidFill>
                  <a:srgbClr val="0000FF"/>
                </a:solidFill>
              </a:rPr>
              <a:t> </a:t>
            </a:r>
            <a:r>
              <a:rPr lang="en-US" sz="3200" dirty="0" err="1">
                <a:solidFill>
                  <a:srgbClr val="0000FF"/>
                </a:solidFill>
              </a:rPr>
              <a:t>mức</a:t>
            </a:r>
            <a:r>
              <a:rPr lang="en-US" sz="3200" dirty="0">
                <a:solidFill>
                  <a:srgbClr val="0000FF"/>
                </a:solidFill>
              </a:rPr>
              <a:t>: 220V</a:t>
            </a:r>
          </a:p>
          <a:p>
            <a:pPr>
              <a:spcBef>
                <a:spcPct val="50000"/>
              </a:spcBef>
            </a:pPr>
            <a:r>
              <a:rPr lang="en-US" sz="3200" dirty="0" smtClean="0">
                <a:solidFill>
                  <a:srgbClr val="0000FF"/>
                </a:solidFill>
              </a:rPr>
              <a:t>Dung </a:t>
            </a:r>
            <a:r>
              <a:rPr lang="en-US" sz="3200" dirty="0" err="1">
                <a:solidFill>
                  <a:srgbClr val="0000FF"/>
                </a:solidFill>
              </a:rPr>
              <a:t>tích</a:t>
            </a:r>
            <a:r>
              <a:rPr lang="en-US" sz="3200" dirty="0">
                <a:solidFill>
                  <a:srgbClr val="0000FF"/>
                </a:solidFill>
              </a:rPr>
              <a:t> </a:t>
            </a:r>
            <a:r>
              <a:rPr lang="en-US" sz="3200" dirty="0" err="1">
                <a:solidFill>
                  <a:srgbClr val="0000FF"/>
                </a:solidFill>
              </a:rPr>
              <a:t>định</a:t>
            </a:r>
            <a:r>
              <a:rPr lang="en-US" sz="3200" dirty="0">
                <a:solidFill>
                  <a:srgbClr val="0000FF"/>
                </a:solidFill>
              </a:rPr>
              <a:t> </a:t>
            </a:r>
            <a:r>
              <a:rPr lang="en-US" sz="3200" dirty="0" err="1">
                <a:solidFill>
                  <a:srgbClr val="0000FF"/>
                </a:solidFill>
              </a:rPr>
              <a:t>mức</a:t>
            </a:r>
            <a:r>
              <a:rPr lang="en-US" sz="3200" dirty="0">
                <a:solidFill>
                  <a:srgbClr val="0000FF"/>
                </a:solidFill>
              </a:rPr>
              <a:t>: 15L</a:t>
            </a:r>
          </a:p>
          <a:p>
            <a:pPr>
              <a:spcBef>
                <a:spcPct val="50000"/>
              </a:spcBef>
            </a:pPr>
            <a:endParaRPr lang="en-US" sz="3200" dirty="0"/>
          </a:p>
        </p:txBody>
      </p:sp>
      <p:graphicFrame>
        <p:nvGraphicFramePr>
          <p:cNvPr id="21547" name="Group 43"/>
          <p:cNvGraphicFramePr>
            <a:graphicFrameLocks noGrp="1"/>
          </p:cNvGraphicFramePr>
          <p:nvPr>
            <p:ph sz="half" idx="1"/>
            <p:extLst>
              <p:ext uri="{D42A27DB-BD31-4B8C-83A1-F6EECF244321}">
                <p14:modId xmlns:p14="http://schemas.microsoft.com/office/powerpoint/2010/main" xmlns="" val="776890088"/>
              </p:ext>
            </p:extLst>
          </p:nvPr>
        </p:nvGraphicFramePr>
        <p:xfrm>
          <a:off x="5943600" y="2014538"/>
          <a:ext cx="3200400" cy="2862263"/>
        </p:xfrm>
        <a:graphic>
          <a:graphicData uri="http://schemas.openxmlformats.org/drawingml/2006/table">
            <a:tbl>
              <a:tblPr/>
              <a:tblGrid>
                <a:gridCol w="1600200"/>
                <a:gridCol w="1600200"/>
              </a:tblGrid>
              <a:tr h="99303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pitchFamily="34" charset="0"/>
                        </a:rPr>
                        <a:t>ARISTON</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hMerge="1">
                  <a:txBody>
                    <a:bodyPr/>
                    <a:lstStyle/>
                    <a:p>
                      <a:endParaRPr lang="vi-VN"/>
                    </a:p>
                  </a:txBody>
                  <a:tcPr/>
                </a:tc>
              </a:tr>
              <a:tr h="87620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W :2000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66"/>
                    </a:solidFill>
                  </a:tcPr>
                </a:tc>
              </a:tr>
              <a:tr h="99303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V : 220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00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VNI-Zap" pitchFamily="2" charset="0"/>
                        </a:rPr>
                        <a:t>L : 15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66"/>
                    </a:solidFill>
                  </a:tcPr>
                </a:tc>
              </a:tr>
            </a:tbl>
          </a:graphicData>
        </a:graphic>
      </p:graphicFrame>
      <p:sp>
        <p:nvSpPr>
          <p:cNvPr id="6" name="Content Placeholder 5"/>
          <p:cNvSpPr>
            <a:spLocks noGrp="1"/>
          </p:cNvSpPr>
          <p:nvPr>
            <p:ph sz="half" idx="2"/>
          </p:nvPr>
        </p:nvSpPr>
        <p:spPr/>
        <p:txBody>
          <a:bodyPr/>
          <a:lstStyle/>
          <a:p>
            <a:endParaRPr lang="en-US"/>
          </a:p>
        </p:txBody>
      </p:sp>
    </p:spTree>
    <p:extLst>
      <p:ext uri="{BB962C8B-B14F-4D97-AF65-F5344CB8AC3E}">
        <p14:creationId xmlns:p14="http://schemas.microsoft.com/office/powerpoint/2010/main" xmlns="" val="295341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1" nodeType="clickEffect">
                                  <p:stCondLst>
                                    <p:cond delay="0"/>
                                  </p:stCondLst>
                                  <p:iterate type="lt">
                                    <p:tmPct val="0"/>
                                  </p:iterate>
                                  <p:childTnLst>
                                    <p:set>
                                      <p:cBhvr>
                                        <p:cTn id="6" dur="1" fill="hold">
                                          <p:stCondLst>
                                            <p:cond delay="0"/>
                                          </p:stCondLst>
                                        </p:cTn>
                                        <p:tgtEl>
                                          <p:spTgt spid="21510"/>
                                        </p:tgtEl>
                                        <p:attrNameLst>
                                          <p:attrName>style.visibility</p:attrName>
                                        </p:attrNameLst>
                                      </p:cBhvr>
                                      <p:to>
                                        <p:strVal val="visible"/>
                                      </p:to>
                                    </p:set>
                                    <p:animEffect transition="in" filter="box(in)">
                                      <p:cBhvr>
                                        <p:cTn id="7" dur="5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4"/>
          <p:cNvSpPr txBox="1">
            <a:spLocks noChangeArrowheads="1"/>
          </p:cNvSpPr>
          <p:nvPr/>
        </p:nvSpPr>
        <p:spPr bwMode="auto">
          <a:xfrm>
            <a:off x="838200" y="1143000"/>
            <a:ext cx="6629400" cy="5794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pPr>
              <a:spcBef>
                <a:spcPct val="50000"/>
              </a:spcBef>
            </a:pPr>
            <a:r>
              <a:rPr lang="en-US" sz="3200" dirty="0" smtClean="0">
                <a:solidFill>
                  <a:srgbClr val="CC3300"/>
                </a:solidFill>
              </a:rPr>
              <a:t>Ý </a:t>
            </a:r>
            <a:r>
              <a:rPr lang="en-US" sz="3200" dirty="0" err="1">
                <a:solidFill>
                  <a:srgbClr val="CC3300"/>
                </a:solidFill>
              </a:rPr>
              <a:t>nghĩa</a:t>
            </a:r>
            <a:r>
              <a:rPr lang="en-US" sz="3200" dirty="0">
                <a:solidFill>
                  <a:srgbClr val="CC3300"/>
                </a:solidFill>
              </a:rPr>
              <a:t> </a:t>
            </a:r>
            <a:r>
              <a:rPr lang="en-US" sz="3200" dirty="0" err="1">
                <a:solidFill>
                  <a:srgbClr val="CC3300"/>
                </a:solidFill>
              </a:rPr>
              <a:t>của</a:t>
            </a:r>
            <a:r>
              <a:rPr lang="en-US" sz="3200" dirty="0">
                <a:solidFill>
                  <a:srgbClr val="CC3300"/>
                </a:solidFill>
              </a:rPr>
              <a:t> </a:t>
            </a:r>
            <a:r>
              <a:rPr lang="en-US" sz="3200" dirty="0" err="1">
                <a:solidFill>
                  <a:srgbClr val="CC3300"/>
                </a:solidFill>
              </a:rPr>
              <a:t>số</a:t>
            </a:r>
            <a:r>
              <a:rPr lang="en-US" sz="3200" dirty="0">
                <a:solidFill>
                  <a:srgbClr val="CC3300"/>
                </a:solidFill>
              </a:rPr>
              <a:t> </a:t>
            </a:r>
            <a:r>
              <a:rPr lang="en-US" sz="3200" dirty="0" err="1">
                <a:solidFill>
                  <a:srgbClr val="CC3300"/>
                </a:solidFill>
              </a:rPr>
              <a:t>liệu</a:t>
            </a:r>
            <a:r>
              <a:rPr lang="en-US" sz="3200" dirty="0">
                <a:solidFill>
                  <a:srgbClr val="CC3300"/>
                </a:solidFill>
              </a:rPr>
              <a:t> </a:t>
            </a:r>
            <a:r>
              <a:rPr lang="en-US" sz="3200" dirty="0" err="1">
                <a:solidFill>
                  <a:srgbClr val="CC3300"/>
                </a:solidFill>
              </a:rPr>
              <a:t>kĩ</a:t>
            </a:r>
            <a:r>
              <a:rPr lang="en-US" sz="3200" dirty="0">
                <a:solidFill>
                  <a:srgbClr val="CC3300"/>
                </a:solidFill>
              </a:rPr>
              <a:t> </a:t>
            </a:r>
            <a:r>
              <a:rPr lang="en-US" sz="3200" dirty="0" err="1">
                <a:solidFill>
                  <a:srgbClr val="CC3300"/>
                </a:solidFill>
              </a:rPr>
              <a:t>thuật</a:t>
            </a:r>
            <a:r>
              <a:rPr lang="en-US" sz="3200" dirty="0">
                <a:solidFill>
                  <a:srgbClr val="CC3300"/>
                </a:solidFill>
              </a:rPr>
              <a:t>:</a:t>
            </a:r>
          </a:p>
        </p:txBody>
      </p:sp>
      <p:sp>
        <p:nvSpPr>
          <p:cNvPr id="24582" name="Text Box 6"/>
          <p:cNvSpPr txBox="1">
            <a:spLocks noChangeArrowheads="1"/>
          </p:cNvSpPr>
          <p:nvPr/>
        </p:nvSpPr>
        <p:spPr bwMode="auto">
          <a:xfrm>
            <a:off x="1066800" y="1981200"/>
            <a:ext cx="7848600" cy="1920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sz="4000" dirty="0">
                <a:solidFill>
                  <a:srgbClr val="0000FF"/>
                </a:solidFill>
                <a:latin typeface="Times New Roman" pitchFamily="18" charset="0"/>
              </a:rPr>
              <a:t>Các </a:t>
            </a:r>
            <a:r>
              <a:rPr lang="en-US" sz="4000" dirty="0" err="1">
                <a:solidFill>
                  <a:srgbClr val="0000FF"/>
                </a:solidFill>
                <a:latin typeface="Times New Roman" pitchFamily="18" charset="0"/>
              </a:rPr>
              <a:t>số</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liệu</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kĩ</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thuật</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giúp</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ta</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lựa</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chọn</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đồ</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dùng</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điện</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phù</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hợp</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và</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sử</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dụng</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đúng</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yêu</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cầu</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kĩ</a:t>
            </a:r>
            <a:r>
              <a:rPr lang="en-US" sz="4000" dirty="0">
                <a:solidFill>
                  <a:srgbClr val="0000FF"/>
                </a:solidFill>
                <a:latin typeface="Times New Roman" pitchFamily="18" charset="0"/>
              </a:rPr>
              <a:t> </a:t>
            </a:r>
            <a:r>
              <a:rPr lang="en-US" sz="4000" dirty="0" err="1">
                <a:solidFill>
                  <a:srgbClr val="0000FF"/>
                </a:solidFill>
                <a:latin typeface="Times New Roman" pitchFamily="18" charset="0"/>
              </a:rPr>
              <a:t>thuật</a:t>
            </a:r>
            <a:endParaRPr lang="en-US" sz="4000" dirty="0">
              <a:solidFill>
                <a:srgbClr val="0000FF"/>
              </a:solidFill>
              <a:latin typeface="Times New Roman" pitchFamily="18" charset="0"/>
            </a:endParaRPr>
          </a:p>
        </p:txBody>
      </p:sp>
    </p:spTree>
    <p:extLst>
      <p:ext uri="{BB962C8B-B14F-4D97-AF65-F5344CB8AC3E}">
        <p14:creationId xmlns:p14="http://schemas.microsoft.com/office/powerpoint/2010/main" xmlns="" val="3189585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500" fill="hold"/>
                                        <p:tgtEl>
                                          <p:spTgt spid="24580"/>
                                        </p:tgtEl>
                                        <p:attrNameLst>
                                          <p:attrName>ppt_w</p:attrName>
                                        </p:attrNameLst>
                                      </p:cBhvr>
                                      <p:tavLst>
                                        <p:tav tm="0">
                                          <p:val>
                                            <p:fltVal val="0"/>
                                          </p:val>
                                        </p:tav>
                                        <p:tav tm="100000">
                                          <p:val>
                                            <p:strVal val="#ppt_w"/>
                                          </p:val>
                                        </p:tav>
                                      </p:tavLst>
                                    </p:anim>
                                    <p:anim calcmode="lin" valueType="num">
                                      <p:cBhvr>
                                        <p:cTn id="8" dur="500" fill="hold"/>
                                        <p:tgtEl>
                                          <p:spTgt spid="24580"/>
                                        </p:tgtEl>
                                        <p:attrNameLst>
                                          <p:attrName>ppt_h</p:attrName>
                                        </p:attrNameLst>
                                      </p:cBhvr>
                                      <p:tavLst>
                                        <p:tav tm="0">
                                          <p:val>
                                            <p:fltVal val="0"/>
                                          </p:val>
                                        </p:tav>
                                        <p:tav tm="100000">
                                          <p:val>
                                            <p:strVal val="#ppt_h"/>
                                          </p:val>
                                        </p:tav>
                                      </p:tavLst>
                                    </p:anim>
                                    <p:animEffect transition="in" filter="fade">
                                      <p:cBhvr>
                                        <p:cTn id="9" dur="500"/>
                                        <p:tgtEl>
                                          <p:spTgt spid="2458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24582"/>
                                        </p:tgtEl>
                                        <p:attrNameLst>
                                          <p:attrName>style.visibility</p:attrName>
                                        </p:attrNameLst>
                                      </p:cBhvr>
                                      <p:to>
                                        <p:strVal val="visible"/>
                                      </p:to>
                                    </p:set>
                                    <p:animEffect transition="in" filter="box(in)">
                                      <p:cBhvr>
                                        <p:cTn id="14" dur="5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P spid="2458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descr="Công nghệ 8 Bài 37: Phân loại và số liệu kỹ thuật của đồ dùng điện"/>
          <p:cNvPicPr>
            <a:picLocks noChangeAspect="1" noChangeArrowheads="1"/>
          </p:cNvPicPr>
          <p:nvPr/>
        </p:nvPicPr>
        <p:blipFill>
          <a:blip r:embed="rId2"/>
          <a:srcRect/>
          <a:stretch>
            <a:fillRect/>
          </a:stretch>
        </p:blipFill>
        <p:spPr bwMode="auto">
          <a:xfrm>
            <a:off x="0" y="685800"/>
            <a:ext cx="4800600" cy="6172200"/>
          </a:xfrm>
          <a:prstGeom prst="rect">
            <a:avLst/>
          </a:prstGeom>
          <a:noFill/>
        </p:spPr>
      </p:pic>
      <p:sp>
        <p:nvSpPr>
          <p:cNvPr id="8" name="Text Box 6"/>
          <p:cNvSpPr txBox="1">
            <a:spLocks noChangeArrowheads="1"/>
          </p:cNvSpPr>
          <p:nvPr/>
        </p:nvSpPr>
        <p:spPr bwMode="auto">
          <a:xfrm>
            <a:off x="4876800" y="2133600"/>
            <a:ext cx="4267200" cy="2554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2800" dirty="0" err="1" smtClean="0">
                <a:solidFill>
                  <a:srgbClr val="0000FF"/>
                </a:solidFill>
              </a:rPr>
              <a:t>Điện</a:t>
            </a:r>
            <a:r>
              <a:rPr lang="en-US" sz="2800" dirty="0" smtClean="0">
                <a:solidFill>
                  <a:srgbClr val="0000FF"/>
                </a:solidFill>
              </a:rPr>
              <a:t> </a:t>
            </a:r>
            <a:r>
              <a:rPr lang="en-US" sz="2800" dirty="0" err="1">
                <a:solidFill>
                  <a:srgbClr val="0000FF"/>
                </a:solidFill>
              </a:rPr>
              <a:t>áp</a:t>
            </a:r>
            <a:r>
              <a:rPr lang="en-US" sz="2800" dirty="0">
                <a:solidFill>
                  <a:srgbClr val="0000FF"/>
                </a:solidFill>
              </a:rPr>
              <a:t> </a:t>
            </a:r>
            <a:r>
              <a:rPr lang="en-US" sz="2800" dirty="0" err="1">
                <a:solidFill>
                  <a:srgbClr val="0000FF"/>
                </a:solidFill>
              </a:rPr>
              <a:t>định</a:t>
            </a:r>
            <a:r>
              <a:rPr lang="en-US" sz="2800" dirty="0">
                <a:solidFill>
                  <a:srgbClr val="0000FF"/>
                </a:solidFill>
              </a:rPr>
              <a:t> </a:t>
            </a:r>
            <a:r>
              <a:rPr lang="en-US" sz="2800" dirty="0" err="1">
                <a:solidFill>
                  <a:srgbClr val="0000FF"/>
                </a:solidFill>
              </a:rPr>
              <a:t>mức</a:t>
            </a:r>
            <a:r>
              <a:rPr lang="en-US" sz="2800" dirty="0">
                <a:solidFill>
                  <a:srgbClr val="0000FF"/>
                </a:solidFill>
              </a:rPr>
              <a:t>: 220V</a:t>
            </a:r>
          </a:p>
          <a:p>
            <a:pPr>
              <a:spcBef>
                <a:spcPct val="50000"/>
              </a:spcBef>
            </a:pPr>
            <a:r>
              <a:rPr lang="en-US" sz="2800" dirty="0" err="1" smtClean="0">
                <a:solidFill>
                  <a:srgbClr val="0000FF"/>
                </a:solidFill>
              </a:rPr>
              <a:t>Công</a:t>
            </a:r>
            <a:r>
              <a:rPr lang="en-US" sz="2800" dirty="0" smtClean="0">
                <a:solidFill>
                  <a:srgbClr val="0000FF"/>
                </a:solidFill>
              </a:rPr>
              <a:t> </a:t>
            </a:r>
            <a:r>
              <a:rPr lang="en-US" sz="2800" dirty="0" err="1" smtClean="0">
                <a:solidFill>
                  <a:srgbClr val="0000FF"/>
                </a:solidFill>
              </a:rPr>
              <a:t>suất</a:t>
            </a:r>
            <a:r>
              <a:rPr lang="en-US" sz="2800" dirty="0" smtClean="0">
                <a:solidFill>
                  <a:srgbClr val="0000FF"/>
                </a:solidFill>
              </a:rPr>
              <a:t> </a:t>
            </a:r>
            <a:r>
              <a:rPr lang="en-US" sz="2800" dirty="0" err="1" smtClean="0">
                <a:solidFill>
                  <a:srgbClr val="0000FF"/>
                </a:solidFill>
              </a:rPr>
              <a:t>định</a:t>
            </a:r>
            <a:r>
              <a:rPr lang="en-US" sz="2800" dirty="0" smtClean="0">
                <a:solidFill>
                  <a:srgbClr val="0000FF"/>
                </a:solidFill>
              </a:rPr>
              <a:t> mức:2000W</a:t>
            </a:r>
          </a:p>
          <a:p>
            <a:pPr>
              <a:spcBef>
                <a:spcPct val="50000"/>
              </a:spcBef>
            </a:pPr>
            <a:r>
              <a:rPr lang="en-US" sz="2800" dirty="0" smtClean="0">
                <a:solidFill>
                  <a:srgbClr val="0000FF"/>
                </a:solidFill>
              </a:rPr>
              <a:t>Dung </a:t>
            </a:r>
            <a:r>
              <a:rPr lang="en-US" sz="2800" dirty="0" err="1" smtClean="0">
                <a:solidFill>
                  <a:srgbClr val="0000FF"/>
                </a:solidFill>
              </a:rPr>
              <a:t>tich</a:t>
            </a:r>
            <a:r>
              <a:rPr lang="en-US" sz="2800" dirty="0" smtClean="0">
                <a:solidFill>
                  <a:srgbClr val="0000FF"/>
                </a:solidFill>
              </a:rPr>
              <a:t> </a:t>
            </a:r>
            <a:r>
              <a:rPr lang="en-US" sz="2800" dirty="0" err="1" smtClean="0">
                <a:solidFill>
                  <a:srgbClr val="0000FF"/>
                </a:solidFill>
              </a:rPr>
              <a:t>định</a:t>
            </a:r>
            <a:r>
              <a:rPr lang="en-US" sz="2800" dirty="0" smtClean="0">
                <a:solidFill>
                  <a:srgbClr val="0000FF"/>
                </a:solidFill>
              </a:rPr>
              <a:t> </a:t>
            </a:r>
            <a:r>
              <a:rPr lang="en-US" sz="2800" dirty="0" err="1" smtClean="0">
                <a:solidFill>
                  <a:srgbClr val="0000FF"/>
                </a:solidFill>
              </a:rPr>
              <a:t>mức</a:t>
            </a:r>
            <a:r>
              <a:rPr lang="en-US" sz="2800" dirty="0" smtClean="0">
                <a:solidFill>
                  <a:srgbClr val="0000FF"/>
                </a:solidFill>
              </a:rPr>
              <a:t>: 15L</a:t>
            </a:r>
          </a:p>
          <a:p>
            <a:pPr>
              <a:spcBef>
                <a:spcPct val="50000"/>
              </a:spcBef>
            </a:pP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i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t="11381" b="14541"/>
          <a:stretch/>
        </p:blipFill>
        <p:spPr>
          <a:xfrm>
            <a:off x="0" y="-5"/>
            <a:ext cx="9144000" cy="6858005"/>
          </a:xfrm>
          <a:prstGeom prst="rect">
            <a:avLst/>
          </a:prstGeom>
        </p:spPr>
      </p:pic>
      <p:sp>
        <p:nvSpPr>
          <p:cNvPr id="3" name="Text Box 6"/>
          <p:cNvSpPr txBox="1">
            <a:spLocks noChangeArrowheads="1"/>
          </p:cNvSpPr>
          <p:nvPr/>
        </p:nvSpPr>
        <p:spPr bwMode="auto">
          <a:xfrm>
            <a:off x="0" y="4191000"/>
            <a:ext cx="3124200" cy="1338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dirty="0" err="1" smtClean="0">
                <a:solidFill>
                  <a:srgbClr val="FF0000"/>
                </a:solidFill>
              </a:rPr>
              <a:t>Điện</a:t>
            </a:r>
            <a:r>
              <a:rPr lang="en-US" dirty="0" smtClean="0">
                <a:solidFill>
                  <a:srgbClr val="FF0000"/>
                </a:solidFill>
              </a:rPr>
              <a:t> </a:t>
            </a:r>
            <a:r>
              <a:rPr lang="en-US" dirty="0" err="1">
                <a:solidFill>
                  <a:srgbClr val="FF0000"/>
                </a:solidFill>
              </a:rPr>
              <a:t>áp</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smtClean="0">
                <a:solidFill>
                  <a:srgbClr val="FF0000"/>
                </a:solidFill>
              </a:rPr>
              <a:t>máy</a:t>
            </a:r>
            <a:r>
              <a:rPr lang="en-US" dirty="0" smtClean="0">
                <a:solidFill>
                  <a:srgbClr val="FF0000"/>
                </a:solidFill>
              </a:rPr>
              <a:t> </a:t>
            </a:r>
            <a:r>
              <a:rPr lang="en-US" dirty="0" err="1" smtClean="0">
                <a:solidFill>
                  <a:srgbClr val="FF0000"/>
                </a:solidFill>
              </a:rPr>
              <a:t>sấy</a:t>
            </a:r>
            <a:r>
              <a:rPr lang="en-US" dirty="0" smtClean="0">
                <a:solidFill>
                  <a:srgbClr val="FF0000"/>
                </a:solidFill>
              </a:rPr>
              <a:t> </a:t>
            </a:r>
            <a:r>
              <a:rPr lang="en-US" dirty="0" err="1" smtClean="0">
                <a:solidFill>
                  <a:srgbClr val="FF0000"/>
                </a:solidFill>
              </a:rPr>
              <a:t>tóc</a:t>
            </a:r>
            <a:r>
              <a:rPr lang="en-US" dirty="0" smtClean="0">
                <a:solidFill>
                  <a:srgbClr val="FF0000"/>
                </a:solidFill>
              </a:rPr>
              <a:t> </a:t>
            </a:r>
            <a:r>
              <a:rPr lang="en-US" dirty="0" err="1" smtClean="0">
                <a:solidFill>
                  <a:srgbClr val="FF0000"/>
                </a:solidFill>
              </a:rPr>
              <a:t>là</a:t>
            </a:r>
            <a:r>
              <a:rPr lang="en-US" dirty="0" smtClean="0">
                <a:solidFill>
                  <a:srgbClr val="FF0000"/>
                </a:solidFill>
              </a:rPr>
              <a:t> 220v- 240v</a:t>
            </a:r>
            <a:endParaRPr lang="en-US" dirty="0">
              <a:solidFill>
                <a:srgbClr val="FF0000"/>
              </a:solidFill>
            </a:endParaRPr>
          </a:p>
          <a:p>
            <a:pPr>
              <a:spcBef>
                <a:spcPct val="50000"/>
              </a:spcBef>
            </a:pPr>
            <a:r>
              <a:rPr lang="en-US" dirty="0" err="1" smtClean="0">
                <a:solidFill>
                  <a:srgbClr val="FF0000"/>
                </a:solidFill>
              </a:rPr>
              <a:t>Công</a:t>
            </a:r>
            <a:r>
              <a:rPr lang="en-US" dirty="0" smtClean="0">
                <a:solidFill>
                  <a:srgbClr val="FF0000"/>
                </a:solidFill>
              </a:rPr>
              <a:t> </a:t>
            </a:r>
            <a:r>
              <a:rPr lang="en-US" dirty="0" err="1">
                <a:solidFill>
                  <a:srgbClr val="FF0000"/>
                </a:solidFill>
              </a:rPr>
              <a:t>suất</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smtClean="0">
                <a:solidFill>
                  <a:srgbClr val="FF0000"/>
                </a:solidFill>
              </a:rPr>
              <a:t>máy</a:t>
            </a:r>
            <a:r>
              <a:rPr lang="en-US" dirty="0" smtClean="0">
                <a:solidFill>
                  <a:srgbClr val="FF0000"/>
                </a:solidFill>
              </a:rPr>
              <a:t> </a:t>
            </a:r>
            <a:r>
              <a:rPr lang="en-US" dirty="0" err="1" smtClean="0">
                <a:solidFill>
                  <a:srgbClr val="FF0000"/>
                </a:solidFill>
              </a:rPr>
              <a:t>sấy</a:t>
            </a:r>
            <a:r>
              <a:rPr lang="en-US" dirty="0" smtClean="0">
                <a:solidFill>
                  <a:srgbClr val="FF0000"/>
                </a:solidFill>
              </a:rPr>
              <a:t> </a:t>
            </a:r>
            <a:r>
              <a:rPr lang="en-US" dirty="0" err="1" smtClean="0">
                <a:solidFill>
                  <a:srgbClr val="FF0000"/>
                </a:solidFill>
              </a:rPr>
              <a:t>tóc</a:t>
            </a:r>
            <a:r>
              <a:rPr lang="en-US" dirty="0" smtClean="0">
                <a:solidFill>
                  <a:srgbClr val="FF0000"/>
                </a:solidFill>
              </a:rPr>
              <a:t> </a:t>
            </a:r>
            <a:r>
              <a:rPr lang="en-US" dirty="0" err="1" smtClean="0">
                <a:solidFill>
                  <a:srgbClr val="FF0000"/>
                </a:solidFill>
              </a:rPr>
              <a:t>là</a:t>
            </a:r>
            <a:r>
              <a:rPr lang="en-US" dirty="0" smtClean="0">
                <a:solidFill>
                  <a:srgbClr val="FF0000"/>
                </a:solidFill>
              </a:rPr>
              <a:t> 900W- 1100W</a:t>
            </a:r>
            <a:endParaRPr lang="en-US" dirty="0">
              <a:solidFill>
                <a:srgbClr val="FF0000"/>
              </a:solidFill>
            </a:endParaRPr>
          </a:p>
        </p:txBody>
      </p:sp>
      <p:sp>
        <p:nvSpPr>
          <p:cNvPr id="4" name="Text Box 6"/>
          <p:cNvSpPr txBox="1">
            <a:spLocks noChangeArrowheads="1"/>
          </p:cNvSpPr>
          <p:nvPr/>
        </p:nvSpPr>
        <p:spPr bwMode="auto">
          <a:xfrm>
            <a:off x="1676400" y="0"/>
            <a:ext cx="3124200" cy="1338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dirty="0" err="1" smtClean="0">
                <a:solidFill>
                  <a:srgbClr val="FF0000"/>
                </a:solidFill>
              </a:rPr>
              <a:t>Điện</a:t>
            </a:r>
            <a:r>
              <a:rPr lang="en-US" dirty="0" smtClean="0">
                <a:solidFill>
                  <a:srgbClr val="FF0000"/>
                </a:solidFill>
              </a:rPr>
              <a:t> </a:t>
            </a:r>
            <a:r>
              <a:rPr lang="en-US" dirty="0" err="1">
                <a:solidFill>
                  <a:srgbClr val="FF0000"/>
                </a:solidFill>
              </a:rPr>
              <a:t>áp</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smtClean="0">
                <a:solidFill>
                  <a:srgbClr val="FF0000"/>
                </a:solidFill>
              </a:rPr>
              <a:t>quat</a:t>
            </a:r>
            <a:r>
              <a:rPr lang="en-US" dirty="0" smtClean="0">
                <a:solidFill>
                  <a:srgbClr val="FF0000"/>
                </a:solidFill>
              </a:rPr>
              <a:t> </a:t>
            </a:r>
            <a:r>
              <a:rPr lang="en-US" dirty="0" err="1" smtClean="0">
                <a:solidFill>
                  <a:srgbClr val="FF0000"/>
                </a:solidFill>
              </a:rPr>
              <a:t>là</a:t>
            </a:r>
            <a:r>
              <a:rPr lang="en-US" dirty="0" smtClean="0">
                <a:solidFill>
                  <a:srgbClr val="FF0000"/>
                </a:solidFill>
              </a:rPr>
              <a:t> 220v</a:t>
            </a:r>
            <a:endParaRPr lang="en-US" dirty="0">
              <a:solidFill>
                <a:srgbClr val="FF0000"/>
              </a:solidFill>
            </a:endParaRPr>
          </a:p>
          <a:p>
            <a:pPr>
              <a:spcBef>
                <a:spcPct val="50000"/>
              </a:spcBef>
            </a:pPr>
            <a:r>
              <a:rPr lang="en-US" dirty="0" err="1" smtClean="0">
                <a:solidFill>
                  <a:srgbClr val="FF0000"/>
                </a:solidFill>
              </a:rPr>
              <a:t>Công</a:t>
            </a:r>
            <a:r>
              <a:rPr lang="en-US" dirty="0" smtClean="0">
                <a:solidFill>
                  <a:srgbClr val="FF0000"/>
                </a:solidFill>
              </a:rPr>
              <a:t> </a:t>
            </a:r>
            <a:r>
              <a:rPr lang="en-US" dirty="0" err="1">
                <a:solidFill>
                  <a:srgbClr val="FF0000"/>
                </a:solidFill>
              </a:rPr>
              <a:t>suất</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err="1" smtClean="0">
                <a:solidFill>
                  <a:srgbClr val="FF0000"/>
                </a:solidFill>
              </a:rPr>
              <a:t>quạt</a:t>
            </a:r>
            <a:r>
              <a:rPr lang="en-US" dirty="0" smtClean="0">
                <a:solidFill>
                  <a:srgbClr val="FF0000"/>
                </a:solidFill>
              </a:rPr>
              <a:t> </a:t>
            </a:r>
            <a:r>
              <a:rPr lang="en-US" dirty="0" err="1" smtClean="0">
                <a:solidFill>
                  <a:srgbClr val="FF0000"/>
                </a:solidFill>
              </a:rPr>
              <a:t>là</a:t>
            </a:r>
            <a:r>
              <a:rPr lang="en-US" dirty="0" smtClean="0">
                <a:solidFill>
                  <a:srgbClr val="FF0000"/>
                </a:solidFill>
              </a:rPr>
              <a:t> 46W</a:t>
            </a:r>
            <a:endParaRPr lang="en-US" dirty="0">
              <a:solidFill>
                <a:srgbClr val="FF0000"/>
              </a:solidFill>
            </a:endParaRPr>
          </a:p>
        </p:txBody>
      </p:sp>
      <p:sp>
        <p:nvSpPr>
          <p:cNvPr id="5" name="Text Box 6"/>
          <p:cNvSpPr txBox="1">
            <a:spLocks noChangeArrowheads="1"/>
          </p:cNvSpPr>
          <p:nvPr/>
        </p:nvSpPr>
        <p:spPr bwMode="auto">
          <a:xfrm>
            <a:off x="6019800" y="1295400"/>
            <a:ext cx="3124200" cy="1754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dirty="0" err="1" smtClean="0">
                <a:solidFill>
                  <a:srgbClr val="FF0000"/>
                </a:solidFill>
              </a:rPr>
              <a:t>Điện</a:t>
            </a:r>
            <a:r>
              <a:rPr lang="en-US" dirty="0" smtClean="0">
                <a:solidFill>
                  <a:srgbClr val="FF0000"/>
                </a:solidFill>
              </a:rPr>
              <a:t> </a:t>
            </a:r>
            <a:r>
              <a:rPr lang="en-US" dirty="0" err="1">
                <a:solidFill>
                  <a:srgbClr val="FF0000"/>
                </a:solidFill>
              </a:rPr>
              <a:t>áp</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smtClean="0">
                <a:solidFill>
                  <a:srgbClr val="FF0000"/>
                </a:solidFill>
              </a:rPr>
              <a:t>NCĐ </a:t>
            </a:r>
            <a:r>
              <a:rPr lang="en-US" dirty="0" err="1" smtClean="0">
                <a:solidFill>
                  <a:srgbClr val="FF0000"/>
                </a:solidFill>
              </a:rPr>
              <a:t>là</a:t>
            </a:r>
            <a:r>
              <a:rPr lang="en-US" dirty="0" smtClean="0">
                <a:solidFill>
                  <a:srgbClr val="FF0000"/>
                </a:solidFill>
              </a:rPr>
              <a:t> 220v</a:t>
            </a:r>
            <a:endParaRPr lang="en-US" dirty="0">
              <a:solidFill>
                <a:srgbClr val="FF0000"/>
              </a:solidFill>
            </a:endParaRPr>
          </a:p>
          <a:p>
            <a:pPr>
              <a:spcBef>
                <a:spcPct val="50000"/>
              </a:spcBef>
            </a:pPr>
            <a:r>
              <a:rPr lang="en-US" dirty="0" err="1" smtClean="0">
                <a:solidFill>
                  <a:srgbClr val="FF0000"/>
                </a:solidFill>
              </a:rPr>
              <a:t>Công</a:t>
            </a:r>
            <a:r>
              <a:rPr lang="en-US" dirty="0" smtClean="0">
                <a:solidFill>
                  <a:srgbClr val="FF0000"/>
                </a:solidFill>
              </a:rPr>
              <a:t> </a:t>
            </a:r>
            <a:r>
              <a:rPr lang="en-US" dirty="0" err="1">
                <a:solidFill>
                  <a:srgbClr val="FF0000"/>
                </a:solidFill>
              </a:rPr>
              <a:t>suất</a:t>
            </a:r>
            <a:r>
              <a:rPr lang="en-US" dirty="0">
                <a:solidFill>
                  <a:srgbClr val="FF0000"/>
                </a:solidFill>
              </a:rPr>
              <a:t> </a:t>
            </a:r>
            <a:r>
              <a:rPr lang="en-US" dirty="0" err="1">
                <a:solidFill>
                  <a:srgbClr val="FF0000"/>
                </a:solidFill>
              </a:rPr>
              <a:t>định</a:t>
            </a:r>
            <a:r>
              <a:rPr lang="en-US" dirty="0">
                <a:solidFill>
                  <a:srgbClr val="FF0000"/>
                </a:solidFill>
              </a:rPr>
              <a:t> </a:t>
            </a:r>
            <a:r>
              <a:rPr lang="en-US" dirty="0" err="1">
                <a:solidFill>
                  <a:srgbClr val="FF0000"/>
                </a:solidFill>
              </a:rPr>
              <a:t>mức</a:t>
            </a:r>
            <a:r>
              <a:rPr lang="en-US" dirty="0">
                <a:solidFill>
                  <a:srgbClr val="FF0000"/>
                </a:solidFill>
              </a:rPr>
              <a:t> </a:t>
            </a:r>
            <a:r>
              <a:rPr lang="en-US" dirty="0" err="1">
                <a:solidFill>
                  <a:srgbClr val="FF0000"/>
                </a:solidFill>
              </a:rPr>
              <a:t>của</a:t>
            </a:r>
            <a:r>
              <a:rPr lang="en-US" dirty="0">
                <a:solidFill>
                  <a:srgbClr val="FF0000"/>
                </a:solidFill>
              </a:rPr>
              <a:t> </a:t>
            </a:r>
            <a:r>
              <a:rPr lang="en-US" dirty="0" smtClean="0">
                <a:solidFill>
                  <a:srgbClr val="FF0000"/>
                </a:solidFill>
              </a:rPr>
              <a:t>NCĐ </a:t>
            </a:r>
            <a:r>
              <a:rPr lang="en-US" dirty="0" err="1" smtClean="0">
                <a:solidFill>
                  <a:srgbClr val="FF0000"/>
                </a:solidFill>
              </a:rPr>
              <a:t>là</a:t>
            </a:r>
            <a:r>
              <a:rPr lang="en-US" dirty="0" smtClean="0">
                <a:solidFill>
                  <a:srgbClr val="FF0000"/>
                </a:solidFill>
              </a:rPr>
              <a:t> 700W</a:t>
            </a:r>
          </a:p>
          <a:p>
            <a:pPr>
              <a:spcBef>
                <a:spcPct val="50000"/>
              </a:spcBef>
            </a:pPr>
            <a:r>
              <a:rPr lang="en-US" dirty="0" smtClean="0">
                <a:solidFill>
                  <a:srgbClr val="FF0000"/>
                </a:solidFill>
              </a:rPr>
              <a:t>Dung </a:t>
            </a:r>
            <a:r>
              <a:rPr lang="en-US" dirty="0" err="1" smtClean="0">
                <a:solidFill>
                  <a:srgbClr val="FF0000"/>
                </a:solidFill>
              </a:rPr>
              <a:t>tích</a:t>
            </a:r>
            <a:r>
              <a:rPr lang="en-US" dirty="0" smtClean="0">
                <a:solidFill>
                  <a:srgbClr val="FF0000"/>
                </a:solidFill>
              </a:rPr>
              <a:t> </a:t>
            </a:r>
            <a:r>
              <a:rPr lang="en-US" dirty="0" err="1" smtClean="0">
                <a:solidFill>
                  <a:srgbClr val="FF0000"/>
                </a:solidFill>
              </a:rPr>
              <a:t>định</a:t>
            </a:r>
            <a:r>
              <a:rPr lang="en-US" dirty="0" smtClean="0">
                <a:solidFill>
                  <a:srgbClr val="FF0000"/>
                </a:solidFill>
              </a:rPr>
              <a:t> </a:t>
            </a:r>
            <a:r>
              <a:rPr lang="en-US" dirty="0" err="1" smtClean="0">
                <a:solidFill>
                  <a:srgbClr val="FF0000"/>
                </a:solidFill>
              </a:rPr>
              <a:t>mức</a:t>
            </a:r>
            <a:r>
              <a:rPr lang="en-US" dirty="0" smtClean="0">
                <a:solidFill>
                  <a:srgbClr val="FF0000"/>
                </a:solidFill>
              </a:rPr>
              <a:t> </a:t>
            </a:r>
            <a:r>
              <a:rPr lang="en-US" dirty="0" err="1" smtClean="0">
                <a:solidFill>
                  <a:srgbClr val="FF0000"/>
                </a:solidFill>
              </a:rPr>
              <a:t>là</a:t>
            </a:r>
            <a:r>
              <a:rPr lang="en-US" dirty="0" smtClean="0">
                <a:solidFill>
                  <a:srgbClr val="FF0000"/>
                </a:solidFill>
              </a:rPr>
              <a:t> 1,8 </a:t>
            </a:r>
            <a:r>
              <a:rPr lang="en-US" dirty="0" err="1" smtClean="0">
                <a:solidFill>
                  <a:srgbClr val="FF0000"/>
                </a:solidFill>
              </a:rPr>
              <a:t>lít</a:t>
            </a:r>
            <a:endParaRPr lang="en-US" dirty="0">
              <a:solidFill>
                <a:srgbClr val="FF0000"/>
              </a:solidFill>
            </a:endParaRPr>
          </a:p>
        </p:txBody>
      </p:sp>
      <p:sp>
        <p:nvSpPr>
          <p:cNvPr id="6" name="Oval 92" descr="Picture4"/>
          <p:cNvSpPr>
            <a:spLocks noChangeArrowheads="1"/>
          </p:cNvSpPr>
          <p:nvPr/>
        </p:nvSpPr>
        <p:spPr bwMode="auto">
          <a:xfrm>
            <a:off x="3886200" y="4876800"/>
            <a:ext cx="1828800" cy="533400"/>
          </a:xfrm>
          <a:prstGeom prst="ellipse">
            <a:avLst/>
          </a:prstGeom>
          <a:noFill/>
          <a:ln w="28575">
            <a:solidFill>
              <a:srgbClr val="FF0066"/>
            </a:solidFill>
            <a:round/>
            <a:headEnd/>
            <a:tailEnd/>
          </a:ln>
        </p:spPr>
        <p:txBody>
          <a:bodyPr wrap="none" anchor="ctr"/>
          <a:lstStyle/>
          <a:p>
            <a:pPr algn="ctr"/>
            <a:endParaRPr lang="en-US">
              <a:solidFill>
                <a:srgbClr val="FF00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1"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ox(i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P spid="6"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Text Box 5"/>
          <p:cNvSpPr txBox="1">
            <a:spLocks noChangeArrowheads="1"/>
          </p:cNvSpPr>
          <p:nvPr/>
        </p:nvSpPr>
        <p:spPr bwMode="auto">
          <a:xfrm>
            <a:off x="0" y="914400"/>
            <a:ext cx="9144000" cy="2062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3200" b="1" i="1" dirty="0" err="1">
                <a:latin typeface="Times New Roman" pitchFamily="18" charset="0"/>
              </a:rPr>
              <a:t>Nhà</a:t>
            </a:r>
            <a:r>
              <a:rPr lang="en-US" sz="3200" b="1" i="1" dirty="0">
                <a:latin typeface="Times New Roman" pitchFamily="18" charset="0"/>
              </a:rPr>
              <a:t> </a:t>
            </a:r>
            <a:r>
              <a:rPr lang="en-US" sz="3200" b="1" i="1" dirty="0" err="1">
                <a:latin typeface="Times New Roman" pitchFamily="18" charset="0"/>
              </a:rPr>
              <a:t>em</a:t>
            </a:r>
            <a:r>
              <a:rPr lang="en-US" sz="3200" b="1" i="1" dirty="0">
                <a:latin typeface="Times New Roman" pitchFamily="18" charset="0"/>
              </a:rPr>
              <a:t> </a:t>
            </a:r>
            <a:r>
              <a:rPr lang="en-US" sz="3200" b="1" i="1" dirty="0" err="1">
                <a:latin typeface="Times New Roman" pitchFamily="18" charset="0"/>
              </a:rPr>
              <a:t>sử</a:t>
            </a:r>
            <a:r>
              <a:rPr lang="en-US" sz="3200" b="1" i="1" dirty="0">
                <a:latin typeface="Times New Roman" pitchFamily="18" charset="0"/>
              </a:rPr>
              <a:t> </a:t>
            </a:r>
            <a:r>
              <a:rPr lang="en-US" sz="3200" b="1" i="1" dirty="0" err="1">
                <a:latin typeface="Times New Roman" pitchFamily="18" charset="0"/>
              </a:rPr>
              <a:t>dụng</a:t>
            </a:r>
            <a:r>
              <a:rPr lang="en-US" sz="3200" b="1" i="1" dirty="0">
                <a:latin typeface="Times New Roman" pitchFamily="18" charset="0"/>
              </a:rPr>
              <a:t> </a:t>
            </a:r>
            <a:r>
              <a:rPr lang="en-US" sz="3200" b="1" i="1" dirty="0" err="1">
                <a:latin typeface="Times New Roman" pitchFamily="18" charset="0"/>
              </a:rPr>
              <a:t>nguồn</a:t>
            </a:r>
            <a:r>
              <a:rPr lang="en-US" sz="3200" b="1" i="1" dirty="0">
                <a:latin typeface="Times New Roman" pitchFamily="18" charset="0"/>
              </a:rPr>
              <a:t> </a:t>
            </a:r>
            <a:r>
              <a:rPr lang="en-US" sz="3200" b="1" i="1" dirty="0" err="1">
                <a:latin typeface="Times New Roman" pitchFamily="18" charset="0"/>
              </a:rPr>
              <a:t>có</a:t>
            </a:r>
            <a:r>
              <a:rPr lang="en-US" sz="3200" b="1" i="1" dirty="0">
                <a:latin typeface="Times New Roman" pitchFamily="18" charset="0"/>
              </a:rPr>
              <a:t> </a:t>
            </a:r>
            <a:r>
              <a:rPr lang="en-US" sz="3200" b="1" i="1" dirty="0" err="1">
                <a:latin typeface="Times New Roman" pitchFamily="18" charset="0"/>
              </a:rPr>
              <a:t>điện</a:t>
            </a:r>
            <a:r>
              <a:rPr lang="en-US" sz="3200" b="1" i="1" dirty="0">
                <a:latin typeface="Times New Roman" pitchFamily="18" charset="0"/>
              </a:rPr>
              <a:t> </a:t>
            </a:r>
            <a:r>
              <a:rPr lang="en-US" sz="3200" b="1" i="1" dirty="0" err="1">
                <a:latin typeface="Times New Roman" pitchFamily="18" charset="0"/>
              </a:rPr>
              <a:t>áp</a:t>
            </a:r>
            <a:r>
              <a:rPr lang="en-US" sz="3200" b="1" i="1" dirty="0">
                <a:latin typeface="Times New Roman" pitchFamily="18" charset="0"/>
              </a:rPr>
              <a:t> 220V, </a:t>
            </a:r>
            <a:r>
              <a:rPr lang="en-US" sz="3200" b="1" i="1" dirty="0" err="1">
                <a:latin typeface="Times New Roman" pitchFamily="18" charset="0"/>
              </a:rPr>
              <a:t>em</a:t>
            </a:r>
            <a:r>
              <a:rPr lang="en-US" sz="3200" b="1" i="1" dirty="0">
                <a:latin typeface="Times New Roman" pitchFamily="18" charset="0"/>
              </a:rPr>
              <a:t> </a:t>
            </a:r>
            <a:r>
              <a:rPr lang="en-US" sz="3200" b="1" i="1" dirty="0" err="1">
                <a:latin typeface="Times New Roman" pitchFamily="18" charset="0"/>
              </a:rPr>
              <a:t>cần</a:t>
            </a:r>
            <a:r>
              <a:rPr lang="en-US" sz="3200" b="1" i="1" dirty="0">
                <a:latin typeface="Times New Roman" pitchFamily="18" charset="0"/>
              </a:rPr>
              <a:t> </a:t>
            </a:r>
            <a:r>
              <a:rPr lang="en-US" sz="3200" b="1" i="1" dirty="0" err="1">
                <a:latin typeface="Times New Roman" pitchFamily="18" charset="0"/>
              </a:rPr>
              <a:t>mua</a:t>
            </a:r>
            <a:r>
              <a:rPr lang="en-US" sz="3200" b="1" i="1" dirty="0">
                <a:latin typeface="Times New Roman" pitchFamily="18" charset="0"/>
              </a:rPr>
              <a:t> 1 </a:t>
            </a:r>
            <a:r>
              <a:rPr lang="en-US" sz="3200" b="1" i="1" dirty="0" err="1">
                <a:latin typeface="Times New Roman" pitchFamily="18" charset="0"/>
              </a:rPr>
              <a:t>bóng</a:t>
            </a:r>
            <a:r>
              <a:rPr lang="en-US" sz="3200" b="1" i="1" dirty="0">
                <a:latin typeface="Times New Roman" pitchFamily="18" charset="0"/>
              </a:rPr>
              <a:t> </a:t>
            </a:r>
            <a:r>
              <a:rPr lang="en-US" sz="3200" b="1" i="1" dirty="0" err="1">
                <a:latin typeface="Times New Roman" pitchFamily="18" charset="0"/>
              </a:rPr>
              <a:t>đèn</a:t>
            </a:r>
            <a:r>
              <a:rPr lang="en-US" sz="3200" b="1" i="1" dirty="0">
                <a:latin typeface="Times New Roman" pitchFamily="18" charset="0"/>
              </a:rPr>
              <a:t> </a:t>
            </a:r>
            <a:r>
              <a:rPr lang="en-US" sz="3200" b="1" i="1" dirty="0" err="1">
                <a:latin typeface="Times New Roman" pitchFamily="18" charset="0"/>
              </a:rPr>
              <a:t>cho</a:t>
            </a:r>
            <a:r>
              <a:rPr lang="en-US" sz="3200" b="1" i="1" dirty="0">
                <a:latin typeface="Times New Roman" pitchFamily="18" charset="0"/>
              </a:rPr>
              <a:t> </a:t>
            </a:r>
            <a:r>
              <a:rPr lang="en-US" sz="3200" b="1" i="1" dirty="0" err="1">
                <a:latin typeface="Times New Roman" pitchFamily="18" charset="0"/>
              </a:rPr>
              <a:t>bàn</a:t>
            </a:r>
            <a:r>
              <a:rPr lang="en-US" sz="3200" b="1" i="1" dirty="0">
                <a:latin typeface="Times New Roman" pitchFamily="18" charset="0"/>
              </a:rPr>
              <a:t> </a:t>
            </a:r>
            <a:r>
              <a:rPr lang="en-US" sz="3200" b="1" i="1" dirty="0" err="1">
                <a:latin typeface="Times New Roman" pitchFamily="18" charset="0"/>
              </a:rPr>
              <a:t>học</a:t>
            </a:r>
            <a:r>
              <a:rPr lang="en-US" sz="3200" b="1" i="1" dirty="0">
                <a:latin typeface="Times New Roman" pitchFamily="18" charset="0"/>
              </a:rPr>
              <a:t>, </a:t>
            </a:r>
            <a:r>
              <a:rPr lang="en-US" sz="3200" b="1" i="1" dirty="0" err="1">
                <a:latin typeface="Times New Roman" pitchFamily="18" charset="0"/>
              </a:rPr>
              <a:t>trong</a:t>
            </a:r>
            <a:r>
              <a:rPr lang="en-US" sz="3200" b="1" i="1" dirty="0">
                <a:latin typeface="Times New Roman" pitchFamily="18" charset="0"/>
              </a:rPr>
              <a:t> 3 </a:t>
            </a:r>
            <a:r>
              <a:rPr lang="en-US" sz="3200" b="1" i="1" dirty="0" err="1">
                <a:latin typeface="Times New Roman" pitchFamily="18" charset="0"/>
              </a:rPr>
              <a:t>bóng</a:t>
            </a:r>
            <a:r>
              <a:rPr lang="en-US" sz="3200" b="1" i="1" dirty="0">
                <a:latin typeface="Times New Roman" pitchFamily="18" charset="0"/>
              </a:rPr>
              <a:t> 220V – 40W, 110V – 40W </a:t>
            </a:r>
            <a:r>
              <a:rPr lang="en-US" sz="3200" b="1" i="1" dirty="0" err="1">
                <a:latin typeface="Times New Roman" pitchFamily="18" charset="0"/>
              </a:rPr>
              <a:t>và</a:t>
            </a:r>
            <a:r>
              <a:rPr lang="en-US" sz="3200" b="1" i="1" dirty="0">
                <a:latin typeface="Times New Roman" pitchFamily="18" charset="0"/>
              </a:rPr>
              <a:t> 220V – 300W, </a:t>
            </a:r>
            <a:r>
              <a:rPr lang="en-US" sz="3200" b="1" i="1" dirty="0" err="1">
                <a:latin typeface="Times New Roman" pitchFamily="18" charset="0"/>
              </a:rPr>
              <a:t>em</a:t>
            </a:r>
            <a:r>
              <a:rPr lang="en-US" sz="3200" b="1" i="1" dirty="0">
                <a:latin typeface="Times New Roman" pitchFamily="18" charset="0"/>
              </a:rPr>
              <a:t> </a:t>
            </a:r>
            <a:r>
              <a:rPr lang="en-US" sz="3200" b="1" i="1" dirty="0" err="1">
                <a:latin typeface="Times New Roman" pitchFamily="18" charset="0"/>
              </a:rPr>
              <a:t>chọn</a:t>
            </a:r>
            <a:r>
              <a:rPr lang="en-US" sz="3200" b="1" i="1" dirty="0">
                <a:latin typeface="Times New Roman" pitchFamily="18" charset="0"/>
              </a:rPr>
              <a:t> </a:t>
            </a:r>
            <a:r>
              <a:rPr lang="en-US" sz="3200" b="1" i="1" dirty="0" err="1">
                <a:latin typeface="Times New Roman" pitchFamily="18" charset="0"/>
              </a:rPr>
              <a:t>mua</a:t>
            </a:r>
            <a:r>
              <a:rPr lang="en-US" sz="3200" b="1" i="1" dirty="0">
                <a:latin typeface="Times New Roman" pitchFamily="18" charset="0"/>
              </a:rPr>
              <a:t> </a:t>
            </a:r>
            <a:r>
              <a:rPr lang="en-US" sz="3200" b="1" i="1" dirty="0" err="1">
                <a:latin typeface="Times New Roman" pitchFamily="18" charset="0"/>
              </a:rPr>
              <a:t>bóng</a:t>
            </a:r>
            <a:r>
              <a:rPr lang="en-US" sz="3200" b="1" i="1" dirty="0">
                <a:latin typeface="Times New Roman" pitchFamily="18" charset="0"/>
              </a:rPr>
              <a:t> </a:t>
            </a:r>
            <a:r>
              <a:rPr lang="en-US" sz="3200" b="1" i="1" dirty="0" err="1">
                <a:latin typeface="Times New Roman" pitchFamily="18" charset="0"/>
              </a:rPr>
              <a:t>nào</a:t>
            </a:r>
            <a:r>
              <a:rPr lang="en-US" sz="3200" b="1" i="1" dirty="0">
                <a:latin typeface="Times New Roman" pitchFamily="18" charset="0"/>
              </a:rPr>
              <a:t>? </a:t>
            </a:r>
            <a:r>
              <a:rPr lang="en-US" sz="3200" b="1" i="1" dirty="0" err="1">
                <a:latin typeface="Times New Roman" pitchFamily="18" charset="0"/>
              </a:rPr>
              <a:t>Tại</a:t>
            </a:r>
            <a:r>
              <a:rPr lang="en-US" sz="3200" b="1" i="1" dirty="0">
                <a:latin typeface="Times New Roman" pitchFamily="18" charset="0"/>
              </a:rPr>
              <a:t> </a:t>
            </a:r>
            <a:r>
              <a:rPr lang="en-US" sz="3200" b="1" i="1" dirty="0" err="1">
                <a:latin typeface="Times New Roman" pitchFamily="18" charset="0"/>
              </a:rPr>
              <a:t>sao</a:t>
            </a:r>
            <a:r>
              <a:rPr lang="en-US" sz="3200" b="1" i="1" dirty="0">
                <a:latin typeface="Times New Roman" pitchFamily="18" charset="0"/>
              </a:rPr>
              <a:t>?</a:t>
            </a:r>
          </a:p>
        </p:txBody>
      </p:sp>
      <p:sp>
        <p:nvSpPr>
          <p:cNvPr id="33798" name="Text Box 6"/>
          <p:cNvSpPr txBox="1">
            <a:spLocks noChangeArrowheads="1"/>
          </p:cNvSpPr>
          <p:nvPr/>
        </p:nvSpPr>
        <p:spPr bwMode="auto">
          <a:xfrm>
            <a:off x="0" y="4233863"/>
            <a:ext cx="8901113" cy="20621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rgbClr val="0000FF"/>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spAutoFit/>
          </a:bodyPr>
          <a:lstStyle/>
          <a:p>
            <a:pPr>
              <a:spcBef>
                <a:spcPct val="50000"/>
              </a:spcBef>
            </a:pPr>
            <a:r>
              <a:rPr lang="en-US" sz="3200" dirty="0" err="1">
                <a:solidFill>
                  <a:srgbClr val="0000FF"/>
                </a:solidFill>
                <a:latin typeface="Times New Roman" pitchFamily="18" charset="0"/>
              </a:rPr>
              <a:t>Chọn</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bóng</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đèn</a:t>
            </a:r>
            <a:r>
              <a:rPr lang="en-US" sz="3200" dirty="0">
                <a:solidFill>
                  <a:srgbClr val="0000FF"/>
                </a:solidFill>
                <a:latin typeface="Times New Roman" pitchFamily="18" charset="0"/>
              </a:rPr>
              <a:t> 220V – 40W </a:t>
            </a:r>
            <a:r>
              <a:rPr lang="en-US" sz="3200" dirty="0" err="1">
                <a:solidFill>
                  <a:srgbClr val="0000FF"/>
                </a:solidFill>
                <a:latin typeface="Times New Roman" pitchFamily="18" charset="0"/>
              </a:rPr>
              <a:t>vì</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điện</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áp</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định</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mức</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của</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bóng</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đèn</a:t>
            </a:r>
            <a:r>
              <a:rPr lang="en-US" sz="3200" dirty="0">
                <a:solidFill>
                  <a:srgbClr val="0000FF"/>
                </a:solidFill>
                <a:latin typeface="Times New Roman" pitchFamily="18" charset="0"/>
              </a:rPr>
              <a:t> 220V </a:t>
            </a:r>
            <a:r>
              <a:rPr lang="en-US" sz="3200" dirty="0" err="1">
                <a:solidFill>
                  <a:srgbClr val="0000FF"/>
                </a:solidFill>
                <a:latin typeface="Times New Roman" pitchFamily="18" charset="0"/>
              </a:rPr>
              <a:t>phù</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hợp</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với</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nguồn</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điện</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trong</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gia</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đình</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và</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công</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suất</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định</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mức</a:t>
            </a:r>
            <a:r>
              <a:rPr lang="en-US" sz="3200" dirty="0">
                <a:solidFill>
                  <a:srgbClr val="0000FF"/>
                </a:solidFill>
                <a:latin typeface="Times New Roman" pitchFamily="18" charset="0"/>
              </a:rPr>
              <a:t> 40W </a:t>
            </a:r>
            <a:r>
              <a:rPr lang="en-US" sz="3200" dirty="0" err="1">
                <a:solidFill>
                  <a:srgbClr val="0000FF"/>
                </a:solidFill>
                <a:latin typeface="Times New Roman" pitchFamily="18" charset="0"/>
              </a:rPr>
              <a:t>phù</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hợp</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với</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yêu</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cầu</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công</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suất</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đèn</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bàn</a:t>
            </a:r>
            <a:r>
              <a:rPr lang="en-US" sz="3200" dirty="0">
                <a:solidFill>
                  <a:srgbClr val="0000FF"/>
                </a:solidFill>
                <a:latin typeface="Times New Roman" pitchFamily="18" charset="0"/>
              </a:rPr>
              <a:t> </a:t>
            </a:r>
            <a:r>
              <a:rPr lang="en-US" sz="3200" dirty="0" err="1">
                <a:solidFill>
                  <a:srgbClr val="0000FF"/>
                </a:solidFill>
                <a:latin typeface="Times New Roman" pitchFamily="18" charset="0"/>
              </a:rPr>
              <a:t>học</a:t>
            </a:r>
            <a:r>
              <a:rPr lang="en-US" sz="3200" dirty="0">
                <a:solidFill>
                  <a:srgbClr val="0000FF"/>
                </a:solidFill>
                <a:latin typeface="Times New Roman" pitchFamily="18" charset="0"/>
              </a:rPr>
              <a:t>.</a:t>
            </a:r>
          </a:p>
        </p:txBody>
      </p:sp>
    </p:spTree>
    <p:extLst>
      <p:ext uri="{BB962C8B-B14F-4D97-AF65-F5344CB8AC3E}">
        <p14:creationId xmlns:p14="http://schemas.microsoft.com/office/powerpoint/2010/main" xmlns="" val="102894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box(in)">
                                      <p:cBhvr>
                                        <p:cTn id="7" dur="500"/>
                                        <p:tgtEl>
                                          <p:spTgt spid="3379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3798"/>
                                        </p:tgtEl>
                                        <p:attrNameLst>
                                          <p:attrName>style.visibility</p:attrName>
                                        </p:attrNameLst>
                                      </p:cBhvr>
                                      <p:to>
                                        <p:strVal val="visible"/>
                                      </p:to>
                                    </p:set>
                                    <p:animEffect transition="in" filter="box(in)">
                                      <p:cBhvr>
                                        <p:cTn id="12" dur="500"/>
                                        <p:tgtEl>
                                          <p:spTgt spid="33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p:bldP spid="3379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38200" y="228600"/>
            <a:ext cx="7848600" cy="954107"/>
          </a:xfrm>
          <a:prstGeom prst="rect">
            <a:avLst/>
          </a:prstGeom>
          <a:noFill/>
        </p:spPr>
        <p:txBody>
          <a:bodyPr wrap="square" rtlCol="0">
            <a:spAutoFit/>
          </a:bodyPr>
          <a:lstStyle/>
          <a:p>
            <a:r>
              <a:rPr lang="en-US" sz="2800" dirty="0" err="1" smtClean="0">
                <a:solidFill>
                  <a:srgbClr val="FF0000"/>
                </a:solidFill>
              </a:rPr>
              <a:t>Còn</a:t>
            </a:r>
            <a:r>
              <a:rPr lang="en-US" sz="2800" dirty="0" smtClean="0">
                <a:solidFill>
                  <a:srgbClr val="FF0000"/>
                </a:solidFill>
              </a:rPr>
              <a:t> </a:t>
            </a:r>
            <a:r>
              <a:rPr lang="en-US" sz="2800" dirty="0" err="1" smtClean="0">
                <a:solidFill>
                  <a:srgbClr val="FF0000"/>
                </a:solidFill>
              </a:rPr>
              <a:t>hiện</a:t>
            </a:r>
            <a:r>
              <a:rPr lang="en-US" sz="2800" dirty="0" smtClean="0">
                <a:solidFill>
                  <a:srgbClr val="FF0000"/>
                </a:solidFill>
              </a:rPr>
              <a:t> nay, </a:t>
            </a:r>
            <a:r>
              <a:rPr lang="en-US" sz="2800" dirty="0" err="1" smtClean="0">
                <a:solidFill>
                  <a:srgbClr val="FF0000"/>
                </a:solidFill>
              </a:rPr>
              <a:t>em</a:t>
            </a:r>
            <a:r>
              <a:rPr lang="en-US" sz="2800" dirty="0" smtClean="0">
                <a:solidFill>
                  <a:srgbClr val="FF0000"/>
                </a:solidFill>
              </a:rPr>
              <a:t> </a:t>
            </a:r>
            <a:r>
              <a:rPr lang="en-US" sz="2800" dirty="0" err="1" smtClean="0">
                <a:solidFill>
                  <a:srgbClr val="FF0000"/>
                </a:solidFill>
              </a:rPr>
              <a:t>hãy</a:t>
            </a:r>
            <a:r>
              <a:rPr lang="en-US" sz="2800" dirty="0" smtClean="0">
                <a:solidFill>
                  <a:srgbClr val="FF0000"/>
                </a:solidFill>
              </a:rPr>
              <a:t> </a:t>
            </a:r>
            <a:r>
              <a:rPr lang="en-US" sz="2800" dirty="0" err="1" smtClean="0">
                <a:solidFill>
                  <a:srgbClr val="FF0000"/>
                </a:solidFill>
              </a:rPr>
              <a:t>cho</a:t>
            </a:r>
            <a:r>
              <a:rPr lang="en-US" sz="2800" dirty="0" smtClean="0">
                <a:solidFill>
                  <a:srgbClr val="FF0000"/>
                </a:solidFill>
              </a:rPr>
              <a:t> </a:t>
            </a:r>
            <a:r>
              <a:rPr lang="en-US" sz="2800" dirty="0" err="1" smtClean="0">
                <a:solidFill>
                  <a:srgbClr val="FF0000"/>
                </a:solidFill>
              </a:rPr>
              <a:t>biết</a:t>
            </a:r>
            <a:r>
              <a:rPr lang="en-US" sz="2800" dirty="0" smtClean="0">
                <a:solidFill>
                  <a:srgbClr val="FF0000"/>
                </a:solidFill>
              </a:rPr>
              <a:t> </a:t>
            </a:r>
            <a:r>
              <a:rPr lang="en-US" sz="2800" dirty="0" err="1" smtClean="0">
                <a:solidFill>
                  <a:srgbClr val="FF0000"/>
                </a:solidFill>
              </a:rPr>
              <a:t>gia</a:t>
            </a:r>
            <a:r>
              <a:rPr lang="en-US" sz="2800" dirty="0" smtClean="0">
                <a:solidFill>
                  <a:srgbClr val="FF0000"/>
                </a:solidFill>
              </a:rPr>
              <a:t> </a:t>
            </a:r>
            <a:r>
              <a:rPr lang="en-US" sz="2800" dirty="0" err="1" smtClean="0">
                <a:solidFill>
                  <a:srgbClr val="FF0000"/>
                </a:solidFill>
              </a:rPr>
              <a:t>đình</a:t>
            </a:r>
            <a:r>
              <a:rPr lang="en-US" sz="2800" dirty="0" smtClean="0">
                <a:solidFill>
                  <a:srgbClr val="FF0000"/>
                </a:solidFill>
              </a:rPr>
              <a:t> </a:t>
            </a:r>
            <a:r>
              <a:rPr lang="en-US" sz="2800" dirty="0" err="1" smtClean="0">
                <a:solidFill>
                  <a:srgbClr val="FF0000"/>
                </a:solidFill>
              </a:rPr>
              <a:t>em</a:t>
            </a:r>
            <a:r>
              <a:rPr lang="en-US" sz="2800" dirty="0" smtClean="0">
                <a:solidFill>
                  <a:srgbClr val="FF0000"/>
                </a:solidFill>
              </a:rPr>
              <a:t> </a:t>
            </a:r>
            <a:r>
              <a:rPr lang="en-US" sz="2800" dirty="0" err="1" smtClean="0">
                <a:solidFill>
                  <a:srgbClr val="FF0000"/>
                </a:solidFill>
              </a:rPr>
              <a:t>nấu</a:t>
            </a:r>
            <a:r>
              <a:rPr lang="en-US" sz="2800" dirty="0" smtClean="0">
                <a:solidFill>
                  <a:srgbClr val="FF0000"/>
                </a:solidFill>
              </a:rPr>
              <a:t> </a:t>
            </a:r>
            <a:r>
              <a:rPr lang="en-US" sz="2800" dirty="0" err="1" smtClean="0">
                <a:solidFill>
                  <a:srgbClr val="FF0000"/>
                </a:solidFill>
              </a:rPr>
              <a:t>cơm</a:t>
            </a:r>
            <a:r>
              <a:rPr lang="en-US" sz="2800" dirty="0" smtClean="0">
                <a:solidFill>
                  <a:srgbClr val="FF0000"/>
                </a:solidFill>
              </a:rPr>
              <a:t>, </a:t>
            </a:r>
            <a:r>
              <a:rPr lang="en-US" sz="2800" dirty="0" err="1" smtClean="0">
                <a:solidFill>
                  <a:srgbClr val="FF0000"/>
                </a:solidFill>
              </a:rPr>
              <a:t>làm</a:t>
            </a:r>
            <a:r>
              <a:rPr lang="en-US" sz="2800" dirty="0" smtClean="0">
                <a:solidFill>
                  <a:srgbClr val="FF0000"/>
                </a:solidFill>
              </a:rPr>
              <a:t> </a:t>
            </a:r>
            <a:r>
              <a:rPr lang="en-US" sz="2800" dirty="0" err="1" smtClean="0">
                <a:solidFill>
                  <a:srgbClr val="FF0000"/>
                </a:solidFill>
              </a:rPr>
              <a:t>mát</a:t>
            </a:r>
            <a:r>
              <a:rPr lang="en-US" sz="2800" dirty="0" smtClean="0">
                <a:solidFill>
                  <a:srgbClr val="FF0000"/>
                </a:solidFill>
              </a:rPr>
              <a:t>, </a:t>
            </a:r>
            <a:r>
              <a:rPr lang="en-US" sz="2800" dirty="0" err="1" smtClean="0">
                <a:solidFill>
                  <a:srgbClr val="FF0000"/>
                </a:solidFill>
              </a:rPr>
              <a:t>thắp</a:t>
            </a:r>
            <a:r>
              <a:rPr lang="en-US" sz="2800" dirty="0" smtClean="0">
                <a:solidFill>
                  <a:srgbClr val="FF0000"/>
                </a:solidFill>
              </a:rPr>
              <a:t> </a:t>
            </a:r>
            <a:r>
              <a:rPr lang="en-US" sz="2800" dirty="0" err="1" smtClean="0">
                <a:solidFill>
                  <a:srgbClr val="FF0000"/>
                </a:solidFill>
              </a:rPr>
              <a:t>sáng</a:t>
            </a:r>
            <a:r>
              <a:rPr lang="en-US" sz="2800" dirty="0" smtClean="0">
                <a:solidFill>
                  <a:srgbClr val="FF0000"/>
                </a:solidFill>
              </a:rPr>
              <a:t> </a:t>
            </a:r>
            <a:r>
              <a:rPr lang="en-US" sz="2800" dirty="0" err="1" smtClean="0">
                <a:solidFill>
                  <a:srgbClr val="FF0000"/>
                </a:solidFill>
              </a:rPr>
              <a:t>bằng</a:t>
            </a:r>
            <a:r>
              <a:rPr lang="en-US" sz="2800" dirty="0" smtClean="0">
                <a:solidFill>
                  <a:srgbClr val="FF0000"/>
                </a:solidFill>
              </a:rPr>
              <a:t> </a:t>
            </a:r>
            <a:r>
              <a:rPr lang="en-US" sz="2800" dirty="0" err="1" smtClean="0">
                <a:solidFill>
                  <a:srgbClr val="FF0000"/>
                </a:solidFill>
              </a:rPr>
              <a:t>cách</a:t>
            </a:r>
            <a:r>
              <a:rPr lang="en-US" sz="2800" dirty="0" smtClean="0">
                <a:solidFill>
                  <a:srgbClr val="FF0000"/>
                </a:solidFill>
              </a:rPr>
              <a:t> </a:t>
            </a:r>
            <a:r>
              <a:rPr lang="en-US" sz="2800" dirty="0" err="1" smtClean="0">
                <a:solidFill>
                  <a:srgbClr val="FF0000"/>
                </a:solidFill>
              </a:rPr>
              <a:t>nào</a:t>
            </a:r>
            <a:r>
              <a:rPr lang="en-US" sz="2800" dirty="0" smtClean="0">
                <a:solidFill>
                  <a:srgbClr val="FF0000"/>
                </a:solidFill>
              </a:rPr>
              <a:t>?</a:t>
            </a:r>
            <a:endParaRPr lang="en-US" sz="2800" dirty="0">
              <a:solidFill>
                <a:srgbClr val="FF0000"/>
              </a:solidFill>
            </a:endParaRPr>
          </a:p>
        </p:txBody>
      </p:sp>
      <p:pic>
        <p:nvPicPr>
          <p:cNvPr id="33794" name="Picture 2" descr="Mua Nồi Cơm Điện Supor 1.5 Lít CFXB40FC33VN-75 Giá Tốt| Nguyễn Kim"/>
          <p:cNvPicPr>
            <a:picLocks noChangeAspect="1" noChangeArrowheads="1"/>
          </p:cNvPicPr>
          <p:nvPr/>
        </p:nvPicPr>
        <p:blipFill>
          <a:blip r:embed="rId2" cstate="print"/>
          <a:srcRect/>
          <a:stretch>
            <a:fillRect/>
          </a:stretch>
        </p:blipFill>
        <p:spPr bwMode="auto">
          <a:xfrm>
            <a:off x="0" y="1981200"/>
            <a:ext cx="2761797" cy="1589435"/>
          </a:xfrm>
          <a:prstGeom prst="rect">
            <a:avLst/>
          </a:prstGeom>
          <a:noFill/>
        </p:spPr>
      </p:pic>
      <p:pic>
        <p:nvPicPr>
          <p:cNvPr id="33796" name="Picture 4" descr="Nồi cơm điện Kangaroo 1.2 lít KG822 đỏ - giá tốt"/>
          <p:cNvPicPr>
            <a:picLocks noChangeAspect="1" noChangeArrowheads="1"/>
          </p:cNvPicPr>
          <p:nvPr/>
        </p:nvPicPr>
        <p:blipFill>
          <a:blip r:embed="rId3"/>
          <a:srcRect/>
          <a:stretch>
            <a:fillRect/>
          </a:stretch>
        </p:blipFill>
        <p:spPr bwMode="auto">
          <a:xfrm>
            <a:off x="2895600" y="1752600"/>
            <a:ext cx="2857500" cy="2286000"/>
          </a:xfrm>
          <a:prstGeom prst="rect">
            <a:avLst/>
          </a:prstGeom>
          <a:noFill/>
        </p:spPr>
      </p:pic>
      <p:pic>
        <p:nvPicPr>
          <p:cNvPr id="33798" name="Picture 6" descr="Máy Làm Mát Không Khí - Quạt Điều Hòa DAICHIPRO DCP-5000A - Chính Hãng"/>
          <p:cNvPicPr>
            <a:picLocks noChangeAspect="1" noChangeArrowheads="1"/>
          </p:cNvPicPr>
          <p:nvPr/>
        </p:nvPicPr>
        <p:blipFill>
          <a:blip r:embed="rId4"/>
          <a:srcRect/>
          <a:stretch>
            <a:fillRect/>
          </a:stretch>
        </p:blipFill>
        <p:spPr bwMode="auto">
          <a:xfrm>
            <a:off x="5867400" y="2057400"/>
            <a:ext cx="2743200" cy="2133600"/>
          </a:xfrm>
          <a:prstGeom prst="rect">
            <a:avLst/>
          </a:prstGeom>
          <a:noFill/>
        </p:spPr>
      </p:pic>
      <p:pic>
        <p:nvPicPr>
          <p:cNvPr id="33800" name="Picture 8" descr="Quạt đứng công nghiệp SenKo DCN108"/>
          <p:cNvPicPr>
            <a:picLocks noChangeAspect="1" noChangeArrowheads="1"/>
          </p:cNvPicPr>
          <p:nvPr/>
        </p:nvPicPr>
        <p:blipFill>
          <a:blip r:embed="rId5" cstate="print"/>
          <a:srcRect/>
          <a:stretch>
            <a:fillRect/>
          </a:stretch>
        </p:blipFill>
        <p:spPr bwMode="auto">
          <a:xfrm>
            <a:off x="0" y="3962400"/>
            <a:ext cx="2587625" cy="1981200"/>
          </a:xfrm>
          <a:prstGeom prst="rect">
            <a:avLst/>
          </a:prstGeom>
          <a:noFill/>
        </p:spPr>
      </p:pic>
      <p:pic>
        <p:nvPicPr>
          <p:cNvPr id="33802" name="Picture 10" descr="Lý do nên thay đèn compact, đèn chữ U bằng đèn led Bulb"/>
          <p:cNvPicPr>
            <a:picLocks noChangeAspect="1" noChangeArrowheads="1"/>
          </p:cNvPicPr>
          <p:nvPr/>
        </p:nvPicPr>
        <p:blipFill>
          <a:blip r:embed="rId6"/>
          <a:srcRect/>
          <a:stretch>
            <a:fillRect/>
          </a:stretch>
        </p:blipFill>
        <p:spPr bwMode="auto">
          <a:xfrm>
            <a:off x="2667000" y="3962400"/>
            <a:ext cx="2667000" cy="2362200"/>
          </a:xfrm>
          <a:prstGeom prst="rect">
            <a:avLst/>
          </a:prstGeom>
          <a:noFill/>
        </p:spPr>
      </p:pic>
      <p:pic>
        <p:nvPicPr>
          <p:cNvPr id="33804" name="Picture 12" descr="Các loại đèn chiếu sáng trong nội thất"/>
          <p:cNvPicPr>
            <a:picLocks noChangeAspect="1" noChangeArrowheads="1"/>
          </p:cNvPicPr>
          <p:nvPr/>
        </p:nvPicPr>
        <p:blipFill>
          <a:blip r:embed="rId7"/>
          <a:srcRect/>
          <a:stretch>
            <a:fillRect/>
          </a:stretch>
        </p:blipFill>
        <p:spPr bwMode="auto">
          <a:xfrm>
            <a:off x="5410200" y="3962400"/>
            <a:ext cx="3733800" cy="2438400"/>
          </a:xfrm>
          <a:prstGeom prst="rect">
            <a:avLst/>
          </a:prstGeom>
          <a:noFill/>
        </p:spPr>
      </p:pic>
      <p:sp>
        <p:nvSpPr>
          <p:cNvPr id="11" name="TextBox 10"/>
          <p:cNvSpPr txBox="1"/>
          <p:nvPr/>
        </p:nvSpPr>
        <p:spPr>
          <a:xfrm>
            <a:off x="304800" y="152400"/>
            <a:ext cx="8610600" cy="1384995"/>
          </a:xfrm>
          <a:prstGeom prst="rect">
            <a:avLst/>
          </a:prstGeom>
          <a:noFill/>
        </p:spPr>
        <p:txBody>
          <a:bodyPr wrap="square" rtlCol="0">
            <a:spAutoFit/>
          </a:bodyPr>
          <a:lstStyle/>
          <a:p>
            <a:r>
              <a:rPr lang="en-US" sz="2800" dirty="0" err="1" smtClean="0">
                <a:solidFill>
                  <a:srgbClr val="FF0000"/>
                </a:solidFill>
              </a:rPr>
              <a:t>Ngày</a:t>
            </a:r>
            <a:r>
              <a:rPr lang="en-US" sz="2800" dirty="0" smtClean="0">
                <a:solidFill>
                  <a:srgbClr val="FF0000"/>
                </a:solidFill>
              </a:rPr>
              <a:t> nay </a:t>
            </a:r>
            <a:r>
              <a:rPr lang="en-US" sz="2800" dirty="0" err="1" smtClean="0">
                <a:solidFill>
                  <a:srgbClr val="FF0000"/>
                </a:solidFill>
              </a:rPr>
              <a:t>đồ</a:t>
            </a:r>
            <a:r>
              <a:rPr lang="en-US" sz="2800" dirty="0" smtClean="0">
                <a:solidFill>
                  <a:srgbClr val="FF0000"/>
                </a:solidFill>
              </a:rPr>
              <a:t> </a:t>
            </a:r>
            <a:r>
              <a:rPr lang="en-US" sz="2800" dirty="0" err="1" smtClean="0">
                <a:solidFill>
                  <a:srgbClr val="FF0000"/>
                </a:solidFill>
              </a:rPr>
              <a:t>dùng</a:t>
            </a:r>
            <a:r>
              <a:rPr lang="en-US" sz="2800" dirty="0" smtClean="0">
                <a:solidFill>
                  <a:srgbClr val="FF0000"/>
                </a:solidFill>
              </a:rPr>
              <a:t> </a:t>
            </a:r>
            <a:r>
              <a:rPr lang="en-US" sz="2800" dirty="0" err="1" smtClean="0">
                <a:solidFill>
                  <a:srgbClr val="FF0000"/>
                </a:solidFill>
              </a:rPr>
              <a:t>điện</a:t>
            </a:r>
            <a:r>
              <a:rPr lang="en-US" sz="2800" dirty="0" smtClean="0">
                <a:solidFill>
                  <a:srgbClr val="FF0000"/>
                </a:solidFill>
              </a:rPr>
              <a:t> </a:t>
            </a:r>
            <a:r>
              <a:rPr lang="en-US" sz="2800" dirty="0" err="1" smtClean="0">
                <a:solidFill>
                  <a:srgbClr val="FF0000"/>
                </a:solidFill>
              </a:rPr>
              <a:t>là</a:t>
            </a:r>
            <a:r>
              <a:rPr lang="en-US" sz="2800" dirty="0" smtClean="0">
                <a:solidFill>
                  <a:srgbClr val="FF0000"/>
                </a:solidFill>
              </a:rPr>
              <a:t> </a:t>
            </a:r>
            <a:r>
              <a:rPr lang="en-US" sz="2800" dirty="0" err="1" smtClean="0">
                <a:solidFill>
                  <a:srgbClr val="FF0000"/>
                </a:solidFill>
              </a:rPr>
              <a:t>những</a:t>
            </a:r>
            <a:r>
              <a:rPr lang="en-US" sz="2800" dirty="0" smtClean="0">
                <a:solidFill>
                  <a:srgbClr val="FF0000"/>
                </a:solidFill>
              </a:rPr>
              <a:t> </a:t>
            </a:r>
            <a:r>
              <a:rPr lang="en-US" sz="2800" dirty="0" err="1" smtClean="0">
                <a:solidFill>
                  <a:srgbClr val="FF0000"/>
                </a:solidFill>
              </a:rPr>
              <a:t>vật</a:t>
            </a:r>
            <a:r>
              <a:rPr lang="en-US" sz="2800" dirty="0" smtClean="0">
                <a:solidFill>
                  <a:srgbClr val="FF0000"/>
                </a:solidFill>
              </a:rPr>
              <a:t> </a:t>
            </a:r>
            <a:r>
              <a:rPr lang="en-US" sz="2800" dirty="0" err="1" smtClean="0">
                <a:solidFill>
                  <a:srgbClr val="FF0000"/>
                </a:solidFill>
              </a:rPr>
              <a:t>dụng</a:t>
            </a:r>
            <a:r>
              <a:rPr lang="en-US" sz="2800" dirty="0" smtClean="0">
                <a:solidFill>
                  <a:srgbClr val="FF0000"/>
                </a:solidFill>
              </a:rPr>
              <a:t> </a:t>
            </a:r>
            <a:r>
              <a:rPr lang="en-US" sz="2800" dirty="0" err="1" smtClean="0">
                <a:solidFill>
                  <a:srgbClr val="FF0000"/>
                </a:solidFill>
              </a:rPr>
              <a:t>không</a:t>
            </a:r>
            <a:r>
              <a:rPr lang="en-US" sz="2800" dirty="0" smtClean="0">
                <a:solidFill>
                  <a:srgbClr val="FF0000"/>
                </a:solidFill>
              </a:rPr>
              <a:t> </a:t>
            </a:r>
            <a:r>
              <a:rPr lang="en-US" sz="2800" dirty="0" err="1" smtClean="0">
                <a:solidFill>
                  <a:srgbClr val="FF0000"/>
                </a:solidFill>
              </a:rPr>
              <a:t>thể</a:t>
            </a:r>
            <a:r>
              <a:rPr lang="en-US" sz="2800" dirty="0" smtClean="0">
                <a:solidFill>
                  <a:srgbClr val="FF0000"/>
                </a:solidFill>
              </a:rPr>
              <a:t> </a:t>
            </a:r>
            <a:r>
              <a:rPr lang="en-US" sz="2800" dirty="0" err="1" smtClean="0">
                <a:solidFill>
                  <a:srgbClr val="FF0000"/>
                </a:solidFill>
              </a:rPr>
              <a:t>thiếu</a:t>
            </a:r>
            <a:r>
              <a:rPr lang="en-US" sz="2800" dirty="0" smtClean="0">
                <a:solidFill>
                  <a:srgbClr val="FF0000"/>
                </a:solidFill>
              </a:rPr>
              <a:t> </a:t>
            </a:r>
            <a:r>
              <a:rPr lang="en-US" sz="2800" dirty="0" err="1" smtClean="0">
                <a:solidFill>
                  <a:srgbClr val="FF0000"/>
                </a:solidFill>
              </a:rPr>
              <a:t>của</a:t>
            </a:r>
            <a:r>
              <a:rPr lang="en-US" sz="2800" dirty="0" smtClean="0">
                <a:solidFill>
                  <a:srgbClr val="FF0000"/>
                </a:solidFill>
              </a:rPr>
              <a:t> </a:t>
            </a:r>
            <a:r>
              <a:rPr lang="en-US" sz="2800" dirty="0" err="1" smtClean="0">
                <a:solidFill>
                  <a:srgbClr val="FF0000"/>
                </a:solidFill>
              </a:rPr>
              <a:t>mỗi</a:t>
            </a:r>
            <a:r>
              <a:rPr lang="en-US" sz="2800" dirty="0" smtClean="0">
                <a:solidFill>
                  <a:srgbClr val="FF0000"/>
                </a:solidFill>
              </a:rPr>
              <a:t> </a:t>
            </a:r>
            <a:r>
              <a:rPr lang="en-US" sz="2800" dirty="0" err="1" smtClean="0">
                <a:solidFill>
                  <a:srgbClr val="FF0000"/>
                </a:solidFill>
              </a:rPr>
              <a:t>gia</a:t>
            </a:r>
            <a:r>
              <a:rPr lang="en-US" sz="2800" dirty="0" smtClean="0">
                <a:solidFill>
                  <a:srgbClr val="FF0000"/>
                </a:solidFill>
              </a:rPr>
              <a:t> </a:t>
            </a:r>
            <a:r>
              <a:rPr lang="en-US" sz="2800" dirty="0" err="1" smtClean="0">
                <a:solidFill>
                  <a:srgbClr val="FF0000"/>
                </a:solidFill>
              </a:rPr>
              <a:t>đình</a:t>
            </a:r>
            <a:r>
              <a:rPr lang="en-US" sz="2800" dirty="0" smtClean="0">
                <a:solidFill>
                  <a:srgbClr val="FF0000"/>
                </a:solidFill>
              </a:rPr>
              <a:t>.  </a:t>
            </a:r>
            <a:r>
              <a:rPr lang="en-US" sz="2800" dirty="0" err="1" smtClean="0">
                <a:solidFill>
                  <a:srgbClr val="FF0000"/>
                </a:solidFill>
              </a:rPr>
              <a:t>Đồ</a:t>
            </a:r>
            <a:r>
              <a:rPr lang="en-US" sz="2800" dirty="0" smtClean="0">
                <a:solidFill>
                  <a:srgbClr val="FF0000"/>
                </a:solidFill>
              </a:rPr>
              <a:t> </a:t>
            </a:r>
            <a:r>
              <a:rPr lang="en-US" sz="2800" dirty="0" err="1" smtClean="0">
                <a:solidFill>
                  <a:srgbClr val="FF0000"/>
                </a:solidFill>
              </a:rPr>
              <a:t>dùng</a:t>
            </a:r>
            <a:r>
              <a:rPr lang="en-US" sz="2800" dirty="0" smtClean="0">
                <a:solidFill>
                  <a:srgbClr val="FF0000"/>
                </a:solidFill>
              </a:rPr>
              <a:t> </a:t>
            </a:r>
            <a:r>
              <a:rPr lang="en-US" sz="2800" dirty="0" err="1" smtClean="0">
                <a:solidFill>
                  <a:srgbClr val="FF0000"/>
                </a:solidFill>
              </a:rPr>
              <a:t>điện</a:t>
            </a:r>
            <a:r>
              <a:rPr lang="en-US" sz="2800" dirty="0" smtClean="0">
                <a:solidFill>
                  <a:srgbClr val="FF0000"/>
                </a:solidFill>
              </a:rPr>
              <a:t> </a:t>
            </a:r>
            <a:r>
              <a:rPr lang="en-US" sz="2800" dirty="0" err="1" smtClean="0">
                <a:solidFill>
                  <a:srgbClr val="FF0000"/>
                </a:solidFill>
              </a:rPr>
              <a:t>ngày</a:t>
            </a:r>
            <a:r>
              <a:rPr lang="en-US" sz="2800" dirty="0" smtClean="0">
                <a:solidFill>
                  <a:srgbClr val="FF0000"/>
                </a:solidFill>
              </a:rPr>
              <a:t> </a:t>
            </a:r>
            <a:r>
              <a:rPr lang="en-US" sz="2800" dirty="0" err="1" smtClean="0">
                <a:solidFill>
                  <a:srgbClr val="FF0000"/>
                </a:solidFill>
              </a:rPr>
              <a:t>càng</a:t>
            </a:r>
            <a:r>
              <a:rPr lang="en-US" sz="2800" dirty="0" smtClean="0">
                <a:solidFill>
                  <a:srgbClr val="FF0000"/>
                </a:solidFill>
              </a:rPr>
              <a:t> </a:t>
            </a:r>
            <a:r>
              <a:rPr lang="en-US" sz="2800" dirty="0" err="1" smtClean="0">
                <a:solidFill>
                  <a:srgbClr val="FF0000"/>
                </a:solidFill>
              </a:rPr>
              <a:t>đa</a:t>
            </a:r>
            <a:r>
              <a:rPr lang="en-US" sz="2800" dirty="0" smtClean="0">
                <a:solidFill>
                  <a:srgbClr val="FF0000"/>
                </a:solidFill>
              </a:rPr>
              <a:t> </a:t>
            </a:r>
            <a:r>
              <a:rPr lang="en-US" sz="2800" dirty="0" err="1" smtClean="0">
                <a:solidFill>
                  <a:srgbClr val="FF0000"/>
                </a:solidFill>
              </a:rPr>
              <a:t>dạng</a:t>
            </a:r>
            <a:r>
              <a:rPr lang="en-US" sz="2800" dirty="0" smtClean="0">
                <a:solidFill>
                  <a:srgbClr val="FF0000"/>
                </a:solidFill>
              </a:rPr>
              <a:t> </a:t>
            </a:r>
            <a:r>
              <a:rPr lang="en-US" sz="2800" dirty="0" err="1" smtClean="0">
                <a:solidFill>
                  <a:srgbClr val="FF0000"/>
                </a:solidFill>
              </a:rPr>
              <a:t>phong</a:t>
            </a:r>
            <a:r>
              <a:rPr lang="en-US" sz="2800" dirty="0" smtClean="0">
                <a:solidFill>
                  <a:srgbClr val="FF0000"/>
                </a:solidFill>
              </a:rPr>
              <a:t> </a:t>
            </a:r>
            <a:r>
              <a:rPr lang="en-US" sz="2800" dirty="0" err="1" smtClean="0">
                <a:solidFill>
                  <a:srgbClr val="FF0000"/>
                </a:solidFill>
              </a:rPr>
              <a:t>phú</a:t>
            </a:r>
            <a:r>
              <a:rPr lang="en-US" sz="2800" dirty="0" smtClean="0">
                <a:solidFill>
                  <a:srgbClr val="FF0000"/>
                </a:solidFill>
              </a:rPr>
              <a:t> </a:t>
            </a:r>
            <a:r>
              <a:rPr lang="en-US" sz="2800" dirty="0" err="1" smtClean="0">
                <a:solidFill>
                  <a:srgbClr val="FF0000"/>
                </a:solidFill>
              </a:rPr>
              <a:t>đáp</a:t>
            </a:r>
            <a:r>
              <a:rPr lang="en-US" sz="2800" dirty="0" smtClean="0">
                <a:solidFill>
                  <a:srgbClr val="FF0000"/>
                </a:solidFill>
              </a:rPr>
              <a:t> </a:t>
            </a:r>
            <a:r>
              <a:rPr lang="en-US" sz="2800" dirty="0" err="1" smtClean="0">
                <a:solidFill>
                  <a:srgbClr val="FF0000"/>
                </a:solidFill>
              </a:rPr>
              <a:t>ứng</a:t>
            </a:r>
            <a:r>
              <a:rPr lang="en-US" sz="2800" dirty="0" smtClean="0">
                <a:solidFill>
                  <a:srgbClr val="FF0000"/>
                </a:solidFill>
              </a:rPr>
              <a:t> </a:t>
            </a:r>
            <a:r>
              <a:rPr lang="en-US" sz="2800" dirty="0" err="1" smtClean="0">
                <a:solidFill>
                  <a:srgbClr val="FF0000"/>
                </a:solidFill>
              </a:rPr>
              <a:t>nhu</a:t>
            </a:r>
            <a:r>
              <a:rPr lang="en-US" sz="2800" dirty="0" smtClean="0">
                <a:solidFill>
                  <a:srgbClr val="FF0000"/>
                </a:solidFill>
              </a:rPr>
              <a:t> </a:t>
            </a:r>
            <a:r>
              <a:rPr lang="en-US" sz="2800" dirty="0" err="1" smtClean="0">
                <a:solidFill>
                  <a:srgbClr val="FF0000"/>
                </a:solidFill>
              </a:rPr>
              <a:t>cầu</a:t>
            </a:r>
            <a:r>
              <a:rPr lang="en-US" sz="2800" dirty="0" smtClean="0">
                <a:solidFill>
                  <a:srgbClr val="FF0000"/>
                </a:solidFill>
              </a:rPr>
              <a:t> </a:t>
            </a:r>
            <a:r>
              <a:rPr lang="en-US" sz="2800" dirty="0" err="1" smtClean="0">
                <a:solidFill>
                  <a:srgbClr val="FF0000"/>
                </a:solidFill>
              </a:rPr>
              <a:t>ngày</a:t>
            </a:r>
            <a:r>
              <a:rPr lang="en-US" sz="2800" dirty="0" smtClean="0">
                <a:solidFill>
                  <a:srgbClr val="FF0000"/>
                </a:solidFill>
              </a:rPr>
              <a:t> </a:t>
            </a:r>
            <a:r>
              <a:rPr lang="en-US" sz="2800" dirty="0" err="1" smtClean="0">
                <a:solidFill>
                  <a:srgbClr val="FF0000"/>
                </a:solidFill>
              </a:rPr>
              <a:t>càng</a:t>
            </a:r>
            <a:r>
              <a:rPr lang="en-US" sz="2800" dirty="0" smtClean="0">
                <a:solidFill>
                  <a:srgbClr val="FF0000"/>
                </a:solidFill>
              </a:rPr>
              <a:t> </a:t>
            </a:r>
            <a:r>
              <a:rPr lang="en-US" sz="2800" dirty="0" err="1" smtClean="0">
                <a:solidFill>
                  <a:srgbClr val="FF0000"/>
                </a:solidFill>
              </a:rPr>
              <a:t>cao</a:t>
            </a:r>
            <a:r>
              <a:rPr lang="en-US" sz="2800" dirty="0" smtClean="0">
                <a:solidFill>
                  <a:srgbClr val="FF0000"/>
                </a:solidFill>
              </a:rPr>
              <a:t> </a:t>
            </a:r>
            <a:r>
              <a:rPr lang="en-US" sz="2800" dirty="0" err="1" smtClean="0">
                <a:solidFill>
                  <a:srgbClr val="FF0000"/>
                </a:solidFill>
              </a:rPr>
              <a:t>của</a:t>
            </a:r>
            <a:r>
              <a:rPr lang="en-US" sz="2800" dirty="0" smtClean="0">
                <a:solidFill>
                  <a:srgbClr val="FF0000"/>
                </a:solidFill>
              </a:rPr>
              <a:t> con </a:t>
            </a:r>
            <a:r>
              <a:rPr lang="en-US" sz="2800" dirty="0" err="1" smtClean="0">
                <a:solidFill>
                  <a:srgbClr val="FF0000"/>
                </a:solidFill>
              </a:rPr>
              <a:t>người</a:t>
            </a:r>
            <a:r>
              <a:rPr lang="en-US" sz="2800" dirty="0" smtClean="0">
                <a:solidFill>
                  <a:srgbClr val="FF0000"/>
                </a:solidFill>
              </a:rPr>
              <a:t>.</a:t>
            </a:r>
            <a:endParaRPr lang="en-US" sz="2800" dirty="0">
              <a:solidFill>
                <a:srgbClr val="FF0000"/>
              </a:solidFill>
            </a:endParaRPr>
          </a:p>
        </p:txBody>
      </p:sp>
      <p:sp>
        <p:nvSpPr>
          <p:cNvPr id="10" name="Rectangle 9"/>
          <p:cNvSpPr/>
          <p:nvPr/>
        </p:nvSpPr>
        <p:spPr>
          <a:xfrm>
            <a:off x="1752600" y="2667000"/>
            <a:ext cx="1586845" cy="369332"/>
          </a:xfrm>
          <a:prstGeom prst="rect">
            <a:avLst/>
          </a:prstGeom>
        </p:spPr>
        <p:txBody>
          <a:bodyPr wrap="none">
            <a:spAutoFit/>
          </a:bodyPr>
          <a:lstStyle/>
          <a:p>
            <a:r>
              <a:rPr lang="en-US" dirty="0" smtClean="0">
                <a:solidFill>
                  <a:srgbClr val="FF0000"/>
                </a:solidFill>
              </a:rPr>
              <a:t>NỒI CƠM ĐIỆN</a:t>
            </a:r>
            <a:endParaRPr lang="en-US" dirty="0"/>
          </a:p>
        </p:txBody>
      </p:sp>
      <p:sp>
        <p:nvSpPr>
          <p:cNvPr id="12" name="Rectangle 11"/>
          <p:cNvSpPr/>
          <p:nvPr/>
        </p:nvSpPr>
        <p:spPr>
          <a:xfrm>
            <a:off x="6172200" y="2743200"/>
            <a:ext cx="1278876" cy="369332"/>
          </a:xfrm>
          <a:prstGeom prst="rect">
            <a:avLst/>
          </a:prstGeom>
        </p:spPr>
        <p:txBody>
          <a:bodyPr wrap="none">
            <a:spAutoFit/>
          </a:bodyPr>
          <a:lstStyle/>
          <a:p>
            <a:r>
              <a:rPr lang="en-US" dirty="0" smtClean="0">
                <a:solidFill>
                  <a:srgbClr val="FF0000"/>
                </a:solidFill>
              </a:rPr>
              <a:t>QUẠT  ĐIỆN</a:t>
            </a:r>
            <a:endParaRPr lang="en-US" dirty="0"/>
          </a:p>
        </p:txBody>
      </p:sp>
      <p:sp>
        <p:nvSpPr>
          <p:cNvPr id="13" name="Rectangle 12"/>
          <p:cNvSpPr/>
          <p:nvPr/>
        </p:nvSpPr>
        <p:spPr>
          <a:xfrm>
            <a:off x="4572000" y="4572000"/>
            <a:ext cx="1784463" cy="369332"/>
          </a:xfrm>
          <a:prstGeom prst="rect">
            <a:avLst/>
          </a:prstGeom>
        </p:spPr>
        <p:txBody>
          <a:bodyPr wrap="none">
            <a:spAutoFit/>
          </a:bodyPr>
          <a:lstStyle/>
          <a:p>
            <a:r>
              <a:rPr lang="en-US" dirty="0" smtClean="0">
                <a:solidFill>
                  <a:srgbClr val="FF0000"/>
                </a:solidFill>
              </a:rPr>
              <a:t>BÓNG ĐÈN  ĐIỆN</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3794"/>
                                        </p:tgtEl>
                                        <p:attrNameLst>
                                          <p:attrName>style.visibility</p:attrName>
                                        </p:attrNameLst>
                                      </p:cBhvr>
                                      <p:to>
                                        <p:strVal val="visible"/>
                                      </p:to>
                                    </p:set>
                                    <p:animEffect transition="in" filter="box(in)">
                                      <p:cBhvr>
                                        <p:cTn id="12" dur="500"/>
                                        <p:tgtEl>
                                          <p:spTgt spid="33794"/>
                                        </p:tgtEl>
                                      </p:cBhvr>
                                    </p:animEffect>
                                  </p:childTnLst>
                                </p:cTn>
                              </p:par>
                              <p:par>
                                <p:cTn id="13" presetID="4" presetClass="entr" presetSubtype="16" fill="hold" nodeType="withEffect">
                                  <p:stCondLst>
                                    <p:cond delay="0"/>
                                  </p:stCondLst>
                                  <p:childTnLst>
                                    <p:set>
                                      <p:cBhvr>
                                        <p:cTn id="14" dur="1" fill="hold">
                                          <p:stCondLst>
                                            <p:cond delay="0"/>
                                          </p:stCondLst>
                                        </p:cTn>
                                        <p:tgtEl>
                                          <p:spTgt spid="33796"/>
                                        </p:tgtEl>
                                        <p:attrNameLst>
                                          <p:attrName>style.visibility</p:attrName>
                                        </p:attrNameLst>
                                      </p:cBhvr>
                                      <p:to>
                                        <p:strVal val="visible"/>
                                      </p:to>
                                    </p:set>
                                    <p:animEffect transition="in" filter="box(in)">
                                      <p:cBhvr>
                                        <p:cTn id="15" dur="500"/>
                                        <p:tgtEl>
                                          <p:spTgt spid="33796"/>
                                        </p:tgtEl>
                                      </p:cBhvr>
                                    </p:animEffect>
                                  </p:childTnLst>
                                </p:cTn>
                              </p:par>
                              <p:par>
                                <p:cTn id="16" presetID="4" presetClass="entr" presetSubtype="16"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ox(in)">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ox(in)">
                                      <p:cBhvr>
                                        <p:cTn id="23" dur="500"/>
                                        <p:tgtEl>
                                          <p:spTgt spid="12"/>
                                        </p:tgtEl>
                                      </p:cBhvr>
                                    </p:animEffect>
                                  </p:childTnLst>
                                </p:cTn>
                              </p:par>
                              <p:par>
                                <p:cTn id="24" presetID="4" presetClass="entr" presetSubtype="16" fill="hold" nodeType="withEffect">
                                  <p:stCondLst>
                                    <p:cond delay="0"/>
                                  </p:stCondLst>
                                  <p:childTnLst>
                                    <p:set>
                                      <p:cBhvr>
                                        <p:cTn id="25" dur="1" fill="hold">
                                          <p:stCondLst>
                                            <p:cond delay="0"/>
                                          </p:stCondLst>
                                        </p:cTn>
                                        <p:tgtEl>
                                          <p:spTgt spid="33798"/>
                                        </p:tgtEl>
                                        <p:attrNameLst>
                                          <p:attrName>style.visibility</p:attrName>
                                        </p:attrNameLst>
                                      </p:cBhvr>
                                      <p:to>
                                        <p:strVal val="visible"/>
                                      </p:to>
                                    </p:set>
                                    <p:animEffect transition="in" filter="box(in)">
                                      <p:cBhvr>
                                        <p:cTn id="26" dur="500"/>
                                        <p:tgtEl>
                                          <p:spTgt spid="33798"/>
                                        </p:tgtEl>
                                      </p:cBhvr>
                                    </p:animEffect>
                                  </p:childTnLst>
                                </p:cTn>
                              </p:par>
                              <p:par>
                                <p:cTn id="27" presetID="4" presetClass="entr" presetSubtype="16" fill="hold" nodeType="withEffect">
                                  <p:stCondLst>
                                    <p:cond delay="0"/>
                                  </p:stCondLst>
                                  <p:childTnLst>
                                    <p:set>
                                      <p:cBhvr>
                                        <p:cTn id="28" dur="1" fill="hold">
                                          <p:stCondLst>
                                            <p:cond delay="0"/>
                                          </p:stCondLst>
                                        </p:cTn>
                                        <p:tgtEl>
                                          <p:spTgt spid="33800"/>
                                        </p:tgtEl>
                                        <p:attrNameLst>
                                          <p:attrName>style.visibility</p:attrName>
                                        </p:attrNameLst>
                                      </p:cBhvr>
                                      <p:to>
                                        <p:strVal val="visible"/>
                                      </p:to>
                                    </p:set>
                                    <p:animEffect transition="in" filter="box(in)">
                                      <p:cBhvr>
                                        <p:cTn id="29" dur="500"/>
                                        <p:tgtEl>
                                          <p:spTgt spid="33800"/>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33802"/>
                                        </p:tgtEl>
                                        <p:attrNameLst>
                                          <p:attrName>style.visibility</p:attrName>
                                        </p:attrNameLst>
                                      </p:cBhvr>
                                      <p:to>
                                        <p:strVal val="visible"/>
                                      </p:to>
                                    </p:set>
                                    <p:animEffect transition="in" filter="box(in)">
                                      <p:cBhvr>
                                        <p:cTn id="34" dur="500"/>
                                        <p:tgtEl>
                                          <p:spTgt spid="33802"/>
                                        </p:tgtEl>
                                      </p:cBhvr>
                                    </p:animEffect>
                                  </p:childTnLst>
                                </p:cTn>
                              </p:par>
                              <p:par>
                                <p:cTn id="35" presetID="4" presetClass="entr" presetSubtype="16"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ox(in)">
                                      <p:cBhvr>
                                        <p:cTn id="37" dur="500"/>
                                        <p:tgtEl>
                                          <p:spTgt spid="13"/>
                                        </p:tgtEl>
                                      </p:cBhvr>
                                    </p:animEffect>
                                  </p:childTnLst>
                                </p:cTn>
                              </p:par>
                              <p:par>
                                <p:cTn id="38" presetID="4" presetClass="entr" presetSubtype="16" fill="hold" nodeType="withEffect">
                                  <p:stCondLst>
                                    <p:cond delay="0"/>
                                  </p:stCondLst>
                                  <p:childTnLst>
                                    <p:set>
                                      <p:cBhvr>
                                        <p:cTn id="39" dur="1" fill="hold">
                                          <p:stCondLst>
                                            <p:cond delay="0"/>
                                          </p:stCondLst>
                                        </p:cTn>
                                        <p:tgtEl>
                                          <p:spTgt spid="33804"/>
                                        </p:tgtEl>
                                        <p:attrNameLst>
                                          <p:attrName>style.visibility</p:attrName>
                                        </p:attrNameLst>
                                      </p:cBhvr>
                                      <p:to>
                                        <p:strVal val="visible"/>
                                      </p:to>
                                    </p:set>
                                    <p:animEffect transition="in" filter="box(in)">
                                      <p:cBhvr>
                                        <p:cTn id="40" dur="500"/>
                                        <p:tgtEl>
                                          <p:spTgt spid="33804"/>
                                        </p:tgtEl>
                                      </p:cBhvr>
                                    </p:animEffect>
                                  </p:childTnLst>
                                </p:cTn>
                              </p:par>
                            </p:childTnLst>
                          </p:cTn>
                        </p:par>
                      </p:childTnLst>
                    </p:cTn>
                  </p:par>
                  <p:par>
                    <p:cTn id="41" fill="hold">
                      <p:stCondLst>
                        <p:cond delay="indefinite"/>
                      </p:stCondLst>
                      <p:childTnLst>
                        <p:par>
                          <p:cTn id="42" fill="hold">
                            <p:stCondLst>
                              <p:cond delay="0"/>
                            </p:stCondLst>
                            <p:childTnLst>
                              <p:par>
                                <p:cTn id="43" presetID="4" presetClass="exit" presetSubtype="16" fill="hold" grpId="1" nodeType="clickEffect">
                                  <p:stCondLst>
                                    <p:cond delay="0"/>
                                  </p:stCondLst>
                                  <p:childTnLst>
                                    <p:animEffect transition="out" filter="box(in)">
                                      <p:cBhvr>
                                        <p:cTn id="44" dur="500"/>
                                        <p:tgtEl>
                                          <p:spTgt spid="4"/>
                                        </p:tgtEl>
                                      </p:cBhvr>
                                    </p:animEffect>
                                    <p:set>
                                      <p:cBhvr>
                                        <p:cTn id="45" dur="1" fill="hold">
                                          <p:stCondLst>
                                            <p:cond delay="499"/>
                                          </p:stCondLst>
                                        </p:cTn>
                                        <p:tgtEl>
                                          <p:spTgt spid="4"/>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box(in)">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1" grpId="0"/>
      <p:bldP spid="10" grpId="0"/>
      <p:bldP spid="12" grpId="0"/>
      <p:bldP spid="1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Nhãn năng lượng trên máy lạnh là gì? Các thông số nên biết"/>
          <p:cNvPicPr>
            <a:picLocks noChangeAspect="1" noChangeArrowheads="1"/>
          </p:cNvPicPr>
          <p:nvPr/>
        </p:nvPicPr>
        <p:blipFill>
          <a:blip r:embed="rId2"/>
          <a:srcRect/>
          <a:stretch>
            <a:fillRect/>
          </a:stretch>
        </p:blipFill>
        <p:spPr bwMode="auto">
          <a:xfrm>
            <a:off x="0" y="0"/>
            <a:ext cx="4724400" cy="3581400"/>
          </a:xfrm>
          <a:prstGeom prst="rect">
            <a:avLst/>
          </a:prstGeom>
          <a:noFill/>
        </p:spPr>
      </p:pic>
      <p:pic>
        <p:nvPicPr>
          <p:cNvPr id="64516" name="Picture 4" descr="Nhãn năng lượng tủ lạnh là gì? [Chi tiết 2023]"/>
          <p:cNvPicPr>
            <a:picLocks noChangeAspect="1" noChangeArrowheads="1"/>
          </p:cNvPicPr>
          <p:nvPr/>
        </p:nvPicPr>
        <p:blipFill>
          <a:blip r:embed="rId3"/>
          <a:srcRect/>
          <a:stretch>
            <a:fillRect/>
          </a:stretch>
        </p:blipFill>
        <p:spPr bwMode="auto">
          <a:xfrm>
            <a:off x="4953000" y="1"/>
            <a:ext cx="4191000" cy="3352800"/>
          </a:xfrm>
          <a:prstGeom prst="rect">
            <a:avLst/>
          </a:prstGeom>
          <a:noFill/>
        </p:spPr>
      </p:pic>
      <p:pic>
        <p:nvPicPr>
          <p:cNvPr id="64518" name="Picture 6" descr="Ý nghĩa và cách đọc nhãn năng lượng trên máy giặt"/>
          <p:cNvPicPr>
            <a:picLocks noChangeAspect="1" noChangeArrowheads="1"/>
          </p:cNvPicPr>
          <p:nvPr/>
        </p:nvPicPr>
        <p:blipFill>
          <a:blip r:embed="rId4"/>
          <a:srcRect/>
          <a:stretch>
            <a:fillRect/>
          </a:stretch>
        </p:blipFill>
        <p:spPr bwMode="auto">
          <a:xfrm>
            <a:off x="0" y="3810000"/>
            <a:ext cx="4187825" cy="2095500"/>
          </a:xfrm>
          <a:prstGeom prst="rect">
            <a:avLst/>
          </a:prstGeom>
          <a:noFill/>
        </p:spPr>
      </p:pic>
      <p:sp>
        <p:nvSpPr>
          <p:cNvPr id="64520" name="AutoShape 8" descr="Dán nhãn năng lượng cho nồi cơm điện - Luật Đông Á"/>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4522" name="AutoShape 10" descr="Dán nhãn năng lượng cho nồi cơm điện - Luật Đông Á"/>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4524" name="AutoShape 12" descr="Dán nhãn năng lượng cho nồi cơm điện - Luật Đông Á"/>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 name="Picture 2" descr="Nồi cơm điện Geidea 1L nắp gài AG-421 | Smart Kitchen"/>
          <p:cNvPicPr>
            <a:picLocks noChangeAspect="1" noChangeArrowheads="1"/>
          </p:cNvPicPr>
          <p:nvPr/>
        </p:nvPicPr>
        <p:blipFill>
          <a:blip r:embed="rId5"/>
          <a:srcRect/>
          <a:stretch>
            <a:fillRect/>
          </a:stretch>
        </p:blipFill>
        <p:spPr bwMode="auto">
          <a:xfrm>
            <a:off x="4879975" y="3505200"/>
            <a:ext cx="4264025" cy="33528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a:bodyPr>
          <a:lstStyle/>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3600" dirty="0">
              <a:solidFill>
                <a:srgbClr val="FF0000"/>
              </a:solidFill>
              <a:latin typeface="Times New Roman" panose="02020603050405020304" pitchFamily="18" charset="0"/>
              <a:cs typeface="Times New Roman" panose="02020603050405020304" pitchFamily="18" charset="0"/>
            </a:endParaRPr>
          </a:p>
        </p:txBody>
      </p:sp>
      <p:pic>
        <p:nvPicPr>
          <p:cNvPr id="4" name="Picture 3"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b="10545"/>
          <a:stretch/>
        </p:blipFill>
        <p:spPr>
          <a:xfrm>
            <a:off x="0" y="2362200"/>
            <a:ext cx="9143999" cy="4495800"/>
          </a:xfrm>
          <a:prstGeom prst="rect">
            <a:avLst/>
          </a:prstGeom>
        </p:spPr>
      </p:pic>
      <p:sp>
        <p:nvSpPr>
          <p:cNvPr id="5" name="Rectangle 4"/>
          <p:cNvSpPr/>
          <p:nvPr/>
        </p:nvSpPr>
        <p:spPr>
          <a:xfrm>
            <a:off x="1676400" y="685800"/>
            <a:ext cx="6324600" cy="1200329"/>
          </a:xfrm>
          <a:prstGeom prst="rect">
            <a:avLst/>
          </a:prstGeom>
        </p:spPr>
        <p:txBody>
          <a:bodyPr wrap="square">
            <a:spAutoFit/>
          </a:bodyPr>
          <a:lstStyle/>
          <a:p>
            <a:pPr algn="ctr"/>
            <a:r>
              <a:rPr lang="en-US" sz="2400" b="1" u="sng" dirty="0" smtClean="0">
                <a:solidFill>
                  <a:srgbClr val="FF0000"/>
                </a:solidFill>
                <a:latin typeface="Times New Roman" panose="02020603050405020304" pitchFamily="18" charset="0"/>
                <a:cs typeface="Times New Roman" panose="02020603050405020304" pitchFamily="18" charset="0"/>
              </a:rPr>
              <a:t>TIẾT </a:t>
            </a:r>
            <a:r>
              <a:rPr lang="en-US" sz="2400" b="1" u="sng" dirty="0" smtClean="0">
                <a:solidFill>
                  <a:srgbClr val="FF0000"/>
                </a:solidFill>
                <a:latin typeface="Times New Roman" panose="02020603050405020304" pitchFamily="18" charset="0"/>
                <a:cs typeface="Times New Roman" panose="02020603050405020304" pitchFamily="18" charset="0"/>
              </a:rPr>
              <a:t>24</a:t>
            </a:r>
            <a:r>
              <a:rPr lang="en-US" sz="2400" b="1" dirty="0" smtClean="0">
                <a:solidFill>
                  <a:srgbClr val="FF0000"/>
                </a:solidFill>
                <a:latin typeface="Times New Roman" panose="02020603050405020304" pitchFamily="18" charset="0"/>
                <a:cs typeface="Times New Roman" panose="02020603050405020304" pitchFamily="18" charset="0"/>
              </a:rPr>
              <a:t>:</a:t>
            </a:r>
            <a:endParaRPr lang="en-US" sz="2400" b="1" dirty="0" smtClean="0">
              <a:solidFill>
                <a:srgbClr val="FF0000"/>
              </a:solidFill>
              <a:latin typeface="Times New Roman" panose="02020603050405020304" pitchFamily="18" charset="0"/>
              <a:cs typeface="Times New Roman" panose="02020603050405020304" pitchFamily="18" charset="0"/>
            </a:endParaRPr>
          </a:p>
          <a:p>
            <a:pPr algn="ctr"/>
            <a:r>
              <a:rPr lang="en-US" sz="2400" b="1" u="sng" dirty="0" smtClean="0">
                <a:solidFill>
                  <a:srgbClr val="FF0000"/>
                </a:solidFill>
                <a:latin typeface="Times New Roman" panose="02020603050405020304" pitchFamily="18" charset="0"/>
                <a:cs typeface="Times New Roman" panose="02020603050405020304" pitchFamily="18" charset="0"/>
              </a:rPr>
              <a:t>BÀI 10</a:t>
            </a:r>
            <a:r>
              <a:rPr lang="en-US" sz="2400" b="1" dirty="0" smtClean="0">
                <a:solidFill>
                  <a:srgbClr val="FF0000"/>
                </a:solidFill>
                <a:latin typeface="Times New Roman" panose="02020603050405020304" pitchFamily="18" charset="0"/>
                <a:cs typeface="Times New Roman" panose="02020603050405020304" pitchFamily="18" charset="0"/>
              </a:rPr>
              <a:t>: KHÁI QUÁT VỀ ĐỒ DÙNG ĐIỆN TRONG GIA </a:t>
            </a:r>
            <a:r>
              <a:rPr lang="en-US" sz="2400" b="1" dirty="0" smtClean="0">
                <a:solidFill>
                  <a:srgbClr val="FF0000"/>
                </a:solidFill>
                <a:latin typeface="Times New Roman" panose="02020603050405020304" pitchFamily="18" charset="0"/>
                <a:cs typeface="Times New Roman" panose="02020603050405020304" pitchFamily="18" charset="0"/>
              </a:rPr>
              <a:t>ĐÌNH(T.3)</a:t>
            </a:r>
            <a:endParaRPr lang="en-US" sz="2400" b="1"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23012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973183"/>
          </a:xfrm>
        </p:spPr>
        <p:txBody>
          <a:bodyPr>
            <a:normAutofit fontScale="92500" lnSpcReduction="20000"/>
          </a:bodyPr>
          <a:lstStyle/>
          <a:p>
            <a:pPr marL="0" indent="0">
              <a:buNone/>
            </a:pPr>
            <a:r>
              <a:rPr lang="en-US" dirty="0">
                <a:solidFill>
                  <a:srgbClr val="4040F5"/>
                </a:solidFill>
                <a:latin typeface="Times New Roman" panose="02020603050405020304" pitchFamily="18" charset="0"/>
                <a:cs typeface="Times New Roman" panose="02020603050405020304" pitchFamily="18" charset="0"/>
              </a:rPr>
              <a:t>III. Lựa chọn và sử dụng đồ dùng điện trong gia đình</a:t>
            </a:r>
          </a:p>
          <a:p>
            <a:pPr marL="0" indent="0">
              <a:buNone/>
            </a:pPr>
            <a:r>
              <a:rPr lang="en-US" dirty="0">
                <a:solidFill>
                  <a:srgbClr val="4040F5"/>
                </a:solidFill>
                <a:latin typeface="Times New Roman" panose="02020603050405020304" pitchFamily="18" charset="0"/>
                <a:cs typeface="Times New Roman" panose="02020603050405020304" pitchFamily="18" charset="0"/>
              </a:rPr>
              <a:t>1. Lựa chọn đồ dùng điện trong </a:t>
            </a:r>
            <a:r>
              <a:rPr lang="en-US" dirty="0" err="1">
                <a:solidFill>
                  <a:srgbClr val="4040F5"/>
                </a:solidFill>
                <a:latin typeface="Times New Roman" panose="02020603050405020304" pitchFamily="18" charset="0"/>
                <a:cs typeface="Times New Roman" panose="02020603050405020304" pitchFamily="18" charset="0"/>
              </a:rPr>
              <a:t>gia</a:t>
            </a:r>
            <a:r>
              <a:rPr lang="en-US" dirty="0">
                <a:solidFill>
                  <a:srgbClr val="4040F5"/>
                </a:solidFill>
                <a:latin typeface="Times New Roman" panose="02020603050405020304" pitchFamily="18" charset="0"/>
                <a:cs typeface="Times New Roman" panose="02020603050405020304" pitchFamily="18" charset="0"/>
              </a:rPr>
              <a:t> </a:t>
            </a:r>
            <a:r>
              <a:rPr lang="en-US" dirty="0" err="1">
                <a:solidFill>
                  <a:srgbClr val="4040F5"/>
                </a:solidFill>
                <a:latin typeface="Times New Roman" panose="02020603050405020304" pitchFamily="18" charset="0"/>
                <a:cs typeface="Times New Roman" panose="02020603050405020304" pitchFamily="18" charset="0"/>
              </a:rPr>
              <a:t>đình</a:t>
            </a:r>
            <a:endParaRPr lang="vi-VN" b="1" dirty="0">
              <a:solidFill>
                <a:srgbClr val="4040F5"/>
              </a:solidFill>
              <a:latin typeface="Times New Roman" panose="02020603050405020304" pitchFamily="18" charset="0"/>
              <a:cs typeface="Times New Roman" panose="02020603050405020304" pitchFamily="18" charset="0"/>
            </a:endParaRPr>
          </a:p>
        </p:txBody>
      </p:sp>
      <p:sp>
        <p:nvSpPr>
          <p:cNvPr id="5" name="Content Placeholder 2"/>
          <p:cNvSpPr txBox="1">
            <a:spLocks/>
          </p:cNvSpPr>
          <p:nvPr/>
        </p:nvSpPr>
        <p:spPr>
          <a:xfrm>
            <a:off x="0" y="2362200"/>
            <a:ext cx="9144000" cy="4419600"/>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Lựa chọn loại có thông số kĩ thuật và tính năng phù hợp với nhu cầu sử dụng của gia đình.</a:t>
            </a:r>
          </a:p>
          <a:p>
            <a:pPr marL="0" indent="0">
              <a:buNone/>
            </a:pPr>
            <a:r>
              <a:rPr lang="vi-VN"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Lựa chọn loại có khả năng tiết kiệm điện (có dán nhãn tiết kiệm năng lượng).</a:t>
            </a:r>
          </a:p>
          <a:p>
            <a:pPr marL="0" indent="0">
              <a:buNone/>
            </a:pPr>
            <a:r>
              <a:rPr lang="vi-VN"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Lựa chọn các thương hiệu và cửa hàng uy tín để đảm bảo mua được những đồ dùng điện có chất lượng tốt, độ bền cao, an toàn và dịch vụ bảo hành chu đáo.</a:t>
            </a:r>
          </a:p>
          <a:p>
            <a:pPr marL="0" indent="0">
              <a:buNone/>
            </a:pPr>
            <a:r>
              <a:rPr lang="vi-VN"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Lựa chọn loại có giá phù hợp với điều kiện tài chính của gia đình.</a:t>
            </a:r>
          </a:p>
          <a:p>
            <a:pPr marL="0" indent="0">
              <a:buNone/>
            </a:pPr>
            <a:r>
              <a:rPr lang="vi-VN"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vi-VN" dirty="0">
                <a:latin typeface="Times New Roman" panose="02020603050405020304" pitchFamily="18" charset="0"/>
                <a:cs typeface="Times New Roman" panose="02020603050405020304" pitchFamily="18" charset="0"/>
              </a:rPr>
              <a:t>Lựa chọn các đồ dùng điện thân thiện với môi trường, sử dụng năng lượng từ tự nhiên như năng lượng mặt trời, năng lượng gió,...</a:t>
            </a:r>
          </a:p>
          <a:p>
            <a:pPr marL="0" indent="0">
              <a:buFont typeface="Arial" panose="020B0604020202020204" pitchFamily="34" charset="0"/>
              <a:buNone/>
            </a:pPr>
            <a:endParaRPr lang="vi-VN" b="1" dirty="0">
              <a:latin typeface="Times New Roman" panose="02020603050405020304" pitchFamily="18" charset="0"/>
              <a:cs typeface="Times New Roman" panose="02020603050405020304" pitchFamily="18" charset="0"/>
            </a:endParaRPr>
          </a:p>
        </p:txBody>
      </p:sp>
      <p:sp>
        <p:nvSpPr>
          <p:cNvPr id="10" name="Content Placeholder 2"/>
          <p:cNvSpPr txBox="1">
            <a:spLocks/>
          </p:cNvSpPr>
          <p:nvPr/>
        </p:nvSpPr>
        <p:spPr>
          <a:xfrm>
            <a:off x="0" y="914400"/>
            <a:ext cx="8763000" cy="1219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smtClean="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Sắp</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xếp</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thứ</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tự</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ưu</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tiên</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cần</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lưu</a:t>
            </a:r>
            <a:r>
              <a:rPr lang="en-US" dirty="0" smtClean="0">
                <a:solidFill>
                  <a:srgbClr val="FF0000"/>
                </a:solidFill>
                <a:latin typeface="Times New Roman" panose="02020603050405020304" pitchFamily="18" charset="0"/>
                <a:cs typeface="Times New Roman" panose="02020603050405020304" pitchFamily="18" charset="0"/>
              </a:rPr>
              <a:t> ý </a:t>
            </a:r>
            <a:r>
              <a:rPr lang="en-US" dirty="0" err="1" smtClean="0">
                <a:solidFill>
                  <a:srgbClr val="FF0000"/>
                </a:solidFill>
                <a:latin typeface="Times New Roman" panose="02020603050405020304" pitchFamily="18" charset="0"/>
                <a:cs typeface="Times New Roman" panose="02020603050405020304" pitchFamily="18" charset="0"/>
              </a:rPr>
              <a:t>khi</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em</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quyết</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định</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mua</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một</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số</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đồ</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dùng</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điện</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mới</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cho</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gia</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đình</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Giải</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thích</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tại</a:t>
            </a:r>
            <a:r>
              <a:rPr lang="en-US" dirty="0" smtClean="0">
                <a:solidFill>
                  <a:srgbClr val="FF0000"/>
                </a:solidFill>
                <a:latin typeface="Times New Roman" panose="02020603050405020304" pitchFamily="18" charset="0"/>
                <a:cs typeface="Times New Roman" panose="02020603050405020304" pitchFamily="18" charset="0"/>
              </a:rPr>
              <a:t> </a:t>
            </a:r>
            <a:r>
              <a:rPr lang="en-US" dirty="0" err="1" smtClean="0">
                <a:solidFill>
                  <a:srgbClr val="FF0000"/>
                </a:solidFill>
                <a:latin typeface="Times New Roman" panose="02020603050405020304" pitchFamily="18" charset="0"/>
                <a:cs typeface="Times New Roman" panose="02020603050405020304" pitchFamily="18" charset="0"/>
              </a:rPr>
              <a:t>sao</a:t>
            </a:r>
            <a:r>
              <a:rPr lang="en-US" dirty="0" smtClean="0">
                <a:solidFill>
                  <a:srgbClr val="FF0000"/>
                </a:solidFill>
                <a:latin typeface="Times New Roman" panose="02020603050405020304" pitchFamily="18" charset="0"/>
                <a:cs typeface="Times New Roman" panose="02020603050405020304" pitchFamily="18" charset="0"/>
              </a:rPr>
              <a:t>?</a:t>
            </a:r>
            <a:endParaRPr lang="vi-VN" dirty="0" smtClean="0">
              <a:solidFill>
                <a:srgbClr val="FF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US" b="1" dirty="0">
              <a:latin typeface="Times New Roman" panose="02020603050405020304" pitchFamily="18" charset="0"/>
              <a:cs typeface="Times New Roman" panose="02020603050405020304" pitchFamily="18" charset="0"/>
              <a:sym typeface="Wingdings" panose="05000000000000000000" pitchFamily="2" charset="2"/>
            </a:endParaRPr>
          </a:p>
        </p:txBody>
      </p:sp>
    </p:spTree>
    <p:extLst>
      <p:ext uri="{BB962C8B-B14F-4D97-AF65-F5344CB8AC3E}">
        <p14:creationId xmlns:p14="http://schemas.microsoft.com/office/powerpoint/2010/main" xmlns="" val="156964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heckerboard(across)">
                                      <p:cBhvr>
                                        <p:cTn id="7" dur="500"/>
                                        <p:tgtEl>
                                          <p:spTgt spid="10"/>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heckerboard(across)">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grpId="1" nodeType="clickEffect">
                                  <p:stCondLst>
                                    <p:cond delay="0"/>
                                  </p:stCondLst>
                                  <p:childTnLst>
                                    <p:animEffect transition="out" filter="checkerboard(across)">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par>
                                <p:cTn id="16" presetID="5" presetClass="exit" presetSubtype="10" fill="hold" grpId="1" nodeType="withEffect">
                                  <p:stCondLst>
                                    <p:cond delay="0"/>
                                  </p:stCondLst>
                                  <p:childTnLst>
                                    <p:animEffect transition="out" filter="checkerboard(across)">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0" grpId="0"/>
      <p:bldP spid="10" grpId="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Lý thuyết - Olm"/>
          <p:cNvPicPr>
            <a:picLocks noChangeAspect="1" noChangeArrowheads="1"/>
          </p:cNvPicPr>
          <p:nvPr/>
        </p:nvPicPr>
        <p:blipFill>
          <a:blip r:embed="rId2"/>
          <a:srcRect/>
          <a:stretch>
            <a:fillRect/>
          </a:stretch>
        </p:blipFill>
        <p:spPr bwMode="auto">
          <a:xfrm>
            <a:off x="0" y="152400"/>
            <a:ext cx="9144000" cy="4800600"/>
          </a:xfrm>
          <a:prstGeom prst="rect">
            <a:avLst/>
          </a:prstGeom>
          <a:noFill/>
        </p:spPr>
      </p:pic>
      <p:sp>
        <p:nvSpPr>
          <p:cNvPr id="5" name="Rectangle 4"/>
          <p:cNvSpPr/>
          <p:nvPr/>
        </p:nvSpPr>
        <p:spPr>
          <a:xfrm>
            <a:off x="0" y="5334000"/>
            <a:ext cx="9144000" cy="1077218"/>
          </a:xfrm>
          <a:prstGeom prst="rect">
            <a:avLst/>
          </a:prstGeom>
        </p:spPr>
        <p:txBody>
          <a:bodyPr wrap="square">
            <a:spAutoFit/>
          </a:bodyPr>
          <a:lstStyle/>
          <a:p>
            <a:pPr algn="ctr"/>
            <a:r>
              <a:rPr lang="vi-VN" sz="3200" dirty="0" smtClean="0">
                <a:solidFill>
                  <a:srgbClr val="FF0000"/>
                </a:solidFill>
                <a:latin typeface="Times New Roman" panose="02020603050405020304" pitchFamily="18" charset="0"/>
                <a:cs typeface="Times New Roman" panose="02020603050405020304" pitchFamily="18" charset="0"/>
              </a:rPr>
              <a:t>Lựa chọn loại có thông số kĩ thuật và tính năng phù hợp với nhu cầu sử dụng của gia đình.</a:t>
            </a:r>
            <a:endParaRPr lang="vi-VN" sz="32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descr="Nhãn năng lượng trên máy lạnh là gì? Các thông số nên biết"/>
          <p:cNvPicPr>
            <a:picLocks noChangeAspect="1" noChangeArrowheads="1"/>
          </p:cNvPicPr>
          <p:nvPr/>
        </p:nvPicPr>
        <p:blipFill>
          <a:blip r:embed="rId2"/>
          <a:srcRect/>
          <a:stretch>
            <a:fillRect/>
          </a:stretch>
        </p:blipFill>
        <p:spPr bwMode="auto">
          <a:xfrm>
            <a:off x="0" y="0"/>
            <a:ext cx="4724400" cy="5486400"/>
          </a:xfrm>
          <a:prstGeom prst="rect">
            <a:avLst/>
          </a:prstGeom>
          <a:noFill/>
        </p:spPr>
      </p:pic>
      <p:pic>
        <p:nvPicPr>
          <p:cNvPr id="64516" name="Picture 4" descr="Nhãn năng lượng tủ lạnh là gì? [Chi tiết 2023]"/>
          <p:cNvPicPr>
            <a:picLocks noChangeAspect="1" noChangeArrowheads="1"/>
          </p:cNvPicPr>
          <p:nvPr/>
        </p:nvPicPr>
        <p:blipFill>
          <a:blip r:embed="rId3"/>
          <a:srcRect/>
          <a:stretch>
            <a:fillRect/>
          </a:stretch>
        </p:blipFill>
        <p:spPr bwMode="auto">
          <a:xfrm>
            <a:off x="4953000" y="0"/>
            <a:ext cx="4191000" cy="4952999"/>
          </a:xfrm>
          <a:prstGeom prst="rect">
            <a:avLst/>
          </a:prstGeom>
          <a:noFill/>
        </p:spPr>
      </p:pic>
      <p:sp>
        <p:nvSpPr>
          <p:cNvPr id="64520" name="AutoShape 8" descr="Dán nhãn năng lượng cho nồi cơm điện - Luật Đông Á"/>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4522" name="AutoShape 10" descr="Dán nhãn năng lượng cho nồi cơm điện - Luật Đông Á"/>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4524" name="AutoShape 12" descr="Dán nhãn năng lượng cho nồi cơm điện - Luật Đông Á"/>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 name="Rectangle 8"/>
          <p:cNvSpPr/>
          <p:nvPr/>
        </p:nvSpPr>
        <p:spPr>
          <a:xfrm>
            <a:off x="0" y="5638800"/>
            <a:ext cx="8991600" cy="1077218"/>
          </a:xfrm>
          <a:prstGeom prst="rect">
            <a:avLst/>
          </a:prstGeom>
        </p:spPr>
        <p:txBody>
          <a:bodyPr wrap="square">
            <a:spAutoFit/>
          </a:bodyPr>
          <a:lstStyle/>
          <a:p>
            <a:pPr algn="ctr"/>
            <a:r>
              <a:rPr lang="vi-VN" sz="3200" dirty="0" smtClean="0">
                <a:latin typeface="Times New Roman" panose="02020603050405020304" pitchFamily="18" charset="0"/>
                <a:cs typeface="Times New Roman" panose="02020603050405020304" pitchFamily="18" charset="0"/>
              </a:rPr>
              <a:t>Lựa chọn loại có khả năng tiết kiệm điện (có dán nhãn tiết kiệm năng lượng).</a:t>
            </a:r>
            <a:endParaRPr lang="en-US" sz="32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ủ lạnh Samsung RT19M300BGS - 208L Digital Inverter"/>
          <p:cNvPicPr>
            <a:picLocks noChangeAspect="1" noChangeArrowheads="1"/>
          </p:cNvPicPr>
          <p:nvPr/>
        </p:nvPicPr>
        <p:blipFill>
          <a:blip r:embed="rId2"/>
          <a:srcRect/>
          <a:stretch>
            <a:fillRect/>
          </a:stretch>
        </p:blipFill>
        <p:spPr bwMode="auto">
          <a:xfrm>
            <a:off x="0" y="0"/>
            <a:ext cx="4724400" cy="4267200"/>
          </a:xfrm>
          <a:prstGeom prst="rect">
            <a:avLst/>
          </a:prstGeom>
          <a:noFill/>
        </p:spPr>
      </p:pic>
      <p:pic>
        <p:nvPicPr>
          <p:cNvPr id="1028" name="Picture 4" descr="Máy giặt Panasonic 10 kg NA-F100A9DRV"/>
          <p:cNvPicPr>
            <a:picLocks noChangeAspect="1" noChangeArrowheads="1"/>
          </p:cNvPicPr>
          <p:nvPr/>
        </p:nvPicPr>
        <p:blipFill>
          <a:blip r:embed="rId3"/>
          <a:srcRect/>
          <a:stretch>
            <a:fillRect/>
          </a:stretch>
        </p:blipFill>
        <p:spPr bwMode="auto">
          <a:xfrm>
            <a:off x="4572000" y="0"/>
            <a:ext cx="4572000" cy="4419600"/>
          </a:xfrm>
          <a:prstGeom prst="rect">
            <a:avLst/>
          </a:prstGeom>
          <a:noFill/>
        </p:spPr>
      </p:pic>
      <p:sp>
        <p:nvSpPr>
          <p:cNvPr id="4" name="Rectangle 3"/>
          <p:cNvSpPr/>
          <p:nvPr/>
        </p:nvSpPr>
        <p:spPr>
          <a:xfrm>
            <a:off x="0" y="4800600"/>
            <a:ext cx="9144000" cy="1569660"/>
          </a:xfrm>
          <a:prstGeom prst="rect">
            <a:avLst/>
          </a:prstGeom>
        </p:spPr>
        <p:txBody>
          <a:bodyPr wrap="square">
            <a:spAutoFit/>
          </a:bodyPr>
          <a:lstStyle/>
          <a:p>
            <a:r>
              <a:rPr lang="vi-VN" sz="3200" dirty="0" smtClean="0">
                <a:latin typeface="Times New Roman" panose="02020603050405020304" pitchFamily="18" charset="0"/>
                <a:cs typeface="Times New Roman" panose="02020603050405020304" pitchFamily="18" charset="0"/>
              </a:rPr>
              <a:t>Lựa chọn các thương hiệu và cửa hàng uy tín để đảm bảo mua được những đồ dùng điện có chất lượng tốt, độ bền cao, an toàn và dịch vụ bảo hành chu đáo.</a:t>
            </a:r>
            <a:endParaRPr lang="en-US" sz="32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descr="NGUỒN HÀNG ĐỒ ĐIỆN GIA DỤNG -"/>
          <p:cNvPicPr>
            <a:picLocks noChangeAspect="1" noChangeArrowheads="1"/>
          </p:cNvPicPr>
          <p:nvPr/>
        </p:nvPicPr>
        <p:blipFill>
          <a:blip r:embed="rId2"/>
          <a:srcRect/>
          <a:stretch>
            <a:fillRect/>
          </a:stretch>
        </p:blipFill>
        <p:spPr bwMode="auto">
          <a:xfrm>
            <a:off x="0" y="0"/>
            <a:ext cx="9144000" cy="5105400"/>
          </a:xfrm>
          <a:prstGeom prst="rect">
            <a:avLst/>
          </a:prstGeom>
          <a:noFill/>
        </p:spPr>
      </p:pic>
      <p:sp>
        <p:nvSpPr>
          <p:cNvPr id="3" name="Rectangle 2"/>
          <p:cNvSpPr/>
          <p:nvPr/>
        </p:nvSpPr>
        <p:spPr>
          <a:xfrm>
            <a:off x="1143000" y="5486400"/>
            <a:ext cx="7543800" cy="1077218"/>
          </a:xfrm>
          <a:prstGeom prst="rect">
            <a:avLst/>
          </a:prstGeom>
        </p:spPr>
        <p:txBody>
          <a:bodyPr wrap="square">
            <a:spAutoFit/>
          </a:bodyPr>
          <a:lstStyle/>
          <a:p>
            <a:pPr algn="ctr"/>
            <a:r>
              <a:rPr lang="vi-VN" sz="3200" dirty="0" smtClean="0">
                <a:latin typeface="Times New Roman" panose="02020603050405020304" pitchFamily="18" charset="0"/>
                <a:cs typeface="Times New Roman" panose="02020603050405020304" pitchFamily="18" charset="0"/>
              </a:rPr>
              <a:t>Lựa chọn loại có giá phù hợp với điều kiện tài chính của gia đình.</a:t>
            </a:r>
            <a:endParaRPr lang="en-US" sz="32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0" y="5715000"/>
            <a:ext cx="8686800" cy="11430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dirty="0" smtClean="0">
                <a:latin typeface="Times New Roman" panose="02020603050405020304" pitchFamily="18" charset="0"/>
                <a:cs typeface="Times New Roman" panose="02020603050405020304" pitchFamily="18" charset="0"/>
              </a:rPr>
              <a:t>Lựa </a:t>
            </a:r>
            <a:r>
              <a:rPr lang="vi-VN" dirty="0">
                <a:latin typeface="Times New Roman" panose="02020603050405020304" pitchFamily="18" charset="0"/>
                <a:cs typeface="Times New Roman" panose="02020603050405020304" pitchFamily="18" charset="0"/>
              </a:rPr>
              <a:t>chọn các đồ dùng điện thân thiện với môi trường, sử dụng năng lượng từ tự nhiên như năng lượng mặt trời, năng lượng gió,...</a:t>
            </a:r>
          </a:p>
          <a:p>
            <a:pPr marL="0" indent="0">
              <a:buFont typeface="Arial" panose="020B0604020202020204" pitchFamily="34" charset="0"/>
              <a:buNone/>
            </a:pPr>
            <a:endParaRPr lang="vi-VN" b="1" dirty="0">
              <a:latin typeface="Times New Roman" panose="02020603050405020304" pitchFamily="18" charset="0"/>
              <a:cs typeface="Times New Roman" panose="02020603050405020304" pitchFamily="18" charset="0"/>
            </a:endParaRPr>
          </a:p>
        </p:txBody>
      </p:sp>
      <p:pic>
        <p:nvPicPr>
          <p:cNvPr id="15362" name="Picture 2" descr="Các nguồn năng lượng thân thiện môi trường - Bảo vệ môi trường"/>
          <p:cNvPicPr>
            <a:picLocks noChangeAspect="1" noChangeArrowheads="1"/>
          </p:cNvPicPr>
          <p:nvPr/>
        </p:nvPicPr>
        <p:blipFill>
          <a:blip r:embed="rId2"/>
          <a:srcRect/>
          <a:stretch>
            <a:fillRect/>
          </a:stretch>
        </p:blipFill>
        <p:spPr bwMode="auto">
          <a:xfrm>
            <a:off x="0" y="0"/>
            <a:ext cx="5257800" cy="4800600"/>
          </a:xfrm>
          <a:prstGeom prst="rect">
            <a:avLst/>
          </a:prstGeom>
          <a:noFill/>
        </p:spPr>
      </p:pic>
      <p:pic>
        <p:nvPicPr>
          <p:cNvPr id="15364" name="Picture 4" descr="Năng Lượng Xanh"/>
          <p:cNvPicPr>
            <a:picLocks noChangeAspect="1" noChangeArrowheads="1"/>
          </p:cNvPicPr>
          <p:nvPr/>
        </p:nvPicPr>
        <p:blipFill>
          <a:blip r:embed="rId3"/>
          <a:srcRect/>
          <a:stretch>
            <a:fillRect/>
          </a:stretch>
        </p:blipFill>
        <p:spPr bwMode="auto">
          <a:xfrm>
            <a:off x="5257801" y="0"/>
            <a:ext cx="3886200" cy="4800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par>
                                <p:cTn id="8" presetID="5" presetClass="exit" presetSubtype="10" fill="hold" grpId="1" nodeType="withEffect">
                                  <p:stCondLst>
                                    <p:cond delay="0"/>
                                  </p:stCondLst>
                                  <p:childTnLst>
                                    <p:animEffect transition="out" filter="checkerboard(across)">
                                      <p:cBhvr>
                                        <p:cTn id="9" dur="500"/>
                                        <p:tgtEl>
                                          <p:spTgt spid="4">
                                            <p:txEl>
                                              <p:pRg st="0" end="0"/>
                                            </p:txEl>
                                          </p:spTgt>
                                        </p:tgtEl>
                                      </p:cBhvr>
                                    </p:animEffect>
                                    <p:set>
                                      <p:cBhvr>
                                        <p:cTn id="10" dur="1" fill="hold">
                                          <p:stCondLst>
                                            <p:cond delay="499"/>
                                          </p:stCondLst>
                                        </p:cTn>
                                        <p:tgtEl>
                                          <p:spTgt spid="4">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checkerboard(across)">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4" grpId="1" build="allAtOnce"/>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3"/>
          <p:cNvSpPr/>
          <p:nvPr/>
        </p:nvSpPr>
        <p:spPr>
          <a:xfrm>
            <a:off x="4316462" y="685800"/>
            <a:ext cx="4827538" cy="1943316"/>
          </a:xfrm>
          <a:prstGeom prst="wedgeRoundRectCallout">
            <a:avLst>
              <a:gd name="adj1" fmla="val -56276"/>
              <a:gd name="adj2" fmla="val 9857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Các </a:t>
            </a:r>
            <a:r>
              <a:rPr lang="en-US" sz="3200" dirty="0">
                <a:latin typeface="Times New Roman" panose="02020603050405020304" pitchFamily="18" charset="0"/>
                <a:cs typeface="Times New Roman" panose="02020603050405020304" pitchFamily="18" charset="0"/>
              </a:rPr>
              <a:t>biện pháp đảm bảo an toàn đối với người sử dụng điện </a:t>
            </a:r>
            <a:endParaRPr lang="en-US" sz="3200" b="1" i="1" dirty="0">
              <a:latin typeface="Times New Roman" pitchFamily="18" charset="0"/>
              <a:cs typeface="Times New Roman" pitchFamily="18" charset="0"/>
            </a:endParaRPr>
          </a:p>
        </p:txBody>
      </p:sp>
      <p:sp>
        <p:nvSpPr>
          <p:cNvPr id="10" name="Content Placeholder 2"/>
          <p:cNvSpPr txBox="1">
            <a:spLocks/>
          </p:cNvSpPr>
          <p:nvPr/>
        </p:nvSpPr>
        <p:spPr>
          <a:xfrm>
            <a:off x="0" y="152400"/>
            <a:ext cx="7886700" cy="431074"/>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100" dirty="0">
                <a:solidFill>
                  <a:srgbClr val="C00000"/>
                </a:solidFill>
                <a:latin typeface="Times New Roman" panose="02020603050405020304" pitchFamily="18" charset="0"/>
                <a:cs typeface="Times New Roman" panose="02020603050405020304" pitchFamily="18" charset="0"/>
              </a:rPr>
              <a:t>2. An </a:t>
            </a:r>
            <a:r>
              <a:rPr lang="en-US" sz="5100" dirty="0" err="1">
                <a:solidFill>
                  <a:srgbClr val="C00000"/>
                </a:solidFill>
                <a:latin typeface="Times New Roman" panose="02020603050405020304" pitchFamily="18" charset="0"/>
                <a:cs typeface="Times New Roman" panose="02020603050405020304" pitchFamily="18" charset="0"/>
              </a:rPr>
              <a:t>toàn</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khi</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sử</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dụng</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đồ</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dùng</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điện</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trong</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gia</a:t>
            </a:r>
            <a:r>
              <a:rPr lang="en-US" sz="5100" dirty="0">
                <a:solidFill>
                  <a:srgbClr val="C00000"/>
                </a:solidFill>
                <a:latin typeface="Times New Roman" panose="02020603050405020304" pitchFamily="18" charset="0"/>
                <a:cs typeface="Times New Roman" panose="02020603050405020304" pitchFamily="18" charset="0"/>
              </a:rPr>
              <a:t> </a:t>
            </a:r>
            <a:r>
              <a:rPr lang="en-US" sz="5100" dirty="0" err="1">
                <a:solidFill>
                  <a:srgbClr val="C00000"/>
                </a:solidFill>
                <a:latin typeface="Times New Roman" panose="02020603050405020304" pitchFamily="18" charset="0"/>
                <a:cs typeface="Times New Roman" panose="02020603050405020304" pitchFamily="18" charset="0"/>
              </a:rPr>
              <a:t>đình</a:t>
            </a:r>
            <a:r>
              <a:rPr lang="en-US" dirty="0" smtClean="0">
                <a:solidFill>
                  <a:srgbClr val="C00000"/>
                </a:solidFill>
                <a:latin typeface="Times New Roman" panose="02020603050405020304" pitchFamily="18" charset="0"/>
                <a:cs typeface="Times New Roman" panose="02020603050405020304" pitchFamily="18" charset="0"/>
              </a:rPr>
              <a:t>:</a:t>
            </a:r>
            <a:endParaRPr lang="vi-VN" b="1" dirty="0">
              <a:solidFill>
                <a:srgbClr val="C00000"/>
              </a:solidFill>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vi-VN" dirty="0"/>
          </a:p>
        </p:txBody>
      </p:sp>
    </p:spTree>
    <p:extLst>
      <p:ext uri="{BB962C8B-B14F-4D97-AF65-F5344CB8AC3E}">
        <p14:creationId xmlns:p14="http://schemas.microsoft.com/office/powerpoint/2010/main" xmlns="" val="364245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graphicFrame>
        <p:nvGraphicFramePr>
          <p:cNvPr id="75778" name="Object 2"/>
          <p:cNvGraphicFramePr>
            <a:graphicFrameLocks noChangeAspect="1"/>
          </p:cNvGraphicFramePr>
          <p:nvPr/>
        </p:nvGraphicFramePr>
        <p:xfrm>
          <a:off x="2438400" y="2362200"/>
          <a:ext cx="4419600" cy="1905000"/>
        </p:xfrm>
        <a:graphic>
          <a:graphicData uri="http://schemas.openxmlformats.org/presentationml/2006/ole">
            <p:oleObj spid="_x0000_s75778" name="Packager Shell Object" showAsIcon="1" r:id="rId3" imgW="1962720" imgH="437760" progId="Package">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19800"/>
          </a:xfrm>
        </p:spPr>
        <p:txBody>
          <a:bodyPr>
            <a:normAutofit lnSpcReduction="10000"/>
          </a:bodyPr>
          <a:lstStyle/>
          <a:p>
            <a:pPr marL="0" indent="0" algn="ctr">
              <a:buNone/>
            </a:pPr>
            <a:r>
              <a:rPr lang="en-US" sz="4000" dirty="0" smtClean="0">
                <a:solidFill>
                  <a:srgbClr val="FF0000"/>
                </a:solidFill>
                <a:latin typeface="Times New Roman" panose="02020603050405020304" pitchFamily="18" charset="0"/>
                <a:cs typeface="Times New Roman" panose="02020603050405020304" pitchFamily="18" charset="0"/>
              </a:rPr>
              <a:t>CHƯƠNG IV: ĐỒ DÙNG ĐIỆN TRONG GIA ĐÌNH</a:t>
            </a:r>
          </a:p>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smtClean="0">
              <a:solidFill>
                <a:srgbClr val="FF0000"/>
              </a:solidFill>
              <a:latin typeface="Times New Roman" panose="02020603050405020304" pitchFamily="18" charset="0"/>
              <a:cs typeface="Times New Roman" panose="02020603050405020304" pitchFamily="18" charset="0"/>
            </a:endParaRPr>
          </a:p>
          <a:p>
            <a:pPr marL="0" indent="0" algn="ctr">
              <a:buNone/>
            </a:pPr>
            <a:endParaRPr lang="en-US" sz="4000" dirty="0">
              <a:solidFill>
                <a:srgbClr val="FF0000"/>
              </a:solidFill>
              <a:latin typeface="Times New Roman" panose="02020603050405020304" pitchFamily="18" charset="0"/>
              <a:cs typeface="Times New Roman" panose="02020603050405020304" pitchFamily="18" charset="0"/>
            </a:endParaRPr>
          </a:p>
          <a:p>
            <a:pPr marL="0" indent="0" algn="ctr">
              <a:buNone/>
            </a:pPr>
            <a:r>
              <a:rPr lang="en-US" sz="3600" b="1" u="sng" dirty="0" smtClean="0">
                <a:solidFill>
                  <a:srgbClr val="FF0000"/>
                </a:solidFill>
                <a:latin typeface="Times New Roman" panose="02020603050405020304" pitchFamily="18" charset="0"/>
                <a:cs typeface="Times New Roman" panose="02020603050405020304" pitchFamily="18" charset="0"/>
              </a:rPr>
              <a:t>TIẾT 22</a:t>
            </a:r>
            <a:r>
              <a:rPr lang="en-US" sz="3600" b="1" dirty="0" smtClean="0">
                <a:solidFill>
                  <a:srgbClr val="FF0000"/>
                </a:solidFill>
                <a:latin typeface="Times New Roman" panose="02020603050405020304" pitchFamily="18" charset="0"/>
                <a:cs typeface="Times New Roman" panose="02020603050405020304" pitchFamily="18" charset="0"/>
              </a:rPr>
              <a:t>:BÀI 10: KHÁI QUÁT VỀ ĐỒ DÙNG ĐIỆN TRONG GIA ĐÌNH(T.1)</a:t>
            </a:r>
          </a:p>
          <a:p>
            <a:pPr marL="0" indent="0" algn="ctr">
              <a:buNone/>
            </a:pPr>
            <a:endParaRPr lang="en-US" sz="3600" dirty="0">
              <a:solidFill>
                <a:srgbClr val="FF0000"/>
              </a:solidFill>
              <a:latin typeface="Times New Roman" panose="02020603050405020304" pitchFamily="18" charset="0"/>
              <a:cs typeface="Times New Roman" panose="02020603050405020304" pitchFamily="18" charset="0"/>
            </a:endParaRPr>
          </a:p>
        </p:txBody>
      </p:sp>
      <p:pic>
        <p:nvPicPr>
          <p:cNvPr id="4" name="Picture 3" descr="Screen Clipping"/>
          <p:cNvPicPr>
            <a:picLocks noChangeAspect="1"/>
          </p:cNvPicPr>
          <p:nvPr/>
        </p:nvPicPr>
        <p:blipFill rotWithShape="1">
          <a:blip r:embed="rId2">
            <a:extLst>
              <a:ext uri="{28A0092B-C50C-407E-A947-70E740481C1C}">
                <a14:useLocalDpi xmlns:a14="http://schemas.microsoft.com/office/drawing/2010/main" xmlns="" val="0"/>
              </a:ext>
            </a:extLst>
          </a:blip>
          <a:srcRect b="10545"/>
          <a:stretch/>
        </p:blipFill>
        <p:spPr>
          <a:xfrm>
            <a:off x="651821" y="1558632"/>
            <a:ext cx="8228441" cy="3318168"/>
          </a:xfrm>
          <a:prstGeom prst="rect">
            <a:avLst/>
          </a:prstGeom>
        </p:spPr>
      </p:pic>
    </p:spTree>
    <p:extLst>
      <p:ext uri="{BB962C8B-B14F-4D97-AF65-F5344CB8AC3E}">
        <p14:creationId xmlns:p14="http://schemas.microsoft.com/office/powerpoint/2010/main" xmlns="" val="3230126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arn(inVertical)">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a:xfrm>
            <a:off x="0" y="1066800"/>
            <a:ext cx="9143999" cy="5029200"/>
          </a:xfrm>
          <a:prstGeom prst="wedgeRoundRectCallout">
            <a:avLst>
              <a:gd name="adj1" fmla="val 40245"/>
              <a:gd name="adj2" fmla="val 63386"/>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2000" dirty="0">
                <a:latin typeface="Times New Roman" panose="02020603050405020304" pitchFamily="18" charset="0"/>
                <a:cs typeface="Times New Roman" panose="02020603050405020304" pitchFamily="18" charset="0"/>
              </a:rPr>
              <a:t>- Không chạm vào chỗ đang có điện như ổ cắm điện, dây điện trần hay những nơi hở điện. Đảm bảo tốt việc cách điện giữa dây dẫn và đồ dùng điện.</a:t>
            </a:r>
            <a:endParaRPr lang="vi-V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Không cắm phích điện, đóng cầu dao, bật công tắc điện hay sử dụng đồ điện khi tay </a:t>
            </a:r>
            <a:r>
              <a:rPr lang="en-US" sz="2000" dirty="0" err="1">
                <a:latin typeface="Times New Roman" panose="02020603050405020304" pitchFamily="18" charset="0"/>
                <a:cs typeface="Times New Roman" panose="02020603050405020304" pitchFamily="18" charset="0"/>
              </a:rPr>
              <a:t>hoặc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người</a:t>
            </a:r>
            <a:r>
              <a:rPr lang="en-US" sz="2000" dirty="0">
                <a:latin typeface="Times New Roman" panose="02020603050405020304" pitchFamily="18" charset="0"/>
                <a:cs typeface="Times New Roman" panose="02020603050405020304" pitchFamily="18" charset="0"/>
              </a:rPr>
              <a:t> bị ướt</a:t>
            </a:r>
            <a:endParaRPr lang="vi-V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Không được vừa sử dụng vừa nạp điện. Khi nạp đầy cần rút nguồn tránh cháy nổ</a:t>
            </a:r>
            <a:endParaRPr lang="vi-V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Không tiếp xúc trực tiếp với những bộ phận của thiết bị điện có nhiệt độ cao hoặc đang vận hành (ví dụ như mặt bàn là hay cánh quạt đang hoạt động).</a:t>
            </a:r>
            <a:endParaRPr lang="vi-V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Thường xuyên kiểm tra (Hình 10.4), sửa chữa hoặc thay thế ngay nếu đồ dùng điện bị hư hỏng, để tránh cháy nổ, hở điện gây điện giật.</a:t>
            </a:r>
            <a:endParaRPr lang="vi-V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Khi sửa chữa đồ điện phải ngắt nguồn, sử dụng </a:t>
            </a:r>
            <a:r>
              <a:rPr lang="en-US" sz="2000" dirty="0" err="1">
                <a:latin typeface="Times New Roman" panose="02020603050405020304" pitchFamily="18" charset="0"/>
                <a:cs typeface="Times New Roman" panose="02020603050405020304" pitchFamily="18" charset="0"/>
              </a:rPr>
              <a:t>dụng</a:t>
            </a:r>
            <a:r>
              <a:rPr lang="en-US" sz="2000" dirty="0">
                <a:latin typeface="Times New Roman" panose="02020603050405020304" pitchFamily="18" charset="0"/>
                <a:cs typeface="Times New Roman" panose="02020603050405020304" pitchFamily="18" charset="0"/>
              </a:rPr>
              <a:t> cụ bảo vệ an toàn điện, treo biển hoặc cử người giám sát nguồn điện</a:t>
            </a:r>
            <a:endParaRPr lang="vi-VN"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Các đồ dùng điện khi không sử dụng nữa, phải xử lí đúng cách để tránh tác hại ảnh hưởng đến môi trường và sức </a:t>
            </a:r>
            <a:r>
              <a:rPr lang="en-US" sz="2000" dirty="0" err="1">
                <a:latin typeface="Times New Roman" panose="02020603050405020304" pitchFamily="18" charset="0"/>
                <a:cs typeface="Times New Roman" panose="02020603050405020304" pitchFamily="18" charset="0"/>
              </a:rPr>
              <a:t>khoẻ</a:t>
            </a:r>
            <a:r>
              <a:rPr lang="en-US" sz="2000" dirty="0">
                <a:latin typeface="Times New Roman" panose="02020603050405020304" pitchFamily="18" charset="0"/>
                <a:cs typeface="Times New Roman" panose="02020603050405020304" pitchFamily="18" charset="0"/>
              </a:rPr>
              <a:t> con người</a:t>
            </a:r>
            <a:endParaRPr lang="vi-VN" sz="2000" dirty="0">
              <a:latin typeface="Times New Roman" panose="02020603050405020304" pitchFamily="18" charset="0"/>
              <a:cs typeface="Times New Roman" panose="02020603050405020304" pitchFamily="18" charset="0"/>
            </a:endParaRPr>
          </a:p>
        </p:txBody>
      </p:sp>
      <p:sp>
        <p:nvSpPr>
          <p:cNvPr id="10" name="Content Placeholder 2"/>
          <p:cNvSpPr txBox="1">
            <a:spLocks/>
          </p:cNvSpPr>
          <p:nvPr/>
        </p:nvSpPr>
        <p:spPr>
          <a:xfrm>
            <a:off x="0" y="0"/>
            <a:ext cx="7886700" cy="431074"/>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C00000"/>
                </a:solidFill>
                <a:latin typeface="Times New Roman" panose="02020603050405020304" pitchFamily="18" charset="0"/>
                <a:cs typeface="Times New Roman" panose="02020603050405020304" pitchFamily="18" charset="0"/>
              </a:rPr>
              <a:t>2. An </a:t>
            </a:r>
            <a:r>
              <a:rPr lang="en-US" dirty="0" err="1">
                <a:solidFill>
                  <a:srgbClr val="C00000"/>
                </a:solidFill>
                <a:latin typeface="Times New Roman" panose="02020603050405020304" pitchFamily="18" charset="0"/>
                <a:cs typeface="Times New Roman" panose="02020603050405020304" pitchFamily="18" charset="0"/>
              </a:rPr>
              <a:t>toàn</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khi</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sử</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dụng</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đồ</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dùng</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điện</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trong</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gia</a:t>
            </a:r>
            <a:r>
              <a:rPr lang="en-US" dirty="0">
                <a:solidFill>
                  <a:srgbClr val="C00000"/>
                </a:solidFill>
                <a:latin typeface="Times New Roman" panose="02020603050405020304" pitchFamily="18" charset="0"/>
                <a:cs typeface="Times New Roman" panose="02020603050405020304" pitchFamily="18" charset="0"/>
              </a:rPr>
              <a:t> </a:t>
            </a:r>
            <a:r>
              <a:rPr lang="en-US" dirty="0" err="1">
                <a:solidFill>
                  <a:srgbClr val="C00000"/>
                </a:solidFill>
                <a:latin typeface="Times New Roman" panose="02020603050405020304" pitchFamily="18" charset="0"/>
                <a:cs typeface="Times New Roman" panose="02020603050405020304" pitchFamily="18" charset="0"/>
              </a:rPr>
              <a:t>đình</a:t>
            </a:r>
            <a:endParaRPr lang="vi-VN" dirty="0"/>
          </a:p>
        </p:txBody>
      </p:sp>
    </p:spTree>
    <p:extLst>
      <p:ext uri="{BB962C8B-B14F-4D97-AF65-F5344CB8AC3E}">
        <p14:creationId xmlns:p14="http://schemas.microsoft.com/office/powerpoint/2010/main" xmlns="" val="3640239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6 sai lầm khi dùng đồ điện có thể khiến bạn trả giá bằng cả tính mạng -  Thiết bị điện cao cấp EdenkiThiết bị điện cao cấp Edenki"/>
          <p:cNvPicPr>
            <a:picLocks noChangeAspect="1" noChangeArrowheads="1"/>
          </p:cNvPicPr>
          <p:nvPr/>
        </p:nvPicPr>
        <p:blipFill>
          <a:blip r:embed="rId2"/>
          <a:srcRect/>
          <a:stretch>
            <a:fillRect/>
          </a:stretch>
        </p:blipFill>
        <p:spPr bwMode="auto">
          <a:xfrm>
            <a:off x="1" y="0"/>
            <a:ext cx="3581400" cy="3762375"/>
          </a:xfrm>
          <a:prstGeom prst="rect">
            <a:avLst/>
          </a:prstGeom>
          <a:noFill/>
        </p:spPr>
      </p:pic>
      <p:pic>
        <p:nvPicPr>
          <p:cNvPr id="76804" name="Picture 4" descr="An toàn điện là gì ? Biện Pháp, Quy Định an toàn điện"/>
          <p:cNvPicPr>
            <a:picLocks noChangeAspect="1" noChangeArrowheads="1"/>
          </p:cNvPicPr>
          <p:nvPr/>
        </p:nvPicPr>
        <p:blipFill>
          <a:blip r:embed="rId3"/>
          <a:srcRect/>
          <a:stretch>
            <a:fillRect/>
          </a:stretch>
        </p:blipFill>
        <p:spPr bwMode="auto">
          <a:xfrm>
            <a:off x="0" y="3733800"/>
            <a:ext cx="9144000" cy="3429000"/>
          </a:xfrm>
          <a:prstGeom prst="rect">
            <a:avLst/>
          </a:prstGeom>
          <a:noFill/>
        </p:spPr>
      </p:pic>
      <p:pic>
        <p:nvPicPr>
          <p:cNvPr id="76806" name="Picture 6" descr="Em chia sẻ với bạn về các tình huống mất an toàn khi sử dụng quạt điện được  thể hiện trong các hình dưới đây."/>
          <p:cNvPicPr>
            <a:picLocks noChangeAspect="1" noChangeArrowheads="1"/>
          </p:cNvPicPr>
          <p:nvPr/>
        </p:nvPicPr>
        <p:blipFill>
          <a:blip r:embed="rId4"/>
          <a:srcRect/>
          <a:stretch>
            <a:fillRect/>
          </a:stretch>
        </p:blipFill>
        <p:spPr bwMode="auto">
          <a:xfrm>
            <a:off x="3657599" y="152400"/>
            <a:ext cx="5486401" cy="3505200"/>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noChangeArrowheads="1"/>
          </p:cNvSpPr>
          <p:nvPr>
            <p:ph idx="1"/>
          </p:nvPr>
        </p:nvSpPr>
        <p:spPr bwMode="auto">
          <a:xfrm>
            <a:off x="5804808" y="7792"/>
            <a:ext cx="3113858" cy="6088208"/>
          </a:xfrm>
          <a:prstGeom prst="cloudCallout">
            <a:avLst>
              <a:gd name="adj1" fmla="val -41190"/>
              <a:gd name="adj2" fmla="val 66713"/>
            </a:avLst>
          </a:prstGeom>
          <a:ln>
            <a:headEnd/>
            <a:tailEnd/>
          </a:ln>
        </p:spPr>
        <p:style>
          <a:lnRef idx="1">
            <a:schemeClr val="accent3"/>
          </a:lnRef>
          <a:fillRef idx="2">
            <a:schemeClr val="accent3"/>
          </a:fillRef>
          <a:effectRef idx="1">
            <a:schemeClr val="accent3"/>
          </a:effectRef>
          <a:fontRef idx="minor">
            <a:schemeClr val="dk1"/>
          </a:fontRef>
        </p:style>
        <p:txBody>
          <a:bodyPr anchor="ctr">
            <a:normAutofit/>
          </a:bodyPr>
          <a:lstStyle/>
          <a:p>
            <a:pPr marL="0" indent="0">
              <a:buNone/>
            </a:pPr>
            <a:r>
              <a:rPr lang="en-US" dirty="0">
                <a:latin typeface="Times New Roman" panose="02020603050405020304" pitchFamily="18" charset="0"/>
                <a:cs typeface="Times New Roman" panose="02020603050405020304" pitchFamily="18" charset="0"/>
              </a:rPr>
              <a:t> Nêu các biện pháp đảm bảo an toàn đối với đồ dùng điện ?</a:t>
            </a:r>
            <a:endParaRPr lang="vi-VN" dirty="0">
              <a:latin typeface="Times New Roman" panose="02020603050405020304" pitchFamily="18" charset="0"/>
              <a:cs typeface="Times New Roman" panose="02020603050405020304" pitchFamily="18" charset="0"/>
            </a:endParaRPr>
          </a:p>
          <a:p>
            <a:pPr marL="0" indent="0" algn="ctr">
              <a:buNone/>
            </a:pPr>
            <a:endParaRPr lang="vi-VN" sz="3200" b="1" dirty="0">
              <a:latin typeface="Times New Roman" pitchFamily="18" charset="0"/>
            </a:endParaRPr>
          </a:p>
        </p:txBody>
      </p:sp>
      <p:sp>
        <p:nvSpPr>
          <p:cNvPr id="6" name="TextBox 5"/>
          <p:cNvSpPr txBox="1"/>
          <p:nvPr/>
        </p:nvSpPr>
        <p:spPr>
          <a:xfrm>
            <a:off x="287865" y="609600"/>
            <a:ext cx="5289047" cy="6001643"/>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Đặt đồ dùng điện trên bề mặt ổn định hoặc cố định chắc chắn để tránh rơi, đổ trong quá trình vận hành.</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Hạn chế cắm chung nhiều đồ dùng điện có công suất lớn trên cùng một ổ cắm</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Vận hành đồ dùng điện theo đúng quy trình hướng dẫn.</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Nên sử dụng đúng chức năng của đồ dùng điện.</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Tránh đặt đồ dùng điện ở nơi ẩm ướt hoặc gần các nguồn nhiệt (nơi nấu ăn, nơi ánh nắng mặt trời, khu vực dễ cháy nổ,...).</a:t>
            </a:r>
            <a:endParaRPr lang="vi-VN"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Ngắt điện hoặc rút phích cắm điện khỏi ổ cắm khi không sử dụng hoặc trước khi làm vệ sinh.</a:t>
            </a:r>
            <a:endParaRPr lang="vi-V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415365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descr="Nguyên tắc bố trí đồ dùng điện trong nhà an toàn"/>
          <p:cNvPicPr>
            <a:picLocks noChangeAspect="1" noChangeArrowheads="1"/>
          </p:cNvPicPr>
          <p:nvPr/>
        </p:nvPicPr>
        <p:blipFill>
          <a:blip r:embed="rId2"/>
          <a:srcRect/>
          <a:stretch>
            <a:fillRect/>
          </a:stretch>
        </p:blipFill>
        <p:spPr bwMode="auto">
          <a:xfrm>
            <a:off x="0" y="0"/>
            <a:ext cx="4648200" cy="3505200"/>
          </a:xfrm>
          <a:prstGeom prst="rect">
            <a:avLst/>
          </a:prstGeom>
          <a:noFill/>
        </p:spPr>
      </p:pic>
      <p:pic>
        <p:nvPicPr>
          <p:cNvPr id="82948" name="Picture 4" descr="Nguyên nhân và cách xử lý khi ổ điện bị chập, cháy đơn giản"/>
          <p:cNvPicPr>
            <a:picLocks noChangeAspect="1" noChangeArrowheads="1"/>
          </p:cNvPicPr>
          <p:nvPr/>
        </p:nvPicPr>
        <p:blipFill>
          <a:blip r:embed="rId3"/>
          <a:srcRect/>
          <a:stretch>
            <a:fillRect/>
          </a:stretch>
        </p:blipFill>
        <p:spPr bwMode="auto">
          <a:xfrm>
            <a:off x="4724400" y="0"/>
            <a:ext cx="4419600" cy="3476625"/>
          </a:xfrm>
          <a:prstGeom prst="rect">
            <a:avLst/>
          </a:prstGeom>
          <a:noFill/>
        </p:spPr>
      </p:pic>
      <p:sp>
        <p:nvSpPr>
          <p:cNvPr id="82950" name="AutoShape 6" descr="Nguyên tắc an toàn khi sử dụng thiết bị điện - antv"/>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2952" name="Picture 8" descr="Có cần rút phích máy giặt sau khi dùng xong?"/>
          <p:cNvPicPr>
            <a:picLocks noChangeAspect="1" noChangeArrowheads="1"/>
          </p:cNvPicPr>
          <p:nvPr/>
        </p:nvPicPr>
        <p:blipFill>
          <a:blip r:embed="rId4"/>
          <a:srcRect/>
          <a:stretch>
            <a:fillRect/>
          </a:stretch>
        </p:blipFill>
        <p:spPr bwMode="auto">
          <a:xfrm>
            <a:off x="0" y="3429000"/>
            <a:ext cx="4648200" cy="3429000"/>
          </a:xfrm>
          <a:prstGeom prst="rect">
            <a:avLst/>
          </a:prstGeom>
          <a:noFill/>
        </p:spPr>
      </p:pic>
      <p:pic>
        <p:nvPicPr>
          <p:cNvPr id="82954" name="Picture 10" descr="Có phải rút phích cắm máy giặt khi dùng xong? Hóa ra gia đình tôi đã làm  sai trong nhiều năm qua"/>
          <p:cNvPicPr>
            <a:picLocks noChangeAspect="1" noChangeArrowheads="1"/>
          </p:cNvPicPr>
          <p:nvPr/>
        </p:nvPicPr>
        <p:blipFill>
          <a:blip r:embed="rId5"/>
          <a:srcRect/>
          <a:stretch>
            <a:fillRect/>
          </a:stretch>
        </p:blipFill>
        <p:spPr bwMode="auto">
          <a:xfrm>
            <a:off x="4648200" y="3429000"/>
            <a:ext cx="4495800" cy="342900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 Minute Timer with Music for Kids Countdown Videos HD">
            <a:hlinkClick r:id="" action="ppaction://media"/>
          </p:cNvPr>
          <p:cNvPicPr>
            <a:picLocks noGrp="1" noChangeAspect="1"/>
          </p:cNvPicPr>
          <p:nvPr>
            <p:ph idx="1"/>
            <a:videoFile r:link="rId1"/>
            <p:extLst>
              <p:ext uri="{DAA4B4D4-6D71-4841-9C94-3DE7FCFB9230}">
                <p14:media xmlns:p14="http://schemas.microsoft.com/office/powerpoint/2010/main" xmlns="" r:embed="rId3"/>
              </p:ext>
            </p:extLst>
          </p:nvPr>
        </p:nvPicPr>
        <p:blipFill>
          <a:blip r:embed="rId4" cstate="print"/>
          <a:stretch>
            <a:fillRect/>
          </a:stretch>
        </p:blipFill>
        <p:spPr>
          <a:xfrm>
            <a:off x="7240090" y="5259487"/>
            <a:ext cx="1655717" cy="1539649"/>
          </a:xfrm>
        </p:spPr>
      </p:pic>
      <p:sp>
        <p:nvSpPr>
          <p:cNvPr id="6" name="TextBox 5"/>
          <p:cNvSpPr txBox="1"/>
          <p:nvPr/>
        </p:nvSpPr>
        <p:spPr>
          <a:xfrm>
            <a:off x="1062991" y="189675"/>
            <a:ext cx="7776209" cy="1323439"/>
          </a:xfrm>
          <a:prstGeom prst="rect">
            <a:avLst/>
          </a:prstGeom>
          <a:noFill/>
        </p:spPr>
        <p:txBody>
          <a:bodyPr wrap="square" rtlCol="0">
            <a:spAutoFit/>
          </a:bodyPr>
          <a:lstStyle/>
          <a:p>
            <a:pPr algn="ctr">
              <a:lnSpc>
                <a:spcPct val="200000"/>
              </a:lnSpc>
            </a:pPr>
            <a:r>
              <a:rPr lang="en-US" sz="4000" b="1" dirty="0">
                <a:solidFill>
                  <a:srgbClr val="7030A0"/>
                </a:solidFill>
                <a:latin typeface="Times New Roman" panose="02020603050405020304" pitchFamily="18" charset="0"/>
                <a:cs typeface="Times New Roman" panose="02020603050405020304" pitchFamily="18" charset="0"/>
              </a:rPr>
              <a:t>TRÒ CHƠI</a:t>
            </a:r>
            <a:r>
              <a:rPr lang="en-US" sz="4000" b="1" dirty="0" smtClean="0">
                <a:solidFill>
                  <a:srgbClr val="7030A0"/>
                </a:solidFill>
                <a:latin typeface="Times New Roman" panose="02020603050405020304" pitchFamily="18" charset="0"/>
                <a:cs typeface="Times New Roman" panose="02020603050405020304" pitchFamily="18" charset="0"/>
              </a:rPr>
              <a:t>: Ai </a:t>
            </a:r>
            <a:r>
              <a:rPr lang="en-US" sz="4000" b="1" dirty="0">
                <a:solidFill>
                  <a:srgbClr val="7030A0"/>
                </a:solidFill>
                <a:latin typeface="Times New Roman" panose="02020603050405020304" pitchFamily="18" charset="0"/>
                <a:cs typeface="Times New Roman" panose="02020603050405020304" pitchFamily="18" charset="0"/>
              </a:rPr>
              <a:t>nhanh tay </a:t>
            </a:r>
            <a:r>
              <a:rPr lang="en-US" sz="4000" b="1" dirty="0" err="1">
                <a:solidFill>
                  <a:srgbClr val="7030A0"/>
                </a:solidFill>
                <a:latin typeface="Times New Roman" panose="02020603050405020304" pitchFamily="18" charset="0"/>
                <a:cs typeface="Times New Roman" panose="02020603050405020304" pitchFamily="18" charset="0"/>
              </a:rPr>
              <a:t>hơn</a:t>
            </a:r>
            <a:r>
              <a:rPr lang="en-US" sz="4000" b="1" dirty="0">
                <a:solidFill>
                  <a:srgbClr val="7030A0"/>
                </a:solidFill>
                <a:latin typeface="Times New Roman" panose="02020603050405020304" pitchFamily="18" charset="0"/>
                <a:cs typeface="Times New Roman" panose="02020603050405020304" pitchFamily="18" charset="0"/>
              </a:rPr>
              <a:t> </a:t>
            </a:r>
            <a:r>
              <a:rPr lang="en-US" sz="4000" b="1" dirty="0" err="1">
                <a:solidFill>
                  <a:srgbClr val="7030A0"/>
                </a:solidFill>
                <a:latin typeface="Times New Roman" panose="02020603050405020304" pitchFamily="18" charset="0"/>
                <a:cs typeface="Times New Roman" panose="02020603050405020304" pitchFamily="18" charset="0"/>
              </a:rPr>
              <a:t>nào</a:t>
            </a:r>
            <a:endParaRPr lang="en-US" sz="4000" b="1" dirty="0">
              <a:solidFill>
                <a:srgbClr val="7030A0"/>
              </a:solidFill>
              <a:latin typeface="Times New Roman" panose="02020603050405020304" pitchFamily="18" charset="0"/>
              <a:cs typeface="Times New Roman" panose="02020603050405020304" pitchFamily="18" charset="0"/>
            </a:endParaRPr>
          </a:p>
        </p:txBody>
      </p:sp>
      <p:sp>
        <p:nvSpPr>
          <p:cNvPr id="5" name="TextBox 4"/>
          <p:cNvSpPr txBox="1"/>
          <p:nvPr/>
        </p:nvSpPr>
        <p:spPr>
          <a:xfrm>
            <a:off x="538267" y="1841035"/>
            <a:ext cx="8445137" cy="3539430"/>
          </a:xfrm>
          <a:prstGeom prst="rect">
            <a:avLst/>
          </a:prstGeom>
          <a:noFill/>
        </p:spPr>
        <p:txBody>
          <a:bodyPr wrap="square" rtlCol="0">
            <a:spAutoFit/>
          </a:bodyPr>
          <a:lstStyle/>
          <a:p>
            <a:pPr>
              <a:lnSpc>
                <a:spcPct val="200000"/>
              </a:lnSpc>
            </a:pPr>
            <a:r>
              <a:rPr lang="en-US" sz="2800" dirty="0" err="1">
                <a:solidFill>
                  <a:srgbClr val="FF0000"/>
                </a:solidFill>
                <a:latin typeface="Times New Roman" panose="02020603050405020304" pitchFamily="18" charset="0"/>
                <a:cs typeface="Times New Roman" panose="02020603050405020304" pitchFamily="18" charset="0"/>
              </a:rPr>
              <a:t>Luật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chơi:Trong</a:t>
            </a:r>
            <a:r>
              <a:rPr lang="en-US" sz="2800" dirty="0">
                <a:solidFill>
                  <a:srgbClr val="FF0000"/>
                </a:solidFill>
                <a:latin typeface="Times New Roman" panose="02020603050405020304" pitchFamily="18" charset="0"/>
                <a:cs typeface="Times New Roman" panose="02020603050405020304" pitchFamily="18" charset="0"/>
              </a:rPr>
              <a:t> 2 phút mỗi thành viên trong nhóm chuyền phấn chạy nhanh lên bảng kể tên các đồ dùng điện trong </a:t>
            </a:r>
            <a:r>
              <a:rPr lang="en-US" sz="2800" dirty="0" err="1">
                <a:solidFill>
                  <a:srgbClr val="FF0000"/>
                </a:solidFill>
                <a:latin typeface="Times New Roman" panose="02020603050405020304" pitchFamily="18" charset="0"/>
                <a:cs typeface="Times New Roman" panose="02020603050405020304" pitchFamily="18" charset="0"/>
              </a:rPr>
              <a:t>gia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đình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công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dụng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sau</a:t>
            </a:r>
            <a:r>
              <a:rPr lang="en-US" sz="2800" dirty="0">
                <a:solidFill>
                  <a:srgbClr val="FF0000"/>
                </a:solidFill>
                <a:latin typeface="Times New Roman" panose="02020603050405020304" pitchFamily="18" charset="0"/>
                <a:cs typeface="Times New Roman" panose="02020603050405020304" pitchFamily="18" charset="0"/>
              </a:rPr>
              <a:t> 2 phút đội nào </a:t>
            </a:r>
            <a:r>
              <a:rPr lang="en-US" sz="2800" dirty="0" err="1">
                <a:solidFill>
                  <a:srgbClr val="FF0000"/>
                </a:solidFill>
                <a:latin typeface="Times New Roman" panose="02020603050405020304" pitchFamily="18" charset="0"/>
                <a:cs typeface="Times New Roman" panose="02020603050405020304" pitchFamily="18" charset="0"/>
              </a:rPr>
              <a:t>kể</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đúng</a:t>
            </a:r>
            <a:r>
              <a:rPr lang="en-US" sz="2800" dirty="0">
                <a:solidFill>
                  <a:srgbClr val="FF0000"/>
                </a:solidFill>
                <a:latin typeface="Times New Roman" panose="02020603050405020304" pitchFamily="18" charset="0"/>
                <a:cs typeface="Times New Roman" panose="02020603050405020304" pitchFamily="18" charset="0"/>
              </a:rPr>
              <a:t>, nhiều nhất đội đó giành chiến thắng</a:t>
            </a:r>
            <a:endParaRPr lang="vi-VN" sz="2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2992373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696200" cy="653143"/>
          </a:xfrm>
        </p:spPr>
        <p:txBody>
          <a:bodyPr>
            <a:normAutofit fontScale="90000"/>
          </a:bodyPr>
          <a:lstStyle/>
          <a:p>
            <a:r>
              <a:rPr lang="en-US" sz="4000" dirty="0">
                <a:solidFill>
                  <a:srgbClr val="0000F1"/>
                </a:solidFill>
                <a:latin typeface="Times New Roman" panose="02020603050405020304" pitchFamily="18" charset="0"/>
                <a:cs typeface="Times New Roman" panose="02020603050405020304" pitchFamily="18" charset="0"/>
              </a:rPr>
              <a:t>KẾT NỐI NGHỀ NGHIỆP</a:t>
            </a:r>
            <a:endParaRPr lang="vi-VN" sz="4000" dirty="0">
              <a:solidFill>
                <a:srgbClr val="0000F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0213" y="653142"/>
            <a:ext cx="3295558" cy="2759392"/>
          </a:xfrm>
        </p:spPr>
        <p:txBody>
          <a:bodyPr>
            <a:normAutofit fontScale="32500" lnSpcReduction="20000"/>
          </a:bodyPr>
          <a:lstStyle/>
          <a:p>
            <a:pPr marL="0" indent="0">
              <a:lnSpc>
                <a:spcPct val="120000"/>
              </a:lnSpc>
              <a:buNone/>
            </a:pPr>
            <a:r>
              <a:rPr lang="en-US" sz="9000" dirty="0">
                <a:solidFill>
                  <a:srgbClr val="FF0000"/>
                </a:solidFill>
                <a:latin typeface="Times New Roman" panose="02020603050405020304" pitchFamily="18" charset="0"/>
                <a:cs typeface="Times New Roman" panose="02020603050405020304" pitchFamily="18" charset="0"/>
              </a:rPr>
              <a:t>NGHỀ ĐIỆN DÂN DỤNG </a:t>
            </a:r>
            <a:r>
              <a:rPr lang="en-US" sz="9000" dirty="0" err="1">
                <a:latin typeface="Times New Roman" panose="02020603050405020304" pitchFamily="18" charset="0"/>
                <a:cs typeface="Times New Roman" panose="02020603050405020304" pitchFamily="18" charset="0"/>
              </a:rPr>
              <a:t>gắn</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liền</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với</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lắp</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đặt</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bảo</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trì</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sửa</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chữa</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hệ</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thống</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điện</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và</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các</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đồ</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điện</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trong</a:t>
            </a:r>
            <a:r>
              <a:rPr lang="en-US" sz="9000" dirty="0">
                <a:latin typeface="Times New Roman" panose="02020603050405020304" pitchFamily="18" charset="0"/>
                <a:cs typeface="Times New Roman" panose="02020603050405020304" pitchFamily="18" charset="0"/>
              </a:rPr>
              <a:t> </a:t>
            </a:r>
            <a:r>
              <a:rPr lang="en-US" sz="9000" dirty="0" err="1">
                <a:latin typeface="Times New Roman" panose="02020603050405020304" pitchFamily="18" charset="0"/>
                <a:cs typeface="Times New Roman" panose="02020603050405020304" pitchFamily="18" charset="0"/>
              </a:rPr>
              <a:t>nhà</a:t>
            </a:r>
            <a:endParaRPr lang="vi-VN" sz="9000" dirty="0">
              <a:latin typeface="Times New Roman" panose="02020603050405020304" pitchFamily="18" charset="0"/>
              <a:cs typeface="Times New Roman" panose="02020603050405020304" pitchFamily="18" charset="0"/>
            </a:endParaRPr>
          </a:p>
          <a:p>
            <a:pPr marL="0" indent="0">
              <a:buNone/>
            </a:pPr>
            <a:endParaRPr lang="vi-VN" dirty="0"/>
          </a:p>
        </p:txBody>
      </p:sp>
      <p:pic>
        <p:nvPicPr>
          <p:cNvPr id="4" name="Picture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3290290" y="653143"/>
            <a:ext cx="2795656" cy="2759393"/>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341607" y="653142"/>
            <a:ext cx="2691357" cy="2759392"/>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3276600" y="3505200"/>
            <a:ext cx="2779024" cy="32004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2066" y="3505200"/>
            <a:ext cx="3092134" cy="3200184"/>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6096001" y="3527997"/>
            <a:ext cx="2936964" cy="3177387"/>
          </a:xfrm>
          <a:prstGeom prst="rect">
            <a:avLst/>
          </a:prstGeom>
        </p:spPr>
      </p:pic>
    </p:spTree>
    <p:extLst>
      <p:ext uri="{BB962C8B-B14F-4D97-AF65-F5344CB8AC3E}">
        <p14:creationId xmlns:p14="http://schemas.microsoft.com/office/powerpoint/2010/main" xmlns="" val="1217180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1000"/>
                                        <p:tgtEl>
                                          <p:spTgt spid="8"/>
                                        </p:tgtEl>
                                      </p:cBhvr>
                                    </p:animEffect>
                                    <p:anim calcmode="lin" valueType="num">
                                      <p:cBhvr>
                                        <p:cTn id="33" dur="1000" fill="hold"/>
                                        <p:tgtEl>
                                          <p:spTgt spid="8"/>
                                        </p:tgtEl>
                                        <p:attrNameLst>
                                          <p:attrName>ppt_x</p:attrName>
                                        </p:attrNameLst>
                                      </p:cBhvr>
                                      <p:tavLst>
                                        <p:tav tm="0">
                                          <p:val>
                                            <p:strVal val="#ppt_x"/>
                                          </p:val>
                                        </p:tav>
                                        <p:tav tm="100000">
                                          <p:val>
                                            <p:strVal val="#ppt_x"/>
                                          </p:val>
                                        </p:tav>
                                      </p:tavLst>
                                    </p:anim>
                                    <p:anim calcmode="lin" valueType="num">
                                      <p:cBhvr>
                                        <p:cTn id="3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3204209" cy="1325563"/>
          </a:xfrm>
        </p:spPr>
        <p:txBody>
          <a:bodyPr>
            <a:normAutofit/>
          </a:bodyPr>
          <a:lstStyle/>
          <a:p>
            <a:r>
              <a:rPr lang="vi-VN" u="sng" dirty="0">
                <a:solidFill>
                  <a:srgbClr val="FF0000"/>
                </a:solidFill>
              </a:rPr>
              <a:t>Vận dụng</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655799279"/>
              </p:ext>
            </p:extLst>
          </p:nvPr>
        </p:nvGraphicFramePr>
        <p:xfrm>
          <a:off x="0" y="2667000"/>
          <a:ext cx="9143999" cy="4215272"/>
        </p:xfrm>
        <a:graphic>
          <a:graphicData uri="http://schemas.openxmlformats.org/drawingml/2006/table">
            <a:tbl>
              <a:tblPr firstRow="1" firstCol="1" bandRow="1">
                <a:tableStyleId>{5C22544A-7EE6-4342-B048-85BDC9FD1C3A}</a:tableStyleId>
              </a:tblPr>
              <a:tblGrid>
                <a:gridCol w="716753">
                  <a:extLst>
                    <a:ext uri="{9D8B030D-6E8A-4147-A177-3AD203B41FA5}">
                      <a16:colId xmlns="" xmlns:a16="http://schemas.microsoft.com/office/drawing/2014/main" val="556566226"/>
                    </a:ext>
                  </a:extLst>
                </a:gridCol>
                <a:gridCol w="4433488">
                  <a:extLst>
                    <a:ext uri="{9D8B030D-6E8A-4147-A177-3AD203B41FA5}">
                      <a16:colId xmlns="" xmlns:a16="http://schemas.microsoft.com/office/drawing/2014/main" val="2483753510"/>
                    </a:ext>
                  </a:extLst>
                </a:gridCol>
                <a:gridCol w="34926">
                  <a:extLst>
                    <a:ext uri="{9D8B030D-6E8A-4147-A177-3AD203B41FA5}">
                      <a16:colId xmlns="" xmlns:a16="http://schemas.microsoft.com/office/drawing/2014/main" val="2195101360"/>
                    </a:ext>
                  </a:extLst>
                </a:gridCol>
                <a:gridCol w="2199881">
                  <a:extLst>
                    <a:ext uri="{9D8B030D-6E8A-4147-A177-3AD203B41FA5}">
                      <a16:colId xmlns="" xmlns:a16="http://schemas.microsoft.com/office/drawing/2014/main" val="2041618125"/>
                    </a:ext>
                  </a:extLst>
                </a:gridCol>
                <a:gridCol w="1758951">
                  <a:extLst>
                    <a:ext uri="{9D8B030D-6E8A-4147-A177-3AD203B41FA5}">
                      <a16:colId xmlns="" xmlns:a16="http://schemas.microsoft.com/office/drawing/2014/main" val="4262358540"/>
                    </a:ext>
                  </a:extLst>
                </a:gridCol>
              </a:tblGrid>
              <a:tr h="638739">
                <a:tc rowSpan="2">
                  <a:txBody>
                    <a:bodyPr/>
                    <a:lstStyle/>
                    <a:p>
                      <a:pPr marL="88900">
                        <a:lnSpc>
                          <a:spcPct val="107000"/>
                        </a:lnSpc>
                        <a:spcAft>
                          <a:spcPts val="0"/>
                        </a:spcAft>
                      </a:pPr>
                      <a:r>
                        <a:rPr lang="en-US" sz="2800" dirty="0">
                          <a:effectLst/>
                          <a:latin typeface="Times New Roman" panose="02020603050405020304" pitchFamily="18" charset="0"/>
                          <a:cs typeface="Times New Roman" panose="02020603050405020304" pitchFamily="18" charset="0"/>
                        </a:rPr>
                        <a:t>STT</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ctr"/>
                </a:tc>
                <a:tc rowSpan="2">
                  <a:txBody>
                    <a:bodyPr/>
                    <a:lstStyle/>
                    <a:p>
                      <a:pPr algn="ctr">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huống</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ctr"/>
                </a:tc>
                <a:tc gridSpan="2">
                  <a:txBody>
                    <a:bodyPr/>
                    <a:lstStyle/>
                    <a:p>
                      <a:pPr algn="ctr">
                        <a:lnSpc>
                          <a:spcPct val="107000"/>
                        </a:lnSpc>
                        <a:spcAft>
                          <a:spcPts val="0"/>
                        </a:spcAft>
                      </a:pPr>
                      <a:r>
                        <a:rPr lang="en-US" sz="2800" dirty="0">
                          <a:effectLst/>
                          <a:latin typeface="Times New Roman" panose="02020603050405020304" pitchFamily="18" charset="0"/>
                          <a:cs typeface="Times New Roman" panose="02020603050405020304" pitchFamily="18" charset="0"/>
                        </a:rPr>
                        <a:t>An </a:t>
                      </a:r>
                      <a:r>
                        <a:rPr lang="en-US" sz="2800" dirty="0" err="1">
                          <a:effectLst/>
                          <a:latin typeface="Times New Roman" panose="02020603050405020304" pitchFamily="18" charset="0"/>
                          <a:cs typeface="Times New Roman" panose="02020603050405020304" pitchFamily="18" charset="0"/>
                        </a:rPr>
                        <a:t>toàn</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ctr"/>
                </a:tc>
                <a:tc hMerge="1">
                  <a:txBody>
                    <a:bodyPr/>
                    <a:lstStyle/>
                    <a:p>
                      <a:endParaRPr lang="vi-VN"/>
                    </a:p>
                  </a:txBody>
                  <a:tcPr/>
                </a:tc>
                <a:tc rowSpan="2">
                  <a:txBody>
                    <a:bodyPr/>
                    <a:lstStyle/>
                    <a:p>
                      <a:pPr algn="ctr">
                        <a:lnSpc>
                          <a:spcPct val="107000"/>
                        </a:lnSpc>
                        <a:spcAft>
                          <a:spcPts val="0"/>
                        </a:spcAft>
                      </a:pPr>
                      <a:r>
                        <a:rPr lang="en-US" sz="2800" dirty="0">
                          <a:effectLst/>
                          <a:latin typeface="Times New Roman" panose="02020603050405020304" pitchFamily="18" charset="0"/>
                          <a:cs typeface="Times New Roman" panose="02020603050405020304" pitchFamily="18" charset="0"/>
                        </a:rPr>
                        <a:t>Giải thích</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ctr"/>
                </a:tc>
                <a:extLst>
                  <a:ext uri="{0D108BD9-81ED-4DB2-BD59-A6C34878D82A}">
                    <a16:rowId xmlns="" xmlns:a16="http://schemas.microsoft.com/office/drawing/2014/main" val="4027030288"/>
                  </a:ext>
                </a:extLst>
              </a:tr>
              <a:tr h="592775">
                <a:tc vMerge="1">
                  <a:txBody>
                    <a:bodyPr/>
                    <a:lstStyle/>
                    <a:p>
                      <a:endParaRPr lang="vi-VN"/>
                    </a:p>
                  </a:txBody>
                  <a:tcPr/>
                </a:tc>
                <a:tc vMerge="1">
                  <a:txBody>
                    <a:bodyPr/>
                    <a:lstStyle/>
                    <a:p>
                      <a:endParaRPr lang="vi-VN"/>
                    </a:p>
                  </a:txBody>
                  <a:tcPr/>
                </a:tc>
                <a:tc>
                  <a:txBody>
                    <a:bodyPr/>
                    <a:lstStyle/>
                    <a:p>
                      <a:pPr marL="152400">
                        <a:lnSpc>
                          <a:spcPct val="107000"/>
                        </a:lnSpc>
                        <a:spcAft>
                          <a:spcPts val="0"/>
                        </a:spcAft>
                      </a:pPr>
                      <a:r>
                        <a:rPr lang="en-US" sz="2800" dirty="0">
                          <a:effectLst/>
                          <a:latin typeface="Times New Roman" panose="02020603050405020304" pitchFamily="18" charset="0"/>
                          <a:cs typeface="Times New Roman" panose="02020603050405020304" pitchFamily="18" charset="0"/>
                        </a:rPr>
                        <a:t>Có</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b"/>
                </a:tc>
                <a:tc>
                  <a:txBody>
                    <a:bodyPr/>
                    <a:lstStyle/>
                    <a:p>
                      <a:pPr>
                        <a:lnSpc>
                          <a:spcPct val="107000"/>
                        </a:lnSpc>
                        <a:spcAft>
                          <a:spcPts val="0"/>
                        </a:spcAft>
                      </a:pPr>
                      <a:r>
                        <a:rPr lang="en-US" sz="2800" dirty="0" smtClean="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b"/>
                </a:tc>
                <a:tc vMerge="1">
                  <a:txBody>
                    <a:bodyPr/>
                    <a:lstStyle/>
                    <a:p>
                      <a:endParaRPr lang="vi-VN"/>
                    </a:p>
                  </a:txBody>
                  <a:tcPr/>
                </a:tc>
                <a:extLst>
                  <a:ext uri="{0D108BD9-81ED-4DB2-BD59-A6C34878D82A}">
                    <a16:rowId xmlns="" xmlns:a16="http://schemas.microsoft.com/office/drawing/2014/main" val="677870754"/>
                  </a:ext>
                </a:extLst>
              </a:tr>
              <a:tr h="638739">
                <a:tc>
                  <a:txBody>
                    <a:bodyPr/>
                    <a:lstStyle/>
                    <a:p>
                      <a:pPr marL="190500">
                        <a:lnSpc>
                          <a:spcPct val="107000"/>
                        </a:lnSpc>
                        <a:spcAft>
                          <a:spcPts val="0"/>
                        </a:spcAft>
                      </a:pPr>
                      <a:r>
                        <a:rPr lang="en-US" sz="2800">
                          <a:effectLst/>
                          <a:latin typeface="Times New Roman" panose="02020603050405020304" pitchFamily="18" charset="0"/>
                          <a:cs typeface="Times New Roman" panose="02020603050405020304" pitchFamily="18" charset="0"/>
                        </a:rPr>
                        <a:t>1</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b"/>
                </a:tc>
                <a:tc>
                  <a:txBody>
                    <a:bodyPr/>
                    <a:lstStyle/>
                    <a:p>
                      <a:pPr>
                        <a:lnSpc>
                          <a:spcPct val="107000"/>
                        </a:lnSpc>
                        <a:spcAft>
                          <a:spcPts val="0"/>
                        </a:spcAft>
                      </a:pPr>
                      <a:r>
                        <a:rPr lang="en-US" sz="2800" dirty="0">
                          <a:effectLst/>
                          <a:latin typeface="Times New Roman" panose="02020603050405020304" pitchFamily="18" charset="0"/>
                          <a:cs typeface="Times New Roman" panose="02020603050405020304" pitchFamily="18" charset="0"/>
                        </a:rPr>
                        <a:t>Sấy tóc trong phòng tắm</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b"/>
                </a:tc>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tc>
                  <a:txBody>
                    <a:bodyPr/>
                    <a:lstStyle/>
                    <a:p>
                      <a:pPr>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tc>
                  <a:txBody>
                    <a:bodyPr/>
                    <a:lstStyle/>
                    <a:p>
                      <a:pPr>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extLst>
                  <a:ext uri="{0D108BD9-81ED-4DB2-BD59-A6C34878D82A}">
                    <a16:rowId xmlns="" xmlns:a16="http://schemas.microsoft.com/office/drawing/2014/main" val="1240350764"/>
                  </a:ext>
                </a:extLst>
              </a:tr>
              <a:tr h="1111534">
                <a:tc>
                  <a:txBody>
                    <a:bodyPr/>
                    <a:lstStyle/>
                    <a:p>
                      <a:pPr marL="190500">
                        <a:lnSpc>
                          <a:spcPct val="107000"/>
                        </a:lnSpc>
                        <a:spcAft>
                          <a:spcPts val="0"/>
                        </a:spcAft>
                      </a:pPr>
                      <a:r>
                        <a:rPr lang="en-US" sz="2800">
                          <a:effectLst/>
                          <a:latin typeface="Times New Roman" panose="02020603050405020304" pitchFamily="18" charset="0"/>
                          <a:cs typeface="Times New Roman" panose="02020603050405020304" pitchFamily="18" charset="0"/>
                        </a:rPr>
                        <a:t>2</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b"/>
                </a:tc>
                <a:tc>
                  <a:txBody>
                    <a:bodyPr/>
                    <a:lstStyle/>
                    <a:p>
                      <a:pPr>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Đun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nồi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nước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đầy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bếp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điện</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ctr"/>
                </a:tc>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extLst>
                  <a:ext uri="{0D108BD9-81ED-4DB2-BD59-A6C34878D82A}">
                    <a16:rowId xmlns="" xmlns:a16="http://schemas.microsoft.com/office/drawing/2014/main" val="4009101637"/>
                  </a:ext>
                </a:extLst>
              </a:tr>
              <a:tr h="654589">
                <a:tc>
                  <a:txBody>
                    <a:bodyPr/>
                    <a:lstStyle/>
                    <a:p>
                      <a:pPr marL="190500">
                        <a:lnSpc>
                          <a:spcPct val="107000"/>
                        </a:lnSpc>
                        <a:spcAft>
                          <a:spcPts val="0"/>
                        </a:spcAft>
                      </a:pPr>
                      <a:r>
                        <a:rPr lang="en-US" sz="2800">
                          <a:effectLst/>
                          <a:latin typeface="Times New Roman" panose="02020603050405020304" pitchFamily="18" charset="0"/>
                          <a:cs typeface="Times New Roman" panose="02020603050405020304" pitchFamily="18" charset="0"/>
                        </a:rPr>
                        <a:t>3</a:t>
                      </a:r>
                      <a:endParaRPr lang="vi-VN"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b"/>
                </a:tc>
                <a:tc>
                  <a:txBody>
                    <a:bodyPr/>
                    <a:lstStyle/>
                    <a:p>
                      <a:pPr>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cs typeface="Times New Roman" panose="02020603050405020304" pitchFamily="18" charset="0"/>
                        </a:rPr>
                        <a:t> ổ </a:t>
                      </a:r>
                      <a:r>
                        <a:rPr lang="en-US" sz="2800" dirty="0" err="1">
                          <a:effectLst/>
                          <a:latin typeface="Times New Roman" panose="02020603050405020304" pitchFamily="18" charset="0"/>
                          <a:cs typeface="Times New Roman" panose="02020603050405020304" pitchFamily="18" charset="0"/>
                        </a:rPr>
                        <a:t>cắm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điện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ngủ</a:t>
                      </a:r>
                      <a:endParaRPr lang="vi-VN"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63" marR="4763" marT="0" marB="0" anchor="b"/>
                </a:tc>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tc>
                  <a:txBody>
                    <a:bodyPr/>
                    <a:lstStyle/>
                    <a:p>
                      <a:pPr>
                        <a:lnSpc>
                          <a:spcPct val="107000"/>
                        </a:lnSpc>
                        <a:spcAft>
                          <a:spcPts val="80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tc>
                  <a:txBody>
                    <a:bodyPr/>
                    <a:lstStyle/>
                    <a:p>
                      <a:pPr>
                        <a:lnSpc>
                          <a:spcPct val="107000"/>
                        </a:lnSpc>
                        <a:spcAft>
                          <a:spcPts val="80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763" marR="4763" marT="0" marB="0"/>
                </a:tc>
                <a:extLst>
                  <a:ext uri="{0D108BD9-81ED-4DB2-BD59-A6C34878D82A}">
                    <a16:rowId xmlns="" xmlns:a16="http://schemas.microsoft.com/office/drawing/2014/main" val="1943072141"/>
                  </a:ext>
                </a:extLst>
              </a:tr>
            </a:tbl>
          </a:graphicData>
        </a:graphic>
      </p:graphicFrame>
      <p:sp>
        <p:nvSpPr>
          <p:cNvPr id="5" name="Rectangle 1"/>
          <p:cNvSpPr>
            <a:spLocks noChangeArrowheads="1"/>
          </p:cNvSpPr>
          <p:nvPr/>
        </p:nvSpPr>
        <p:spPr bwMode="auto">
          <a:xfrm>
            <a:off x="0" y="1174181"/>
            <a:ext cx="9144000" cy="1508105"/>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63575" algn="l"/>
              </a:tabLst>
              <a:defRPr>
                <a:solidFill>
                  <a:schemeClr val="tx1"/>
                </a:solidFill>
                <a:latin typeface="Arial" panose="020B0604020202020204" pitchFamily="34" charset="0"/>
              </a:defRPr>
            </a:lvl1pPr>
            <a:lvl2pPr eaLnBrk="0" fontAlgn="base" hangingPunct="0">
              <a:spcBef>
                <a:spcPct val="0"/>
              </a:spcBef>
              <a:spcAft>
                <a:spcPct val="0"/>
              </a:spcAft>
              <a:tabLst>
                <a:tab pos="663575" algn="l"/>
              </a:tabLst>
              <a:defRPr>
                <a:solidFill>
                  <a:schemeClr val="tx1"/>
                </a:solidFill>
                <a:latin typeface="Arial" panose="020B0604020202020204" pitchFamily="34" charset="0"/>
              </a:defRPr>
            </a:lvl2pPr>
            <a:lvl3pPr eaLnBrk="0" fontAlgn="base" hangingPunct="0">
              <a:spcBef>
                <a:spcPct val="0"/>
              </a:spcBef>
              <a:spcAft>
                <a:spcPct val="0"/>
              </a:spcAft>
              <a:tabLst>
                <a:tab pos="663575" algn="l"/>
              </a:tabLst>
              <a:defRPr>
                <a:solidFill>
                  <a:schemeClr val="tx1"/>
                </a:solidFill>
                <a:latin typeface="Arial" panose="020B0604020202020204" pitchFamily="34" charset="0"/>
              </a:defRPr>
            </a:lvl3pPr>
            <a:lvl4pPr eaLnBrk="0" fontAlgn="base" hangingPunct="0">
              <a:spcBef>
                <a:spcPct val="0"/>
              </a:spcBef>
              <a:spcAft>
                <a:spcPct val="0"/>
              </a:spcAft>
              <a:tabLst>
                <a:tab pos="663575" algn="l"/>
              </a:tabLst>
              <a:defRPr>
                <a:solidFill>
                  <a:schemeClr val="tx1"/>
                </a:solidFill>
                <a:latin typeface="Arial" panose="020B0604020202020204" pitchFamily="34" charset="0"/>
              </a:defRPr>
            </a:lvl4pPr>
            <a:lvl5pPr eaLnBrk="0" fontAlgn="base" hangingPunct="0">
              <a:spcBef>
                <a:spcPct val="0"/>
              </a:spcBef>
              <a:spcAft>
                <a:spcPct val="0"/>
              </a:spcAft>
              <a:tabLst>
                <a:tab pos="663575" algn="l"/>
              </a:tabLst>
              <a:defRPr>
                <a:solidFill>
                  <a:schemeClr val="tx1"/>
                </a:solidFill>
                <a:latin typeface="Arial" panose="020B0604020202020204" pitchFamily="34" charset="0"/>
              </a:defRPr>
            </a:lvl5pPr>
            <a:lvl6pPr eaLnBrk="0" fontAlgn="base" hangingPunct="0">
              <a:spcBef>
                <a:spcPct val="0"/>
              </a:spcBef>
              <a:spcAft>
                <a:spcPct val="0"/>
              </a:spcAft>
              <a:tabLst>
                <a:tab pos="663575" algn="l"/>
              </a:tabLst>
              <a:defRPr>
                <a:solidFill>
                  <a:schemeClr val="tx1"/>
                </a:solidFill>
                <a:latin typeface="Arial" panose="020B0604020202020204" pitchFamily="34" charset="0"/>
              </a:defRPr>
            </a:lvl6pPr>
            <a:lvl7pPr eaLnBrk="0" fontAlgn="base" hangingPunct="0">
              <a:spcBef>
                <a:spcPct val="0"/>
              </a:spcBef>
              <a:spcAft>
                <a:spcPct val="0"/>
              </a:spcAft>
              <a:tabLst>
                <a:tab pos="663575" algn="l"/>
              </a:tabLst>
              <a:defRPr>
                <a:solidFill>
                  <a:schemeClr val="tx1"/>
                </a:solidFill>
                <a:latin typeface="Arial" panose="020B0604020202020204" pitchFamily="34" charset="0"/>
              </a:defRPr>
            </a:lvl7pPr>
            <a:lvl8pPr eaLnBrk="0" fontAlgn="base" hangingPunct="0">
              <a:spcBef>
                <a:spcPct val="0"/>
              </a:spcBef>
              <a:spcAft>
                <a:spcPct val="0"/>
              </a:spcAft>
              <a:tabLst>
                <a:tab pos="663575" algn="l"/>
              </a:tabLst>
              <a:defRPr>
                <a:solidFill>
                  <a:schemeClr val="tx1"/>
                </a:solidFill>
                <a:latin typeface="Arial" panose="020B0604020202020204" pitchFamily="34" charset="0"/>
              </a:defRPr>
            </a:lvl8pPr>
            <a:lvl9pPr eaLnBrk="0" fontAlgn="base" hangingPunct="0">
              <a:spcBef>
                <a:spcPct val="0"/>
              </a:spcBef>
              <a:spcAft>
                <a:spcPct val="0"/>
              </a:spcAft>
              <a:tabLst>
                <a:tab pos="66357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63575" algn="l"/>
              </a:tabLst>
            </a:pPr>
            <a:r>
              <a:rPr lang="vi-VN" altLang="vi-VN" sz="3200" dirty="0">
                <a:latin typeface="+mj-lt"/>
                <a:ea typeface="Times New Roman" panose="02020603050405020304" pitchFamily="18" charset="0"/>
              </a:rPr>
              <a:t>*</a:t>
            </a:r>
            <a:r>
              <a:rPr kumimoji="0" lang="vi-VN" altLang="vi-VN" sz="3200" b="0" i="0" u="none" strike="noStrike" cap="none" normalizeH="0" baseline="0" dirty="0">
                <a:ln>
                  <a:noFill/>
                </a:ln>
                <a:solidFill>
                  <a:schemeClr val="tx1"/>
                </a:solidFill>
                <a:effectLst/>
                <a:latin typeface="+mj-lt"/>
                <a:ea typeface="Times New Roman" panose="02020603050405020304" pitchFamily="18" charset="0"/>
              </a:rPr>
              <a:t> Các tình huống sau có đảm bảo an toàn khi sử dụng đồ dùng điện trong gia đình không? </a:t>
            </a:r>
            <a:r>
              <a:rPr kumimoji="0" lang="en-US" altLang="vi-VN" sz="32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Hãy giải thích </a:t>
            </a:r>
            <a:endParaRPr kumimoji="0" lang="vi-VN" altLang="vi-VN" sz="32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63575" algn="l"/>
              </a:tabLst>
            </a:pPr>
            <a:endParaRPr kumimoji="0" lang="vi-VN" altLang="vi-VN" sz="2800" b="0" i="0" u="none" strike="noStrike" cap="none" normalizeH="0" baseline="0" dirty="0">
              <a:ln>
                <a:noFill/>
              </a:ln>
              <a:solidFill>
                <a:schemeClr val="tx1"/>
              </a:solidFill>
              <a:effectLst/>
              <a:latin typeface="+mj-lt"/>
            </a:endParaRPr>
          </a:p>
        </p:txBody>
      </p:sp>
    </p:spTree>
    <p:extLst>
      <p:ext uri="{BB962C8B-B14F-4D97-AF65-F5344CB8AC3E}">
        <p14:creationId xmlns:p14="http://schemas.microsoft.com/office/powerpoint/2010/main" xmlns="" val="13883400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688433" cy="5685518"/>
          </a:xfrm>
        </p:spPr>
        <p:txBody>
          <a:bodyPr>
            <a:normAutofit fontScale="92500" lnSpcReduction="10000"/>
          </a:bodyPr>
          <a:lstStyle/>
          <a:p>
            <a:pPr marL="0" indent="0" algn="ctr">
              <a:buNone/>
            </a:pPr>
            <a:r>
              <a:rPr lang="en-US" dirty="0" smtClean="0">
                <a:solidFill>
                  <a:srgbClr val="FF0000"/>
                </a:solidFill>
                <a:latin typeface="Times New Roman" panose="02020603050405020304" pitchFamily="18" charset="0"/>
                <a:cs typeface="Times New Roman" panose="02020603050405020304" pitchFamily="18" charset="0"/>
              </a:rPr>
              <a:t> </a:t>
            </a:r>
            <a:r>
              <a:rPr lang="en-US" dirty="0">
                <a:solidFill>
                  <a:srgbClr val="FF0000"/>
                </a:solidFill>
                <a:latin typeface="Times New Roman" panose="02020603050405020304" pitchFamily="18" charset="0"/>
                <a:cs typeface="Times New Roman" panose="02020603050405020304" pitchFamily="18" charset="0"/>
              </a:rPr>
              <a:t>Các tình huống trên đều có nguy cơ mất an toàn về điện</a:t>
            </a:r>
            <a:endParaRPr lang="vi-VN" dirty="0">
              <a:solidFill>
                <a:srgbClr val="FF0000"/>
              </a:solidFill>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Sử</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dụng máy sấy tóc trong phòng tắm có nhiều hơi nước nguy cơ bị điện giật cao, sàn ướt trơn trượt làm giảm khả năng chủ động để thoát khỏi tình huống bị điện giật.</a:t>
            </a:r>
            <a:endParaRPr lang="vi-VN"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Đun nồi nước đầy trên bếp điện, khi nước sôi dễ bị trào nước vào bếp điện gây cháy chập hỏng bếp và có nguy cơ mất an toàn cho người xung quanh</a:t>
            </a:r>
            <a:endParaRPr lang="vi-VN"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 Để ổ cắm điện trên giường ngủ dễ gây hở điện tại vị trí cắm điện gây giật điện đối với người trên giường hoặc xảy ra cháy chập dễ bén lửa vào chăn, ga…</a:t>
            </a:r>
          </a:p>
          <a:p>
            <a:pPr marL="0" indent="0">
              <a:buNone/>
            </a:pPr>
            <a:endParaRPr lang="vi-VN" dirty="0"/>
          </a:p>
        </p:txBody>
      </p:sp>
    </p:spTree>
    <p:extLst>
      <p:ext uri="{BB962C8B-B14F-4D97-AF65-F5344CB8AC3E}">
        <p14:creationId xmlns:p14="http://schemas.microsoft.com/office/powerpoint/2010/main" xmlns="" val="181790246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Rectangle 1"/>
          <p:cNvSpPr>
            <a:spLocks noChangeArrowheads="1"/>
          </p:cNvSpPr>
          <p:nvPr/>
        </p:nvSpPr>
        <p:spPr bwMode="auto">
          <a:xfrm>
            <a:off x="457200" y="1600200"/>
            <a:ext cx="8686800" cy="1811337"/>
          </a:xfrm>
          <a:prstGeom prst="rect">
            <a:avLst/>
          </a:prstGeom>
          <a:solidFill>
            <a:srgbClr val="00B0F0">
              <a:alpha val="5882"/>
            </a:srgbClr>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pPr algn="just"/>
            <a:r>
              <a:rPr lang="en-US" sz="3600" dirty="0" smtClean="0">
                <a:latin typeface="Times New Roman" panose="02020603050405020304" pitchFamily="18" charset="0"/>
              </a:rPr>
              <a:t>1. </a:t>
            </a:r>
            <a:r>
              <a:rPr lang="en-US" sz="3600" dirty="0" err="1" smtClean="0">
                <a:latin typeface="Times New Roman" panose="02020603050405020304" pitchFamily="18" charset="0"/>
              </a:rPr>
              <a:t>Kể</a:t>
            </a:r>
            <a:r>
              <a:rPr lang="en-US" sz="3600" dirty="0" smtClean="0">
                <a:latin typeface="Times New Roman" panose="02020603050405020304" pitchFamily="18" charset="0"/>
              </a:rPr>
              <a:t> </a:t>
            </a:r>
            <a:r>
              <a:rPr lang="en-US" sz="3600" dirty="0" err="1">
                <a:latin typeface="Times New Roman" panose="02020603050405020304" pitchFamily="18" charset="0"/>
              </a:rPr>
              <a:t>tên</a:t>
            </a:r>
            <a:r>
              <a:rPr lang="en-US" sz="3600" dirty="0">
                <a:latin typeface="Times New Roman" panose="02020603050405020304" pitchFamily="18" charset="0"/>
              </a:rPr>
              <a:t> </a:t>
            </a:r>
            <a:r>
              <a:rPr lang="en-US" sz="3600" dirty="0" err="1" smtClean="0">
                <a:latin typeface="Times New Roman" panose="02020603050405020304" pitchFamily="18" charset="0"/>
              </a:rPr>
              <a:t>một</a:t>
            </a:r>
            <a:r>
              <a:rPr lang="en-US" sz="3600" dirty="0" smtClean="0">
                <a:latin typeface="Times New Roman" panose="02020603050405020304" pitchFamily="18" charset="0"/>
              </a:rPr>
              <a:t> </a:t>
            </a:r>
            <a:r>
              <a:rPr lang="en-US" sz="3600" dirty="0" err="1" smtClean="0">
                <a:latin typeface="Times New Roman" panose="02020603050405020304" pitchFamily="18" charset="0"/>
              </a:rPr>
              <a:t>số</a:t>
            </a:r>
            <a:r>
              <a:rPr lang="en-US" sz="3600" dirty="0" smtClean="0">
                <a:latin typeface="Times New Roman" panose="02020603050405020304" pitchFamily="18" charset="0"/>
              </a:rPr>
              <a:t> </a:t>
            </a:r>
            <a:r>
              <a:rPr lang="en-US" sz="3600" dirty="0" err="1" smtClean="0">
                <a:latin typeface="Times New Roman" panose="02020603050405020304" pitchFamily="18" charset="0"/>
              </a:rPr>
              <a:t>đồ</a:t>
            </a:r>
            <a:r>
              <a:rPr lang="en-US" sz="3600" dirty="0" smtClean="0">
                <a:latin typeface="Times New Roman" panose="02020603050405020304" pitchFamily="18" charset="0"/>
              </a:rPr>
              <a:t> </a:t>
            </a:r>
            <a:r>
              <a:rPr lang="en-US" sz="3600" dirty="0" err="1" smtClean="0">
                <a:latin typeface="Times New Roman" panose="02020603050405020304" pitchFamily="18" charset="0"/>
              </a:rPr>
              <a:t>dùng</a:t>
            </a:r>
            <a:r>
              <a:rPr lang="en-US" sz="3600" dirty="0" smtClean="0">
                <a:latin typeface="Times New Roman" panose="02020603050405020304" pitchFamily="18" charset="0"/>
              </a:rPr>
              <a:t> </a:t>
            </a:r>
            <a:r>
              <a:rPr lang="en-US" sz="3600" dirty="0" err="1" smtClean="0">
                <a:latin typeface="Times New Roman" panose="02020603050405020304" pitchFamily="18" charset="0"/>
              </a:rPr>
              <a:t>điện</a:t>
            </a:r>
            <a:r>
              <a:rPr lang="en-US" sz="3600" dirty="0" smtClean="0">
                <a:latin typeface="Times New Roman" panose="02020603050405020304" pitchFamily="18" charset="0"/>
              </a:rPr>
              <a:t> </a:t>
            </a:r>
            <a:r>
              <a:rPr lang="en-US" sz="3600" dirty="0" err="1" smtClean="0">
                <a:latin typeface="Times New Roman" panose="02020603050405020304" pitchFamily="18" charset="0"/>
              </a:rPr>
              <a:t>có</a:t>
            </a:r>
            <a:r>
              <a:rPr lang="en-US" sz="3600" dirty="0" smtClean="0">
                <a:latin typeface="Times New Roman" panose="02020603050405020304" pitchFamily="18" charset="0"/>
              </a:rPr>
              <a:t> </a:t>
            </a:r>
            <a:r>
              <a:rPr lang="en-US" sz="3600" dirty="0" err="1" smtClean="0">
                <a:latin typeface="Times New Roman" panose="02020603050405020304" pitchFamily="18" charset="0"/>
              </a:rPr>
              <a:t>trong</a:t>
            </a:r>
            <a:r>
              <a:rPr lang="en-US" sz="3600" dirty="0" smtClean="0">
                <a:latin typeface="Times New Roman" panose="02020603050405020304" pitchFamily="18" charset="0"/>
              </a:rPr>
              <a:t> </a:t>
            </a:r>
            <a:r>
              <a:rPr lang="en-US" sz="3600" dirty="0" err="1" smtClean="0">
                <a:latin typeface="Times New Roman" panose="02020603050405020304" pitchFamily="18" charset="0"/>
              </a:rPr>
              <a:t>gia</a:t>
            </a:r>
            <a:r>
              <a:rPr lang="en-US" sz="3600" dirty="0" smtClean="0">
                <a:latin typeface="Times New Roman" panose="02020603050405020304" pitchFamily="18" charset="0"/>
              </a:rPr>
              <a:t> </a:t>
            </a:r>
            <a:r>
              <a:rPr lang="en-US" sz="3600" dirty="0" err="1" smtClean="0">
                <a:latin typeface="Times New Roman" panose="02020603050405020304" pitchFamily="18" charset="0"/>
              </a:rPr>
              <a:t>đình</a:t>
            </a:r>
            <a:r>
              <a:rPr lang="en-US" sz="3600" dirty="0" smtClean="0">
                <a:latin typeface="Times New Roman" panose="02020603050405020304" pitchFamily="18" charset="0"/>
              </a:rPr>
              <a:t> </a:t>
            </a:r>
            <a:r>
              <a:rPr lang="en-US" sz="3600" dirty="0" err="1" smtClean="0">
                <a:latin typeface="Times New Roman" panose="02020603050405020304" pitchFamily="18" charset="0"/>
              </a:rPr>
              <a:t>em</a:t>
            </a:r>
            <a:r>
              <a:rPr lang="en-US" sz="3600" dirty="0" smtClean="0">
                <a:latin typeface="Times New Roman" panose="02020603050405020304" pitchFamily="18" charset="0"/>
              </a:rPr>
              <a:t>. Cho </a:t>
            </a:r>
            <a:r>
              <a:rPr lang="en-US" sz="3600" dirty="0" err="1" smtClean="0">
                <a:latin typeface="Times New Roman" panose="02020603050405020304" pitchFamily="18" charset="0"/>
              </a:rPr>
              <a:t>biết</a:t>
            </a:r>
            <a:r>
              <a:rPr lang="en-US" sz="3600" dirty="0" smtClean="0">
                <a:latin typeface="Times New Roman" panose="02020603050405020304" pitchFamily="18" charset="0"/>
              </a:rPr>
              <a:t> </a:t>
            </a:r>
            <a:r>
              <a:rPr lang="en-US" sz="3600" dirty="0" err="1" smtClean="0">
                <a:latin typeface="Times New Roman" panose="02020603050405020304" pitchFamily="18" charset="0"/>
              </a:rPr>
              <a:t>một</a:t>
            </a:r>
            <a:r>
              <a:rPr lang="en-US" sz="3600" dirty="0" smtClean="0">
                <a:latin typeface="Times New Roman" panose="02020603050405020304" pitchFamily="18" charset="0"/>
              </a:rPr>
              <a:t> </a:t>
            </a:r>
            <a:r>
              <a:rPr lang="en-US" sz="3600" dirty="0" err="1" smtClean="0">
                <a:latin typeface="Times New Roman" panose="02020603050405020304" pitchFamily="18" charset="0"/>
              </a:rPr>
              <a:t>số</a:t>
            </a:r>
            <a:r>
              <a:rPr lang="en-US" sz="3600" dirty="0" smtClean="0">
                <a:latin typeface="Times New Roman" panose="02020603050405020304" pitchFamily="18" charset="0"/>
              </a:rPr>
              <a:t> </a:t>
            </a:r>
            <a:r>
              <a:rPr lang="en-US" sz="3600" dirty="0" err="1" smtClean="0">
                <a:latin typeface="Times New Roman" panose="02020603050405020304" pitchFamily="18" charset="0"/>
              </a:rPr>
              <a:t>thông</a:t>
            </a:r>
            <a:r>
              <a:rPr lang="en-US" sz="3600" dirty="0" smtClean="0">
                <a:latin typeface="Times New Roman" panose="02020603050405020304" pitchFamily="18" charset="0"/>
              </a:rPr>
              <a:t> </a:t>
            </a:r>
            <a:r>
              <a:rPr lang="en-US" sz="3600" dirty="0" err="1" smtClean="0">
                <a:latin typeface="Times New Roman" panose="02020603050405020304" pitchFamily="18" charset="0"/>
              </a:rPr>
              <a:t>số</a:t>
            </a:r>
            <a:r>
              <a:rPr lang="en-US" sz="3600" dirty="0" smtClean="0">
                <a:latin typeface="Times New Roman" panose="02020603050405020304" pitchFamily="18" charset="0"/>
              </a:rPr>
              <a:t> </a:t>
            </a:r>
            <a:r>
              <a:rPr lang="en-US" sz="3600" dirty="0" err="1" smtClean="0">
                <a:latin typeface="Times New Roman" panose="02020603050405020304" pitchFamily="18" charset="0"/>
              </a:rPr>
              <a:t>kỹ</a:t>
            </a:r>
            <a:r>
              <a:rPr lang="en-US" sz="3600" dirty="0" smtClean="0">
                <a:latin typeface="Times New Roman" panose="02020603050405020304" pitchFamily="18" charset="0"/>
              </a:rPr>
              <a:t> </a:t>
            </a:r>
            <a:r>
              <a:rPr lang="en-US" sz="3600" dirty="0" err="1" smtClean="0">
                <a:latin typeface="Times New Roman" panose="02020603050405020304" pitchFamily="18" charset="0"/>
              </a:rPr>
              <a:t>thuật</a:t>
            </a:r>
            <a:r>
              <a:rPr lang="en-US" sz="3600" dirty="0" smtClean="0">
                <a:latin typeface="Times New Roman" panose="02020603050405020304" pitchFamily="18" charset="0"/>
              </a:rPr>
              <a:t> </a:t>
            </a:r>
            <a:r>
              <a:rPr lang="en-US" sz="3600" dirty="0" err="1" smtClean="0">
                <a:latin typeface="Times New Roman" panose="02020603050405020304" pitchFamily="18" charset="0"/>
              </a:rPr>
              <a:t>ghi</a:t>
            </a:r>
            <a:r>
              <a:rPr lang="en-US" sz="3600" dirty="0" smtClean="0">
                <a:latin typeface="Times New Roman" panose="02020603050405020304" pitchFamily="18" charset="0"/>
              </a:rPr>
              <a:t> </a:t>
            </a:r>
            <a:r>
              <a:rPr lang="en-US" sz="3600" dirty="0" err="1" smtClean="0">
                <a:latin typeface="Times New Roman" panose="02020603050405020304" pitchFamily="18" charset="0"/>
              </a:rPr>
              <a:t>trên</a:t>
            </a:r>
            <a:r>
              <a:rPr lang="en-US" sz="3600" dirty="0" smtClean="0">
                <a:latin typeface="Times New Roman" panose="02020603050405020304" pitchFamily="18" charset="0"/>
              </a:rPr>
              <a:t> </a:t>
            </a:r>
            <a:r>
              <a:rPr lang="en-US" sz="3600" dirty="0" err="1" smtClean="0">
                <a:latin typeface="Times New Roman" panose="02020603050405020304" pitchFamily="18" charset="0"/>
              </a:rPr>
              <a:t>những</a:t>
            </a:r>
            <a:r>
              <a:rPr lang="en-US" sz="3600" dirty="0" smtClean="0">
                <a:latin typeface="Times New Roman" panose="02020603050405020304" pitchFamily="18" charset="0"/>
              </a:rPr>
              <a:t> </a:t>
            </a:r>
            <a:r>
              <a:rPr lang="en-US" sz="3600" dirty="0" err="1" smtClean="0">
                <a:latin typeface="Times New Roman" panose="02020603050405020304" pitchFamily="18" charset="0"/>
              </a:rPr>
              <a:t>đồ</a:t>
            </a:r>
            <a:r>
              <a:rPr lang="en-US" sz="3600" dirty="0" smtClean="0">
                <a:latin typeface="Times New Roman" panose="02020603050405020304" pitchFamily="18" charset="0"/>
              </a:rPr>
              <a:t> </a:t>
            </a:r>
            <a:r>
              <a:rPr lang="en-US" sz="3600" dirty="0" err="1" smtClean="0">
                <a:latin typeface="Times New Roman" panose="02020603050405020304" pitchFamily="18" charset="0"/>
              </a:rPr>
              <a:t>dùng</a:t>
            </a:r>
            <a:r>
              <a:rPr lang="en-US" sz="3600" dirty="0" smtClean="0">
                <a:latin typeface="Times New Roman" panose="02020603050405020304" pitchFamily="18" charset="0"/>
              </a:rPr>
              <a:t> </a:t>
            </a:r>
            <a:r>
              <a:rPr lang="en-US" sz="3600" dirty="0" err="1" smtClean="0">
                <a:latin typeface="Times New Roman" panose="02020603050405020304" pitchFamily="18" charset="0"/>
              </a:rPr>
              <a:t>điện</a:t>
            </a:r>
            <a:r>
              <a:rPr lang="en-US" sz="3600" dirty="0" smtClean="0">
                <a:latin typeface="Times New Roman" panose="02020603050405020304" pitchFamily="18" charset="0"/>
              </a:rPr>
              <a:t> </a:t>
            </a:r>
            <a:r>
              <a:rPr lang="en-US" sz="3600" dirty="0" err="1" smtClean="0">
                <a:latin typeface="Times New Roman" panose="02020603050405020304" pitchFamily="18" charset="0"/>
              </a:rPr>
              <a:t>đó</a:t>
            </a:r>
            <a:r>
              <a:rPr lang="en-US" sz="3600" dirty="0" smtClean="0">
                <a:latin typeface="Times New Roman" panose="02020603050405020304" pitchFamily="18" charset="0"/>
              </a:rPr>
              <a:t>.</a:t>
            </a:r>
          </a:p>
          <a:p>
            <a:endParaRPr lang="en-US" altLang="en-US" dirty="0"/>
          </a:p>
        </p:txBody>
      </p:sp>
      <p:pic>
        <p:nvPicPr>
          <p:cNvPr id="20486" name="Picture 12" descr="Screen Clipping"/>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977900" y="381000"/>
            <a:ext cx="819150" cy="66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487" name="Rectangle 13"/>
          <p:cNvSpPr>
            <a:spLocks noChangeArrowheads="1"/>
          </p:cNvSpPr>
          <p:nvPr/>
        </p:nvSpPr>
        <p:spPr bwMode="auto">
          <a:xfrm>
            <a:off x="1981200" y="304800"/>
            <a:ext cx="32766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4000" b="1" dirty="0" err="1">
                <a:solidFill>
                  <a:srgbClr val="3DB043"/>
                </a:solidFill>
                <a:cs typeface="Times New Roman" panose="02020603050405020304" pitchFamily="18" charset="0"/>
              </a:rPr>
              <a:t>Vận</a:t>
            </a:r>
            <a:r>
              <a:rPr lang="en-US" altLang="en-US" sz="4000" b="1" dirty="0">
                <a:solidFill>
                  <a:srgbClr val="3DB043"/>
                </a:solidFill>
                <a:cs typeface="Times New Roman" panose="02020603050405020304" pitchFamily="18" charset="0"/>
              </a:rPr>
              <a:t> </a:t>
            </a:r>
            <a:r>
              <a:rPr lang="en-US" altLang="en-US" sz="4000" b="1" dirty="0" err="1">
                <a:solidFill>
                  <a:srgbClr val="3DB043"/>
                </a:solidFill>
                <a:cs typeface="Times New Roman" panose="02020603050405020304" pitchFamily="18" charset="0"/>
              </a:rPr>
              <a:t>dụng</a:t>
            </a:r>
            <a:endParaRPr lang="en-US" altLang="en-US" sz="4000" b="1" dirty="0">
              <a:solidFill>
                <a:srgbClr val="3DB043"/>
              </a:solidFill>
              <a:cs typeface="Times New Roman" panose="02020603050405020304" pitchFamily="18" charset="0"/>
            </a:endParaRPr>
          </a:p>
        </p:txBody>
      </p:sp>
      <p:sp>
        <p:nvSpPr>
          <p:cNvPr id="10" name="Rectangle 1"/>
          <p:cNvSpPr>
            <a:spLocks noChangeArrowheads="1"/>
          </p:cNvSpPr>
          <p:nvPr/>
        </p:nvSpPr>
        <p:spPr bwMode="auto">
          <a:xfrm>
            <a:off x="457200" y="3886200"/>
            <a:ext cx="8686800" cy="2320635"/>
          </a:xfrm>
          <a:prstGeom prst="rect">
            <a:avLst/>
          </a:prstGeom>
          <a:solidFill>
            <a:srgbClr val="00B0F0">
              <a:alpha val="5882"/>
            </a:srgbClr>
          </a:solidFill>
          <a:ln>
            <a:noFill/>
          </a:ln>
          <a:extLst>
            <a:ext uri="{91240B29-F687-4F45-9708-019B960494DF}">
              <a14:hiddenLine xmlns:a14="http://schemas.microsoft.com/office/drawing/2010/main" xmlns="" w="9525" cap="flat" cmpd="sng" algn="ctr">
                <a:solidFill>
                  <a:srgbClr val="000000"/>
                </a:solidFill>
                <a:prstDash val="solid"/>
                <a:round/>
                <a:headEnd type="none" w="med" len="med"/>
                <a:tailEnd type="none" w="med" len="med"/>
              </a14:hiddenLine>
            </a:ext>
          </a:extLst>
        </p:spPr>
        <p:txBody>
          <a:bodyPr/>
          <a:lstStyle/>
          <a:p>
            <a:pPr algn="just"/>
            <a:r>
              <a:rPr lang="en-US" sz="3600" dirty="0" smtClean="0">
                <a:latin typeface="Times New Roman" panose="02020603050405020304" pitchFamily="18" charset="0"/>
              </a:rPr>
              <a:t>2.</a:t>
            </a:r>
            <a:r>
              <a:rPr lang="en-US" sz="3600" dirty="0">
                <a:latin typeface="Times New Roman" panose="02020603050405020304" pitchFamily="18" charset="0"/>
              </a:rPr>
              <a:t> </a:t>
            </a:r>
            <a:r>
              <a:rPr lang="en-US" sz="3600" dirty="0" err="1" smtClean="0">
                <a:latin typeface="Times New Roman" panose="02020603050405020304" pitchFamily="18" charset="0"/>
              </a:rPr>
              <a:t>Tìm</a:t>
            </a:r>
            <a:r>
              <a:rPr lang="en-US" sz="3600" dirty="0" smtClean="0">
                <a:latin typeface="Times New Roman" panose="02020603050405020304" pitchFamily="18" charset="0"/>
              </a:rPr>
              <a:t> </a:t>
            </a:r>
            <a:r>
              <a:rPr lang="en-US" sz="3600" dirty="0" err="1">
                <a:latin typeface="Times New Roman" panose="02020603050405020304" pitchFamily="18" charset="0"/>
              </a:rPr>
              <a:t>hiểu</a:t>
            </a:r>
            <a:r>
              <a:rPr lang="en-US" sz="3600" dirty="0">
                <a:latin typeface="Times New Roman" panose="02020603050405020304" pitchFamily="18" charset="0"/>
              </a:rPr>
              <a:t> ý </a:t>
            </a:r>
            <a:r>
              <a:rPr lang="en-US" sz="3600" dirty="0" err="1">
                <a:latin typeface="Times New Roman" panose="02020603050405020304" pitchFamily="18" charset="0"/>
              </a:rPr>
              <a:t>nghĩa</a:t>
            </a:r>
            <a:r>
              <a:rPr lang="en-US" sz="3600" dirty="0">
                <a:latin typeface="Times New Roman" panose="02020603050405020304" pitchFamily="18" charset="0"/>
              </a:rPr>
              <a:t> </a:t>
            </a:r>
            <a:r>
              <a:rPr lang="en-US" sz="3600" dirty="0" err="1">
                <a:latin typeface="Times New Roman" panose="02020603050405020304" pitchFamily="18" charset="0"/>
              </a:rPr>
              <a:t>của</a:t>
            </a:r>
            <a:r>
              <a:rPr lang="en-US" sz="3600" dirty="0">
                <a:latin typeface="Times New Roman" panose="02020603050405020304" pitchFamily="18" charset="0"/>
              </a:rPr>
              <a:t> </a:t>
            </a:r>
            <a:r>
              <a:rPr lang="en-US" sz="3600" dirty="0" err="1">
                <a:latin typeface="Times New Roman" panose="02020603050405020304" pitchFamily="18" charset="0"/>
              </a:rPr>
              <a:t>các</a:t>
            </a:r>
            <a:r>
              <a:rPr lang="en-US" sz="3600" dirty="0">
                <a:latin typeface="Times New Roman" panose="02020603050405020304" pitchFamily="18" charset="0"/>
              </a:rPr>
              <a:t> </a:t>
            </a:r>
            <a:r>
              <a:rPr lang="en-US" sz="3600" dirty="0" err="1">
                <a:latin typeface="Times New Roman" panose="02020603050405020304" pitchFamily="18" charset="0"/>
              </a:rPr>
              <a:t>nhãn</a:t>
            </a:r>
            <a:r>
              <a:rPr lang="en-US" sz="3600" dirty="0">
                <a:latin typeface="Times New Roman" panose="02020603050405020304" pitchFamily="18" charset="0"/>
              </a:rPr>
              <a:t> </a:t>
            </a:r>
            <a:r>
              <a:rPr lang="en-US" sz="3600" dirty="0" err="1">
                <a:latin typeface="Times New Roman" panose="02020603050405020304" pitchFamily="18" charset="0"/>
              </a:rPr>
              <a:t>năng</a:t>
            </a:r>
            <a:r>
              <a:rPr lang="en-US" sz="3600" dirty="0">
                <a:latin typeface="Times New Roman" panose="02020603050405020304" pitchFamily="18" charset="0"/>
              </a:rPr>
              <a:t> </a:t>
            </a:r>
            <a:r>
              <a:rPr lang="en-US" sz="3600" dirty="0" err="1">
                <a:latin typeface="Times New Roman" panose="02020603050405020304" pitchFamily="18" charset="0"/>
              </a:rPr>
              <a:t>lượng</a:t>
            </a:r>
            <a:r>
              <a:rPr lang="en-US" sz="3600" dirty="0">
                <a:latin typeface="Times New Roman" panose="02020603050405020304" pitchFamily="18" charset="0"/>
              </a:rPr>
              <a:t> </a:t>
            </a:r>
            <a:r>
              <a:rPr lang="en-US" sz="3600" dirty="0" err="1">
                <a:latin typeface="Times New Roman" panose="02020603050405020304" pitchFamily="18" charset="0"/>
              </a:rPr>
              <a:t>và</a:t>
            </a:r>
            <a:r>
              <a:rPr lang="en-US" sz="3600" dirty="0">
                <a:latin typeface="Times New Roman" panose="02020603050405020304" pitchFamily="18" charset="0"/>
              </a:rPr>
              <a:t> </a:t>
            </a:r>
            <a:r>
              <a:rPr lang="en-US" sz="3600" dirty="0" err="1">
                <a:latin typeface="Times New Roman" panose="02020603050405020304" pitchFamily="18" charset="0"/>
              </a:rPr>
              <a:t>cách</a:t>
            </a:r>
            <a:r>
              <a:rPr lang="en-US" sz="3600" dirty="0">
                <a:latin typeface="Times New Roman" panose="02020603050405020304" pitchFamily="18" charset="0"/>
              </a:rPr>
              <a:t> </a:t>
            </a:r>
            <a:r>
              <a:rPr lang="en-US" sz="3600" dirty="0" err="1">
                <a:latin typeface="Times New Roman" panose="02020603050405020304" pitchFamily="18" charset="0"/>
              </a:rPr>
              <a:t>lựa</a:t>
            </a:r>
            <a:r>
              <a:rPr lang="en-US" sz="3600" dirty="0">
                <a:latin typeface="Times New Roman" panose="02020603050405020304" pitchFamily="18" charset="0"/>
              </a:rPr>
              <a:t> </a:t>
            </a:r>
            <a:r>
              <a:rPr lang="en-US" sz="3600" dirty="0" err="1">
                <a:latin typeface="Times New Roman" panose="02020603050405020304" pitchFamily="18" charset="0"/>
              </a:rPr>
              <a:t>chọn</a:t>
            </a:r>
            <a:r>
              <a:rPr lang="en-US" sz="3600" dirty="0">
                <a:latin typeface="Times New Roman" panose="02020603050405020304" pitchFamily="18" charset="0"/>
              </a:rPr>
              <a:t> </a:t>
            </a:r>
            <a:r>
              <a:rPr lang="en-US" sz="3600" dirty="0" err="1">
                <a:latin typeface="Times New Roman" panose="02020603050405020304" pitchFamily="18" charset="0"/>
              </a:rPr>
              <a:t>đồ</a:t>
            </a:r>
            <a:r>
              <a:rPr lang="en-US" sz="3600" dirty="0">
                <a:latin typeface="Times New Roman" panose="02020603050405020304" pitchFamily="18" charset="0"/>
              </a:rPr>
              <a:t> </a:t>
            </a:r>
            <a:r>
              <a:rPr lang="en-US" sz="3600" dirty="0" err="1">
                <a:latin typeface="Times New Roman" panose="02020603050405020304" pitchFamily="18" charset="0"/>
              </a:rPr>
              <a:t>dùng</a:t>
            </a:r>
            <a:r>
              <a:rPr lang="en-US" sz="3600" dirty="0">
                <a:latin typeface="Times New Roman" panose="02020603050405020304" pitchFamily="18" charset="0"/>
              </a:rPr>
              <a:t> </a:t>
            </a:r>
            <a:r>
              <a:rPr lang="en-US" sz="3600" dirty="0" err="1">
                <a:latin typeface="Times New Roman" panose="02020603050405020304" pitchFamily="18" charset="0"/>
              </a:rPr>
              <a:t>điện</a:t>
            </a:r>
            <a:r>
              <a:rPr lang="en-US" sz="3600" dirty="0">
                <a:latin typeface="Times New Roman" panose="02020603050405020304" pitchFamily="18" charset="0"/>
              </a:rPr>
              <a:t> </a:t>
            </a:r>
            <a:r>
              <a:rPr lang="en-US" sz="3600" dirty="0" err="1">
                <a:latin typeface="Times New Roman" panose="02020603050405020304" pitchFamily="18" charset="0"/>
              </a:rPr>
              <a:t>sao</a:t>
            </a:r>
            <a:r>
              <a:rPr lang="en-US" sz="3600" dirty="0">
                <a:latin typeface="Times New Roman" panose="02020603050405020304" pitchFamily="18" charset="0"/>
              </a:rPr>
              <a:t> </a:t>
            </a:r>
            <a:r>
              <a:rPr lang="en-US" sz="3600" dirty="0" err="1">
                <a:latin typeface="Times New Roman" panose="02020603050405020304" pitchFamily="18" charset="0"/>
              </a:rPr>
              <a:t>cho</a:t>
            </a:r>
            <a:r>
              <a:rPr lang="en-US" sz="3600" dirty="0">
                <a:latin typeface="Times New Roman" panose="02020603050405020304" pitchFamily="18" charset="0"/>
              </a:rPr>
              <a:t> </a:t>
            </a:r>
            <a:r>
              <a:rPr lang="en-US" sz="3600" dirty="0" err="1">
                <a:latin typeface="Times New Roman" panose="02020603050405020304" pitchFamily="18" charset="0"/>
              </a:rPr>
              <a:t>tiết</a:t>
            </a:r>
            <a:r>
              <a:rPr lang="en-US" sz="3600" dirty="0">
                <a:latin typeface="Times New Roman" panose="02020603050405020304" pitchFamily="18" charset="0"/>
              </a:rPr>
              <a:t> </a:t>
            </a:r>
            <a:r>
              <a:rPr lang="en-US" sz="3600" dirty="0" err="1">
                <a:latin typeface="Times New Roman" panose="02020603050405020304" pitchFamily="18" charset="0"/>
              </a:rPr>
              <a:t>kiệm</a:t>
            </a:r>
            <a:r>
              <a:rPr lang="en-US" sz="3600" dirty="0">
                <a:latin typeface="Times New Roman" panose="02020603050405020304" pitchFamily="18" charset="0"/>
              </a:rPr>
              <a:t> </a:t>
            </a:r>
            <a:r>
              <a:rPr lang="en-US" sz="3600" dirty="0" err="1">
                <a:latin typeface="Times New Roman" panose="02020603050405020304" pitchFamily="18" charset="0"/>
              </a:rPr>
              <a:t>điện</a:t>
            </a:r>
            <a:r>
              <a:rPr lang="en-US" sz="3600" dirty="0">
                <a:latin typeface="Times New Roman" panose="02020603050405020304" pitchFamily="18" charset="0"/>
              </a:rPr>
              <a:t> </a:t>
            </a:r>
            <a:r>
              <a:rPr lang="en-US" sz="3600" dirty="0" err="1" smtClean="0">
                <a:latin typeface="Times New Roman" panose="02020603050405020304" pitchFamily="18" charset="0"/>
              </a:rPr>
              <a:t>năng</a:t>
            </a:r>
            <a:r>
              <a:rPr lang="en-US" sz="3600" dirty="0">
                <a:latin typeface="Times New Roman" panose="02020603050405020304" pitchFamily="18" charset="0"/>
              </a:rPr>
              <a:t> </a:t>
            </a:r>
            <a:r>
              <a:rPr lang="en-US" sz="3600" dirty="0" err="1" smtClean="0">
                <a:latin typeface="Times New Roman" panose="02020603050405020304" pitchFamily="18" charset="0"/>
              </a:rPr>
              <a:t>dựa</a:t>
            </a:r>
            <a:r>
              <a:rPr lang="en-US" sz="3600" dirty="0" smtClean="0">
                <a:latin typeface="Times New Roman" panose="02020603050405020304" pitchFamily="18" charset="0"/>
              </a:rPr>
              <a:t> </a:t>
            </a:r>
            <a:r>
              <a:rPr lang="en-US" sz="3600" dirty="0" err="1">
                <a:latin typeface="Times New Roman" panose="02020603050405020304" pitchFamily="18" charset="0"/>
              </a:rPr>
              <a:t>trên</a:t>
            </a:r>
            <a:r>
              <a:rPr lang="en-US" sz="3600" dirty="0">
                <a:latin typeface="Times New Roman" panose="02020603050405020304" pitchFamily="18" charset="0"/>
              </a:rPr>
              <a:t> </a:t>
            </a:r>
            <a:r>
              <a:rPr lang="en-US" sz="3600" dirty="0" err="1">
                <a:latin typeface="Times New Roman" panose="02020603050405020304" pitchFamily="18" charset="0"/>
              </a:rPr>
              <a:t>nhãn</a:t>
            </a:r>
            <a:r>
              <a:rPr lang="en-US" sz="3600" dirty="0">
                <a:latin typeface="Times New Roman" panose="02020603050405020304" pitchFamily="18" charset="0"/>
              </a:rPr>
              <a:t> </a:t>
            </a:r>
            <a:r>
              <a:rPr lang="en-US" sz="3600" dirty="0" err="1">
                <a:latin typeface="Times New Roman" panose="02020603050405020304" pitchFamily="18" charset="0"/>
              </a:rPr>
              <a:t>năng</a:t>
            </a:r>
            <a:r>
              <a:rPr lang="en-US" sz="3600" dirty="0">
                <a:latin typeface="Times New Roman" panose="02020603050405020304" pitchFamily="18" charset="0"/>
              </a:rPr>
              <a:t> </a:t>
            </a:r>
            <a:r>
              <a:rPr lang="en-US" sz="3600" dirty="0" err="1" smtClean="0">
                <a:latin typeface="Times New Roman" panose="02020603050405020304" pitchFamily="18" charset="0"/>
              </a:rPr>
              <a:t>lượng</a:t>
            </a:r>
            <a:r>
              <a:rPr lang="en-US" sz="3600" dirty="0" smtClean="0">
                <a:latin typeface="Times New Roman" panose="02020603050405020304" pitchFamily="18" charset="0"/>
              </a:rPr>
              <a:t>.</a:t>
            </a:r>
            <a:endParaRPr lang="en-US" sz="3600" dirty="0">
              <a:latin typeface="Times New Roman" panose="02020603050405020304" pitchFamily="18" charset="0"/>
            </a:endParaRPr>
          </a:p>
          <a:p>
            <a:endParaRPr lang="en-US" altLang="en-US" sz="3600" dirty="0"/>
          </a:p>
        </p:txBody>
      </p:sp>
      <p:sp>
        <p:nvSpPr>
          <p:cNvPr id="7" name="Rectangle 13"/>
          <p:cNvSpPr>
            <a:spLocks noChangeArrowheads="1"/>
          </p:cNvSpPr>
          <p:nvPr/>
        </p:nvSpPr>
        <p:spPr bwMode="auto">
          <a:xfrm>
            <a:off x="4343400" y="457200"/>
            <a:ext cx="4267200"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r>
              <a:rPr lang="en-US" altLang="en-US" sz="4000" b="1" dirty="0" smtClean="0">
                <a:solidFill>
                  <a:srgbClr val="FF0000"/>
                </a:solidFill>
                <a:cs typeface="Times New Roman" panose="02020603050405020304" pitchFamily="18" charset="0"/>
              </a:rPr>
              <a:t>(</a:t>
            </a:r>
            <a:r>
              <a:rPr lang="en-US" altLang="en-US" sz="4000" b="1" dirty="0" err="1" smtClean="0">
                <a:solidFill>
                  <a:srgbClr val="FF0000"/>
                </a:solidFill>
                <a:cs typeface="Times New Roman" panose="02020603050405020304" pitchFamily="18" charset="0"/>
              </a:rPr>
              <a:t>Công</a:t>
            </a:r>
            <a:r>
              <a:rPr lang="en-US" altLang="en-US" sz="4000" b="1" dirty="0" smtClean="0">
                <a:solidFill>
                  <a:srgbClr val="FF0000"/>
                </a:solidFill>
                <a:cs typeface="Times New Roman" panose="02020603050405020304" pitchFamily="18" charset="0"/>
              </a:rPr>
              <a:t> </a:t>
            </a:r>
            <a:r>
              <a:rPr lang="en-US" altLang="en-US" sz="4000" b="1" dirty="0" err="1" smtClean="0">
                <a:solidFill>
                  <a:srgbClr val="FF0000"/>
                </a:solidFill>
                <a:cs typeface="Times New Roman" panose="02020603050405020304" pitchFamily="18" charset="0"/>
              </a:rPr>
              <a:t>việc</a:t>
            </a:r>
            <a:r>
              <a:rPr lang="en-US" altLang="en-US" sz="4000" b="1" dirty="0" smtClean="0">
                <a:solidFill>
                  <a:srgbClr val="FF0000"/>
                </a:solidFill>
                <a:cs typeface="Times New Roman" panose="02020603050405020304" pitchFamily="18" charset="0"/>
              </a:rPr>
              <a:t> </a:t>
            </a:r>
            <a:r>
              <a:rPr lang="en-US" altLang="en-US" sz="4000" b="1" dirty="0" err="1" smtClean="0">
                <a:solidFill>
                  <a:srgbClr val="FF0000"/>
                </a:solidFill>
                <a:cs typeface="Times New Roman" panose="02020603050405020304" pitchFamily="18" charset="0"/>
              </a:rPr>
              <a:t>về</a:t>
            </a:r>
            <a:r>
              <a:rPr lang="en-US" altLang="en-US" sz="4000" b="1" dirty="0" smtClean="0">
                <a:solidFill>
                  <a:srgbClr val="FF0000"/>
                </a:solidFill>
                <a:cs typeface="Times New Roman" panose="02020603050405020304" pitchFamily="18" charset="0"/>
              </a:rPr>
              <a:t> </a:t>
            </a:r>
            <a:r>
              <a:rPr lang="en-US" altLang="en-US" sz="4000" b="1" dirty="0" err="1" smtClean="0">
                <a:solidFill>
                  <a:srgbClr val="FF0000"/>
                </a:solidFill>
                <a:cs typeface="Times New Roman" panose="02020603050405020304" pitchFamily="18" charset="0"/>
              </a:rPr>
              <a:t>nhà</a:t>
            </a:r>
            <a:r>
              <a:rPr lang="en-US" altLang="en-US" sz="4000" b="1" dirty="0" smtClean="0">
                <a:solidFill>
                  <a:srgbClr val="FF0000"/>
                </a:solidFill>
                <a:cs typeface="Times New Roman" panose="02020603050405020304" pitchFamily="18" charset="0"/>
              </a:rPr>
              <a:t>)</a:t>
            </a:r>
            <a:endParaRPr lang="en-US" altLang="en-US" sz="4000"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xmlns="" val="3701500852"/>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7"/>
                                        </p:tgtEl>
                                        <p:attrNameLst>
                                          <p:attrName>style.visibility</p:attrName>
                                        </p:attrNameLst>
                                      </p:cBhvr>
                                      <p:to>
                                        <p:strVal val="visible"/>
                                      </p:to>
                                    </p:set>
                                    <p:animEffect transition="in" filter="fade">
                                      <p:cBhvr>
                                        <p:cTn id="7" dur="500"/>
                                        <p:tgtEl>
                                          <p:spTgt spid="2048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5"/>
                                        </p:tgtEl>
                                        <p:attrNameLst>
                                          <p:attrName>style.visibility</p:attrName>
                                        </p:attrNameLst>
                                      </p:cBhvr>
                                      <p:to>
                                        <p:strVal val="visible"/>
                                      </p:to>
                                    </p:set>
                                    <p:animEffect transition="in" filter="fade">
                                      <p:cBhvr>
                                        <p:cTn id="12" dur="500"/>
                                        <p:tgtEl>
                                          <p:spTgt spid="2048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P spid="20487" grpId="0"/>
      <p:bldP spid="10" grpId="0" animBg="1"/>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76400" y="1905000"/>
            <a:ext cx="5566130" cy="1066892"/>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4267200" y="3124200"/>
            <a:ext cx="609600" cy="609600"/>
          </a:xfrm>
          <a:prstGeom prst="rect">
            <a:avLst/>
          </a:prstGeom>
        </p:spPr>
      </p:pic>
      <p:pic>
        <p:nvPicPr>
          <p:cNvPr id="4" name="Picture 3"/>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1524000" y="3338945"/>
            <a:ext cx="609600" cy="609600"/>
          </a:xfrm>
          <a:prstGeom prst="rect">
            <a:avLst/>
          </a:prstGeom>
        </p:spPr>
      </p:pic>
      <p:pic>
        <p:nvPicPr>
          <p:cNvPr id="5" name="Picture 4"/>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1496291" y="4315598"/>
            <a:ext cx="609600" cy="609600"/>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886691" y="1281545"/>
            <a:ext cx="609600" cy="609600"/>
          </a:xfrm>
          <a:prstGeom prst="rect">
            <a:avLst/>
          </a:prstGeom>
        </p:spPr>
      </p:pic>
      <p:pic>
        <p:nvPicPr>
          <p:cNvPr id="7" name="Picture 6"/>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3048000" y="1233147"/>
            <a:ext cx="609600" cy="609600"/>
          </a:xfrm>
          <a:prstGeom prst="rect">
            <a:avLst/>
          </a:prstGeom>
        </p:spPr>
      </p:pic>
      <p:pic>
        <p:nvPicPr>
          <p:cNvPr id="8" name="Picture 7"/>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5410200" y="928347"/>
            <a:ext cx="609600" cy="609600"/>
          </a:xfrm>
          <a:prstGeom prst="rect">
            <a:avLst/>
          </a:prstGeom>
        </p:spPr>
      </p:pic>
      <p:pic>
        <p:nvPicPr>
          <p:cNvPr id="9" name="Picture 8"/>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6722985" y="1295400"/>
            <a:ext cx="609600" cy="609600"/>
          </a:xfrm>
          <a:prstGeom prst="rect">
            <a:avLst/>
          </a:prstGeom>
        </p:spPr>
      </p:pic>
      <p:pic>
        <p:nvPicPr>
          <p:cNvPr id="10" name="Picture 9"/>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7620000" y="2770909"/>
            <a:ext cx="609600" cy="609600"/>
          </a:xfrm>
          <a:prstGeom prst="rect">
            <a:avLst/>
          </a:prstGeom>
        </p:spPr>
      </p:pic>
      <p:pic>
        <p:nvPicPr>
          <p:cNvPr id="11" name="Picture 10"/>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7242530" y="4191000"/>
            <a:ext cx="609600" cy="609600"/>
          </a:xfrm>
          <a:prstGeom prst="rect">
            <a:avLst/>
          </a:prstGeom>
        </p:spPr>
      </p:pic>
      <p:pic>
        <p:nvPicPr>
          <p:cNvPr id="12" name="Picture 11"/>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6082279" y="4925198"/>
            <a:ext cx="609600" cy="609600"/>
          </a:xfrm>
          <a:prstGeom prst="rect">
            <a:avLst/>
          </a:prstGeom>
        </p:spPr>
      </p:pic>
      <p:pic>
        <p:nvPicPr>
          <p:cNvPr id="13" name="Picture 12"/>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3643879" y="5229998"/>
            <a:ext cx="609600" cy="609600"/>
          </a:xfrm>
          <a:prstGeom prst="rect">
            <a:avLst/>
          </a:prstGeom>
        </p:spPr>
      </p:pic>
      <p:pic>
        <p:nvPicPr>
          <p:cNvPr id="14" name="Picture 13"/>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2043612" y="5396345"/>
            <a:ext cx="609600" cy="609600"/>
          </a:xfrm>
          <a:prstGeom prst="rect">
            <a:avLst/>
          </a:prstGeom>
        </p:spPr>
      </p:pic>
      <p:pic>
        <p:nvPicPr>
          <p:cNvPr id="15" name="Picture 14"/>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443345" y="5929652"/>
            <a:ext cx="609600" cy="609600"/>
          </a:xfrm>
          <a:prstGeom prst="rect">
            <a:avLst/>
          </a:prstGeom>
        </p:spPr>
      </p:pic>
      <p:pic>
        <p:nvPicPr>
          <p:cNvPr id="16" name="Picture 15"/>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277091" y="3581400"/>
            <a:ext cx="609600" cy="609600"/>
          </a:xfrm>
          <a:prstGeom prst="rect">
            <a:avLst/>
          </a:prstGeom>
        </p:spPr>
      </p:pic>
      <p:pic>
        <p:nvPicPr>
          <p:cNvPr id="17" name="Picture 16"/>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858981" y="2514600"/>
            <a:ext cx="609600" cy="609600"/>
          </a:xfrm>
          <a:prstGeom prst="rect">
            <a:avLst/>
          </a:prstGeom>
        </p:spPr>
      </p:pic>
      <p:pic>
        <p:nvPicPr>
          <p:cNvPr id="18" name="Picture 17"/>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206053" y="866002"/>
            <a:ext cx="609600" cy="609600"/>
          </a:xfrm>
          <a:prstGeom prst="rect">
            <a:avLst/>
          </a:prstGeom>
        </p:spPr>
      </p:pic>
      <p:pic>
        <p:nvPicPr>
          <p:cNvPr id="19" name="Picture 18"/>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2119746" y="401829"/>
            <a:ext cx="609600" cy="609600"/>
          </a:xfrm>
          <a:prstGeom prst="rect">
            <a:avLst/>
          </a:prstGeom>
        </p:spPr>
      </p:pic>
      <p:pic>
        <p:nvPicPr>
          <p:cNvPr id="20" name="Picture 19"/>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3399659" y="471147"/>
            <a:ext cx="609600" cy="609600"/>
          </a:xfrm>
          <a:prstGeom prst="rect">
            <a:avLst/>
          </a:prstGeom>
        </p:spPr>
      </p:pic>
      <p:pic>
        <p:nvPicPr>
          <p:cNvPr id="21" name="Picture 20"/>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4800600" y="5340834"/>
            <a:ext cx="609600" cy="609600"/>
          </a:xfrm>
          <a:prstGeom prst="rect">
            <a:avLst/>
          </a:prstGeom>
        </p:spPr>
      </p:pic>
      <p:pic>
        <p:nvPicPr>
          <p:cNvPr id="22" name="Picture 21"/>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6324734" y="5839598"/>
            <a:ext cx="609600" cy="609600"/>
          </a:xfrm>
          <a:prstGeom prst="rect">
            <a:avLst/>
          </a:prstGeom>
        </p:spPr>
      </p:pic>
      <p:pic>
        <p:nvPicPr>
          <p:cNvPr id="23" name="Picture 22"/>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7848868" y="5527778"/>
            <a:ext cx="609600" cy="609600"/>
          </a:xfrm>
          <a:prstGeom prst="rect">
            <a:avLst/>
          </a:prstGeom>
        </p:spPr>
      </p:pic>
      <p:pic>
        <p:nvPicPr>
          <p:cNvPr id="24" name="Picture 23"/>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8153668" y="1108270"/>
            <a:ext cx="609600" cy="609600"/>
          </a:xfrm>
          <a:prstGeom prst="rect">
            <a:avLst/>
          </a:prstGeom>
        </p:spPr>
      </p:pic>
      <p:pic>
        <p:nvPicPr>
          <p:cNvPr id="25" name="Picture 24"/>
          <p:cNvPicPr>
            <a:picLocks noChangeAspect="1"/>
          </p:cNvPicPr>
          <p:nvPr/>
        </p:nvPicPr>
        <p:blipFill>
          <a:blip r:embed="rId4">
            <a:extLst>
              <a:ext uri="{BEBA8EAE-BF5A-486C-A8C5-ECC9F3942E4B}">
                <a14:imgProps xmlns:a14="http://schemas.microsoft.com/office/drawing/2010/main" xmlns="">
                  <a14:imgLayer r:embed="rId5">
                    <a14:imgEffect>
                      <a14:backgroundRemoval t="10000" b="90000" l="10000" r="90000"/>
                    </a14:imgEffect>
                  </a14:imgLayer>
                </a14:imgProps>
              </a:ext>
            </a:extLst>
          </a:blip>
          <a:stretch>
            <a:fillRect/>
          </a:stretch>
        </p:blipFill>
        <p:spPr>
          <a:xfrm>
            <a:off x="6290366" y="2881745"/>
            <a:ext cx="609600" cy="609600"/>
          </a:xfrm>
          <a:prstGeom prst="rect">
            <a:avLst/>
          </a:prstGeom>
        </p:spPr>
      </p:pic>
    </p:spTree>
    <p:extLst>
      <p:ext uri="{BB962C8B-B14F-4D97-AF65-F5344CB8AC3E}">
        <p14:creationId xmlns:p14="http://schemas.microsoft.com/office/powerpoint/2010/main" xmlns="" val="344703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repeatCount="indefinite"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repeatCount="indefinite"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fltVal val="0"/>
                                          </p:val>
                                        </p:tav>
                                        <p:tav tm="100000">
                                          <p:val>
                                            <p:strVal val="#ppt_w"/>
                                          </p:val>
                                        </p:tav>
                                      </p:tavLst>
                                    </p:anim>
                                    <p:anim calcmode="lin" valueType="num">
                                      <p:cBhvr>
                                        <p:cTn id="20" dur="1000" fill="hold"/>
                                        <p:tgtEl>
                                          <p:spTgt spid="5"/>
                                        </p:tgtEl>
                                        <p:attrNameLst>
                                          <p:attrName>ppt_h</p:attrName>
                                        </p:attrNameLst>
                                      </p:cBhvr>
                                      <p:tavLst>
                                        <p:tav tm="0">
                                          <p:val>
                                            <p:fltVal val="0"/>
                                          </p:val>
                                        </p:tav>
                                        <p:tav tm="100000">
                                          <p:val>
                                            <p:strVal val="#ppt_h"/>
                                          </p:val>
                                        </p:tav>
                                      </p:tavLst>
                                    </p:anim>
                                    <p:anim calcmode="lin" valueType="num">
                                      <p:cBhvr>
                                        <p:cTn id="21" dur="1000" fill="hold"/>
                                        <p:tgtEl>
                                          <p:spTgt spid="5"/>
                                        </p:tgtEl>
                                        <p:attrNameLst>
                                          <p:attrName>style.rotation</p:attrName>
                                        </p:attrNameLst>
                                      </p:cBhvr>
                                      <p:tavLst>
                                        <p:tav tm="0">
                                          <p:val>
                                            <p:fltVal val="90"/>
                                          </p:val>
                                        </p:tav>
                                        <p:tav tm="100000">
                                          <p:val>
                                            <p:fltVal val="0"/>
                                          </p:val>
                                        </p:tav>
                                      </p:tavLst>
                                    </p:anim>
                                    <p:animEffect transition="in" filter="fade">
                                      <p:cBhvr>
                                        <p:cTn id="22" dur="1000"/>
                                        <p:tgtEl>
                                          <p:spTgt spid="5"/>
                                        </p:tgtEl>
                                      </p:cBhvr>
                                    </p:animEffect>
                                  </p:childTnLst>
                                </p:cTn>
                              </p:par>
                              <p:par>
                                <p:cTn id="23" presetID="31" presetClass="entr" presetSubtype="0" repeatCount="indefinite"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par>
                                <p:cTn id="29" presetID="31" presetClass="entr" presetSubtype="0" repeatCount="indefinite"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fltVal val="0"/>
                                          </p:val>
                                        </p:tav>
                                        <p:tav tm="100000">
                                          <p:val>
                                            <p:strVal val="#ppt_w"/>
                                          </p:val>
                                        </p:tav>
                                      </p:tavLst>
                                    </p:anim>
                                    <p:anim calcmode="lin" valueType="num">
                                      <p:cBhvr>
                                        <p:cTn id="32" dur="1000" fill="hold"/>
                                        <p:tgtEl>
                                          <p:spTgt spid="7"/>
                                        </p:tgtEl>
                                        <p:attrNameLst>
                                          <p:attrName>ppt_h</p:attrName>
                                        </p:attrNameLst>
                                      </p:cBhvr>
                                      <p:tavLst>
                                        <p:tav tm="0">
                                          <p:val>
                                            <p:fltVal val="0"/>
                                          </p:val>
                                        </p:tav>
                                        <p:tav tm="100000">
                                          <p:val>
                                            <p:strVal val="#ppt_h"/>
                                          </p:val>
                                        </p:tav>
                                      </p:tavLst>
                                    </p:anim>
                                    <p:anim calcmode="lin" valueType="num">
                                      <p:cBhvr>
                                        <p:cTn id="33" dur="1000" fill="hold"/>
                                        <p:tgtEl>
                                          <p:spTgt spid="7"/>
                                        </p:tgtEl>
                                        <p:attrNameLst>
                                          <p:attrName>style.rotation</p:attrName>
                                        </p:attrNameLst>
                                      </p:cBhvr>
                                      <p:tavLst>
                                        <p:tav tm="0">
                                          <p:val>
                                            <p:fltVal val="90"/>
                                          </p:val>
                                        </p:tav>
                                        <p:tav tm="100000">
                                          <p:val>
                                            <p:fltVal val="0"/>
                                          </p:val>
                                        </p:tav>
                                      </p:tavLst>
                                    </p:anim>
                                    <p:animEffect transition="in" filter="fade">
                                      <p:cBhvr>
                                        <p:cTn id="34" dur="1000"/>
                                        <p:tgtEl>
                                          <p:spTgt spid="7"/>
                                        </p:tgtEl>
                                      </p:cBhvr>
                                    </p:animEffect>
                                  </p:childTnLst>
                                </p:cTn>
                              </p:par>
                              <p:par>
                                <p:cTn id="35" presetID="31" presetClass="entr" presetSubtype="0" repeatCount="indefinite"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 calcmode="lin" valueType="num">
                                      <p:cBhvr>
                                        <p:cTn id="39" dur="1000" fill="hold"/>
                                        <p:tgtEl>
                                          <p:spTgt spid="8"/>
                                        </p:tgtEl>
                                        <p:attrNameLst>
                                          <p:attrName>style.rotation</p:attrName>
                                        </p:attrNameLst>
                                      </p:cBhvr>
                                      <p:tavLst>
                                        <p:tav tm="0">
                                          <p:val>
                                            <p:fltVal val="90"/>
                                          </p:val>
                                        </p:tav>
                                        <p:tav tm="100000">
                                          <p:val>
                                            <p:fltVal val="0"/>
                                          </p:val>
                                        </p:tav>
                                      </p:tavLst>
                                    </p:anim>
                                    <p:animEffect transition="in" filter="fade">
                                      <p:cBhvr>
                                        <p:cTn id="40" dur="1000"/>
                                        <p:tgtEl>
                                          <p:spTgt spid="8"/>
                                        </p:tgtEl>
                                      </p:cBhvr>
                                    </p:animEffect>
                                  </p:childTnLst>
                                </p:cTn>
                              </p:par>
                              <p:par>
                                <p:cTn id="41" presetID="31" presetClass="entr" presetSubtype="0" repeatCount="indefinite"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par>
                                <p:cTn id="47" presetID="31" presetClass="entr" presetSubtype="0" repeatCount="indefinite" fill="hold"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fltVal val="0"/>
                                          </p:val>
                                        </p:tav>
                                        <p:tav tm="100000">
                                          <p:val>
                                            <p:strVal val="#ppt_w"/>
                                          </p:val>
                                        </p:tav>
                                      </p:tavLst>
                                    </p:anim>
                                    <p:anim calcmode="lin" valueType="num">
                                      <p:cBhvr>
                                        <p:cTn id="50" dur="1000" fill="hold"/>
                                        <p:tgtEl>
                                          <p:spTgt spid="10"/>
                                        </p:tgtEl>
                                        <p:attrNameLst>
                                          <p:attrName>ppt_h</p:attrName>
                                        </p:attrNameLst>
                                      </p:cBhvr>
                                      <p:tavLst>
                                        <p:tav tm="0">
                                          <p:val>
                                            <p:fltVal val="0"/>
                                          </p:val>
                                        </p:tav>
                                        <p:tav tm="100000">
                                          <p:val>
                                            <p:strVal val="#ppt_h"/>
                                          </p:val>
                                        </p:tav>
                                      </p:tavLst>
                                    </p:anim>
                                    <p:anim calcmode="lin" valueType="num">
                                      <p:cBhvr>
                                        <p:cTn id="51" dur="1000" fill="hold"/>
                                        <p:tgtEl>
                                          <p:spTgt spid="10"/>
                                        </p:tgtEl>
                                        <p:attrNameLst>
                                          <p:attrName>style.rotation</p:attrName>
                                        </p:attrNameLst>
                                      </p:cBhvr>
                                      <p:tavLst>
                                        <p:tav tm="0">
                                          <p:val>
                                            <p:fltVal val="90"/>
                                          </p:val>
                                        </p:tav>
                                        <p:tav tm="100000">
                                          <p:val>
                                            <p:fltVal val="0"/>
                                          </p:val>
                                        </p:tav>
                                      </p:tavLst>
                                    </p:anim>
                                    <p:animEffect transition="in" filter="fade">
                                      <p:cBhvr>
                                        <p:cTn id="52" dur="1000"/>
                                        <p:tgtEl>
                                          <p:spTgt spid="10"/>
                                        </p:tgtEl>
                                      </p:cBhvr>
                                    </p:animEffect>
                                  </p:childTnLst>
                                </p:cTn>
                              </p:par>
                              <p:par>
                                <p:cTn id="53" presetID="31" presetClass="entr" presetSubtype="0" repeatCount="indefinite" fill="hold" nodeType="withEffect">
                                  <p:stCondLst>
                                    <p:cond delay="0"/>
                                  </p:stCondLst>
                                  <p:childTnLst>
                                    <p:set>
                                      <p:cBhvr>
                                        <p:cTn id="54" dur="1" fill="hold">
                                          <p:stCondLst>
                                            <p:cond delay="0"/>
                                          </p:stCondLst>
                                        </p:cTn>
                                        <p:tgtEl>
                                          <p:spTgt spid="11"/>
                                        </p:tgtEl>
                                        <p:attrNameLst>
                                          <p:attrName>style.visibility</p:attrName>
                                        </p:attrNameLst>
                                      </p:cBhvr>
                                      <p:to>
                                        <p:strVal val="visible"/>
                                      </p:to>
                                    </p:set>
                                    <p:anim calcmode="lin" valueType="num">
                                      <p:cBhvr>
                                        <p:cTn id="55" dur="1000" fill="hold"/>
                                        <p:tgtEl>
                                          <p:spTgt spid="11"/>
                                        </p:tgtEl>
                                        <p:attrNameLst>
                                          <p:attrName>ppt_w</p:attrName>
                                        </p:attrNameLst>
                                      </p:cBhvr>
                                      <p:tavLst>
                                        <p:tav tm="0">
                                          <p:val>
                                            <p:fltVal val="0"/>
                                          </p:val>
                                        </p:tav>
                                        <p:tav tm="100000">
                                          <p:val>
                                            <p:strVal val="#ppt_w"/>
                                          </p:val>
                                        </p:tav>
                                      </p:tavLst>
                                    </p:anim>
                                    <p:anim calcmode="lin" valueType="num">
                                      <p:cBhvr>
                                        <p:cTn id="56" dur="1000" fill="hold"/>
                                        <p:tgtEl>
                                          <p:spTgt spid="11"/>
                                        </p:tgtEl>
                                        <p:attrNameLst>
                                          <p:attrName>ppt_h</p:attrName>
                                        </p:attrNameLst>
                                      </p:cBhvr>
                                      <p:tavLst>
                                        <p:tav tm="0">
                                          <p:val>
                                            <p:fltVal val="0"/>
                                          </p:val>
                                        </p:tav>
                                        <p:tav tm="100000">
                                          <p:val>
                                            <p:strVal val="#ppt_h"/>
                                          </p:val>
                                        </p:tav>
                                      </p:tavLst>
                                    </p:anim>
                                    <p:anim calcmode="lin" valueType="num">
                                      <p:cBhvr>
                                        <p:cTn id="57" dur="1000" fill="hold"/>
                                        <p:tgtEl>
                                          <p:spTgt spid="11"/>
                                        </p:tgtEl>
                                        <p:attrNameLst>
                                          <p:attrName>style.rotation</p:attrName>
                                        </p:attrNameLst>
                                      </p:cBhvr>
                                      <p:tavLst>
                                        <p:tav tm="0">
                                          <p:val>
                                            <p:fltVal val="90"/>
                                          </p:val>
                                        </p:tav>
                                        <p:tav tm="100000">
                                          <p:val>
                                            <p:fltVal val="0"/>
                                          </p:val>
                                        </p:tav>
                                      </p:tavLst>
                                    </p:anim>
                                    <p:animEffect transition="in" filter="fade">
                                      <p:cBhvr>
                                        <p:cTn id="58" dur="1000"/>
                                        <p:tgtEl>
                                          <p:spTgt spid="11"/>
                                        </p:tgtEl>
                                      </p:cBhvr>
                                    </p:animEffect>
                                  </p:childTnLst>
                                </p:cTn>
                              </p:par>
                              <p:par>
                                <p:cTn id="59" presetID="31" presetClass="entr" presetSubtype="0" repeatCount="indefinite" fill="hold" nodeType="with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p:cTn id="61" dur="1000" fill="hold"/>
                                        <p:tgtEl>
                                          <p:spTgt spid="12"/>
                                        </p:tgtEl>
                                        <p:attrNameLst>
                                          <p:attrName>ppt_w</p:attrName>
                                        </p:attrNameLst>
                                      </p:cBhvr>
                                      <p:tavLst>
                                        <p:tav tm="0">
                                          <p:val>
                                            <p:fltVal val="0"/>
                                          </p:val>
                                        </p:tav>
                                        <p:tav tm="100000">
                                          <p:val>
                                            <p:strVal val="#ppt_w"/>
                                          </p:val>
                                        </p:tav>
                                      </p:tavLst>
                                    </p:anim>
                                    <p:anim calcmode="lin" valueType="num">
                                      <p:cBhvr>
                                        <p:cTn id="62" dur="1000" fill="hold"/>
                                        <p:tgtEl>
                                          <p:spTgt spid="12"/>
                                        </p:tgtEl>
                                        <p:attrNameLst>
                                          <p:attrName>ppt_h</p:attrName>
                                        </p:attrNameLst>
                                      </p:cBhvr>
                                      <p:tavLst>
                                        <p:tav tm="0">
                                          <p:val>
                                            <p:fltVal val="0"/>
                                          </p:val>
                                        </p:tav>
                                        <p:tav tm="100000">
                                          <p:val>
                                            <p:strVal val="#ppt_h"/>
                                          </p:val>
                                        </p:tav>
                                      </p:tavLst>
                                    </p:anim>
                                    <p:anim calcmode="lin" valueType="num">
                                      <p:cBhvr>
                                        <p:cTn id="63" dur="1000" fill="hold"/>
                                        <p:tgtEl>
                                          <p:spTgt spid="12"/>
                                        </p:tgtEl>
                                        <p:attrNameLst>
                                          <p:attrName>style.rotation</p:attrName>
                                        </p:attrNameLst>
                                      </p:cBhvr>
                                      <p:tavLst>
                                        <p:tav tm="0">
                                          <p:val>
                                            <p:fltVal val="90"/>
                                          </p:val>
                                        </p:tav>
                                        <p:tav tm="100000">
                                          <p:val>
                                            <p:fltVal val="0"/>
                                          </p:val>
                                        </p:tav>
                                      </p:tavLst>
                                    </p:anim>
                                    <p:animEffect transition="in" filter="fade">
                                      <p:cBhvr>
                                        <p:cTn id="64" dur="1000"/>
                                        <p:tgtEl>
                                          <p:spTgt spid="12"/>
                                        </p:tgtEl>
                                      </p:cBhvr>
                                    </p:animEffect>
                                  </p:childTnLst>
                                </p:cTn>
                              </p:par>
                              <p:par>
                                <p:cTn id="65" presetID="31" presetClass="entr" presetSubtype="0" repeatCount="indefinite" fill="hold" nodeType="with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p:cTn id="67" dur="1000" fill="hold"/>
                                        <p:tgtEl>
                                          <p:spTgt spid="13"/>
                                        </p:tgtEl>
                                        <p:attrNameLst>
                                          <p:attrName>ppt_w</p:attrName>
                                        </p:attrNameLst>
                                      </p:cBhvr>
                                      <p:tavLst>
                                        <p:tav tm="0">
                                          <p:val>
                                            <p:fltVal val="0"/>
                                          </p:val>
                                        </p:tav>
                                        <p:tav tm="100000">
                                          <p:val>
                                            <p:strVal val="#ppt_w"/>
                                          </p:val>
                                        </p:tav>
                                      </p:tavLst>
                                    </p:anim>
                                    <p:anim calcmode="lin" valueType="num">
                                      <p:cBhvr>
                                        <p:cTn id="68" dur="1000" fill="hold"/>
                                        <p:tgtEl>
                                          <p:spTgt spid="13"/>
                                        </p:tgtEl>
                                        <p:attrNameLst>
                                          <p:attrName>ppt_h</p:attrName>
                                        </p:attrNameLst>
                                      </p:cBhvr>
                                      <p:tavLst>
                                        <p:tav tm="0">
                                          <p:val>
                                            <p:fltVal val="0"/>
                                          </p:val>
                                        </p:tav>
                                        <p:tav tm="100000">
                                          <p:val>
                                            <p:strVal val="#ppt_h"/>
                                          </p:val>
                                        </p:tav>
                                      </p:tavLst>
                                    </p:anim>
                                    <p:anim calcmode="lin" valueType="num">
                                      <p:cBhvr>
                                        <p:cTn id="69" dur="1000" fill="hold"/>
                                        <p:tgtEl>
                                          <p:spTgt spid="13"/>
                                        </p:tgtEl>
                                        <p:attrNameLst>
                                          <p:attrName>style.rotation</p:attrName>
                                        </p:attrNameLst>
                                      </p:cBhvr>
                                      <p:tavLst>
                                        <p:tav tm="0">
                                          <p:val>
                                            <p:fltVal val="90"/>
                                          </p:val>
                                        </p:tav>
                                        <p:tav tm="100000">
                                          <p:val>
                                            <p:fltVal val="0"/>
                                          </p:val>
                                        </p:tav>
                                      </p:tavLst>
                                    </p:anim>
                                    <p:animEffect transition="in" filter="fade">
                                      <p:cBhvr>
                                        <p:cTn id="70" dur="1000"/>
                                        <p:tgtEl>
                                          <p:spTgt spid="13"/>
                                        </p:tgtEl>
                                      </p:cBhvr>
                                    </p:animEffect>
                                  </p:childTnLst>
                                </p:cTn>
                              </p:par>
                              <p:par>
                                <p:cTn id="71" presetID="31" presetClass="entr" presetSubtype="0" repeatCount="indefinite" fill="hold" nodeType="with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1000" fill="hold"/>
                                        <p:tgtEl>
                                          <p:spTgt spid="14"/>
                                        </p:tgtEl>
                                        <p:attrNameLst>
                                          <p:attrName>ppt_w</p:attrName>
                                        </p:attrNameLst>
                                      </p:cBhvr>
                                      <p:tavLst>
                                        <p:tav tm="0">
                                          <p:val>
                                            <p:fltVal val="0"/>
                                          </p:val>
                                        </p:tav>
                                        <p:tav tm="100000">
                                          <p:val>
                                            <p:strVal val="#ppt_w"/>
                                          </p:val>
                                        </p:tav>
                                      </p:tavLst>
                                    </p:anim>
                                    <p:anim calcmode="lin" valueType="num">
                                      <p:cBhvr>
                                        <p:cTn id="74" dur="1000" fill="hold"/>
                                        <p:tgtEl>
                                          <p:spTgt spid="14"/>
                                        </p:tgtEl>
                                        <p:attrNameLst>
                                          <p:attrName>ppt_h</p:attrName>
                                        </p:attrNameLst>
                                      </p:cBhvr>
                                      <p:tavLst>
                                        <p:tav tm="0">
                                          <p:val>
                                            <p:fltVal val="0"/>
                                          </p:val>
                                        </p:tav>
                                        <p:tav tm="100000">
                                          <p:val>
                                            <p:strVal val="#ppt_h"/>
                                          </p:val>
                                        </p:tav>
                                      </p:tavLst>
                                    </p:anim>
                                    <p:anim calcmode="lin" valueType="num">
                                      <p:cBhvr>
                                        <p:cTn id="75" dur="1000" fill="hold"/>
                                        <p:tgtEl>
                                          <p:spTgt spid="14"/>
                                        </p:tgtEl>
                                        <p:attrNameLst>
                                          <p:attrName>style.rotation</p:attrName>
                                        </p:attrNameLst>
                                      </p:cBhvr>
                                      <p:tavLst>
                                        <p:tav tm="0">
                                          <p:val>
                                            <p:fltVal val="90"/>
                                          </p:val>
                                        </p:tav>
                                        <p:tav tm="100000">
                                          <p:val>
                                            <p:fltVal val="0"/>
                                          </p:val>
                                        </p:tav>
                                      </p:tavLst>
                                    </p:anim>
                                    <p:animEffect transition="in" filter="fade">
                                      <p:cBhvr>
                                        <p:cTn id="76" dur="1000"/>
                                        <p:tgtEl>
                                          <p:spTgt spid="14"/>
                                        </p:tgtEl>
                                      </p:cBhvr>
                                    </p:animEffect>
                                  </p:childTnLst>
                                </p:cTn>
                              </p:par>
                              <p:par>
                                <p:cTn id="77" presetID="31" presetClass="entr" presetSubtype="0" repeatCount="indefinite" fill="hold" nodeType="withEffect">
                                  <p:stCondLst>
                                    <p:cond delay="0"/>
                                  </p:stCondLst>
                                  <p:childTnLst>
                                    <p:set>
                                      <p:cBhvr>
                                        <p:cTn id="78" dur="1" fill="hold">
                                          <p:stCondLst>
                                            <p:cond delay="0"/>
                                          </p:stCondLst>
                                        </p:cTn>
                                        <p:tgtEl>
                                          <p:spTgt spid="15"/>
                                        </p:tgtEl>
                                        <p:attrNameLst>
                                          <p:attrName>style.visibility</p:attrName>
                                        </p:attrNameLst>
                                      </p:cBhvr>
                                      <p:to>
                                        <p:strVal val="visible"/>
                                      </p:to>
                                    </p:set>
                                    <p:anim calcmode="lin" valueType="num">
                                      <p:cBhvr>
                                        <p:cTn id="79" dur="1000" fill="hold"/>
                                        <p:tgtEl>
                                          <p:spTgt spid="15"/>
                                        </p:tgtEl>
                                        <p:attrNameLst>
                                          <p:attrName>ppt_w</p:attrName>
                                        </p:attrNameLst>
                                      </p:cBhvr>
                                      <p:tavLst>
                                        <p:tav tm="0">
                                          <p:val>
                                            <p:fltVal val="0"/>
                                          </p:val>
                                        </p:tav>
                                        <p:tav tm="100000">
                                          <p:val>
                                            <p:strVal val="#ppt_w"/>
                                          </p:val>
                                        </p:tav>
                                      </p:tavLst>
                                    </p:anim>
                                    <p:anim calcmode="lin" valueType="num">
                                      <p:cBhvr>
                                        <p:cTn id="80" dur="1000" fill="hold"/>
                                        <p:tgtEl>
                                          <p:spTgt spid="15"/>
                                        </p:tgtEl>
                                        <p:attrNameLst>
                                          <p:attrName>ppt_h</p:attrName>
                                        </p:attrNameLst>
                                      </p:cBhvr>
                                      <p:tavLst>
                                        <p:tav tm="0">
                                          <p:val>
                                            <p:fltVal val="0"/>
                                          </p:val>
                                        </p:tav>
                                        <p:tav tm="100000">
                                          <p:val>
                                            <p:strVal val="#ppt_h"/>
                                          </p:val>
                                        </p:tav>
                                      </p:tavLst>
                                    </p:anim>
                                    <p:anim calcmode="lin" valueType="num">
                                      <p:cBhvr>
                                        <p:cTn id="81" dur="1000" fill="hold"/>
                                        <p:tgtEl>
                                          <p:spTgt spid="15"/>
                                        </p:tgtEl>
                                        <p:attrNameLst>
                                          <p:attrName>style.rotation</p:attrName>
                                        </p:attrNameLst>
                                      </p:cBhvr>
                                      <p:tavLst>
                                        <p:tav tm="0">
                                          <p:val>
                                            <p:fltVal val="90"/>
                                          </p:val>
                                        </p:tav>
                                        <p:tav tm="100000">
                                          <p:val>
                                            <p:fltVal val="0"/>
                                          </p:val>
                                        </p:tav>
                                      </p:tavLst>
                                    </p:anim>
                                    <p:animEffect transition="in" filter="fade">
                                      <p:cBhvr>
                                        <p:cTn id="82" dur="1000"/>
                                        <p:tgtEl>
                                          <p:spTgt spid="15"/>
                                        </p:tgtEl>
                                      </p:cBhvr>
                                    </p:animEffect>
                                  </p:childTnLst>
                                </p:cTn>
                              </p:par>
                              <p:par>
                                <p:cTn id="83" presetID="31" presetClass="entr" presetSubtype="0" repeatCount="indefinite" fill="hold" nodeType="with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p:cTn id="85" dur="1000" fill="hold"/>
                                        <p:tgtEl>
                                          <p:spTgt spid="16"/>
                                        </p:tgtEl>
                                        <p:attrNameLst>
                                          <p:attrName>ppt_w</p:attrName>
                                        </p:attrNameLst>
                                      </p:cBhvr>
                                      <p:tavLst>
                                        <p:tav tm="0">
                                          <p:val>
                                            <p:fltVal val="0"/>
                                          </p:val>
                                        </p:tav>
                                        <p:tav tm="100000">
                                          <p:val>
                                            <p:strVal val="#ppt_w"/>
                                          </p:val>
                                        </p:tav>
                                      </p:tavLst>
                                    </p:anim>
                                    <p:anim calcmode="lin" valueType="num">
                                      <p:cBhvr>
                                        <p:cTn id="86" dur="1000" fill="hold"/>
                                        <p:tgtEl>
                                          <p:spTgt spid="16"/>
                                        </p:tgtEl>
                                        <p:attrNameLst>
                                          <p:attrName>ppt_h</p:attrName>
                                        </p:attrNameLst>
                                      </p:cBhvr>
                                      <p:tavLst>
                                        <p:tav tm="0">
                                          <p:val>
                                            <p:fltVal val="0"/>
                                          </p:val>
                                        </p:tav>
                                        <p:tav tm="100000">
                                          <p:val>
                                            <p:strVal val="#ppt_h"/>
                                          </p:val>
                                        </p:tav>
                                      </p:tavLst>
                                    </p:anim>
                                    <p:anim calcmode="lin" valueType="num">
                                      <p:cBhvr>
                                        <p:cTn id="87" dur="1000" fill="hold"/>
                                        <p:tgtEl>
                                          <p:spTgt spid="16"/>
                                        </p:tgtEl>
                                        <p:attrNameLst>
                                          <p:attrName>style.rotation</p:attrName>
                                        </p:attrNameLst>
                                      </p:cBhvr>
                                      <p:tavLst>
                                        <p:tav tm="0">
                                          <p:val>
                                            <p:fltVal val="90"/>
                                          </p:val>
                                        </p:tav>
                                        <p:tav tm="100000">
                                          <p:val>
                                            <p:fltVal val="0"/>
                                          </p:val>
                                        </p:tav>
                                      </p:tavLst>
                                    </p:anim>
                                    <p:animEffect transition="in" filter="fade">
                                      <p:cBhvr>
                                        <p:cTn id="88" dur="1000"/>
                                        <p:tgtEl>
                                          <p:spTgt spid="16"/>
                                        </p:tgtEl>
                                      </p:cBhvr>
                                    </p:animEffect>
                                  </p:childTnLst>
                                </p:cTn>
                              </p:par>
                              <p:par>
                                <p:cTn id="89" presetID="31" presetClass="entr" presetSubtype="0" repeatCount="indefinite" fill="hold" nodeType="with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p:cTn id="91" dur="1000" fill="hold"/>
                                        <p:tgtEl>
                                          <p:spTgt spid="17"/>
                                        </p:tgtEl>
                                        <p:attrNameLst>
                                          <p:attrName>ppt_w</p:attrName>
                                        </p:attrNameLst>
                                      </p:cBhvr>
                                      <p:tavLst>
                                        <p:tav tm="0">
                                          <p:val>
                                            <p:fltVal val="0"/>
                                          </p:val>
                                        </p:tav>
                                        <p:tav tm="100000">
                                          <p:val>
                                            <p:strVal val="#ppt_w"/>
                                          </p:val>
                                        </p:tav>
                                      </p:tavLst>
                                    </p:anim>
                                    <p:anim calcmode="lin" valueType="num">
                                      <p:cBhvr>
                                        <p:cTn id="92" dur="1000" fill="hold"/>
                                        <p:tgtEl>
                                          <p:spTgt spid="17"/>
                                        </p:tgtEl>
                                        <p:attrNameLst>
                                          <p:attrName>ppt_h</p:attrName>
                                        </p:attrNameLst>
                                      </p:cBhvr>
                                      <p:tavLst>
                                        <p:tav tm="0">
                                          <p:val>
                                            <p:fltVal val="0"/>
                                          </p:val>
                                        </p:tav>
                                        <p:tav tm="100000">
                                          <p:val>
                                            <p:strVal val="#ppt_h"/>
                                          </p:val>
                                        </p:tav>
                                      </p:tavLst>
                                    </p:anim>
                                    <p:anim calcmode="lin" valueType="num">
                                      <p:cBhvr>
                                        <p:cTn id="93" dur="1000" fill="hold"/>
                                        <p:tgtEl>
                                          <p:spTgt spid="17"/>
                                        </p:tgtEl>
                                        <p:attrNameLst>
                                          <p:attrName>style.rotation</p:attrName>
                                        </p:attrNameLst>
                                      </p:cBhvr>
                                      <p:tavLst>
                                        <p:tav tm="0">
                                          <p:val>
                                            <p:fltVal val="90"/>
                                          </p:val>
                                        </p:tav>
                                        <p:tav tm="100000">
                                          <p:val>
                                            <p:fltVal val="0"/>
                                          </p:val>
                                        </p:tav>
                                      </p:tavLst>
                                    </p:anim>
                                    <p:animEffect transition="in" filter="fade">
                                      <p:cBhvr>
                                        <p:cTn id="94" dur="1000"/>
                                        <p:tgtEl>
                                          <p:spTgt spid="17"/>
                                        </p:tgtEl>
                                      </p:cBhvr>
                                    </p:animEffect>
                                  </p:childTnLst>
                                </p:cTn>
                              </p:par>
                              <p:par>
                                <p:cTn id="95" presetID="31" presetClass="entr" presetSubtype="0" repeatCount="indefinite" fill="hold" nodeType="with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p:cTn id="97" dur="1000" fill="hold"/>
                                        <p:tgtEl>
                                          <p:spTgt spid="18"/>
                                        </p:tgtEl>
                                        <p:attrNameLst>
                                          <p:attrName>ppt_w</p:attrName>
                                        </p:attrNameLst>
                                      </p:cBhvr>
                                      <p:tavLst>
                                        <p:tav tm="0">
                                          <p:val>
                                            <p:fltVal val="0"/>
                                          </p:val>
                                        </p:tav>
                                        <p:tav tm="100000">
                                          <p:val>
                                            <p:strVal val="#ppt_w"/>
                                          </p:val>
                                        </p:tav>
                                      </p:tavLst>
                                    </p:anim>
                                    <p:anim calcmode="lin" valueType="num">
                                      <p:cBhvr>
                                        <p:cTn id="98" dur="1000" fill="hold"/>
                                        <p:tgtEl>
                                          <p:spTgt spid="18"/>
                                        </p:tgtEl>
                                        <p:attrNameLst>
                                          <p:attrName>ppt_h</p:attrName>
                                        </p:attrNameLst>
                                      </p:cBhvr>
                                      <p:tavLst>
                                        <p:tav tm="0">
                                          <p:val>
                                            <p:fltVal val="0"/>
                                          </p:val>
                                        </p:tav>
                                        <p:tav tm="100000">
                                          <p:val>
                                            <p:strVal val="#ppt_h"/>
                                          </p:val>
                                        </p:tav>
                                      </p:tavLst>
                                    </p:anim>
                                    <p:anim calcmode="lin" valueType="num">
                                      <p:cBhvr>
                                        <p:cTn id="99" dur="1000" fill="hold"/>
                                        <p:tgtEl>
                                          <p:spTgt spid="18"/>
                                        </p:tgtEl>
                                        <p:attrNameLst>
                                          <p:attrName>style.rotation</p:attrName>
                                        </p:attrNameLst>
                                      </p:cBhvr>
                                      <p:tavLst>
                                        <p:tav tm="0">
                                          <p:val>
                                            <p:fltVal val="90"/>
                                          </p:val>
                                        </p:tav>
                                        <p:tav tm="100000">
                                          <p:val>
                                            <p:fltVal val="0"/>
                                          </p:val>
                                        </p:tav>
                                      </p:tavLst>
                                    </p:anim>
                                    <p:animEffect transition="in" filter="fade">
                                      <p:cBhvr>
                                        <p:cTn id="100" dur="1000"/>
                                        <p:tgtEl>
                                          <p:spTgt spid="18"/>
                                        </p:tgtEl>
                                      </p:cBhvr>
                                    </p:animEffect>
                                  </p:childTnLst>
                                </p:cTn>
                              </p:par>
                              <p:par>
                                <p:cTn id="101" presetID="31" presetClass="entr" presetSubtype="0" repeatCount="indefinite" fill="hold" nodeType="withEffect">
                                  <p:stCondLst>
                                    <p:cond delay="0"/>
                                  </p:stCondLst>
                                  <p:childTnLst>
                                    <p:set>
                                      <p:cBhvr>
                                        <p:cTn id="102" dur="1" fill="hold">
                                          <p:stCondLst>
                                            <p:cond delay="0"/>
                                          </p:stCondLst>
                                        </p:cTn>
                                        <p:tgtEl>
                                          <p:spTgt spid="19"/>
                                        </p:tgtEl>
                                        <p:attrNameLst>
                                          <p:attrName>style.visibility</p:attrName>
                                        </p:attrNameLst>
                                      </p:cBhvr>
                                      <p:to>
                                        <p:strVal val="visible"/>
                                      </p:to>
                                    </p:set>
                                    <p:anim calcmode="lin" valueType="num">
                                      <p:cBhvr>
                                        <p:cTn id="103" dur="1000" fill="hold"/>
                                        <p:tgtEl>
                                          <p:spTgt spid="19"/>
                                        </p:tgtEl>
                                        <p:attrNameLst>
                                          <p:attrName>ppt_w</p:attrName>
                                        </p:attrNameLst>
                                      </p:cBhvr>
                                      <p:tavLst>
                                        <p:tav tm="0">
                                          <p:val>
                                            <p:fltVal val="0"/>
                                          </p:val>
                                        </p:tav>
                                        <p:tav tm="100000">
                                          <p:val>
                                            <p:strVal val="#ppt_w"/>
                                          </p:val>
                                        </p:tav>
                                      </p:tavLst>
                                    </p:anim>
                                    <p:anim calcmode="lin" valueType="num">
                                      <p:cBhvr>
                                        <p:cTn id="104" dur="1000" fill="hold"/>
                                        <p:tgtEl>
                                          <p:spTgt spid="19"/>
                                        </p:tgtEl>
                                        <p:attrNameLst>
                                          <p:attrName>ppt_h</p:attrName>
                                        </p:attrNameLst>
                                      </p:cBhvr>
                                      <p:tavLst>
                                        <p:tav tm="0">
                                          <p:val>
                                            <p:fltVal val="0"/>
                                          </p:val>
                                        </p:tav>
                                        <p:tav tm="100000">
                                          <p:val>
                                            <p:strVal val="#ppt_h"/>
                                          </p:val>
                                        </p:tav>
                                      </p:tavLst>
                                    </p:anim>
                                    <p:anim calcmode="lin" valueType="num">
                                      <p:cBhvr>
                                        <p:cTn id="105" dur="1000" fill="hold"/>
                                        <p:tgtEl>
                                          <p:spTgt spid="19"/>
                                        </p:tgtEl>
                                        <p:attrNameLst>
                                          <p:attrName>style.rotation</p:attrName>
                                        </p:attrNameLst>
                                      </p:cBhvr>
                                      <p:tavLst>
                                        <p:tav tm="0">
                                          <p:val>
                                            <p:fltVal val="90"/>
                                          </p:val>
                                        </p:tav>
                                        <p:tav tm="100000">
                                          <p:val>
                                            <p:fltVal val="0"/>
                                          </p:val>
                                        </p:tav>
                                      </p:tavLst>
                                    </p:anim>
                                    <p:animEffect transition="in" filter="fade">
                                      <p:cBhvr>
                                        <p:cTn id="106" dur="1000"/>
                                        <p:tgtEl>
                                          <p:spTgt spid="19"/>
                                        </p:tgtEl>
                                      </p:cBhvr>
                                    </p:animEffect>
                                  </p:childTnLst>
                                </p:cTn>
                              </p:par>
                              <p:par>
                                <p:cTn id="107" presetID="31" presetClass="entr" presetSubtype="0" repeatCount="indefinite" fill="hold" nodeType="withEffect">
                                  <p:stCondLst>
                                    <p:cond delay="0"/>
                                  </p:stCondLst>
                                  <p:childTnLst>
                                    <p:set>
                                      <p:cBhvr>
                                        <p:cTn id="108" dur="1" fill="hold">
                                          <p:stCondLst>
                                            <p:cond delay="0"/>
                                          </p:stCondLst>
                                        </p:cTn>
                                        <p:tgtEl>
                                          <p:spTgt spid="20"/>
                                        </p:tgtEl>
                                        <p:attrNameLst>
                                          <p:attrName>style.visibility</p:attrName>
                                        </p:attrNameLst>
                                      </p:cBhvr>
                                      <p:to>
                                        <p:strVal val="visible"/>
                                      </p:to>
                                    </p:set>
                                    <p:anim calcmode="lin" valueType="num">
                                      <p:cBhvr>
                                        <p:cTn id="109" dur="1000" fill="hold"/>
                                        <p:tgtEl>
                                          <p:spTgt spid="20"/>
                                        </p:tgtEl>
                                        <p:attrNameLst>
                                          <p:attrName>ppt_w</p:attrName>
                                        </p:attrNameLst>
                                      </p:cBhvr>
                                      <p:tavLst>
                                        <p:tav tm="0">
                                          <p:val>
                                            <p:fltVal val="0"/>
                                          </p:val>
                                        </p:tav>
                                        <p:tav tm="100000">
                                          <p:val>
                                            <p:strVal val="#ppt_w"/>
                                          </p:val>
                                        </p:tav>
                                      </p:tavLst>
                                    </p:anim>
                                    <p:anim calcmode="lin" valueType="num">
                                      <p:cBhvr>
                                        <p:cTn id="110" dur="1000" fill="hold"/>
                                        <p:tgtEl>
                                          <p:spTgt spid="20"/>
                                        </p:tgtEl>
                                        <p:attrNameLst>
                                          <p:attrName>ppt_h</p:attrName>
                                        </p:attrNameLst>
                                      </p:cBhvr>
                                      <p:tavLst>
                                        <p:tav tm="0">
                                          <p:val>
                                            <p:fltVal val="0"/>
                                          </p:val>
                                        </p:tav>
                                        <p:tav tm="100000">
                                          <p:val>
                                            <p:strVal val="#ppt_h"/>
                                          </p:val>
                                        </p:tav>
                                      </p:tavLst>
                                    </p:anim>
                                    <p:anim calcmode="lin" valueType="num">
                                      <p:cBhvr>
                                        <p:cTn id="111" dur="1000" fill="hold"/>
                                        <p:tgtEl>
                                          <p:spTgt spid="20"/>
                                        </p:tgtEl>
                                        <p:attrNameLst>
                                          <p:attrName>style.rotation</p:attrName>
                                        </p:attrNameLst>
                                      </p:cBhvr>
                                      <p:tavLst>
                                        <p:tav tm="0">
                                          <p:val>
                                            <p:fltVal val="90"/>
                                          </p:val>
                                        </p:tav>
                                        <p:tav tm="100000">
                                          <p:val>
                                            <p:fltVal val="0"/>
                                          </p:val>
                                        </p:tav>
                                      </p:tavLst>
                                    </p:anim>
                                    <p:animEffect transition="in" filter="fade">
                                      <p:cBhvr>
                                        <p:cTn id="112" dur="1000"/>
                                        <p:tgtEl>
                                          <p:spTgt spid="20"/>
                                        </p:tgtEl>
                                      </p:cBhvr>
                                    </p:animEffect>
                                  </p:childTnLst>
                                </p:cTn>
                              </p:par>
                              <p:par>
                                <p:cTn id="113" presetID="31" presetClass="entr" presetSubtype="0" repeatCount="indefinite" fill="hold" nodeType="withEffect">
                                  <p:stCondLst>
                                    <p:cond delay="0"/>
                                  </p:stCondLst>
                                  <p:childTnLst>
                                    <p:set>
                                      <p:cBhvr>
                                        <p:cTn id="114" dur="1" fill="hold">
                                          <p:stCondLst>
                                            <p:cond delay="0"/>
                                          </p:stCondLst>
                                        </p:cTn>
                                        <p:tgtEl>
                                          <p:spTgt spid="21"/>
                                        </p:tgtEl>
                                        <p:attrNameLst>
                                          <p:attrName>style.visibility</p:attrName>
                                        </p:attrNameLst>
                                      </p:cBhvr>
                                      <p:to>
                                        <p:strVal val="visible"/>
                                      </p:to>
                                    </p:set>
                                    <p:anim calcmode="lin" valueType="num">
                                      <p:cBhvr>
                                        <p:cTn id="115" dur="1000" fill="hold"/>
                                        <p:tgtEl>
                                          <p:spTgt spid="21"/>
                                        </p:tgtEl>
                                        <p:attrNameLst>
                                          <p:attrName>ppt_w</p:attrName>
                                        </p:attrNameLst>
                                      </p:cBhvr>
                                      <p:tavLst>
                                        <p:tav tm="0">
                                          <p:val>
                                            <p:fltVal val="0"/>
                                          </p:val>
                                        </p:tav>
                                        <p:tav tm="100000">
                                          <p:val>
                                            <p:strVal val="#ppt_w"/>
                                          </p:val>
                                        </p:tav>
                                      </p:tavLst>
                                    </p:anim>
                                    <p:anim calcmode="lin" valueType="num">
                                      <p:cBhvr>
                                        <p:cTn id="116" dur="1000" fill="hold"/>
                                        <p:tgtEl>
                                          <p:spTgt spid="21"/>
                                        </p:tgtEl>
                                        <p:attrNameLst>
                                          <p:attrName>ppt_h</p:attrName>
                                        </p:attrNameLst>
                                      </p:cBhvr>
                                      <p:tavLst>
                                        <p:tav tm="0">
                                          <p:val>
                                            <p:fltVal val="0"/>
                                          </p:val>
                                        </p:tav>
                                        <p:tav tm="100000">
                                          <p:val>
                                            <p:strVal val="#ppt_h"/>
                                          </p:val>
                                        </p:tav>
                                      </p:tavLst>
                                    </p:anim>
                                    <p:anim calcmode="lin" valueType="num">
                                      <p:cBhvr>
                                        <p:cTn id="117" dur="1000" fill="hold"/>
                                        <p:tgtEl>
                                          <p:spTgt spid="21"/>
                                        </p:tgtEl>
                                        <p:attrNameLst>
                                          <p:attrName>style.rotation</p:attrName>
                                        </p:attrNameLst>
                                      </p:cBhvr>
                                      <p:tavLst>
                                        <p:tav tm="0">
                                          <p:val>
                                            <p:fltVal val="90"/>
                                          </p:val>
                                        </p:tav>
                                        <p:tav tm="100000">
                                          <p:val>
                                            <p:fltVal val="0"/>
                                          </p:val>
                                        </p:tav>
                                      </p:tavLst>
                                    </p:anim>
                                    <p:animEffect transition="in" filter="fade">
                                      <p:cBhvr>
                                        <p:cTn id="118" dur="1000"/>
                                        <p:tgtEl>
                                          <p:spTgt spid="21"/>
                                        </p:tgtEl>
                                      </p:cBhvr>
                                    </p:animEffect>
                                  </p:childTnLst>
                                </p:cTn>
                              </p:par>
                              <p:par>
                                <p:cTn id="119" presetID="31" presetClass="entr" presetSubtype="0" repeatCount="indefinite" fill="hold" nodeType="withEffect">
                                  <p:stCondLst>
                                    <p:cond delay="0"/>
                                  </p:stCondLst>
                                  <p:childTnLst>
                                    <p:set>
                                      <p:cBhvr>
                                        <p:cTn id="120" dur="1" fill="hold">
                                          <p:stCondLst>
                                            <p:cond delay="0"/>
                                          </p:stCondLst>
                                        </p:cTn>
                                        <p:tgtEl>
                                          <p:spTgt spid="22"/>
                                        </p:tgtEl>
                                        <p:attrNameLst>
                                          <p:attrName>style.visibility</p:attrName>
                                        </p:attrNameLst>
                                      </p:cBhvr>
                                      <p:to>
                                        <p:strVal val="visible"/>
                                      </p:to>
                                    </p:set>
                                    <p:anim calcmode="lin" valueType="num">
                                      <p:cBhvr>
                                        <p:cTn id="121" dur="1000" fill="hold"/>
                                        <p:tgtEl>
                                          <p:spTgt spid="22"/>
                                        </p:tgtEl>
                                        <p:attrNameLst>
                                          <p:attrName>ppt_w</p:attrName>
                                        </p:attrNameLst>
                                      </p:cBhvr>
                                      <p:tavLst>
                                        <p:tav tm="0">
                                          <p:val>
                                            <p:fltVal val="0"/>
                                          </p:val>
                                        </p:tav>
                                        <p:tav tm="100000">
                                          <p:val>
                                            <p:strVal val="#ppt_w"/>
                                          </p:val>
                                        </p:tav>
                                      </p:tavLst>
                                    </p:anim>
                                    <p:anim calcmode="lin" valueType="num">
                                      <p:cBhvr>
                                        <p:cTn id="122" dur="1000" fill="hold"/>
                                        <p:tgtEl>
                                          <p:spTgt spid="22"/>
                                        </p:tgtEl>
                                        <p:attrNameLst>
                                          <p:attrName>ppt_h</p:attrName>
                                        </p:attrNameLst>
                                      </p:cBhvr>
                                      <p:tavLst>
                                        <p:tav tm="0">
                                          <p:val>
                                            <p:fltVal val="0"/>
                                          </p:val>
                                        </p:tav>
                                        <p:tav tm="100000">
                                          <p:val>
                                            <p:strVal val="#ppt_h"/>
                                          </p:val>
                                        </p:tav>
                                      </p:tavLst>
                                    </p:anim>
                                    <p:anim calcmode="lin" valueType="num">
                                      <p:cBhvr>
                                        <p:cTn id="123" dur="1000" fill="hold"/>
                                        <p:tgtEl>
                                          <p:spTgt spid="22"/>
                                        </p:tgtEl>
                                        <p:attrNameLst>
                                          <p:attrName>style.rotation</p:attrName>
                                        </p:attrNameLst>
                                      </p:cBhvr>
                                      <p:tavLst>
                                        <p:tav tm="0">
                                          <p:val>
                                            <p:fltVal val="90"/>
                                          </p:val>
                                        </p:tav>
                                        <p:tav tm="100000">
                                          <p:val>
                                            <p:fltVal val="0"/>
                                          </p:val>
                                        </p:tav>
                                      </p:tavLst>
                                    </p:anim>
                                    <p:animEffect transition="in" filter="fade">
                                      <p:cBhvr>
                                        <p:cTn id="124" dur="1000"/>
                                        <p:tgtEl>
                                          <p:spTgt spid="22"/>
                                        </p:tgtEl>
                                      </p:cBhvr>
                                    </p:animEffect>
                                  </p:childTnLst>
                                </p:cTn>
                              </p:par>
                              <p:par>
                                <p:cTn id="125" presetID="31" presetClass="entr" presetSubtype="0" repeatCount="indefinite" fill="hold" nodeType="withEffect">
                                  <p:stCondLst>
                                    <p:cond delay="0"/>
                                  </p:stCondLst>
                                  <p:childTnLst>
                                    <p:set>
                                      <p:cBhvr>
                                        <p:cTn id="126" dur="1" fill="hold">
                                          <p:stCondLst>
                                            <p:cond delay="0"/>
                                          </p:stCondLst>
                                        </p:cTn>
                                        <p:tgtEl>
                                          <p:spTgt spid="23"/>
                                        </p:tgtEl>
                                        <p:attrNameLst>
                                          <p:attrName>style.visibility</p:attrName>
                                        </p:attrNameLst>
                                      </p:cBhvr>
                                      <p:to>
                                        <p:strVal val="visible"/>
                                      </p:to>
                                    </p:set>
                                    <p:anim calcmode="lin" valueType="num">
                                      <p:cBhvr>
                                        <p:cTn id="127" dur="1000" fill="hold"/>
                                        <p:tgtEl>
                                          <p:spTgt spid="23"/>
                                        </p:tgtEl>
                                        <p:attrNameLst>
                                          <p:attrName>ppt_w</p:attrName>
                                        </p:attrNameLst>
                                      </p:cBhvr>
                                      <p:tavLst>
                                        <p:tav tm="0">
                                          <p:val>
                                            <p:fltVal val="0"/>
                                          </p:val>
                                        </p:tav>
                                        <p:tav tm="100000">
                                          <p:val>
                                            <p:strVal val="#ppt_w"/>
                                          </p:val>
                                        </p:tav>
                                      </p:tavLst>
                                    </p:anim>
                                    <p:anim calcmode="lin" valueType="num">
                                      <p:cBhvr>
                                        <p:cTn id="128" dur="1000" fill="hold"/>
                                        <p:tgtEl>
                                          <p:spTgt spid="23"/>
                                        </p:tgtEl>
                                        <p:attrNameLst>
                                          <p:attrName>ppt_h</p:attrName>
                                        </p:attrNameLst>
                                      </p:cBhvr>
                                      <p:tavLst>
                                        <p:tav tm="0">
                                          <p:val>
                                            <p:fltVal val="0"/>
                                          </p:val>
                                        </p:tav>
                                        <p:tav tm="100000">
                                          <p:val>
                                            <p:strVal val="#ppt_h"/>
                                          </p:val>
                                        </p:tav>
                                      </p:tavLst>
                                    </p:anim>
                                    <p:anim calcmode="lin" valueType="num">
                                      <p:cBhvr>
                                        <p:cTn id="129" dur="1000" fill="hold"/>
                                        <p:tgtEl>
                                          <p:spTgt spid="23"/>
                                        </p:tgtEl>
                                        <p:attrNameLst>
                                          <p:attrName>style.rotation</p:attrName>
                                        </p:attrNameLst>
                                      </p:cBhvr>
                                      <p:tavLst>
                                        <p:tav tm="0">
                                          <p:val>
                                            <p:fltVal val="90"/>
                                          </p:val>
                                        </p:tav>
                                        <p:tav tm="100000">
                                          <p:val>
                                            <p:fltVal val="0"/>
                                          </p:val>
                                        </p:tav>
                                      </p:tavLst>
                                    </p:anim>
                                    <p:animEffect transition="in" filter="fade">
                                      <p:cBhvr>
                                        <p:cTn id="130" dur="1000"/>
                                        <p:tgtEl>
                                          <p:spTgt spid="23"/>
                                        </p:tgtEl>
                                      </p:cBhvr>
                                    </p:animEffect>
                                  </p:childTnLst>
                                </p:cTn>
                              </p:par>
                              <p:par>
                                <p:cTn id="131" presetID="31" presetClass="entr" presetSubtype="0" repeatCount="indefinite" fill="hold" nodeType="withEffect">
                                  <p:stCondLst>
                                    <p:cond delay="0"/>
                                  </p:stCondLst>
                                  <p:childTnLst>
                                    <p:set>
                                      <p:cBhvr>
                                        <p:cTn id="132" dur="1" fill="hold">
                                          <p:stCondLst>
                                            <p:cond delay="0"/>
                                          </p:stCondLst>
                                        </p:cTn>
                                        <p:tgtEl>
                                          <p:spTgt spid="24"/>
                                        </p:tgtEl>
                                        <p:attrNameLst>
                                          <p:attrName>style.visibility</p:attrName>
                                        </p:attrNameLst>
                                      </p:cBhvr>
                                      <p:to>
                                        <p:strVal val="visible"/>
                                      </p:to>
                                    </p:set>
                                    <p:anim calcmode="lin" valueType="num">
                                      <p:cBhvr>
                                        <p:cTn id="133" dur="1000" fill="hold"/>
                                        <p:tgtEl>
                                          <p:spTgt spid="24"/>
                                        </p:tgtEl>
                                        <p:attrNameLst>
                                          <p:attrName>ppt_w</p:attrName>
                                        </p:attrNameLst>
                                      </p:cBhvr>
                                      <p:tavLst>
                                        <p:tav tm="0">
                                          <p:val>
                                            <p:fltVal val="0"/>
                                          </p:val>
                                        </p:tav>
                                        <p:tav tm="100000">
                                          <p:val>
                                            <p:strVal val="#ppt_w"/>
                                          </p:val>
                                        </p:tav>
                                      </p:tavLst>
                                    </p:anim>
                                    <p:anim calcmode="lin" valueType="num">
                                      <p:cBhvr>
                                        <p:cTn id="134" dur="1000" fill="hold"/>
                                        <p:tgtEl>
                                          <p:spTgt spid="24"/>
                                        </p:tgtEl>
                                        <p:attrNameLst>
                                          <p:attrName>ppt_h</p:attrName>
                                        </p:attrNameLst>
                                      </p:cBhvr>
                                      <p:tavLst>
                                        <p:tav tm="0">
                                          <p:val>
                                            <p:fltVal val="0"/>
                                          </p:val>
                                        </p:tav>
                                        <p:tav tm="100000">
                                          <p:val>
                                            <p:strVal val="#ppt_h"/>
                                          </p:val>
                                        </p:tav>
                                      </p:tavLst>
                                    </p:anim>
                                    <p:anim calcmode="lin" valueType="num">
                                      <p:cBhvr>
                                        <p:cTn id="135" dur="1000" fill="hold"/>
                                        <p:tgtEl>
                                          <p:spTgt spid="24"/>
                                        </p:tgtEl>
                                        <p:attrNameLst>
                                          <p:attrName>style.rotation</p:attrName>
                                        </p:attrNameLst>
                                      </p:cBhvr>
                                      <p:tavLst>
                                        <p:tav tm="0">
                                          <p:val>
                                            <p:fltVal val="90"/>
                                          </p:val>
                                        </p:tav>
                                        <p:tav tm="100000">
                                          <p:val>
                                            <p:fltVal val="0"/>
                                          </p:val>
                                        </p:tav>
                                      </p:tavLst>
                                    </p:anim>
                                    <p:animEffect transition="in" filter="fade">
                                      <p:cBhvr>
                                        <p:cTn id="136" dur="1000"/>
                                        <p:tgtEl>
                                          <p:spTgt spid="24"/>
                                        </p:tgtEl>
                                      </p:cBhvr>
                                    </p:animEffect>
                                  </p:childTnLst>
                                </p:cTn>
                              </p:par>
                              <p:par>
                                <p:cTn id="137" presetID="31" presetClass="entr" presetSubtype="0" repeatCount="indefinite" fill="hold" nodeType="withEffect">
                                  <p:stCondLst>
                                    <p:cond delay="0"/>
                                  </p:stCondLst>
                                  <p:childTnLst>
                                    <p:set>
                                      <p:cBhvr>
                                        <p:cTn id="138" dur="1" fill="hold">
                                          <p:stCondLst>
                                            <p:cond delay="0"/>
                                          </p:stCondLst>
                                        </p:cTn>
                                        <p:tgtEl>
                                          <p:spTgt spid="25"/>
                                        </p:tgtEl>
                                        <p:attrNameLst>
                                          <p:attrName>style.visibility</p:attrName>
                                        </p:attrNameLst>
                                      </p:cBhvr>
                                      <p:to>
                                        <p:strVal val="visible"/>
                                      </p:to>
                                    </p:set>
                                    <p:anim calcmode="lin" valueType="num">
                                      <p:cBhvr>
                                        <p:cTn id="139" dur="1000" fill="hold"/>
                                        <p:tgtEl>
                                          <p:spTgt spid="25"/>
                                        </p:tgtEl>
                                        <p:attrNameLst>
                                          <p:attrName>ppt_w</p:attrName>
                                        </p:attrNameLst>
                                      </p:cBhvr>
                                      <p:tavLst>
                                        <p:tav tm="0">
                                          <p:val>
                                            <p:fltVal val="0"/>
                                          </p:val>
                                        </p:tav>
                                        <p:tav tm="100000">
                                          <p:val>
                                            <p:strVal val="#ppt_w"/>
                                          </p:val>
                                        </p:tav>
                                      </p:tavLst>
                                    </p:anim>
                                    <p:anim calcmode="lin" valueType="num">
                                      <p:cBhvr>
                                        <p:cTn id="140" dur="1000" fill="hold"/>
                                        <p:tgtEl>
                                          <p:spTgt spid="25"/>
                                        </p:tgtEl>
                                        <p:attrNameLst>
                                          <p:attrName>ppt_h</p:attrName>
                                        </p:attrNameLst>
                                      </p:cBhvr>
                                      <p:tavLst>
                                        <p:tav tm="0">
                                          <p:val>
                                            <p:fltVal val="0"/>
                                          </p:val>
                                        </p:tav>
                                        <p:tav tm="100000">
                                          <p:val>
                                            <p:strVal val="#ppt_h"/>
                                          </p:val>
                                        </p:tav>
                                      </p:tavLst>
                                    </p:anim>
                                    <p:anim calcmode="lin" valueType="num">
                                      <p:cBhvr>
                                        <p:cTn id="141" dur="1000" fill="hold"/>
                                        <p:tgtEl>
                                          <p:spTgt spid="25"/>
                                        </p:tgtEl>
                                        <p:attrNameLst>
                                          <p:attrName>style.rotation</p:attrName>
                                        </p:attrNameLst>
                                      </p:cBhvr>
                                      <p:tavLst>
                                        <p:tav tm="0">
                                          <p:val>
                                            <p:fltVal val="90"/>
                                          </p:val>
                                        </p:tav>
                                        <p:tav tm="100000">
                                          <p:val>
                                            <p:fltVal val="0"/>
                                          </p:val>
                                        </p:tav>
                                      </p:tavLst>
                                    </p:anim>
                                    <p:animEffect transition="in" filter="fade">
                                      <p:cBhvr>
                                        <p:cTn id="142"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ChangeArrowheads="1"/>
          </p:cNvSpPr>
          <p:nvPr/>
        </p:nvSpPr>
        <p:spPr bwMode="auto">
          <a:xfrm>
            <a:off x="0" y="-323850"/>
            <a:ext cx="184150"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vi-VN" altLang="vi-VN" sz="3600">
              <a:latin typeface=".VnAristote" panose="020B7200000000000000" pitchFamily="34" charset="0"/>
            </a:endParaRPr>
          </a:p>
        </p:txBody>
      </p:sp>
      <p:sp>
        <p:nvSpPr>
          <p:cNvPr id="5126" name="Rectangle 8"/>
          <p:cNvSpPr>
            <a:spLocks noChangeArrowheads="1"/>
          </p:cNvSpPr>
          <p:nvPr/>
        </p:nvSpPr>
        <p:spPr bwMode="auto">
          <a:xfrm>
            <a:off x="1371600" y="563563"/>
            <a:ext cx="6324600" cy="70788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defRPr/>
            </a:pPr>
            <a:r>
              <a:rPr lang="en-US" altLang="vi-VN" dirty="0" smtClean="0">
                <a:solidFill>
                  <a:schemeClr val="accent2"/>
                </a:solidFill>
              </a:rPr>
              <a:t>           </a:t>
            </a:r>
            <a:r>
              <a:rPr lang="en-US" altLang="vi-VN" sz="4000" b="1" dirty="0" smtClean="0">
                <a:solidFill>
                  <a:srgbClr val="FF912B"/>
                </a:solidFill>
                <a:ea typeface="+mj-ea"/>
                <a:cs typeface="Times New Roman" panose="02020603050405020304" pitchFamily="18" charset="0"/>
              </a:rPr>
              <a:t>MỤC TIÊU BÀI HỌC</a:t>
            </a:r>
            <a:endParaRPr lang="en-US" altLang="vi-VN" sz="4000" b="1" dirty="0">
              <a:solidFill>
                <a:srgbClr val="FF912B"/>
              </a:solidFill>
              <a:ea typeface="+mj-ea"/>
              <a:cs typeface="Times New Roman" panose="02020603050405020304" pitchFamily="18" charset="0"/>
            </a:endParaRPr>
          </a:p>
        </p:txBody>
      </p:sp>
      <p:sp>
        <p:nvSpPr>
          <p:cNvPr id="11" name="Text Box 11"/>
          <p:cNvSpPr txBox="1">
            <a:spLocks noChangeArrowheads="1"/>
          </p:cNvSpPr>
          <p:nvPr/>
        </p:nvSpPr>
        <p:spPr bwMode="auto">
          <a:xfrm>
            <a:off x="457200" y="2024948"/>
            <a:ext cx="8153400" cy="1200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vi-VN" sz="3600" dirty="0" smtClean="0">
                <a:cs typeface="Times New Roman" panose="02020603050405020304" pitchFamily="18" charset="0"/>
              </a:rPr>
              <a:t>- </a:t>
            </a:r>
            <a:r>
              <a:rPr lang="en-US" sz="3600" dirty="0" err="1" smtClean="0">
                <a:cs typeface="Times New Roman" panose="02020603050405020304" pitchFamily="18" charset="0"/>
              </a:rPr>
              <a:t>Kể</a:t>
            </a:r>
            <a:r>
              <a:rPr lang="en-US" sz="3600" dirty="0" smtClean="0">
                <a:cs typeface="Times New Roman" panose="02020603050405020304" pitchFamily="18" charset="0"/>
              </a:rPr>
              <a:t> </a:t>
            </a:r>
            <a:r>
              <a:rPr lang="en-US" sz="3600" dirty="0" err="1">
                <a:cs typeface="Times New Roman" panose="02020603050405020304" pitchFamily="18" charset="0"/>
              </a:rPr>
              <a:t>được</a:t>
            </a:r>
            <a:r>
              <a:rPr lang="en-US" sz="3600" dirty="0">
                <a:cs typeface="Times New Roman" panose="02020603050405020304" pitchFamily="18" charset="0"/>
              </a:rPr>
              <a:t> </a:t>
            </a:r>
            <a:r>
              <a:rPr lang="en-US" sz="3600" dirty="0" err="1">
                <a:cs typeface="Times New Roman" panose="02020603050405020304" pitchFamily="18" charset="0"/>
              </a:rPr>
              <a:t>tên</a:t>
            </a:r>
            <a:r>
              <a:rPr lang="en-US" sz="3600" dirty="0">
                <a:cs typeface="Times New Roman" panose="02020603050405020304" pitchFamily="18" charset="0"/>
              </a:rPr>
              <a:t> </a:t>
            </a:r>
            <a:r>
              <a:rPr lang="en-US" sz="3600" dirty="0" err="1">
                <a:cs typeface="Times New Roman" panose="02020603050405020304" pitchFamily="18" charset="0"/>
              </a:rPr>
              <a:t>và</a:t>
            </a:r>
            <a:r>
              <a:rPr lang="en-US" sz="3600" dirty="0">
                <a:cs typeface="Times New Roman" panose="02020603050405020304" pitchFamily="18" charset="0"/>
              </a:rPr>
              <a:t> </a:t>
            </a:r>
            <a:r>
              <a:rPr lang="en-US" sz="3600" dirty="0" err="1">
                <a:cs typeface="Times New Roman" panose="02020603050405020304" pitchFamily="18" charset="0"/>
              </a:rPr>
              <a:t>công</a:t>
            </a:r>
            <a:r>
              <a:rPr lang="en-US" sz="3600" dirty="0">
                <a:cs typeface="Times New Roman" panose="02020603050405020304" pitchFamily="18" charset="0"/>
              </a:rPr>
              <a:t> </a:t>
            </a:r>
            <a:r>
              <a:rPr lang="en-US" sz="3600" dirty="0" err="1">
                <a:cs typeface="Times New Roman" panose="02020603050405020304" pitchFamily="18" charset="0"/>
              </a:rPr>
              <a:t>dụng</a:t>
            </a:r>
            <a:r>
              <a:rPr lang="en-US" sz="3600" dirty="0">
                <a:cs typeface="Times New Roman" panose="02020603050405020304" pitchFamily="18" charset="0"/>
              </a:rPr>
              <a:t> </a:t>
            </a:r>
            <a:r>
              <a:rPr lang="en-US" sz="3600" dirty="0" err="1">
                <a:cs typeface="Times New Roman" panose="02020603050405020304" pitchFamily="18" charset="0"/>
              </a:rPr>
              <a:t>một</a:t>
            </a:r>
            <a:r>
              <a:rPr lang="en-US" sz="3600" dirty="0">
                <a:cs typeface="Times New Roman" panose="02020603050405020304" pitchFamily="18" charset="0"/>
              </a:rPr>
              <a:t> </a:t>
            </a:r>
            <a:r>
              <a:rPr lang="en-US" sz="3600" dirty="0" err="1">
                <a:cs typeface="Times New Roman" panose="02020603050405020304" pitchFamily="18" charset="0"/>
              </a:rPr>
              <a:t>số</a:t>
            </a:r>
            <a:r>
              <a:rPr lang="en-US" sz="3600" dirty="0">
                <a:cs typeface="Times New Roman" panose="02020603050405020304" pitchFamily="18" charset="0"/>
              </a:rPr>
              <a:t> </a:t>
            </a:r>
            <a:r>
              <a:rPr lang="en-US" sz="3600" dirty="0" err="1">
                <a:cs typeface="Times New Roman" panose="02020603050405020304" pitchFamily="18" charset="0"/>
              </a:rPr>
              <a:t>đồ</a:t>
            </a:r>
            <a:r>
              <a:rPr lang="en-US" sz="3600" dirty="0">
                <a:cs typeface="Times New Roman" panose="02020603050405020304" pitchFamily="18" charset="0"/>
              </a:rPr>
              <a:t> </a:t>
            </a:r>
            <a:r>
              <a:rPr lang="en-US" sz="3600" dirty="0" err="1">
                <a:cs typeface="Times New Roman" panose="02020603050405020304" pitchFamily="18" charset="0"/>
              </a:rPr>
              <a:t>dùng</a:t>
            </a:r>
            <a:r>
              <a:rPr lang="en-US" sz="3600" dirty="0">
                <a:cs typeface="Times New Roman" panose="02020603050405020304" pitchFamily="18" charset="0"/>
              </a:rPr>
              <a:t> </a:t>
            </a:r>
            <a:r>
              <a:rPr lang="en-US" sz="3600" dirty="0" err="1">
                <a:cs typeface="Times New Roman" panose="02020603050405020304" pitchFamily="18" charset="0"/>
              </a:rPr>
              <a:t>điện</a:t>
            </a:r>
            <a:r>
              <a:rPr lang="en-US" sz="3600" dirty="0">
                <a:cs typeface="Times New Roman" panose="02020603050405020304" pitchFamily="18" charset="0"/>
              </a:rPr>
              <a:t> </a:t>
            </a:r>
            <a:r>
              <a:rPr lang="en-US" sz="3600" dirty="0" err="1">
                <a:cs typeface="Times New Roman" panose="02020603050405020304" pitchFamily="18" charset="0"/>
              </a:rPr>
              <a:t>trong</a:t>
            </a:r>
            <a:r>
              <a:rPr lang="en-US" sz="3600" dirty="0">
                <a:cs typeface="Times New Roman" panose="02020603050405020304" pitchFamily="18" charset="0"/>
              </a:rPr>
              <a:t> </a:t>
            </a:r>
            <a:r>
              <a:rPr lang="en-US" sz="3600" dirty="0" err="1">
                <a:cs typeface="Times New Roman" panose="02020603050405020304" pitchFamily="18" charset="0"/>
              </a:rPr>
              <a:t>gia</a:t>
            </a:r>
            <a:r>
              <a:rPr lang="en-US" sz="3600" dirty="0">
                <a:cs typeface="Times New Roman" panose="02020603050405020304" pitchFamily="18" charset="0"/>
              </a:rPr>
              <a:t> </a:t>
            </a:r>
            <a:r>
              <a:rPr lang="en-US" sz="3600" dirty="0" err="1" smtClean="0">
                <a:cs typeface="Times New Roman" panose="02020603050405020304" pitchFamily="18" charset="0"/>
              </a:rPr>
              <a:t>đình</a:t>
            </a:r>
            <a:r>
              <a:rPr lang="en-US" sz="3600" dirty="0" smtClean="0">
                <a:cs typeface="Times New Roman" panose="02020603050405020304" pitchFamily="18" charset="0"/>
              </a:rPr>
              <a:t>.</a:t>
            </a:r>
            <a:endParaRPr lang="en-US" sz="3600" dirty="0">
              <a:cs typeface="Times New Roman" panose="02020603050405020304" pitchFamily="18" charset="0"/>
            </a:endParaRPr>
          </a:p>
        </p:txBody>
      </p:sp>
      <p:sp>
        <p:nvSpPr>
          <p:cNvPr id="12" name="Text Box 11"/>
          <p:cNvSpPr txBox="1">
            <a:spLocks noChangeArrowheads="1"/>
          </p:cNvSpPr>
          <p:nvPr/>
        </p:nvSpPr>
        <p:spPr bwMode="auto">
          <a:xfrm>
            <a:off x="495300" y="3472018"/>
            <a:ext cx="8153400" cy="17543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n-US" altLang="vi-VN" sz="3600" dirty="0" smtClean="0"/>
              <a:t>- </a:t>
            </a:r>
            <a:r>
              <a:rPr lang="en-US" sz="3600" dirty="0" err="1" smtClean="0"/>
              <a:t>Nêu</a:t>
            </a:r>
            <a:r>
              <a:rPr lang="en-US" sz="3600" dirty="0" smtClean="0"/>
              <a:t> </a:t>
            </a:r>
            <a:r>
              <a:rPr lang="en-US" sz="3600" dirty="0" err="1"/>
              <a:t>được</a:t>
            </a:r>
            <a:r>
              <a:rPr lang="en-US" sz="3600" dirty="0"/>
              <a:t> </a:t>
            </a:r>
            <a:r>
              <a:rPr lang="en-US" sz="3600" dirty="0" err="1"/>
              <a:t>các</a:t>
            </a:r>
            <a:r>
              <a:rPr lang="en-US" sz="3600" dirty="0"/>
              <a:t> </a:t>
            </a:r>
            <a:r>
              <a:rPr lang="en-US" sz="3600" dirty="0" err="1"/>
              <a:t>lựa</a:t>
            </a:r>
            <a:r>
              <a:rPr lang="en-US" sz="3600" dirty="0"/>
              <a:t> </a:t>
            </a:r>
            <a:r>
              <a:rPr lang="en-US" sz="3600" dirty="0" err="1"/>
              <a:t>chọn</a:t>
            </a:r>
            <a:r>
              <a:rPr lang="en-US" sz="3600" dirty="0"/>
              <a:t> </a:t>
            </a:r>
            <a:r>
              <a:rPr lang="en-US" sz="3600" dirty="0" err="1"/>
              <a:t>và</a:t>
            </a:r>
            <a:r>
              <a:rPr lang="en-US" sz="3600" dirty="0"/>
              <a:t> </a:t>
            </a:r>
            <a:r>
              <a:rPr lang="en-US" sz="3600" dirty="0" err="1"/>
              <a:t>một</a:t>
            </a:r>
            <a:r>
              <a:rPr lang="en-US" sz="3600" dirty="0"/>
              <a:t> </a:t>
            </a:r>
            <a:r>
              <a:rPr lang="en-US" sz="3600" dirty="0" err="1"/>
              <a:t>số</a:t>
            </a:r>
            <a:r>
              <a:rPr lang="en-US" sz="3600" dirty="0"/>
              <a:t> </a:t>
            </a:r>
            <a:r>
              <a:rPr lang="en-US" sz="3600" dirty="0" err="1"/>
              <a:t>lưu</a:t>
            </a:r>
            <a:r>
              <a:rPr lang="en-US" sz="3600" dirty="0"/>
              <a:t> ý </a:t>
            </a:r>
            <a:r>
              <a:rPr lang="en-US" sz="3600" dirty="0" err="1"/>
              <a:t>khi</a:t>
            </a:r>
            <a:r>
              <a:rPr lang="en-US" sz="3600" dirty="0"/>
              <a:t> </a:t>
            </a:r>
            <a:r>
              <a:rPr lang="en-US" sz="3600" dirty="0" err="1"/>
              <a:t>sử</a:t>
            </a:r>
            <a:r>
              <a:rPr lang="en-US" sz="3600" dirty="0"/>
              <a:t> </a:t>
            </a:r>
            <a:r>
              <a:rPr lang="en-US" sz="3600" dirty="0" err="1"/>
              <a:t>dụng</a:t>
            </a:r>
            <a:r>
              <a:rPr lang="en-US" sz="3600" dirty="0"/>
              <a:t> </a:t>
            </a:r>
            <a:r>
              <a:rPr lang="en-US" sz="3600" dirty="0" err="1"/>
              <a:t>đồ</a:t>
            </a:r>
            <a:r>
              <a:rPr lang="en-US" sz="3600" dirty="0"/>
              <a:t> </a:t>
            </a:r>
            <a:r>
              <a:rPr lang="en-US" sz="3600" dirty="0" err="1"/>
              <a:t>dùng</a:t>
            </a:r>
            <a:r>
              <a:rPr lang="en-US" sz="3600" dirty="0"/>
              <a:t> </a:t>
            </a:r>
            <a:r>
              <a:rPr lang="en-US" sz="3600" dirty="0" err="1"/>
              <a:t>điện</a:t>
            </a:r>
            <a:r>
              <a:rPr lang="en-US" sz="3600" dirty="0"/>
              <a:t> </a:t>
            </a:r>
            <a:r>
              <a:rPr lang="en-US" sz="3600" dirty="0" err="1"/>
              <a:t>trong</a:t>
            </a:r>
            <a:r>
              <a:rPr lang="en-US" sz="3600" dirty="0"/>
              <a:t> </a:t>
            </a:r>
            <a:r>
              <a:rPr lang="en-US" sz="3600" dirty="0" err="1"/>
              <a:t>gia</a:t>
            </a:r>
            <a:r>
              <a:rPr lang="en-US" sz="3600" dirty="0"/>
              <a:t> </a:t>
            </a:r>
            <a:r>
              <a:rPr lang="en-US" sz="3600" dirty="0" err="1"/>
              <a:t>đình</a:t>
            </a:r>
            <a:r>
              <a:rPr lang="en-US" sz="3600" dirty="0"/>
              <a:t> an </a:t>
            </a:r>
            <a:r>
              <a:rPr lang="en-US" sz="3600" dirty="0" err="1"/>
              <a:t>toàn</a:t>
            </a:r>
            <a:r>
              <a:rPr lang="en-US" sz="3600" dirty="0"/>
              <a:t> </a:t>
            </a:r>
            <a:r>
              <a:rPr lang="en-US" sz="3600" dirty="0" err="1"/>
              <a:t>và</a:t>
            </a:r>
            <a:r>
              <a:rPr lang="en-US" sz="3600" dirty="0"/>
              <a:t> </a:t>
            </a:r>
            <a:r>
              <a:rPr lang="en-US" sz="3600" dirty="0" err="1"/>
              <a:t>tiết</a:t>
            </a:r>
            <a:r>
              <a:rPr lang="en-US" sz="3600" dirty="0"/>
              <a:t> </a:t>
            </a:r>
            <a:r>
              <a:rPr lang="en-US" sz="3600" dirty="0" err="1" smtClean="0"/>
              <a:t>kiệm</a:t>
            </a:r>
            <a:r>
              <a:rPr lang="en-US" sz="3600" dirty="0" smtClean="0"/>
              <a:t>.</a:t>
            </a:r>
            <a:endParaRPr lang="en-US" sz="3600" dirty="0"/>
          </a:p>
        </p:txBody>
      </p:sp>
    </p:spTree>
    <p:extLst>
      <p:ext uri="{BB962C8B-B14F-4D97-AF65-F5344CB8AC3E}">
        <p14:creationId xmlns:p14="http://schemas.microsoft.com/office/powerpoint/2010/main" xmlns="" val="32987686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afterEffect">
                                  <p:stCondLst>
                                    <p:cond delay="0"/>
                                  </p:stCondLst>
                                  <p:childTnLst>
                                    <p:set>
                                      <p:cBhvr>
                                        <p:cTn id="6" dur="1" fill="hold">
                                          <p:stCondLst>
                                            <p:cond delay="0"/>
                                          </p:stCondLst>
                                        </p:cTn>
                                        <p:tgtEl>
                                          <p:spTgt spid="5126"/>
                                        </p:tgtEl>
                                        <p:attrNameLst>
                                          <p:attrName>style.visibility</p:attrName>
                                        </p:attrNameLst>
                                      </p:cBhvr>
                                      <p:to>
                                        <p:strVal val="visible"/>
                                      </p:to>
                                    </p:set>
                                    <p:anim calcmode="lin" valueType="num">
                                      <p:cBhvr additive="base">
                                        <p:cTn id="7" dur="1750" fill="hold"/>
                                        <p:tgtEl>
                                          <p:spTgt spid="5126"/>
                                        </p:tgtEl>
                                        <p:attrNameLst>
                                          <p:attrName>ppt_x</p:attrName>
                                        </p:attrNameLst>
                                      </p:cBhvr>
                                      <p:tavLst>
                                        <p:tav tm="0">
                                          <p:val>
                                            <p:strVal val="0-#ppt_w/2"/>
                                          </p:val>
                                        </p:tav>
                                        <p:tav tm="100000">
                                          <p:val>
                                            <p:strVal val="#ppt_x"/>
                                          </p:val>
                                        </p:tav>
                                      </p:tavLst>
                                    </p:anim>
                                    <p:anim calcmode="lin" valueType="num">
                                      <p:cBhvr additive="base">
                                        <p:cTn id="8" dur="1750" fill="hold"/>
                                        <p:tgtEl>
                                          <p:spTgt spid="5126"/>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amond(in)">
                                      <p:cBhvr>
                                        <p:cTn id="13" dur="2000"/>
                                        <p:tgtEl>
                                          <p:spTgt spid="1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amond(in)">
                                      <p:cBhvr>
                                        <p:cTn id="18"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77091" y="1676400"/>
            <a:ext cx="8229600" cy="2971800"/>
          </a:xfrm>
        </p:spPr>
        <p:txBody>
          <a:bodyPr>
            <a:noAutofit/>
          </a:bodyPr>
          <a:lstStyle/>
          <a:p>
            <a:pPr algn="l"/>
            <a:r>
              <a:rPr lang="en-US" sz="3200" dirty="0">
                <a:solidFill>
                  <a:srgbClr val="0070C0"/>
                </a:solidFill>
              </a:rPr>
              <a:t> </a:t>
            </a:r>
            <a:r>
              <a:rPr lang="en-US" sz="3200" dirty="0" smtClean="0">
                <a:solidFill>
                  <a:srgbClr val="0070C0"/>
                </a:solidFill>
              </a:rPr>
              <a:t/>
            </a:r>
            <a:br>
              <a:rPr lang="en-US" sz="3200" dirty="0" smtClean="0">
                <a:solidFill>
                  <a:srgbClr val="0070C0"/>
                </a:solidFill>
              </a:rPr>
            </a:br>
            <a:r>
              <a:rPr lang="en-US" sz="3200" dirty="0">
                <a:solidFill>
                  <a:srgbClr val="0070C0"/>
                </a:solidFill>
              </a:rPr>
              <a:t/>
            </a:r>
            <a:br>
              <a:rPr lang="en-US" sz="3200" dirty="0">
                <a:solidFill>
                  <a:srgbClr val="0070C0"/>
                </a:solidFill>
              </a:rPr>
            </a:br>
            <a:r>
              <a:rPr lang="en-US" sz="3200" dirty="0" smtClean="0">
                <a:solidFill>
                  <a:srgbClr val="0070C0"/>
                </a:solidFill>
              </a:rPr>
              <a:t/>
            </a:r>
            <a:br>
              <a:rPr lang="en-US" sz="3200" dirty="0" smtClean="0">
                <a:solidFill>
                  <a:srgbClr val="0070C0"/>
                </a:solidFill>
              </a:rPr>
            </a:br>
            <a:r>
              <a:rPr lang="en-US" sz="3200" dirty="0">
                <a:solidFill>
                  <a:srgbClr val="0070C0"/>
                </a:solidFill>
              </a:rPr>
              <a:t/>
            </a:r>
            <a:br>
              <a:rPr lang="en-US" sz="3200" dirty="0">
                <a:solidFill>
                  <a:srgbClr val="0070C0"/>
                </a:solidFill>
              </a:rPr>
            </a:br>
            <a:r>
              <a:rPr lang="en-US" sz="3600" dirty="0" smtClean="0">
                <a:latin typeface="Times New Roman" panose="02020603050405020304" pitchFamily="18" charset="0"/>
                <a:cs typeface="Times New Roman" panose="02020603050405020304" pitchFamily="18" charset="0"/>
              </a:rPr>
              <a:t>-</a:t>
            </a:r>
            <a:r>
              <a:rPr lang="en-US" sz="3600" dirty="0" smtClean="0">
                <a:solidFill>
                  <a:srgbClr val="0070C0"/>
                </a:solidFill>
                <a:latin typeface="Times New Roman" panose="02020603050405020304" pitchFamily="18" charset="0"/>
                <a:cs typeface="Times New Roman" panose="02020603050405020304" pitchFamily="18" charset="0"/>
              </a:rPr>
              <a:t> </a:t>
            </a:r>
            <a:r>
              <a:rPr lang="vi-VN" sz="3600" dirty="0" smtClean="0">
                <a:latin typeface="Times New Roman" panose="02020603050405020304" pitchFamily="18" charset="0"/>
                <a:cs typeface="Times New Roman" panose="02020603050405020304" pitchFamily="18" charset="0"/>
              </a:rPr>
              <a:t>Đồ </a:t>
            </a:r>
            <a:r>
              <a:rPr lang="vi-VN" sz="3600" dirty="0">
                <a:latin typeface="Times New Roman" panose="02020603050405020304" pitchFamily="18" charset="0"/>
                <a:cs typeface="Times New Roman" panose="02020603050405020304" pitchFamily="18" charset="0"/>
              </a:rPr>
              <a:t>dùng điện giúp nâng cao tiện ích trong gia đình như thế nào? </a:t>
            </a:r>
            <a:r>
              <a:rPr lang="en-US" sz="3600" dirty="0" smtClean="0">
                <a:latin typeface="Times New Roman" panose="02020603050405020304" pitchFamily="18" charset="0"/>
                <a:cs typeface="Times New Roman" panose="02020603050405020304" pitchFamily="18" charset="0"/>
              </a:rPr>
              <a:t/>
            </a:r>
            <a:br>
              <a:rPr lang="en-US" sz="3600" dirty="0" smtClean="0">
                <a:latin typeface="Times New Roman" panose="02020603050405020304" pitchFamily="18" charset="0"/>
                <a:cs typeface="Times New Roman" panose="02020603050405020304" pitchFamily="18" charset="0"/>
              </a:rPr>
            </a:br>
            <a:r>
              <a:rPr lang="en-US" sz="3600" dirty="0" smtClean="0">
                <a:latin typeface="Times New Roman" panose="02020603050405020304" pitchFamily="18" charset="0"/>
                <a:cs typeface="Times New Roman" panose="02020603050405020304" pitchFamily="18" charset="0"/>
              </a:rPr>
              <a:t>- </a:t>
            </a:r>
            <a:r>
              <a:rPr lang="vi-VN" sz="3600" dirty="0" smtClean="0">
                <a:latin typeface="Times New Roman" panose="02020603050405020304" pitchFamily="18" charset="0"/>
                <a:cs typeface="Times New Roman" panose="02020603050405020304" pitchFamily="18" charset="0"/>
              </a:rPr>
              <a:t>Làm </a:t>
            </a:r>
            <a:r>
              <a:rPr lang="vi-VN" sz="3600" dirty="0">
                <a:latin typeface="Times New Roman" panose="02020603050405020304" pitchFamily="18" charset="0"/>
                <a:cs typeface="Times New Roman" panose="02020603050405020304" pitchFamily="18" charset="0"/>
              </a:rPr>
              <a:t>thế nào sử dụng </a:t>
            </a:r>
            <a:r>
              <a:rPr lang="vi-VN" sz="3600" dirty="0" smtClean="0">
                <a:latin typeface="Times New Roman" panose="02020603050405020304" pitchFamily="18" charset="0"/>
                <a:cs typeface="Times New Roman" panose="02020603050405020304" pitchFamily="18" charset="0"/>
              </a:rPr>
              <a:t>đồ </a:t>
            </a:r>
            <a:r>
              <a:rPr lang="vi-VN" sz="3600" dirty="0">
                <a:latin typeface="Times New Roman" panose="02020603050405020304" pitchFamily="18" charset="0"/>
                <a:cs typeface="Times New Roman" panose="02020603050405020304" pitchFamily="18" charset="0"/>
              </a:rPr>
              <a:t>dùng điện trong gia đình an toàn hiệu quả?</a:t>
            </a:r>
            <a:br>
              <a:rPr lang="vi-VN" sz="3600" dirty="0">
                <a:latin typeface="Times New Roman" panose="02020603050405020304" pitchFamily="18" charset="0"/>
                <a:cs typeface="Times New Roman" panose="02020603050405020304" pitchFamily="18" charset="0"/>
              </a:rPr>
            </a:br>
            <a:r>
              <a:rPr lang="vi-VN" dirty="0"/>
              <a:t/>
            </a:r>
            <a:br>
              <a:rPr lang="vi-VN" dirty="0"/>
            </a:br>
            <a:r>
              <a:rPr lang="en-US" dirty="0"/>
              <a:t/>
            </a:r>
            <a:br>
              <a:rPr lang="en-US" dirty="0"/>
            </a:br>
            <a:endParaRPr lang="en-US" sz="3200" dirty="0">
              <a:solidFill>
                <a:srgbClr val="0070C0"/>
              </a:solidFill>
            </a:endParaRPr>
          </a:p>
        </p:txBody>
      </p:sp>
      <p:pic>
        <p:nvPicPr>
          <p:cNvPr id="8" name="Picture 7"/>
          <p:cNvPicPr>
            <a:picLocks noChangeAspect="1"/>
          </p:cNvPicPr>
          <p:nvPr/>
        </p:nvPicPr>
        <p:blipFill>
          <a:blip r:embed="rId2"/>
          <a:stretch>
            <a:fillRect/>
          </a:stretch>
        </p:blipFill>
        <p:spPr>
          <a:xfrm>
            <a:off x="457200" y="309643"/>
            <a:ext cx="908383" cy="1072989"/>
          </a:xfrm>
          <a:prstGeom prst="rect">
            <a:avLst/>
          </a:prstGeom>
        </p:spPr>
      </p:pic>
      <p:pic>
        <p:nvPicPr>
          <p:cNvPr id="9" name="Picture 8"/>
          <p:cNvPicPr>
            <a:picLocks noChangeAspect="1"/>
          </p:cNvPicPr>
          <p:nvPr/>
        </p:nvPicPr>
        <p:blipFill>
          <a:blip r:embed="rId3"/>
          <a:stretch>
            <a:fillRect/>
          </a:stretch>
        </p:blipFill>
        <p:spPr>
          <a:xfrm>
            <a:off x="7696200" y="171946"/>
            <a:ext cx="838200" cy="894853"/>
          </a:xfrm>
          <a:prstGeom prst="rect">
            <a:avLst/>
          </a:prstGeom>
        </p:spPr>
      </p:pic>
    </p:spTree>
    <p:extLst>
      <p:ext uri="{BB962C8B-B14F-4D97-AF65-F5344CB8AC3E}">
        <p14:creationId xmlns:p14="http://schemas.microsoft.com/office/powerpoint/2010/main" xmlns="" val="879652517"/>
      </p:ext>
    </p:extLst>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1"/>
          <p:cNvSpPr>
            <a:spLocks noChangeArrowheads="1"/>
          </p:cNvSpPr>
          <p:nvPr/>
        </p:nvSpPr>
        <p:spPr bwMode="auto">
          <a:xfrm>
            <a:off x="169863" y="0"/>
            <a:ext cx="6805389"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spcBef>
                <a:spcPct val="50000"/>
              </a:spcBef>
            </a:pPr>
            <a:r>
              <a:rPr lang="en-US" altLang="vi-VN" sz="4000" b="1" u="sng" dirty="0" smtClean="0">
                <a:solidFill>
                  <a:srgbClr val="339966"/>
                </a:solidFill>
              </a:rPr>
              <a:t>I</a:t>
            </a:r>
            <a:r>
              <a:rPr lang="en-US" sz="4000" b="1" u="sng" dirty="0" smtClean="0">
                <a:solidFill>
                  <a:srgbClr val="339966"/>
                </a:solidFill>
              </a:rPr>
              <a:t>. </a:t>
            </a:r>
            <a:r>
              <a:rPr lang="en-US" sz="4000" b="1" u="sng" dirty="0" err="1">
                <a:solidFill>
                  <a:srgbClr val="339966"/>
                </a:solidFill>
              </a:rPr>
              <a:t>Đ</a:t>
            </a:r>
            <a:r>
              <a:rPr lang="en-US" sz="4000" b="1" u="sng" dirty="0" err="1" smtClean="0">
                <a:solidFill>
                  <a:srgbClr val="339966"/>
                </a:solidFill>
              </a:rPr>
              <a:t>ồ</a:t>
            </a:r>
            <a:r>
              <a:rPr lang="en-US" sz="4000" b="1" u="sng" dirty="0" smtClean="0">
                <a:solidFill>
                  <a:srgbClr val="339966"/>
                </a:solidFill>
              </a:rPr>
              <a:t> </a:t>
            </a:r>
            <a:r>
              <a:rPr lang="en-US" sz="4000" b="1" u="sng" dirty="0" err="1">
                <a:solidFill>
                  <a:srgbClr val="339966"/>
                </a:solidFill>
              </a:rPr>
              <a:t>dùng</a:t>
            </a:r>
            <a:r>
              <a:rPr lang="en-US" sz="4000" b="1" u="sng" dirty="0">
                <a:solidFill>
                  <a:srgbClr val="339966"/>
                </a:solidFill>
              </a:rPr>
              <a:t> </a:t>
            </a:r>
            <a:r>
              <a:rPr lang="en-US" sz="4000" b="1" u="sng" dirty="0" err="1">
                <a:solidFill>
                  <a:srgbClr val="339966"/>
                </a:solidFill>
              </a:rPr>
              <a:t>điện</a:t>
            </a:r>
            <a:r>
              <a:rPr lang="en-US" sz="4000" b="1" u="sng" dirty="0">
                <a:solidFill>
                  <a:srgbClr val="339966"/>
                </a:solidFill>
              </a:rPr>
              <a:t> </a:t>
            </a:r>
            <a:r>
              <a:rPr lang="en-US" sz="4000" b="1" u="sng" dirty="0" err="1">
                <a:solidFill>
                  <a:srgbClr val="339966"/>
                </a:solidFill>
              </a:rPr>
              <a:t>trong</a:t>
            </a:r>
            <a:r>
              <a:rPr lang="en-US" sz="4000" b="1" u="sng" dirty="0">
                <a:solidFill>
                  <a:srgbClr val="339966"/>
                </a:solidFill>
              </a:rPr>
              <a:t> </a:t>
            </a:r>
            <a:r>
              <a:rPr lang="en-US" sz="4000" b="1" u="sng" dirty="0" err="1">
                <a:solidFill>
                  <a:srgbClr val="339966"/>
                </a:solidFill>
              </a:rPr>
              <a:t>gia</a:t>
            </a:r>
            <a:r>
              <a:rPr lang="en-US" sz="4000" b="1" u="sng" dirty="0">
                <a:solidFill>
                  <a:srgbClr val="339966"/>
                </a:solidFill>
              </a:rPr>
              <a:t> </a:t>
            </a:r>
            <a:r>
              <a:rPr lang="en-US" sz="4000" b="1" u="sng" dirty="0" err="1">
                <a:solidFill>
                  <a:srgbClr val="339966"/>
                </a:solidFill>
              </a:rPr>
              <a:t>đình</a:t>
            </a:r>
            <a:endParaRPr lang="en-US" altLang="vi-VN" sz="4000" b="1" u="sng" dirty="0">
              <a:solidFill>
                <a:srgbClr val="339966"/>
              </a:solidFill>
            </a:endParaRPr>
          </a:p>
        </p:txBody>
      </p:sp>
      <p:sp>
        <p:nvSpPr>
          <p:cNvPr id="14" name="Rectangle 13"/>
          <p:cNvSpPr/>
          <p:nvPr/>
        </p:nvSpPr>
        <p:spPr>
          <a:xfrm>
            <a:off x="169863" y="685800"/>
            <a:ext cx="8761270" cy="1384995"/>
          </a:xfrm>
          <a:prstGeom prst="rect">
            <a:avLst/>
          </a:prstGeom>
        </p:spPr>
        <p:txBody>
          <a:bodyPr wrap="square">
            <a:spAutoFit/>
          </a:bodyPr>
          <a:lstStyle/>
          <a:p>
            <a:r>
              <a:rPr lang="vi-VN" sz="2800" dirty="0" smtClean="0">
                <a:latin typeface="Times New Roman" panose="02020603050405020304" pitchFamily="18" charset="0"/>
                <a:cs typeface="Times New Roman" panose="02020603050405020304" pitchFamily="18" charset="0"/>
              </a:rPr>
              <a:t>Đồ </a:t>
            </a:r>
            <a:r>
              <a:rPr lang="vi-VN" sz="2800" dirty="0">
                <a:latin typeface="Times New Roman" panose="02020603050405020304" pitchFamily="18" charset="0"/>
                <a:cs typeface="Times New Roman" panose="02020603050405020304" pitchFamily="18" charset="0"/>
              </a:rPr>
              <a:t>dùng điện trong gia đình là các sản phẩm công nghệ hoạt động bằng năng lượng điện  phục vụ sinh hoạt trong gia </a:t>
            </a:r>
            <a:r>
              <a:rPr lang="vi-VN" sz="2800" dirty="0" smtClean="0">
                <a:latin typeface="Times New Roman" panose="02020603050405020304" pitchFamily="18" charset="0"/>
                <a:cs typeface="Times New Roman" panose="02020603050405020304" pitchFamily="18" charset="0"/>
              </a:rPr>
              <a:t>đình</a:t>
            </a:r>
            <a:r>
              <a:rPr lang="en-US" sz="2800" dirty="0" smtClean="0">
                <a:latin typeface="Times New Roman" panose="02020603050405020304" pitchFamily="18" charset="0"/>
                <a:cs typeface="Times New Roman" panose="02020603050405020304" pitchFamily="18" charset="0"/>
              </a:rPr>
              <a:t>.</a:t>
            </a:r>
            <a:endParaRPr lang="en-US" sz="2800" dirty="0">
              <a:solidFill>
                <a:srgbClr val="0070C0"/>
              </a:solidFill>
              <a:latin typeface="Times New Roman" panose="02020603050405020304" pitchFamily="18" charset="0"/>
              <a:cs typeface="Times New Roman" panose="02020603050405020304" pitchFamily="18" charset="0"/>
            </a:endParaRPr>
          </a:p>
        </p:txBody>
      </p:sp>
      <p:pic>
        <p:nvPicPr>
          <p:cNvPr id="19" name="Picture 18" descr="Screen Clippi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533400" y="2057400"/>
            <a:ext cx="8419957" cy="4648200"/>
          </a:xfrm>
          <a:prstGeom prst="rect">
            <a:avLst/>
          </a:prstGeom>
        </p:spPr>
      </p:pic>
    </p:spTree>
    <p:extLst>
      <p:ext uri="{BB962C8B-B14F-4D97-AF65-F5344CB8AC3E}">
        <p14:creationId xmlns:p14="http://schemas.microsoft.com/office/powerpoint/2010/main" xmlns="" val="1621017758"/>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barn(inVertical)">
                                      <p:cBhvr>
                                        <p:cTn id="7" dur="500"/>
                                        <p:tgtEl>
                                          <p:spTgt spid="1229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748385" y="894520"/>
            <a:ext cx="8131877" cy="1754326"/>
          </a:xfrm>
          <a:prstGeom prst="rect">
            <a:avLst/>
          </a:prstGeom>
        </p:spPr>
        <p:txBody>
          <a:bodyPr wrap="square">
            <a:spAutoFit/>
          </a:bodyPr>
          <a:lstStyle/>
          <a:p>
            <a:pPr algn="just"/>
            <a:r>
              <a:rPr lang="en-US" sz="3600" dirty="0" smtClean="0">
                <a:latin typeface="Times New Roman" panose="02020603050405020304" pitchFamily="18" charset="0"/>
                <a:ea typeface="+mj-ea"/>
                <a:cs typeface="Times New Roman" panose="02020603050405020304" pitchFamily="18" charset="0"/>
              </a:rPr>
              <a:t>? </a:t>
            </a:r>
            <a:r>
              <a:rPr lang="en-US" sz="3600" dirty="0" err="1" smtClean="0">
                <a:latin typeface="Times New Roman" panose="02020603050405020304" pitchFamily="18" charset="0"/>
                <a:ea typeface="+mj-ea"/>
                <a:cs typeface="Times New Roman" panose="02020603050405020304" pitchFamily="18" charset="0"/>
              </a:rPr>
              <a:t>Nêu</a:t>
            </a:r>
            <a:r>
              <a:rPr lang="en-US" sz="3600" dirty="0" smtClean="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tên</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gọi</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và</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cho</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biết</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công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dụng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của</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những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đồ</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dùng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điện</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trong</a:t>
            </a:r>
            <a:r>
              <a:rPr lang="en-US" sz="3600" dirty="0">
                <a:latin typeface="Times New Roman" panose="02020603050405020304" pitchFamily="18" charset="0"/>
                <a:ea typeface="+mj-ea"/>
                <a:cs typeface="Times New Roman" panose="02020603050405020304" pitchFamily="18" charset="0"/>
              </a:rPr>
              <a:t> </a:t>
            </a:r>
            <a:r>
              <a:rPr lang="en-US" sz="3600" dirty="0" err="1">
                <a:latin typeface="Times New Roman" panose="02020603050405020304" pitchFamily="18" charset="0"/>
                <a:ea typeface="+mj-ea"/>
                <a:cs typeface="Times New Roman" panose="02020603050405020304" pitchFamily="18" charset="0"/>
              </a:rPr>
              <a:t>hình</a:t>
            </a:r>
            <a:r>
              <a:rPr lang="en-US" sz="3600" dirty="0">
                <a:latin typeface="Times New Roman" panose="02020603050405020304" pitchFamily="18" charset="0"/>
                <a:ea typeface="+mj-ea"/>
                <a:cs typeface="Times New Roman" panose="02020603050405020304" pitchFamily="18" charset="0"/>
              </a:rPr>
              <a:t> 10.1</a:t>
            </a:r>
            <a:br>
              <a:rPr lang="en-US" sz="3600" dirty="0">
                <a:latin typeface="Times New Roman" panose="02020603050405020304" pitchFamily="18" charset="0"/>
                <a:ea typeface="+mj-ea"/>
                <a:cs typeface="Times New Roman" panose="02020603050405020304" pitchFamily="18" charset="0"/>
              </a:rPr>
            </a:br>
            <a:r>
              <a:rPr lang="en-US" sz="3600" dirty="0">
                <a:solidFill>
                  <a:srgbClr val="0070C0"/>
                </a:solidFill>
                <a:latin typeface="Times New Roman" panose="02020603050405020304" pitchFamily="18" charset="0"/>
                <a:ea typeface="+mj-ea"/>
                <a:cs typeface="Times New Roman" panose="02020603050405020304" pitchFamily="18" charset="0"/>
              </a:rPr>
              <a:t> </a:t>
            </a:r>
          </a:p>
        </p:txBody>
      </p:sp>
      <p:pic>
        <p:nvPicPr>
          <p:cNvPr id="9" name="Picture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685800" y="275810"/>
            <a:ext cx="841375" cy="4333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Title 13"/>
          <p:cNvSpPr txBox="1">
            <a:spLocks/>
          </p:cNvSpPr>
          <p:nvPr/>
        </p:nvSpPr>
        <p:spPr>
          <a:xfrm>
            <a:off x="1792288" y="155160"/>
            <a:ext cx="2627312" cy="707886"/>
          </a:xfrm>
          <a:prstGeom prst="rect">
            <a:avLst/>
          </a:prstGeom>
        </p:spPr>
        <p:txBody>
          <a:bodyPr wrap="square">
            <a:spAutoFit/>
          </a:bodyPr>
          <a:lst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panose="020B0604020202020204" pitchFamily="34" charset="0"/>
              </a:defRPr>
            </a:lvl2pPr>
            <a:lvl3pPr algn="l" rtl="0" eaLnBrk="0" fontAlgn="base" hangingPunct="0">
              <a:spcBef>
                <a:spcPct val="0"/>
              </a:spcBef>
              <a:spcAft>
                <a:spcPct val="0"/>
              </a:spcAft>
              <a:defRPr sz="3800">
                <a:solidFill>
                  <a:schemeClr val="tx2"/>
                </a:solidFill>
                <a:latin typeface="Arial" panose="020B0604020202020204" pitchFamily="34" charset="0"/>
              </a:defRPr>
            </a:lvl3pPr>
            <a:lvl4pPr algn="l" rtl="0" eaLnBrk="0" fontAlgn="base" hangingPunct="0">
              <a:spcBef>
                <a:spcPct val="0"/>
              </a:spcBef>
              <a:spcAft>
                <a:spcPct val="0"/>
              </a:spcAft>
              <a:defRPr sz="3800">
                <a:solidFill>
                  <a:schemeClr val="tx2"/>
                </a:solidFill>
                <a:latin typeface="Arial" panose="020B0604020202020204" pitchFamily="34" charset="0"/>
              </a:defRPr>
            </a:lvl4pPr>
            <a:lvl5pPr algn="l" rtl="0" eaLnBrk="0" fontAlgn="base" hangingPunct="0">
              <a:spcBef>
                <a:spcPct val="0"/>
              </a:spcBef>
              <a:spcAft>
                <a:spcPct val="0"/>
              </a:spcAft>
              <a:defRPr sz="3800">
                <a:solidFill>
                  <a:schemeClr val="tx2"/>
                </a:solidFill>
                <a:latin typeface="Arial" panose="020B0604020202020204" pitchFamily="34" charset="0"/>
              </a:defRPr>
            </a:lvl5pPr>
            <a:lvl6pPr marL="457200" algn="l" rtl="0" fontAlgn="base">
              <a:spcBef>
                <a:spcPct val="0"/>
              </a:spcBef>
              <a:spcAft>
                <a:spcPct val="0"/>
              </a:spcAft>
              <a:defRPr sz="3800">
                <a:solidFill>
                  <a:schemeClr val="tx2"/>
                </a:solidFill>
                <a:latin typeface="Arial" panose="020B0604020202020204" pitchFamily="34" charset="0"/>
              </a:defRPr>
            </a:lvl6pPr>
            <a:lvl7pPr marL="914400" algn="l" rtl="0" fontAlgn="base">
              <a:spcBef>
                <a:spcPct val="0"/>
              </a:spcBef>
              <a:spcAft>
                <a:spcPct val="0"/>
              </a:spcAft>
              <a:defRPr sz="3800">
                <a:solidFill>
                  <a:schemeClr val="tx2"/>
                </a:solidFill>
                <a:latin typeface="Arial" panose="020B0604020202020204" pitchFamily="34" charset="0"/>
              </a:defRPr>
            </a:lvl7pPr>
            <a:lvl8pPr marL="1371600" algn="l" rtl="0" fontAlgn="base">
              <a:spcBef>
                <a:spcPct val="0"/>
              </a:spcBef>
              <a:spcAft>
                <a:spcPct val="0"/>
              </a:spcAft>
              <a:defRPr sz="3800">
                <a:solidFill>
                  <a:schemeClr val="tx2"/>
                </a:solidFill>
                <a:latin typeface="Arial" panose="020B0604020202020204" pitchFamily="34" charset="0"/>
              </a:defRPr>
            </a:lvl8pPr>
            <a:lvl9pPr marL="1828800" algn="l" rtl="0" fontAlgn="base">
              <a:spcBef>
                <a:spcPct val="0"/>
              </a:spcBef>
              <a:spcAft>
                <a:spcPct val="0"/>
              </a:spcAft>
              <a:defRPr sz="3800">
                <a:solidFill>
                  <a:schemeClr val="tx2"/>
                </a:solidFill>
                <a:latin typeface="Arial" panose="020B0604020202020204" pitchFamily="34" charset="0"/>
              </a:defRPr>
            </a:lvl9pPr>
          </a:lstStyle>
          <a:p>
            <a:pPr>
              <a:defRPr/>
            </a:pPr>
            <a:r>
              <a:rPr lang="en-US" sz="4000" b="1" kern="0" dirty="0" smtClean="0">
                <a:solidFill>
                  <a:srgbClr val="FDC308"/>
                </a:solidFill>
                <a:latin typeface="Times New Roman" panose="02020603050405020304" pitchFamily="18" charset="0"/>
                <a:cs typeface="Times New Roman" panose="02020603050405020304" pitchFamily="18" charset="0"/>
              </a:rPr>
              <a:t>Khám </a:t>
            </a:r>
            <a:r>
              <a:rPr lang="en-US" sz="4000" b="1" kern="0" dirty="0" err="1" smtClean="0">
                <a:solidFill>
                  <a:srgbClr val="FDC308"/>
                </a:solidFill>
                <a:latin typeface="Times New Roman" panose="02020603050405020304" pitchFamily="18" charset="0"/>
                <a:cs typeface="Times New Roman" panose="02020603050405020304" pitchFamily="18" charset="0"/>
              </a:rPr>
              <a:t>phá</a:t>
            </a:r>
            <a:endParaRPr lang="en-US" sz="4000" b="1" kern="0" dirty="0">
              <a:solidFill>
                <a:srgbClr val="FDC308"/>
              </a:solidFill>
              <a:latin typeface="Times New Roman" panose="02020603050405020304" pitchFamily="18" charset="0"/>
              <a:cs typeface="Times New Roman" panose="02020603050405020304" pitchFamily="18" charset="0"/>
            </a:endParaRPr>
          </a:p>
        </p:txBody>
      </p:sp>
      <p:pic>
        <p:nvPicPr>
          <p:cNvPr id="16" name="Picture 15" descr="Screen Clipping"/>
          <p:cNvPicPr>
            <a:picLocks noChangeAspect="1"/>
          </p:cNvPicPr>
          <p:nvPr/>
        </p:nvPicPr>
        <p:blipFill rotWithShape="1">
          <a:blip r:embed="rId3">
            <a:extLst>
              <a:ext uri="{28A0092B-C50C-407E-A947-70E740481C1C}">
                <a14:useLocalDpi xmlns:a14="http://schemas.microsoft.com/office/drawing/2010/main" xmlns="" val="0"/>
              </a:ext>
            </a:extLst>
          </a:blip>
          <a:srcRect b="10545"/>
          <a:stretch/>
        </p:blipFill>
        <p:spPr>
          <a:xfrm>
            <a:off x="651821" y="2209800"/>
            <a:ext cx="8228441" cy="4525081"/>
          </a:xfrm>
          <a:prstGeom prst="rect">
            <a:avLst/>
          </a:prstGeom>
        </p:spPr>
      </p:pic>
    </p:spTree>
    <p:extLst>
      <p:ext uri="{BB962C8B-B14F-4D97-AF65-F5344CB8AC3E}">
        <p14:creationId xmlns:p14="http://schemas.microsoft.com/office/powerpoint/2010/main" xmlns="" val="1002537900"/>
      </p:ext>
    </p:extLst>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DMINI~1\AppData\Local\Temp\PR\data\asimages\{9BE7BE39-F230-4817-B48B-D84FC400C76D}_22.png&quot;/&gt;&lt;left val=&quot;12&quot;/&gt;&lt;top val=&quot;72&quot;/&gt;&lt;width val=&quot;661&quot;/&gt;&lt;height val=&quot;523&quot;/&gt;&lt;hasText val=&quot;1&quot;/&gt;&lt;/Image&gt;&lt;/ThreeDShape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DMINI~1\AppData\Local\Temp\PR\data\asimages\{9BE7BE39-F230-4817-B48B-D84FC400C76D}_22.png&quot;/&gt;&lt;left val=&quot;12&quot;/&gt;&lt;top val=&quot;72&quot;/&gt;&lt;width val=&quot;661&quot;/&gt;&lt;height val=&quot;523&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ADMINI~1\AppData\Local\Temp\PR\data\asimages\{9BE7BE39-F230-4817-B48B-D84FC400C76D}_22.png&quot;/&gt;&lt;left val=&quot;12&quot;/&gt;&lt;top val=&quot;72&quot;/&gt;&lt;width val=&quot;661&quot;/&gt;&lt;height val=&quot;523&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1446</TotalTime>
  <Words>2662</Words>
  <Application>Microsoft Office PowerPoint</Application>
  <PresentationFormat>On-screen Show (4:3)</PresentationFormat>
  <Paragraphs>281</Paragraphs>
  <Slides>59</Slides>
  <Notes>2</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59</vt:i4>
      </vt:variant>
    </vt:vector>
  </HeadingPairs>
  <TitlesOfParts>
    <vt:vector size="61" baseType="lpstr">
      <vt:lpstr>Office Theme</vt:lpstr>
      <vt:lpstr>Packager Shell Object</vt:lpstr>
      <vt:lpstr>Slide 1</vt:lpstr>
      <vt:lpstr>Slide 2</vt:lpstr>
      <vt:lpstr>Slide 3</vt:lpstr>
      <vt:lpstr>Slide 4</vt:lpstr>
      <vt:lpstr>Slide 5</vt:lpstr>
      <vt:lpstr>Slide 6</vt:lpstr>
      <vt:lpstr>     - Đồ dùng điện giúp nâng cao tiện ích trong gia đình như thế nào?  - Làm thế nào sử dụng đồ dùng điện trong gia đình an toàn hiệu quả?   </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KẾT NỐI NGHỀ NGHIỆP</vt:lpstr>
      <vt:lpstr>Vận dụng</vt:lpstr>
      <vt:lpstr>Slide 57</vt:lpstr>
      <vt:lpstr>Slide 58</vt:lpstr>
      <vt:lpstr>Slide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TẬP  THỰC HÀNH</dc:title>
  <dc:creator>mymy</dc:creator>
  <cp:lastModifiedBy>Admin</cp:lastModifiedBy>
  <cp:revision>221</cp:revision>
  <dcterms:created xsi:type="dcterms:W3CDTF">2013-08-28T08:21:51Z</dcterms:created>
  <dcterms:modified xsi:type="dcterms:W3CDTF">2023-02-28T00:27:32Z</dcterms:modified>
</cp:coreProperties>
</file>