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76" r:id="rId5"/>
    <p:sldId id="289" r:id="rId6"/>
    <p:sldId id="279" r:id="rId7"/>
    <p:sldId id="290" r:id="rId8"/>
    <p:sldId id="281" r:id="rId9"/>
    <p:sldId id="282" r:id="rId10"/>
    <p:sldId id="283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CC00CC"/>
    <a:srgbClr val="800080"/>
    <a:srgbClr val="66FF99"/>
    <a:srgbClr val="800000"/>
    <a:srgbClr val="663300"/>
    <a:srgbClr val="996633"/>
    <a:srgbClr val="996600"/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 snapToGrid="0">
      <p:cViewPr varScale="1">
        <p:scale>
          <a:sx n="70" d="100"/>
          <a:sy n="70" d="100"/>
        </p:scale>
        <p:origin x="6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5A31F-9CFC-4561-96FC-63B2F09AC55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64CCB-09FF-426E-8DB4-3C3873F76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78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64CCB-09FF-426E-8DB4-3C3873F76D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45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BFEA0-48D2-4F9E-9A7A-22F2CF960878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E697-7ADB-427E-BF42-11D0B264B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27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BFEA0-48D2-4F9E-9A7A-22F2CF960878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E697-7ADB-427E-BF42-11D0B264B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76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BFEA0-48D2-4F9E-9A7A-22F2CF960878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E697-7ADB-427E-BF42-11D0B264B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70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BFEA0-48D2-4F9E-9A7A-22F2CF960878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E697-7ADB-427E-BF42-11D0B264B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09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BFEA0-48D2-4F9E-9A7A-22F2CF960878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E697-7ADB-427E-BF42-11D0B264B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743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BFEA0-48D2-4F9E-9A7A-22F2CF960878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E697-7ADB-427E-BF42-11D0B264B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8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BFEA0-48D2-4F9E-9A7A-22F2CF960878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E697-7ADB-427E-BF42-11D0B264B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29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BFEA0-48D2-4F9E-9A7A-22F2CF960878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E697-7ADB-427E-BF42-11D0B264B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3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BFEA0-48D2-4F9E-9A7A-22F2CF960878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E697-7ADB-427E-BF42-11D0B264B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781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BFEA0-48D2-4F9E-9A7A-22F2CF960878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E697-7ADB-427E-BF42-11D0B264B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7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BFEA0-48D2-4F9E-9A7A-22F2CF960878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E697-7ADB-427E-BF42-11D0B264B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956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BFEA0-48D2-4F9E-9A7A-22F2CF960878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EE697-7ADB-427E-BF42-11D0B264B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195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hyperlink" Target="https://bit.ly/3xaOm8X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10" Type="http://schemas.openxmlformats.org/officeDocument/2006/relationships/hyperlink" Target="https://bit.ly/3tRblro" TargetMode="External"/><Relationship Id="rId4" Type="http://schemas.openxmlformats.org/officeDocument/2006/relationships/image" Target="../media/image2.pn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o4a-z0BM9Yw" TargetMode="External"/><Relationship Id="rId3" Type="http://schemas.openxmlformats.org/officeDocument/2006/relationships/image" Target="../media/image9.jp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3.png"/><Relationship Id="rId5" Type="http://schemas.openxmlformats.org/officeDocument/2006/relationships/image" Target="../media/image10.png"/><Relationship Id="rId4" Type="http://schemas.openxmlformats.org/officeDocument/2006/relationships/image" Target="../media/image6.jpe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hyperlink" Target="https://bit.ly/3tRblro" TargetMode="Externa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xaOm8X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redirect?event=video_description&amp;redir_token=QUFFLUhqbDY2UldVSTJrQTc4QlAzZ08wdTFBVWNtWERsQXxBQ3Jtc0tsS252YUxfVWtEVzhkWjZpcU1aWGgwTFUtZktocmVRdDJsN1hFUjdsSGU0Y0syUGhmSE9ueU5ONC1ONlhWQlNRdTNIZDdfNzJyWGdQSkMwU3lPNlhCOFNNcTdsOWYzcHlkY0VkTWNycmpHdXc4a0hNUQ&amp;q=https://bit.ly/3xaOm8X&amp;v=svEQfIw13Bc" TargetMode="Externa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hyperlink" Target="https://bit.ly/3tRblro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jpg"/><Relationship Id="rId7" Type="http://schemas.openxmlformats.org/officeDocument/2006/relationships/hyperlink" Target="https://youtu.be/WHVPzmreg-I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hyperlink" Target="https://bit.ly/3tRblro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9.jp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hyperlink" Target="https://youtu.be/svEQfIw13Bc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9.jp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hyperlink" Target="https://youtu.be/-UCW7VwSDw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hyperlink" Target="https://bit.ly/3tRblro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6546" y="2247972"/>
            <a:ext cx="7921687" cy="490407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Seagull" panose="02040603050506020204" pitchFamily="18" charset="0"/>
              </a:rPr>
              <a:t>Chủ đề: NGHỆ THUẬT TRUNG ĐẠI THẾ GIỚI</a:t>
            </a:r>
            <a:endParaRPr lang="en-US" sz="2800" b="1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195955" y="2856261"/>
            <a:ext cx="5971526" cy="913"/>
          </a:xfrm>
          <a:prstGeom prst="line">
            <a:avLst/>
          </a:prstGeom>
          <a:ln w="508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-571259" y="3009991"/>
            <a:ext cx="9817298" cy="1477328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500" u="sng" dirty="0" smtClean="0">
                <a:solidFill>
                  <a:srgbClr val="FFFF66"/>
                </a:solidFill>
                <a:effectLst>
                  <a:reflection blurRad="6350" stA="55000" endA="300" endPos="45500" dir="5400000" sy="-100000" algn="bl" rotWithShape="0"/>
                </a:effectLst>
                <a:latin typeface="UTM Loko" panose="02040603050506020204" pitchFamily="18" charset="0"/>
              </a:rPr>
              <a:t>Bài 11:</a:t>
            </a:r>
            <a:r>
              <a:rPr lang="en-US" sz="4500" dirty="0" smtClean="0">
                <a:solidFill>
                  <a:srgbClr val="FFFF66"/>
                </a:solidFill>
                <a:effectLst>
                  <a:reflection blurRad="6350" stA="55000" endA="300" endPos="45500" dir="5400000" sy="-100000" algn="bl" rotWithShape="0"/>
                </a:effectLst>
                <a:latin typeface="UTM Loko" panose="02040603050506020204" pitchFamily="18" charset="0"/>
              </a:rPr>
              <a:t> </a:t>
            </a:r>
            <a:r>
              <a:rPr lang="en-US" sz="4500" dirty="0" smtClean="0">
                <a:solidFill>
                  <a:srgbClr val="FFFF66"/>
                </a:solidFill>
                <a:effectLst>
                  <a:reflection blurRad="6350" stA="55000" endA="300" endPos="45500" dir="5400000" sy="-100000" algn="bl" rotWithShape="0"/>
                </a:effectLst>
                <a:latin typeface="UTM Kabel KT" panose="02040603050506020204" pitchFamily="18" charset="0"/>
              </a:rPr>
              <a:t>VẺ ĐẸP CỦA NHÂN VẬT</a:t>
            </a:r>
          </a:p>
          <a:p>
            <a:pPr algn="ctr"/>
            <a:r>
              <a:rPr lang="en-US" sz="4500" dirty="0" smtClean="0">
                <a:solidFill>
                  <a:srgbClr val="FFFF66"/>
                </a:solidFill>
                <a:effectLst>
                  <a:reflection blurRad="6350" stA="55000" endA="300" endPos="45500" dir="5400000" sy="-100000" algn="bl" rotWithShape="0"/>
                </a:effectLst>
                <a:latin typeface="UTM Kabel KT" panose="02040603050506020204" pitchFamily="18" charset="0"/>
              </a:rPr>
              <a:t>TRONG TRANH THỜI PHỤC HƯNG</a:t>
            </a:r>
            <a:endParaRPr lang="en-US" sz="4500" dirty="0">
              <a:solidFill>
                <a:srgbClr val="FFFF66"/>
              </a:solidFill>
              <a:effectLst>
                <a:reflection blurRad="6350" stA="55000" endA="300" endPos="45500" dir="5400000" sy="-100000" algn="bl" rotWithShape="0"/>
              </a:effectLst>
              <a:latin typeface="UTM Kabel KT" panose="02040603050506020204" pitchFamily="18" charset="0"/>
            </a:endParaRPr>
          </a:p>
        </p:txBody>
      </p:sp>
      <p:pic>
        <p:nvPicPr>
          <p:cNvPr id="1026" name="Picture 2" descr="Mona Lisa - Wikipedi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86" y="1211652"/>
            <a:ext cx="3326014" cy="4955761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34000"/>
              </a:prstClr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hlinkClick r:id="rId7"/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836" b="36271"/>
          <a:stretch/>
        </p:blipFill>
        <p:spPr>
          <a:xfrm>
            <a:off x="3167453" y="5581175"/>
            <a:ext cx="2339874" cy="62925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27918" y="4629325"/>
            <a:ext cx="7479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Link 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Bài giảng MT hay tại: </a:t>
            </a:r>
            <a:r>
              <a:rPr lang="en-US" sz="2800" u="sng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hlinkClick r:id="rId10"/>
              </a:rPr>
              <a:t>https</a:t>
            </a:r>
            <a:r>
              <a:rPr lang="en-US" sz="2800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hlinkClick r:id="rId10"/>
              </a:rPr>
              <a:t>://bit.ly/3tRblro</a:t>
            </a: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523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691">
        <p:fade/>
      </p:transition>
    </mc:Choice>
    <mc:Fallback xmlns="">
      <p:transition spd="med" advTm="2369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128" y="1194782"/>
            <a:ext cx="7625129" cy="809897"/>
          </a:xfrm>
        </p:spPr>
        <p:txBody>
          <a:bodyPr>
            <a:normAutofit/>
          </a:bodyPr>
          <a:lstStyle/>
          <a:p>
            <a:r>
              <a:rPr lang="en-US" sz="23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5. </a:t>
            </a:r>
            <a:r>
              <a:rPr lang="en-US" sz="2300" b="1" u="sng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Tìm hiểu cách diễn tả nhân vật của hội họa Trung Quốc thời Trung đại.</a:t>
            </a:r>
          </a:p>
        </p:txBody>
      </p:sp>
      <p:sp>
        <p:nvSpPr>
          <p:cNvPr id="18" name="Rounded Rectangular Callout 9"/>
          <p:cNvSpPr/>
          <p:nvPr/>
        </p:nvSpPr>
        <p:spPr>
          <a:xfrm flipV="1">
            <a:off x="7045376" y="2065959"/>
            <a:ext cx="5104817" cy="2595981"/>
          </a:xfrm>
          <a:custGeom>
            <a:avLst/>
            <a:gdLst>
              <a:gd name="connsiteX0" fmla="*/ 0 w 5938844"/>
              <a:gd name="connsiteY0" fmla="*/ 543446 h 3260612"/>
              <a:gd name="connsiteX1" fmla="*/ 543446 w 5938844"/>
              <a:gd name="connsiteY1" fmla="*/ 0 h 3260612"/>
              <a:gd name="connsiteX2" fmla="*/ 989807 w 5938844"/>
              <a:gd name="connsiteY2" fmla="*/ 0 h 3260612"/>
              <a:gd name="connsiteX3" fmla="*/ 989807 w 5938844"/>
              <a:gd name="connsiteY3" fmla="*/ 0 h 3260612"/>
              <a:gd name="connsiteX4" fmla="*/ 2474518 w 5938844"/>
              <a:gd name="connsiteY4" fmla="*/ 0 h 3260612"/>
              <a:gd name="connsiteX5" fmla="*/ 5395398 w 5938844"/>
              <a:gd name="connsiteY5" fmla="*/ 0 h 3260612"/>
              <a:gd name="connsiteX6" fmla="*/ 5938844 w 5938844"/>
              <a:gd name="connsiteY6" fmla="*/ 543446 h 3260612"/>
              <a:gd name="connsiteX7" fmla="*/ 5938844 w 5938844"/>
              <a:gd name="connsiteY7" fmla="*/ 1902024 h 3260612"/>
              <a:gd name="connsiteX8" fmla="*/ 5938844 w 5938844"/>
              <a:gd name="connsiteY8" fmla="*/ 1902024 h 3260612"/>
              <a:gd name="connsiteX9" fmla="*/ 5938844 w 5938844"/>
              <a:gd name="connsiteY9" fmla="*/ 2717177 h 3260612"/>
              <a:gd name="connsiteX10" fmla="*/ 5938844 w 5938844"/>
              <a:gd name="connsiteY10" fmla="*/ 2717166 h 3260612"/>
              <a:gd name="connsiteX11" fmla="*/ 5395398 w 5938844"/>
              <a:gd name="connsiteY11" fmla="*/ 3260612 h 3260612"/>
              <a:gd name="connsiteX12" fmla="*/ 2474518 w 5938844"/>
              <a:gd name="connsiteY12" fmla="*/ 3260612 h 3260612"/>
              <a:gd name="connsiteX13" fmla="*/ 1732183 w 5938844"/>
              <a:gd name="connsiteY13" fmla="*/ 3668189 h 3260612"/>
              <a:gd name="connsiteX14" fmla="*/ 989807 w 5938844"/>
              <a:gd name="connsiteY14" fmla="*/ 3260612 h 3260612"/>
              <a:gd name="connsiteX15" fmla="*/ 543446 w 5938844"/>
              <a:gd name="connsiteY15" fmla="*/ 3260612 h 3260612"/>
              <a:gd name="connsiteX16" fmla="*/ 0 w 5938844"/>
              <a:gd name="connsiteY16" fmla="*/ 2717166 h 3260612"/>
              <a:gd name="connsiteX17" fmla="*/ 0 w 5938844"/>
              <a:gd name="connsiteY17" fmla="*/ 2717177 h 3260612"/>
              <a:gd name="connsiteX18" fmla="*/ 0 w 5938844"/>
              <a:gd name="connsiteY18" fmla="*/ 1902024 h 3260612"/>
              <a:gd name="connsiteX19" fmla="*/ 0 w 5938844"/>
              <a:gd name="connsiteY19" fmla="*/ 1902024 h 3260612"/>
              <a:gd name="connsiteX20" fmla="*/ 0 w 5938844"/>
              <a:gd name="connsiteY20" fmla="*/ 543446 h 3260612"/>
              <a:gd name="connsiteX0" fmla="*/ 455 w 5939299"/>
              <a:gd name="connsiteY0" fmla="*/ 543446 h 3668189"/>
              <a:gd name="connsiteX1" fmla="*/ 276615 w 5939299"/>
              <a:gd name="connsiteY1" fmla="*/ 0 h 3668189"/>
              <a:gd name="connsiteX2" fmla="*/ 990262 w 5939299"/>
              <a:gd name="connsiteY2" fmla="*/ 0 h 3668189"/>
              <a:gd name="connsiteX3" fmla="*/ 990262 w 5939299"/>
              <a:gd name="connsiteY3" fmla="*/ 0 h 3668189"/>
              <a:gd name="connsiteX4" fmla="*/ 2474973 w 5939299"/>
              <a:gd name="connsiteY4" fmla="*/ 0 h 3668189"/>
              <a:gd name="connsiteX5" fmla="*/ 5395853 w 5939299"/>
              <a:gd name="connsiteY5" fmla="*/ 0 h 3668189"/>
              <a:gd name="connsiteX6" fmla="*/ 5939299 w 5939299"/>
              <a:gd name="connsiteY6" fmla="*/ 543446 h 3668189"/>
              <a:gd name="connsiteX7" fmla="*/ 5939299 w 5939299"/>
              <a:gd name="connsiteY7" fmla="*/ 1902024 h 3668189"/>
              <a:gd name="connsiteX8" fmla="*/ 5939299 w 5939299"/>
              <a:gd name="connsiteY8" fmla="*/ 1902024 h 3668189"/>
              <a:gd name="connsiteX9" fmla="*/ 5939299 w 5939299"/>
              <a:gd name="connsiteY9" fmla="*/ 2717177 h 3668189"/>
              <a:gd name="connsiteX10" fmla="*/ 5939299 w 5939299"/>
              <a:gd name="connsiteY10" fmla="*/ 2717166 h 3668189"/>
              <a:gd name="connsiteX11" fmla="*/ 5395853 w 5939299"/>
              <a:gd name="connsiteY11" fmla="*/ 3260612 h 3668189"/>
              <a:gd name="connsiteX12" fmla="*/ 2474973 w 5939299"/>
              <a:gd name="connsiteY12" fmla="*/ 3260612 h 3668189"/>
              <a:gd name="connsiteX13" fmla="*/ 1732638 w 5939299"/>
              <a:gd name="connsiteY13" fmla="*/ 3668189 h 3668189"/>
              <a:gd name="connsiteX14" fmla="*/ 990262 w 5939299"/>
              <a:gd name="connsiteY14" fmla="*/ 3260612 h 3668189"/>
              <a:gd name="connsiteX15" fmla="*/ 543901 w 5939299"/>
              <a:gd name="connsiteY15" fmla="*/ 3260612 h 3668189"/>
              <a:gd name="connsiteX16" fmla="*/ 455 w 5939299"/>
              <a:gd name="connsiteY16" fmla="*/ 2717166 h 3668189"/>
              <a:gd name="connsiteX17" fmla="*/ 455 w 5939299"/>
              <a:gd name="connsiteY17" fmla="*/ 2717177 h 3668189"/>
              <a:gd name="connsiteX18" fmla="*/ 455 w 5939299"/>
              <a:gd name="connsiteY18" fmla="*/ 1902024 h 3668189"/>
              <a:gd name="connsiteX19" fmla="*/ 455 w 5939299"/>
              <a:gd name="connsiteY19" fmla="*/ 1902024 h 3668189"/>
              <a:gd name="connsiteX20" fmla="*/ 455 w 5939299"/>
              <a:gd name="connsiteY20" fmla="*/ 543446 h 3668189"/>
              <a:gd name="connsiteX0" fmla="*/ 455 w 5939299"/>
              <a:gd name="connsiteY0" fmla="*/ 543446 h 3668189"/>
              <a:gd name="connsiteX1" fmla="*/ 276615 w 5939299"/>
              <a:gd name="connsiteY1" fmla="*/ 0 h 3668189"/>
              <a:gd name="connsiteX2" fmla="*/ 990262 w 5939299"/>
              <a:gd name="connsiteY2" fmla="*/ 0 h 3668189"/>
              <a:gd name="connsiteX3" fmla="*/ 990262 w 5939299"/>
              <a:gd name="connsiteY3" fmla="*/ 0 h 3668189"/>
              <a:gd name="connsiteX4" fmla="*/ 2474973 w 5939299"/>
              <a:gd name="connsiteY4" fmla="*/ 0 h 3668189"/>
              <a:gd name="connsiteX5" fmla="*/ 5635004 w 5939299"/>
              <a:gd name="connsiteY5" fmla="*/ 14068 h 3668189"/>
              <a:gd name="connsiteX6" fmla="*/ 5939299 w 5939299"/>
              <a:gd name="connsiteY6" fmla="*/ 543446 h 3668189"/>
              <a:gd name="connsiteX7" fmla="*/ 5939299 w 5939299"/>
              <a:gd name="connsiteY7" fmla="*/ 1902024 h 3668189"/>
              <a:gd name="connsiteX8" fmla="*/ 5939299 w 5939299"/>
              <a:gd name="connsiteY8" fmla="*/ 1902024 h 3668189"/>
              <a:gd name="connsiteX9" fmla="*/ 5939299 w 5939299"/>
              <a:gd name="connsiteY9" fmla="*/ 2717177 h 3668189"/>
              <a:gd name="connsiteX10" fmla="*/ 5939299 w 5939299"/>
              <a:gd name="connsiteY10" fmla="*/ 2717166 h 3668189"/>
              <a:gd name="connsiteX11" fmla="*/ 5395853 w 5939299"/>
              <a:gd name="connsiteY11" fmla="*/ 3260612 h 3668189"/>
              <a:gd name="connsiteX12" fmla="*/ 2474973 w 5939299"/>
              <a:gd name="connsiteY12" fmla="*/ 3260612 h 3668189"/>
              <a:gd name="connsiteX13" fmla="*/ 1732638 w 5939299"/>
              <a:gd name="connsiteY13" fmla="*/ 3668189 h 3668189"/>
              <a:gd name="connsiteX14" fmla="*/ 990262 w 5939299"/>
              <a:gd name="connsiteY14" fmla="*/ 3260612 h 3668189"/>
              <a:gd name="connsiteX15" fmla="*/ 543901 w 5939299"/>
              <a:gd name="connsiteY15" fmla="*/ 3260612 h 3668189"/>
              <a:gd name="connsiteX16" fmla="*/ 455 w 5939299"/>
              <a:gd name="connsiteY16" fmla="*/ 2717166 h 3668189"/>
              <a:gd name="connsiteX17" fmla="*/ 455 w 5939299"/>
              <a:gd name="connsiteY17" fmla="*/ 2717177 h 3668189"/>
              <a:gd name="connsiteX18" fmla="*/ 455 w 5939299"/>
              <a:gd name="connsiteY18" fmla="*/ 1902024 h 3668189"/>
              <a:gd name="connsiteX19" fmla="*/ 455 w 5939299"/>
              <a:gd name="connsiteY19" fmla="*/ 1902024 h 3668189"/>
              <a:gd name="connsiteX20" fmla="*/ 455 w 5939299"/>
              <a:gd name="connsiteY20" fmla="*/ 543446 h 3668189"/>
              <a:gd name="connsiteX0" fmla="*/ 455 w 5940855"/>
              <a:gd name="connsiteY0" fmla="*/ 543446 h 3668189"/>
              <a:gd name="connsiteX1" fmla="*/ 276615 w 5940855"/>
              <a:gd name="connsiteY1" fmla="*/ 0 h 3668189"/>
              <a:gd name="connsiteX2" fmla="*/ 990262 w 5940855"/>
              <a:gd name="connsiteY2" fmla="*/ 0 h 3668189"/>
              <a:gd name="connsiteX3" fmla="*/ 990262 w 5940855"/>
              <a:gd name="connsiteY3" fmla="*/ 0 h 3668189"/>
              <a:gd name="connsiteX4" fmla="*/ 2474973 w 5940855"/>
              <a:gd name="connsiteY4" fmla="*/ 0 h 3668189"/>
              <a:gd name="connsiteX5" fmla="*/ 5677207 w 5940855"/>
              <a:gd name="connsiteY5" fmla="*/ 14068 h 3668189"/>
              <a:gd name="connsiteX6" fmla="*/ 5939299 w 5940855"/>
              <a:gd name="connsiteY6" fmla="*/ 543446 h 3668189"/>
              <a:gd name="connsiteX7" fmla="*/ 5939299 w 5940855"/>
              <a:gd name="connsiteY7" fmla="*/ 1902024 h 3668189"/>
              <a:gd name="connsiteX8" fmla="*/ 5939299 w 5940855"/>
              <a:gd name="connsiteY8" fmla="*/ 1902024 h 3668189"/>
              <a:gd name="connsiteX9" fmla="*/ 5939299 w 5940855"/>
              <a:gd name="connsiteY9" fmla="*/ 2717177 h 3668189"/>
              <a:gd name="connsiteX10" fmla="*/ 5939299 w 5940855"/>
              <a:gd name="connsiteY10" fmla="*/ 2717166 h 3668189"/>
              <a:gd name="connsiteX11" fmla="*/ 5395853 w 5940855"/>
              <a:gd name="connsiteY11" fmla="*/ 3260612 h 3668189"/>
              <a:gd name="connsiteX12" fmla="*/ 2474973 w 5940855"/>
              <a:gd name="connsiteY12" fmla="*/ 3260612 h 3668189"/>
              <a:gd name="connsiteX13" fmla="*/ 1732638 w 5940855"/>
              <a:gd name="connsiteY13" fmla="*/ 3668189 h 3668189"/>
              <a:gd name="connsiteX14" fmla="*/ 990262 w 5940855"/>
              <a:gd name="connsiteY14" fmla="*/ 3260612 h 3668189"/>
              <a:gd name="connsiteX15" fmla="*/ 543901 w 5940855"/>
              <a:gd name="connsiteY15" fmla="*/ 3260612 h 3668189"/>
              <a:gd name="connsiteX16" fmla="*/ 455 w 5940855"/>
              <a:gd name="connsiteY16" fmla="*/ 2717166 h 3668189"/>
              <a:gd name="connsiteX17" fmla="*/ 455 w 5940855"/>
              <a:gd name="connsiteY17" fmla="*/ 2717177 h 3668189"/>
              <a:gd name="connsiteX18" fmla="*/ 455 w 5940855"/>
              <a:gd name="connsiteY18" fmla="*/ 1902024 h 3668189"/>
              <a:gd name="connsiteX19" fmla="*/ 455 w 5940855"/>
              <a:gd name="connsiteY19" fmla="*/ 1902024 h 3668189"/>
              <a:gd name="connsiteX20" fmla="*/ 455 w 5940855"/>
              <a:gd name="connsiteY20" fmla="*/ 543446 h 3668189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73954 w 6414354"/>
              <a:gd name="connsiteY0" fmla="*/ 543446 h 3260612"/>
              <a:gd name="connsiteX1" fmla="*/ 750114 w 6414354"/>
              <a:gd name="connsiteY1" fmla="*/ 0 h 3260612"/>
              <a:gd name="connsiteX2" fmla="*/ 1463761 w 6414354"/>
              <a:gd name="connsiteY2" fmla="*/ 0 h 3260612"/>
              <a:gd name="connsiteX3" fmla="*/ 1463761 w 6414354"/>
              <a:gd name="connsiteY3" fmla="*/ 0 h 3260612"/>
              <a:gd name="connsiteX4" fmla="*/ 2948472 w 6414354"/>
              <a:gd name="connsiteY4" fmla="*/ 0 h 3260612"/>
              <a:gd name="connsiteX5" fmla="*/ 6150706 w 6414354"/>
              <a:gd name="connsiteY5" fmla="*/ 14068 h 3260612"/>
              <a:gd name="connsiteX6" fmla="*/ 6412798 w 6414354"/>
              <a:gd name="connsiteY6" fmla="*/ 543446 h 3260612"/>
              <a:gd name="connsiteX7" fmla="*/ 6412798 w 6414354"/>
              <a:gd name="connsiteY7" fmla="*/ 1902024 h 3260612"/>
              <a:gd name="connsiteX8" fmla="*/ 6412798 w 6414354"/>
              <a:gd name="connsiteY8" fmla="*/ 1902024 h 3260612"/>
              <a:gd name="connsiteX9" fmla="*/ 6412798 w 6414354"/>
              <a:gd name="connsiteY9" fmla="*/ 2717177 h 3260612"/>
              <a:gd name="connsiteX10" fmla="*/ 6412798 w 6414354"/>
              <a:gd name="connsiteY10" fmla="*/ 2717166 h 3260612"/>
              <a:gd name="connsiteX11" fmla="*/ 5869352 w 6414354"/>
              <a:gd name="connsiteY11" fmla="*/ 3260612 h 3260612"/>
              <a:gd name="connsiteX12" fmla="*/ 2948472 w 6414354"/>
              <a:gd name="connsiteY12" fmla="*/ 3260612 h 3260612"/>
              <a:gd name="connsiteX13" fmla="*/ 1463761 w 6414354"/>
              <a:gd name="connsiteY13" fmla="*/ 3260612 h 3260612"/>
              <a:gd name="connsiteX14" fmla="*/ 74864 w 6414354"/>
              <a:gd name="connsiteY14" fmla="*/ 3260612 h 3260612"/>
              <a:gd name="connsiteX15" fmla="*/ 473954 w 6414354"/>
              <a:gd name="connsiteY15" fmla="*/ 2717166 h 3260612"/>
              <a:gd name="connsiteX16" fmla="*/ 473954 w 6414354"/>
              <a:gd name="connsiteY16" fmla="*/ 2717177 h 3260612"/>
              <a:gd name="connsiteX17" fmla="*/ 473954 w 6414354"/>
              <a:gd name="connsiteY17" fmla="*/ 1902024 h 3260612"/>
              <a:gd name="connsiteX18" fmla="*/ 473954 w 6414354"/>
              <a:gd name="connsiteY18" fmla="*/ 1902024 h 3260612"/>
              <a:gd name="connsiteX19" fmla="*/ 473954 w 6414354"/>
              <a:gd name="connsiteY19" fmla="*/ 543446 h 326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414354" h="3260612">
                <a:moveTo>
                  <a:pt x="473954" y="543446"/>
                </a:moveTo>
                <a:cubicBezTo>
                  <a:pt x="473954" y="243309"/>
                  <a:pt x="449977" y="0"/>
                  <a:pt x="750114" y="0"/>
                </a:cubicBezTo>
                <a:lnTo>
                  <a:pt x="1463761" y="0"/>
                </a:lnTo>
                <a:lnTo>
                  <a:pt x="1463761" y="0"/>
                </a:lnTo>
                <a:lnTo>
                  <a:pt x="2948472" y="0"/>
                </a:lnTo>
                <a:lnTo>
                  <a:pt x="6150706" y="14068"/>
                </a:lnTo>
                <a:cubicBezTo>
                  <a:pt x="6450843" y="14068"/>
                  <a:pt x="6412798" y="243309"/>
                  <a:pt x="6412798" y="543446"/>
                </a:cubicBezTo>
                <a:lnTo>
                  <a:pt x="6412798" y="1902024"/>
                </a:lnTo>
                <a:lnTo>
                  <a:pt x="6412798" y="1902024"/>
                </a:lnTo>
                <a:lnTo>
                  <a:pt x="6412798" y="2717177"/>
                </a:lnTo>
                <a:lnTo>
                  <a:pt x="6412798" y="2717166"/>
                </a:lnTo>
                <a:cubicBezTo>
                  <a:pt x="6412798" y="3017303"/>
                  <a:pt x="6464911" y="3260612"/>
                  <a:pt x="5869352" y="3260612"/>
                </a:cubicBezTo>
                <a:lnTo>
                  <a:pt x="2948472" y="3260612"/>
                </a:lnTo>
                <a:lnTo>
                  <a:pt x="1463761" y="3260612"/>
                </a:lnTo>
                <a:lnTo>
                  <a:pt x="74864" y="3260612"/>
                </a:lnTo>
                <a:cubicBezTo>
                  <a:pt x="-225273" y="3260612"/>
                  <a:pt x="473954" y="3017303"/>
                  <a:pt x="473954" y="2717166"/>
                </a:cubicBezTo>
                <a:lnTo>
                  <a:pt x="473954" y="2717177"/>
                </a:lnTo>
                <a:lnTo>
                  <a:pt x="473954" y="1902024"/>
                </a:lnTo>
                <a:lnTo>
                  <a:pt x="473954" y="1902024"/>
                </a:lnTo>
                <a:lnTo>
                  <a:pt x="473954" y="543446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Google Shape;194;p19"/>
          <p:cNvSpPr txBox="1">
            <a:spLocks/>
          </p:cNvSpPr>
          <p:nvPr/>
        </p:nvSpPr>
        <p:spPr>
          <a:xfrm>
            <a:off x="7390151" y="1999849"/>
            <a:ext cx="4555106" cy="13564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r>
              <a:rPr lang="vi-VN" sz="25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Quan sát, </a:t>
            </a:r>
            <a:r>
              <a:rPr lang="en-US" sz="25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so sánh </a:t>
            </a:r>
            <a:r>
              <a:rPr lang="vi-VN" sz="25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và </a:t>
            </a:r>
            <a:r>
              <a:rPr lang="en-US" sz="25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chia sẻ</a:t>
            </a:r>
            <a:r>
              <a:rPr lang="vi-VN" sz="25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500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endParaRPr lang="vi-VN" sz="1100" dirty="0" smtClean="0">
              <a:solidFill>
                <a:schemeClr val="accent5">
                  <a:lumMod val="50000"/>
                </a:schemeClr>
              </a:solidFill>
              <a:latin typeface="UTM Flavour" panose="02040603050506020204" pitchFamily="18" charset="0"/>
              <a:cs typeface="Tahoma" panose="020B0604030504040204" pitchFamily="34" charset="0"/>
            </a:endParaRP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Cách diễn tả nhân vật ở thời Phục hưng Phương Tây có gì khác so với cách diễn tả nhân vật của Trung Quốc?</a:t>
            </a: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Em thích cách nào hơn? Vì sao?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84051" y="134141"/>
            <a:ext cx="8711039" cy="116955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VẺ ĐẸP CỦA NHÂN VẬT TRONG TRANH</a:t>
            </a:r>
          </a:p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THỜI PHỤC HƯNG</a:t>
            </a:r>
            <a:endParaRPr lang="en-US" sz="3500" b="1" dirty="0">
              <a:ln/>
              <a:solidFill>
                <a:schemeClr val="accent4"/>
              </a:solidFill>
              <a:latin typeface="UTM Hanzel" panose="020406030505060202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9054" y="145475"/>
            <a:ext cx="890207" cy="1146885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288807" y="5084218"/>
            <a:ext cx="1967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FFC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Xem video</a:t>
            </a:r>
          </a:p>
          <a:p>
            <a:endParaRPr lang="en-US" sz="22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147" y="4922519"/>
            <a:ext cx="690228" cy="6902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1074" t="2899"/>
          <a:stretch/>
        </p:blipFill>
        <p:spPr>
          <a:xfrm>
            <a:off x="374754" y="4811842"/>
            <a:ext cx="3323789" cy="740968"/>
          </a:xfrm>
          <a:prstGeom prst="rect">
            <a:avLst/>
          </a:prstGeom>
        </p:spPr>
      </p:pic>
      <p:pic>
        <p:nvPicPr>
          <p:cNvPr id="5122" name="Picture 2" descr="https://m.daikynguyen.tv/wp-content/uploads/2018/02/banque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96" y="1997553"/>
            <a:ext cx="5199346" cy="272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2626" y="5658425"/>
            <a:ext cx="821425" cy="76861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78674" y="5903245"/>
            <a:ext cx="56300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Link </a:t>
            </a:r>
            <a:r>
              <a:rPr lang="en-US" sz="2200" dirty="0">
                <a:solidFill>
                  <a:schemeClr val="bg1"/>
                </a:solidFill>
              </a:rPr>
              <a:t>xem video: https://youtu.be/o4a-z0BM9Yw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4885984"/>
      </p:ext>
    </p:extLst>
  </p:cSld>
  <p:clrMapOvr>
    <a:masterClrMapping/>
  </p:clrMapOvr>
  <p:transition spd="med" advTm="7799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  <p:bldP spid="19" grpId="0" uiExpand="1" build="p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69626" y="2473376"/>
            <a:ext cx="2991347" cy="2863121"/>
          </a:xfrm>
          <a:prstGeom prst="rect">
            <a:avLst/>
          </a:prstGeom>
          <a:solidFill>
            <a:schemeClr val="bg2">
              <a:lumMod val="75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Google Shape;112;p20"/>
          <p:cNvSpPr txBox="1">
            <a:spLocks/>
          </p:cNvSpPr>
          <p:nvPr/>
        </p:nvSpPr>
        <p:spPr>
          <a:xfrm>
            <a:off x="5745864" y="2861503"/>
            <a:ext cx="4927133" cy="81962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vi-VN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Đọc trước bà</a:t>
            </a:r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 12 </a:t>
            </a:r>
            <a:r>
              <a:rPr lang="vi-VN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Những mảnh ghép thú vị</a:t>
            </a:r>
            <a:r>
              <a:rPr lang="vi-VN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vi-VN" b="1" dirty="0">
              <a:solidFill>
                <a:schemeClr val="accent2">
                  <a:lumMod val="40000"/>
                  <a:lumOff val="60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Google Shape;113;p20"/>
          <p:cNvSpPr txBox="1">
            <a:spLocks noGrp="1"/>
          </p:cNvSpPr>
          <p:nvPr>
            <p:ph type="title"/>
          </p:nvPr>
        </p:nvSpPr>
        <p:spPr>
          <a:xfrm>
            <a:off x="2548329" y="938067"/>
            <a:ext cx="6835514" cy="10417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CHUẨN BỊ BÀI SAU</a:t>
            </a:r>
            <a:endParaRPr sz="60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Tahom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52726" y="4422108"/>
            <a:ext cx="1103095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3500" dirty="0">
                <a:solidFill>
                  <a:schemeClr val="accent2">
                    <a:lumMod val="40000"/>
                    <a:lumOff val="60000"/>
                  </a:schemeClr>
                </a:solidFill>
                <a:latin typeface="Lato Light"/>
                <a:ea typeface="Lato Light"/>
                <a:cs typeface="Lato Light"/>
                <a:sym typeface="Lato Light"/>
              </a:rPr>
              <a:t>🎨</a:t>
            </a:r>
            <a:endParaRPr lang="en-US" sz="35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52726" y="3050181"/>
            <a:ext cx="120754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3500" dirty="0">
                <a:solidFill>
                  <a:schemeClr val="accent2">
                    <a:lumMod val="40000"/>
                    <a:lumOff val="60000"/>
                  </a:schemeClr>
                </a:solidFill>
                <a:latin typeface="Lato Light"/>
                <a:ea typeface="Lato Light"/>
                <a:cs typeface="Lato Light"/>
                <a:sym typeface="Lato Light"/>
              </a:rPr>
              <a:t>📖</a:t>
            </a:r>
            <a:endParaRPr lang="en-US" sz="35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Google Shape;112;p20"/>
          <p:cNvSpPr txBox="1">
            <a:spLocks/>
          </p:cNvSpPr>
          <p:nvPr/>
        </p:nvSpPr>
        <p:spPr>
          <a:xfrm>
            <a:off x="5755820" y="4233429"/>
            <a:ext cx="5786605" cy="1429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Char char="×"/>
              <a:defRPr sz="16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Char char="×"/>
              <a:defRPr sz="16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Char char="×"/>
              <a:defRPr sz="16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 Light"/>
              <a:buChar char="×"/>
              <a:defRPr sz="16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 Light"/>
              <a:buChar char="○"/>
              <a:defRPr sz="16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 Light"/>
              <a:buChar char="■"/>
              <a:defRPr sz="16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 Light"/>
              <a:buChar char="●"/>
              <a:defRPr sz="16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 Light"/>
              <a:buChar char="○"/>
              <a:defRPr sz="16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 Light"/>
              <a:buChar char="■"/>
              <a:defRPr sz="16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indent="0">
              <a:buFont typeface="Lato Light"/>
              <a:buNone/>
            </a:pPr>
            <a:r>
              <a:rPr lang="en-US" sz="28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Chuẩn bị: Giấy màu, báo, kéo, hồ dán...</a:t>
            </a:r>
            <a:endParaRPr lang="vi-VN" sz="2800" b="1" dirty="0">
              <a:solidFill>
                <a:schemeClr val="accent2">
                  <a:lumMod val="40000"/>
                  <a:lumOff val="60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976" y="2776809"/>
            <a:ext cx="2288646" cy="227624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755819" y="5662748"/>
            <a:ext cx="50645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Link video: </a:t>
            </a:r>
            <a:r>
              <a:rPr lang="en-US" sz="2800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hlinkClick r:id="rId5"/>
              </a:rPr>
              <a:t>https://bit.ly/3tRblro</a:t>
            </a: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574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17128">
        <p14:warp/>
      </p:transition>
    </mc:Choice>
    <mc:Fallback xmlns="">
      <p:transition spd="slow" advTm="171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694" y="595106"/>
            <a:ext cx="821425" cy="7686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9742" y="839926"/>
            <a:ext cx="41964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Link </a:t>
            </a:r>
            <a:r>
              <a:rPr lang="en-US" sz="2200" dirty="0">
                <a:solidFill>
                  <a:schemeClr val="bg1"/>
                </a:solidFill>
              </a:rPr>
              <a:t>xem video: </a:t>
            </a:r>
            <a:r>
              <a:rPr lang="en-US" dirty="0">
                <a:solidFill>
                  <a:schemeClr val="bg1"/>
                </a:solidFill>
                <a:hlinkClick r:id="rId5"/>
              </a:rPr>
              <a:t>https://bit.ly/3xaOm8X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33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8140">
        <p14:gallery dir="l"/>
      </p:transition>
    </mc:Choice>
    <mc:Fallback xmlns="">
      <p:transition spd="slow" advTm="181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9846" y="2220685"/>
            <a:ext cx="11872154" cy="3610489"/>
          </a:xfrm>
          <a:prstGeom prst="rect">
            <a:avLst/>
          </a:prstGeom>
          <a:solidFill>
            <a:schemeClr val="tx1">
              <a:lumMod val="85000"/>
              <a:lumOff val="15000"/>
              <a:alpha val="36000"/>
            </a:schemeClr>
          </a:solidFill>
          <a:ln>
            <a:noFill/>
          </a:ln>
          <a:effectLst>
            <a:glow>
              <a:srgbClr val="800000">
                <a:alpha val="55000"/>
              </a:srgbClr>
            </a:glo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60;p13"/>
          <p:cNvSpPr txBox="1">
            <a:spLocks/>
          </p:cNvSpPr>
          <p:nvPr/>
        </p:nvSpPr>
        <p:spPr>
          <a:xfrm>
            <a:off x="2815693" y="803626"/>
            <a:ext cx="6595672" cy="133918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5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YÊU CẦU CẦN ĐẠT</a:t>
            </a:r>
            <a:endParaRPr lang="en-US" sz="55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Tahom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6599" y="2878785"/>
            <a:ext cx="1101913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5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 Chỉ ra được vẻ đẹp tạo hình và cách làm tranh ghép mảnh bằng giấy màu. </a:t>
            </a:r>
          </a:p>
          <a:p>
            <a:pPr algn="just"/>
            <a:r>
              <a:rPr lang="vi-VN" sz="25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 Tạo được bức tranh ghép mảnh bằng giấy, bìa màu.</a:t>
            </a:r>
          </a:p>
          <a:p>
            <a:pPr algn="just"/>
            <a:r>
              <a:rPr lang="vi-VN" sz="25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 Phân tích được vẻ đẹp tạo hình của tranh ghép mảnh qua sản phẩm mĩ thuật.</a:t>
            </a:r>
          </a:p>
          <a:p>
            <a:pPr algn="just"/>
            <a:r>
              <a:rPr lang="vi-VN" sz="25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 Nêu được vai trò và giá trị của việc ứng dụng hình thức tranh Mosaic trong cuộc sống.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5486" y="1010918"/>
            <a:ext cx="890207" cy="1146885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773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9621">
        <p14:gallery dir="l"/>
      </p:transition>
    </mc:Choice>
    <mc:Fallback xmlns="">
      <p:transition spd="slow" advTm="296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548639" y="1508760"/>
            <a:ext cx="13277666" cy="481584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  <a:effectLst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81;p16"/>
          <p:cNvSpPr txBox="1">
            <a:spLocks/>
          </p:cNvSpPr>
          <p:nvPr/>
        </p:nvSpPr>
        <p:spPr>
          <a:xfrm>
            <a:off x="4736893" y="831626"/>
            <a:ext cx="5201586" cy="111519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80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NỘI DUNG</a:t>
            </a:r>
            <a:endParaRPr lang="en-US" sz="80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Tahoma" panose="020B0604030504040204" pitchFamily="34" charset="0"/>
            </a:endParaRPr>
          </a:p>
        </p:txBody>
      </p:sp>
      <p:sp>
        <p:nvSpPr>
          <p:cNvPr id="6" name="Google Shape;82;p16"/>
          <p:cNvSpPr txBox="1">
            <a:spLocks/>
          </p:cNvSpPr>
          <p:nvPr/>
        </p:nvSpPr>
        <p:spPr>
          <a:xfrm>
            <a:off x="2902497" y="2232982"/>
            <a:ext cx="9170683" cy="3247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Khám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phá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thời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Phục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hưng</a:t>
            </a:r>
            <a:endParaRPr lang="en-US" sz="2700" dirty="0" smtClean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mô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phỏng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chân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dung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Vẽ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mô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phỏng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thời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Phục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hưng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Trưng bày sản phẩm và chia sẻ.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Tìm hiểu cách diễn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tả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họa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Trung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Quốc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thời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Trung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đại</a:t>
            </a:r>
            <a:r>
              <a:rPr lang="en-US" sz="27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 smtClean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>
              <a:solidFill>
                <a:srgbClr val="4C5D6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347" y="2606323"/>
            <a:ext cx="2034187" cy="2620713"/>
          </a:xfrm>
          <a:prstGeom prst="rect">
            <a:avLst/>
          </a:prstGeom>
          <a:noFill/>
          <a:effectLst>
            <a:glow rad="508000">
              <a:schemeClr val="accent2">
                <a:lumMod val="40000"/>
                <a:lumOff val="60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736893" y="1830094"/>
            <a:ext cx="50645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Link video: </a:t>
            </a:r>
            <a:r>
              <a:rPr lang="en-US" sz="2800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hlinkClick r:id="rId5"/>
              </a:rPr>
              <a:t>https://bit.ly/3tRblro</a:t>
            </a: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853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3239">
        <p14:gallery dir="l"/>
      </p:transition>
    </mc:Choice>
    <mc:Fallback xmlns="">
      <p:transition spd="slow" advTm="332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6" presetClass="entr" presetSubtype="37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84051" y="134141"/>
            <a:ext cx="8711039" cy="116955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VẺ ĐẸP CỦA NHÂN VẬT TRONG TRANH</a:t>
            </a:r>
          </a:p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THỜI PHỤC HƯNG</a:t>
            </a:r>
            <a:endParaRPr lang="en-US" sz="3500" b="1" dirty="0">
              <a:ln/>
              <a:solidFill>
                <a:schemeClr val="accent4"/>
              </a:solidFill>
              <a:latin typeface="UTM Hanzel" panose="02040603050506020204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 flipV="1">
            <a:off x="7394713" y="1845960"/>
            <a:ext cx="4695688" cy="2885066"/>
          </a:xfrm>
          <a:custGeom>
            <a:avLst/>
            <a:gdLst>
              <a:gd name="connsiteX0" fmla="*/ 0 w 5938844"/>
              <a:gd name="connsiteY0" fmla="*/ 543446 h 3260612"/>
              <a:gd name="connsiteX1" fmla="*/ 543446 w 5938844"/>
              <a:gd name="connsiteY1" fmla="*/ 0 h 3260612"/>
              <a:gd name="connsiteX2" fmla="*/ 989807 w 5938844"/>
              <a:gd name="connsiteY2" fmla="*/ 0 h 3260612"/>
              <a:gd name="connsiteX3" fmla="*/ 989807 w 5938844"/>
              <a:gd name="connsiteY3" fmla="*/ 0 h 3260612"/>
              <a:gd name="connsiteX4" fmla="*/ 2474518 w 5938844"/>
              <a:gd name="connsiteY4" fmla="*/ 0 h 3260612"/>
              <a:gd name="connsiteX5" fmla="*/ 5395398 w 5938844"/>
              <a:gd name="connsiteY5" fmla="*/ 0 h 3260612"/>
              <a:gd name="connsiteX6" fmla="*/ 5938844 w 5938844"/>
              <a:gd name="connsiteY6" fmla="*/ 543446 h 3260612"/>
              <a:gd name="connsiteX7" fmla="*/ 5938844 w 5938844"/>
              <a:gd name="connsiteY7" fmla="*/ 1902024 h 3260612"/>
              <a:gd name="connsiteX8" fmla="*/ 5938844 w 5938844"/>
              <a:gd name="connsiteY8" fmla="*/ 1902024 h 3260612"/>
              <a:gd name="connsiteX9" fmla="*/ 5938844 w 5938844"/>
              <a:gd name="connsiteY9" fmla="*/ 2717177 h 3260612"/>
              <a:gd name="connsiteX10" fmla="*/ 5938844 w 5938844"/>
              <a:gd name="connsiteY10" fmla="*/ 2717166 h 3260612"/>
              <a:gd name="connsiteX11" fmla="*/ 5395398 w 5938844"/>
              <a:gd name="connsiteY11" fmla="*/ 3260612 h 3260612"/>
              <a:gd name="connsiteX12" fmla="*/ 2474518 w 5938844"/>
              <a:gd name="connsiteY12" fmla="*/ 3260612 h 3260612"/>
              <a:gd name="connsiteX13" fmla="*/ 1732183 w 5938844"/>
              <a:gd name="connsiteY13" fmla="*/ 3668189 h 3260612"/>
              <a:gd name="connsiteX14" fmla="*/ 989807 w 5938844"/>
              <a:gd name="connsiteY14" fmla="*/ 3260612 h 3260612"/>
              <a:gd name="connsiteX15" fmla="*/ 543446 w 5938844"/>
              <a:gd name="connsiteY15" fmla="*/ 3260612 h 3260612"/>
              <a:gd name="connsiteX16" fmla="*/ 0 w 5938844"/>
              <a:gd name="connsiteY16" fmla="*/ 2717166 h 3260612"/>
              <a:gd name="connsiteX17" fmla="*/ 0 w 5938844"/>
              <a:gd name="connsiteY17" fmla="*/ 2717177 h 3260612"/>
              <a:gd name="connsiteX18" fmla="*/ 0 w 5938844"/>
              <a:gd name="connsiteY18" fmla="*/ 1902024 h 3260612"/>
              <a:gd name="connsiteX19" fmla="*/ 0 w 5938844"/>
              <a:gd name="connsiteY19" fmla="*/ 1902024 h 3260612"/>
              <a:gd name="connsiteX20" fmla="*/ 0 w 5938844"/>
              <a:gd name="connsiteY20" fmla="*/ 543446 h 3260612"/>
              <a:gd name="connsiteX0" fmla="*/ 455 w 5939299"/>
              <a:gd name="connsiteY0" fmla="*/ 543446 h 3668189"/>
              <a:gd name="connsiteX1" fmla="*/ 276615 w 5939299"/>
              <a:gd name="connsiteY1" fmla="*/ 0 h 3668189"/>
              <a:gd name="connsiteX2" fmla="*/ 990262 w 5939299"/>
              <a:gd name="connsiteY2" fmla="*/ 0 h 3668189"/>
              <a:gd name="connsiteX3" fmla="*/ 990262 w 5939299"/>
              <a:gd name="connsiteY3" fmla="*/ 0 h 3668189"/>
              <a:gd name="connsiteX4" fmla="*/ 2474973 w 5939299"/>
              <a:gd name="connsiteY4" fmla="*/ 0 h 3668189"/>
              <a:gd name="connsiteX5" fmla="*/ 5395853 w 5939299"/>
              <a:gd name="connsiteY5" fmla="*/ 0 h 3668189"/>
              <a:gd name="connsiteX6" fmla="*/ 5939299 w 5939299"/>
              <a:gd name="connsiteY6" fmla="*/ 543446 h 3668189"/>
              <a:gd name="connsiteX7" fmla="*/ 5939299 w 5939299"/>
              <a:gd name="connsiteY7" fmla="*/ 1902024 h 3668189"/>
              <a:gd name="connsiteX8" fmla="*/ 5939299 w 5939299"/>
              <a:gd name="connsiteY8" fmla="*/ 1902024 h 3668189"/>
              <a:gd name="connsiteX9" fmla="*/ 5939299 w 5939299"/>
              <a:gd name="connsiteY9" fmla="*/ 2717177 h 3668189"/>
              <a:gd name="connsiteX10" fmla="*/ 5939299 w 5939299"/>
              <a:gd name="connsiteY10" fmla="*/ 2717166 h 3668189"/>
              <a:gd name="connsiteX11" fmla="*/ 5395853 w 5939299"/>
              <a:gd name="connsiteY11" fmla="*/ 3260612 h 3668189"/>
              <a:gd name="connsiteX12" fmla="*/ 2474973 w 5939299"/>
              <a:gd name="connsiteY12" fmla="*/ 3260612 h 3668189"/>
              <a:gd name="connsiteX13" fmla="*/ 1732638 w 5939299"/>
              <a:gd name="connsiteY13" fmla="*/ 3668189 h 3668189"/>
              <a:gd name="connsiteX14" fmla="*/ 990262 w 5939299"/>
              <a:gd name="connsiteY14" fmla="*/ 3260612 h 3668189"/>
              <a:gd name="connsiteX15" fmla="*/ 543901 w 5939299"/>
              <a:gd name="connsiteY15" fmla="*/ 3260612 h 3668189"/>
              <a:gd name="connsiteX16" fmla="*/ 455 w 5939299"/>
              <a:gd name="connsiteY16" fmla="*/ 2717166 h 3668189"/>
              <a:gd name="connsiteX17" fmla="*/ 455 w 5939299"/>
              <a:gd name="connsiteY17" fmla="*/ 2717177 h 3668189"/>
              <a:gd name="connsiteX18" fmla="*/ 455 w 5939299"/>
              <a:gd name="connsiteY18" fmla="*/ 1902024 h 3668189"/>
              <a:gd name="connsiteX19" fmla="*/ 455 w 5939299"/>
              <a:gd name="connsiteY19" fmla="*/ 1902024 h 3668189"/>
              <a:gd name="connsiteX20" fmla="*/ 455 w 5939299"/>
              <a:gd name="connsiteY20" fmla="*/ 543446 h 3668189"/>
              <a:gd name="connsiteX0" fmla="*/ 455 w 5939299"/>
              <a:gd name="connsiteY0" fmla="*/ 543446 h 3668189"/>
              <a:gd name="connsiteX1" fmla="*/ 276615 w 5939299"/>
              <a:gd name="connsiteY1" fmla="*/ 0 h 3668189"/>
              <a:gd name="connsiteX2" fmla="*/ 990262 w 5939299"/>
              <a:gd name="connsiteY2" fmla="*/ 0 h 3668189"/>
              <a:gd name="connsiteX3" fmla="*/ 990262 w 5939299"/>
              <a:gd name="connsiteY3" fmla="*/ 0 h 3668189"/>
              <a:gd name="connsiteX4" fmla="*/ 2474973 w 5939299"/>
              <a:gd name="connsiteY4" fmla="*/ 0 h 3668189"/>
              <a:gd name="connsiteX5" fmla="*/ 5635004 w 5939299"/>
              <a:gd name="connsiteY5" fmla="*/ 14068 h 3668189"/>
              <a:gd name="connsiteX6" fmla="*/ 5939299 w 5939299"/>
              <a:gd name="connsiteY6" fmla="*/ 543446 h 3668189"/>
              <a:gd name="connsiteX7" fmla="*/ 5939299 w 5939299"/>
              <a:gd name="connsiteY7" fmla="*/ 1902024 h 3668189"/>
              <a:gd name="connsiteX8" fmla="*/ 5939299 w 5939299"/>
              <a:gd name="connsiteY8" fmla="*/ 1902024 h 3668189"/>
              <a:gd name="connsiteX9" fmla="*/ 5939299 w 5939299"/>
              <a:gd name="connsiteY9" fmla="*/ 2717177 h 3668189"/>
              <a:gd name="connsiteX10" fmla="*/ 5939299 w 5939299"/>
              <a:gd name="connsiteY10" fmla="*/ 2717166 h 3668189"/>
              <a:gd name="connsiteX11" fmla="*/ 5395853 w 5939299"/>
              <a:gd name="connsiteY11" fmla="*/ 3260612 h 3668189"/>
              <a:gd name="connsiteX12" fmla="*/ 2474973 w 5939299"/>
              <a:gd name="connsiteY12" fmla="*/ 3260612 h 3668189"/>
              <a:gd name="connsiteX13" fmla="*/ 1732638 w 5939299"/>
              <a:gd name="connsiteY13" fmla="*/ 3668189 h 3668189"/>
              <a:gd name="connsiteX14" fmla="*/ 990262 w 5939299"/>
              <a:gd name="connsiteY14" fmla="*/ 3260612 h 3668189"/>
              <a:gd name="connsiteX15" fmla="*/ 543901 w 5939299"/>
              <a:gd name="connsiteY15" fmla="*/ 3260612 h 3668189"/>
              <a:gd name="connsiteX16" fmla="*/ 455 w 5939299"/>
              <a:gd name="connsiteY16" fmla="*/ 2717166 h 3668189"/>
              <a:gd name="connsiteX17" fmla="*/ 455 w 5939299"/>
              <a:gd name="connsiteY17" fmla="*/ 2717177 h 3668189"/>
              <a:gd name="connsiteX18" fmla="*/ 455 w 5939299"/>
              <a:gd name="connsiteY18" fmla="*/ 1902024 h 3668189"/>
              <a:gd name="connsiteX19" fmla="*/ 455 w 5939299"/>
              <a:gd name="connsiteY19" fmla="*/ 1902024 h 3668189"/>
              <a:gd name="connsiteX20" fmla="*/ 455 w 5939299"/>
              <a:gd name="connsiteY20" fmla="*/ 543446 h 3668189"/>
              <a:gd name="connsiteX0" fmla="*/ 455 w 5940855"/>
              <a:gd name="connsiteY0" fmla="*/ 543446 h 3668189"/>
              <a:gd name="connsiteX1" fmla="*/ 276615 w 5940855"/>
              <a:gd name="connsiteY1" fmla="*/ 0 h 3668189"/>
              <a:gd name="connsiteX2" fmla="*/ 990262 w 5940855"/>
              <a:gd name="connsiteY2" fmla="*/ 0 h 3668189"/>
              <a:gd name="connsiteX3" fmla="*/ 990262 w 5940855"/>
              <a:gd name="connsiteY3" fmla="*/ 0 h 3668189"/>
              <a:gd name="connsiteX4" fmla="*/ 2474973 w 5940855"/>
              <a:gd name="connsiteY4" fmla="*/ 0 h 3668189"/>
              <a:gd name="connsiteX5" fmla="*/ 5677207 w 5940855"/>
              <a:gd name="connsiteY5" fmla="*/ 14068 h 3668189"/>
              <a:gd name="connsiteX6" fmla="*/ 5939299 w 5940855"/>
              <a:gd name="connsiteY6" fmla="*/ 543446 h 3668189"/>
              <a:gd name="connsiteX7" fmla="*/ 5939299 w 5940855"/>
              <a:gd name="connsiteY7" fmla="*/ 1902024 h 3668189"/>
              <a:gd name="connsiteX8" fmla="*/ 5939299 w 5940855"/>
              <a:gd name="connsiteY8" fmla="*/ 1902024 h 3668189"/>
              <a:gd name="connsiteX9" fmla="*/ 5939299 w 5940855"/>
              <a:gd name="connsiteY9" fmla="*/ 2717177 h 3668189"/>
              <a:gd name="connsiteX10" fmla="*/ 5939299 w 5940855"/>
              <a:gd name="connsiteY10" fmla="*/ 2717166 h 3668189"/>
              <a:gd name="connsiteX11" fmla="*/ 5395853 w 5940855"/>
              <a:gd name="connsiteY11" fmla="*/ 3260612 h 3668189"/>
              <a:gd name="connsiteX12" fmla="*/ 2474973 w 5940855"/>
              <a:gd name="connsiteY12" fmla="*/ 3260612 h 3668189"/>
              <a:gd name="connsiteX13" fmla="*/ 1732638 w 5940855"/>
              <a:gd name="connsiteY13" fmla="*/ 3668189 h 3668189"/>
              <a:gd name="connsiteX14" fmla="*/ 990262 w 5940855"/>
              <a:gd name="connsiteY14" fmla="*/ 3260612 h 3668189"/>
              <a:gd name="connsiteX15" fmla="*/ 543901 w 5940855"/>
              <a:gd name="connsiteY15" fmla="*/ 3260612 h 3668189"/>
              <a:gd name="connsiteX16" fmla="*/ 455 w 5940855"/>
              <a:gd name="connsiteY16" fmla="*/ 2717166 h 3668189"/>
              <a:gd name="connsiteX17" fmla="*/ 455 w 5940855"/>
              <a:gd name="connsiteY17" fmla="*/ 2717177 h 3668189"/>
              <a:gd name="connsiteX18" fmla="*/ 455 w 5940855"/>
              <a:gd name="connsiteY18" fmla="*/ 1902024 h 3668189"/>
              <a:gd name="connsiteX19" fmla="*/ 455 w 5940855"/>
              <a:gd name="connsiteY19" fmla="*/ 1902024 h 3668189"/>
              <a:gd name="connsiteX20" fmla="*/ 455 w 5940855"/>
              <a:gd name="connsiteY20" fmla="*/ 543446 h 3668189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73954 w 6414354"/>
              <a:gd name="connsiteY0" fmla="*/ 543446 h 3260612"/>
              <a:gd name="connsiteX1" fmla="*/ 750114 w 6414354"/>
              <a:gd name="connsiteY1" fmla="*/ 0 h 3260612"/>
              <a:gd name="connsiteX2" fmla="*/ 1463761 w 6414354"/>
              <a:gd name="connsiteY2" fmla="*/ 0 h 3260612"/>
              <a:gd name="connsiteX3" fmla="*/ 1463761 w 6414354"/>
              <a:gd name="connsiteY3" fmla="*/ 0 h 3260612"/>
              <a:gd name="connsiteX4" fmla="*/ 2948472 w 6414354"/>
              <a:gd name="connsiteY4" fmla="*/ 0 h 3260612"/>
              <a:gd name="connsiteX5" fmla="*/ 6150706 w 6414354"/>
              <a:gd name="connsiteY5" fmla="*/ 14068 h 3260612"/>
              <a:gd name="connsiteX6" fmla="*/ 6412798 w 6414354"/>
              <a:gd name="connsiteY6" fmla="*/ 543446 h 3260612"/>
              <a:gd name="connsiteX7" fmla="*/ 6412798 w 6414354"/>
              <a:gd name="connsiteY7" fmla="*/ 1902024 h 3260612"/>
              <a:gd name="connsiteX8" fmla="*/ 6412798 w 6414354"/>
              <a:gd name="connsiteY8" fmla="*/ 1902024 h 3260612"/>
              <a:gd name="connsiteX9" fmla="*/ 6412798 w 6414354"/>
              <a:gd name="connsiteY9" fmla="*/ 2717177 h 3260612"/>
              <a:gd name="connsiteX10" fmla="*/ 6412798 w 6414354"/>
              <a:gd name="connsiteY10" fmla="*/ 2717166 h 3260612"/>
              <a:gd name="connsiteX11" fmla="*/ 5869352 w 6414354"/>
              <a:gd name="connsiteY11" fmla="*/ 3260612 h 3260612"/>
              <a:gd name="connsiteX12" fmla="*/ 2948472 w 6414354"/>
              <a:gd name="connsiteY12" fmla="*/ 3260612 h 3260612"/>
              <a:gd name="connsiteX13" fmla="*/ 1463761 w 6414354"/>
              <a:gd name="connsiteY13" fmla="*/ 3260612 h 3260612"/>
              <a:gd name="connsiteX14" fmla="*/ 74864 w 6414354"/>
              <a:gd name="connsiteY14" fmla="*/ 3260612 h 3260612"/>
              <a:gd name="connsiteX15" fmla="*/ 473954 w 6414354"/>
              <a:gd name="connsiteY15" fmla="*/ 2717166 h 3260612"/>
              <a:gd name="connsiteX16" fmla="*/ 473954 w 6414354"/>
              <a:gd name="connsiteY16" fmla="*/ 2717177 h 3260612"/>
              <a:gd name="connsiteX17" fmla="*/ 473954 w 6414354"/>
              <a:gd name="connsiteY17" fmla="*/ 1902024 h 3260612"/>
              <a:gd name="connsiteX18" fmla="*/ 473954 w 6414354"/>
              <a:gd name="connsiteY18" fmla="*/ 1902024 h 3260612"/>
              <a:gd name="connsiteX19" fmla="*/ 473954 w 6414354"/>
              <a:gd name="connsiteY19" fmla="*/ 543446 h 326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414354" h="3260612">
                <a:moveTo>
                  <a:pt x="473954" y="543446"/>
                </a:moveTo>
                <a:cubicBezTo>
                  <a:pt x="473954" y="243309"/>
                  <a:pt x="449977" y="0"/>
                  <a:pt x="750114" y="0"/>
                </a:cubicBezTo>
                <a:lnTo>
                  <a:pt x="1463761" y="0"/>
                </a:lnTo>
                <a:lnTo>
                  <a:pt x="1463761" y="0"/>
                </a:lnTo>
                <a:lnTo>
                  <a:pt x="2948472" y="0"/>
                </a:lnTo>
                <a:lnTo>
                  <a:pt x="6150706" y="14068"/>
                </a:lnTo>
                <a:cubicBezTo>
                  <a:pt x="6450843" y="14068"/>
                  <a:pt x="6412798" y="243309"/>
                  <a:pt x="6412798" y="543446"/>
                </a:cubicBezTo>
                <a:lnTo>
                  <a:pt x="6412798" y="1902024"/>
                </a:lnTo>
                <a:lnTo>
                  <a:pt x="6412798" y="1902024"/>
                </a:lnTo>
                <a:lnTo>
                  <a:pt x="6412798" y="2717177"/>
                </a:lnTo>
                <a:lnTo>
                  <a:pt x="6412798" y="2717166"/>
                </a:lnTo>
                <a:cubicBezTo>
                  <a:pt x="6412798" y="3017303"/>
                  <a:pt x="6464911" y="3260612"/>
                  <a:pt x="5869352" y="3260612"/>
                </a:cubicBezTo>
                <a:lnTo>
                  <a:pt x="2948472" y="3260612"/>
                </a:lnTo>
                <a:lnTo>
                  <a:pt x="1463761" y="3260612"/>
                </a:lnTo>
                <a:lnTo>
                  <a:pt x="74864" y="3260612"/>
                </a:lnTo>
                <a:cubicBezTo>
                  <a:pt x="-225273" y="3260612"/>
                  <a:pt x="473954" y="3017303"/>
                  <a:pt x="473954" y="2717166"/>
                </a:cubicBezTo>
                <a:lnTo>
                  <a:pt x="473954" y="2717177"/>
                </a:lnTo>
                <a:lnTo>
                  <a:pt x="473954" y="1902024"/>
                </a:lnTo>
                <a:lnTo>
                  <a:pt x="473954" y="1902024"/>
                </a:lnTo>
                <a:lnTo>
                  <a:pt x="473954" y="543446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128" y="1194782"/>
            <a:ext cx="7329143" cy="809897"/>
          </a:xfrm>
        </p:spPr>
        <p:txBody>
          <a:bodyPr>
            <a:normAutofit fontScale="90000"/>
          </a:bodyPr>
          <a:lstStyle/>
          <a:p>
            <a:r>
              <a:rPr lang="en-US" sz="23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vi-VN" sz="2300" b="1" u="sng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Khám phá nhân vật trong tranh thời Phục hưng</a:t>
            </a:r>
            <a:br>
              <a:rPr lang="vi-VN" sz="2300" b="1" u="sng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</a:br>
            <a:endParaRPr lang="en-US" sz="23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Google Shape;194;p19"/>
          <p:cNvSpPr txBox="1">
            <a:spLocks/>
          </p:cNvSpPr>
          <p:nvPr/>
        </p:nvSpPr>
        <p:spPr>
          <a:xfrm>
            <a:off x="7752520" y="1999849"/>
            <a:ext cx="4558749" cy="13564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r>
              <a:rPr lang="vi-VN" sz="25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Quan sát, theo dõi và trả lời:</a:t>
            </a:r>
            <a:endParaRPr lang="en-US" sz="2500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endParaRPr lang="vi-VN" sz="1100" dirty="0" smtClean="0">
              <a:solidFill>
                <a:schemeClr val="accent5">
                  <a:lumMod val="50000"/>
                </a:schemeClr>
              </a:solidFill>
              <a:latin typeface="UTM Flavour" panose="02040603050506020204" pitchFamily="18" charset="0"/>
              <a:cs typeface="Tahoma" panose="020B0604030504040204" pitchFamily="34" charset="0"/>
            </a:endParaRP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Bức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tranh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có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hòa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sắc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thế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nào</a:t>
            </a:r>
            <a:r>
              <a:rPr lang="vi-VN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vour" panose="02040603050506020204" pitchFamily="18" charset="0"/>
                <a:cs typeface="Tahoma" panose="020B0604030504040204" pitchFamily="34" charset="0"/>
              </a:rPr>
              <a:t>?</a:t>
            </a: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Khuôn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mặt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thể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hiện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trạng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thái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,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biểu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cảm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gì</a:t>
            </a:r>
            <a:r>
              <a:rPr lang="vi-VN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vour" panose="02040603050506020204" pitchFamily="18" charset="0"/>
                <a:cs typeface="Tahoma" panose="020B0604030504040204" pitchFamily="34" charset="0"/>
              </a:rPr>
              <a:t>?</a:t>
            </a: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Trang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phục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,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hình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dáng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được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diễn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tả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ra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sao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9054" y="145475"/>
            <a:ext cx="890207" cy="1146885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8510180" y="5273294"/>
            <a:ext cx="1967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FFC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Xem video</a:t>
            </a:r>
          </a:p>
          <a:p>
            <a:endParaRPr lang="en-US" sz="22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520" y="5111595"/>
            <a:ext cx="690228" cy="690228"/>
          </a:xfrm>
          <a:prstGeom prst="rect">
            <a:avLst/>
          </a:prstGeom>
        </p:spPr>
      </p:pic>
      <p:pic>
        <p:nvPicPr>
          <p:cNvPr id="3074" name="Picture 2" descr="Khám phá bảo tàng nghệ thuật Uffizi ở Ý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27" y="1845960"/>
            <a:ext cx="4671579" cy="350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626" y="5658425"/>
            <a:ext cx="821425" cy="7686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8674" y="5903245"/>
            <a:ext cx="56300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Link </a:t>
            </a:r>
            <a:r>
              <a:rPr lang="en-US" sz="2200" dirty="0">
                <a:solidFill>
                  <a:schemeClr val="bg1"/>
                </a:solidFill>
              </a:rPr>
              <a:t>xem video: https://youtu.be/WHVPzmreg-I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639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1882">
        <p14:prism isInverted="1"/>
      </p:transition>
    </mc:Choice>
    <mc:Fallback xmlns="">
      <p:transition spd="slow" advTm="418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2" grpId="0"/>
      <p:bldP spid="8" grpId="0" uiExpand="1" build="p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84051" y="134141"/>
            <a:ext cx="8711039" cy="116955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VẺ ĐẸP CỦA NHÂN VẬT TRONG TRANH</a:t>
            </a:r>
          </a:p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THỜI PHỤC HƯNG</a:t>
            </a:r>
            <a:endParaRPr lang="en-US" sz="3500" b="1" dirty="0">
              <a:ln/>
              <a:solidFill>
                <a:schemeClr val="accent4"/>
              </a:solidFill>
              <a:latin typeface="UTM Hanzel" panose="020406030505060202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128" y="1194782"/>
            <a:ext cx="7329143" cy="809897"/>
          </a:xfrm>
        </p:spPr>
        <p:txBody>
          <a:bodyPr>
            <a:normAutofit fontScale="90000"/>
          </a:bodyPr>
          <a:lstStyle/>
          <a:p>
            <a:r>
              <a:rPr lang="en-US" sz="23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vi-VN" sz="2300" b="1" u="sng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Khám phá nhân vật trong tranh thời Phục hưng</a:t>
            </a:r>
            <a:br>
              <a:rPr lang="vi-VN" sz="2300" b="1" u="sng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</a:br>
            <a:endParaRPr lang="en-US" sz="23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9054" y="145475"/>
            <a:ext cx="890207" cy="1146885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nip Single Corner Rectangle 6"/>
          <p:cNvSpPr/>
          <p:nvPr/>
        </p:nvSpPr>
        <p:spPr>
          <a:xfrm>
            <a:off x="6253157" y="1999849"/>
            <a:ext cx="5811464" cy="2681333"/>
          </a:xfrm>
          <a:prstGeom prst="snip1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194;p19"/>
          <p:cNvSpPr txBox="1">
            <a:spLocks/>
          </p:cNvSpPr>
          <p:nvPr/>
        </p:nvSpPr>
        <p:spPr>
          <a:xfrm>
            <a:off x="6253157" y="1999849"/>
            <a:ext cx="5938844" cy="1356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r>
              <a:rPr lang="en-US" sz="25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Nhận định</a:t>
            </a:r>
            <a:r>
              <a:rPr lang="vi-VN" sz="25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500" b="1" dirty="0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endParaRPr lang="vi-VN" sz="1100" dirty="0" smtClean="0">
              <a:solidFill>
                <a:schemeClr val="accent2">
                  <a:lumMod val="60000"/>
                  <a:lumOff val="40000"/>
                </a:schemeClr>
              </a:solidFill>
              <a:latin typeface="UTM Flavour" panose="02040603050506020204" pitchFamily="18" charset="0"/>
              <a:cs typeface="Tahoma" panose="020B0604030504040204" pitchFamily="34" charset="0"/>
            </a:endParaRP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êm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dịu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nhàng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300" dirty="0" smtClean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Khuôn mặt hiền từ, thánh thiện, trong sáng.</a:t>
            </a: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mỉ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chuốt</a:t>
            </a: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La Donna Velata - Wikipe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510" y="1999849"/>
            <a:ext cx="3030267" cy="390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ona Lisa: Leonardo Da Vinci may have had a condition that prevented him  from finishing Mona Lisa - The Economic Time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38"/>
          <a:stretch/>
        </p:blipFill>
        <p:spPr bwMode="auto">
          <a:xfrm>
            <a:off x="340808" y="1999849"/>
            <a:ext cx="2573328" cy="391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253157" y="4947640"/>
            <a:ext cx="50645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Link video: </a:t>
            </a:r>
            <a:r>
              <a:rPr lang="en-US" sz="2800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hlinkClick r:id="rId7"/>
              </a:rPr>
              <a:t>https://bit.ly/3tRblro</a:t>
            </a: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806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903">
        <p:fade/>
      </p:transition>
    </mc:Choice>
    <mc:Fallback xmlns="">
      <p:transition spd="med" advTm="269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ular Callout 9"/>
          <p:cNvSpPr/>
          <p:nvPr/>
        </p:nvSpPr>
        <p:spPr>
          <a:xfrm flipV="1">
            <a:off x="7315200" y="1999849"/>
            <a:ext cx="4761553" cy="1616808"/>
          </a:xfrm>
          <a:custGeom>
            <a:avLst/>
            <a:gdLst>
              <a:gd name="connsiteX0" fmla="*/ 0 w 5938844"/>
              <a:gd name="connsiteY0" fmla="*/ 543446 h 3260612"/>
              <a:gd name="connsiteX1" fmla="*/ 543446 w 5938844"/>
              <a:gd name="connsiteY1" fmla="*/ 0 h 3260612"/>
              <a:gd name="connsiteX2" fmla="*/ 989807 w 5938844"/>
              <a:gd name="connsiteY2" fmla="*/ 0 h 3260612"/>
              <a:gd name="connsiteX3" fmla="*/ 989807 w 5938844"/>
              <a:gd name="connsiteY3" fmla="*/ 0 h 3260612"/>
              <a:gd name="connsiteX4" fmla="*/ 2474518 w 5938844"/>
              <a:gd name="connsiteY4" fmla="*/ 0 h 3260612"/>
              <a:gd name="connsiteX5" fmla="*/ 5395398 w 5938844"/>
              <a:gd name="connsiteY5" fmla="*/ 0 h 3260612"/>
              <a:gd name="connsiteX6" fmla="*/ 5938844 w 5938844"/>
              <a:gd name="connsiteY6" fmla="*/ 543446 h 3260612"/>
              <a:gd name="connsiteX7" fmla="*/ 5938844 w 5938844"/>
              <a:gd name="connsiteY7" fmla="*/ 1902024 h 3260612"/>
              <a:gd name="connsiteX8" fmla="*/ 5938844 w 5938844"/>
              <a:gd name="connsiteY8" fmla="*/ 1902024 h 3260612"/>
              <a:gd name="connsiteX9" fmla="*/ 5938844 w 5938844"/>
              <a:gd name="connsiteY9" fmla="*/ 2717177 h 3260612"/>
              <a:gd name="connsiteX10" fmla="*/ 5938844 w 5938844"/>
              <a:gd name="connsiteY10" fmla="*/ 2717166 h 3260612"/>
              <a:gd name="connsiteX11" fmla="*/ 5395398 w 5938844"/>
              <a:gd name="connsiteY11" fmla="*/ 3260612 h 3260612"/>
              <a:gd name="connsiteX12" fmla="*/ 2474518 w 5938844"/>
              <a:gd name="connsiteY12" fmla="*/ 3260612 h 3260612"/>
              <a:gd name="connsiteX13" fmla="*/ 1732183 w 5938844"/>
              <a:gd name="connsiteY13" fmla="*/ 3668189 h 3260612"/>
              <a:gd name="connsiteX14" fmla="*/ 989807 w 5938844"/>
              <a:gd name="connsiteY14" fmla="*/ 3260612 h 3260612"/>
              <a:gd name="connsiteX15" fmla="*/ 543446 w 5938844"/>
              <a:gd name="connsiteY15" fmla="*/ 3260612 h 3260612"/>
              <a:gd name="connsiteX16" fmla="*/ 0 w 5938844"/>
              <a:gd name="connsiteY16" fmla="*/ 2717166 h 3260612"/>
              <a:gd name="connsiteX17" fmla="*/ 0 w 5938844"/>
              <a:gd name="connsiteY17" fmla="*/ 2717177 h 3260612"/>
              <a:gd name="connsiteX18" fmla="*/ 0 w 5938844"/>
              <a:gd name="connsiteY18" fmla="*/ 1902024 h 3260612"/>
              <a:gd name="connsiteX19" fmla="*/ 0 w 5938844"/>
              <a:gd name="connsiteY19" fmla="*/ 1902024 h 3260612"/>
              <a:gd name="connsiteX20" fmla="*/ 0 w 5938844"/>
              <a:gd name="connsiteY20" fmla="*/ 543446 h 3260612"/>
              <a:gd name="connsiteX0" fmla="*/ 455 w 5939299"/>
              <a:gd name="connsiteY0" fmla="*/ 543446 h 3668189"/>
              <a:gd name="connsiteX1" fmla="*/ 276615 w 5939299"/>
              <a:gd name="connsiteY1" fmla="*/ 0 h 3668189"/>
              <a:gd name="connsiteX2" fmla="*/ 990262 w 5939299"/>
              <a:gd name="connsiteY2" fmla="*/ 0 h 3668189"/>
              <a:gd name="connsiteX3" fmla="*/ 990262 w 5939299"/>
              <a:gd name="connsiteY3" fmla="*/ 0 h 3668189"/>
              <a:gd name="connsiteX4" fmla="*/ 2474973 w 5939299"/>
              <a:gd name="connsiteY4" fmla="*/ 0 h 3668189"/>
              <a:gd name="connsiteX5" fmla="*/ 5395853 w 5939299"/>
              <a:gd name="connsiteY5" fmla="*/ 0 h 3668189"/>
              <a:gd name="connsiteX6" fmla="*/ 5939299 w 5939299"/>
              <a:gd name="connsiteY6" fmla="*/ 543446 h 3668189"/>
              <a:gd name="connsiteX7" fmla="*/ 5939299 w 5939299"/>
              <a:gd name="connsiteY7" fmla="*/ 1902024 h 3668189"/>
              <a:gd name="connsiteX8" fmla="*/ 5939299 w 5939299"/>
              <a:gd name="connsiteY8" fmla="*/ 1902024 h 3668189"/>
              <a:gd name="connsiteX9" fmla="*/ 5939299 w 5939299"/>
              <a:gd name="connsiteY9" fmla="*/ 2717177 h 3668189"/>
              <a:gd name="connsiteX10" fmla="*/ 5939299 w 5939299"/>
              <a:gd name="connsiteY10" fmla="*/ 2717166 h 3668189"/>
              <a:gd name="connsiteX11" fmla="*/ 5395853 w 5939299"/>
              <a:gd name="connsiteY11" fmla="*/ 3260612 h 3668189"/>
              <a:gd name="connsiteX12" fmla="*/ 2474973 w 5939299"/>
              <a:gd name="connsiteY12" fmla="*/ 3260612 h 3668189"/>
              <a:gd name="connsiteX13" fmla="*/ 1732638 w 5939299"/>
              <a:gd name="connsiteY13" fmla="*/ 3668189 h 3668189"/>
              <a:gd name="connsiteX14" fmla="*/ 990262 w 5939299"/>
              <a:gd name="connsiteY14" fmla="*/ 3260612 h 3668189"/>
              <a:gd name="connsiteX15" fmla="*/ 543901 w 5939299"/>
              <a:gd name="connsiteY15" fmla="*/ 3260612 h 3668189"/>
              <a:gd name="connsiteX16" fmla="*/ 455 w 5939299"/>
              <a:gd name="connsiteY16" fmla="*/ 2717166 h 3668189"/>
              <a:gd name="connsiteX17" fmla="*/ 455 w 5939299"/>
              <a:gd name="connsiteY17" fmla="*/ 2717177 h 3668189"/>
              <a:gd name="connsiteX18" fmla="*/ 455 w 5939299"/>
              <a:gd name="connsiteY18" fmla="*/ 1902024 h 3668189"/>
              <a:gd name="connsiteX19" fmla="*/ 455 w 5939299"/>
              <a:gd name="connsiteY19" fmla="*/ 1902024 h 3668189"/>
              <a:gd name="connsiteX20" fmla="*/ 455 w 5939299"/>
              <a:gd name="connsiteY20" fmla="*/ 543446 h 3668189"/>
              <a:gd name="connsiteX0" fmla="*/ 455 w 5939299"/>
              <a:gd name="connsiteY0" fmla="*/ 543446 h 3668189"/>
              <a:gd name="connsiteX1" fmla="*/ 276615 w 5939299"/>
              <a:gd name="connsiteY1" fmla="*/ 0 h 3668189"/>
              <a:gd name="connsiteX2" fmla="*/ 990262 w 5939299"/>
              <a:gd name="connsiteY2" fmla="*/ 0 h 3668189"/>
              <a:gd name="connsiteX3" fmla="*/ 990262 w 5939299"/>
              <a:gd name="connsiteY3" fmla="*/ 0 h 3668189"/>
              <a:gd name="connsiteX4" fmla="*/ 2474973 w 5939299"/>
              <a:gd name="connsiteY4" fmla="*/ 0 h 3668189"/>
              <a:gd name="connsiteX5" fmla="*/ 5635004 w 5939299"/>
              <a:gd name="connsiteY5" fmla="*/ 14068 h 3668189"/>
              <a:gd name="connsiteX6" fmla="*/ 5939299 w 5939299"/>
              <a:gd name="connsiteY6" fmla="*/ 543446 h 3668189"/>
              <a:gd name="connsiteX7" fmla="*/ 5939299 w 5939299"/>
              <a:gd name="connsiteY7" fmla="*/ 1902024 h 3668189"/>
              <a:gd name="connsiteX8" fmla="*/ 5939299 w 5939299"/>
              <a:gd name="connsiteY8" fmla="*/ 1902024 h 3668189"/>
              <a:gd name="connsiteX9" fmla="*/ 5939299 w 5939299"/>
              <a:gd name="connsiteY9" fmla="*/ 2717177 h 3668189"/>
              <a:gd name="connsiteX10" fmla="*/ 5939299 w 5939299"/>
              <a:gd name="connsiteY10" fmla="*/ 2717166 h 3668189"/>
              <a:gd name="connsiteX11" fmla="*/ 5395853 w 5939299"/>
              <a:gd name="connsiteY11" fmla="*/ 3260612 h 3668189"/>
              <a:gd name="connsiteX12" fmla="*/ 2474973 w 5939299"/>
              <a:gd name="connsiteY12" fmla="*/ 3260612 h 3668189"/>
              <a:gd name="connsiteX13" fmla="*/ 1732638 w 5939299"/>
              <a:gd name="connsiteY13" fmla="*/ 3668189 h 3668189"/>
              <a:gd name="connsiteX14" fmla="*/ 990262 w 5939299"/>
              <a:gd name="connsiteY14" fmla="*/ 3260612 h 3668189"/>
              <a:gd name="connsiteX15" fmla="*/ 543901 w 5939299"/>
              <a:gd name="connsiteY15" fmla="*/ 3260612 h 3668189"/>
              <a:gd name="connsiteX16" fmla="*/ 455 w 5939299"/>
              <a:gd name="connsiteY16" fmla="*/ 2717166 h 3668189"/>
              <a:gd name="connsiteX17" fmla="*/ 455 w 5939299"/>
              <a:gd name="connsiteY17" fmla="*/ 2717177 h 3668189"/>
              <a:gd name="connsiteX18" fmla="*/ 455 w 5939299"/>
              <a:gd name="connsiteY18" fmla="*/ 1902024 h 3668189"/>
              <a:gd name="connsiteX19" fmla="*/ 455 w 5939299"/>
              <a:gd name="connsiteY19" fmla="*/ 1902024 h 3668189"/>
              <a:gd name="connsiteX20" fmla="*/ 455 w 5939299"/>
              <a:gd name="connsiteY20" fmla="*/ 543446 h 3668189"/>
              <a:gd name="connsiteX0" fmla="*/ 455 w 5940855"/>
              <a:gd name="connsiteY0" fmla="*/ 543446 h 3668189"/>
              <a:gd name="connsiteX1" fmla="*/ 276615 w 5940855"/>
              <a:gd name="connsiteY1" fmla="*/ 0 h 3668189"/>
              <a:gd name="connsiteX2" fmla="*/ 990262 w 5940855"/>
              <a:gd name="connsiteY2" fmla="*/ 0 h 3668189"/>
              <a:gd name="connsiteX3" fmla="*/ 990262 w 5940855"/>
              <a:gd name="connsiteY3" fmla="*/ 0 h 3668189"/>
              <a:gd name="connsiteX4" fmla="*/ 2474973 w 5940855"/>
              <a:gd name="connsiteY4" fmla="*/ 0 h 3668189"/>
              <a:gd name="connsiteX5" fmla="*/ 5677207 w 5940855"/>
              <a:gd name="connsiteY5" fmla="*/ 14068 h 3668189"/>
              <a:gd name="connsiteX6" fmla="*/ 5939299 w 5940855"/>
              <a:gd name="connsiteY6" fmla="*/ 543446 h 3668189"/>
              <a:gd name="connsiteX7" fmla="*/ 5939299 w 5940855"/>
              <a:gd name="connsiteY7" fmla="*/ 1902024 h 3668189"/>
              <a:gd name="connsiteX8" fmla="*/ 5939299 w 5940855"/>
              <a:gd name="connsiteY8" fmla="*/ 1902024 h 3668189"/>
              <a:gd name="connsiteX9" fmla="*/ 5939299 w 5940855"/>
              <a:gd name="connsiteY9" fmla="*/ 2717177 h 3668189"/>
              <a:gd name="connsiteX10" fmla="*/ 5939299 w 5940855"/>
              <a:gd name="connsiteY10" fmla="*/ 2717166 h 3668189"/>
              <a:gd name="connsiteX11" fmla="*/ 5395853 w 5940855"/>
              <a:gd name="connsiteY11" fmla="*/ 3260612 h 3668189"/>
              <a:gd name="connsiteX12" fmla="*/ 2474973 w 5940855"/>
              <a:gd name="connsiteY12" fmla="*/ 3260612 h 3668189"/>
              <a:gd name="connsiteX13" fmla="*/ 1732638 w 5940855"/>
              <a:gd name="connsiteY13" fmla="*/ 3668189 h 3668189"/>
              <a:gd name="connsiteX14" fmla="*/ 990262 w 5940855"/>
              <a:gd name="connsiteY14" fmla="*/ 3260612 h 3668189"/>
              <a:gd name="connsiteX15" fmla="*/ 543901 w 5940855"/>
              <a:gd name="connsiteY15" fmla="*/ 3260612 h 3668189"/>
              <a:gd name="connsiteX16" fmla="*/ 455 w 5940855"/>
              <a:gd name="connsiteY16" fmla="*/ 2717166 h 3668189"/>
              <a:gd name="connsiteX17" fmla="*/ 455 w 5940855"/>
              <a:gd name="connsiteY17" fmla="*/ 2717177 h 3668189"/>
              <a:gd name="connsiteX18" fmla="*/ 455 w 5940855"/>
              <a:gd name="connsiteY18" fmla="*/ 1902024 h 3668189"/>
              <a:gd name="connsiteX19" fmla="*/ 455 w 5940855"/>
              <a:gd name="connsiteY19" fmla="*/ 1902024 h 3668189"/>
              <a:gd name="connsiteX20" fmla="*/ 455 w 5940855"/>
              <a:gd name="connsiteY20" fmla="*/ 543446 h 3668189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73954 w 6414354"/>
              <a:gd name="connsiteY0" fmla="*/ 543446 h 3260612"/>
              <a:gd name="connsiteX1" fmla="*/ 750114 w 6414354"/>
              <a:gd name="connsiteY1" fmla="*/ 0 h 3260612"/>
              <a:gd name="connsiteX2" fmla="*/ 1463761 w 6414354"/>
              <a:gd name="connsiteY2" fmla="*/ 0 h 3260612"/>
              <a:gd name="connsiteX3" fmla="*/ 1463761 w 6414354"/>
              <a:gd name="connsiteY3" fmla="*/ 0 h 3260612"/>
              <a:gd name="connsiteX4" fmla="*/ 2948472 w 6414354"/>
              <a:gd name="connsiteY4" fmla="*/ 0 h 3260612"/>
              <a:gd name="connsiteX5" fmla="*/ 6150706 w 6414354"/>
              <a:gd name="connsiteY5" fmla="*/ 14068 h 3260612"/>
              <a:gd name="connsiteX6" fmla="*/ 6412798 w 6414354"/>
              <a:gd name="connsiteY6" fmla="*/ 543446 h 3260612"/>
              <a:gd name="connsiteX7" fmla="*/ 6412798 w 6414354"/>
              <a:gd name="connsiteY7" fmla="*/ 1902024 h 3260612"/>
              <a:gd name="connsiteX8" fmla="*/ 6412798 w 6414354"/>
              <a:gd name="connsiteY8" fmla="*/ 1902024 h 3260612"/>
              <a:gd name="connsiteX9" fmla="*/ 6412798 w 6414354"/>
              <a:gd name="connsiteY9" fmla="*/ 2717177 h 3260612"/>
              <a:gd name="connsiteX10" fmla="*/ 6412798 w 6414354"/>
              <a:gd name="connsiteY10" fmla="*/ 2717166 h 3260612"/>
              <a:gd name="connsiteX11" fmla="*/ 5869352 w 6414354"/>
              <a:gd name="connsiteY11" fmla="*/ 3260612 h 3260612"/>
              <a:gd name="connsiteX12" fmla="*/ 2948472 w 6414354"/>
              <a:gd name="connsiteY12" fmla="*/ 3260612 h 3260612"/>
              <a:gd name="connsiteX13" fmla="*/ 1463761 w 6414354"/>
              <a:gd name="connsiteY13" fmla="*/ 3260612 h 3260612"/>
              <a:gd name="connsiteX14" fmla="*/ 74864 w 6414354"/>
              <a:gd name="connsiteY14" fmla="*/ 3260612 h 3260612"/>
              <a:gd name="connsiteX15" fmla="*/ 473954 w 6414354"/>
              <a:gd name="connsiteY15" fmla="*/ 2717166 h 3260612"/>
              <a:gd name="connsiteX16" fmla="*/ 473954 w 6414354"/>
              <a:gd name="connsiteY16" fmla="*/ 2717177 h 3260612"/>
              <a:gd name="connsiteX17" fmla="*/ 473954 w 6414354"/>
              <a:gd name="connsiteY17" fmla="*/ 1902024 h 3260612"/>
              <a:gd name="connsiteX18" fmla="*/ 473954 w 6414354"/>
              <a:gd name="connsiteY18" fmla="*/ 1902024 h 3260612"/>
              <a:gd name="connsiteX19" fmla="*/ 473954 w 6414354"/>
              <a:gd name="connsiteY19" fmla="*/ 543446 h 326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414354" h="3260612">
                <a:moveTo>
                  <a:pt x="473954" y="543446"/>
                </a:moveTo>
                <a:cubicBezTo>
                  <a:pt x="473954" y="243309"/>
                  <a:pt x="449977" y="0"/>
                  <a:pt x="750114" y="0"/>
                </a:cubicBezTo>
                <a:lnTo>
                  <a:pt x="1463761" y="0"/>
                </a:lnTo>
                <a:lnTo>
                  <a:pt x="1463761" y="0"/>
                </a:lnTo>
                <a:lnTo>
                  <a:pt x="2948472" y="0"/>
                </a:lnTo>
                <a:lnTo>
                  <a:pt x="6150706" y="14068"/>
                </a:lnTo>
                <a:cubicBezTo>
                  <a:pt x="6450843" y="14068"/>
                  <a:pt x="6412798" y="243309"/>
                  <a:pt x="6412798" y="543446"/>
                </a:cubicBezTo>
                <a:lnTo>
                  <a:pt x="6412798" y="1902024"/>
                </a:lnTo>
                <a:lnTo>
                  <a:pt x="6412798" y="1902024"/>
                </a:lnTo>
                <a:lnTo>
                  <a:pt x="6412798" y="2717177"/>
                </a:lnTo>
                <a:lnTo>
                  <a:pt x="6412798" y="2717166"/>
                </a:lnTo>
                <a:cubicBezTo>
                  <a:pt x="6412798" y="3017303"/>
                  <a:pt x="6464911" y="3260612"/>
                  <a:pt x="5869352" y="3260612"/>
                </a:cubicBezTo>
                <a:lnTo>
                  <a:pt x="2948472" y="3260612"/>
                </a:lnTo>
                <a:lnTo>
                  <a:pt x="1463761" y="3260612"/>
                </a:lnTo>
                <a:lnTo>
                  <a:pt x="74864" y="3260612"/>
                </a:lnTo>
                <a:cubicBezTo>
                  <a:pt x="-225273" y="3260612"/>
                  <a:pt x="473954" y="3017303"/>
                  <a:pt x="473954" y="2717166"/>
                </a:cubicBezTo>
                <a:lnTo>
                  <a:pt x="473954" y="2717177"/>
                </a:lnTo>
                <a:lnTo>
                  <a:pt x="473954" y="1902024"/>
                </a:lnTo>
                <a:lnTo>
                  <a:pt x="473954" y="1902024"/>
                </a:lnTo>
                <a:lnTo>
                  <a:pt x="473954" y="543446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128" y="1194782"/>
            <a:ext cx="7871872" cy="809897"/>
          </a:xfrm>
        </p:spPr>
        <p:txBody>
          <a:bodyPr>
            <a:normAutofit/>
          </a:bodyPr>
          <a:lstStyle/>
          <a:p>
            <a:r>
              <a:rPr lang="en-US" sz="23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2300" b="1" u="sng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Cách mô phỏng chân dung nhân vật trong tranh</a:t>
            </a:r>
            <a:endParaRPr lang="en-US" sz="23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Google Shape;194;p19"/>
          <p:cNvSpPr txBox="1">
            <a:spLocks/>
          </p:cNvSpPr>
          <p:nvPr/>
        </p:nvSpPr>
        <p:spPr>
          <a:xfrm>
            <a:off x="7670043" y="2109033"/>
            <a:ext cx="4488598" cy="13564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r>
              <a:rPr lang="vi-VN" sz="25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Quan sát, theo dõi và trả lời:</a:t>
            </a:r>
            <a:endParaRPr lang="en-US" sz="2500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endParaRPr lang="vi-VN" sz="1100" dirty="0" smtClean="0">
              <a:solidFill>
                <a:schemeClr val="accent5">
                  <a:lumMod val="50000"/>
                </a:schemeClr>
              </a:solidFill>
              <a:latin typeface="UTM Flavour" panose="02040603050506020204" pitchFamily="18" charset="0"/>
              <a:cs typeface="Tahoma" panose="020B0604030504040204" pitchFamily="34" charset="0"/>
            </a:endParaRP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Để mô phỏng tranh chân dung,</a:t>
            </a:r>
          </a:p>
          <a:p>
            <a:pPr marL="127000" indent="0">
              <a:spcBef>
                <a:spcPts val="0"/>
              </a:spcBef>
              <a:buSzPts val="1600"/>
              <a:buNone/>
            </a:pP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ta tiến hành theo các bước nào?</a:t>
            </a:r>
            <a:endParaRPr lang="vi-VN" sz="2700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vour" panose="02040603050506020204" pitchFamily="18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384" y="1720304"/>
            <a:ext cx="1684915" cy="23588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607" y="1720304"/>
            <a:ext cx="1740633" cy="23588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607" y="4340674"/>
            <a:ext cx="1746000" cy="23588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1548" y="4343124"/>
            <a:ext cx="1710542" cy="235643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384051" y="134141"/>
            <a:ext cx="8711039" cy="116955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VẺ ĐẸP CỦA NHÂN VẬT TRONG TRANH</a:t>
            </a:r>
          </a:p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THỜI PHỤC HƯNG</a:t>
            </a:r>
            <a:endParaRPr lang="en-US" sz="3500" b="1" dirty="0">
              <a:ln/>
              <a:solidFill>
                <a:schemeClr val="accent4"/>
              </a:solidFill>
              <a:latin typeface="UTM Hanzel" panose="02040603050506020204" pitchFamily="18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9054" y="145475"/>
            <a:ext cx="890207" cy="1146885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nip Single Corner Rectangle 19"/>
          <p:cNvSpPr/>
          <p:nvPr/>
        </p:nvSpPr>
        <p:spPr>
          <a:xfrm>
            <a:off x="7647240" y="3964582"/>
            <a:ext cx="3595382" cy="1746671"/>
          </a:xfrm>
          <a:prstGeom prst="snip1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Google Shape;194;p19"/>
          <p:cNvSpPr txBox="1">
            <a:spLocks/>
          </p:cNvSpPr>
          <p:nvPr/>
        </p:nvSpPr>
        <p:spPr>
          <a:xfrm>
            <a:off x="7512330" y="3964582"/>
            <a:ext cx="3730292" cy="1356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r>
              <a:rPr lang="en-US" sz="25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Nhận định</a:t>
            </a:r>
            <a:r>
              <a:rPr lang="vi-VN" sz="25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500" b="1" dirty="0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endParaRPr lang="vi-VN" sz="1100" dirty="0" smtClean="0">
              <a:solidFill>
                <a:schemeClr val="accent2">
                  <a:lumMod val="60000"/>
                  <a:lumOff val="40000"/>
                </a:schemeClr>
              </a:solidFill>
              <a:latin typeface="UTM Flavour" panose="02040603050506020204" pitchFamily="18" charset="0"/>
              <a:cs typeface="Tahoma" panose="020B0604030504040204" pitchFamily="34" charset="0"/>
            </a:endParaRP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Phác hình cho cân đối.</a:t>
            </a: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 phỏng hình dáng.</a:t>
            </a: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 màu hoàn thiện.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27703" y="6088559"/>
            <a:ext cx="1967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FFC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Xem video</a:t>
            </a:r>
          </a:p>
          <a:p>
            <a:endParaRPr lang="en-US" sz="22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043" y="5926860"/>
            <a:ext cx="690228" cy="690228"/>
          </a:xfrm>
          <a:prstGeom prst="rect">
            <a:avLst/>
          </a:prstGeom>
        </p:spPr>
      </p:pic>
      <p:sp>
        <p:nvSpPr>
          <p:cNvPr id="24" name="Oval 23"/>
          <p:cNvSpPr/>
          <p:nvPr/>
        </p:nvSpPr>
        <p:spPr>
          <a:xfrm>
            <a:off x="1811165" y="3841441"/>
            <a:ext cx="377092" cy="37709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</a:rPr>
              <a:t>1</a:t>
            </a:r>
            <a:endParaRPr lang="en-US" sz="3000" b="1" dirty="0">
              <a:solidFill>
                <a:srgbClr val="C0000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4038299" y="6439895"/>
            <a:ext cx="377092" cy="37709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</a:rPr>
              <a:t>3</a:t>
            </a:r>
            <a:endParaRPr lang="en-US" sz="3000" b="1" dirty="0">
              <a:solidFill>
                <a:srgbClr val="C0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263544" y="6439895"/>
            <a:ext cx="377092" cy="37709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</a:rPr>
              <a:t>4</a:t>
            </a:r>
            <a:endParaRPr lang="en-US" sz="3000" b="1" dirty="0">
              <a:solidFill>
                <a:srgbClr val="C00000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090638" y="3854621"/>
            <a:ext cx="377092" cy="37709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</a:rPr>
              <a:t>2</a:t>
            </a:r>
            <a:endParaRPr lang="en-US" sz="3000" b="1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3858087"/>
      </p:ext>
    </p:extLst>
  </p:cSld>
  <p:clrMapOvr>
    <a:masterClrMapping/>
  </p:clrMapOvr>
  <p:transition spd="med" advTm="66926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8" grpId="0" uiExpand="1" build="p"/>
      <p:bldP spid="20" grpId="0" animBg="1"/>
      <p:bldP spid="21" grpId="0" uiExpand="1" build="p"/>
      <p:bldP spid="22" grpId="0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ular Callout 9"/>
          <p:cNvSpPr/>
          <p:nvPr/>
        </p:nvSpPr>
        <p:spPr>
          <a:xfrm flipV="1">
            <a:off x="7315200" y="1999849"/>
            <a:ext cx="4761553" cy="1616808"/>
          </a:xfrm>
          <a:custGeom>
            <a:avLst/>
            <a:gdLst>
              <a:gd name="connsiteX0" fmla="*/ 0 w 5938844"/>
              <a:gd name="connsiteY0" fmla="*/ 543446 h 3260612"/>
              <a:gd name="connsiteX1" fmla="*/ 543446 w 5938844"/>
              <a:gd name="connsiteY1" fmla="*/ 0 h 3260612"/>
              <a:gd name="connsiteX2" fmla="*/ 989807 w 5938844"/>
              <a:gd name="connsiteY2" fmla="*/ 0 h 3260612"/>
              <a:gd name="connsiteX3" fmla="*/ 989807 w 5938844"/>
              <a:gd name="connsiteY3" fmla="*/ 0 h 3260612"/>
              <a:gd name="connsiteX4" fmla="*/ 2474518 w 5938844"/>
              <a:gd name="connsiteY4" fmla="*/ 0 h 3260612"/>
              <a:gd name="connsiteX5" fmla="*/ 5395398 w 5938844"/>
              <a:gd name="connsiteY5" fmla="*/ 0 h 3260612"/>
              <a:gd name="connsiteX6" fmla="*/ 5938844 w 5938844"/>
              <a:gd name="connsiteY6" fmla="*/ 543446 h 3260612"/>
              <a:gd name="connsiteX7" fmla="*/ 5938844 w 5938844"/>
              <a:gd name="connsiteY7" fmla="*/ 1902024 h 3260612"/>
              <a:gd name="connsiteX8" fmla="*/ 5938844 w 5938844"/>
              <a:gd name="connsiteY8" fmla="*/ 1902024 h 3260612"/>
              <a:gd name="connsiteX9" fmla="*/ 5938844 w 5938844"/>
              <a:gd name="connsiteY9" fmla="*/ 2717177 h 3260612"/>
              <a:gd name="connsiteX10" fmla="*/ 5938844 w 5938844"/>
              <a:gd name="connsiteY10" fmla="*/ 2717166 h 3260612"/>
              <a:gd name="connsiteX11" fmla="*/ 5395398 w 5938844"/>
              <a:gd name="connsiteY11" fmla="*/ 3260612 h 3260612"/>
              <a:gd name="connsiteX12" fmla="*/ 2474518 w 5938844"/>
              <a:gd name="connsiteY12" fmla="*/ 3260612 h 3260612"/>
              <a:gd name="connsiteX13" fmla="*/ 1732183 w 5938844"/>
              <a:gd name="connsiteY13" fmla="*/ 3668189 h 3260612"/>
              <a:gd name="connsiteX14" fmla="*/ 989807 w 5938844"/>
              <a:gd name="connsiteY14" fmla="*/ 3260612 h 3260612"/>
              <a:gd name="connsiteX15" fmla="*/ 543446 w 5938844"/>
              <a:gd name="connsiteY15" fmla="*/ 3260612 h 3260612"/>
              <a:gd name="connsiteX16" fmla="*/ 0 w 5938844"/>
              <a:gd name="connsiteY16" fmla="*/ 2717166 h 3260612"/>
              <a:gd name="connsiteX17" fmla="*/ 0 w 5938844"/>
              <a:gd name="connsiteY17" fmla="*/ 2717177 h 3260612"/>
              <a:gd name="connsiteX18" fmla="*/ 0 w 5938844"/>
              <a:gd name="connsiteY18" fmla="*/ 1902024 h 3260612"/>
              <a:gd name="connsiteX19" fmla="*/ 0 w 5938844"/>
              <a:gd name="connsiteY19" fmla="*/ 1902024 h 3260612"/>
              <a:gd name="connsiteX20" fmla="*/ 0 w 5938844"/>
              <a:gd name="connsiteY20" fmla="*/ 543446 h 3260612"/>
              <a:gd name="connsiteX0" fmla="*/ 455 w 5939299"/>
              <a:gd name="connsiteY0" fmla="*/ 543446 h 3668189"/>
              <a:gd name="connsiteX1" fmla="*/ 276615 w 5939299"/>
              <a:gd name="connsiteY1" fmla="*/ 0 h 3668189"/>
              <a:gd name="connsiteX2" fmla="*/ 990262 w 5939299"/>
              <a:gd name="connsiteY2" fmla="*/ 0 h 3668189"/>
              <a:gd name="connsiteX3" fmla="*/ 990262 w 5939299"/>
              <a:gd name="connsiteY3" fmla="*/ 0 h 3668189"/>
              <a:gd name="connsiteX4" fmla="*/ 2474973 w 5939299"/>
              <a:gd name="connsiteY4" fmla="*/ 0 h 3668189"/>
              <a:gd name="connsiteX5" fmla="*/ 5395853 w 5939299"/>
              <a:gd name="connsiteY5" fmla="*/ 0 h 3668189"/>
              <a:gd name="connsiteX6" fmla="*/ 5939299 w 5939299"/>
              <a:gd name="connsiteY6" fmla="*/ 543446 h 3668189"/>
              <a:gd name="connsiteX7" fmla="*/ 5939299 w 5939299"/>
              <a:gd name="connsiteY7" fmla="*/ 1902024 h 3668189"/>
              <a:gd name="connsiteX8" fmla="*/ 5939299 w 5939299"/>
              <a:gd name="connsiteY8" fmla="*/ 1902024 h 3668189"/>
              <a:gd name="connsiteX9" fmla="*/ 5939299 w 5939299"/>
              <a:gd name="connsiteY9" fmla="*/ 2717177 h 3668189"/>
              <a:gd name="connsiteX10" fmla="*/ 5939299 w 5939299"/>
              <a:gd name="connsiteY10" fmla="*/ 2717166 h 3668189"/>
              <a:gd name="connsiteX11" fmla="*/ 5395853 w 5939299"/>
              <a:gd name="connsiteY11" fmla="*/ 3260612 h 3668189"/>
              <a:gd name="connsiteX12" fmla="*/ 2474973 w 5939299"/>
              <a:gd name="connsiteY12" fmla="*/ 3260612 h 3668189"/>
              <a:gd name="connsiteX13" fmla="*/ 1732638 w 5939299"/>
              <a:gd name="connsiteY13" fmla="*/ 3668189 h 3668189"/>
              <a:gd name="connsiteX14" fmla="*/ 990262 w 5939299"/>
              <a:gd name="connsiteY14" fmla="*/ 3260612 h 3668189"/>
              <a:gd name="connsiteX15" fmla="*/ 543901 w 5939299"/>
              <a:gd name="connsiteY15" fmla="*/ 3260612 h 3668189"/>
              <a:gd name="connsiteX16" fmla="*/ 455 w 5939299"/>
              <a:gd name="connsiteY16" fmla="*/ 2717166 h 3668189"/>
              <a:gd name="connsiteX17" fmla="*/ 455 w 5939299"/>
              <a:gd name="connsiteY17" fmla="*/ 2717177 h 3668189"/>
              <a:gd name="connsiteX18" fmla="*/ 455 w 5939299"/>
              <a:gd name="connsiteY18" fmla="*/ 1902024 h 3668189"/>
              <a:gd name="connsiteX19" fmla="*/ 455 w 5939299"/>
              <a:gd name="connsiteY19" fmla="*/ 1902024 h 3668189"/>
              <a:gd name="connsiteX20" fmla="*/ 455 w 5939299"/>
              <a:gd name="connsiteY20" fmla="*/ 543446 h 3668189"/>
              <a:gd name="connsiteX0" fmla="*/ 455 w 5939299"/>
              <a:gd name="connsiteY0" fmla="*/ 543446 h 3668189"/>
              <a:gd name="connsiteX1" fmla="*/ 276615 w 5939299"/>
              <a:gd name="connsiteY1" fmla="*/ 0 h 3668189"/>
              <a:gd name="connsiteX2" fmla="*/ 990262 w 5939299"/>
              <a:gd name="connsiteY2" fmla="*/ 0 h 3668189"/>
              <a:gd name="connsiteX3" fmla="*/ 990262 w 5939299"/>
              <a:gd name="connsiteY3" fmla="*/ 0 h 3668189"/>
              <a:gd name="connsiteX4" fmla="*/ 2474973 w 5939299"/>
              <a:gd name="connsiteY4" fmla="*/ 0 h 3668189"/>
              <a:gd name="connsiteX5" fmla="*/ 5635004 w 5939299"/>
              <a:gd name="connsiteY5" fmla="*/ 14068 h 3668189"/>
              <a:gd name="connsiteX6" fmla="*/ 5939299 w 5939299"/>
              <a:gd name="connsiteY6" fmla="*/ 543446 h 3668189"/>
              <a:gd name="connsiteX7" fmla="*/ 5939299 w 5939299"/>
              <a:gd name="connsiteY7" fmla="*/ 1902024 h 3668189"/>
              <a:gd name="connsiteX8" fmla="*/ 5939299 w 5939299"/>
              <a:gd name="connsiteY8" fmla="*/ 1902024 h 3668189"/>
              <a:gd name="connsiteX9" fmla="*/ 5939299 w 5939299"/>
              <a:gd name="connsiteY9" fmla="*/ 2717177 h 3668189"/>
              <a:gd name="connsiteX10" fmla="*/ 5939299 w 5939299"/>
              <a:gd name="connsiteY10" fmla="*/ 2717166 h 3668189"/>
              <a:gd name="connsiteX11" fmla="*/ 5395853 w 5939299"/>
              <a:gd name="connsiteY11" fmla="*/ 3260612 h 3668189"/>
              <a:gd name="connsiteX12" fmla="*/ 2474973 w 5939299"/>
              <a:gd name="connsiteY12" fmla="*/ 3260612 h 3668189"/>
              <a:gd name="connsiteX13" fmla="*/ 1732638 w 5939299"/>
              <a:gd name="connsiteY13" fmla="*/ 3668189 h 3668189"/>
              <a:gd name="connsiteX14" fmla="*/ 990262 w 5939299"/>
              <a:gd name="connsiteY14" fmla="*/ 3260612 h 3668189"/>
              <a:gd name="connsiteX15" fmla="*/ 543901 w 5939299"/>
              <a:gd name="connsiteY15" fmla="*/ 3260612 h 3668189"/>
              <a:gd name="connsiteX16" fmla="*/ 455 w 5939299"/>
              <a:gd name="connsiteY16" fmla="*/ 2717166 h 3668189"/>
              <a:gd name="connsiteX17" fmla="*/ 455 w 5939299"/>
              <a:gd name="connsiteY17" fmla="*/ 2717177 h 3668189"/>
              <a:gd name="connsiteX18" fmla="*/ 455 w 5939299"/>
              <a:gd name="connsiteY18" fmla="*/ 1902024 h 3668189"/>
              <a:gd name="connsiteX19" fmla="*/ 455 w 5939299"/>
              <a:gd name="connsiteY19" fmla="*/ 1902024 h 3668189"/>
              <a:gd name="connsiteX20" fmla="*/ 455 w 5939299"/>
              <a:gd name="connsiteY20" fmla="*/ 543446 h 3668189"/>
              <a:gd name="connsiteX0" fmla="*/ 455 w 5940855"/>
              <a:gd name="connsiteY0" fmla="*/ 543446 h 3668189"/>
              <a:gd name="connsiteX1" fmla="*/ 276615 w 5940855"/>
              <a:gd name="connsiteY1" fmla="*/ 0 h 3668189"/>
              <a:gd name="connsiteX2" fmla="*/ 990262 w 5940855"/>
              <a:gd name="connsiteY2" fmla="*/ 0 h 3668189"/>
              <a:gd name="connsiteX3" fmla="*/ 990262 w 5940855"/>
              <a:gd name="connsiteY3" fmla="*/ 0 h 3668189"/>
              <a:gd name="connsiteX4" fmla="*/ 2474973 w 5940855"/>
              <a:gd name="connsiteY4" fmla="*/ 0 h 3668189"/>
              <a:gd name="connsiteX5" fmla="*/ 5677207 w 5940855"/>
              <a:gd name="connsiteY5" fmla="*/ 14068 h 3668189"/>
              <a:gd name="connsiteX6" fmla="*/ 5939299 w 5940855"/>
              <a:gd name="connsiteY6" fmla="*/ 543446 h 3668189"/>
              <a:gd name="connsiteX7" fmla="*/ 5939299 w 5940855"/>
              <a:gd name="connsiteY7" fmla="*/ 1902024 h 3668189"/>
              <a:gd name="connsiteX8" fmla="*/ 5939299 w 5940855"/>
              <a:gd name="connsiteY8" fmla="*/ 1902024 h 3668189"/>
              <a:gd name="connsiteX9" fmla="*/ 5939299 w 5940855"/>
              <a:gd name="connsiteY9" fmla="*/ 2717177 h 3668189"/>
              <a:gd name="connsiteX10" fmla="*/ 5939299 w 5940855"/>
              <a:gd name="connsiteY10" fmla="*/ 2717166 h 3668189"/>
              <a:gd name="connsiteX11" fmla="*/ 5395853 w 5940855"/>
              <a:gd name="connsiteY11" fmla="*/ 3260612 h 3668189"/>
              <a:gd name="connsiteX12" fmla="*/ 2474973 w 5940855"/>
              <a:gd name="connsiteY12" fmla="*/ 3260612 h 3668189"/>
              <a:gd name="connsiteX13" fmla="*/ 1732638 w 5940855"/>
              <a:gd name="connsiteY13" fmla="*/ 3668189 h 3668189"/>
              <a:gd name="connsiteX14" fmla="*/ 990262 w 5940855"/>
              <a:gd name="connsiteY14" fmla="*/ 3260612 h 3668189"/>
              <a:gd name="connsiteX15" fmla="*/ 543901 w 5940855"/>
              <a:gd name="connsiteY15" fmla="*/ 3260612 h 3668189"/>
              <a:gd name="connsiteX16" fmla="*/ 455 w 5940855"/>
              <a:gd name="connsiteY16" fmla="*/ 2717166 h 3668189"/>
              <a:gd name="connsiteX17" fmla="*/ 455 w 5940855"/>
              <a:gd name="connsiteY17" fmla="*/ 2717177 h 3668189"/>
              <a:gd name="connsiteX18" fmla="*/ 455 w 5940855"/>
              <a:gd name="connsiteY18" fmla="*/ 1902024 h 3668189"/>
              <a:gd name="connsiteX19" fmla="*/ 455 w 5940855"/>
              <a:gd name="connsiteY19" fmla="*/ 1902024 h 3668189"/>
              <a:gd name="connsiteX20" fmla="*/ 455 w 5940855"/>
              <a:gd name="connsiteY20" fmla="*/ 543446 h 3668189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73954 w 6414354"/>
              <a:gd name="connsiteY0" fmla="*/ 543446 h 3260612"/>
              <a:gd name="connsiteX1" fmla="*/ 750114 w 6414354"/>
              <a:gd name="connsiteY1" fmla="*/ 0 h 3260612"/>
              <a:gd name="connsiteX2" fmla="*/ 1463761 w 6414354"/>
              <a:gd name="connsiteY2" fmla="*/ 0 h 3260612"/>
              <a:gd name="connsiteX3" fmla="*/ 1463761 w 6414354"/>
              <a:gd name="connsiteY3" fmla="*/ 0 h 3260612"/>
              <a:gd name="connsiteX4" fmla="*/ 2948472 w 6414354"/>
              <a:gd name="connsiteY4" fmla="*/ 0 h 3260612"/>
              <a:gd name="connsiteX5" fmla="*/ 6150706 w 6414354"/>
              <a:gd name="connsiteY5" fmla="*/ 14068 h 3260612"/>
              <a:gd name="connsiteX6" fmla="*/ 6412798 w 6414354"/>
              <a:gd name="connsiteY6" fmla="*/ 543446 h 3260612"/>
              <a:gd name="connsiteX7" fmla="*/ 6412798 w 6414354"/>
              <a:gd name="connsiteY7" fmla="*/ 1902024 h 3260612"/>
              <a:gd name="connsiteX8" fmla="*/ 6412798 w 6414354"/>
              <a:gd name="connsiteY8" fmla="*/ 1902024 h 3260612"/>
              <a:gd name="connsiteX9" fmla="*/ 6412798 w 6414354"/>
              <a:gd name="connsiteY9" fmla="*/ 2717177 h 3260612"/>
              <a:gd name="connsiteX10" fmla="*/ 6412798 w 6414354"/>
              <a:gd name="connsiteY10" fmla="*/ 2717166 h 3260612"/>
              <a:gd name="connsiteX11" fmla="*/ 5869352 w 6414354"/>
              <a:gd name="connsiteY11" fmla="*/ 3260612 h 3260612"/>
              <a:gd name="connsiteX12" fmla="*/ 2948472 w 6414354"/>
              <a:gd name="connsiteY12" fmla="*/ 3260612 h 3260612"/>
              <a:gd name="connsiteX13" fmla="*/ 1463761 w 6414354"/>
              <a:gd name="connsiteY13" fmla="*/ 3260612 h 3260612"/>
              <a:gd name="connsiteX14" fmla="*/ 74864 w 6414354"/>
              <a:gd name="connsiteY14" fmla="*/ 3260612 h 3260612"/>
              <a:gd name="connsiteX15" fmla="*/ 473954 w 6414354"/>
              <a:gd name="connsiteY15" fmla="*/ 2717166 h 3260612"/>
              <a:gd name="connsiteX16" fmla="*/ 473954 w 6414354"/>
              <a:gd name="connsiteY16" fmla="*/ 2717177 h 3260612"/>
              <a:gd name="connsiteX17" fmla="*/ 473954 w 6414354"/>
              <a:gd name="connsiteY17" fmla="*/ 1902024 h 3260612"/>
              <a:gd name="connsiteX18" fmla="*/ 473954 w 6414354"/>
              <a:gd name="connsiteY18" fmla="*/ 1902024 h 3260612"/>
              <a:gd name="connsiteX19" fmla="*/ 473954 w 6414354"/>
              <a:gd name="connsiteY19" fmla="*/ 543446 h 326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414354" h="3260612">
                <a:moveTo>
                  <a:pt x="473954" y="543446"/>
                </a:moveTo>
                <a:cubicBezTo>
                  <a:pt x="473954" y="243309"/>
                  <a:pt x="449977" y="0"/>
                  <a:pt x="750114" y="0"/>
                </a:cubicBezTo>
                <a:lnTo>
                  <a:pt x="1463761" y="0"/>
                </a:lnTo>
                <a:lnTo>
                  <a:pt x="1463761" y="0"/>
                </a:lnTo>
                <a:lnTo>
                  <a:pt x="2948472" y="0"/>
                </a:lnTo>
                <a:lnTo>
                  <a:pt x="6150706" y="14068"/>
                </a:lnTo>
                <a:cubicBezTo>
                  <a:pt x="6450843" y="14068"/>
                  <a:pt x="6412798" y="243309"/>
                  <a:pt x="6412798" y="543446"/>
                </a:cubicBezTo>
                <a:lnTo>
                  <a:pt x="6412798" y="1902024"/>
                </a:lnTo>
                <a:lnTo>
                  <a:pt x="6412798" y="1902024"/>
                </a:lnTo>
                <a:lnTo>
                  <a:pt x="6412798" y="2717177"/>
                </a:lnTo>
                <a:lnTo>
                  <a:pt x="6412798" y="2717166"/>
                </a:lnTo>
                <a:cubicBezTo>
                  <a:pt x="6412798" y="3017303"/>
                  <a:pt x="6464911" y="3260612"/>
                  <a:pt x="5869352" y="3260612"/>
                </a:cubicBezTo>
                <a:lnTo>
                  <a:pt x="2948472" y="3260612"/>
                </a:lnTo>
                <a:lnTo>
                  <a:pt x="1463761" y="3260612"/>
                </a:lnTo>
                <a:lnTo>
                  <a:pt x="74864" y="3260612"/>
                </a:lnTo>
                <a:cubicBezTo>
                  <a:pt x="-225273" y="3260612"/>
                  <a:pt x="473954" y="3017303"/>
                  <a:pt x="473954" y="2717166"/>
                </a:cubicBezTo>
                <a:lnTo>
                  <a:pt x="473954" y="2717177"/>
                </a:lnTo>
                <a:lnTo>
                  <a:pt x="473954" y="1902024"/>
                </a:lnTo>
                <a:lnTo>
                  <a:pt x="473954" y="1902024"/>
                </a:lnTo>
                <a:lnTo>
                  <a:pt x="473954" y="543446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128" y="1194782"/>
            <a:ext cx="7871872" cy="809897"/>
          </a:xfrm>
        </p:spPr>
        <p:txBody>
          <a:bodyPr>
            <a:normAutofit/>
          </a:bodyPr>
          <a:lstStyle/>
          <a:p>
            <a:r>
              <a:rPr lang="en-US" sz="23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2300" b="1" u="sng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Cách mô phỏng chân dung nhân vật trong tranh</a:t>
            </a:r>
            <a:endParaRPr lang="en-US" sz="23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Google Shape;194;p19"/>
          <p:cNvSpPr txBox="1">
            <a:spLocks/>
          </p:cNvSpPr>
          <p:nvPr/>
        </p:nvSpPr>
        <p:spPr>
          <a:xfrm>
            <a:off x="7670043" y="2109033"/>
            <a:ext cx="4488598" cy="13564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r>
              <a:rPr lang="vi-VN" sz="25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Quan sát, theo dõi và trả lời:</a:t>
            </a:r>
            <a:endParaRPr lang="en-US" sz="2500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endParaRPr lang="vi-VN" sz="1100" dirty="0" smtClean="0">
              <a:solidFill>
                <a:schemeClr val="accent5">
                  <a:lumMod val="50000"/>
                </a:schemeClr>
              </a:solidFill>
              <a:latin typeface="UTM Flavour" panose="02040603050506020204" pitchFamily="18" charset="0"/>
              <a:cs typeface="Tahoma" panose="020B0604030504040204" pitchFamily="34" charset="0"/>
            </a:endParaRP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Để mô phỏng tranh chân dung,</a:t>
            </a:r>
          </a:p>
          <a:p>
            <a:pPr marL="127000" indent="0">
              <a:spcBef>
                <a:spcPts val="0"/>
              </a:spcBef>
              <a:buSzPts val="1600"/>
              <a:buNone/>
            </a:pP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ta tiến hành theo các bước nào?</a:t>
            </a:r>
            <a:endParaRPr lang="vi-VN" sz="2700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vour" panose="02040603050506020204" pitchFamily="18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84051" y="134141"/>
            <a:ext cx="8711039" cy="116955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VẺ ĐẸP CỦA NHÂN VẬT TRONG TRANH</a:t>
            </a:r>
          </a:p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THỜI PHỤC HƯNG</a:t>
            </a:r>
            <a:endParaRPr lang="en-US" sz="3500" b="1" dirty="0">
              <a:ln/>
              <a:solidFill>
                <a:schemeClr val="accent4"/>
              </a:solidFill>
              <a:latin typeface="UTM Hanzel" panose="02040603050506020204" pitchFamily="18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9054" y="145475"/>
            <a:ext cx="890207" cy="1146885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nip Single Corner Rectangle 19"/>
          <p:cNvSpPr/>
          <p:nvPr/>
        </p:nvSpPr>
        <p:spPr>
          <a:xfrm>
            <a:off x="7647240" y="3964582"/>
            <a:ext cx="3595382" cy="1746671"/>
          </a:xfrm>
          <a:prstGeom prst="snip1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Google Shape;194;p19"/>
          <p:cNvSpPr txBox="1">
            <a:spLocks/>
          </p:cNvSpPr>
          <p:nvPr/>
        </p:nvSpPr>
        <p:spPr>
          <a:xfrm>
            <a:off x="7512330" y="3964582"/>
            <a:ext cx="3730292" cy="1356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r>
              <a:rPr lang="en-US" sz="25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Nhận định</a:t>
            </a:r>
            <a:r>
              <a:rPr lang="vi-VN" sz="25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500" b="1" dirty="0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endParaRPr lang="vi-VN" sz="1100" dirty="0" smtClean="0">
              <a:solidFill>
                <a:schemeClr val="accent2">
                  <a:lumMod val="60000"/>
                  <a:lumOff val="40000"/>
                </a:schemeClr>
              </a:solidFill>
              <a:latin typeface="UTM Flavour" panose="02040603050506020204" pitchFamily="18" charset="0"/>
              <a:cs typeface="Tahoma" panose="020B0604030504040204" pitchFamily="34" charset="0"/>
            </a:endParaRP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Phác hình cho cân đối.</a:t>
            </a: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 phỏng hình dáng.</a:t>
            </a: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 màu hoàn thiện.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27703" y="6088559"/>
            <a:ext cx="1967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FFC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Xem video</a:t>
            </a:r>
          </a:p>
          <a:p>
            <a:endParaRPr lang="en-US" sz="22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043" y="5926860"/>
            <a:ext cx="690228" cy="690228"/>
          </a:xfrm>
          <a:prstGeom prst="rect">
            <a:avLst/>
          </a:prstGeom>
        </p:spPr>
      </p:pic>
      <p:pic>
        <p:nvPicPr>
          <p:cNvPr id="28" name="Picture 27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8703" y="3195963"/>
            <a:ext cx="821425" cy="76861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169261" y="4427358"/>
            <a:ext cx="56300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Link </a:t>
            </a:r>
            <a:r>
              <a:rPr lang="en-US" sz="2200" dirty="0">
                <a:solidFill>
                  <a:schemeClr val="bg1"/>
                </a:solidFill>
              </a:rPr>
              <a:t>xem video: https://youtu.be/svEQfIw13Bc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9648435"/>
      </p:ext>
    </p:extLst>
  </p:cSld>
  <p:clrMapOvr>
    <a:masterClrMapping/>
  </p:clrMapOvr>
  <p:transition spd="med" advTm="66926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8" grpId="0" uiExpand="1" build="p"/>
      <p:bldP spid="20" grpId="0" animBg="1"/>
      <p:bldP spid="21" grpId="0" uiExpand="1" build="p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384051" y="134141"/>
            <a:ext cx="8711039" cy="116955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VẺ ĐẸP CỦA NHÂN VẬT TRONG TRANH</a:t>
            </a:r>
          </a:p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THỜI PHỤC HƯNG</a:t>
            </a:r>
            <a:endParaRPr lang="en-US" sz="3500" b="1" dirty="0">
              <a:ln/>
              <a:solidFill>
                <a:schemeClr val="accent4"/>
              </a:solidFill>
              <a:latin typeface="UTM Hanzel" panose="02040603050506020204" pitchFamily="18" charset="0"/>
            </a:endParaRPr>
          </a:p>
        </p:txBody>
      </p:sp>
      <p:sp>
        <p:nvSpPr>
          <p:cNvPr id="3" name="Snip Single Corner Rectangle 2"/>
          <p:cNvSpPr/>
          <p:nvPr/>
        </p:nvSpPr>
        <p:spPr>
          <a:xfrm>
            <a:off x="8216868" y="2056768"/>
            <a:ext cx="3460469" cy="1657751"/>
          </a:xfrm>
          <a:prstGeom prst="snip1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5303" y="1222828"/>
            <a:ext cx="8136698" cy="809897"/>
          </a:xfrm>
        </p:spPr>
        <p:txBody>
          <a:bodyPr>
            <a:normAutofit/>
          </a:bodyPr>
          <a:lstStyle/>
          <a:p>
            <a:r>
              <a:rPr lang="en-US" sz="23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vi-VN" sz="2300" b="1" u="sng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Vẽ mô phỏng nhân vật trong tranh thời Phục hưng</a:t>
            </a:r>
            <a:r>
              <a:rPr lang="en-US" sz="2300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300" b="1" u="sng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Google Shape;194;p19"/>
          <p:cNvSpPr txBox="1">
            <a:spLocks/>
          </p:cNvSpPr>
          <p:nvPr/>
        </p:nvSpPr>
        <p:spPr>
          <a:xfrm>
            <a:off x="8216868" y="2056768"/>
            <a:ext cx="3841933" cy="1356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r>
              <a:rPr lang="en-US" sz="25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Thực hành</a:t>
            </a:r>
            <a:r>
              <a:rPr lang="vi-VN" sz="25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500" b="1" dirty="0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endParaRPr lang="vi-VN" sz="1100" dirty="0" smtClean="0">
              <a:solidFill>
                <a:schemeClr val="accent2">
                  <a:lumMod val="60000"/>
                  <a:lumOff val="40000"/>
                </a:schemeClr>
              </a:solidFill>
              <a:latin typeface="UTM Flavour" panose="02040603050506020204" pitchFamily="18" charset="0"/>
              <a:cs typeface="Tahoma" panose="020B0604030504040204" pitchFamily="34" charset="0"/>
            </a:endParaRP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vẽ một bức tranh chân dung thời Phục hưng yêu thích.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9054" y="145475"/>
            <a:ext cx="890207" cy="1146885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8974528" y="6058577"/>
            <a:ext cx="3084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FFC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Tham khảo tranh HS</a:t>
            </a:r>
          </a:p>
          <a:p>
            <a:endParaRPr lang="en-US" sz="22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868" y="5896878"/>
            <a:ext cx="690228" cy="6902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6868" y="3798281"/>
            <a:ext cx="3460469" cy="1970010"/>
          </a:xfrm>
          <a:prstGeom prst="rect">
            <a:avLst/>
          </a:prstGeom>
        </p:spPr>
      </p:pic>
      <p:pic>
        <p:nvPicPr>
          <p:cNvPr id="2050" name="Picture 2" descr="Vẽ Mona Lisa Đơn Giản Lớp 7 - Việt Nam Overn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8" y="2032725"/>
            <a:ext cx="2427431" cy="323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ẽ Mona Lisa Đơn Giản Lớp 7 - Việt Nam Overnight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8"/>
          <a:stretch/>
        </p:blipFill>
        <p:spPr bwMode="auto">
          <a:xfrm>
            <a:off x="4081002" y="2032725"/>
            <a:ext cx="2340639" cy="323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2626" y="5658425"/>
            <a:ext cx="821425" cy="76861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78674" y="5903245"/>
            <a:ext cx="58934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Link </a:t>
            </a:r>
            <a:r>
              <a:rPr lang="en-US" sz="2200" dirty="0">
                <a:solidFill>
                  <a:schemeClr val="bg1"/>
                </a:solidFill>
              </a:rPr>
              <a:t>xem video: https://youtu.be/-UCW7VwSDwU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9614241"/>
      </p:ext>
    </p:extLst>
  </p:cSld>
  <p:clrMapOvr>
    <a:masterClrMapping/>
  </p:clrMapOvr>
  <p:transition spd="med" advTm="46046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8" grpId="0" uiExpand="1" build="p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128" y="1194782"/>
            <a:ext cx="7329143" cy="809897"/>
          </a:xfrm>
        </p:spPr>
        <p:txBody>
          <a:bodyPr>
            <a:normAutofit/>
          </a:bodyPr>
          <a:lstStyle/>
          <a:p>
            <a:r>
              <a:rPr lang="en-US" sz="23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lang="en-US" sz="2300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Trưng bày sản phẩm và chia sẻ</a:t>
            </a:r>
            <a:endParaRPr lang="en-US" sz="2300" b="1" u="sng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ular Callout 9"/>
          <p:cNvSpPr/>
          <p:nvPr/>
        </p:nvSpPr>
        <p:spPr>
          <a:xfrm flipV="1">
            <a:off x="6887192" y="1920697"/>
            <a:ext cx="5220409" cy="3295879"/>
          </a:xfrm>
          <a:custGeom>
            <a:avLst/>
            <a:gdLst>
              <a:gd name="connsiteX0" fmla="*/ 0 w 5938844"/>
              <a:gd name="connsiteY0" fmla="*/ 543446 h 3260612"/>
              <a:gd name="connsiteX1" fmla="*/ 543446 w 5938844"/>
              <a:gd name="connsiteY1" fmla="*/ 0 h 3260612"/>
              <a:gd name="connsiteX2" fmla="*/ 989807 w 5938844"/>
              <a:gd name="connsiteY2" fmla="*/ 0 h 3260612"/>
              <a:gd name="connsiteX3" fmla="*/ 989807 w 5938844"/>
              <a:gd name="connsiteY3" fmla="*/ 0 h 3260612"/>
              <a:gd name="connsiteX4" fmla="*/ 2474518 w 5938844"/>
              <a:gd name="connsiteY4" fmla="*/ 0 h 3260612"/>
              <a:gd name="connsiteX5" fmla="*/ 5395398 w 5938844"/>
              <a:gd name="connsiteY5" fmla="*/ 0 h 3260612"/>
              <a:gd name="connsiteX6" fmla="*/ 5938844 w 5938844"/>
              <a:gd name="connsiteY6" fmla="*/ 543446 h 3260612"/>
              <a:gd name="connsiteX7" fmla="*/ 5938844 w 5938844"/>
              <a:gd name="connsiteY7" fmla="*/ 1902024 h 3260612"/>
              <a:gd name="connsiteX8" fmla="*/ 5938844 w 5938844"/>
              <a:gd name="connsiteY8" fmla="*/ 1902024 h 3260612"/>
              <a:gd name="connsiteX9" fmla="*/ 5938844 w 5938844"/>
              <a:gd name="connsiteY9" fmla="*/ 2717177 h 3260612"/>
              <a:gd name="connsiteX10" fmla="*/ 5938844 w 5938844"/>
              <a:gd name="connsiteY10" fmla="*/ 2717166 h 3260612"/>
              <a:gd name="connsiteX11" fmla="*/ 5395398 w 5938844"/>
              <a:gd name="connsiteY11" fmla="*/ 3260612 h 3260612"/>
              <a:gd name="connsiteX12" fmla="*/ 2474518 w 5938844"/>
              <a:gd name="connsiteY12" fmla="*/ 3260612 h 3260612"/>
              <a:gd name="connsiteX13" fmla="*/ 1732183 w 5938844"/>
              <a:gd name="connsiteY13" fmla="*/ 3668189 h 3260612"/>
              <a:gd name="connsiteX14" fmla="*/ 989807 w 5938844"/>
              <a:gd name="connsiteY14" fmla="*/ 3260612 h 3260612"/>
              <a:gd name="connsiteX15" fmla="*/ 543446 w 5938844"/>
              <a:gd name="connsiteY15" fmla="*/ 3260612 h 3260612"/>
              <a:gd name="connsiteX16" fmla="*/ 0 w 5938844"/>
              <a:gd name="connsiteY16" fmla="*/ 2717166 h 3260612"/>
              <a:gd name="connsiteX17" fmla="*/ 0 w 5938844"/>
              <a:gd name="connsiteY17" fmla="*/ 2717177 h 3260612"/>
              <a:gd name="connsiteX18" fmla="*/ 0 w 5938844"/>
              <a:gd name="connsiteY18" fmla="*/ 1902024 h 3260612"/>
              <a:gd name="connsiteX19" fmla="*/ 0 w 5938844"/>
              <a:gd name="connsiteY19" fmla="*/ 1902024 h 3260612"/>
              <a:gd name="connsiteX20" fmla="*/ 0 w 5938844"/>
              <a:gd name="connsiteY20" fmla="*/ 543446 h 3260612"/>
              <a:gd name="connsiteX0" fmla="*/ 455 w 5939299"/>
              <a:gd name="connsiteY0" fmla="*/ 543446 h 3668189"/>
              <a:gd name="connsiteX1" fmla="*/ 276615 w 5939299"/>
              <a:gd name="connsiteY1" fmla="*/ 0 h 3668189"/>
              <a:gd name="connsiteX2" fmla="*/ 990262 w 5939299"/>
              <a:gd name="connsiteY2" fmla="*/ 0 h 3668189"/>
              <a:gd name="connsiteX3" fmla="*/ 990262 w 5939299"/>
              <a:gd name="connsiteY3" fmla="*/ 0 h 3668189"/>
              <a:gd name="connsiteX4" fmla="*/ 2474973 w 5939299"/>
              <a:gd name="connsiteY4" fmla="*/ 0 h 3668189"/>
              <a:gd name="connsiteX5" fmla="*/ 5395853 w 5939299"/>
              <a:gd name="connsiteY5" fmla="*/ 0 h 3668189"/>
              <a:gd name="connsiteX6" fmla="*/ 5939299 w 5939299"/>
              <a:gd name="connsiteY6" fmla="*/ 543446 h 3668189"/>
              <a:gd name="connsiteX7" fmla="*/ 5939299 w 5939299"/>
              <a:gd name="connsiteY7" fmla="*/ 1902024 h 3668189"/>
              <a:gd name="connsiteX8" fmla="*/ 5939299 w 5939299"/>
              <a:gd name="connsiteY8" fmla="*/ 1902024 h 3668189"/>
              <a:gd name="connsiteX9" fmla="*/ 5939299 w 5939299"/>
              <a:gd name="connsiteY9" fmla="*/ 2717177 h 3668189"/>
              <a:gd name="connsiteX10" fmla="*/ 5939299 w 5939299"/>
              <a:gd name="connsiteY10" fmla="*/ 2717166 h 3668189"/>
              <a:gd name="connsiteX11" fmla="*/ 5395853 w 5939299"/>
              <a:gd name="connsiteY11" fmla="*/ 3260612 h 3668189"/>
              <a:gd name="connsiteX12" fmla="*/ 2474973 w 5939299"/>
              <a:gd name="connsiteY12" fmla="*/ 3260612 h 3668189"/>
              <a:gd name="connsiteX13" fmla="*/ 1732638 w 5939299"/>
              <a:gd name="connsiteY13" fmla="*/ 3668189 h 3668189"/>
              <a:gd name="connsiteX14" fmla="*/ 990262 w 5939299"/>
              <a:gd name="connsiteY14" fmla="*/ 3260612 h 3668189"/>
              <a:gd name="connsiteX15" fmla="*/ 543901 w 5939299"/>
              <a:gd name="connsiteY15" fmla="*/ 3260612 h 3668189"/>
              <a:gd name="connsiteX16" fmla="*/ 455 w 5939299"/>
              <a:gd name="connsiteY16" fmla="*/ 2717166 h 3668189"/>
              <a:gd name="connsiteX17" fmla="*/ 455 w 5939299"/>
              <a:gd name="connsiteY17" fmla="*/ 2717177 h 3668189"/>
              <a:gd name="connsiteX18" fmla="*/ 455 w 5939299"/>
              <a:gd name="connsiteY18" fmla="*/ 1902024 h 3668189"/>
              <a:gd name="connsiteX19" fmla="*/ 455 w 5939299"/>
              <a:gd name="connsiteY19" fmla="*/ 1902024 h 3668189"/>
              <a:gd name="connsiteX20" fmla="*/ 455 w 5939299"/>
              <a:gd name="connsiteY20" fmla="*/ 543446 h 3668189"/>
              <a:gd name="connsiteX0" fmla="*/ 455 w 5939299"/>
              <a:gd name="connsiteY0" fmla="*/ 543446 h 3668189"/>
              <a:gd name="connsiteX1" fmla="*/ 276615 w 5939299"/>
              <a:gd name="connsiteY1" fmla="*/ 0 h 3668189"/>
              <a:gd name="connsiteX2" fmla="*/ 990262 w 5939299"/>
              <a:gd name="connsiteY2" fmla="*/ 0 h 3668189"/>
              <a:gd name="connsiteX3" fmla="*/ 990262 w 5939299"/>
              <a:gd name="connsiteY3" fmla="*/ 0 h 3668189"/>
              <a:gd name="connsiteX4" fmla="*/ 2474973 w 5939299"/>
              <a:gd name="connsiteY4" fmla="*/ 0 h 3668189"/>
              <a:gd name="connsiteX5" fmla="*/ 5635004 w 5939299"/>
              <a:gd name="connsiteY5" fmla="*/ 14068 h 3668189"/>
              <a:gd name="connsiteX6" fmla="*/ 5939299 w 5939299"/>
              <a:gd name="connsiteY6" fmla="*/ 543446 h 3668189"/>
              <a:gd name="connsiteX7" fmla="*/ 5939299 w 5939299"/>
              <a:gd name="connsiteY7" fmla="*/ 1902024 h 3668189"/>
              <a:gd name="connsiteX8" fmla="*/ 5939299 w 5939299"/>
              <a:gd name="connsiteY8" fmla="*/ 1902024 h 3668189"/>
              <a:gd name="connsiteX9" fmla="*/ 5939299 w 5939299"/>
              <a:gd name="connsiteY9" fmla="*/ 2717177 h 3668189"/>
              <a:gd name="connsiteX10" fmla="*/ 5939299 w 5939299"/>
              <a:gd name="connsiteY10" fmla="*/ 2717166 h 3668189"/>
              <a:gd name="connsiteX11" fmla="*/ 5395853 w 5939299"/>
              <a:gd name="connsiteY11" fmla="*/ 3260612 h 3668189"/>
              <a:gd name="connsiteX12" fmla="*/ 2474973 w 5939299"/>
              <a:gd name="connsiteY12" fmla="*/ 3260612 h 3668189"/>
              <a:gd name="connsiteX13" fmla="*/ 1732638 w 5939299"/>
              <a:gd name="connsiteY13" fmla="*/ 3668189 h 3668189"/>
              <a:gd name="connsiteX14" fmla="*/ 990262 w 5939299"/>
              <a:gd name="connsiteY14" fmla="*/ 3260612 h 3668189"/>
              <a:gd name="connsiteX15" fmla="*/ 543901 w 5939299"/>
              <a:gd name="connsiteY15" fmla="*/ 3260612 h 3668189"/>
              <a:gd name="connsiteX16" fmla="*/ 455 w 5939299"/>
              <a:gd name="connsiteY16" fmla="*/ 2717166 h 3668189"/>
              <a:gd name="connsiteX17" fmla="*/ 455 w 5939299"/>
              <a:gd name="connsiteY17" fmla="*/ 2717177 h 3668189"/>
              <a:gd name="connsiteX18" fmla="*/ 455 w 5939299"/>
              <a:gd name="connsiteY18" fmla="*/ 1902024 h 3668189"/>
              <a:gd name="connsiteX19" fmla="*/ 455 w 5939299"/>
              <a:gd name="connsiteY19" fmla="*/ 1902024 h 3668189"/>
              <a:gd name="connsiteX20" fmla="*/ 455 w 5939299"/>
              <a:gd name="connsiteY20" fmla="*/ 543446 h 3668189"/>
              <a:gd name="connsiteX0" fmla="*/ 455 w 5940855"/>
              <a:gd name="connsiteY0" fmla="*/ 543446 h 3668189"/>
              <a:gd name="connsiteX1" fmla="*/ 276615 w 5940855"/>
              <a:gd name="connsiteY1" fmla="*/ 0 h 3668189"/>
              <a:gd name="connsiteX2" fmla="*/ 990262 w 5940855"/>
              <a:gd name="connsiteY2" fmla="*/ 0 h 3668189"/>
              <a:gd name="connsiteX3" fmla="*/ 990262 w 5940855"/>
              <a:gd name="connsiteY3" fmla="*/ 0 h 3668189"/>
              <a:gd name="connsiteX4" fmla="*/ 2474973 w 5940855"/>
              <a:gd name="connsiteY4" fmla="*/ 0 h 3668189"/>
              <a:gd name="connsiteX5" fmla="*/ 5677207 w 5940855"/>
              <a:gd name="connsiteY5" fmla="*/ 14068 h 3668189"/>
              <a:gd name="connsiteX6" fmla="*/ 5939299 w 5940855"/>
              <a:gd name="connsiteY6" fmla="*/ 543446 h 3668189"/>
              <a:gd name="connsiteX7" fmla="*/ 5939299 w 5940855"/>
              <a:gd name="connsiteY7" fmla="*/ 1902024 h 3668189"/>
              <a:gd name="connsiteX8" fmla="*/ 5939299 w 5940855"/>
              <a:gd name="connsiteY8" fmla="*/ 1902024 h 3668189"/>
              <a:gd name="connsiteX9" fmla="*/ 5939299 w 5940855"/>
              <a:gd name="connsiteY9" fmla="*/ 2717177 h 3668189"/>
              <a:gd name="connsiteX10" fmla="*/ 5939299 w 5940855"/>
              <a:gd name="connsiteY10" fmla="*/ 2717166 h 3668189"/>
              <a:gd name="connsiteX11" fmla="*/ 5395853 w 5940855"/>
              <a:gd name="connsiteY11" fmla="*/ 3260612 h 3668189"/>
              <a:gd name="connsiteX12" fmla="*/ 2474973 w 5940855"/>
              <a:gd name="connsiteY12" fmla="*/ 3260612 h 3668189"/>
              <a:gd name="connsiteX13" fmla="*/ 1732638 w 5940855"/>
              <a:gd name="connsiteY13" fmla="*/ 3668189 h 3668189"/>
              <a:gd name="connsiteX14" fmla="*/ 990262 w 5940855"/>
              <a:gd name="connsiteY14" fmla="*/ 3260612 h 3668189"/>
              <a:gd name="connsiteX15" fmla="*/ 543901 w 5940855"/>
              <a:gd name="connsiteY15" fmla="*/ 3260612 h 3668189"/>
              <a:gd name="connsiteX16" fmla="*/ 455 w 5940855"/>
              <a:gd name="connsiteY16" fmla="*/ 2717166 h 3668189"/>
              <a:gd name="connsiteX17" fmla="*/ 455 w 5940855"/>
              <a:gd name="connsiteY17" fmla="*/ 2717177 h 3668189"/>
              <a:gd name="connsiteX18" fmla="*/ 455 w 5940855"/>
              <a:gd name="connsiteY18" fmla="*/ 1902024 h 3668189"/>
              <a:gd name="connsiteX19" fmla="*/ 455 w 5940855"/>
              <a:gd name="connsiteY19" fmla="*/ 1902024 h 3668189"/>
              <a:gd name="connsiteX20" fmla="*/ 455 w 5940855"/>
              <a:gd name="connsiteY20" fmla="*/ 543446 h 3668189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55 w 5940855"/>
              <a:gd name="connsiteY0" fmla="*/ 543446 h 3260612"/>
              <a:gd name="connsiteX1" fmla="*/ 276615 w 5940855"/>
              <a:gd name="connsiteY1" fmla="*/ 0 h 3260612"/>
              <a:gd name="connsiteX2" fmla="*/ 990262 w 5940855"/>
              <a:gd name="connsiteY2" fmla="*/ 0 h 3260612"/>
              <a:gd name="connsiteX3" fmla="*/ 990262 w 5940855"/>
              <a:gd name="connsiteY3" fmla="*/ 0 h 3260612"/>
              <a:gd name="connsiteX4" fmla="*/ 2474973 w 5940855"/>
              <a:gd name="connsiteY4" fmla="*/ 0 h 3260612"/>
              <a:gd name="connsiteX5" fmla="*/ 5677207 w 5940855"/>
              <a:gd name="connsiteY5" fmla="*/ 14068 h 3260612"/>
              <a:gd name="connsiteX6" fmla="*/ 5939299 w 5940855"/>
              <a:gd name="connsiteY6" fmla="*/ 543446 h 3260612"/>
              <a:gd name="connsiteX7" fmla="*/ 5939299 w 5940855"/>
              <a:gd name="connsiteY7" fmla="*/ 1902024 h 3260612"/>
              <a:gd name="connsiteX8" fmla="*/ 5939299 w 5940855"/>
              <a:gd name="connsiteY8" fmla="*/ 1902024 h 3260612"/>
              <a:gd name="connsiteX9" fmla="*/ 5939299 w 5940855"/>
              <a:gd name="connsiteY9" fmla="*/ 2717177 h 3260612"/>
              <a:gd name="connsiteX10" fmla="*/ 5939299 w 5940855"/>
              <a:gd name="connsiteY10" fmla="*/ 2717166 h 3260612"/>
              <a:gd name="connsiteX11" fmla="*/ 5395853 w 5940855"/>
              <a:gd name="connsiteY11" fmla="*/ 3260612 h 3260612"/>
              <a:gd name="connsiteX12" fmla="*/ 2474973 w 5940855"/>
              <a:gd name="connsiteY12" fmla="*/ 3260612 h 3260612"/>
              <a:gd name="connsiteX13" fmla="*/ 990262 w 5940855"/>
              <a:gd name="connsiteY13" fmla="*/ 3260612 h 3260612"/>
              <a:gd name="connsiteX14" fmla="*/ 543901 w 5940855"/>
              <a:gd name="connsiteY14" fmla="*/ 3260612 h 3260612"/>
              <a:gd name="connsiteX15" fmla="*/ 455 w 5940855"/>
              <a:gd name="connsiteY15" fmla="*/ 2717166 h 3260612"/>
              <a:gd name="connsiteX16" fmla="*/ 455 w 5940855"/>
              <a:gd name="connsiteY16" fmla="*/ 2717177 h 3260612"/>
              <a:gd name="connsiteX17" fmla="*/ 455 w 5940855"/>
              <a:gd name="connsiteY17" fmla="*/ 1902024 h 3260612"/>
              <a:gd name="connsiteX18" fmla="*/ 455 w 5940855"/>
              <a:gd name="connsiteY18" fmla="*/ 1902024 h 3260612"/>
              <a:gd name="connsiteX19" fmla="*/ 455 w 5940855"/>
              <a:gd name="connsiteY19" fmla="*/ 543446 h 3260612"/>
              <a:gd name="connsiteX0" fmla="*/ 473954 w 6414354"/>
              <a:gd name="connsiteY0" fmla="*/ 543446 h 3260612"/>
              <a:gd name="connsiteX1" fmla="*/ 750114 w 6414354"/>
              <a:gd name="connsiteY1" fmla="*/ 0 h 3260612"/>
              <a:gd name="connsiteX2" fmla="*/ 1463761 w 6414354"/>
              <a:gd name="connsiteY2" fmla="*/ 0 h 3260612"/>
              <a:gd name="connsiteX3" fmla="*/ 1463761 w 6414354"/>
              <a:gd name="connsiteY3" fmla="*/ 0 h 3260612"/>
              <a:gd name="connsiteX4" fmla="*/ 2948472 w 6414354"/>
              <a:gd name="connsiteY4" fmla="*/ 0 h 3260612"/>
              <a:gd name="connsiteX5" fmla="*/ 6150706 w 6414354"/>
              <a:gd name="connsiteY5" fmla="*/ 14068 h 3260612"/>
              <a:gd name="connsiteX6" fmla="*/ 6412798 w 6414354"/>
              <a:gd name="connsiteY6" fmla="*/ 543446 h 3260612"/>
              <a:gd name="connsiteX7" fmla="*/ 6412798 w 6414354"/>
              <a:gd name="connsiteY7" fmla="*/ 1902024 h 3260612"/>
              <a:gd name="connsiteX8" fmla="*/ 6412798 w 6414354"/>
              <a:gd name="connsiteY8" fmla="*/ 1902024 h 3260612"/>
              <a:gd name="connsiteX9" fmla="*/ 6412798 w 6414354"/>
              <a:gd name="connsiteY9" fmla="*/ 2717177 h 3260612"/>
              <a:gd name="connsiteX10" fmla="*/ 6412798 w 6414354"/>
              <a:gd name="connsiteY10" fmla="*/ 2717166 h 3260612"/>
              <a:gd name="connsiteX11" fmla="*/ 5869352 w 6414354"/>
              <a:gd name="connsiteY11" fmla="*/ 3260612 h 3260612"/>
              <a:gd name="connsiteX12" fmla="*/ 2948472 w 6414354"/>
              <a:gd name="connsiteY12" fmla="*/ 3260612 h 3260612"/>
              <a:gd name="connsiteX13" fmla="*/ 1463761 w 6414354"/>
              <a:gd name="connsiteY13" fmla="*/ 3260612 h 3260612"/>
              <a:gd name="connsiteX14" fmla="*/ 74864 w 6414354"/>
              <a:gd name="connsiteY14" fmla="*/ 3260612 h 3260612"/>
              <a:gd name="connsiteX15" fmla="*/ 473954 w 6414354"/>
              <a:gd name="connsiteY15" fmla="*/ 2717166 h 3260612"/>
              <a:gd name="connsiteX16" fmla="*/ 473954 w 6414354"/>
              <a:gd name="connsiteY16" fmla="*/ 2717177 h 3260612"/>
              <a:gd name="connsiteX17" fmla="*/ 473954 w 6414354"/>
              <a:gd name="connsiteY17" fmla="*/ 1902024 h 3260612"/>
              <a:gd name="connsiteX18" fmla="*/ 473954 w 6414354"/>
              <a:gd name="connsiteY18" fmla="*/ 1902024 h 3260612"/>
              <a:gd name="connsiteX19" fmla="*/ 473954 w 6414354"/>
              <a:gd name="connsiteY19" fmla="*/ 543446 h 326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414354" h="3260612">
                <a:moveTo>
                  <a:pt x="473954" y="543446"/>
                </a:moveTo>
                <a:cubicBezTo>
                  <a:pt x="473954" y="243309"/>
                  <a:pt x="449977" y="0"/>
                  <a:pt x="750114" y="0"/>
                </a:cubicBezTo>
                <a:lnTo>
                  <a:pt x="1463761" y="0"/>
                </a:lnTo>
                <a:lnTo>
                  <a:pt x="1463761" y="0"/>
                </a:lnTo>
                <a:lnTo>
                  <a:pt x="2948472" y="0"/>
                </a:lnTo>
                <a:lnTo>
                  <a:pt x="6150706" y="14068"/>
                </a:lnTo>
                <a:cubicBezTo>
                  <a:pt x="6450843" y="14068"/>
                  <a:pt x="6412798" y="243309"/>
                  <a:pt x="6412798" y="543446"/>
                </a:cubicBezTo>
                <a:lnTo>
                  <a:pt x="6412798" y="1902024"/>
                </a:lnTo>
                <a:lnTo>
                  <a:pt x="6412798" y="1902024"/>
                </a:lnTo>
                <a:lnTo>
                  <a:pt x="6412798" y="2717177"/>
                </a:lnTo>
                <a:lnTo>
                  <a:pt x="6412798" y="2717166"/>
                </a:lnTo>
                <a:cubicBezTo>
                  <a:pt x="6412798" y="3017303"/>
                  <a:pt x="6464911" y="3260612"/>
                  <a:pt x="5869352" y="3260612"/>
                </a:cubicBezTo>
                <a:lnTo>
                  <a:pt x="2948472" y="3260612"/>
                </a:lnTo>
                <a:lnTo>
                  <a:pt x="1463761" y="3260612"/>
                </a:lnTo>
                <a:lnTo>
                  <a:pt x="74864" y="3260612"/>
                </a:lnTo>
                <a:cubicBezTo>
                  <a:pt x="-225273" y="3260612"/>
                  <a:pt x="473954" y="3017303"/>
                  <a:pt x="473954" y="2717166"/>
                </a:cubicBezTo>
                <a:lnTo>
                  <a:pt x="473954" y="2717177"/>
                </a:lnTo>
                <a:lnTo>
                  <a:pt x="473954" y="1902024"/>
                </a:lnTo>
                <a:lnTo>
                  <a:pt x="473954" y="1902024"/>
                </a:lnTo>
                <a:lnTo>
                  <a:pt x="473954" y="543446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oogle Shape;194;p19"/>
          <p:cNvSpPr txBox="1">
            <a:spLocks/>
          </p:cNvSpPr>
          <p:nvPr/>
        </p:nvSpPr>
        <p:spPr>
          <a:xfrm>
            <a:off x="7152566" y="1999849"/>
            <a:ext cx="4689663" cy="13564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r>
              <a:rPr lang="vi-VN" sz="25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Quan sát, theo dõi và </a:t>
            </a:r>
            <a:r>
              <a:rPr lang="en-US" sz="25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chia sẻ</a:t>
            </a:r>
            <a:r>
              <a:rPr lang="vi-VN" sz="25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500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27000" indent="0">
              <a:spcBef>
                <a:spcPts val="0"/>
              </a:spcBef>
              <a:buSzPts val="1600"/>
              <a:buFont typeface="Arial" panose="020B0604020202020204" pitchFamily="34" charset="0"/>
              <a:buNone/>
            </a:pPr>
            <a:endParaRPr lang="vi-VN" sz="1100" dirty="0" smtClean="0">
              <a:solidFill>
                <a:schemeClr val="accent5">
                  <a:lumMod val="50000"/>
                </a:schemeClr>
              </a:solidFill>
              <a:latin typeface="UTM Flavour" panose="02040603050506020204" pitchFamily="18" charset="0"/>
              <a:cs typeface="Tahoma" panose="020B0604030504040204" pitchFamily="34" charset="0"/>
            </a:endParaRP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Em ấn tượng với bài nào</a:t>
            </a:r>
            <a:r>
              <a:rPr lang="vi-VN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vour" panose="02040603050506020204" pitchFamily="18" charset="0"/>
                <a:cs typeface="Tahoma" panose="020B0604030504040204" pitchFamily="34" charset="0"/>
              </a:rPr>
              <a:t>?</a:t>
            </a: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 Vì sao?</a:t>
            </a:r>
            <a:endParaRPr lang="vi-VN" sz="2700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vour" panose="02040603050506020204" pitchFamily="18" charset="0"/>
              <a:cs typeface="Tahoma" panose="020B0604030504040204" pitchFamily="34" charset="0"/>
            </a:endParaRP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Bài vẽ so với mẫu có điểm gì giống và khác nhau?</a:t>
            </a:r>
            <a:endParaRPr lang="vi-VN" sz="2700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vour" panose="02040603050506020204" pitchFamily="18" charset="0"/>
              <a:cs typeface="Tahoma" panose="020B0604030504040204" pitchFamily="34" charset="0"/>
            </a:endParaRP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Bài vẽ nào thể hiện tốt hòa sắc?</a:t>
            </a:r>
          </a:p>
          <a:p>
            <a:pPr marL="457200" indent="-330200">
              <a:spcBef>
                <a:spcPts val="0"/>
              </a:spcBef>
              <a:buSzPts val="1600"/>
              <a:buFont typeface="Arial" panose="020B0604020202020204" pitchFamily="34" charset="0"/>
              <a:buChar char="￮"/>
            </a:pPr>
            <a:r>
              <a:rPr lang="en-US" sz="27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ter Gothic" panose="02040603050506020204" pitchFamily="18" charset="0"/>
                <a:cs typeface="Tahoma" panose="020B0604030504040204" pitchFamily="34" charset="0"/>
              </a:rPr>
              <a:t>Để chiều chỉnh bài vẽ thêm đẹp, em sẽ sửa thêm chi tiết gì?</a:t>
            </a:r>
          </a:p>
        </p:txBody>
      </p:sp>
      <p:pic>
        <p:nvPicPr>
          <p:cNvPr id="4098" name="Picture 2" descr="4 lưu ý với giáo viên Mĩ thuật khi triển khai chương trình mới | Báo Giáo  dục và Thời đại Onl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75" y="1920697"/>
            <a:ext cx="6593282" cy="439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384051" y="134141"/>
            <a:ext cx="8711039" cy="116955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VẺ ĐẸP CỦA NHÂN VẬT TRONG TRANH</a:t>
            </a:r>
          </a:p>
          <a:p>
            <a:r>
              <a:rPr lang="en-US" sz="3500" b="1" dirty="0" smtClean="0">
                <a:ln/>
                <a:solidFill>
                  <a:schemeClr val="accent4"/>
                </a:solidFill>
                <a:latin typeface="UTM Hanzel" panose="02040603050506020204" pitchFamily="18" charset="0"/>
              </a:rPr>
              <a:t>THỜI PHỤC HƯNG</a:t>
            </a:r>
            <a:endParaRPr lang="en-US" sz="3500" b="1" dirty="0">
              <a:ln/>
              <a:solidFill>
                <a:schemeClr val="accent4"/>
              </a:solidFill>
              <a:latin typeface="UTM Hanzel" panose="020406030505060202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9054" y="145475"/>
            <a:ext cx="890207" cy="1146885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127405" y="5608110"/>
            <a:ext cx="50645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Link video: </a:t>
            </a:r>
            <a:r>
              <a:rPr lang="en-US" sz="2800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hlinkClick r:id="rId6"/>
              </a:rPr>
              <a:t>https://bit.ly/3tRblro</a:t>
            </a: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6802595"/>
      </p:ext>
    </p:extLst>
  </p:cSld>
  <p:clrMapOvr>
    <a:masterClrMapping/>
  </p:clrMapOvr>
  <p:transition spd="med" advTm="3842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4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7.2|22.6|6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2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7.1|5.7|5.1|15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2|4.9|5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6.9|6.9|1.7|10.5|9.6|18.9|9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6.9|6.9|1.7|10.5|9.6|18.9|9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7.6|14.3|9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5.7|6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4513</TotalTime>
  <Words>702</Words>
  <Application>Microsoft Office PowerPoint</Application>
  <PresentationFormat>Widescreen</PresentationFormat>
  <Paragraphs>106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6" baseType="lpstr">
      <vt:lpstr>Arial</vt:lpstr>
      <vt:lpstr>Calibri</vt:lpstr>
      <vt:lpstr>Calibri Light</vt:lpstr>
      <vt:lpstr>Lato Light</vt:lpstr>
      <vt:lpstr>Roboto</vt:lpstr>
      <vt:lpstr>Tahoma</vt:lpstr>
      <vt:lpstr>UTM Alter Gothic</vt:lpstr>
      <vt:lpstr>UTM Flavour</vt:lpstr>
      <vt:lpstr>UTM Hanzel</vt:lpstr>
      <vt:lpstr>UTM Kabel KT</vt:lpstr>
      <vt:lpstr>UTM Loko</vt:lpstr>
      <vt:lpstr>UTM Seagull</vt:lpstr>
      <vt:lpstr>UTM Showcard</vt:lpstr>
      <vt:lpstr>Office Theme</vt:lpstr>
      <vt:lpstr>Chủ đề: NGHỆ THUẬT TRUNG ĐẠI THẾ GIỚI</vt:lpstr>
      <vt:lpstr>PowerPoint Presentation</vt:lpstr>
      <vt:lpstr>PowerPoint Presentation</vt:lpstr>
      <vt:lpstr>1. Khám phá nhân vật trong tranh thời Phục hưng </vt:lpstr>
      <vt:lpstr>1. Khám phá nhân vật trong tranh thời Phục hưng </vt:lpstr>
      <vt:lpstr>2. Cách mô phỏng chân dung nhân vật trong tranh</vt:lpstr>
      <vt:lpstr>2. Cách mô phỏng chân dung nhân vật trong tranh</vt:lpstr>
      <vt:lpstr>3. Vẽ mô phỏng nhân vật trong tranh thời Phục hưng.</vt:lpstr>
      <vt:lpstr>4. Trưng bày sản phẩm và chia sẻ</vt:lpstr>
      <vt:lpstr>5. Tìm hiểu cách diễn tả nhân vật của hội họa Trung Quốc thời Trung đại.</vt:lpstr>
      <vt:lpstr>CHUẨN BỊ BÀI SAU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573</cp:revision>
  <dcterms:created xsi:type="dcterms:W3CDTF">2022-08-27T01:00:52Z</dcterms:created>
  <dcterms:modified xsi:type="dcterms:W3CDTF">2023-02-15T12:42:23Z</dcterms:modified>
</cp:coreProperties>
</file>