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8" r:id="rId3"/>
    <p:sldId id="260" r:id="rId4"/>
    <p:sldId id="261" r:id="rId5"/>
    <p:sldId id="262" r:id="rId6"/>
    <p:sldId id="282" r:id="rId7"/>
    <p:sldId id="265" r:id="rId8"/>
    <p:sldId id="266" r:id="rId9"/>
    <p:sldId id="267" r:id="rId10"/>
    <p:sldId id="268" r:id="rId11"/>
    <p:sldId id="270" r:id="rId12"/>
    <p:sldId id="283" r:id="rId13"/>
    <p:sldId id="271" r:id="rId14"/>
    <p:sldId id="272" r:id="rId15"/>
    <p:sldId id="273" r:id="rId16"/>
    <p:sldId id="274" r:id="rId17"/>
    <p:sldId id="275" r:id="rId18"/>
    <p:sldId id="276" r:id="rId19"/>
    <p:sldId id="277" r:id="rId20"/>
    <p:sldId id="278" r:id="rId21"/>
    <p:sldId id="279" r:id="rId22"/>
    <p:sldId id="28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92BC49-0D40-492B-8D9F-7E5818B1906B}"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2BC49-0D40-492B-8D9F-7E5818B1906B}"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2BC49-0D40-492B-8D9F-7E5818B1906B}"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2BC49-0D40-492B-8D9F-7E5818B1906B}"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92BC49-0D40-492B-8D9F-7E5818B1906B}"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92BC49-0D40-492B-8D9F-7E5818B1906B}" type="datetimeFigureOut">
              <a:rPr lang="en-US" smtClean="0"/>
              <a:pPr/>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92BC49-0D40-492B-8D9F-7E5818B1906B}" type="datetimeFigureOut">
              <a:rPr lang="en-US" smtClean="0"/>
              <a:pPr/>
              <a:t>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92BC49-0D40-492B-8D9F-7E5818B1906B}" type="datetimeFigureOut">
              <a:rPr lang="en-US" smtClean="0"/>
              <a:pPr/>
              <a:t>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2BC49-0D40-492B-8D9F-7E5818B1906B}" type="datetimeFigureOut">
              <a:rPr lang="en-US" smtClean="0"/>
              <a:pPr/>
              <a:t>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2BC49-0D40-492B-8D9F-7E5818B1906B}" type="datetimeFigureOut">
              <a:rPr lang="en-US" smtClean="0"/>
              <a:pPr/>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2BC49-0D40-492B-8D9F-7E5818B1906B}" type="datetimeFigureOut">
              <a:rPr lang="en-US" smtClean="0"/>
              <a:pPr/>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FDA7D-F1C7-4468-8BB6-AA9CED42F9A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2BC49-0D40-492B-8D9F-7E5818B1906B}" type="datetimeFigureOut">
              <a:rPr lang="en-US" smtClean="0"/>
              <a:pPr/>
              <a:t>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FDA7D-F1C7-4468-8BB6-AA9CED42F9A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wmf"/><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30200"/>
            <a:ext cx="8839200" cy="4154984"/>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6600" b="1" dirty="0" err="1" smtClean="0">
                <a:solidFill>
                  <a:srgbClr val="C00000"/>
                </a:solidFill>
                <a:latin typeface="Times New Roman" pitchFamily="18" charset="0"/>
                <a:cs typeface="Times New Roman" pitchFamily="18" charset="0"/>
              </a:rPr>
              <a:t>Tiết</a:t>
            </a:r>
            <a:r>
              <a:rPr lang="en-US" sz="6600" b="1" dirty="0" smtClean="0">
                <a:solidFill>
                  <a:srgbClr val="C00000"/>
                </a:solidFill>
                <a:latin typeface="Times New Roman" pitchFamily="18" charset="0"/>
                <a:cs typeface="Times New Roman" pitchFamily="18" charset="0"/>
              </a:rPr>
              <a:t> 21-Bài </a:t>
            </a:r>
            <a:r>
              <a:rPr lang="en-US" sz="6600" b="1" dirty="0">
                <a:solidFill>
                  <a:srgbClr val="C00000"/>
                </a:solidFill>
                <a:latin typeface="Times New Roman" pitchFamily="18" charset="0"/>
                <a:cs typeface="Times New Roman" pitchFamily="18" charset="0"/>
              </a:rPr>
              <a:t>13:</a:t>
            </a:r>
            <a:endParaRPr lang="vi-VN" sz="6600" b="1" dirty="0">
              <a:solidFill>
                <a:srgbClr val="C00000"/>
              </a:solidFill>
              <a:latin typeface="Times New Roman" pitchFamily="18" charset="0"/>
              <a:cs typeface="Times New Roman" pitchFamily="18" charset="0"/>
            </a:endParaRPr>
          </a:p>
          <a:p>
            <a:pPr algn="ctr" fontAlgn="auto">
              <a:spcBef>
                <a:spcPts val="0"/>
              </a:spcBef>
              <a:spcAft>
                <a:spcPts val="0"/>
              </a:spcAft>
              <a:defRPr/>
            </a:pPr>
            <a:r>
              <a:rPr lang="en-US" sz="6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PHÒNG, CHỐNG </a:t>
            </a:r>
          </a:p>
          <a:p>
            <a:pPr algn="ctr" fontAlgn="auto">
              <a:spcBef>
                <a:spcPts val="0"/>
              </a:spcBef>
              <a:spcAft>
                <a:spcPts val="0"/>
              </a:spcAft>
              <a:defRPr/>
            </a:pPr>
            <a:r>
              <a:rPr lang="en-US" sz="6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TỆ NẠN XÃ HỘI</a:t>
            </a:r>
          </a:p>
          <a:p>
            <a:pPr algn="ctr" fontAlgn="auto">
              <a:spcBef>
                <a:spcPts val="0"/>
              </a:spcBef>
              <a:spcAft>
                <a:spcPts val="0"/>
              </a:spcAft>
              <a:defRPr/>
            </a:pPr>
            <a:r>
              <a:rPr lang="en-US" sz="6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a:t>
            </a:r>
            <a:r>
              <a:rPr lang="en-US" sz="6600" b="1" dirty="0" err="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tiết</a:t>
            </a:r>
            <a:r>
              <a:rPr lang="en-US" sz="66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luat phong chong ma tuy1"/>
          <p:cNvPicPr>
            <a:picLocks noChangeAspect="1" noChangeArrowheads="1"/>
          </p:cNvPicPr>
          <p:nvPr/>
        </p:nvPicPr>
        <p:blipFill>
          <a:blip r:embed="rId2"/>
          <a:srcRect/>
          <a:stretch>
            <a:fillRect/>
          </a:stretch>
        </p:blipFill>
        <p:spPr bwMode="auto">
          <a:xfrm>
            <a:off x="0" y="685800"/>
            <a:ext cx="3581400" cy="5105400"/>
          </a:xfrm>
          <a:prstGeom prst="rect">
            <a:avLst/>
          </a:prstGeom>
          <a:noFill/>
          <a:ln w="9525">
            <a:noFill/>
            <a:miter lim="800000"/>
            <a:headEnd/>
            <a:tailEnd/>
          </a:ln>
        </p:spPr>
      </p:pic>
      <p:sp>
        <p:nvSpPr>
          <p:cNvPr id="27651" name="Rectangle 3"/>
          <p:cNvSpPr>
            <a:spLocks noChangeArrowheads="1"/>
          </p:cNvSpPr>
          <p:nvPr/>
        </p:nvSpPr>
        <p:spPr bwMode="auto">
          <a:xfrm>
            <a:off x="3429000" y="1171575"/>
            <a:ext cx="5410200" cy="3508375"/>
          </a:xfrm>
          <a:prstGeom prst="rect">
            <a:avLst/>
          </a:prstGeom>
          <a:noFill/>
          <a:ln w="9525">
            <a:noFill/>
            <a:miter lim="800000"/>
            <a:headEnd/>
            <a:tailEnd/>
          </a:ln>
          <a:effectLst/>
        </p:spPr>
        <p:txBody>
          <a:bodyPr anchor="ctr">
            <a:spAutoFit/>
          </a:bodyPr>
          <a:lstStyle/>
          <a:p>
            <a:pPr eaLnBrk="1" hangingPunct="1"/>
            <a:r>
              <a:rPr lang="en-GB" sz="2800" b="1">
                <a:solidFill>
                  <a:srgbClr val="FF0066"/>
                </a:solidFill>
                <a:latin typeface="Times New Roman" pitchFamily="18" charset="0"/>
              </a:rPr>
              <a:t>Điều 4.</a:t>
            </a:r>
            <a:endParaRPr lang="en-GB" sz="2800">
              <a:solidFill>
                <a:srgbClr val="FF0066"/>
              </a:solidFill>
              <a:latin typeface="Times New Roman" pitchFamily="18" charset="0"/>
            </a:endParaRPr>
          </a:p>
          <a:p>
            <a:pPr algn="just" eaLnBrk="1" hangingPunct="1"/>
            <a:r>
              <a:rPr lang="en-GB" sz="2800" b="1">
                <a:latin typeface="Times New Roman" pitchFamily="18" charset="0"/>
              </a:rPr>
              <a:t>1. Phòng, chống ma túy là trách nhiệm của cá nhân, gia đình, cơ quan, tổ chức và của toàn xã hội.</a:t>
            </a:r>
          </a:p>
          <a:p>
            <a:pPr algn="just" eaLnBrk="1" hangingPunct="1"/>
            <a:r>
              <a:rPr lang="en-GB" sz="2800" b="1">
                <a:latin typeface="Times New Roman" pitchFamily="18" charset="0"/>
              </a:rPr>
              <a:t>2. Nhà nước có chính sách khuyến khích, bảo vệ cá nhân, gia đình, cơ quan, tổ chức tham gia phòng, chống tệ nạn ma túy</a:t>
            </a:r>
            <a:r>
              <a:rPr lang="en-GB" sz="2400">
                <a:latin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048000" y="860425"/>
            <a:ext cx="5638800" cy="5216525"/>
          </a:xfrm>
          <a:prstGeom prst="rect">
            <a:avLst/>
          </a:prstGeom>
          <a:noFill/>
          <a:ln w="9525">
            <a:noFill/>
            <a:miter lim="800000"/>
            <a:headEnd/>
            <a:tailEnd/>
          </a:ln>
          <a:effectLst/>
        </p:spPr>
        <p:txBody>
          <a:bodyPr anchor="ctr">
            <a:spAutoFit/>
          </a:bodyPr>
          <a:lstStyle/>
          <a:p>
            <a:pPr algn="just" eaLnBrk="1" hangingPunct="1"/>
            <a:r>
              <a:rPr lang="en-US" sz="2800" b="1" u="sng">
                <a:solidFill>
                  <a:srgbClr val="FF0066"/>
                </a:solidFill>
                <a:latin typeface="Times New Roman" pitchFamily="18" charset="0"/>
              </a:rPr>
              <a:t>Điều 199: </a:t>
            </a:r>
            <a:r>
              <a:rPr lang="en-US" sz="2800" b="1">
                <a:solidFill>
                  <a:srgbClr val="FF0066"/>
                </a:solidFill>
                <a:latin typeface="Times New Roman" pitchFamily="18" charset="0"/>
              </a:rPr>
              <a:t>Tội sử dụng trái phép chất ma túy </a:t>
            </a:r>
          </a:p>
          <a:p>
            <a:pPr algn="just" eaLnBrk="1" hangingPunct="1"/>
            <a:r>
              <a:rPr lang="en-US" sz="2800">
                <a:latin typeface="Times New Roman" pitchFamily="18" charset="0"/>
              </a:rPr>
              <a:t>1</a:t>
            </a:r>
            <a:r>
              <a:rPr lang="en-US" sz="2800" b="1">
                <a:latin typeface="Times New Roman" pitchFamily="18" charset="0"/>
              </a:rPr>
              <a:t>. Người nào sử dụng trái phép chất ma túy dưới bất kỳ hình thức nào, đã được giáo dục nhiều lần và đã bị xử lý hành chính bằng biện pháp đưa vào cơ sở chữa bệnh bắt buộc mà còn tiếp tục sử dụng trái phép chất ma túy, thì bị phạt tù từ ba tháng đến hai năm.</a:t>
            </a:r>
          </a:p>
          <a:p>
            <a:pPr algn="just" eaLnBrk="1" hangingPunct="1"/>
            <a:r>
              <a:rPr lang="en-US" sz="2800" b="1">
                <a:latin typeface="Times New Roman" pitchFamily="18" charset="0"/>
              </a:rPr>
              <a:t>2. Tái phạm tội này thì bị phạt tù từ hai năm đến năm năm.</a:t>
            </a:r>
          </a:p>
        </p:txBody>
      </p:sp>
      <p:pic>
        <p:nvPicPr>
          <p:cNvPr id="31747" name="Picture 3" descr="luat hinh su 1999"/>
          <p:cNvPicPr>
            <a:picLocks noChangeAspect="1" noChangeArrowheads="1"/>
          </p:cNvPicPr>
          <p:nvPr/>
        </p:nvPicPr>
        <p:blipFill>
          <a:blip r:embed="rId2"/>
          <a:srcRect/>
          <a:stretch>
            <a:fillRect/>
          </a:stretch>
        </p:blipFill>
        <p:spPr bwMode="auto">
          <a:xfrm>
            <a:off x="228600" y="457200"/>
            <a:ext cx="28194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124075"/>
            <a:ext cx="9296400" cy="2763838"/>
            <a:chOff x="469" y="1373"/>
            <a:chExt cx="5596" cy="1741"/>
          </a:xfrm>
        </p:grpSpPr>
        <p:sp>
          <p:nvSpPr>
            <p:cNvPr id="80899" name="Text Box 3"/>
            <p:cNvSpPr txBox="1">
              <a:spLocks noChangeArrowheads="1"/>
            </p:cNvSpPr>
            <p:nvPr/>
          </p:nvSpPr>
          <p:spPr bwMode="auto">
            <a:xfrm>
              <a:off x="469" y="1697"/>
              <a:ext cx="1338" cy="12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chemeClr val="tx1"/>
                  </a:solidFill>
                  <a:effectLst>
                    <a:outerShdw blurRad="38100" dist="38100" dir="2700000" algn="tl">
                      <a:srgbClr val="000000">
                        <a:alpha val="43137"/>
                      </a:srgbClr>
                    </a:outerShdw>
                  </a:effectLst>
                  <a:latin typeface="Times New Roman" pitchFamily="18" charset="0"/>
                </a:rPr>
                <a:t>Hành vi sai lệch chuẩn mực xã hội</a:t>
              </a:r>
            </a:p>
          </p:txBody>
        </p:sp>
        <p:sp>
          <p:nvSpPr>
            <p:cNvPr id="80900" name="Text Box 4"/>
            <p:cNvSpPr txBox="1">
              <a:spLocks noChangeArrowheads="1"/>
            </p:cNvSpPr>
            <p:nvPr/>
          </p:nvSpPr>
          <p:spPr bwMode="auto">
            <a:xfrm>
              <a:off x="2633" y="1373"/>
              <a:ext cx="1034" cy="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chemeClr val="tx1"/>
                  </a:solidFill>
                  <a:effectLst>
                    <a:outerShdw blurRad="38100" dist="38100" dir="2700000" algn="tl">
                      <a:srgbClr val="000000">
                        <a:alpha val="43137"/>
                      </a:srgbClr>
                    </a:outerShdw>
                  </a:effectLst>
                  <a:latin typeface="Times New Roman" pitchFamily="18" charset="0"/>
                </a:rPr>
                <a:t>Vi phạm đạo đức</a:t>
              </a:r>
            </a:p>
          </p:txBody>
        </p:sp>
        <p:sp>
          <p:nvSpPr>
            <p:cNvPr id="80901" name="Text Box 5"/>
            <p:cNvSpPr txBox="1">
              <a:spLocks noChangeArrowheads="1"/>
            </p:cNvSpPr>
            <p:nvPr/>
          </p:nvSpPr>
          <p:spPr bwMode="auto">
            <a:xfrm>
              <a:off x="2657" y="2435"/>
              <a:ext cx="1189" cy="6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a:solidFill>
                    <a:schemeClr val="tx1"/>
                  </a:solidFill>
                  <a:effectLst>
                    <a:outerShdw blurRad="38100" dist="38100" dir="2700000" algn="tl">
                      <a:srgbClr val="000000">
                        <a:alpha val="43137"/>
                      </a:srgbClr>
                    </a:outerShdw>
                  </a:effectLst>
                  <a:latin typeface="Times New Roman" pitchFamily="18" charset="0"/>
                </a:rPr>
                <a:t>Vi phạm pháp luật</a:t>
              </a:r>
            </a:p>
          </p:txBody>
        </p:sp>
        <p:sp>
          <p:nvSpPr>
            <p:cNvPr id="80902" name="Text Box 6"/>
            <p:cNvSpPr txBox="1">
              <a:spLocks noChangeArrowheads="1"/>
            </p:cNvSpPr>
            <p:nvPr/>
          </p:nvSpPr>
          <p:spPr bwMode="auto">
            <a:xfrm>
              <a:off x="4328" y="1601"/>
              <a:ext cx="1737" cy="12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a:solidFill>
                    <a:schemeClr val="tx1"/>
                  </a:solidFill>
                  <a:latin typeface="Times New Roman" pitchFamily="18" charset="0"/>
                </a:rPr>
                <a:t>Hậu quả xấu với mọi mặt đời sống xã hội</a:t>
              </a:r>
            </a:p>
          </p:txBody>
        </p:sp>
        <p:sp>
          <p:nvSpPr>
            <p:cNvPr id="80903" name="Line 7"/>
            <p:cNvSpPr>
              <a:spLocks noChangeShapeType="1"/>
            </p:cNvSpPr>
            <p:nvPr/>
          </p:nvSpPr>
          <p:spPr bwMode="auto">
            <a:xfrm flipV="1">
              <a:off x="1752" y="1691"/>
              <a:ext cx="888" cy="477"/>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4" name="Line 8"/>
            <p:cNvSpPr>
              <a:spLocks noChangeShapeType="1"/>
            </p:cNvSpPr>
            <p:nvPr/>
          </p:nvSpPr>
          <p:spPr bwMode="auto">
            <a:xfrm>
              <a:off x="1760" y="2176"/>
              <a:ext cx="922" cy="621"/>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5" name="Line 9"/>
            <p:cNvSpPr>
              <a:spLocks noChangeShapeType="1"/>
            </p:cNvSpPr>
            <p:nvPr/>
          </p:nvSpPr>
          <p:spPr bwMode="auto">
            <a:xfrm>
              <a:off x="3755" y="1464"/>
              <a:ext cx="24" cy="1624"/>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6" name="Line 10"/>
            <p:cNvSpPr>
              <a:spLocks noChangeShapeType="1"/>
            </p:cNvSpPr>
            <p:nvPr/>
          </p:nvSpPr>
          <p:spPr bwMode="auto">
            <a:xfrm flipV="1">
              <a:off x="3767" y="2090"/>
              <a:ext cx="594" cy="6"/>
            </a:xfrm>
            <a:prstGeom prst="line">
              <a:avLst/>
            </a:prstGeom>
            <a:noFill/>
            <a:ln w="155575" cmpd="dbl">
              <a:solidFill>
                <a:schemeClr val="tx1"/>
              </a:solidFill>
              <a:round/>
              <a:headEnd/>
              <a:tailEnd type="stealth"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80907" name="Picture 1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2514600" cy="2505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2"/>
          <p:cNvGrpSpPr>
            <a:grpSpLocks/>
          </p:cNvGrpSpPr>
          <p:nvPr/>
        </p:nvGrpSpPr>
        <p:grpSpPr bwMode="auto">
          <a:xfrm>
            <a:off x="1371600" y="742950"/>
            <a:ext cx="7178675" cy="1441451"/>
            <a:chOff x="864" y="468"/>
            <a:chExt cx="4522" cy="908"/>
          </a:xfrm>
        </p:grpSpPr>
        <p:sp>
          <p:nvSpPr>
            <p:cNvPr id="80909" name="Rectangle 13"/>
            <p:cNvSpPr>
              <a:spLocks noChangeArrowheads="1"/>
            </p:cNvSpPr>
            <p:nvPr/>
          </p:nvSpPr>
          <p:spPr bwMode="auto">
            <a:xfrm>
              <a:off x="922" y="468"/>
              <a:ext cx="4464" cy="528"/>
            </a:xfrm>
            <a:prstGeom prst="rect">
              <a:avLst/>
            </a:prstGeom>
            <a:solidFill>
              <a:schemeClr val="bg1"/>
            </a:solidFill>
            <a:ln w="9525">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a:solidFill>
                    <a:srgbClr val="FF0000"/>
                  </a:solidFill>
                  <a:effectLst>
                    <a:outerShdw blurRad="38100" dist="38100" dir="2700000" algn="tl">
                      <a:srgbClr val="000000">
                        <a:alpha val="43137"/>
                      </a:srgbClr>
                    </a:outerShdw>
                  </a:effectLst>
                  <a:latin typeface=".VnTimeH" pitchFamily="34" charset="0"/>
                </a:rPr>
                <a:t>i. TÖ n¹n x· héi lµ g× ?</a:t>
              </a:r>
            </a:p>
          </p:txBody>
        </p:sp>
        <p:sp>
          <p:nvSpPr>
            <p:cNvPr id="80910" name="Text Box 14"/>
            <p:cNvSpPr txBox="1">
              <a:spLocks noChangeArrowheads="1"/>
            </p:cNvSpPr>
            <p:nvPr/>
          </p:nvSpPr>
          <p:spPr bwMode="auto">
            <a:xfrm>
              <a:off x="864" y="1008"/>
              <a:ext cx="1834" cy="3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a:solidFill>
                    <a:srgbClr val="FF0066"/>
                  </a:solidFill>
                  <a:effectLst>
                    <a:outerShdw blurRad="38100" dist="38100" dir="2700000" algn="tl">
                      <a:srgbClr val="000000">
                        <a:alpha val="43137"/>
                      </a:srgbClr>
                    </a:outerShdw>
                  </a:effectLst>
                  <a:latin typeface=".VnTimeH" pitchFamily="34" charset="0"/>
                </a:rPr>
                <a:t>1</a:t>
              </a:r>
              <a:r>
                <a:rPr lang="en-US" sz="3200" b="1" smtClean="0">
                  <a:solidFill>
                    <a:srgbClr val="FF0066"/>
                  </a:solidFill>
                  <a:effectLst>
                    <a:outerShdw blurRad="38100" dist="38100" dir="2700000" algn="tl">
                      <a:srgbClr val="000000">
                        <a:alpha val="43137"/>
                      </a:srgbClr>
                    </a:outerShdw>
                  </a:effectLst>
                  <a:latin typeface=".VnTimeH" pitchFamily="34" charset="0"/>
                </a:rPr>
                <a:t>.</a:t>
              </a:r>
              <a:r>
                <a:rPr lang="vi-VN" sz="3200" b="1" smtClean="0">
                  <a:solidFill>
                    <a:srgbClr val="FF0066"/>
                  </a:solidFill>
                  <a:effectLst>
                    <a:outerShdw blurRad="38100" dist="38100" dir="2700000" algn="tl">
                      <a:srgbClr val="000000">
                        <a:alpha val="43137"/>
                      </a:srgbClr>
                    </a:outerShdw>
                  </a:effectLst>
                  <a:latin typeface=".VnTimeH" pitchFamily="34" charset="0"/>
                </a:rPr>
                <a:t> </a:t>
              </a:r>
              <a:r>
                <a:rPr lang="en-US" sz="3200" b="1" smtClean="0">
                  <a:solidFill>
                    <a:srgbClr val="FF0066"/>
                  </a:solidFill>
                  <a:effectLst>
                    <a:outerShdw blurRad="38100" dist="38100" dir="2700000" algn="tl">
                      <a:srgbClr val="000000">
                        <a:alpha val="43137"/>
                      </a:srgbClr>
                    </a:outerShdw>
                  </a:effectLst>
                  <a:latin typeface=".VnTimeH" pitchFamily="34" charset="0"/>
                </a:rPr>
                <a:t>K</a:t>
              </a:r>
              <a:r>
                <a:rPr lang="en-US" sz="3200" b="1" u="sng" smtClean="0">
                  <a:solidFill>
                    <a:srgbClr val="FF0066"/>
                  </a:solidFill>
                  <a:effectLst>
                    <a:outerShdw blurRad="38100" dist="38100" dir="2700000" algn="tl">
                      <a:srgbClr val="000000">
                        <a:alpha val="43137"/>
                      </a:srgbClr>
                    </a:outerShdw>
                  </a:effectLst>
                  <a:latin typeface=".VnTimeH" pitchFamily="34" charset="0"/>
                </a:rPr>
                <a:t>h¸i </a:t>
              </a:r>
              <a:r>
                <a:rPr lang="en-US" sz="3200" b="1" u="sng">
                  <a:solidFill>
                    <a:srgbClr val="FF0066"/>
                  </a:solidFill>
                  <a:effectLst>
                    <a:outerShdw blurRad="38100" dist="38100" dir="2700000" algn="tl">
                      <a:srgbClr val="000000">
                        <a:alpha val="43137"/>
                      </a:srgbClr>
                    </a:outerShdw>
                  </a:effectLst>
                  <a:latin typeface=".VnTimeH" pitchFamily="34" charset="0"/>
                </a:rPr>
                <a:t>niÖ</a:t>
              </a:r>
              <a:r>
                <a:rPr lang="en-US" sz="3200" b="1">
                  <a:solidFill>
                    <a:srgbClr val="FF0066"/>
                  </a:solidFill>
                  <a:effectLst>
                    <a:outerShdw blurRad="38100" dist="38100" dir="2700000" algn="tl">
                      <a:srgbClr val="000000">
                        <a:alpha val="43137"/>
                      </a:srgbClr>
                    </a:outerShdw>
                  </a:effectLst>
                  <a:latin typeface=".VnTimeH" pitchFamily="34" charset="0"/>
                </a:rPr>
                <a:t>m</a:t>
              </a:r>
            </a:p>
          </p:txBody>
        </p:sp>
      </p:grpSp>
      <p:sp>
        <p:nvSpPr>
          <p:cNvPr id="80912" name="Rectangle 16"/>
          <p:cNvSpPr>
            <a:spLocks noChangeArrowheads="1"/>
          </p:cNvSpPr>
          <p:nvPr/>
        </p:nvSpPr>
        <p:spPr bwMode="auto">
          <a:xfrm>
            <a:off x="1533402" y="5638800"/>
            <a:ext cx="7086600" cy="838200"/>
          </a:xfrm>
          <a:prstGeom prst="rect">
            <a:avLst/>
          </a:prstGeom>
          <a:solidFill>
            <a:schemeClr val="bg1"/>
          </a:solidFill>
          <a:ln w="9525">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a:solidFill>
                  <a:srgbClr val="FF0000"/>
                </a:solidFill>
                <a:effectLst>
                  <a:outerShdw blurRad="38100" dist="38100" dir="2700000" algn="tl">
                    <a:srgbClr val="000000">
                      <a:alpha val="43137"/>
                    </a:srgbClr>
                  </a:outerShdw>
                </a:effectLst>
                <a:latin typeface=".VnTimeH" pitchFamily="34" charset="0"/>
              </a:rPr>
              <a:t>iI. HËu qu¶ cña TÖ n¹n x· héi </a:t>
            </a:r>
          </a:p>
        </p:txBody>
      </p:sp>
    </p:spTree>
    <p:extLst>
      <p:ext uri="{BB962C8B-B14F-4D97-AF65-F5344CB8AC3E}">
        <p14:creationId xmlns="" xmlns:p14="http://schemas.microsoft.com/office/powerpoint/2010/main" val="182413665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12"/>
                                        </p:tgtEl>
                                        <p:attrNameLst>
                                          <p:attrName>style.visibility</p:attrName>
                                        </p:attrNameLst>
                                      </p:cBhvr>
                                      <p:to>
                                        <p:strVal val="visible"/>
                                      </p:to>
                                    </p:set>
                                    <p:animEffect transition="in" filter="blinds(horizontal)">
                                      <p:cBhvr>
                                        <p:cTn id="7" dur="500"/>
                                        <p:tgtEl>
                                          <p:spTgt spid="80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2"/>
          <p:cNvSpPr>
            <a:spLocks noChangeShapeType="1"/>
          </p:cNvSpPr>
          <p:nvPr/>
        </p:nvSpPr>
        <p:spPr bwMode="auto">
          <a:xfrm>
            <a:off x="2954338" y="4114800"/>
            <a:ext cx="561975" cy="0"/>
          </a:xfrm>
          <a:prstGeom prst="line">
            <a:avLst/>
          </a:prstGeom>
          <a:noFill/>
          <a:ln w="5715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5" name="Line 3"/>
          <p:cNvSpPr>
            <a:spLocks noChangeShapeType="1"/>
          </p:cNvSpPr>
          <p:nvPr/>
        </p:nvSpPr>
        <p:spPr bwMode="auto">
          <a:xfrm>
            <a:off x="5662613" y="4114800"/>
            <a:ext cx="561975" cy="0"/>
          </a:xfrm>
          <a:prstGeom prst="line">
            <a:avLst/>
          </a:prstGeom>
          <a:noFill/>
          <a:ln w="5715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Rectangle 4"/>
          <p:cNvSpPr>
            <a:spLocks noChangeArrowheads="1"/>
          </p:cNvSpPr>
          <p:nvPr/>
        </p:nvSpPr>
        <p:spPr bwMode="auto">
          <a:xfrm>
            <a:off x="1371600" y="0"/>
            <a:ext cx="6324600" cy="685800"/>
          </a:xfrm>
          <a:prstGeom prst="rect">
            <a:avLst/>
          </a:prstGeom>
          <a:solidFill>
            <a:srgbClr val="FFFFFF"/>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b="1">
                <a:solidFill>
                  <a:srgbClr val="7030A0"/>
                </a:solidFill>
                <a:effectLst>
                  <a:outerShdw blurRad="38100" dist="38100" dir="2700000" algn="tl">
                    <a:srgbClr val="000000">
                      <a:alpha val="43137"/>
                    </a:srgbClr>
                  </a:outerShdw>
                </a:effectLst>
                <a:latin typeface="Arial" charset="0"/>
              </a:rPr>
              <a:t>HẬU QUẢ CỦA TỆ NẠN XÃ HỘI</a:t>
            </a:r>
          </a:p>
        </p:txBody>
      </p:sp>
      <p:sp>
        <p:nvSpPr>
          <p:cNvPr id="18437" name="Rectangle 5"/>
          <p:cNvSpPr>
            <a:spLocks noChangeArrowheads="1"/>
          </p:cNvSpPr>
          <p:nvPr/>
        </p:nvSpPr>
        <p:spPr bwMode="auto">
          <a:xfrm>
            <a:off x="6248400" y="1219200"/>
            <a:ext cx="2743200" cy="4648200"/>
          </a:xfrm>
          <a:prstGeom prst="rect">
            <a:avLst/>
          </a:prstGeom>
          <a:solidFill>
            <a:srgbClr val="FFFFFF"/>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spcBef>
                <a:spcPct val="20000"/>
              </a:spcBef>
              <a:spcAft>
                <a:spcPct val="30000"/>
              </a:spcAft>
            </a:pPr>
            <a:r>
              <a:rPr lang="en-US" sz="3200" b="1" u="sng">
                <a:solidFill>
                  <a:srgbClr val="C00000"/>
                </a:solidFill>
                <a:latin typeface="Arial" charset="0"/>
              </a:rPr>
              <a:t>XÃ HỘI</a:t>
            </a:r>
          </a:p>
          <a:p>
            <a:pPr algn="just">
              <a:spcBef>
                <a:spcPct val="20000"/>
              </a:spcBef>
              <a:spcAft>
                <a:spcPct val="30000"/>
              </a:spcAft>
              <a:buFont typeface="Wingdings" pitchFamily="2" charset="2"/>
              <a:buChar char="Ø"/>
            </a:pPr>
            <a:r>
              <a:rPr lang="en-US" sz="2000" b="1">
                <a:solidFill>
                  <a:srgbClr val="C00000"/>
                </a:solidFill>
                <a:latin typeface="Arial" charset="0"/>
              </a:rPr>
              <a:t>Ảnh hưởng kinh tế, suy giảm sức lao động xã hội.</a:t>
            </a:r>
          </a:p>
          <a:p>
            <a:pPr algn="just">
              <a:buFont typeface="Wingdings" pitchFamily="2" charset="2"/>
              <a:buChar char="Ø"/>
            </a:pPr>
            <a:r>
              <a:rPr lang="en-US" sz="2000" b="1">
                <a:solidFill>
                  <a:srgbClr val="C00000"/>
                </a:solidFill>
                <a:latin typeface="Arial" charset="0"/>
              </a:rPr>
              <a:t>Suy thoái giống nòi.</a:t>
            </a:r>
          </a:p>
          <a:p>
            <a:pPr algn="just">
              <a:buFont typeface="Wingdings" pitchFamily="2" charset="2"/>
              <a:buChar char="Ø"/>
            </a:pPr>
            <a:r>
              <a:rPr lang="en-US" sz="2000" b="1">
                <a:solidFill>
                  <a:srgbClr val="C00000"/>
                </a:solidFill>
                <a:latin typeface="Arial" charset="0"/>
              </a:rPr>
              <a:t>Mất trật tự an toàn xã hội như: trộm cắp, cướp của, giết người...</a:t>
            </a:r>
          </a:p>
          <a:p>
            <a:pPr marL="219075" lvl="1" algn="just">
              <a:buFont typeface="Wingdings" pitchFamily="2" charset="2"/>
              <a:buChar char="Ø"/>
            </a:pPr>
            <a:r>
              <a:rPr lang="en-US" sz="2000" b="1">
                <a:solidFill>
                  <a:srgbClr val="C00000"/>
                </a:solidFill>
                <a:latin typeface="Arial" charset="0"/>
              </a:rPr>
              <a:t>Ảnh hưởng đến truyền thống văn hoá dân tộc.</a:t>
            </a:r>
          </a:p>
        </p:txBody>
      </p:sp>
      <p:sp>
        <p:nvSpPr>
          <p:cNvPr id="18438" name="Rectangle 6"/>
          <p:cNvSpPr>
            <a:spLocks noChangeArrowheads="1"/>
          </p:cNvSpPr>
          <p:nvPr/>
        </p:nvSpPr>
        <p:spPr bwMode="auto">
          <a:xfrm>
            <a:off x="304800" y="1295400"/>
            <a:ext cx="2660650" cy="4572000"/>
          </a:xfrm>
          <a:prstGeom prst="rect">
            <a:avLst/>
          </a:prstGeom>
          <a:solidFill>
            <a:srgbClr val="FFFFFF"/>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spcBef>
                <a:spcPct val="20000"/>
              </a:spcBef>
              <a:spcAft>
                <a:spcPct val="30000"/>
              </a:spcAft>
            </a:pPr>
            <a:r>
              <a:rPr lang="en-US" sz="3200" b="1" u="sng">
                <a:solidFill>
                  <a:srgbClr val="009900"/>
                </a:solidFill>
                <a:latin typeface="Arial" charset="0"/>
              </a:rPr>
              <a:t>BẢN THÂN</a:t>
            </a:r>
          </a:p>
          <a:p>
            <a:pPr algn="just">
              <a:buFont typeface="Wingdings" pitchFamily="2" charset="2"/>
              <a:buChar char="Ø"/>
            </a:pPr>
            <a:r>
              <a:rPr lang="vi-VN" sz="2000" b="1" smtClean="0">
                <a:solidFill>
                  <a:srgbClr val="009900"/>
                </a:solidFill>
                <a:latin typeface="Arial" charset="0"/>
              </a:rPr>
              <a:t> </a:t>
            </a:r>
            <a:r>
              <a:rPr lang="en-US" sz="2000" b="1" smtClean="0">
                <a:solidFill>
                  <a:srgbClr val="009900"/>
                </a:solidFill>
                <a:latin typeface="Arial" charset="0"/>
              </a:rPr>
              <a:t>Hu</a:t>
            </a:r>
            <a:r>
              <a:rPr lang="vi-VN" sz="2000" b="1" smtClean="0">
                <a:solidFill>
                  <a:srgbClr val="009900"/>
                </a:solidFill>
                <a:latin typeface="Arial" charset="0"/>
              </a:rPr>
              <a:t>ỷ hoại sức khỏe dẫn đến cái chết .</a:t>
            </a:r>
            <a:endParaRPr lang="en-US" sz="2000" b="1">
              <a:solidFill>
                <a:srgbClr val="009900"/>
              </a:solidFill>
              <a:latin typeface="Arial" charset="0"/>
            </a:endParaRPr>
          </a:p>
          <a:p>
            <a:pPr algn="just">
              <a:buFont typeface="Wingdings" pitchFamily="2" charset="2"/>
              <a:buChar char="Ø"/>
            </a:pPr>
            <a:r>
              <a:rPr lang="en-US" sz="2400" b="1">
                <a:solidFill>
                  <a:srgbClr val="009900"/>
                </a:solidFill>
                <a:latin typeface=".VnTime" pitchFamily="34" charset="0"/>
              </a:rPr>
              <a:t>MÊt kh¶ n¨ng</a:t>
            </a:r>
            <a:r>
              <a:rPr lang="en-US" sz="2000" b="1">
                <a:solidFill>
                  <a:srgbClr val="009900"/>
                </a:solidFill>
                <a:latin typeface=".VnTime" pitchFamily="34" charset="0"/>
              </a:rPr>
              <a:t> </a:t>
            </a:r>
            <a:r>
              <a:rPr lang="en-US" sz="2000" b="1">
                <a:solidFill>
                  <a:srgbClr val="009900"/>
                </a:solidFill>
                <a:latin typeface="Arial" charset="0"/>
              </a:rPr>
              <a:t>lao động.</a:t>
            </a:r>
          </a:p>
          <a:p>
            <a:pPr algn="just">
              <a:buFont typeface="Wingdings" pitchFamily="2" charset="2"/>
              <a:buChar char="Ø"/>
            </a:pPr>
            <a:r>
              <a:rPr lang="en-US" sz="2000" b="1">
                <a:solidFill>
                  <a:srgbClr val="009900"/>
                </a:solidFill>
                <a:latin typeface="Arial" charset="0"/>
              </a:rPr>
              <a:t>Sa sút tinh thần,</a:t>
            </a:r>
          </a:p>
          <a:p>
            <a:pPr marL="219075" lvl="1" algn="just">
              <a:buFont typeface="Wingdings" pitchFamily="2" charset="2"/>
              <a:buNone/>
            </a:pPr>
            <a:r>
              <a:rPr lang="en-US" sz="2000" b="1">
                <a:solidFill>
                  <a:srgbClr val="009900"/>
                </a:solidFill>
                <a:latin typeface="Arial" charset="0"/>
              </a:rPr>
              <a:t>huỷ hoại phẩm</a:t>
            </a:r>
          </a:p>
          <a:p>
            <a:pPr marL="219075" lvl="1" algn="just">
              <a:buFont typeface="Wingdings" pitchFamily="2" charset="2"/>
              <a:buNone/>
            </a:pPr>
            <a:r>
              <a:rPr lang="en-US" sz="2000" b="1">
                <a:solidFill>
                  <a:srgbClr val="009900"/>
                </a:solidFill>
                <a:latin typeface="Arial" charset="0"/>
              </a:rPr>
              <a:t>chất đạo đức.</a:t>
            </a:r>
          </a:p>
          <a:p>
            <a:pPr algn="just">
              <a:buFont typeface="Wingdings" pitchFamily="2" charset="2"/>
              <a:buChar char="Ø"/>
            </a:pPr>
            <a:r>
              <a:rPr lang="en-US" sz="2000" b="1">
                <a:solidFill>
                  <a:srgbClr val="009900"/>
                </a:solidFill>
                <a:latin typeface="Arial" charset="0"/>
              </a:rPr>
              <a:t>Vi phạm pháp</a:t>
            </a:r>
          </a:p>
          <a:p>
            <a:pPr marL="219075" lvl="1" algn="just">
              <a:buFont typeface="Wingdings" pitchFamily="2" charset="2"/>
              <a:buNone/>
            </a:pPr>
            <a:r>
              <a:rPr lang="en-US" sz="2000" b="1">
                <a:solidFill>
                  <a:srgbClr val="009900"/>
                </a:solidFill>
                <a:latin typeface="Arial" charset="0"/>
              </a:rPr>
              <a:t>luật</a:t>
            </a:r>
            <a:r>
              <a:rPr lang="en-US" b="1">
                <a:solidFill>
                  <a:srgbClr val="009900"/>
                </a:solidFill>
                <a:latin typeface="Arial" charset="0"/>
              </a:rPr>
              <a:t>.</a:t>
            </a:r>
          </a:p>
          <a:p>
            <a:endParaRPr lang="en-US" sz="3200" b="1">
              <a:solidFill>
                <a:srgbClr val="009900"/>
              </a:solidFill>
              <a:latin typeface="Arial" charset="0"/>
            </a:endParaRPr>
          </a:p>
        </p:txBody>
      </p:sp>
      <p:sp>
        <p:nvSpPr>
          <p:cNvPr id="18439" name="Rectangle 7"/>
          <p:cNvSpPr>
            <a:spLocks noChangeArrowheads="1"/>
          </p:cNvSpPr>
          <p:nvPr/>
        </p:nvSpPr>
        <p:spPr bwMode="auto">
          <a:xfrm>
            <a:off x="3505200" y="1295400"/>
            <a:ext cx="2278063" cy="4572000"/>
          </a:xfrm>
          <a:prstGeom prst="rect">
            <a:avLst/>
          </a:prstGeom>
          <a:solidFill>
            <a:srgbClr val="FFFFFF"/>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spcBef>
                <a:spcPct val="20000"/>
              </a:spcBef>
              <a:spcAft>
                <a:spcPct val="30000"/>
              </a:spcAft>
            </a:pPr>
            <a:r>
              <a:rPr lang="en-US" sz="3200" b="1" u="sng">
                <a:solidFill>
                  <a:schemeClr val="hlink"/>
                </a:solidFill>
                <a:latin typeface="Arial" charset="0"/>
              </a:rPr>
              <a:t>GIA ĐÌNH</a:t>
            </a:r>
          </a:p>
          <a:p>
            <a:pPr algn="just">
              <a:buFont typeface="Wingdings" pitchFamily="2" charset="2"/>
              <a:buChar char="Ø"/>
            </a:pPr>
            <a:r>
              <a:rPr lang="en-US" sz="2000" b="1">
                <a:solidFill>
                  <a:schemeClr val="hlink"/>
                </a:solidFill>
                <a:latin typeface="Arial" charset="0"/>
              </a:rPr>
              <a:t>Kinh tế cạn kiệt, ảnh hưởng đến đời  sống vật chất và tinh thần</a:t>
            </a:r>
          </a:p>
          <a:p>
            <a:pPr algn="just">
              <a:buFont typeface="Wingdings" pitchFamily="2" charset="2"/>
              <a:buChar char="Ø"/>
            </a:pPr>
            <a:r>
              <a:rPr lang="en-US" sz="2000" b="1">
                <a:solidFill>
                  <a:schemeClr val="hlink"/>
                </a:solidFill>
                <a:latin typeface="Arial" charset="0"/>
              </a:rPr>
              <a:t>Gia đình tan vỡ.</a:t>
            </a:r>
          </a:p>
        </p:txBody>
      </p:sp>
      <p:sp>
        <p:nvSpPr>
          <p:cNvPr id="18440" name="Line 8"/>
          <p:cNvSpPr>
            <a:spLocks noChangeShapeType="1"/>
          </p:cNvSpPr>
          <p:nvPr/>
        </p:nvSpPr>
        <p:spPr bwMode="auto">
          <a:xfrm flipH="1">
            <a:off x="1828800" y="685800"/>
            <a:ext cx="2824163" cy="533400"/>
          </a:xfrm>
          <a:prstGeom prst="line">
            <a:avLst/>
          </a:prstGeom>
          <a:noFill/>
          <a:ln w="38100">
            <a:solidFill>
              <a:schemeClr val="accent2"/>
            </a:solidFill>
            <a:round/>
            <a:headEnd/>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1" name="Line 9"/>
          <p:cNvSpPr>
            <a:spLocks noChangeShapeType="1"/>
          </p:cNvSpPr>
          <p:nvPr/>
        </p:nvSpPr>
        <p:spPr bwMode="auto">
          <a:xfrm>
            <a:off x="4648200" y="685800"/>
            <a:ext cx="2855913" cy="523875"/>
          </a:xfrm>
          <a:prstGeom prst="line">
            <a:avLst/>
          </a:prstGeom>
          <a:noFill/>
          <a:ln w="38100">
            <a:solidFill>
              <a:schemeClr val="accent2"/>
            </a:solidFill>
            <a:round/>
            <a:headEnd/>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2" name="Line 10"/>
          <p:cNvSpPr>
            <a:spLocks noChangeShapeType="1"/>
          </p:cNvSpPr>
          <p:nvPr/>
        </p:nvSpPr>
        <p:spPr bwMode="auto">
          <a:xfrm flipH="1">
            <a:off x="4648200" y="685800"/>
            <a:ext cx="1588" cy="511175"/>
          </a:xfrm>
          <a:prstGeom prst="line">
            <a:avLst/>
          </a:prstGeom>
          <a:noFill/>
          <a:ln w="38100">
            <a:solidFill>
              <a:schemeClr val="accent2"/>
            </a:solidFill>
            <a:round/>
            <a:headEnd/>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 name="Picture 4" descr="Image"/>
          <p:cNvPicPr>
            <a:picLocks noChangeAspect="1" noChangeArrowheads="1" noCrop="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5867400"/>
            <a:ext cx="9144000" cy="10269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8685883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circle(in)">
                                      <p:cBhvr>
                                        <p:cTn id="7" dur="20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8440"/>
                                        </p:tgtEl>
                                        <p:attrNameLst>
                                          <p:attrName>style.visibility</p:attrName>
                                        </p:attrNameLst>
                                      </p:cBhvr>
                                      <p:to>
                                        <p:strVal val="visible"/>
                                      </p:to>
                                    </p:set>
                                    <p:anim calcmode="lin" valueType="num">
                                      <p:cBhvr>
                                        <p:cTn id="12" dur="500" fill="hold"/>
                                        <p:tgtEl>
                                          <p:spTgt spid="18440"/>
                                        </p:tgtEl>
                                        <p:attrNameLst>
                                          <p:attrName>ppt_w</p:attrName>
                                        </p:attrNameLst>
                                      </p:cBhvr>
                                      <p:tavLst>
                                        <p:tav tm="0">
                                          <p:val>
                                            <p:fltVal val="0"/>
                                          </p:val>
                                        </p:tav>
                                        <p:tav tm="100000">
                                          <p:val>
                                            <p:strVal val="#ppt_w"/>
                                          </p:val>
                                        </p:tav>
                                      </p:tavLst>
                                    </p:anim>
                                    <p:anim calcmode="lin" valueType="num">
                                      <p:cBhvr>
                                        <p:cTn id="13" dur="500" fill="hold"/>
                                        <p:tgtEl>
                                          <p:spTgt spid="18440"/>
                                        </p:tgtEl>
                                        <p:attrNameLst>
                                          <p:attrName>ppt_h</p:attrName>
                                        </p:attrNameLst>
                                      </p:cBhvr>
                                      <p:tavLst>
                                        <p:tav tm="0">
                                          <p:val>
                                            <p:fltVal val="0"/>
                                          </p:val>
                                        </p:tav>
                                        <p:tav tm="100000">
                                          <p:val>
                                            <p:strVal val="#ppt_h"/>
                                          </p:val>
                                        </p:tav>
                                      </p:tavLst>
                                    </p:anim>
                                    <p:animEffect transition="in" filter="fade">
                                      <p:cBhvr>
                                        <p:cTn id="14" dur="500"/>
                                        <p:tgtEl>
                                          <p:spTgt spid="1844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438"/>
                                        </p:tgtEl>
                                        <p:attrNameLst>
                                          <p:attrName>style.visibility</p:attrName>
                                        </p:attrNameLst>
                                      </p:cBhvr>
                                      <p:to>
                                        <p:strVal val="visible"/>
                                      </p:to>
                                    </p:set>
                                    <p:anim calcmode="lin" valueType="num">
                                      <p:cBhvr>
                                        <p:cTn id="17" dur="500" fill="hold"/>
                                        <p:tgtEl>
                                          <p:spTgt spid="18438"/>
                                        </p:tgtEl>
                                        <p:attrNameLst>
                                          <p:attrName>ppt_w</p:attrName>
                                        </p:attrNameLst>
                                      </p:cBhvr>
                                      <p:tavLst>
                                        <p:tav tm="0">
                                          <p:val>
                                            <p:fltVal val="0"/>
                                          </p:val>
                                        </p:tav>
                                        <p:tav tm="100000">
                                          <p:val>
                                            <p:strVal val="#ppt_w"/>
                                          </p:val>
                                        </p:tav>
                                      </p:tavLst>
                                    </p:anim>
                                    <p:anim calcmode="lin" valueType="num">
                                      <p:cBhvr>
                                        <p:cTn id="18" dur="500" fill="hold"/>
                                        <p:tgtEl>
                                          <p:spTgt spid="18438"/>
                                        </p:tgtEl>
                                        <p:attrNameLst>
                                          <p:attrName>ppt_h</p:attrName>
                                        </p:attrNameLst>
                                      </p:cBhvr>
                                      <p:tavLst>
                                        <p:tav tm="0">
                                          <p:val>
                                            <p:fltVal val="0"/>
                                          </p:val>
                                        </p:tav>
                                        <p:tav tm="100000">
                                          <p:val>
                                            <p:strVal val="#ppt_h"/>
                                          </p:val>
                                        </p:tav>
                                      </p:tavLst>
                                    </p:anim>
                                    <p:animEffect transition="in" filter="fade">
                                      <p:cBhvr>
                                        <p:cTn id="19" dur="500"/>
                                        <p:tgtEl>
                                          <p:spTgt spid="18438"/>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18442"/>
                                        </p:tgtEl>
                                        <p:attrNameLst>
                                          <p:attrName>style.visibility</p:attrName>
                                        </p:attrNameLst>
                                      </p:cBhvr>
                                      <p:to>
                                        <p:strVal val="visible"/>
                                      </p:to>
                                    </p:set>
                                    <p:anim calcmode="lin" valueType="num">
                                      <p:cBhvr>
                                        <p:cTn id="23" dur="500" fill="hold"/>
                                        <p:tgtEl>
                                          <p:spTgt spid="18442"/>
                                        </p:tgtEl>
                                        <p:attrNameLst>
                                          <p:attrName>ppt_w</p:attrName>
                                        </p:attrNameLst>
                                      </p:cBhvr>
                                      <p:tavLst>
                                        <p:tav tm="0">
                                          <p:val>
                                            <p:fltVal val="0"/>
                                          </p:val>
                                        </p:tav>
                                        <p:tav tm="100000">
                                          <p:val>
                                            <p:strVal val="#ppt_w"/>
                                          </p:val>
                                        </p:tav>
                                      </p:tavLst>
                                    </p:anim>
                                    <p:anim calcmode="lin" valueType="num">
                                      <p:cBhvr>
                                        <p:cTn id="24" dur="500" fill="hold"/>
                                        <p:tgtEl>
                                          <p:spTgt spid="18442"/>
                                        </p:tgtEl>
                                        <p:attrNameLst>
                                          <p:attrName>ppt_h</p:attrName>
                                        </p:attrNameLst>
                                      </p:cBhvr>
                                      <p:tavLst>
                                        <p:tav tm="0">
                                          <p:val>
                                            <p:fltVal val="0"/>
                                          </p:val>
                                        </p:tav>
                                        <p:tav tm="100000">
                                          <p:val>
                                            <p:strVal val="#ppt_h"/>
                                          </p:val>
                                        </p:tav>
                                      </p:tavLst>
                                    </p:anim>
                                    <p:animEffect transition="in" filter="fade">
                                      <p:cBhvr>
                                        <p:cTn id="25" dur="500"/>
                                        <p:tgtEl>
                                          <p:spTgt spid="18442"/>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8439"/>
                                        </p:tgtEl>
                                        <p:attrNameLst>
                                          <p:attrName>style.visibility</p:attrName>
                                        </p:attrNameLst>
                                      </p:cBhvr>
                                      <p:to>
                                        <p:strVal val="visible"/>
                                      </p:to>
                                    </p:set>
                                    <p:anim calcmode="lin" valueType="num">
                                      <p:cBhvr>
                                        <p:cTn id="28" dur="500" fill="hold"/>
                                        <p:tgtEl>
                                          <p:spTgt spid="18439"/>
                                        </p:tgtEl>
                                        <p:attrNameLst>
                                          <p:attrName>ppt_w</p:attrName>
                                        </p:attrNameLst>
                                      </p:cBhvr>
                                      <p:tavLst>
                                        <p:tav tm="0">
                                          <p:val>
                                            <p:fltVal val="0"/>
                                          </p:val>
                                        </p:tav>
                                        <p:tav tm="100000">
                                          <p:val>
                                            <p:strVal val="#ppt_w"/>
                                          </p:val>
                                        </p:tav>
                                      </p:tavLst>
                                    </p:anim>
                                    <p:anim calcmode="lin" valueType="num">
                                      <p:cBhvr>
                                        <p:cTn id="29" dur="500" fill="hold"/>
                                        <p:tgtEl>
                                          <p:spTgt spid="18439"/>
                                        </p:tgtEl>
                                        <p:attrNameLst>
                                          <p:attrName>ppt_h</p:attrName>
                                        </p:attrNameLst>
                                      </p:cBhvr>
                                      <p:tavLst>
                                        <p:tav tm="0">
                                          <p:val>
                                            <p:fltVal val="0"/>
                                          </p:val>
                                        </p:tav>
                                        <p:tav tm="100000">
                                          <p:val>
                                            <p:strVal val="#ppt_h"/>
                                          </p:val>
                                        </p:tav>
                                      </p:tavLst>
                                    </p:anim>
                                    <p:animEffect transition="in" filter="fade">
                                      <p:cBhvr>
                                        <p:cTn id="30" dur="500"/>
                                        <p:tgtEl>
                                          <p:spTgt spid="18439"/>
                                        </p:tgtEl>
                                      </p:cBhvr>
                                    </p:animEffect>
                                  </p:childTnLst>
                                </p:cTn>
                              </p:par>
                            </p:childTnLst>
                          </p:cTn>
                        </p:par>
                        <p:par>
                          <p:cTn id="31" fill="hold">
                            <p:stCondLst>
                              <p:cond delay="1000"/>
                            </p:stCondLst>
                            <p:childTnLst>
                              <p:par>
                                <p:cTn id="32" presetID="53" presetClass="entr" presetSubtype="16" fill="hold" grpId="0" nodeType="afterEffect">
                                  <p:stCondLst>
                                    <p:cond delay="0"/>
                                  </p:stCondLst>
                                  <p:childTnLst>
                                    <p:set>
                                      <p:cBhvr>
                                        <p:cTn id="33" dur="1" fill="hold">
                                          <p:stCondLst>
                                            <p:cond delay="0"/>
                                          </p:stCondLst>
                                        </p:cTn>
                                        <p:tgtEl>
                                          <p:spTgt spid="18441"/>
                                        </p:tgtEl>
                                        <p:attrNameLst>
                                          <p:attrName>style.visibility</p:attrName>
                                        </p:attrNameLst>
                                      </p:cBhvr>
                                      <p:to>
                                        <p:strVal val="visible"/>
                                      </p:to>
                                    </p:set>
                                    <p:anim calcmode="lin" valueType="num">
                                      <p:cBhvr>
                                        <p:cTn id="34" dur="500" fill="hold"/>
                                        <p:tgtEl>
                                          <p:spTgt spid="18441"/>
                                        </p:tgtEl>
                                        <p:attrNameLst>
                                          <p:attrName>ppt_w</p:attrName>
                                        </p:attrNameLst>
                                      </p:cBhvr>
                                      <p:tavLst>
                                        <p:tav tm="0">
                                          <p:val>
                                            <p:fltVal val="0"/>
                                          </p:val>
                                        </p:tav>
                                        <p:tav tm="100000">
                                          <p:val>
                                            <p:strVal val="#ppt_w"/>
                                          </p:val>
                                        </p:tav>
                                      </p:tavLst>
                                    </p:anim>
                                    <p:anim calcmode="lin" valueType="num">
                                      <p:cBhvr>
                                        <p:cTn id="35" dur="500" fill="hold"/>
                                        <p:tgtEl>
                                          <p:spTgt spid="18441"/>
                                        </p:tgtEl>
                                        <p:attrNameLst>
                                          <p:attrName>ppt_h</p:attrName>
                                        </p:attrNameLst>
                                      </p:cBhvr>
                                      <p:tavLst>
                                        <p:tav tm="0">
                                          <p:val>
                                            <p:fltVal val="0"/>
                                          </p:val>
                                        </p:tav>
                                        <p:tav tm="100000">
                                          <p:val>
                                            <p:strVal val="#ppt_h"/>
                                          </p:val>
                                        </p:tav>
                                      </p:tavLst>
                                    </p:anim>
                                    <p:animEffect transition="in" filter="fade">
                                      <p:cBhvr>
                                        <p:cTn id="36" dur="500"/>
                                        <p:tgtEl>
                                          <p:spTgt spid="18441"/>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8437"/>
                                        </p:tgtEl>
                                        <p:attrNameLst>
                                          <p:attrName>style.visibility</p:attrName>
                                        </p:attrNameLst>
                                      </p:cBhvr>
                                      <p:to>
                                        <p:strVal val="visible"/>
                                      </p:to>
                                    </p:set>
                                    <p:anim calcmode="lin" valueType="num">
                                      <p:cBhvr>
                                        <p:cTn id="39" dur="500" fill="hold"/>
                                        <p:tgtEl>
                                          <p:spTgt spid="18437"/>
                                        </p:tgtEl>
                                        <p:attrNameLst>
                                          <p:attrName>ppt_w</p:attrName>
                                        </p:attrNameLst>
                                      </p:cBhvr>
                                      <p:tavLst>
                                        <p:tav tm="0">
                                          <p:val>
                                            <p:fltVal val="0"/>
                                          </p:val>
                                        </p:tav>
                                        <p:tav tm="100000">
                                          <p:val>
                                            <p:strVal val="#ppt_w"/>
                                          </p:val>
                                        </p:tav>
                                      </p:tavLst>
                                    </p:anim>
                                    <p:anim calcmode="lin" valueType="num">
                                      <p:cBhvr>
                                        <p:cTn id="40" dur="500" fill="hold"/>
                                        <p:tgtEl>
                                          <p:spTgt spid="18437"/>
                                        </p:tgtEl>
                                        <p:attrNameLst>
                                          <p:attrName>ppt_h</p:attrName>
                                        </p:attrNameLst>
                                      </p:cBhvr>
                                      <p:tavLst>
                                        <p:tav tm="0">
                                          <p:val>
                                            <p:fltVal val="0"/>
                                          </p:val>
                                        </p:tav>
                                        <p:tav tm="100000">
                                          <p:val>
                                            <p:strVal val="#ppt_h"/>
                                          </p:val>
                                        </p:tav>
                                      </p:tavLst>
                                    </p:anim>
                                    <p:animEffect transition="in" filter="fade">
                                      <p:cBhvr>
                                        <p:cTn id="41"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P spid="18437" grpId="0" animBg="1"/>
      <p:bldP spid="18438" grpId="0" animBg="1"/>
      <p:bldP spid="18439" grpId="0" animBg="1"/>
      <p:bldP spid="18440" grpId="0" animBg="1"/>
      <p:bldP spid="18441" grpId="0" animBg="1"/>
      <p:bldP spid="184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23850" y="188913"/>
            <a:ext cx="8640763" cy="1008062"/>
          </a:xfrm>
        </p:spPr>
        <p:txBody>
          <a:bodyPr>
            <a:normAutofit fontScale="90000"/>
          </a:bodyPr>
          <a:lstStyle/>
          <a:p>
            <a:pPr fontAlgn="auto">
              <a:spcAft>
                <a:spcPts val="0"/>
              </a:spcAft>
              <a:defRPr/>
            </a:pP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Nguyên</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nhân</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nào</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là</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chủ</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yếu</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khiến</a:t>
            </a:r>
            <a:r>
              <a:rPr lang="en-US" sz="4000" b="1" dirty="0" smtClean="0">
                <a:solidFill>
                  <a:srgbClr val="FF0066"/>
                </a:solidFill>
                <a:latin typeface="Times New Roman" pitchFamily="18" charset="0"/>
              </a:rPr>
              <a:t> con </a:t>
            </a:r>
            <a:r>
              <a:rPr lang="en-US" sz="4000" b="1" dirty="0" err="1" smtClean="0">
                <a:solidFill>
                  <a:srgbClr val="FF0066"/>
                </a:solidFill>
                <a:latin typeface="Times New Roman" pitchFamily="18" charset="0"/>
              </a:rPr>
              <a:t>người</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sa</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vào</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các</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tệ</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nạn</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xã</a:t>
            </a:r>
            <a:r>
              <a:rPr lang="en-US" sz="4000" b="1" dirty="0" smtClean="0">
                <a:solidFill>
                  <a:srgbClr val="FF0066"/>
                </a:solidFill>
                <a:latin typeface="Times New Roman" pitchFamily="18" charset="0"/>
              </a:rPr>
              <a:t> </a:t>
            </a:r>
            <a:r>
              <a:rPr lang="en-US" sz="4000" b="1" dirty="0" err="1" smtClean="0">
                <a:solidFill>
                  <a:srgbClr val="FF0066"/>
                </a:solidFill>
                <a:latin typeface="Times New Roman" pitchFamily="18" charset="0"/>
              </a:rPr>
              <a:t>hội</a:t>
            </a:r>
            <a:r>
              <a:rPr lang="en-US" sz="4000" b="1" dirty="0" smtClean="0">
                <a:solidFill>
                  <a:srgbClr val="FF0066"/>
                </a:solidFill>
                <a:latin typeface="Times New Roman" pitchFamily="18" charset="0"/>
              </a:rPr>
              <a:t> ?</a:t>
            </a:r>
          </a:p>
        </p:txBody>
      </p:sp>
      <p:sp>
        <p:nvSpPr>
          <p:cNvPr id="27651" name="Rectangle 3"/>
          <p:cNvSpPr>
            <a:spLocks noGrp="1" noChangeArrowheads="1"/>
          </p:cNvSpPr>
          <p:nvPr>
            <p:ph type="body" idx="1"/>
          </p:nvPr>
        </p:nvSpPr>
        <p:spPr>
          <a:xfrm>
            <a:off x="822325" y="1289050"/>
            <a:ext cx="7521575" cy="3579813"/>
          </a:xfrm>
        </p:spPr>
        <p:txBody>
          <a:bodyPr>
            <a:normAutofit lnSpcReduction="10000"/>
          </a:bodyPr>
          <a:lstStyle/>
          <a:p>
            <a:pPr marL="609600" indent="-609600">
              <a:buFontTx/>
              <a:buNone/>
            </a:pPr>
            <a:r>
              <a:rPr lang="en-US" sz="2800" dirty="0" smtClean="0">
                <a:latin typeface="Times New Roman" pitchFamily="18" charset="0"/>
              </a:rPr>
              <a:t>a) </a:t>
            </a:r>
            <a:r>
              <a:rPr lang="en-US" sz="2800" dirty="0" err="1" smtClean="0">
                <a:latin typeface="Times New Roman" pitchFamily="18" charset="0"/>
              </a:rPr>
              <a:t>Lười</a:t>
            </a:r>
            <a:r>
              <a:rPr lang="en-US" sz="2800" dirty="0" smtClean="0">
                <a:latin typeface="Times New Roman" pitchFamily="18" charset="0"/>
              </a:rPr>
              <a:t> </a:t>
            </a:r>
            <a:r>
              <a:rPr lang="en-US" sz="2800" dirty="0" err="1" smtClean="0">
                <a:latin typeface="Times New Roman" pitchFamily="18" charset="0"/>
              </a:rPr>
              <a:t>nhác</a:t>
            </a:r>
            <a:r>
              <a:rPr lang="en-US" sz="2800" dirty="0" smtClean="0">
                <a:latin typeface="Times New Roman" pitchFamily="18" charset="0"/>
              </a:rPr>
              <a:t>, ham </a:t>
            </a:r>
            <a:r>
              <a:rPr lang="en-US" sz="2800" dirty="0" err="1" smtClean="0">
                <a:latin typeface="Times New Roman" pitchFamily="18" charset="0"/>
              </a:rPr>
              <a:t>chơi</a:t>
            </a:r>
            <a:r>
              <a:rPr lang="en-US" sz="2800" dirty="0" smtClean="0">
                <a:latin typeface="Times New Roman" pitchFamily="18" charset="0"/>
              </a:rPr>
              <a:t> </a:t>
            </a:r>
            <a:r>
              <a:rPr lang="en-US" sz="2800" dirty="0" err="1" smtClean="0">
                <a:latin typeface="Times New Roman" pitchFamily="18" charset="0"/>
              </a:rPr>
              <a:t>đua</a:t>
            </a:r>
            <a:r>
              <a:rPr lang="en-US" sz="2800" dirty="0" smtClean="0">
                <a:latin typeface="Times New Roman" pitchFamily="18" charset="0"/>
              </a:rPr>
              <a:t> </a:t>
            </a:r>
            <a:r>
              <a:rPr lang="en-US" sz="2800" dirty="0" err="1" smtClean="0">
                <a:latin typeface="Times New Roman" pitchFamily="18" charset="0"/>
              </a:rPr>
              <a:t>đòi</a:t>
            </a:r>
            <a:endParaRPr lang="en-US" sz="2800" dirty="0" smtClean="0">
              <a:latin typeface="Times New Roman" pitchFamily="18" charset="0"/>
            </a:endParaRPr>
          </a:p>
          <a:p>
            <a:pPr marL="609600" indent="-609600">
              <a:buFontTx/>
              <a:buNone/>
            </a:pPr>
            <a:r>
              <a:rPr lang="en-US" sz="2800" dirty="0" smtClean="0">
                <a:latin typeface="Times New Roman" pitchFamily="18" charset="0"/>
              </a:rPr>
              <a:t>b) Do </a:t>
            </a:r>
            <a:r>
              <a:rPr lang="en-US" sz="2800" dirty="0" err="1" smtClean="0">
                <a:latin typeface="Times New Roman" pitchFamily="18" charset="0"/>
              </a:rPr>
              <a:t>tò</a:t>
            </a:r>
            <a:r>
              <a:rPr lang="en-US" sz="2800" dirty="0" smtClean="0">
                <a:latin typeface="Times New Roman" pitchFamily="18" charset="0"/>
              </a:rPr>
              <a:t> </a:t>
            </a:r>
            <a:r>
              <a:rPr lang="en-US" sz="2800" dirty="0" err="1" smtClean="0">
                <a:latin typeface="Times New Roman" pitchFamily="18" charset="0"/>
              </a:rPr>
              <a:t>mò</a:t>
            </a:r>
            <a:r>
              <a:rPr lang="en-US" sz="2800" dirty="0" smtClean="0">
                <a:latin typeface="Times New Roman" pitchFamily="18" charset="0"/>
              </a:rPr>
              <a:t>, </a:t>
            </a:r>
            <a:r>
              <a:rPr lang="en-US" sz="2800" dirty="0" err="1" smtClean="0">
                <a:latin typeface="Times New Roman" pitchFamily="18" charset="0"/>
              </a:rPr>
              <a:t>thích</a:t>
            </a:r>
            <a:r>
              <a:rPr lang="en-US" sz="2800" dirty="0" smtClean="0">
                <a:latin typeface="Times New Roman" pitchFamily="18" charset="0"/>
              </a:rPr>
              <a:t> </a:t>
            </a:r>
            <a:r>
              <a:rPr lang="en-US" sz="2800" dirty="0" err="1" smtClean="0">
                <a:latin typeface="Times New Roman" pitchFamily="18" charset="0"/>
              </a:rPr>
              <a:t>điều</a:t>
            </a:r>
            <a:r>
              <a:rPr lang="en-US" sz="2800" dirty="0" smtClean="0">
                <a:latin typeface="Times New Roman" pitchFamily="18" charset="0"/>
              </a:rPr>
              <a:t> </a:t>
            </a:r>
            <a:r>
              <a:rPr lang="en-US" sz="2800" dirty="0" err="1" smtClean="0">
                <a:latin typeface="Times New Roman" pitchFamily="18" charset="0"/>
              </a:rPr>
              <a:t>mới</a:t>
            </a:r>
            <a:r>
              <a:rPr lang="en-US" sz="2800" dirty="0" smtClean="0">
                <a:latin typeface="Times New Roman" pitchFamily="18" charset="0"/>
              </a:rPr>
              <a:t> </a:t>
            </a:r>
            <a:r>
              <a:rPr lang="en-US" sz="2800" dirty="0" err="1" smtClean="0">
                <a:latin typeface="Times New Roman" pitchFamily="18" charset="0"/>
              </a:rPr>
              <a:t>lạ</a:t>
            </a:r>
            <a:endParaRPr lang="en-US" sz="2800" dirty="0" smtClean="0">
              <a:latin typeface="Times New Roman" pitchFamily="18" charset="0"/>
            </a:endParaRPr>
          </a:p>
          <a:p>
            <a:pPr marL="609600" indent="-609600">
              <a:buFontTx/>
              <a:buNone/>
            </a:pPr>
            <a:r>
              <a:rPr lang="en-US" sz="2800" dirty="0" smtClean="0">
                <a:latin typeface="Times New Roman" pitchFamily="18" charset="0"/>
              </a:rPr>
              <a:t>c) </a:t>
            </a:r>
            <a:r>
              <a:rPr lang="en-US" sz="2800" dirty="0" err="1" smtClean="0">
                <a:latin typeface="Times New Roman" pitchFamily="18" charset="0"/>
              </a:rPr>
              <a:t>Ảnh</a:t>
            </a:r>
            <a:r>
              <a:rPr lang="en-US" sz="2800" dirty="0" smtClean="0">
                <a:latin typeface="Times New Roman" pitchFamily="18" charset="0"/>
              </a:rPr>
              <a:t> </a:t>
            </a:r>
            <a:r>
              <a:rPr lang="en-US" sz="2800" dirty="0" err="1" smtClean="0">
                <a:latin typeface="Times New Roman" pitchFamily="18" charset="0"/>
              </a:rPr>
              <a:t>hưởng</a:t>
            </a:r>
            <a:r>
              <a:rPr lang="en-US" sz="2800" dirty="0" smtClean="0">
                <a:latin typeface="Times New Roman" pitchFamily="18" charset="0"/>
              </a:rPr>
              <a:t> </a:t>
            </a:r>
            <a:r>
              <a:rPr lang="en-US" sz="2800" dirty="0" err="1" smtClean="0">
                <a:latin typeface="Times New Roman" pitchFamily="18" charset="0"/>
              </a:rPr>
              <a:t>xấu</a:t>
            </a:r>
            <a:r>
              <a:rPr lang="en-US" sz="2800" dirty="0" smtClean="0">
                <a:latin typeface="Times New Roman" pitchFamily="18" charset="0"/>
              </a:rPr>
              <a:t> </a:t>
            </a:r>
            <a:r>
              <a:rPr lang="en-US" sz="2800" dirty="0" err="1" smtClean="0">
                <a:latin typeface="Times New Roman" pitchFamily="18" charset="0"/>
              </a:rPr>
              <a:t>của</a:t>
            </a:r>
            <a:r>
              <a:rPr lang="en-US" sz="2800" dirty="0" smtClean="0">
                <a:latin typeface="Times New Roman" pitchFamily="18" charset="0"/>
              </a:rPr>
              <a:t> </a:t>
            </a:r>
            <a:r>
              <a:rPr lang="en-US" sz="2800" dirty="0" err="1" smtClean="0">
                <a:latin typeface="Times New Roman" pitchFamily="18" charset="0"/>
              </a:rPr>
              <a:t>văn</a:t>
            </a:r>
            <a:r>
              <a:rPr lang="en-US" sz="2800" dirty="0" smtClean="0">
                <a:latin typeface="Times New Roman" pitchFamily="18" charset="0"/>
              </a:rPr>
              <a:t> </a:t>
            </a:r>
            <a:r>
              <a:rPr lang="en-US" sz="2800" dirty="0" err="1" smtClean="0">
                <a:latin typeface="Times New Roman" pitchFamily="18" charset="0"/>
              </a:rPr>
              <a:t>hóa</a:t>
            </a:r>
            <a:r>
              <a:rPr lang="en-US" sz="2800" dirty="0" smtClean="0">
                <a:latin typeface="Times New Roman" pitchFamily="18" charset="0"/>
              </a:rPr>
              <a:t> </a:t>
            </a:r>
            <a:r>
              <a:rPr lang="en-US" sz="2800" dirty="0" err="1" smtClean="0">
                <a:latin typeface="Times New Roman" pitchFamily="18" charset="0"/>
              </a:rPr>
              <a:t>đồi</a:t>
            </a:r>
            <a:r>
              <a:rPr lang="en-US" sz="2800" dirty="0" smtClean="0">
                <a:latin typeface="Times New Roman" pitchFamily="18" charset="0"/>
              </a:rPr>
              <a:t> </a:t>
            </a:r>
            <a:r>
              <a:rPr lang="en-US" sz="2800" dirty="0" err="1" smtClean="0">
                <a:latin typeface="Times New Roman" pitchFamily="18" charset="0"/>
              </a:rPr>
              <a:t>trụy</a:t>
            </a:r>
            <a:endParaRPr lang="en-US" sz="2800" dirty="0" smtClean="0">
              <a:latin typeface="Times New Roman" pitchFamily="18" charset="0"/>
            </a:endParaRPr>
          </a:p>
          <a:p>
            <a:pPr marL="609600" indent="-609600">
              <a:buFontTx/>
              <a:buNone/>
            </a:pPr>
            <a:r>
              <a:rPr lang="en-US" sz="2800" dirty="0" smtClean="0">
                <a:latin typeface="Times New Roman" pitchFamily="18" charset="0"/>
              </a:rPr>
              <a:t>d) Cha </a:t>
            </a:r>
            <a:r>
              <a:rPr lang="en-US" sz="2800" dirty="0" err="1" smtClean="0">
                <a:latin typeface="Times New Roman" pitchFamily="18" charset="0"/>
              </a:rPr>
              <a:t>mẹ</a:t>
            </a:r>
            <a:r>
              <a:rPr lang="en-US" sz="2800" dirty="0" smtClean="0">
                <a:latin typeface="Times New Roman" pitchFamily="18" charset="0"/>
              </a:rPr>
              <a:t> </a:t>
            </a:r>
            <a:r>
              <a:rPr lang="en-US" sz="2800" dirty="0" err="1" smtClean="0">
                <a:latin typeface="Times New Roman" pitchFamily="18" charset="0"/>
              </a:rPr>
              <a:t>nuông</a:t>
            </a:r>
            <a:r>
              <a:rPr lang="en-US" sz="2800" dirty="0" smtClean="0">
                <a:latin typeface="Times New Roman" pitchFamily="18" charset="0"/>
              </a:rPr>
              <a:t> </a:t>
            </a:r>
            <a:r>
              <a:rPr lang="en-US" sz="2800" dirty="0" err="1" smtClean="0">
                <a:latin typeface="Times New Roman" pitchFamily="18" charset="0"/>
              </a:rPr>
              <a:t>chiều</a:t>
            </a:r>
            <a:endParaRPr lang="en-US" sz="2800" dirty="0" smtClean="0">
              <a:latin typeface="Times New Roman" pitchFamily="18" charset="0"/>
            </a:endParaRPr>
          </a:p>
          <a:p>
            <a:pPr marL="609600" indent="-609600">
              <a:buFontTx/>
              <a:buNone/>
            </a:pPr>
            <a:r>
              <a:rPr lang="en-US" sz="2800" dirty="0" smtClean="0">
                <a:latin typeface="Times New Roman" pitchFamily="18" charset="0"/>
              </a:rPr>
              <a:t>e) Do </a:t>
            </a:r>
            <a:r>
              <a:rPr lang="en-US" sz="2800" dirty="0" err="1" smtClean="0">
                <a:latin typeface="Times New Roman" pitchFamily="18" charset="0"/>
              </a:rPr>
              <a:t>bạn</a:t>
            </a:r>
            <a:r>
              <a:rPr lang="en-US" sz="2800" dirty="0" smtClean="0">
                <a:latin typeface="Times New Roman" pitchFamily="18" charset="0"/>
              </a:rPr>
              <a:t> </a:t>
            </a:r>
            <a:r>
              <a:rPr lang="en-US" sz="2800" dirty="0" err="1" smtClean="0">
                <a:latin typeface="Times New Roman" pitchFamily="18" charset="0"/>
              </a:rPr>
              <a:t>bè</a:t>
            </a:r>
            <a:r>
              <a:rPr lang="en-US" sz="2800" dirty="0" smtClean="0">
                <a:latin typeface="Times New Roman" pitchFamily="18" charset="0"/>
              </a:rPr>
              <a:t> </a:t>
            </a:r>
            <a:r>
              <a:rPr lang="en-US" sz="2800" dirty="0" err="1" smtClean="0">
                <a:latin typeface="Times New Roman" pitchFamily="18" charset="0"/>
              </a:rPr>
              <a:t>rủ</a:t>
            </a:r>
            <a:r>
              <a:rPr lang="en-US" sz="2800" dirty="0" smtClean="0">
                <a:latin typeface="Times New Roman" pitchFamily="18" charset="0"/>
              </a:rPr>
              <a:t> </a:t>
            </a:r>
            <a:r>
              <a:rPr lang="en-US" sz="2800" dirty="0" err="1" smtClean="0">
                <a:latin typeface="Times New Roman" pitchFamily="18" charset="0"/>
              </a:rPr>
              <a:t>rê</a:t>
            </a:r>
            <a:r>
              <a:rPr lang="en-US" sz="2800" dirty="0" smtClean="0">
                <a:latin typeface="Times New Roman" pitchFamily="18" charset="0"/>
              </a:rPr>
              <a:t>, </a:t>
            </a:r>
            <a:r>
              <a:rPr lang="en-US" sz="2800" dirty="0" err="1" smtClean="0">
                <a:latin typeface="Times New Roman" pitchFamily="18" charset="0"/>
              </a:rPr>
              <a:t>lôi</a:t>
            </a:r>
            <a:r>
              <a:rPr lang="en-US" sz="2800" dirty="0" smtClean="0">
                <a:latin typeface="Times New Roman" pitchFamily="18" charset="0"/>
              </a:rPr>
              <a:t> </a:t>
            </a:r>
            <a:r>
              <a:rPr lang="en-US" sz="2800" dirty="0" err="1" smtClean="0">
                <a:latin typeface="Times New Roman" pitchFamily="18" charset="0"/>
              </a:rPr>
              <a:t>kéo</a:t>
            </a:r>
            <a:endParaRPr lang="en-US" sz="2800" dirty="0" smtClean="0">
              <a:latin typeface="Times New Roman" pitchFamily="18" charset="0"/>
            </a:endParaRPr>
          </a:p>
          <a:p>
            <a:pPr marL="609600" indent="-609600">
              <a:buFontTx/>
              <a:buNone/>
            </a:pPr>
            <a:r>
              <a:rPr lang="en-US" sz="2800" dirty="0" smtClean="0">
                <a:latin typeface="Times New Roman" pitchFamily="18" charset="0"/>
              </a:rPr>
              <a:t>f) Do </a:t>
            </a:r>
            <a:r>
              <a:rPr lang="en-US" sz="2800" dirty="0" err="1" smtClean="0">
                <a:latin typeface="Times New Roman" pitchFamily="18" charset="0"/>
              </a:rPr>
              <a:t>thiếu</a:t>
            </a:r>
            <a:r>
              <a:rPr lang="en-US" sz="2800" dirty="0" smtClean="0">
                <a:latin typeface="Times New Roman" pitchFamily="18" charset="0"/>
              </a:rPr>
              <a:t> </a:t>
            </a:r>
            <a:r>
              <a:rPr lang="en-US" sz="2800" dirty="0" err="1" smtClean="0">
                <a:latin typeface="Times New Roman" pitchFamily="18" charset="0"/>
              </a:rPr>
              <a:t>hiểu</a:t>
            </a:r>
            <a:r>
              <a:rPr lang="en-US" sz="2800" dirty="0" smtClean="0">
                <a:latin typeface="Times New Roman" pitchFamily="18" charset="0"/>
              </a:rPr>
              <a:t> </a:t>
            </a:r>
            <a:r>
              <a:rPr lang="en-US" sz="2800" dirty="0" err="1" smtClean="0">
                <a:latin typeface="Times New Roman" pitchFamily="18" charset="0"/>
              </a:rPr>
              <a:t>biết</a:t>
            </a:r>
            <a:endParaRPr lang="en-US" sz="2800" dirty="0" smtClean="0">
              <a:latin typeface="Times New Roman" pitchFamily="18" charset="0"/>
            </a:endParaRPr>
          </a:p>
          <a:p>
            <a:pPr marL="609600" indent="-609600">
              <a:buFontTx/>
              <a:buNone/>
            </a:pPr>
            <a:r>
              <a:rPr lang="en-US" sz="2800" dirty="0" smtClean="0">
                <a:latin typeface="Times New Roman" pitchFamily="18" charset="0"/>
              </a:rPr>
              <a:t>g) </a:t>
            </a:r>
            <a:r>
              <a:rPr lang="en-US" sz="2800" dirty="0" err="1" smtClean="0">
                <a:latin typeface="Times New Roman" pitchFamily="18" charset="0"/>
              </a:rPr>
              <a:t>Kinh</a:t>
            </a:r>
            <a:r>
              <a:rPr lang="en-US" sz="2800" dirty="0" smtClean="0">
                <a:latin typeface="Times New Roman" pitchFamily="18" charset="0"/>
              </a:rPr>
              <a:t> </a:t>
            </a:r>
            <a:r>
              <a:rPr lang="en-US" sz="2800" dirty="0" err="1" smtClean="0">
                <a:latin typeface="Times New Roman" pitchFamily="18" charset="0"/>
              </a:rPr>
              <a:t>tế</a:t>
            </a:r>
            <a:r>
              <a:rPr lang="en-US" sz="2800" dirty="0" smtClean="0">
                <a:latin typeface="Times New Roman" pitchFamily="18" charset="0"/>
              </a:rPr>
              <a:t> </a:t>
            </a:r>
            <a:r>
              <a:rPr lang="en-US" sz="2800" dirty="0" err="1" smtClean="0">
                <a:latin typeface="Times New Roman" pitchFamily="18" charset="0"/>
              </a:rPr>
              <a:t>kém</a:t>
            </a:r>
            <a:r>
              <a:rPr lang="en-US" sz="2800" dirty="0" smtClean="0">
                <a:latin typeface="Times New Roman" pitchFamily="18" charset="0"/>
              </a:rPr>
              <a:t> </a:t>
            </a:r>
            <a:r>
              <a:rPr lang="en-US" sz="2800" dirty="0" err="1" smtClean="0">
                <a:latin typeface="Times New Roman" pitchFamily="18" charset="0"/>
              </a:rPr>
              <a:t>phát</a:t>
            </a:r>
            <a:r>
              <a:rPr lang="en-US" sz="2800" dirty="0" smtClean="0">
                <a:latin typeface="Times New Roman" pitchFamily="18" charset="0"/>
              </a:rPr>
              <a:t> </a:t>
            </a:r>
            <a:r>
              <a:rPr lang="en-US" sz="2800" dirty="0" err="1" smtClean="0">
                <a:latin typeface="Times New Roman" pitchFamily="18" charset="0"/>
              </a:rPr>
              <a:t>triển</a:t>
            </a:r>
            <a:endParaRPr lang="en-US" sz="2800" dirty="0" smtClean="0">
              <a:latin typeface="Times New Roman" pitchFamily="18" charset="0"/>
            </a:endParaRPr>
          </a:p>
        </p:txBody>
      </p:sp>
      <p:sp>
        <p:nvSpPr>
          <p:cNvPr id="4" name="Oval 6"/>
          <p:cNvSpPr>
            <a:spLocks noChangeArrowheads="1"/>
          </p:cNvSpPr>
          <p:nvPr/>
        </p:nvSpPr>
        <p:spPr bwMode="auto">
          <a:xfrm>
            <a:off x="571472" y="4071942"/>
            <a:ext cx="714375" cy="533400"/>
          </a:xfrm>
          <a:prstGeom prst="ellipse">
            <a:avLst/>
          </a:prstGeom>
          <a:noFill/>
          <a:ln w="57150">
            <a:solidFill>
              <a:srgbClr val="FF0000"/>
            </a:solidFill>
            <a:round/>
            <a:headEnd/>
            <a:tailEnd/>
          </a:ln>
          <a:effectLst/>
        </p:spPr>
        <p:txBody>
          <a:bodyPr wrap="none" anchor="ctr"/>
          <a:lstStyle/>
          <a:p>
            <a:endParaRPr lang="en-US">
              <a:latin typeface="Arial" charset="0"/>
            </a:endParaRPr>
          </a:p>
        </p:txBody>
      </p:sp>
      <p:sp>
        <p:nvSpPr>
          <p:cNvPr id="5" name="Oval 6"/>
          <p:cNvSpPr>
            <a:spLocks noChangeArrowheads="1"/>
          </p:cNvSpPr>
          <p:nvPr/>
        </p:nvSpPr>
        <p:spPr bwMode="auto">
          <a:xfrm>
            <a:off x="696913" y="1844675"/>
            <a:ext cx="561975" cy="533400"/>
          </a:xfrm>
          <a:prstGeom prst="ellipse">
            <a:avLst/>
          </a:prstGeom>
          <a:noFill/>
          <a:ln w="57150">
            <a:solidFill>
              <a:srgbClr val="FF0000"/>
            </a:solidFill>
            <a:round/>
            <a:headEnd/>
            <a:tailEnd/>
          </a:ln>
          <a:effectLst/>
        </p:spPr>
        <p:txBody>
          <a:bodyPr wrap="none" anchor="ctr"/>
          <a:lstStyle/>
          <a:p>
            <a:endParaRPr lang="en-US">
              <a:latin typeface="Arial" charset="0"/>
            </a:endParaRPr>
          </a:p>
        </p:txBody>
      </p:sp>
      <p:sp>
        <p:nvSpPr>
          <p:cNvPr id="6" name="Oval 6"/>
          <p:cNvSpPr>
            <a:spLocks noChangeArrowheads="1"/>
          </p:cNvSpPr>
          <p:nvPr/>
        </p:nvSpPr>
        <p:spPr bwMode="auto">
          <a:xfrm>
            <a:off x="625475" y="1341438"/>
            <a:ext cx="714375" cy="533400"/>
          </a:xfrm>
          <a:prstGeom prst="ellipse">
            <a:avLst/>
          </a:prstGeom>
          <a:noFill/>
          <a:ln w="57150">
            <a:solidFill>
              <a:srgbClr val="FF0000"/>
            </a:solidFill>
            <a:round/>
            <a:headEnd/>
            <a:tailEnd/>
          </a:ln>
          <a:effectLst/>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Scale>
                                      <p:cBhvr>
                                        <p:cTn id="7" dur="1000" decel="50000" fill="hold">
                                          <p:stCondLst>
                                            <p:cond delay="0"/>
                                          </p:stCondLst>
                                        </p:cTn>
                                        <p:tgtEl>
                                          <p:spTgt spid="2765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7650"/>
                                        </p:tgtEl>
                                        <p:attrNameLst>
                                          <p:attrName>ppt_x</p:attrName>
                                          <p:attrName>ppt_y</p:attrName>
                                        </p:attrNameLst>
                                      </p:cBhvr>
                                    </p:animMotion>
                                    <p:animEffect transition="in" filter="fade">
                                      <p:cBhvr>
                                        <p:cTn id="9" dur="1000"/>
                                        <p:tgtEl>
                                          <p:spTgt spid="2765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Effect transition="in" filter="wheel(4)">
                                      <p:cBhvr>
                                        <p:cTn id="14" dur="500"/>
                                        <p:tgtEl>
                                          <p:spTgt spid="27651">
                                            <p:txEl>
                                              <p:pRg st="0" end="0"/>
                                            </p:txEl>
                                          </p:spTgt>
                                        </p:tgtEl>
                                      </p:cBhvr>
                                    </p:animEffect>
                                  </p:childTnLst>
                                  <p:subTnLst>
                                    <p:audio>
                                      <p:cMediaNode>
                                        <p:cTn display="0" masterRel="sameClick">
                                          <p:stCondLst>
                                            <p:cond evt="begin" delay="0">
                                              <p:tn val="12"/>
                                            </p:cond>
                                          </p:stCondLst>
                                          <p:endCondLst>
                                            <p:cond evt="onStopAudio" delay="0">
                                              <p:tgtEl>
                                                <p:sldTgt/>
                                              </p:tgtEl>
                                            </p:cond>
                                          </p:endCondLst>
                                        </p:cTn>
                                        <p:tgtEl>
                                          <p:sndTgt r:embed="rId2" name="laser.wav"/>
                                        </p:tgtEl>
                                      </p:cMediaNode>
                                    </p:audio>
                                  </p:sub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27651">
                                            <p:txEl>
                                              <p:pRg st="1" end="1"/>
                                            </p:txEl>
                                          </p:spTgt>
                                        </p:tgtEl>
                                        <p:attrNameLst>
                                          <p:attrName>style.visibility</p:attrName>
                                        </p:attrNameLst>
                                      </p:cBhvr>
                                      <p:to>
                                        <p:strVal val="visible"/>
                                      </p:to>
                                    </p:set>
                                    <p:animEffect transition="in" filter="wheel(4)">
                                      <p:cBhvr>
                                        <p:cTn id="19" dur="2000"/>
                                        <p:tgtEl>
                                          <p:spTgt spid="27651">
                                            <p:txEl>
                                              <p:pRg st="1" end="1"/>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2" name="laser.wav"/>
                                        </p:tgtEl>
                                      </p:cMediaNode>
                                    </p:audio>
                                  </p:sub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7651">
                                            <p:txEl>
                                              <p:pRg st="2" end="2"/>
                                            </p:txEl>
                                          </p:spTgt>
                                        </p:tgtEl>
                                        <p:attrNameLst>
                                          <p:attrName>style.visibility</p:attrName>
                                        </p:attrNameLst>
                                      </p:cBhvr>
                                      <p:to>
                                        <p:strVal val="visible"/>
                                      </p:to>
                                    </p:set>
                                    <p:anim calcmode="lin" valueType="num">
                                      <p:cBhvr>
                                        <p:cTn id="24" dur="500" fill="hold"/>
                                        <p:tgtEl>
                                          <p:spTgt spid="27651">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27651">
                                            <p:txEl>
                                              <p:pRg st="2" end="2"/>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2" name="laser.wav"/>
                                        </p:tgtEl>
                                      </p:cMediaNode>
                                    </p:audio>
                                  </p:sub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27651">
                                            <p:txEl>
                                              <p:pRg st="3" end="3"/>
                                            </p:txEl>
                                          </p:spTgt>
                                        </p:tgtEl>
                                        <p:attrNameLst>
                                          <p:attrName>style.visibility</p:attrName>
                                        </p:attrNameLst>
                                      </p:cBhvr>
                                      <p:to>
                                        <p:strVal val="visible"/>
                                      </p:to>
                                    </p:set>
                                    <p:anim calcmode="lin" valueType="num">
                                      <p:cBhvr>
                                        <p:cTn id="30" dur="500" fill="hold"/>
                                        <p:tgtEl>
                                          <p:spTgt spid="27651">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27651">
                                            <p:txEl>
                                              <p:pRg st="3" end="3"/>
                                            </p:txEl>
                                          </p:spTgt>
                                        </p:tgtEl>
                                        <p:attrNameLst>
                                          <p:attrName>ppt_h</p:attrName>
                                        </p:attrNameLst>
                                      </p:cBhvr>
                                      <p:tavLst>
                                        <p:tav tm="0">
                                          <p:val>
                                            <p:fltVal val="0"/>
                                          </p:val>
                                        </p:tav>
                                        <p:tav tm="100000">
                                          <p:val>
                                            <p:strVal val="#ppt_h"/>
                                          </p:val>
                                        </p:tav>
                                      </p:tavLst>
                                    </p:anim>
                                    <p:anim calcmode="lin" valueType="num">
                                      <p:cBhvr>
                                        <p:cTn id="32" dur="500" fill="hold"/>
                                        <p:tgtEl>
                                          <p:spTgt spid="27651">
                                            <p:txEl>
                                              <p:pRg st="3" end="3"/>
                                            </p:txEl>
                                          </p:spTgt>
                                        </p:tgtEl>
                                        <p:attrNameLst>
                                          <p:attrName>style.rotation</p:attrName>
                                        </p:attrNameLst>
                                      </p:cBhvr>
                                      <p:tavLst>
                                        <p:tav tm="0">
                                          <p:val>
                                            <p:fltVal val="360"/>
                                          </p:val>
                                        </p:tav>
                                        <p:tav tm="100000">
                                          <p:val>
                                            <p:fltVal val="0"/>
                                          </p:val>
                                        </p:tav>
                                      </p:tavLst>
                                    </p:anim>
                                    <p:animEffect transition="in" filter="fade">
                                      <p:cBhvr>
                                        <p:cTn id="33" dur="500"/>
                                        <p:tgtEl>
                                          <p:spTgt spid="27651">
                                            <p:txEl>
                                              <p:pRg st="3" end="3"/>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2" name="laser.wav"/>
                                        </p:tgtEl>
                                      </p:cMediaNode>
                                    </p:audio>
                                  </p:subTnLst>
                                </p:cTn>
                              </p:par>
                            </p:childTnLst>
                          </p:cTn>
                        </p:par>
                      </p:childTnLst>
                    </p:cTn>
                  </p:par>
                  <p:par>
                    <p:cTn id="34" fill="hold">
                      <p:stCondLst>
                        <p:cond delay="indefinite"/>
                      </p:stCondLst>
                      <p:childTnLst>
                        <p:par>
                          <p:cTn id="35" fill="hold">
                            <p:stCondLst>
                              <p:cond delay="0"/>
                            </p:stCondLst>
                            <p:childTnLst>
                              <p:par>
                                <p:cTn id="36" presetID="47" presetClass="entr" presetSubtype="0" fill="hold" nodeType="clickEffect">
                                  <p:stCondLst>
                                    <p:cond delay="0"/>
                                  </p:stCondLst>
                                  <p:childTnLst>
                                    <p:set>
                                      <p:cBhvr>
                                        <p:cTn id="37" dur="1" fill="hold">
                                          <p:stCondLst>
                                            <p:cond delay="0"/>
                                          </p:stCondLst>
                                        </p:cTn>
                                        <p:tgtEl>
                                          <p:spTgt spid="27651">
                                            <p:txEl>
                                              <p:pRg st="4" end="4"/>
                                            </p:txEl>
                                          </p:spTgt>
                                        </p:tgtEl>
                                        <p:attrNameLst>
                                          <p:attrName>style.visibility</p:attrName>
                                        </p:attrNameLst>
                                      </p:cBhvr>
                                      <p:to>
                                        <p:strVal val="visible"/>
                                      </p:to>
                                    </p:set>
                                    <p:animEffect transition="in" filter="fade">
                                      <p:cBhvr>
                                        <p:cTn id="38" dur="1000"/>
                                        <p:tgtEl>
                                          <p:spTgt spid="27651">
                                            <p:txEl>
                                              <p:pRg st="4" end="4"/>
                                            </p:txEl>
                                          </p:spTgt>
                                        </p:tgtEl>
                                      </p:cBhvr>
                                    </p:animEffect>
                                    <p:anim calcmode="lin" valueType="num">
                                      <p:cBhvr>
                                        <p:cTn id="39" dur="10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27651">
                                            <p:txEl>
                                              <p:pRg st="4" end="4"/>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2" name="laser.wav"/>
                                        </p:tgtEl>
                                      </p:cMediaNode>
                                    </p:audio>
                                  </p:sub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iterate type="lt">
                                    <p:tmPct val="5000"/>
                                  </p:iterate>
                                  <p:childTnLst>
                                    <p:set>
                                      <p:cBhvr>
                                        <p:cTn id="44" dur="1" fill="hold">
                                          <p:stCondLst>
                                            <p:cond delay="0"/>
                                          </p:stCondLst>
                                        </p:cTn>
                                        <p:tgtEl>
                                          <p:spTgt spid="27651">
                                            <p:txEl>
                                              <p:pRg st="5" end="5"/>
                                            </p:txEl>
                                          </p:spTgt>
                                        </p:tgtEl>
                                        <p:attrNameLst>
                                          <p:attrName>style.visibility</p:attrName>
                                        </p:attrNameLst>
                                      </p:cBhvr>
                                      <p:to>
                                        <p:strVal val="visible"/>
                                      </p:to>
                                    </p:set>
                                    <p:anim calcmode="lin" valueType="num">
                                      <p:cBhvr>
                                        <p:cTn id="45" dur="1000" fill="hold"/>
                                        <p:tgtEl>
                                          <p:spTgt spid="27651">
                                            <p:txEl>
                                              <p:pRg st="5" end="5"/>
                                            </p:txEl>
                                          </p:spTgt>
                                        </p:tgtEl>
                                        <p:attrNameLst>
                                          <p:attrName>ppt_w</p:attrName>
                                        </p:attrNameLst>
                                      </p:cBhvr>
                                      <p:tavLst>
                                        <p:tav tm="0">
                                          <p:val>
                                            <p:fltVal val="0"/>
                                          </p:val>
                                        </p:tav>
                                        <p:tav tm="100000">
                                          <p:val>
                                            <p:strVal val="#ppt_w"/>
                                          </p:val>
                                        </p:tav>
                                      </p:tavLst>
                                    </p:anim>
                                    <p:anim calcmode="lin" valueType="num">
                                      <p:cBhvr>
                                        <p:cTn id="46" dur="1000" fill="hold"/>
                                        <p:tgtEl>
                                          <p:spTgt spid="27651">
                                            <p:txEl>
                                              <p:pRg st="5" end="5"/>
                                            </p:txEl>
                                          </p:spTgt>
                                        </p:tgtEl>
                                        <p:attrNameLst>
                                          <p:attrName>ppt_h</p:attrName>
                                        </p:attrNameLst>
                                      </p:cBhvr>
                                      <p:tavLst>
                                        <p:tav tm="0">
                                          <p:val>
                                            <p:fltVal val="0"/>
                                          </p:val>
                                        </p:tav>
                                        <p:tav tm="100000">
                                          <p:val>
                                            <p:strVal val="#ppt_h"/>
                                          </p:val>
                                        </p:tav>
                                      </p:tavLst>
                                    </p:anim>
                                    <p:anim calcmode="lin" valueType="num">
                                      <p:cBhvr>
                                        <p:cTn id="47" dur="1000" fill="hold"/>
                                        <p:tgtEl>
                                          <p:spTgt spid="27651">
                                            <p:txEl>
                                              <p:pRg st="5" end="5"/>
                                            </p:txEl>
                                          </p:spTgt>
                                        </p:tgtEl>
                                        <p:attrNameLst>
                                          <p:attrName>style.rotation</p:attrName>
                                        </p:attrNameLst>
                                      </p:cBhvr>
                                      <p:tavLst>
                                        <p:tav tm="0">
                                          <p:val>
                                            <p:fltVal val="90"/>
                                          </p:val>
                                        </p:tav>
                                        <p:tav tm="100000">
                                          <p:val>
                                            <p:fltVal val="0"/>
                                          </p:val>
                                        </p:tav>
                                      </p:tavLst>
                                    </p:anim>
                                    <p:animEffect transition="in" filter="fade">
                                      <p:cBhvr>
                                        <p:cTn id="48" dur="1000"/>
                                        <p:tgtEl>
                                          <p:spTgt spid="27651">
                                            <p:txEl>
                                              <p:pRg st="5" end="5"/>
                                            </p:txEl>
                                          </p:spTgt>
                                        </p:tgtEl>
                                      </p:cBhvr>
                                    </p:animEffect>
                                  </p:childTnLst>
                                  <p:subTnLst>
                                    <p:audio>
                                      <p:cMediaNode>
                                        <p:cTn display="0" masterRel="sameClick">
                                          <p:stCondLst>
                                            <p:cond evt="begin" delay="0">
                                              <p:tn val="43"/>
                                            </p:cond>
                                          </p:stCondLst>
                                          <p:endCondLst>
                                            <p:cond evt="onStopAudio" delay="0">
                                              <p:tgtEl>
                                                <p:sldTgt/>
                                              </p:tgtEl>
                                            </p:cond>
                                          </p:endCondLst>
                                        </p:cTn>
                                        <p:tgtEl>
                                          <p:sndTgt r:embed="rId2" name="laser.wav"/>
                                        </p:tgtEl>
                                      </p:cMediaNode>
                                    </p:audio>
                                  </p:subTnLst>
                                </p:cTn>
                              </p:par>
                            </p:childTnLst>
                          </p:cTn>
                        </p:par>
                      </p:childTnLst>
                    </p:cTn>
                  </p:par>
                  <p:par>
                    <p:cTn id="49" fill="hold">
                      <p:stCondLst>
                        <p:cond delay="indefinite"/>
                      </p:stCondLst>
                      <p:childTnLst>
                        <p:par>
                          <p:cTn id="50" fill="hold">
                            <p:stCondLst>
                              <p:cond delay="0"/>
                            </p:stCondLst>
                            <p:childTnLst>
                              <p:par>
                                <p:cTn id="51" presetID="29" presetClass="entr" presetSubtype="0" fill="hold" nodeType="clickEffect">
                                  <p:stCondLst>
                                    <p:cond delay="0"/>
                                  </p:stCondLst>
                                  <p:childTnLst>
                                    <p:set>
                                      <p:cBhvr>
                                        <p:cTn id="52" dur="1" fill="hold">
                                          <p:stCondLst>
                                            <p:cond delay="0"/>
                                          </p:stCondLst>
                                        </p:cTn>
                                        <p:tgtEl>
                                          <p:spTgt spid="27651">
                                            <p:txEl>
                                              <p:pRg st="6" end="6"/>
                                            </p:txEl>
                                          </p:spTgt>
                                        </p:tgtEl>
                                        <p:attrNameLst>
                                          <p:attrName>style.visibility</p:attrName>
                                        </p:attrNameLst>
                                      </p:cBhvr>
                                      <p:to>
                                        <p:strVal val="visible"/>
                                      </p:to>
                                    </p:set>
                                    <p:anim calcmode="lin" valueType="num">
                                      <p:cBhvr>
                                        <p:cTn id="53" dur="1000" fill="hold"/>
                                        <p:tgtEl>
                                          <p:spTgt spid="27651">
                                            <p:txEl>
                                              <p:pRg st="6" end="6"/>
                                            </p:txEl>
                                          </p:spTgt>
                                        </p:tgtEl>
                                        <p:attrNameLst>
                                          <p:attrName>ppt_x</p:attrName>
                                        </p:attrNameLst>
                                      </p:cBhvr>
                                      <p:tavLst>
                                        <p:tav tm="0">
                                          <p:val>
                                            <p:strVal val="#ppt_x-.2"/>
                                          </p:val>
                                        </p:tav>
                                        <p:tav tm="100000">
                                          <p:val>
                                            <p:strVal val="#ppt_x"/>
                                          </p:val>
                                        </p:tav>
                                      </p:tavLst>
                                    </p:anim>
                                    <p:anim calcmode="lin" valueType="num">
                                      <p:cBhvr>
                                        <p:cTn id="54" dur="1000" fill="hold"/>
                                        <p:tgtEl>
                                          <p:spTgt spid="27651">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27651">
                                            <p:txEl>
                                              <p:pRg st="6" end="6"/>
                                            </p:txEl>
                                          </p:spTgt>
                                        </p:tgtEl>
                                      </p:cBhvr>
                                    </p:animEffect>
                                  </p:childTnLst>
                                  <p:subTnLst>
                                    <p:audio>
                                      <p:cMediaNode>
                                        <p:cTn display="0" masterRel="sameClick">
                                          <p:stCondLst>
                                            <p:cond evt="begin" delay="0">
                                              <p:tn val="51"/>
                                            </p:cond>
                                          </p:stCondLst>
                                          <p:endCondLst>
                                            <p:cond evt="onStopAudio" delay="0">
                                              <p:tgtEl>
                                                <p:sldTgt/>
                                              </p:tgtEl>
                                            </p:cond>
                                          </p:endCondLst>
                                        </p:cTn>
                                        <p:tgtEl>
                                          <p:sndTgt r:embed="rId2" name="laser.wav"/>
                                        </p:tgtEl>
                                      </p:cMediaNode>
                                    </p:audio>
                                  </p:sub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box(in)">
                                      <p:cBhvr>
                                        <p:cTn id="60" dur="500"/>
                                        <p:tgtEl>
                                          <p:spTgt spid="4"/>
                                        </p:tgtEl>
                                      </p:cBhvr>
                                    </p:animEffect>
                                  </p:childTnLst>
                                  <p:subTnLst>
                                    <p:audio>
                                      <p:cMediaNode>
                                        <p:cTn display="0" masterRel="sameClick">
                                          <p:stCondLst>
                                            <p:cond evt="begin" delay="0">
                                              <p:tn val="58"/>
                                            </p:cond>
                                          </p:stCondLst>
                                          <p:endCondLst>
                                            <p:cond evt="onStopAudio" delay="0">
                                              <p:tgtEl>
                                                <p:sldTgt/>
                                              </p:tgtEl>
                                            </p:cond>
                                          </p:endCondLst>
                                        </p:cTn>
                                        <p:tgtEl>
                                          <p:sndTgt r:embed="rId3" name="applause.wav" builtIn="1"/>
                                        </p:tgtEl>
                                      </p:cMediaNode>
                                    </p:audio>
                                  </p:sub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box(in)">
                                      <p:cBhvr>
                                        <p:cTn id="65" dur="500"/>
                                        <p:tgtEl>
                                          <p:spTgt spid="5"/>
                                        </p:tgtEl>
                                      </p:cBhvr>
                                    </p:animEffect>
                                  </p:childTnLst>
                                  <p:subTnLst>
                                    <p:audio>
                                      <p:cMediaNode>
                                        <p:cTn display="0" masterRel="sameClick">
                                          <p:stCondLst>
                                            <p:cond evt="begin" delay="0">
                                              <p:tn val="63"/>
                                            </p:cond>
                                          </p:stCondLst>
                                          <p:endCondLst>
                                            <p:cond evt="onStopAudio" delay="0">
                                              <p:tgtEl>
                                                <p:sldTgt/>
                                              </p:tgtEl>
                                            </p:cond>
                                          </p:endCondLst>
                                        </p:cTn>
                                        <p:tgtEl>
                                          <p:sndTgt r:embed="rId3" name="applause.wav" builtIn="1"/>
                                        </p:tgtEl>
                                      </p:cMediaNode>
                                    </p:audio>
                                  </p:sub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ox(in)">
                                      <p:cBhvr>
                                        <p:cTn id="70" dur="500"/>
                                        <p:tgtEl>
                                          <p:spTgt spid="6"/>
                                        </p:tgtEl>
                                      </p:cBhvr>
                                    </p:animEffect>
                                  </p:childTnLst>
                                  <p:subTnLst>
                                    <p:audio>
                                      <p:cMediaNode>
                                        <p:cTn display="0" masterRel="sameClick">
                                          <p:stCondLst>
                                            <p:cond evt="begin" delay="0">
                                              <p:tn val="68"/>
                                            </p:cond>
                                          </p:stCondLst>
                                          <p:endCondLst>
                                            <p:cond evt="onStopAudio" delay="0">
                                              <p:tgtEl>
                                                <p:sldTgt/>
                                              </p:tgtEl>
                                            </p:cond>
                                          </p:endCondLst>
                                        </p:cTn>
                                        <p:tgtEl>
                                          <p:sndTgt r:embed="rId3"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04800" y="1253693"/>
            <a:ext cx="9015413" cy="34470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en-US" sz="3200" b="1">
                <a:solidFill>
                  <a:srgbClr val="7030A0"/>
                </a:solidFill>
                <a:latin typeface="Times New Roman" pitchFamily="18" charset="0"/>
              </a:rPr>
              <a:t>1.</a:t>
            </a:r>
            <a:r>
              <a:rPr lang="en-US" sz="3200">
                <a:solidFill>
                  <a:srgbClr val="7030A0"/>
                </a:solidFill>
                <a:latin typeface="Times New Roman" pitchFamily="18" charset="0"/>
              </a:rPr>
              <a:t> </a:t>
            </a:r>
            <a:r>
              <a:rPr lang="en-US" sz="3200" b="1" u="sng">
                <a:solidFill>
                  <a:srgbClr val="7030A0"/>
                </a:solidFill>
                <a:latin typeface="Times New Roman" pitchFamily="18" charset="0"/>
              </a:rPr>
              <a:t>Nguyên nhân chủ quan</a:t>
            </a:r>
          </a:p>
          <a:p>
            <a:pPr lvl="1" indent="346075">
              <a:buFontTx/>
              <a:buBlip>
                <a:blip r:embed="rId2"/>
              </a:buBlip>
            </a:pPr>
            <a:r>
              <a:rPr lang="en-US" sz="3200" b="1">
                <a:solidFill>
                  <a:schemeClr val="tx1"/>
                </a:solidFill>
                <a:latin typeface="Times New Roman" pitchFamily="18" charset="0"/>
              </a:rPr>
              <a:t>Lười lao động, ham chơi, đua đòi, thích ăn ngon, mặc đẹp.</a:t>
            </a:r>
          </a:p>
          <a:p>
            <a:pPr lvl="1" indent="346075">
              <a:buFontTx/>
              <a:buBlip>
                <a:blip r:embed="rId2"/>
              </a:buBlip>
            </a:pPr>
            <a:r>
              <a:rPr lang="en-US" sz="3200" b="1">
                <a:solidFill>
                  <a:schemeClr val="tx1"/>
                </a:solidFill>
                <a:latin typeface="Times New Roman" pitchFamily="18" charset="0"/>
              </a:rPr>
              <a:t>Do tò mò, thích tìm cảm giác mới lạ. </a:t>
            </a:r>
          </a:p>
          <a:p>
            <a:pPr lvl="1" indent="346075">
              <a:buFontTx/>
              <a:buBlip>
                <a:blip r:embed="rId2"/>
              </a:buBlip>
            </a:pPr>
            <a:r>
              <a:rPr lang="en-US" sz="3200" b="1">
                <a:solidFill>
                  <a:schemeClr val="tx1"/>
                </a:solidFill>
                <a:latin typeface="Times New Roman" pitchFamily="18" charset="0"/>
              </a:rPr>
              <a:t>Do thiếu hiểu biết. </a:t>
            </a:r>
            <a:r>
              <a:rPr lang="en-US" sz="3200" b="1">
                <a:solidFill>
                  <a:schemeClr val="tx1"/>
                </a:solidFill>
                <a:latin typeface=".VnTime" pitchFamily="34" charset="0"/>
              </a:rPr>
              <a:t>Do thiªó b¶n lÜnh, thiÕu tù chñ. </a:t>
            </a:r>
          </a:p>
          <a:p>
            <a:pPr lvl="1" indent="346075"/>
            <a:r>
              <a:rPr lang="en-US" sz="2600" b="1">
                <a:solidFill>
                  <a:schemeClr val="tx1"/>
                </a:solidFill>
                <a:latin typeface="Times New Roman" pitchFamily="18" charset="0"/>
              </a:rPr>
              <a:t>   </a:t>
            </a:r>
          </a:p>
        </p:txBody>
      </p:sp>
      <p:sp>
        <p:nvSpPr>
          <p:cNvPr id="69635" name="Rectangle 3"/>
          <p:cNvSpPr>
            <a:spLocks noGrp="1" noChangeArrowheads="1"/>
          </p:cNvSpPr>
          <p:nvPr>
            <p:ph type="title"/>
          </p:nvPr>
        </p:nvSpPr>
        <p:spPr>
          <a:xfrm>
            <a:off x="1530350" y="30163"/>
            <a:ext cx="7613650" cy="1190625"/>
          </a:xfrm>
          <a:noFill/>
        </p:spPr>
        <p:txBody>
          <a:bodyPr>
            <a:spAutoFit/>
          </a:bodyPr>
          <a:lstStyle/>
          <a:p>
            <a:pPr algn="r"/>
            <a:r>
              <a:rPr lang="en-US" sz="2800" b="1">
                <a:solidFill>
                  <a:schemeClr val="hlink"/>
                </a:solidFill>
              </a:rPr>
              <a:t>	</a:t>
            </a:r>
            <a:r>
              <a:rPr lang="en-US" sz="3600" b="1">
                <a:solidFill>
                  <a:srgbClr val="FF0000"/>
                </a:solidFill>
                <a:effectLst>
                  <a:outerShdw blurRad="38100" dist="38100" dir="2700000" algn="tl">
                    <a:srgbClr val="000000">
                      <a:alpha val="43137"/>
                    </a:srgbClr>
                  </a:outerShdw>
                </a:effectLst>
                <a:latin typeface=".VnTimeH" pitchFamily="34" charset="0"/>
              </a:rPr>
              <a:t>III. nguyªn nh©n dÉn ®Õn tÖ n¹n x· héi</a:t>
            </a:r>
          </a:p>
        </p:txBody>
      </p:sp>
      <p:sp>
        <p:nvSpPr>
          <p:cNvPr id="69636" name="Rectangle 4"/>
          <p:cNvSpPr>
            <a:spLocks noChangeArrowheads="1"/>
          </p:cNvSpPr>
          <p:nvPr/>
        </p:nvSpPr>
        <p:spPr bwMode="auto">
          <a:xfrm>
            <a:off x="0" y="4254210"/>
            <a:ext cx="9144000" cy="26037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spcAft>
                <a:spcPct val="10000"/>
              </a:spcAft>
            </a:pPr>
            <a:r>
              <a:rPr lang="en-US" sz="3200" b="1">
                <a:solidFill>
                  <a:srgbClr val="7030A0"/>
                </a:solidFill>
                <a:latin typeface="Times New Roman" pitchFamily="18" charset="0"/>
              </a:rPr>
              <a:t>2.</a:t>
            </a:r>
            <a:r>
              <a:rPr lang="en-US" sz="3200">
                <a:solidFill>
                  <a:srgbClr val="7030A0"/>
                </a:solidFill>
                <a:latin typeface="Times New Roman" pitchFamily="18" charset="0"/>
              </a:rPr>
              <a:t> </a:t>
            </a:r>
            <a:r>
              <a:rPr lang="en-US" sz="3200" b="1" u="sng">
                <a:solidFill>
                  <a:srgbClr val="7030A0"/>
                </a:solidFill>
                <a:latin typeface="Times New Roman" pitchFamily="18" charset="0"/>
              </a:rPr>
              <a:t>Nguyên nhân khách quan</a:t>
            </a:r>
          </a:p>
          <a:p>
            <a:pPr lvl="1" indent="346075" algn="just" eaLnBrk="0" hangingPunct="0">
              <a:buFontTx/>
              <a:buBlip>
                <a:blip r:embed="rId2"/>
              </a:buBlip>
            </a:pPr>
            <a:r>
              <a:rPr lang="en-US" sz="3200" b="1">
                <a:solidFill>
                  <a:schemeClr val="tx1"/>
                </a:solidFill>
                <a:latin typeface="Times New Roman" pitchFamily="18" charset="0"/>
              </a:rPr>
              <a:t> </a:t>
            </a:r>
            <a:r>
              <a:rPr lang="en-US" sz="3200" b="1">
                <a:solidFill>
                  <a:schemeClr val="tx1"/>
                </a:solidFill>
                <a:latin typeface=".VnTime" pitchFamily="34" charset="0"/>
              </a:rPr>
              <a:t>Thùc hiÖn </a:t>
            </a:r>
            <a:r>
              <a:rPr lang="en-US" sz="3200" b="1">
                <a:solidFill>
                  <a:schemeClr val="tx1"/>
                </a:solidFill>
                <a:latin typeface="Times New Roman" pitchFamily="18" charset="0"/>
              </a:rPr>
              <a:t>pháp luật không nghiêm.</a:t>
            </a:r>
          </a:p>
          <a:p>
            <a:pPr lvl="1" indent="346075" algn="just" eaLnBrk="0" hangingPunct="0">
              <a:buFontTx/>
              <a:buBlip>
                <a:blip r:embed="rId2"/>
              </a:buBlip>
            </a:pPr>
            <a:r>
              <a:rPr lang="en-US" sz="3200" b="1">
                <a:solidFill>
                  <a:schemeClr val="tx1"/>
                </a:solidFill>
                <a:latin typeface="Times New Roman" pitchFamily="18" charset="0"/>
              </a:rPr>
              <a:t>Ảnh hưởng xấu của </a:t>
            </a:r>
            <a:r>
              <a:rPr lang="en-US" sz="3200" b="1">
                <a:solidFill>
                  <a:schemeClr val="tx1"/>
                </a:solidFill>
                <a:latin typeface=".VnTime" pitchFamily="34" charset="0"/>
              </a:rPr>
              <a:t>ấn</a:t>
            </a:r>
            <a:r>
              <a:rPr lang="en-US" sz="3200" b="1">
                <a:solidFill>
                  <a:schemeClr val="tx1"/>
                </a:solidFill>
                <a:latin typeface="Times New Roman" pitchFamily="18" charset="0"/>
              </a:rPr>
              <a:t> phẩm đồi </a:t>
            </a:r>
            <a:r>
              <a:rPr lang="en-US" sz="3200" b="1">
                <a:solidFill>
                  <a:schemeClr val="tx1"/>
                </a:solidFill>
                <a:latin typeface=".VnTime" pitchFamily="34" charset="0"/>
              </a:rPr>
              <a:t>trôy</a:t>
            </a:r>
            <a:r>
              <a:rPr lang="en-US" sz="3200" b="1">
                <a:solidFill>
                  <a:schemeClr val="tx1"/>
                </a:solidFill>
                <a:latin typeface="Times New Roman" pitchFamily="18" charset="0"/>
              </a:rPr>
              <a:t>.</a:t>
            </a:r>
          </a:p>
          <a:p>
            <a:pPr lvl="1" indent="346075" algn="just" eaLnBrk="0" hangingPunct="0">
              <a:buFontTx/>
              <a:buBlip>
                <a:blip r:embed="rId2"/>
              </a:buBlip>
            </a:pPr>
            <a:r>
              <a:rPr lang="en-US" sz="3200" b="1">
                <a:solidFill>
                  <a:schemeClr val="tx1"/>
                </a:solidFill>
                <a:latin typeface="Times New Roman" pitchFamily="18" charset="0"/>
              </a:rPr>
              <a:t>Cha mẹ nuông chiều, hoàn cảnh gia đình éo le.</a:t>
            </a:r>
          </a:p>
          <a:p>
            <a:pPr lvl="1" indent="346075" algn="just" eaLnBrk="0" hangingPunct="0">
              <a:buFontTx/>
              <a:buBlip>
                <a:blip r:embed="rId2"/>
              </a:buBlip>
            </a:pPr>
            <a:r>
              <a:rPr lang="en-US" sz="3200" b="1">
                <a:solidFill>
                  <a:schemeClr val="tx1"/>
                </a:solidFill>
                <a:latin typeface="Times New Roman" pitchFamily="18" charset="0"/>
              </a:rPr>
              <a:t>Do b</a:t>
            </a:r>
            <a:r>
              <a:rPr lang="en-US" sz="3200" b="1">
                <a:solidFill>
                  <a:schemeClr val="tx1"/>
                </a:solidFill>
                <a:latin typeface="Arial" charset="0"/>
              </a:rPr>
              <a:t>ị</a:t>
            </a:r>
            <a:r>
              <a:rPr lang="en-US" sz="3200" b="1">
                <a:solidFill>
                  <a:schemeClr val="tx1"/>
                </a:solidFill>
                <a:latin typeface="Times New Roman" pitchFamily="18" charset="0"/>
              </a:rPr>
              <a:t> rủ rê, lôi kéo, dụ dỗ, ép buộc, khống chế.</a:t>
            </a:r>
          </a:p>
        </p:txBody>
      </p:sp>
      <p:sp>
        <p:nvSpPr>
          <p:cNvPr id="69637" name="Rectangle 5"/>
          <p:cNvSpPr>
            <a:spLocks noChangeArrowheads="1"/>
          </p:cNvSpPr>
          <p:nvPr/>
        </p:nvSpPr>
        <p:spPr bwMode="auto">
          <a:xfrm>
            <a:off x="5196733" y="1447800"/>
            <a:ext cx="3392488" cy="346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a:solidFill>
                  <a:srgbClr val="FF5050"/>
                </a:solidFill>
                <a:latin typeface="Times New Roman" pitchFamily="18" charset="0"/>
              </a:rPr>
              <a:t>=&gt; Nguyên nhân chính</a:t>
            </a:r>
          </a:p>
        </p:txBody>
      </p:sp>
      <p:pic>
        <p:nvPicPr>
          <p:cNvPr id="69638"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156"/>
            <a:ext cx="2514600" cy="2505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181848024"/>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grpId="0" nodeType="clickEffect">
                                  <p:stCondLst>
                                    <p:cond delay="0"/>
                                  </p:stCondLst>
                                  <p:childTnLst>
                                    <p:set>
                                      <p:cBhvr>
                                        <p:cTn id="10" dur="1" fill="hold">
                                          <p:stCondLst>
                                            <p:cond delay="0"/>
                                          </p:stCondLst>
                                        </p:cTn>
                                        <p:tgtEl>
                                          <p:spTgt spid="69634"/>
                                        </p:tgtEl>
                                        <p:attrNameLst>
                                          <p:attrName>style.visibility</p:attrName>
                                        </p:attrNameLst>
                                      </p:cBhvr>
                                      <p:to>
                                        <p:strVal val="visible"/>
                                      </p:to>
                                    </p:set>
                                    <p:animEffect transition="in" filter="checkerboard(across)">
                                      <p:cBhvr>
                                        <p:cTn id="11" dur="500"/>
                                        <p:tgtEl>
                                          <p:spTgt spid="6963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69636"/>
                                        </p:tgtEl>
                                        <p:attrNameLst>
                                          <p:attrName>style.visibility</p:attrName>
                                        </p:attrNameLst>
                                      </p:cBhvr>
                                      <p:to>
                                        <p:strVal val="visible"/>
                                      </p:to>
                                    </p:set>
                                    <p:animEffect transition="in" filter="checkerboard(across)">
                                      <p:cBhvr>
                                        <p:cTn id="16" dur="500"/>
                                        <p:tgtEl>
                                          <p:spTgt spid="6963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69637"/>
                                        </p:tgtEl>
                                        <p:attrNameLst>
                                          <p:attrName>style.visibility</p:attrName>
                                        </p:attrNameLst>
                                      </p:cBhvr>
                                      <p:to>
                                        <p:strVal val="visible"/>
                                      </p:to>
                                    </p:set>
                                    <p:animEffect transition="in" filter="checkerboard(across)">
                                      <p:cBhvr>
                                        <p:cTn id="21" dur="500"/>
                                        <p:tgtEl>
                                          <p:spTgt spid="69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p:bldP spid="69636" grpId="0"/>
      <p:bldP spid="696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0" y="439470"/>
            <a:ext cx="8915400" cy="36009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spAutoFit/>
          </a:bodyPr>
          <a:lstStyle/>
          <a:p>
            <a:pPr algn="just">
              <a:tabLst>
                <a:tab pos="1333500" algn="l"/>
              </a:tabLst>
            </a:pPr>
            <a:r>
              <a:rPr lang="en-US" sz="3200" b="1" u="sng">
                <a:solidFill>
                  <a:srgbClr val="0099CC"/>
                </a:solidFill>
                <a:effectLst>
                  <a:outerShdw blurRad="38100" dist="38100" dir="2700000" algn="tl">
                    <a:srgbClr val="000000">
                      <a:alpha val="43137"/>
                    </a:srgbClr>
                  </a:outerShdw>
                </a:effectLst>
                <a:latin typeface=".VnTime" pitchFamily="34" charset="0"/>
              </a:rPr>
              <a:t>1. </a:t>
            </a:r>
            <a:r>
              <a:rPr lang="en-US" sz="3600" b="1" u="sng" smtClean="0">
                <a:solidFill>
                  <a:srgbClr val="0099CC"/>
                </a:solidFill>
                <a:effectLst>
                  <a:outerShdw blurRad="38100" dist="38100" dir="2700000" algn="tl">
                    <a:srgbClr val="000000">
                      <a:alpha val="43137"/>
                    </a:srgbClr>
                  </a:outerShdw>
                </a:effectLst>
                <a:latin typeface=".VnTime" pitchFamily="34" charset="0"/>
              </a:rPr>
              <a:t>Qu</a:t>
            </a:r>
            <a:r>
              <a:rPr lang="vi-VN" sz="3600" b="1" u="sng">
                <a:solidFill>
                  <a:srgbClr val="0099CC"/>
                </a:solidFill>
                <a:effectLst>
                  <a:outerShdw blurRad="38100" dist="38100" dir="2700000" algn="tl">
                    <a:srgbClr val="000000">
                      <a:alpha val="43137"/>
                    </a:srgbClr>
                  </a:outerShdw>
                </a:effectLst>
                <a:latin typeface=".VnTime" pitchFamily="34" charset="0"/>
              </a:rPr>
              <a:t>y</a:t>
            </a:r>
            <a:r>
              <a:rPr lang="en-US" sz="3600" b="1" u="sng" smtClean="0">
                <a:solidFill>
                  <a:srgbClr val="0099CC"/>
                </a:solidFill>
                <a:effectLst>
                  <a:outerShdw blurRad="38100" dist="38100" dir="2700000" algn="tl">
                    <a:srgbClr val="000000">
                      <a:alpha val="43137"/>
                    </a:srgbClr>
                  </a:outerShdw>
                </a:effectLst>
                <a:latin typeface=".VnTime" pitchFamily="34" charset="0"/>
              </a:rPr>
              <a:t> </a:t>
            </a:r>
            <a:r>
              <a:rPr lang="en-US" sz="3600" b="1" u="sng">
                <a:solidFill>
                  <a:srgbClr val="0099CC"/>
                </a:solidFill>
                <a:effectLst>
                  <a:outerShdw blurRad="38100" dist="38100" dir="2700000" algn="tl">
                    <a:srgbClr val="000000">
                      <a:alpha val="43137"/>
                    </a:srgbClr>
                  </a:outerShdw>
                </a:effectLst>
                <a:latin typeface=".VnTime" pitchFamily="34" charset="0"/>
              </a:rPr>
              <a:t>®Þnh cña ph¸p luËt ®èi víi x· héi:</a:t>
            </a:r>
          </a:p>
          <a:p>
            <a:pPr algn="just">
              <a:tabLst>
                <a:tab pos="1333500" algn="l"/>
              </a:tabLst>
            </a:pPr>
            <a:r>
              <a:rPr lang="en-US" sz="3200">
                <a:latin typeface=".VnTime" pitchFamily="34" charset="0"/>
              </a:rPr>
              <a:t>  </a:t>
            </a:r>
            <a:r>
              <a:rPr lang="en-US" sz="3200" b="1">
                <a:latin typeface=".VnTime" pitchFamily="34" charset="0"/>
              </a:rPr>
              <a:t>- CÊm tæ chøc ®¸nh b¹c, ®¸nh b¹c d­íi mäi h×nh thøc.</a:t>
            </a:r>
          </a:p>
          <a:p>
            <a:pPr algn="just">
              <a:buFontTx/>
              <a:buChar char="-"/>
              <a:tabLst>
                <a:tab pos="1333500" algn="l"/>
              </a:tabLst>
            </a:pPr>
            <a:r>
              <a:rPr lang="en-US" sz="3200" b="1">
                <a:latin typeface=".VnTime" pitchFamily="34" charset="0"/>
              </a:rPr>
              <a:t>Nghiªm cÊm s¶n xuÊt, tµng tr÷, vËn chuyÓn, mua b¸n, sö dông tr¸i phÐp chÊt ma tóy. </a:t>
            </a:r>
          </a:p>
          <a:p>
            <a:pPr algn="just">
              <a:tabLst>
                <a:tab pos="1333500" algn="l"/>
              </a:tabLst>
            </a:pPr>
            <a:r>
              <a:rPr lang="en-US" sz="3200" b="1">
                <a:latin typeface=".VnTime" pitchFamily="34" charset="0"/>
              </a:rPr>
              <a:t>- Nghiªm cÊm hµnh vi m¹i d©m, dô dç, dÉn d¾t m¹i d©m.</a:t>
            </a:r>
          </a:p>
        </p:txBody>
      </p:sp>
      <p:sp>
        <p:nvSpPr>
          <p:cNvPr id="57349" name="Text Box 5"/>
          <p:cNvSpPr txBox="1">
            <a:spLocks noChangeArrowheads="1"/>
          </p:cNvSpPr>
          <p:nvPr/>
        </p:nvSpPr>
        <p:spPr bwMode="auto">
          <a:xfrm>
            <a:off x="838200" y="22225"/>
            <a:ext cx="7033464"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vi-VN" sz="3200" b="1" smtClean="0">
                <a:solidFill>
                  <a:srgbClr val="FF0000"/>
                </a:solidFill>
                <a:effectLst>
                  <a:outerShdw blurRad="38100" dist="38100" dir="2700000" algn="tl">
                    <a:srgbClr val="000000">
                      <a:alpha val="43137"/>
                    </a:srgbClr>
                  </a:outerShdw>
                </a:effectLst>
              </a:rPr>
              <a:t>IV, PHÒNG CHỐNG TỆ NẠN XÃ HỘI</a:t>
            </a:r>
            <a:endParaRPr lang="en-US" sz="3200" b="1">
              <a:solidFill>
                <a:srgbClr val="FF0000"/>
              </a:solidFill>
              <a:effectLst>
                <a:outerShdw blurRad="38100" dist="38100" dir="2700000" algn="tl">
                  <a:srgbClr val="000000">
                    <a:alpha val="43137"/>
                  </a:srgbClr>
                </a:outerShdw>
              </a:effectLst>
            </a:endParaRPr>
          </a:p>
        </p:txBody>
      </p:sp>
      <p:sp>
        <p:nvSpPr>
          <p:cNvPr id="57350" name="Text Box 6"/>
          <p:cNvSpPr txBox="1">
            <a:spLocks noChangeArrowheads="1"/>
          </p:cNvSpPr>
          <p:nvPr/>
        </p:nvSpPr>
        <p:spPr bwMode="auto">
          <a:xfrm>
            <a:off x="0" y="3959551"/>
            <a:ext cx="9067800" cy="5308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u="sng" smtClean="0">
                <a:solidFill>
                  <a:srgbClr val="0099CC"/>
                </a:solidFill>
                <a:effectLst>
                  <a:outerShdw blurRad="38100" dist="38100" dir="2700000" algn="tl">
                    <a:srgbClr val="000000">
                      <a:alpha val="43137"/>
                    </a:srgbClr>
                  </a:outerShdw>
                </a:effectLst>
                <a:latin typeface=".VnTime" pitchFamily="34" charset="0"/>
              </a:rPr>
              <a:t>2.Qu</a:t>
            </a:r>
            <a:r>
              <a:rPr lang="vi-VN" sz="3200" b="1" u="sng" smtClean="0">
                <a:solidFill>
                  <a:srgbClr val="0099CC"/>
                </a:solidFill>
                <a:effectLst>
                  <a:outerShdw blurRad="38100" dist="38100" dir="2700000" algn="tl">
                    <a:srgbClr val="000000">
                      <a:alpha val="43137"/>
                    </a:srgbClr>
                  </a:outerShdw>
                </a:effectLst>
                <a:latin typeface=".VnTime" pitchFamily="34" charset="0"/>
              </a:rPr>
              <a:t>y</a:t>
            </a:r>
            <a:r>
              <a:rPr lang="en-US" sz="3200" b="1" u="sng" smtClean="0">
                <a:solidFill>
                  <a:srgbClr val="0099CC"/>
                </a:solidFill>
                <a:effectLst>
                  <a:outerShdw blurRad="38100" dist="38100" dir="2700000" algn="tl">
                    <a:srgbClr val="000000">
                      <a:alpha val="43137"/>
                    </a:srgbClr>
                  </a:outerShdw>
                </a:effectLst>
                <a:latin typeface=".VnTime" pitchFamily="34" charset="0"/>
              </a:rPr>
              <a:t> </a:t>
            </a:r>
            <a:r>
              <a:rPr lang="en-US" sz="3200" b="1" u="sng">
                <a:solidFill>
                  <a:srgbClr val="0099CC"/>
                </a:solidFill>
                <a:effectLst>
                  <a:outerShdw blurRad="38100" dist="38100" dir="2700000" algn="tl">
                    <a:srgbClr val="000000">
                      <a:alpha val="43137"/>
                    </a:srgbClr>
                  </a:outerShdw>
                </a:effectLst>
                <a:latin typeface=".VnTime" pitchFamily="34" charset="0"/>
              </a:rPr>
              <a:t>®Þnh cña ph¸p lôËt ®èi víi trÎ em:</a:t>
            </a:r>
          </a:p>
          <a:p>
            <a:pPr>
              <a:spcBef>
                <a:spcPct val="30000"/>
              </a:spcBef>
              <a:spcAft>
                <a:spcPct val="25000"/>
              </a:spcAft>
            </a:pPr>
            <a:r>
              <a:rPr lang="en-US" sz="3200" b="1">
                <a:latin typeface=".VnTime" pitchFamily="34" charset="0"/>
              </a:rPr>
              <a:t>-TrÎ em kh«ng ®­îc ®¸nh b¹c, uèng r­îu, hót thuèc, dïng chÊt kÝch thÝch cã h¹i cho søc kháe.</a:t>
            </a:r>
          </a:p>
          <a:p>
            <a:pPr>
              <a:spcBef>
                <a:spcPct val="30000"/>
              </a:spcBef>
              <a:spcAft>
                <a:spcPct val="25000"/>
              </a:spcAft>
            </a:pPr>
            <a:r>
              <a:rPr lang="en-US" sz="3200" b="1">
                <a:latin typeface=".VnTime" pitchFamily="34" charset="0"/>
              </a:rPr>
              <a:t>- Nghiªm cÊm l«i kÐo, dô dç trÎ em sa vµo tÖ n¹n x· héi.</a:t>
            </a:r>
          </a:p>
          <a:p>
            <a:pPr>
              <a:spcBef>
                <a:spcPct val="50000"/>
              </a:spcBef>
            </a:pPr>
            <a:endParaRPr lang="en-US" sz="3200">
              <a:latin typeface=".VnTime" pitchFamily="34" charset="0"/>
            </a:endParaRPr>
          </a:p>
          <a:p>
            <a:pPr>
              <a:spcBef>
                <a:spcPct val="50000"/>
              </a:spcBef>
            </a:pPr>
            <a:endParaRPr lang="en-US" sz="3600">
              <a:latin typeface=".VnTime" pitchFamily="34" charset="0"/>
            </a:endParaRPr>
          </a:p>
          <a:p>
            <a:pPr>
              <a:spcBef>
                <a:spcPct val="50000"/>
              </a:spcBef>
            </a:pPr>
            <a:endParaRPr lang="en-US" b="1" u="sng"/>
          </a:p>
          <a:p>
            <a:endParaRPr lang="en-US"/>
          </a:p>
        </p:txBody>
      </p:sp>
    </p:spTree>
    <p:extLst>
      <p:ext uri="{BB962C8B-B14F-4D97-AF65-F5344CB8AC3E}">
        <p14:creationId xmlns="" xmlns:p14="http://schemas.microsoft.com/office/powerpoint/2010/main" val="38748726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P spid="57349" grpId="0"/>
      <p:bldP spid="573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5"/>
          <p:cNvSpPr>
            <a:spLocks noGrp="1" noChangeArrowheads="1"/>
          </p:cNvSpPr>
          <p:nvPr>
            <p:ph type="subTitle" idx="1"/>
          </p:nvPr>
        </p:nvSpPr>
        <p:spPr>
          <a:xfrm>
            <a:off x="0" y="381000"/>
            <a:ext cx="9144000" cy="1066800"/>
          </a:xfrm>
        </p:spPr>
        <p:txBody>
          <a:bodyPr/>
          <a:lstStyle/>
          <a:p>
            <a:pPr algn="just"/>
            <a:r>
              <a:rPr lang="en-US" b="1">
                <a:solidFill>
                  <a:srgbClr val="002060"/>
                </a:solidFill>
                <a:effectLst>
                  <a:outerShdw blurRad="38100" dist="38100" dir="2700000" algn="tl">
                    <a:srgbClr val="000000">
                      <a:alpha val="43137"/>
                    </a:srgbClr>
                  </a:outerShdw>
                </a:effectLst>
                <a:latin typeface=".VnLucida sans" pitchFamily="34" charset="0"/>
              </a:rPr>
              <a:t>1.Khoanh trßn vµo c©u thÓ hiÖn hµnh vi em cho lµ “kh«ng nªn” lµm:</a:t>
            </a:r>
          </a:p>
        </p:txBody>
      </p:sp>
      <p:sp>
        <p:nvSpPr>
          <p:cNvPr id="61455" name="Text Box 15"/>
          <p:cNvSpPr txBox="1">
            <a:spLocks noChangeArrowheads="1"/>
          </p:cNvSpPr>
          <p:nvPr/>
        </p:nvSpPr>
        <p:spPr bwMode="auto">
          <a:xfrm>
            <a:off x="212725" y="1295400"/>
            <a:ext cx="8855075" cy="4965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r>
              <a:rPr lang="en-US" sz="3200">
                <a:latin typeface=".VnTime" pitchFamily="34" charset="0"/>
              </a:rPr>
              <a:t>1. Tr¸nh xa nh÷ng ng­êi m¾c tÖ n¹n x· héi.</a:t>
            </a:r>
          </a:p>
          <a:p>
            <a:pPr algn="just"/>
            <a:r>
              <a:rPr lang="en-US" sz="3200">
                <a:latin typeface=".VnTime" pitchFamily="34" charset="0"/>
              </a:rPr>
              <a:t>2. Dïng thö ma tuý mét lÇn ®Ó biÕt th«i.</a:t>
            </a:r>
          </a:p>
          <a:p>
            <a:pPr algn="just"/>
            <a:r>
              <a:rPr lang="en-US" sz="3200">
                <a:latin typeface=".VnTime" pitchFamily="34" charset="0"/>
              </a:rPr>
              <a:t>3. Tham gia vµo c¸c ho¹t ®éng, sinh ho¹t v¨n nghÖ thÓ dôc thÓ thao lµnh m¹nh.</a:t>
            </a:r>
          </a:p>
          <a:p>
            <a:pPr algn="just"/>
            <a:r>
              <a:rPr lang="en-US" sz="3200">
                <a:latin typeface=".VnTime" pitchFamily="34" charset="0"/>
              </a:rPr>
              <a:t>4. ThÊy ng­êi bu«n b¸n ma tuý th× lê ®i.</a:t>
            </a:r>
          </a:p>
          <a:p>
            <a:pPr algn="just"/>
            <a:r>
              <a:rPr lang="en-US" sz="3200">
                <a:latin typeface=".VnTime" pitchFamily="34" charset="0"/>
              </a:rPr>
              <a:t>5. Mang hé ®å vËt cho ng­êi kh¸c khi ®ù¬c tr¶ nhiÒu tiÒn.</a:t>
            </a:r>
          </a:p>
          <a:p>
            <a:pPr algn="just"/>
            <a:r>
              <a:rPr lang="en-US" sz="3200">
                <a:latin typeface=".VnTime" pitchFamily="34" charset="0"/>
              </a:rPr>
              <a:t>6. Tuyªn truyÒn phßng chèng ma tuý</a:t>
            </a:r>
          </a:p>
          <a:p>
            <a:pPr algn="just"/>
            <a:r>
              <a:rPr lang="en-US" sz="3200">
                <a:latin typeface=".VnTime" pitchFamily="34" charset="0"/>
              </a:rPr>
              <a:t>7. Hót thuèc l¸.</a:t>
            </a:r>
          </a:p>
          <a:p>
            <a:pPr algn="just"/>
            <a:endParaRPr lang="en-US" sz="3200">
              <a:latin typeface=".VnTime" pitchFamily="34" charset="0"/>
            </a:endParaRPr>
          </a:p>
        </p:txBody>
      </p:sp>
      <p:sp>
        <p:nvSpPr>
          <p:cNvPr id="61457" name="Oval 17"/>
          <p:cNvSpPr>
            <a:spLocks noChangeArrowheads="1"/>
          </p:cNvSpPr>
          <p:nvPr/>
        </p:nvSpPr>
        <p:spPr bwMode="auto">
          <a:xfrm>
            <a:off x="228600" y="1905000"/>
            <a:ext cx="381000" cy="381000"/>
          </a:xfrm>
          <a:prstGeom prst="ellipse">
            <a:avLst/>
          </a:prstGeom>
          <a:solidFill>
            <a:schemeClr val="bg1"/>
          </a:solidFill>
          <a:ln w="9525">
            <a:solidFill>
              <a:srgbClr val="FF660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rgbClr val="FF9900"/>
                </a:solidFill>
              </a:rPr>
              <a:t>2</a:t>
            </a:r>
          </a:p>
        </p:txBody>
      </p:sp>
      <p:sp>
        <p:nvSpPr>
          <p:cNvPr id="61462" name="Text Box 22"/>
          <p:cNvSpPr txBox="1">
            <a:spLocks noChangeArrowheads="1"/>
          </p:cNvSpPr>
          <p:nvPr/>
        </p:nvSpPr>
        <p:spPr bwMode="auto">
          <a:xfrm>
            <a:off x="3108325" y="-46038"/>
            <a:ext cx="1927131" cy="6155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vi-VN" sz="3400" b="1" u="sng" smtClean="0">
                <a:solidFill>
                  <a:srgbClr val="FF0000"/>
                </a:solidFill>
                <a:effectLst>
                  <a:outerShdw blurRad="38100" dist="38100" dir="2700000" algn="tl">
                    <a:srgbClr val="000000">
                      <a:alpha val="43137"/>
                    </a:srgbClr>
                  </a:outerShdw>
                </a:effectLst>
              </a:rPr>
              <a:t>BÀI TẬP</a:t>
            </a:r>
            <a:endParaRPr lang="en-US" sz="3400" b="1" u="sng">
              <a:solidFill>
                <a:srgbClr val="FF0000"/>
              </a:solidFill>
              <a:effectLst>
                <a:outerShdw blurRad="38100" dist="38100" dir="2700000" algn="tl">
                  <a:srgbClr val="000000">
                    <a:alpha val="43137"/>
                  </a:srgbClr>
                </a:outerShdw>
              </a:effectLst>
            </a:endParaRPr>
          </a:p>
        </p:txBody>
      </p:sp>
      <p:sp>
        <p:nvSpPr>
          <p:cNvPr id="61463" name="Oval 23"/>
          <p:cNvSpPr>
            <a:spLocks noChangeArrowheads="1"/>
          </p:cNvSpPr>
          <p:nvPr/>
        </p:nvSpPr>
        <p:spPr bwMode="auto">
          <a:xfrm>
            <a:off x="228600" y="1428750"/>
            <a:ext cx="381000" cy="381000"/>
          </a:xfrm>
          <a:prstGeom prst="ellipse">
            <a:avLst/>
          </a:prstGeom>
          <a:solidFill>
            <a:schemeClr val="bg1"/>
          </a:solidFill>
          <a:ln w="9525">
            <a:solidFill>
              <a:srgbClr val="FF660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rgbClr val="FF9900"/>
                </a:solidFill>
              </a:rPr>
              <a:t>1</a:t>
            </a:r>
          </a:p>
        </p:txBody>
      </p:sp>
      <p:sp>
        <p:nvSpPr>
          <p:cNvPr id="61464" name="Oval 24"/>
          <p:cNvSpPr>
            <a:spLocks noChangeArrowheads="1"/>
          </p:cNvSpPr>
          <p:nvPr/>
        </p:nvSpPr>
        <p:spPr bwMode="auto">
          <a:xfrm>
            <a:off x="286285" y="3352800"/>
            <a:ext cx="381000" cy="381000"/>
          </a:xfrm>
          <a:prstGeom prst="ellipse">
            <a:avLst/>
          </a:prstGeom>
          <a:solidFill>
            <a:schemeClr val="bg1"/>
          </a:solidFill>
          <a:ln w="9525">
            <a:solidFill>
              <a:srgbClr val="FF660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rgbClr val="FF9900"/>
                </a:solidFill>
              </a:rPr>
              <a:t>4</a:t>
            </a:r>
          </a:p>
        </p:txBody>
      </p:sp>
      <p:sp>
        <p:nvSpPr>
          <p:cNvPr id="61465" name="Oval 25"/>
          <p:cNvSpPr>
            <a:spLocks noChangeArrowheads="1"/>
          </p:cNvSpPr>
          <p:nvPr/>
        </p:nvSpPr>
        <p:spPr bwMode="auto">
          <a:xfrm>
            <a:off x="228600" y="3886200"/>
            <a:ext cx="381000" cy="381000"/>
          </a:xfrm>
          <a:prstGeom prst="ellipse">
            <a:avLst/>
          </a:prstGeom>
          <a:solidFill>
            <a:schemeClr val="bg1"/>
          </a:solidFill>
          <a:ln w="9525">
            <a:solidFill>
              <a:srgbClr val="FF660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rgbClr val="FF9900"/>
                </a:solidFill>
              </a:rPr>
              <a:t>5</a:t>
            </a:r>
          </a:p>
        </p:txBody>
      </p:sp>
      <p:sp>
        <p:nvSpPr>
          <p:cNvPr id="61466" name="Oval 26"/>
          <p:cNvSpPr>
            <a:spLocks noChangeArrowheads="1"/>
          </p:cNvSpPr>
          <p:nvPr/>
        </p:nvSpPr>
        <p:spPr bwMode="auto">
          <a:xfrm>
            <a:off x="228600" y="5314950"/>
            <a:ext cx="381000" cy="381000"/>
          </a:xfrm>
          <a:prstGeom prst="ellipse">
            <a:avLst/>
          </a:prstGeom>
          <a:solidFill>
            <a:schemeClr val="bg1"/>
          </a:solidFill>
          <a:ln w="9525">
            <a:solidFill>
              <a:srgbClr val="FF660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solidFill>
                  <a:srgbClr val="FF9900"/>
                </a:solidFill>
              </a:rPr>
              <a:t>7</a:t>
            </a:r>
          </a:p>
        </p:txBody>
      </p:sp>
      <p:sp>
        <p:nvSpPr>
          <p:cNvPr id="61467" name="Text Box 27"/>
          <p:cNvSpPr txBox="1">
            <a:spLocks noChangeArrowheads="1"/>
          </p:cNvSpPr>
          <p:nvPr/>
        </p:nvSpPr>
        <p:spPr bwMode="auto">
          <a:xfrm>
            <a:off x="-107951" y="5835161"/>
            <a:ext cx="9496425" cy="946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just"/>
            <a:r>
              <a:rPr lang="en-US" sz="2800" b="1">
                <a:solidFill>
                  <a:schemeClr val="tx1"/>
                </a:solidFill>
                <a:latin typeface=".VnLucida sans" pitchFamily="34" charset="0"/>
              </a:rPr>
              <a:t>2. Qua bµi tËp trªn em rót ra b¶n th©n m×nh “</a:t>
            </a:r>
            <a:r>
              <a:rPr lang="en-US" sz="2800" b="1" smtClean="0">
                <a:solidFill>
                  <a:schemeClr val="tx1"/>
                </a:solidFill>
                <a:latin typeface=".VnLucida sans" pitchFamily="34" charset="0"/>
              </a:rPr>
              <a:t>nªn”vµ </a:t>
            </a:r>
            <a:endParaRPr lang="en-US" sz="2800" b="1">
              <a:solidFill>
                <a:schemeClr val="tx1"/>
              </a:solidFill>
              <a:latin typeface=".VnLucida sans" pitchFamily="34" charset="0"/>
            </a:endParaRPr>
          </a:p>
          <a:p>
            <a:pPr algn="just"/>
            <a:r>
              <a:rPr lang="en-US" sz="2800" b="1">
                <a:solidFill>
                  <a:schemeClr val="tx1"/>
                </a:solidFill>
                <a:latin typeface=".VnLucida sans" pitchFamily="34" charset="0"/>
              </a:rPr>
              <a:t>“kh«ng nªn” lµm g× ®Ó phßng chèng tÖ n¹n x· héi.</a:t>
            </a:r>
          </a:p>
        </p:txBody>
      </p:sp>
    </p:spTree>
    <p:extLst>
      <p:ext uri="{BB962C8B-B14F-4D97-AF65-F5344CB8AC3E}">
        <p14:creationId xmlns="" xmlns:p14="http://schemas.microsoft.com/office/powerpoint/2010/main" val="25670370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6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1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ext Box 4"/>
          <p:cNvSpPr txBox="1">
            <a:spLocks noChangeArrowheads="1"/>
          </p:cNvSpPr>
          <p:nvPr/>
        </p:nvSpPr>
        <p:spPr bwMode="auto">
          <a:xfrm>
            <a:off x="228600" y="1044575"/>
            <a:ext cx="3902075" cy="5584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vi-VN" sz="3600" dirty="0" smtClean="0">
                <a:solidFill>
                  <a:srgbClr val="FF5050"/>
                </a:solidFill>
              </a:rPr>
              <a:t>Không</a:t>
            </a:r>
            <a:r>
              <a:rPr lang="en-US" sz="3600" dirty="0" smtClean="0">
                <a:solidFill>
                  <a:srgbClr val="FF5050"/>
                </a:solidFill>
              </a:rPr>
              <a:t> N</a:t>
            </a:r>
            <a:r>
              <a:rPr lang="vi-VN" sz="3600" dirty="0" smtClean="0">
                <a:solidFill>
                  <a:srgbClr val="FF5050"/>
                </a:solidFill>
              </a:rPr>
              <a:t>ê</a:t>
            </a:r>
            <a:r>
              <a:rPr lang="vi-VN" sz="3600" dirty="0">
                <a:solidFill>
                  <a:srgbClr val="FF5050"/>
                </a:solidFill>
              </a:rPr>
              <a:t>n</a:t>
            </a:r>
            <a:r>
              <a:rPr lang="en-US" sz="3600" dirty="0" smtClean="0">
                <a:solidFill>
                  <a:srgbClr val="FF5050"/>
                </a:solidFill>
              </a:rPr>
              <a:t>:</a:t>
            </a:r>
            <a:endParaRPr lang="en-US" sz="3600" dirty="0">
              <a:solidFill>
                <a:srgbClr val="FF5050"/>
              </a:solidFill>
            </a:endParaRPr>
          </a:p>
          <a:p>
            <a:endParaRPr lang="en-US" sz="3600" dirty="0">
              <a:solidFill>
                <a:srgbClr val="FF5050"/>
              </a:solidFill>
            </a:endParaRPr>
          </a:p>
          <a:p>
            <a:pPr algn="just"/>
            <a:r>
              <a:rPr lang="en-US" sz="3600" dirty="0">
                <a:solidFill>
                  <a:srgbClr val="FF5050"/>
                </a:solidFill>
                <a:latin typeface=".VnTime" pitchFamily="34" charset="0"/>
              </a:rPr>
              <a:t>1</a:t>
            </a:r>
            <a:r>
              <a:rPr lang="en-US" sz="3600" dirty="0" smtClean="0">
                <a:solidFill>
                  <a:srgbClr val="FF5050"/>
                </a:solidFill>
                <a:latin typeface=".VnTime" pitchFamily="34" charset="0"/>
              </a:rPr>
              <a:t>.  </a:t>
            </a:r>
            <a:r>
              <a:rPr lang="en-US" sz="3600" dirty="0" err="1" smtClean="0">
                <a:solidFill>
                  <a:srgbClr val="FF5050"/>
                </a:solidFill>
                <a:latin typeface=".VnTime" pitchFamily="34" charset="0"/>
              </a:rPr>
              <a:t>Kh«ng</a:t>
            </a:r>
            <a:r>
              <a:rPr lang="en-US" sz="3600" dirty="0" smtClean="0">
                <a:solidFill>
                  <a:srgbClr val="FF5050"/>
                </a:solidFill>
                <a:latin typeface=".VnTime" pitchFamily="34" charset="0"/>
              </a:rPr>
              <a:t> </a:t>
            </a:r>
            <a:r>
              <a:rPr lang="en-US" sz="3600" dirty="0" err="1">
                <a:solidFill>
                  <a:srgbClr val="FF5050"/>
                </a:solidFill>
                <a:latin typeface=".VnTime" pitchFamily="34" charset="0"/>
              </a:rPr>
              <a:t>sa</a:t>
            </a:r>
            <a:r>
              <a:rPr lang="en-US" sz="3600" dirty="0">
                <a:solidFill>
                  <a:srgbClr val="FF5050"/>
                </a:solidFill>
                <a:latin typeface=".VnTime" pitchFamily="34" charset="0"/>
              </a:rPr>
              <a:t> </a:t>
            </a:r>
            <a:r>
              <a:rPr lang="en-US" sz="3600" dirty="0" err="1">
                <a:solidFill>
                  <a:srgbClr val="FF5050"/>
                </a:solidFill>
                <a:latin typeface=".VnTime" pitchFamily="34" charset="0"/>
              </a:rPr>
              <a:t>vµo</a:t>
            </a:r>
            <a:r>
              <a:rPr lang="en-US" sz="3600" dirty="0">
                <a:solidFill>
                  <a:srgbClr val="FF5050"/>
                </a:solidFill>
                <a:latin typeface=".VnTime" pitchFamily="34" charset="0"/>
              </a:rPr>
              <a:t> </a:t>
            </a:r>
            <a:r>
              <a:rPr lang="en-US" sz="3600" dirty="0" err="1">
                <a:solidFill>
                  <a:srgbClr val="FF5050"/>
                </a:solidFill>
                <a:latin typeface=".VnTime" pitchFamily="34" charset="0"/>
              </a:rPr>
              <a:t>tÖ</a:t>
            </a:r>
            <a:r>
              <a:rPr lang="en-US" sz="3600" dirty="0">
                <a:solidFill>
                  <a:srgbClr val="FF5050"/>
                </a:solidFill>
                <a:latin typeface=".VnTime" pitchFamily="34" charset="0"/>
              </a:rPr>
              <a:t> n¹n x· </a:t>
            </a:r>
            <a:r>
              <a:rPr lang="en-US" sz="3600" dirty="0" err="1">
                <a:solidFill>
                  <a:srgbClr val="FF5050"/>
                </a:solidFill>
                <a:latin typeface=".VnTime" pitchFamily="34" charset="0"/>
              </a:rPr>
              <a:t>héi</a:t>
            </a:r>
            <a:r>
              <a:rPr lang="en-US" sz="3600" dirty="0">
                <a:solidFill>
                  <a:srgbClr val="FF5050"/>
                </a:solidFill>
                <a:latin typeface=".VnTime" pitchFamily="34" charset="0"/>
              </a:rPr>
              <a:t>.</a:t>
            </a:r>
          </a:p>
          <a:p>
            <a:pPr algn="just"/>
            <a:r>
              <a:rPr lang="en-US" sz="3600" dirty="0">
                <a:solidFill>
                  <a:srgbClr val="FF5050"/>
                </a:solidFill>
                <a:latin typeface=".VnTime" pitchFamily="34" charset="0"/>
              </a:rPr>
              <a:t>2.Che </a:t>
            </a:r>
            <a:r>
              <a:rPr lang="en-US" sz="3600" dirty="0" err="1">
                <a:solidFill>
                  <a:srgbClr val="FF5050"/>
                </a:solidFill>
                <a:latin typeface=".VnTime" pitchFamily="34" charset="0"/>
              </a:rPr>
              <a:t>giÊu</a:t>
            </a:r>
            <a:r>
              <a:rPr lang="en-US" sz="3600" dirty="0">
                <a:solidFill>
                  <a:srgbClr val="FF5050"/>
                </a:solidFill>
                <a:latin typeface=".VnTime" pitchFamily="34" charset="0"/>
              </a:rPr>
              <a:t>, </a:t>
            </a:r>
            <a:r>
              <a:rPr lang="en-US" sz="3600" dirty="0" err="1">
                <a:solidFill>
                  <a:srgbClr val="FF5050"/>
                </a:solidFill>
                <a:latin typeface=".VnTime" pitchFamily="34" charset="0"/>
              </a:rPr>
              <a:t>tiÕp</a:t>
            </a:r>
            <a:r>
              <a:rPr lang="en-US" sz="3600" dirty="0">
                <a:solidFill>
                  <a:srgbClr val="FF5050"/>
                </a:solidFill>
                <a:latin typeface=".VnTime" pitchFamily="34" charset="0"/>
              </a:rPr>
              <a:t> </a:t>
            </a:r>
            <a:r>
              <a:rPr lang="en-US" sz="3600" dirty="0" err="1">
                <a:solidFill>
                  <a:srgbClr val="FF5050"/>
                </a:solidFill>
                <a:latin typeface=".VnTime" pitchFamily="34" charset="0"/>
              </a:rPr>
              <a:t>tay</a:t>
            </a:r>
            <a:r>
              <a:rPr lang="en-US" sz="3600" dirty="0">
                <a:solidFill>
                  <a:srgbClr val="FF5050"/>
                </a:solidFill>
                <a:latin typeface=".VnTime" pitchFamily="34" charset="0"/>
              </a:rPr>
              <a:t> </a:t>
            </a:r>
            <a:r>
              <a:rPr lang="en-US" sz="3600" dirty="0" err="1">
                <a:solidFill>
                  <a:srgbClr val="FF5050"/>
                </a:solidFill>
                <a:latin typeface=".VnTime" pitchFamily="34" charset="0"/>
              </a:rPr>
              <a:t>cho</a:t>
            </a:r>
            <a:r>
              <a:rPr lang="en-US" sz="3600" dirty="0">
                <a:solidFill>
                  <a:srgbClr val="FF5050"/>
                </a:solidFill>
                <a:latin typeface=".VnTime" pitchFamily="34" charset="0"/>
              </a:rPr>
              <a:t> ®</a:t>
            </a:r>
            <a:r>
              <a:rPr lang="en-US" sz="3600" dirty="0" err="1">
                <a:solidFill>
                  <a:srgbClr val="FF5050"/>
                </a:solidFill>
                <a:latin typeface=".VnTime" pitchFamily="34" charset="0"/>
              </a:rPr>
              <a:t>èi</a:t>
            </a:r>
            <a:r>
              <a:rPr lang="en-US" sz="3600" dirty="0">
                <a:solidFill>
                  <a:srgbClr val="FF5050"/>
                </a:solidFill>
                <a:latin typeface=".VnTime" pitchFamily="34" charset="0"/>
              </a:rPr>
              <a:t> </a:t>
            </a:r>
            <a:r>
              <a:rPr lang="en-US" sz="3600" dirty="0" err="1">
                <a:solidFill>
                  <a:srgbClr val="FF5050"/>
                </a:solidFill>
                <a:latin typeface=".VnTime" pitchFamily="34" charset="0"/>
              </a:rPr>
              <a:t>t­îng</a:t>
            </a:r>
            <a:r>
              <a:rPr lang="en-US" sz="3600" dirty="0">
                <a:solidFill>
                  <a:srgbClr val="FF5050"/>
                </a:solidFill>
                <a:latin typeface=".VnTime" pitchFamily="34" charset="0"/>
              </a:rPr>
              <a:t> m¾c </a:t>
            </a:r>
            <a:r>
              <a:rPr lang="en-US" sz="3600" dirty="0" err="1">
                <a:solidFill>
                  <a:srgbClr val="FF5050"/>
                </a:solidFill>
                <a:latin typeface=".VnTime" pitchFamily="34" charset="0"/>
              </a:rPr>
              <a:t>tÖ</a:t>
            </a:r>
            <a:r>
              <a:rPr lang="en-US" sz="3600" dirty="0">
                <a:solidFill>
                  <a:srgbClr val="FF5050"/>
                </a:solidFill>
                <a:latin typeface=".VnTime" pitchFamily="34" charset="0"/>
              </a:rPr>
              <a:t> n¹n x· </a:t>
            </a:r>
            <a:r>
              <a:rPr lang="en-US" sz="3600" dirty="0" err="1">
                <a:solidFill>
                  <a:srgbClr val="FF5050"/>
                </a:solidFill>
                <a:latin typeface=".VnTime" pitchFamily="34" charset="0"/>
              </a:rPr>
              <a:t>héi</a:t>
            </a:r>
            <a:r>
              <a:rPr lang="en-US" sz="3600" dirty="0">
                <a:solidFill>
                  <a:srgbClr val="FF5050"/>
                </a:solidFill>
                <a:latin typeface=".VnTime" pitchFamily="34" charset="0"/>
              </a:rPr>
              <a:t> </a:t>
            </a:r>
          </a:p>
          <a:p>
            <a:pPr algn="just"/>
            <a:r>
              <a:rPr lang="en-US" sz="3600" dirty="0">
                <a:solidFill>
                  <a:srgbClr val="FF5050"/>
                </a:solidFill>
                <a:latin typeface=".VnTime" pitchFamily="34" charset="0"/>
              </a:rPr>
              <a:t>3</a:t>
            </a:r>
            <a:r>
              <a:rPr lang="en-US" sz="3600" dirty="0" smtClean="0">
                <a:solidFill>
                  <a:srgbClr val="FF5050"/>
                </a:solidFill>
                <a:latin typeface=".VnTime" pitchFamily="34" charset="0"/>
              </a:rPr>
              <a:t>. </a:t>
            </a:r>
            <a:r>
              <a:rPr lang="en-US" sz="3600" dirty="0" err="1" smtClean="0">
                <a:solidFill>
                  <a:srgbClr val="FF5050"/>
                </a:solidFill>
                <a:latin typeface=".VnTime" pitchFamily="34" charset="0"/>
              </a:rPr>
              <a:t>Xa</a:t>
            </a:r>
            <a:r>
              <a:rPr lang="en-US" sz="3600" dirty="0" smtClean="0">
                <a:solidFill>
                  <a:srgbClr val="FF5050"/>
                </a:solidFill>
                <a:latin typeface=".VnTime" pitchFamily="34" charset="0"/>
              </a:rPr>
              <a:t> </a:t>
            </a:r>
            <a:r>
              <a:rPr lang="en-US" sz="3600" dirty="0" err="1">
                <a:solidFill>
                  <a:srgbClr val="FF5050"/>
                </a:solidFill>
                <a:latin typeface=".VnTime" pitchFamily="34" charset="0"/>
              </a:rPr>
              <a:t>l¸nh</a:t>
            </a:r>
            <a:r>
              <a:rPr lang="en-US" sz="3600" dirty="0">
                <a:solidFill>
                  <a:srgbClr val="FF5050"/>
                </a:solidFill>
                <a:latin typeface=".VnTime" pitchFamily="34" charset="0"/>
              </a:rPr>
              <a:t>, k× </a:t>
            </a:r>
            <a:r>
              <a:rPr lang="en-US" sz="3600" dirty="0" err="1">
                <a:solidFill>
                  <a:srgbClr val="FF5050"/>
                </a:solidFill>
                <a:latin typeface=".VnTime" pitchFamily="34" charset="0"/>
              </a:rPr>
              <a:t>thÞ</a:t>
            </a:r>
            <a:r>
              <a:rPr lang="en-US" sz="3600" dirty="0">
                <a:solidFill>
                  <a:srgbClr val="FF5050"/>
                </a:solidFill>
                <a:latin typeface=".VnTime" pitchFamily="34" charset="0"/>
              </a:rPr>
              <a:t> </a:t>
            </a:r>
            <a:r>
              <a:rPr lang="en-US" sz="3600" dirty="0" err="1" smtClean="0">
                <a:solidFill>
                  <a:srgbClr val="FF5050"/>
                </a:solidFill>
                <a:latin typeface=".VnTime" pitchFamily="34" charset="0"/>
              </a:rPr>
              <a:t>ng</a:t>
            </a:r>
            <a:r>
              <a:rPr lang="vi-VN" sz="3600" dirty="0">
                <a:solidFill>
                  <a:srgbClr val="FF5050"/>
                </a:solidFill>
                <a:latin typeface=".VnTime" pitchFamily="34" charset="0"/>
              </a:rPr>
              <a:t>ư</a:t>
            </a:r>
            <a:r>
              <a:rPr lang="en-US" sz="3600" dirty="0" err="1" smtClean="0">
                <a:solidFill>
                  <a:srgbClr val="FF5050"/>
                </a:solidFill>
                <a:latin typeface=".VnTime" pitchFamily="34" charset="0"/>
              </a:rPr>
              <a:t>êi</a:t>
            </a:r>
            <a:r>
              <a:rPr lang="en-US" sz="3600" dirty="0" smtClean="0">
                <a:solidFill>
                  <a:srgbClr val="FF5050"/>
                </a:solidFill>
                <a:latin typeface=".VnTime" pitchFamily="34" charset="0"/>
              </a:rPr>
              <a:t> </a:t>
            </a:r>
            <a:r>
              <a:rPr lang="en-US" sz="3600" dirty="0">
                <a:solidFill>
                  <a:srgbClr val="FF5050"/>
                </a:solidFill>
                <a:latin typeface=".VnTime" pitchFamily="34" charset="0"/>
              </a:rPr>
              <a:t>m¾c </a:t>
            </a:r>
            <a:r>
              <a:rPr lang="en-US" sz="3600" dirty="0" err="1">
                <a:solidFill>
                  <a:srgbClr val="FF5050"/>
                </a:solidFill>
                <a:latin typeface=".VnTime" pitchFamily="34" charset="0"/>
              </a:rPr>
              <a:t>tÖ</a:t>
            </a:r>
            <a:r>
              <a:rPr lang="en-US" sz="3600" dirty="0">
                <a:solidFill>
                  <a:srgbClr val="FF5050"/>
                </a:solidFill>
                <a:latin typeface=".VnTime" pitchFamily="34" charset="0"/>
              </a:rPr>
              <a:t> n¹n x· </a:t>
            </a:r>
            <a:r>
              <a:rPr lang="en-US" sz="3600" dirty="0" err="1">
                <a:solidFill>
                  <a:srgbClr val="FF5050"/>
                </a:solidFill>
                <a:latin typeface=".VnTime" pitchFamily="34" charset="0"/>
              </a:rPr>
              <a:t>héi</a:t>
            </a:r>
            <a:r>
              <a:rPr lang="en-US" sz="3600" dirty="0">
                <a:solidFill>
                  <a:srgbClr val="FF5050"/>
                </a:solidFill>
                <a:latin typeface=".VnTime" pitchFamily="34" charset="0"/>
              </a:rPr>
              <a:t>.</a:t>
            </a:r>
          </a:p>
        </p:txBody>
      </p:sp>
      <p:sp>
        <p:nvSpPr>
          <p:cNvPr id="66565" name="Text Box 5"/>
          <p:cNvSpPr txBox="1">
            <a:spLocks noChangeArrowheads="1"/>
          </p:cNvSpPr>
          <p:nvPr/>
        </p:nvSpPr>
        <p:spPr bwMode="auto">
          <a:xfrm>
            <a:off x="4343400" y="631825"/>
            <a:ext cx="4724400" cy="6683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vi-VN" sz="3600" dirty="0" smtClean="0">
                <a:solidFill>
                  <a:schemeClr val="hlink"/>
                </a:solidFill>
              </a:rPr>
              <a:t>Nên </a:t>
            </a:r>
            <a:r>
              <a:rPr lang="en-US" sz="3600" dirty="0" smtClean="0">
                <a:solidFill>
                  <a:schemeClr val="hlink"/>
                </a:solidFill>
              </a:rPr>
              <a:t>:</a:t>
            </a:r>
            <a:endParaRPr lang="en-US" sz="3600" dirty="0">
              <a:solidFill>
                <a:schemeClr val="hlink"/>
              </a:solidFill>
            </a:endParaRPr>
          </a:p>
          <a:p>
            <a:pPr algn="just"/>
            <a:r>
              <a:rPr lang="en-US" sz="3600" dirty="0">
                <a:solidFill>
                  <a:schemeClr val="hlink"/>
                </a:solidFill>
                <a:latin typeface=".VnTime" pitchFamily="34" charset="0"/>
              </a:rPr>
              <a:t>1.Tham </a:t>
            </a:r>
            <a:r>
              <a:rPr lang="en-US" sz="3600" dirty="0" err="1">
                <a:solidFill>
                  <a:schemeClr val="hlink"/>
                </a:solidFill>
                <a:latin typeface=".VnTime" pitchFamily="34" charset="0"/>
              </a:rPr>
              <a:t>gia</a:t>
            </a:r>
            <a:r>
              <a:rPr lang="en-US" sz="3600" dirty="0">
                <a:solidFill>
                  <a:schemeClr val="hlink"/>
                </a:solidFill>
                <a:latin typeface=".VnTime" pitchFamily="34" charset="0"/>
              </a:rPr>
              <a:t> </a:t>
            </a:r>
            <a:r>
              <a:rPr lang="en-US" sz="3600" dirty="0" err="1">
                <a:solidFill>
                  <a:schemeClr val="hlink"/>
                </a:solidFill>
                <a:latin typeface=".VnTime" pitchFamily="34" charset="0"/>
              </a:rPr>
              <a:t>c¸c</a:t>
            </a:r>
            <a:r>
              <a:rPr lang="en-US" sz="3600" dirty="0">
                <a:solidFill>
                  <a:schemeClr val="hlink"/>
                </a:solidFill>
                <a:latin typeface=".VnTime" pitchFamily="34" charset="0"/>
              </a:rPr>
              <a:t> ho¹t ®</a:t>
            </a:r>
            <a:r>
              <a:rPr lang="en-US" sz="3600" dirty="0" err="1">
                <a:solidFill>
                  <a:schemeClr val="hlink"/>
                </a:solidFill>
                <a:latin typeface=".VnTime" pitchFamily="34" charset="0"/>
              </a:rPr>
              <a:t>éng</a:t>
            </a:r>
            <a:r>
              <a:rPr lang="en-US" sz="3600" dirty="0">
                <a:solidFill>
                  <a:schemeClr val="hlink"/>
                </a:solidFill>
                <a:latin typeface=".VnTime" pitchFamily="34" charset="0"/>
              </a:rPr>
              <a:t> </a:t>
            </a:r>
            <a:r>
              <a:rPr lang="en-US" sz="3600" dirty="0" err="1">
                <a:solidFill>
                  <a:schemeClr val="hlink"/>
                </a:solidFill>
                <a:latin typeface=".VnTime" pitchFamily="34" charset="0"/>
              </a:rPr>
              <a:t>häc</a:t>
            </a:r>
            <a:r>
              <a:rPr lang="en-US" sz="3600" dirty="0">
                <a:solidFill>
                  <a:schemeClr val="hlink"/>
                </a:solidFill>
                <a:latin typeface=".VnTime" pitchFamily="34" charset="0"/>
              </a:rPr>
              <a:t> </a:t>
            </a:r>
            <a:r>
              <a:rPr lang="en-US" sz="3600" dirty="0" err="1">
                <a:solidFill>
                  <a:schemeClr val="hlink"/>
                </a:solidFill>
                <a:latin typeface=".VnTime" pitchFamily="34" charset="0"/>
              </a:rPr>
              <a:t>tËp</a:t>
            </a:r>
            <a:r>
              <a:rPr lang="en-US" sz="3600" dirty="0">
                <a:solidFill>
                  <a:schemeClr val="hlink"/>
                </a:solidFill>
                <a:latin typeface=".VnTime" pitchFamily="34" charset="0"/>
              </a:rPr>
              <a:t>, </a:t>
            </a:r>
            <a:r>
              <a:rPr lang="en-US" sz="3600" dirty="0" err="1">
                <a:solidFill>
                  <a:schemeClr val="hlink"/>
                </a:solidFill>
                <a:latin typeface=".VnTime" pitchFamily="34" charset="0"/>
              </a:rPr>
              <a:t>sinh</a:t>
            </a:r>
            <a:r>
              <a:rPr lang="en-US" sz="3600" dirty="0">
                <a:solidFill>
                  <a:schemeClr val="hlink"/>
                </a:solidFill>
                <a:latin typeface=".VnTime" pitchFamily="34" charset="0"/>
              </a:rPr>
              <a:t> ho¹t </a:t>
            </a:r>
            <a:r>
              <a:rPr lang="en-US" sz="3600" dirty="0" err="1">
                <a:solidFill>
                  <a:schemeClr val="hlink"/>
                </a:solidFill>
                <a:latin typeface=".VnTime" pitchFamily="34" charset="0"/>
              </a:rPr>
              <a:t>v¨n</a:t>
            </a:r>
            <a:r>
              <a:rPr lang="en-US" sz="3600" dirty="0">
                <a:solidFill>
                  <a:schemeClr val="hlink"/>
                </a:solidFill>
                <a:latin typeface=".VnTime" pitchFamily="34" charset="0"/>
              </a:rPr>
              <a:t> </a:t>
            </a:r>
            <a:r>
              <a:rPr lang="en-US" sz="3600" dirty="0" err="1">
                <a:solidFill>
                  <a:schemeClr val="hlink"/>
                </a:solidFill>
                <a:latin typeface=".VnTime" pitchFamily="34" charset="0"/>
              </a:rPr>
              <a:t>nghÖ</a:t>
            </a:r>
            <a:r>
              <a:rPr lang="en-US" sz="3600" dirty="0">
                <a:solidFill>
                  <a:schemeClr val="hlink"/>
                </a:solidFill>
                <a:latin typeface=".VnTime" pitchFamily="34" charset="0"/>
              </a:rPr>
              <a:t> </a:t>
            </a:r>
            <a:r>
              <a:rPr lang="en-US" sz="3600" dirty="0" err="1">
                <a:solidFill>
                  <a:schemeClr val="hlink"/>
                </a:solidFill>
                <a:latin typeface=".VnTime" pitchFamily="34" charset="0"/>
              </a:rPr>
              <a:t>thÓ</a:t>
            </a:r>
            <a:r>
              <a:rPr lang="en-US" sz="3600" dirty="0">
                <a:solidFill>
                  <a:schemeClr val="hlink"/>
                </a:solidFill>
                <a:latin typeface=".VnTime" pitchFamily="34" charset="0"/>
              </a:rPr>
              <a:t> </a:t>
            </a:r>
            <a:r>
              <a:rPr lang="en-US" sz="3600" dirty="0" err="1">
                <a:solidFill>
                  <a:schemeClr val="hlink"/>
                </a:solidFill>
                <a:latin typeface=".VnTime" pitchFamily="34" charset="0"/>
              </a:rPr>
              <a:t>dôc</a:t>
            </a:r>
            <a:r>
              <a:rPr lang="en-US" sz="3600" dirty="0">
                <a:solidFill>
                  <a:schemeClr val="hlink"/>
                </a:solidFill>
                <a:latin typeface=".VnTime" pitchFamily="34" charset="0"/>
              </a:rPr>
              <a:t> </a:t>
            </a:r>
            <a:r>
              <a:rPr lang="en-US" sz="3600" dirty="0" err="1">
                <a:solidFill>
                  <a:schemeClr val="hlink"/>
                </a:solidFill>
                <a:latin typeface=".VnTime" pitchFamily="34" charset="0"/>
              </a:rPr>
              <a:t>thÓ</a:t>
            </a:r>
            <a:r>
              <a:rPr lang="en-US" sz="3600" dirty="0">
                <a:solidFill>
                  <a:schemeClr val="hlink"/>
                </a:solidFill>
                <a:latin typeface=".VnTime" pitchFamily="34" charset="0"/>
              </a:rPr>
              <a:t> </a:t>
            </a:r>
            <a:r>
              <a:rPr lang="en-US" sz="3600" dirty="0" err="1">
                <a:solidFill>
                  <a:schemeClr val="hlink"/>
                </a:solidFill>
                <a:latin typeface=".VnTime" pitchFamily="34" charset="0"/>
              </a:rPr>
              <a:t>thao</a:t>
            </a:r>
            <a:r>
              <a:rPr lang="en-US" sz="3600" dirty="0">
                <a:solidFill>
                  <a:schemeClr val="hlink"/>
                </a:solidFill>
                <a:latin typeface=".VnTime" pitchFamily="34" charset="0"/>
              </a:rPr>
              <a:t> </a:t>
            </a:r>
            <a:r>
              <a:rPr lang="en-US" sz="3600" dirty="0" err="1">
                <a:solidFill>
                  <a:schemeClr val="hlink"/>
                </a:solidFill>
                <a:latin typeface=".VnTime" pitchFamily="34" charset="0"/>
              </a:rPr>
              <a:t>lµnh</a:t>
            </a:r>
            <a:r>
              <a:rPr lang="en-US" sz="3600" dirty="0">
                <a:solidFill>
                  <a:schemeClr val="hlink"/>
                </a:solidFill>
                <a:latin typeface=".VnTime" pitchFamily="34" charset="0"/>
              </a:rPr>
              <a:t> m¹nh </a:t>
            </a:r>
          </a:p>
          <a:p>
            <a:pPr algn="just"/>
            <a:r>
              <a:rPr lang="en-US" sz="3600" dirty="0">
                <a:solidFill>
                  <a:schemeClr val="hlink"/>
                </a:solidFill>
                <a:latin typeface=".VnTime" pitchFamily="34" charset="0"/>
              </a:rPr>
              <a:t>2.Tuyªn </a:t>
            </a:r>
            <a:r>
              <a:rPr lang="en-US" sz="3600" dirty="0" err="1">
                <a:solidFill>
                  <a:schemeClr val="hlink"/>
                </a:solidFill>
                <a:latin typeface=".VnTime" pitchFamily="34" charset="0"/>
              </a:rPr>
              <a:t>truyÒn</a:t>
            </a:r>
            <a:r>
              <a:rPr lang="en-US" sz="3600" dirty="0">
                <a:solidFill>
                  <a:schemeClr val="hlink"/>
                </a:solidFill>
                <a:latin typeface=".VnTime" pitchFamily="34" charset="0"/>
              </a:rPr>
              <a:t> </a:t>
            </a:r>
            <a:r>
              <a:rPr lang="en-US" sz="3600" dirty="0" err="1">
                <a:solidFill>
                  <a:schemeClr val="hlink"/>
                </a:solidFill>
                <a:latin typeface=".VnTime" pitchFamily="34" charset="0"/>
              </a:rPr>
              <a:t>phßng</a:t>
            </a:r>
            <a:r>
              <a:rPr lang="en-US" sz="3600" dirty="0">
                <a:solidFill>
                  <a:schemeClr val="hlink"/>
                </a:solidFill>
                <a:latin typeface=".VnTime" pitchFamily="34" charset="0"/>
              </a:rPr>
              <a:t> </a:t>
            </a:r>
            <a:r>
              <a:rPr lang="en-US" sz="3600" dirty="0" err="1">
                <a:solidFill>
                  <a:schemeClr val="hlink"/>
                </a:solidFill>
                <a:latin typeface=".VnTime" pitchFamily="34" charset="0"/>
              </a:rPr>
              <a:t>chèng</a:t>
            </a:r>
            <a:r>
              <a:rPr lang="en-US" sz="3600" dirty="0">
                <a:solidFill>
                  <a:schemeClr val="hlink"/>
                </a:solidFill>
                <a:latin typeface=".VnTime" pitchFamily="34" charset="0"/>
              </a:rPr>
              <a:t> </a:t>
            </a:r>
            <a:r>
              <a:rPr lang="en-US" sz="3600" dirty="0" err="1">
                <a:solidFill>
                  <a:schemeClr val="hlink"/>
                </a:solidFill>
                <a:latin typeface=".VnTime" pitchFamily="34" charset="0"/>
              </a:rPr>
              <a:t>tÖ</a:t>
            </a:r>
            <a:r>
              <a:rPr lang="en-US" sz="3600" dirty="0">
                <a:solidFill>
                  <a:schemeClr val="hlink"/>
                </a:solidFill>
                <a:latin typeface=".VnTime" pitchFamily="34" charset="0"/>
              </a:rPr>
              <a:t> n¹n x· </a:t>
            </a:r>
            <a:r>
              <a:rPr lang="en-US" sz="3600" dirty="0" err="1">
                <a:solidFill>
                  <a:schemeClr val="hlink"/>
                </a:solidFill>
                <a:latin typeface=".VnTime" pitchFamily="34" charset="0"/>
              </a:rPr>
              <a:t>héi</a:t>
            </a:r>
            <a:r>
              <a:rPr lang="en-US" sz="3600" dirty="0">
                <a:solidFill>
                  <a:schemeClr val="hlink"/>
                </a:solidFill>
                <a:latin typeface=".VnTime" pitchFamily="34" charset="0"/>
              </a:rPr>
              <a:t>.</a:t>
            </a:r>
          </a:p>
          <a:p>
            <a:pPr algn="just"/>
            <a:r>
              <a:rPr lang="en-US" sz="3600" dirty="0">
                <a:solidFill>
                  <a:schemeClr val="hlink"/>
                </a:solidFill>
                <a:latin typeface=".VnTime" pitchFamily="34" charset="0"/>
              </a:rPr>
              <a:t>3.Gióp c¬ </a:t>
            </a:r>
            <a:r>
              <a:rPr lang="en-US" sz="3600" dirty="0" err="1">
                <a:solidFill>
                  <a:schemeClr val="hlink"/>
                </a:solidFill>
                <a:latin typeface=".VnTime" pitchFamily="34" charset="0"/>
              </a:rPr>
              <a:t>quan</a:t>
            </a:r>
            <a:r>
              <a:rPr lang="en-US" sz="3600" dirty="0">
                <a:solidFill>
                  <a:schemeClr val="hlink"/>
                </a:solidFill>
                <a:latin typeface=".VnTime" pitchFamily="34" charset="0"/>
              </a:rPr>
              <a:t> </a:t>
            </a:r>
            <a:r>
              <a:rPr lang="en-US" sz="3600" dirty="0" err="1">
                <a:solidFill>
                  <a:schemeClr val="hlink"/>
                </a:solidFill>
                <a:latin typeface=".VnTime" pitchFamily="34" charset="0"/>
              </a:rPr>
              <a:t>chøc</a:t>
            </a:r>
            <a:r>
              <a:rPr lang="en-US" sz="3600" dirty="0">
                <a:solidFill>
                  <a:schemeClr val="hlink"/>
                </a:solidFill>
                <a:latin typeface=".VnTime" pitchFamily="34" charset="0"/>
              </a:rPr>
              <a:t> </a:t>
            </a:r>
            <a:r>
              <a:rPr lang="en-US" sz="3600" dirty="0" err="1">
                <a:solidFill>
                  <a:schemeClr val="hlink"/>
                </a:solidFill>
                <a:latin typeface=".VnTime" pitchFamily="34" charset="0"/>
              </a:rPr>
              <a:t>n¨ng</a:t>
            </a:r>
            <a:r>
              <a:rPr lang="en-US" sz="3600" dirty="0">
                <a:solidFill>
                  <a:schemeClr val="hlink"/>
                </a:solidFill>
                <a:latin typeface=".VnTime" pitchFamily="34" charset="0"/>
              </a:rPr>
              <a:t> </a:t>
            </a:r>
            <a:r>
              <a:rPr lang="en-US" sz="3600" dirty="0" err="1">
                <a:solidFill>
                  <a:schemeClr val="hlink"/>
                </a:solidFill>
                <a:latin typeface=".VnTime" pitchFamily="34" charset="0"/>
              </a:rPr>
              <a:t>ph¸t</a:t>
            </a:r>
            <a:r>
              <a:rPr lang="en-US" sz="3600" dirty="0">
                <a:solidFill>
                  <a:schemeClr val="hlink"/>
                </a:solidFill>
                <a:latin typeface=".VnTime" pitchFamily="34" charset="0"/>
              </a:rPr>
              <a:t> </a:t>
            </a:r>
            <a:r>
              <a:rPr lang="en-US" sz="3600" dirty="0" err="1">
                <a:solidFill>
                  <a:schemeClr val="hlink"/>
                </a:solidFill>
                <a:latin typeface=".VnTime" pitchFamily="34" charset="0"/>
              </a:rPr>
              <a:t>hiÖn</a:t>
            </a:r>
            <a:r>
              <a:rPr lang="en-US" sz="3600" dirty="0">
                <a:solidFill>
                  <a:schemeClr val="hlink"/>
                </a:solidFill>
                <a:latin typeface=".VnTime" pitchFamily="34" charset="0"/>
              </a:rPr>
              <a:t> </a:t>
            </a:r>
            <a:r>
              <a:rPr lang="en-US" sz="3600" dirty="0" err="1">
                <a:solidFill>
                  <a:schemeClr val="hlink"/>
                </a:solidFill>
                <a:latin typeface=".VnTime" pitchFamily="34" charset="0"/>
              </a:rPr>
              <a:t>téi</a:t>
            </a:r>
            <a:r>
              <a:rPr lang="en-US" sz="3600" dirty="0">
                <a:solidFill>
                  <a:schemeClr val="hlink"/>
                </a:solidFill>
                <a:latin typeface=".VnTime" pitchFamily="34" charset="0"/>
              </a:rPr>
              <a:t> ph¹m.</a:t>
            </a:r>
          </a:p>
          <a:p>
            <a:pPr algn="just"/>
            <a:r>
              <a:rPr lang="en-US" sz="3600" dirty="0">
                <a:solidFill>
                  <a:schemeClr val="hlink"/>
                </a:solidFill>
                <a:latin typeface=".VnTime" pitchFamily="34" charset="0"/>
              </a:rPr>
              <a:t>4.Tu©n </a:t>
            </a:r>
            <a:r>
              <a:rPr lang="en-US" sz="3600" dirty="0" err="1">
                <a:solidFill>
                  <a:schemeClr val="hlink"/>
                </a:solidFill>
                <a:latin typeface=".VnTime" pitchFamily="34" charset="0"/>
              </a:rPr>
              <a:t>theo</a:t>
            </a:r>
            <a:r>
              <a:rPr lang="en-US" sz="3600" dirty="0">
                <a:solidFill>
                  <a:schemeClr val="hlink"/>
                </a:solidFill>
                <a:latin typeface=".VnTime" pitchFamily="34" charset="0"/>
              </a:rPr>
              <a:t> </a:t>
            </a:r>
            <a:r>
              <a:rPr lang="en-US" sz="3600" dirty="0" err="1">
                <a:solidFill>
                  <a:schemeClr val="hlink"/>
                </a:solidFill>
                <a:latin typeface=".VnTime" pitchFamily="34" charset="0"/>
              </a:rPr>
              <a:t>nh÷ng</a:t>
            </a:r>
            <a:r>
              <a:rPr lang="en-US" sz="3600" dirty="0">
                <a:solidFill>
                  <a:schemeClr val="hlink"/>
                </a:solidFill>
                <a:latin typeface=".VnTime" pitchFamily="34" charset="0"/>
              </a:rPr>
              <a:t> </a:t>
            </a:r>
            <a:r>
              <a:rPr lang="en-US" sz="3600" dirty="0" err="1">
                <a:solidFill>
                  <a:schemeClr val="hlink"/>
                </a:solidFill>
                <a:latin typeface=".VnTime" pitchFamily="34" charset="0"/>
              </a:rPr>
              <a:t>quy</a:t>
            </a:r>
            <a:r>
              <a:rPr lang="en-US" sz="3600" dirty="0">
                <a:solidFill>
                  <a:schemeClr val="hlink"/>
                </a:solidFill>
                <a:latin typeface=".VnTime" pitchFamily="34" charset="0"/>
              </a:rPr>
              <a:t> ®</a:t>
            </a:r>
            <a:r>
              <a:rPr lang="en-US" sz="3600" dirty="0" err="1">
                <a:solidFill>
                  <a:schemeClr val="hlink"/>
                </a:solidFill>
                <a:latin typeface=".VnTime" pitchFamily="34" charset="0"/>
              </a:rPr>
              <a:t>Þnh</a:t>
            </a:r>
            <a:r>
              <a:rPr lang="en-US" sz="3600" dirty="0">
                <a:solidFill>
                  <a:schemeClr val="hlink"/>
                </a:solidFill>
                <a:latin typeface=".VnTime" pitchFamily="34" charset="0"/>
              </a:rPr>
              <a:t> </a:t>
            </a:r>
            <a:r>
              <a:rPr lang="en-US" sz="3600" dirty="0" err="1">
                <a:solidFill>
                  <a:schemeClr val="hlink"/>
                </a:solidFill>
                <a:latin typeface=".VnTime" pitchFamily="34" charset="0"/>
              </a:rPr>
              <a:t>cña</a:t>
            </a:r>
            <a:r>
              <a:rPr lang="en-US" sz="3600" dirty="0">
                <a:solidFill>
                  <a:schemeClr val="hlink"/>
                </a:solidFill>
                <a:latin typeface=".VnTime" pitchFamily="34" charset="0"/>
              </a:rPr>
              <a:t> </a:t>
            </a:r>
            <a:r>
              <a:rPr lang="en-US" sz="3600" dirty="0" err="1">
                <a:solidFill>
                  <a:schemeClr val="hlink"/>
                </a:solidFill>
                <a:latin typeface=".VnTime" pitchFamily="34" charset="0"/>
              </a:rPr>
              <a:t>ph¸p</a:t>
            </a:r>
            <a:r>
              <a:rPr lang="en-US" sz="3600" dirty="0">
                <a:solidFill>
                  <a:schemeClr val="hlink"/>
                </a:solidFill>
                <a:latin typeface=".VnTime" pitchFamily="34" charset="0"/>
              </a:rPr>
              <a:t> </a:t>
            </a:r>
            <a:r>
              <a:rPr lang="en-US" sz="3600" dirty="0" err="1">
                <a:solidFill>
                  <a:schemeClr val="hlink"/>
                </a:solidFill>
                <a:latin typeface=".VnTime" pitchFamily="34" charset="0"/>
              </a:rPr>
              <a:t>luËt</a:t>
            </a:r>
            <a:r>
              <a:rPr lang="en-US" sz="3600" dirty="0">
                <a:solidFill>
                  <a:schemeClr val="hlink"/>
                </a:solidFill>
                <a:latin typeface=".VnTime" pitchFamily="34" charset="0"/>
              </a:rPr>
              <a:t>.</a:t>
            </a:r>
          </a:p>
          <a:p>
            <a:endParaRPr lang="en-US" sz="3600" dirty="0">
              <a:solidFill>
                <a:schemeClr val="hlink"/>
              </a:solidFill>
              <a:latin typeface=".VnTime" pitchFamily="34" charset="0"/>
            </a:endParaRPr>
          </a:p>
        </p:txBody>
      </p:sp>
      <p:sp>
        <p:nvSpPr>
          <p:cNvPr id="66566" name="Text Box 6"/>
          <p:cNvSpPr txBox="1">
            <a:spLocks noChangeArrowheads="1"/>
          </p:cNvSpPr>
          <p:nvPr/>
        </p:nvSpPr>
        <p:spPr bwMode="auto">
          <a:xfrm>
            <a:off x="304800" y="0"/>
            <a:ext cx="20574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endParaRPr lang="en-US" sz="3600">
              <a:latin typeface=".VnTime" pitchFamily="34" charset="0"/>
            </a:endParaRPr>
          </a:p>
        </p:txBody>
      </p:sp>
      <p:sp>
        <p:nvSpPr>
          <p:cNvPr id="66567" name="Text Box 7"/>
          <p:cNvSpPr txBox="1">
            <a:spLocks noChangeArrowheads="1"/>
          </p:cNvSpPr>
          <p:nvPr/>
        </p:nvSpPr>
        <p:spPr bwMode="auto">
          <a:xfrm>
            <a:off x="228600" y="76200"/>
            <a:ext cx="84391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smtClean="0">
                <a:solidFill>
                  <a:srgbClr val="FF0066"/>
                </a:solidFill>
                <a:effectLst>
                  <a:outerShdw blurRad="38100" dist="38100" dir="2700000" algn="tl">
                    <a:srgbClr val="000000">
                      <a:alpha val="43137"/>
                    </a:srgbClr>
                  </a:outerShdw>
                </a:effectLst>
                <a:latin typeface=".VnTimeH" pitchFamily="34" charset="0"/>
              </a:rPr>
              <a:t>2. </a:t>
            </a:r>
            <a:r>
              <a:rPr lang="en-US" sz="2400" b="1" dirty="0" err="1">
                <a:solidFill>
                  <a:srgbClr val="FF0066"/>
                </a:solidFill>
                <a:effectLst>
                  <a:outerShdw blurRad="38100" dist="38100" dir="2700000" algn="tl">
                    <a:srgbClr val="000000">
                      <a:alpha val="43137"/>
                    </a:srgbClr>
                  </a:outerShdw>
                </a:effectLst>
                <a:latin typeface=".VnTimeH" pitchFamily="34" charset="0"/>
              </a:rPr>
              <a:t>Häc</a:t>
            </a:r>
            <a:r>
              <a:rPr lang="en-US" sz="2400" b="1" dirty="0">
                <a:solidFill>
                  <a:srgbClr val="FF0066"/>
                </a:solidFill>
                <a:effectLst>
                  <a:outerShdw blurRad="38100" dist="38100" dir="2700000" algn="tl">
                    <a:srgbClr val="000000">
                      <a:alpha val="43137"/>
                    </a:srgbClr>
                  </a:outerShdw>
                </a:effectLst>
                <a:latin typeface=".VnTimeH" pitchFamily="34" charset="0"/>
              </a:rPr>
              <a:t> </a:t>
            </a:r>
            <a:r>
              <a:rPr lang="en-US" sz="2400" b="1" dirty="0" err="1">
                <a:solidFill>
                  <a:srgbClr val="FF0066"/>
                </a:solidFill>
                <a:effectLst>
                  <a:outerShdw blurRad="38100" dist="38100" dir="2700000" algn="tl">
                    <a:srgbClr val="000000">
                      <a:alpha val="43137"/>
                    </a:srgbClr>
                  </a:outerShdw>
                </a:effectLst>
                <a:latin typeface=".VnTimeH" pitchFamily="34" charset="0"/>
              </a:rPr>
              <a:t>sinh</a:t>
            </a:r>
            <a:r>
              <a:rPr lang="en-US" sz="2400" b="1" dirty="0">
                <a:solidFill>
                  <a:srgbClr val="FF0066"/>
                </a:solidFill>
                <a:effectLst>
                  <a:outerShdw blurRad="38100" dist="38100" dir="2700000" algn="tl">
                    <a:srgbClr val="000000">
                      <a:alpha val="43137"/>
                    </a:srgbClr>
                  </a:outerShdw>
                </a:effectLst>
                <a:latin typeface=".VnTimeH" pitchFamily="34" charset="0"/>
              </a:rPr>
              <a:t> </a:t>
            </a:r>
            <a:r>
              <a:rPr lang="en-US" sz="2400" b="1" dirty="0" err="1">
                <a:solidFill>
                  <a:srgbClr val="FF0066"/>
                </a:solidFill>
                <a:effectLst>
                  <a:outerShdw blurRad="38100" dist="38100" dir="2700000" algn="tl">
                    <a:srgbClr val="000000">
                      <a:alpha val="43137"/>
                    </a:srgbClr>
                  </a:outerShdw>
                </a:effectLst>
                <a:latin typeface=".VnTimeH" pitchFamily="34" charset="0"/>
              </a:rPr>
              <a:t>ph¶I</a:t>
            </a:r>
            <a:r>
              <a:rPr lang="en-US" sz="2400" b="1" dirty="0">
                <a:solidFill>
                  <a:srgbClr val="FF0066"/>
                </a:solidFill>
                <a:effectLst>
                  <a:outerShdw blurRad="38100" dist="38100" dir="2700000" algn="tl">
                    <a:srgbClr val="000000">
                      <a:alpha val="43137"/>
                    </a:srgbClr>
                  </a:outerShdw>
                </a:effectLst>
                <a:latin typeface=".VnTimeH" pitchFamily="34" charset="0"/>
              </a:rPr>
              <a:t>  </a:t>
            </a:r>
            <a:r>
              <a:rPr lang="en-US" sz="2400" b="1" dirty="0" err="1">
                <a:solidFill>
                  <a:srgbClr val="FF0066"/>
                </a:solidFill>
                <a:effectLst>
                  <a:outerShdw blurRad="38100" dist="38100" dir="2700000" algn="tl">
                    <a:srgbClr val="000000">
                      <a:alpha val="43137"/>
                    </a:srgbClr>
                  </a:outerShdw>
                </a:effectLst>
                <a:latin typeface=".VnTimeH" pitchFamily="34" charset="0"/>
              </a:rPr>
              <a:t>lµm</a:t>
            </a:r>
            <a:r>
              <a:rPr lang="en-US" sz="2400" b="1" dirty="0">
                <a:solidFill>
                  <a:srgbClr val="FF0066"/>
                </a:solidFill>
                <a:effectLst>
                  <a:outerShdw blurRad="38100" dist="38100" dir="2700000" algn="tl">
                    <a:srgbClr val="000000">
                      <a:alpha val="43137"/>
                    </a:srgbClr>
                  </a:outerShdw>
                </a:effectLst>
                <a:latin typeface=".VnTimeH" pitchFamily="34" charset="0"/>
              </a:rPr>
              <a:t> g×  ®Ó </a:t>
            </a:r>
            <a:r>
              <a:rPr lang="en-US" sz="2400" b="1" dirty="0" err="1">
                <a:solidFill>
                  <a:srgbClr val="FF0066"/>
                </a:solidFill>
                <a:effectLst>
                  <a:outerShdw blurRad="38100" dist="38100" dir="2700000" algn="tl">
                    <a:srgbClr val="000000">
                      <a:alpha val="43137"/>
                    </a:srgbClr>
                  </a:outerShdw>
                </a:effectLst>
                <a:latin typeface=".VnTimeH" pitchFamily="34" charset="0"/>
              </a:rPr>
              <a:t>phßng</a:t>
            </a:r>
            <a:r>
              <a:rPr lang="en-US" sz="2400" b="1" dirty="0">
                <a:solidFill>
                  <a:srgbClr val="FF0066"/>
                </a:solidFill>
                <a:effectLst>
                  <a:outerShdw blurRad="38100" dist="38100" dir="2700000" algn="tl">
                    <a:srgbClr val="000000">
                      <a:alpha val="43137"/>
                    </a:srgbClr>
                  </a:outerShdw>
                </a:effectLst>
                <a:latin typeface=".VnTimeH" pitchFamily="34" charset="0"/>
              </a:rPr>
              <a:t> </a:t>
            </a:r>
            <a:r>
              <a:rPr lang="en-US" sz="2400" b="1" dirty="0" err="1">
                <a:solidFill>
                  <a:srgbClr val="FF0066"/>
                </a:solidFill>
                <a:effectLst>
                  <a:outerShdw blurRad="38100" dist="38100" dir="2700000" algn="tl">
                    <a:srgbClr val="000000">
                      <a:alpha val="43137"/>
                    </a:srgbClr>
                  </a:outerShdw>
                </a:effectLst>
                <a:latin typeface=".VnTimeH" pitchFamily="34" charset="0"/>
              </a:rPr>
              <a:t>chèng</a:t>
            </a:r>
            <a:r>
              <a:rPr lang="en-US" sz="2400" b="1" dirty="0">
                <a:solidFill>
                  <a:srgbClr val="FF0066"/>
                </a:solidFill>
                <a:effectLst>
                  <a:outerShdw blurRad="38100" dist="38100" dir="2700000" algn="tl">
                    <a:srgbClr val="000000">
                      <a:alpha val="43137"/>
                    </a:srgbClr>
                  </a:outerShdw>
                </a:effectLst>
                <a:latin typeface=".VnTimeH" pitchFamily="34" charset="0"/>
              </a:rPr>
              <a:t> ma </a:t>
            </a:r>
            <a:r>
              <a:rPr lang="en-US" sz="2400" b="1" dirty="0" err="1">
                <a:solidFill>
                  <a:srgbClr val="FF0066"/>
                </a:solidFill>
                <a:effectLst>
                  <a:outerShdw blurRad="38100" dist="38100" dir="2700000" algn="tl">
                    <a:srgbClr val="000000">
                      <a:alpha val="43137"/>
                    </a:srgbClr>
                  </a:outerShdw>
                </a:effectLst>
                <a:latin typeface=".VnTimeH" pitchFamily="34" charset="0"/>
              </a:rPr>
              <a:t>tuý</a:t>
            </a:r>
            <a:endParaRPr lang="en-US" sz="2400" b="1" dirty="0">
              <a:solidFill>
                <a:srgbClr val="FF0066"/>
              </a:solidFill>
              <a:effectLst>
                <a:outerShdw blurRad="38100" dist="38100" dir="2700000" algn="tl">
                  <a:srgbClr val="000000">
                    <a:alpha val="43137"/>
                  </a:srgbClr>
                </a:outerShdw>
              </a:effectLst>
              <a:latin typeface=".VnTimeH" pitchFamily="34" charset="0"/>
            </a:endParaRPr>
          </a:p>
        </p:txBody>
      </p:sp>
      <p:cxnSp>
        <p:nvCxnSpPr>
          <p:cNvPr id="3" name="Straight Connector 2"/>
          <p:cNvCxnSpPr/>
          <p:nvPr/>
        </p:nvCxnSpPr>
        <p:spPr>
          <a:xfrm>
            <a:off x="4267200" y="533400"/>
            <a:ext cx="76200" cy="6324600"/>
          </a:xfrm>
          <a:prstGeom prst="line">
            <a:avLst/>
          </a:prstGeom>
          <a:ln>
            <a:solidFill>
              <a:srgbClr val="7030A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 xmlns:p14="http://schemas.microsoft.com/office/powerpoint/2010/main" val="180212501"/>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circle(in)">
                                      <p:cBhvr>
                                        <p:cTn id="7" dur="2000"/>
                                        <p:tgtEl>
                                          <p:spTgt spid="665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565"/>
                                        </p:tgtEl>
                                        <p:attrNameLst>
                                          <p:attrName>style.visibility</p:attrName>
                                        </p:attrNameLst>
                                      </p:cBhvr>
                                      <p:to>
                                        <p:strVal val="visible"/>
                                      </p:to>
                                    </p:set>
                                    <p:animEffect transition="in" filter="fade">
                                      <p:cBhvr>
                                        <p:cTn id="12" dur="500"/>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p:bldP spid="6656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971" name="Group 203"/>
          <p:cNvGraphicFramePr>
            <a:graphicFrameLocks noGrp="1"/>
          </p:cNvGraphicFramePr>
          <p:nvPr/>
        </p:nvGraphicFramePr>
        <p:xfrm>
          <a:off x="457200" y="609600"/>
          <a:ext cx="8229600" cy="6089904"/>
        </p:xfrm>
        <a:graphic>
          <a:graphicData uri="http://schemas.openxmlformats.org/drawingml/2006/table">
            <a:tbl>
              <a:tblPr/>
              <a:tblGrid>
                <a:gridCol w="6172200"/>
                <a:gridCol w="990600"/>
                <a:gridCol w="1066800"/>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sng" strike="noStrike" cap="none" normalizeH="0" baseline="0" dirty="0" err="1" smtClean="0">
                          <a:ln>
                            <a:noFill/>
                          </a:ln>
                          <a:solidFill>
                            <a:srgbClr val="0000FF"/>
                          </a:solidFill>
                          <a:effectLst/>
                          <a:latin typeface="Times New Roman" pitchFamily="18" charset="0"/>
                        </a:rPr>
                        <a:t>Bài</a:t>
                      </a:r>
                      <a:r>
                        <a:rPr kumimoji="0" lang="en-US" sz="2400" b="1" i="0" u="sng" strike="noStrike" cap="none" normalizeH="0" baseline="0" dirty="0" smtClean="0">
                          <a:ln>
                            <a:noFill/>
                          </a:ln>
                          <a:solidFill>
                            <a:srgbClr val="0000FF"/>
                          </a:solidFill>
                          <a:effectLst/>
                          <a:latin typeface="Times New Roman" pitchFamily="18" charset="0"/>
                        </a:rPr>
                        <a:t> 3 :</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Em</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tán</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thành</a:t>
                      </a:r>
                      <a:r>
                        <a:rPr kumimoji="0" lang="en-US" sz="2400" b="0" i="0" u="none" strike="noStrike" cap="none" normalizeH="0" baseline="0" dirty="0" smtClean="0">
                          <a:ln>
                            <a:noFill/>
                          </a:ln>
                          <a:solidFill>
                            <a:srgbClr val="0000FF"/>
                          </a:solidFill>
                          <a:effectLst/>
                          <a:latin typeface="Times New Roman" pitchFamily="18" charset="0"/>
                        </a:rPr>
                        <a:t> hay </a:t>
                      </a:r>
                      <a:r>
                        <a:rPr kumimoji="0" lang="en-US" sz="2400" b="0" i="0" u="none" strike="noStrike" cap="none" normalizeH="0" baseline="0" dirty="0" err="1" smtClean="0">
                          <a:ln>
                            <a:noFill/>
                          </a:ln>
                          <a:solidFill>
                            <a:srgbClr val="0000FF"/>
                          </a:solidFill>
                          <a:effectLst/>
                          <a:latin typeface="Times New Roman" pitchFamily="18" charset="0"/>
                        </a:rPr>
                        <a:t>không</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tán</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thành</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những</a:t>
                      </a:r>
                      <a:r>
                        <a:rPr kumimoji="0" lang="en-US" sz="2400" b="0" i="0" u="none" strike="noStrike" cap="none" normalizeH="0" baseline="0" dirty="0" smtClean="0">
                          <a:ln>
                            <a:noFill/>
                          </a:ln>
                          <a:solidFill>
                            <a:srgbClr val="0000FF"/>
                          </a:solidFill>
                          <a:effectLst/>
                          <a:latin typeface="Times New Roman" pitchFamily="18" charset="0"/>
                        </a:rPr>
                        <a:t> ý </a:t>
                      </a:r>
                      <a:r>
                        <a:rPr kumimoji="0" lang="en-US" sz="2400" b="0" i="0" u="none" strike="noStrike" cap="none" normalizeH="0" baseline="0" dirty="0" err="1" smtClean="0">
                          <a:ln>
                            <a:noFill/>
                          </a:ln>
                          <a:solidFill>
                            <a:srgbClr val="0000FF"/>
                          </a:solidFill>
                          <a:effectLst/>
                          <a:latin typeface="Times New Roman" pitchFamily="18" charset="0"/>
                        </a:rPr>
                        <a:t>kiến</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nào</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sau</a:t>
                      </a:r>
                      <a:r>
                        <a:rPr kumimoji="0" lang="en-US" sz="2400" b="0" i="0" u="none" strike="noStrike" cap="none" normalizeH="0" baseline="0" dirty="0" smtClean="0">
                          <a:ln>
                            <a:noFill/>
                          </a:ln>
                          <a:solidFill>
                            <a:srgbClr val="0000FF"/>
                          </a:solidFill>
                          <a:effectLst/>
                          <a:latin typeface="Times New Roman" pitchFamily="18" charset="0"/>
                        </a:rPr>
                        <a:t> </a:t>
                      </a:r>
                      <a:r>
                        <a:rPr kumimoji="0" lang="en-US" sz="2400" b="0" i="0" u="none" strike="noStrike" cap="none" normalizeH="0" baseline="0" dirty="0" err="1" smtClean="0">
                          <a:ln>
                            <a:noFill/>
                          </a:ln>
                          <a:solidFill>
                            <a:srgbClr val="0000FF"/>
                          </a:solidFill>
                          <a:effectLst/>
                          <a:latin typeface="Times New Roman" pitchFamily="18" charset="0"/>
                        </a:rPr>
                        <a:t>đây</a:t>
                      </a:r>
                      <a:r>
                        <a:rPr kumimoji="0" lang="en-US" sz="2400" b="0" i="0" u="none" strike="noStrike" cap="none" normalizeH="0" baseline="0" dirty="0" smtClean="0">
                          <a:ln>
                            <a:noFill/>
                          </a:ln>
                          <a:solidFill>
                            <a:srgbClr val="0000FF"/>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Đồng     ý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Không đồng ý</a:t>
                      </a:r>
                      <a:r>
                        <a:rPr kumimoji="0" lang="en-US" sz="2400" b="1" i="0" u="none" strike="noStrike" cap="none" normalizeH="0" baseline="0" smtClean="0">
                          <a:ln>
                            <a:noFill/>
                          </a:ln>
                          <a:solidFill>
                            <a:srgbClr val="0000FF"/>
                          </a:solidFill>
                          <a:effectLst/>
                          <a:latin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20738">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A.</a:t>
                      </a:r>
                      <a:r>
                        <a:rPr kumimoji="0" lang="en-US" sz="2400" b="0" i="0" u="none" strike="noStrike" cap="none" normalizeH="0" baseline="0" smtClean="0">
                          <a:ln>
                            <a:noFill/>
                          </a:ln>
                          <a:solidFill>
                            <a:srgbClr val="0000FF"/>
                          </a:solidFill>
                          <a:effectLst/>
                          <a:latin typeface="Times New Roman" pitchFamily="18" charset="0"/>
                        </a:rPr>
                        <a:t> Những người mắc tệ nạn xã hội là những người lười lao động, thích hưởng thụ.</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7525">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B.</a:t>
                      </a:r>
                      <a:r>
                        <a:rPr kumimoji="0" lang="en-US" sz="2400" b="0" i="0" u="none" strike="noStrike" cap="none" normalizeH="0" baseline="0" smtClean="0">
                          <a:ln>
                            <a:noFill/>
                          </a:ln>
                          <a:solidFill>
                            <a:srgbClr val="0000FF"/>
                          </a:solidFill>
                          <a:effectLst/>
                          <a:latin typeface="Times New Roman" pitchFamily="18" charset="0"/>
                        </a:rPr>
                        <a:t> Thấy người buôn bán ma tuý thì nên lờ đi coi như không biết.</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17525">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C.</a:t>
                      </a:r>
                      <a:r>
                        <a:rPr kumimoji="0" lang="en-US" sz="2400" b="0" i="0" u="none" strike="noStrike" cap="none" normalizeH="0" baseline="0" smtClean="0">
                          <a:ln>
                            <a:noFill/>
                          </a:ln>
                          <a:solidFill>
                            <a:srgbClr val="0000FF"/>
                          </a:solidFill>
                          <a:effectLst/>
                          <a:latin typeface="Times New Roman" pitchFamily="18" charset="0"/>
                        </a:rPr>
                        <a:t> Tích cực học tập, lao động, hoạt động tập thể sẽ giúp ta tránh xa được các tệ nạn xã hội</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1650">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D.</a:t>
                      </a:r>
                      <a:r>
                        <a:rPr kumimoji="0" lang="en-US" sz="2400" b="0" i="0" u="none" strike="noStrike" cap="none" normalizeH="0" baseline="0" smtClean="0">
                          <a:ln>
                            <a:noFill/>
                          </a:ln>
                          <a:solidFill>
                            <a:srgbClr val="0000FF"/>
                          </a:solidFill>
                          <a:effectLst/>
                          <a:latin typeface="Times New Roman" pitchFamily="18" charset="0"/>
                        </a:rPr>
                        <a:t> Dùng thử ma tuý một lần thì cũng không sao.</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1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E.</a:t>
                      </a:r>
                      <a:r>
                        <a:rPr kumimoji="0" lang="en-US" sz="2400" b="0" i="0" u="none" strike="noStrike" cap="none" normalizeH="0" baseline="0" smtClean="0">
                          <a:ln>
                            <a:noFill/>
                          </a:ln>
                          <a:solidFill>
                            <a:srgbClr val="0000FF"/>
                          </a:solidFill>
                          <a:effectLst/>
                          <a:latin typeface="Times New Roman" pitchFamily="18" charset="0"/>
                        </a:rPr>
                        <a:t> Không mang hộ đồ vật của người khác khi không biết rõ là gì, cho dù được trả nhiều tiền</a:t>
                      </a:r>
                      <a:r>
                        <a:rPr kumimoji="0" lang="en-US" sz="2800" b="0" i="0" u="none" strike="noStrike" cap="none" normalizeH="0" baseline="0" smtClean="0">
                          <a:ln>
                            <a:noFill/>
                          </a:ln>
                          <a:solidFill>
                            <a:srgbClr val="0000FF"/>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1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00FF"/>
                          </a:solidFill>
                          <a:effectLst/>
                          <a:latin typeface="Times New Roman" pitchFamily="18" charset="0"/>
                        </a:rPr>
                        <a:t>G</a:t>
                      </a:r>
                      <a:r>
                        <a:rPr kumimoji="0" lang="en-US" sz="2400" b="0" i="0" u="none" strike="noStrike" cap="none" normalizeH="0" baseline="0" smtClean="0">
                          <a:ln>
                            <a:noFill/>
                          </a:ln>
                          <a:solidFill>
                            <a:srgbClr val="0000FF"/>
                          </a:solidFill>
                          <a:effectLst/>
                          <a:latin typeface="Times New Roman" pitchFamily="18" charset="0"/>
                        </a:rPr>
                        <a:t>. Ma tuý, mại dâm là con đường lây nhiễm bệnh xã hội, đặc biệt là nhiễm HIV/AIDS.</a:t>
                      </a:r>
                      <a:r>
                        <a:rPr kumimoji="0" lang="en-US" sz="2400" b="1" i="0" u="none" strike="noStrike" cap="none" normalizeH="0" baseline="0" smtClean="0">
                          <a:ln>
                            <a:noFill/>
                          </a:ln>
                          <a:solidFill>
                            <a:srgbClr val="0000FF"/>
                          </a:solidFill>
                          <a:effectLst/>
                          <a:latin typeface="Times New Roman" pitchFamily="18" charset="0"/>
                        </a:rPr>
                        <a:t/>
                      </a:r>
                      <a:br>
                        <a:rPr kumimoji="0" lang="en-US" sz="2400" b="1" i="0" u="none" strike="noStrike" cap="none" normalizeH="0" baseline="0" smtClean="0">
                          <a:ln>
                            <a:noFill/>
                          </a:ln>
                          <a:solidFill>
                            <a:srgbClr val="0000FF"/>
                          </a:solidFill>
                          <a:effectLst/>
                          <a:latin typeface="Times New Roman" pitchFamily="18" charset="0"/>
                        </a:rPr>
                      </a:br>
                      <a:endParaRPr kumimoji="0" lang="en-US" sz="2400" b="1" i="0" u="none" strike="noStrike" cap="none" normalizeH="0" baseline="0" smtClean="0">
                        <a:ln>
                          <a:noFill/>
                        </a:ln>
                        <a:solidFill>
                          <a:srgbClr val="0000FF"/>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2961" name="Text Box 193"/>
          <p:cNvSpPr txBox="1">
            <a:spLocks noChangeArrowheads="1"/>
          </p:cNvSpPr>
          <p:nvPr/>
        </p:nvSpPr>
        <p:spPr bwMode="auto">
          <a:xfrm>
            <a:off x="6705600" y="15240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
        <p:nvSpPr>
          <p:cNvPr id="32962" name="Text Box 194"/>
          <p:cNvSpPr txBox="1">
            <a:spLocks noChangeArrowheads="1"/>
          </p:cNvSpPr>
          <p:nvPr/>
        </p:nvSpPr>
        <p:spPr bwMode="auto">
          <a:xfrm>
            <a:off x="7772400" y="24384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
        <p:nvSpPr>
          <p:cNvPr id="32963" name="Text Box 195"/>
          <p:cNvSpPr txBox="1">
            <a:spLocks noChangeArrowheads="1"/>
          </p:cNvSpPr>
          <p:nvPr/>
        </p:nvSpPr>
        <p:spPr bwMode="auto">
          <a:xfrm>
            <a:off x="6629400" y="33528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
        <p:nvSpPr>
          <p:cNvPr id="32964" name="Text Box 196"/>
          <p:cNvSpPr txBox="1">
            <a:spLocks noChangeArrowheads="1"/>
          </p:cNvSpPr>
          <p:nvPr/>
        </p:nvSpPr>
        <p:spPr bwMode="auto">
          <a:xfrm>
            <a:off x="7696200" y="41148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
        <p:nvSpPr>
          <p:cNvPr id="32965" name="Text Box 197"/>
          <p:cNvSpPr txBox="1">
            <a:spLocks noChangeArrowheads="1"/>
          </p:cNvSpPr>
          <p:nvPr/>
        </p:nvSpPr>
        <p:spPr bwMode="auto">
          <a:xfrm>
            <a:off x="6705600" y="48768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
        <p:nvSpPr>
          <p:cNvPr id="32966" name="Text Box 198"/>
          <p:cNvSpPr txBox="1">
            <a:spLocks noChangeArrowheads="1"/>
          </p:cNvSpPr>
          <p:nvPr/>
        </p:nvSpPr>
        <p:spPr bwMode="auto">
          <a:xfrm>
            <a:off x="6629400" y="5715000"/>
            <a:ext cx="685800" cy="457200"/>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  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971"/>
                                        </p:tgtEl>
                                        <p:attrNameLst>
                                          <p:attrName>style.visibility</p:attrName>
                                        </p:attrNameLst>
                                      </p:cBhvr>
                                      <p:to>
                                        <p:strVal val="visible"/>
                                      </p:to>
                                    </p:set>
                                    <p:anim calcmode="lin" valueType="num">
                                      <p:cBhvr additive="base">
                                        <p:cTn id="7" dur="500" fill="hold"/>
                                        <p:tgtEl>
                                          <p:spTgt spid="32971"/>
                                        </p:tgtEl>
                                        <p:attrNameLst>
                                          <p:attrName>ppt_x</p:attrName>
                                        </p:attrNameLst>
                                      </p:cBhvr>
                                      <p:tavLst>
                                        <p:tav tm="0">
                                          <p:val>
                                            <p:strVal val="#ppt_x"/>
                                          </p:val>
                                        </p:tav>
                                        <p:tav tm="100000">
                                          <p:val>
                                            <p:strVal val="#ppt_x"/>
                                          </p:val>
                                        </p:tav>
                                      </p:tavLst>
                                    </p:anim>
                                    <p:anim calcmode="lin" valueType="num">
                                      <p:cBhvr additive="base">
                                        <p:cTn id="8" dur="500" fill="hold"/>
                                        <p:tgtEl>
                                          <p:spTgt spid="3297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961"/>
                                        </p:tgtEl>
                                        <p:attrNameLst>
                                          <p:attrName>style.visibility</p:attrName>
                                        </p:attrNameLst>
                                      </p:cBhvr>
                                      <p:to>
                                        <p:strVal val="visible"/>
                                      </p:to>
                                    </p:set>
                                    <p:anim calcmode="lin" valueType="num">
                                      <p:cBhvr additive="base">
                                        <p:cTn id="13" dur="500" fill="hold"/>
                                        <p:tgtEl>
                                          <p:spTgt spid="32961"/>
                                        </p:tgtEl>
                                        <p:attrNameLst>
                                          <p:attrName>ppt_x</p:attrName>
                                        </p:attrNameLst>
                                      </p:cBhvr>
                                      <p:tavLst>
                                        <p:tav tm="0">
                                          <p:val>
                                            <p:strVal val="#ppt_x"/>
                                          </p:val>
                                        </p:tav>
                                        <p:tav tm="100000">
                                          <p:val>
                                            <p:strVal val="#ppt_x"/>
                                          </p:val>
                                        </p:tav>
                                      </p:tavLst>
                                    </p:anim>
                                    <p:anim calcmode="lin" valueType="num">
                                      <p:cBhvr additive="base">
                                        <p:cTn id="14" dur="500" fill="hold"/>
                                        <p:tgtEl>
                                          <p:spTgt spid="3296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962"/>
                                        </p:tgtEl>
                                        <p:attrNameLst>
                                          <p:attrName>style.visibility</p:attrName>
                                        </p:attrNameLst>
                                      </p:cBhvr>
                                      <p:to>
                                        <p:strVal val="visible"/>
                                      </p:to>
                                    </p:set>
                                    <p:anim calcmode="lin" valueType="num">
                                      <p:cBhvr additive="base">
                                        <p:cTn id="19" dur="500" fill="hold"/>
                                        <p:tgtEl>
                                          <p:spTgt spid="32962"/>
                                        </p:tgtEl>
                                        <p:attrNameLst>
                                          <p:attrName>ppt_x</p:attrName>
                                        </p:attrNameLst>
                                      </p:cBhvr>
                                      <p:tavLst>
                                        <p:tav tm="0">
                                          <p:val>
                                            <p:strVal val="#ppt_x"/>
                                          </p:val>
                                        </p:tav>
                                        <p:tav tm="100000">
                                          <p:val>
                                            <p:strVal val="#ppt_x"/>
                                          </p:val>
                                        </p:tav>
                                      </p:tavLst>
                                    </p:anim>
                                    <p:anim calcmode="lin" valueType="num">
                                      <p:cBhvr additive="base">
                                        <p:cTn id="20" dur="500" fill="hold"/>
                                        <p:tgtEl>
                                          <p:spTgt spid="329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963"/>
                                        </p:tgtEl>
                                        <p:attrNameLst>
                                          <p:attrName>style.visibility</p:attrName>
                                        </p:attrNameLst>
                                      </p:cBhvr>
                                      <p:to>
                                        <p:strVal val="visible"/>
                                      </p:to>
                                    </p:set>
                                    <p:anim calcmode="lin" valueType="num">
                                      <p:cBhvr additive="base">
                                        <p:cTn id="25" dur="500" fill="hold"/>
                                        <p:tgtEl>
                                          <p:spTgt spid="32963"/>
                                        </p:tgtEl>
                                        <p:attrNameLst>
                                          <p:attrName>ppt_x</p:attrName>
                                        </p:attrNameLst>
                                      </p:cBhvr>
                                      <p:tavLst>
                                        <p:tav tm="0">
                                          <p:val>
                                            <p:strVal val="#ppt_x"/>
                                          </p:val>
                                        </p:tav>
                                        <p:tav tm="100000">
                                          <p:val>
                                            <p:strVal val="#ppt_x"/>
                                          </p:val>
                                        </p:tav>
                                      </p:tavLst>
                                    </p:anim>
                                    <p:anim calcmode="lin" valueType="num">
                                      <p:cBhvr additive="base">
                                        <p:cTn id="26" dur="500" fill="hold"/>
                                        <p:tgtEl>
                                          <p:spTgt spid="3296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2964"/>
                                        </p:tgtEl>
                                        <p:attrNameLst>
                                          <p:attrName>style.visibility</p:attrName>
                                        </p:attrNameLst>
                                      </p:cBhvr>
                                      <p:to>
                                        <p:strVal val="visible"/>
                                      </p:to>
                                    </p:set>
                                    <p:anim calcmode="lin" valueType="num">
                                      <p:cBhvr additive="base">
                                        <p:cTn id="31" dur="500" fill="hold"/>
                                        <p:tgtEl>
                                          <p:spTgt spid="32964"/>
                                        </p:tgtEl>
                                        <p:attrNameLst>
                                          <p:attrName>ppt_x</p:attrName>
                                        </p:attrNameLst>
                                      </p:cBhvr>
                                      <p:tavLst>
                                        <p:tav tm="0">
                                          <p:val>
                                            <p:strVal val="#ppt_x"/>
                                          </p:val>
                                        </p:tav>
                                        <p:tav tm="100000">
                                          <p:val>
                                            <p:strVal val="#ppt_x"/>
                                          </p:val>
                                        </p:tav>
                                      </p:tavLst>
                                    </p:anim>
                                    <p:anim calcmode="lin" valueType="num">
                                      <p:cBhvr additive="base">
                                        <p:cTn id="32" dur="500" fill="hold"/>
                                        <p:tgtEl>
                                          <p:spTgt spid="32964"/>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2965"/>
                                        </p:tgtEl>
                                        <p:attrNameLst>
                                          <p:attrName>style.visibility</p:attrName>
                                        </p:attrNameLst>
                                      </p:cBhvr>
                                      <p:to>
                                        <p:strVal val="visible"/>
                                      </p:to>
                                    </p:set>
                                    <p:anim calcmode="lin" valueType="num">
                                      <p:cBhvr additive="base">
                                        <p:cTn id="37" dur="500" fill="hold"/>
                                        <p:tgtEl>
                                          <p:spTgt spid="32965"/>
                                        </p:tgtEl>
                                        <p:attrNameLst>
                                          <p:attrName>ppt_x</p:attrName>
                                        </p:attrNameLst>
                                      </p:cBhvr>
                                      <p:tavLst>
                                        <p:tav tm="0">
                                          <p:val>
                                            <p:strVal val="#ppt_x"/>
                                          </p:val>
                                        </p:tav>
                                        <p:tav tm="100000">
                                          <p:val>
                                            <p:strVal val="#ppt_x"/>
                                          </p:val>
                                        </p:tav>
                                      </p:tavLst>
                                    </p:anim>
                                    <p:anim calcmode="lin" valueType="num">
                                      <p:cBhvr additive="base">
                                        <p:cTn id="38" dur="500" fill="hold"/>
                                        <p:tgtEl>
                                          <p:spTgt spid="32965"/>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2966"/>
                                        </p:tgtEl>
                                        <p:attrNameLst>
                                          <p:attrName>style.visibility</p:attrName>
                                        </p:attrNameLst>
                                      </p:cBhvr>
                                      <p:to>
                                        <p:strVal val="visible"/>
                                      </p:to>
                                    </p:set>
                                    <p:anim calcmode="lin" valueType="num">
                                      <p:cBhvr additive="base">
                                        <p:cTn id="43" dur="500" fill="hold"/>
                                        <p:tgtEl>
                                          <p:spTgt spid="32966"/>
                                        </p:tgtEl>
                                        <p:attrNameLst>
                                          <p:attrName>ppt_x</p:attrName>
                                        </p:attrNameLst>
                                      </p:cBhvr>
                                      <p:tavLst>
                                        <p:tav tm="0">
                                          <p:val>
                                            <p:strVal val="#ppt_x"/>
                                          </p:val>
                                        </p:tav>
                                        <p:tav tm="100000">
                                          <p:val>
                                            <p:strVal val="#ppt_x"/>
                                          </p:val>
                                        </p:tav>
                                      </p:tavLst>
                                    </p:anim>
                                    <p:anim calcmode="lin" valueType="num">
                                      <p:cBhvr additive="base">
                                        <p:cTn id="44" dur="500" fill="hold"/>
                                        <p:tgtEl>
                                          <p:spTgt spid="329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61" grpId="0"/>
      <p:bldP spid="32962" grpId="0"/>
      <p:bldP spid="32963" grpId="0"/>
      <p:bldP spid="32964" grpId="0"/>
      <p:bldP spid="32965" grpId="0"/>
      <p:bldP spid="329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514600" y="457200"/>
            <a:ext cx="4235450" cy="641350"/>
          </a:xfrm>
          <a:prstGeom prst="rect">
            <a:avLst/>
          </a:prstGeom>
          <a:solidFill>
            <a:schemeClr val="bg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bg1"/>
            </a:extrusionClr>
          </a:sp3d>
        </p:spPr>
        <p:txBody>
          <a:bodyPr wrap="none">
            <a:spAutoFit/>
            <a:flatTx/>
          </a:bodyPr>
          <a:lstStyle/>
          <a:p>
            <a:pPr marL="342900" indent="-342900" eaLnBrk="1" hangingPunct="1">
              <a:spcBef>
                <a:spcPct val="50000"/>
              </a:spcBef>
            </a:pPr>
            <a:r>
              <a:rPr lang="en-US" sz="3600" b="1">
                <a:solidFill>
                  <a:srgbClr val="D60093"/>
                </a:solidFill>
                <a:latin typeface=".VnTimeH" pitchFamily="34" charset="0"/>
              </a:rPr>
              <a:t>KiÓm tra bµi cò</a:t>
            </a:r>
          </a:p>
        </p:txBody>
      </p:sp>
      <p:pic>
        <p:nvPicPr>
          <p:cNvPr id="7171" name="Picture 3" descr="question_pop_up_from_box_rotate_hg_clr"/>
          <p:cNvPicPr>
            <a:picLocks noChangeAspect="1" noChangeArrowheads="1" noCrop="1"/>
          </p:cNvPicPr>
          <p:nvPr/>
        </p:nvPicPr>
        <p:blipFill>
          <a:blip r:embed="rId2" cstate="print"/>
          <a:srcRect/>
          <a:stretch>
            <a:fillRect/>
          </a:stretch>
        </p:blipFill>
        <p:spPr bwMode="auto">
          <a:xfrm>
            <a:off x="1371600" y="1219200"/>
            <a:ext cx="990600" cy="914400"/>
          </a:xfrm>
          <a:prstGeom prst="rect">
            <a:avLst/>
          </a:prstGeom>
          <a:noFill/>
          <a:ln w="9525">
            <a:noFill/>
            <a:miter lim="800000"/>
            <a:headEnd/>
            <a:tailEnd/>
          </a:ln>
        </p:spPr>
      </p:pic>
      <p:sp>
        <p:nvSpPr>
          <p:cNvPr id="7173" name="Rectangle 5"/>
          <p:cNvSpPr>
            <a:spLocks noChangeArrowheads="1"/>
          </p:cNvSpPr>
          <p:nvPr/>
        </p:nvSpPr>
        <p:spPr bwMode="auto">
          <a:xfrm>
            <a:off x="1447800" y="2362200"/>
            <a:ext cx="7467600" cy="3508375"/>
          </a:xfrm>
          <a:prstGeom prst="rect">
            <a:avLst/>
          </a:prstGeom>
          <a:noFill/>
          <a:ln w="9525">
            <a:noFill/>
            <a:miter lim="800000"/>
            <a:headEnd/>
            <a:tailEnd/>
          </a:ln>
          <a:effectLst/>
        </p:spPr>
        <p:txBody>
          <a:bodyPr>
            <a:spAutoFit/>
          </a:bodyPr>
          <a:lstStyle/>
          <a:p>
            <a:pPr marL="342900" indent="-342900" eaLnBrk="1" hangingPunct="1">
              <a:buFontTx/>
              <a:buAutoNum type="arabicPeriod"/>
            </a:pPr>
            <a:r>
              <a:rPr lang="en-US" sz="2800">
                <a:solidFill>
                  <a:srgbClr val="0000FF"/>
                </a:solidFill>
                <a:latin typeface="Times New Roman" pitchFamily="18" charset="0"/>
              </a:rPr>
              <a:t>Tệ nạn xã hội là gì ?</a:t>
            </a:r>
          </a:p>
          <a:p>
            <a:pPr marL="342900" indent="-342900" eaLnBrk="1" hangingPunct="1">
              <a:buFontTx/>
              <a:buAutoNum type="arabicPeriod"/>
            </a:pPr>
            <a:r>
              <a:rPr lang="en-US" sz="2800">
                <a:solidFill>
                  <a:srgbClr val="0000FF"/>
                </a:solidFill>
                <a:latin typeface="Times New Roman" pitchFamily="18" charset="0"/>
              </a:rPr>
              <a:t>Những hành vị nào sau đây là tệ nạn xã hội  ? </a:t>
            </a:r>
          </a:p>
          <a:p>
            <a:pPr marL="342900" indent="-342900" eaLnBrk="1" hangingPunct="1"/>
            <a:r>
              <a:rPr lang="en-US" sz="2800">
                <a:solidFill>
                  <a:srgbClr val="0000FF"/>
                </a:solidFill>
                <a:latin typeface="Times New Roman" pitchFamily="18" charset="0"/>
              </a:rPr>
              <a:t>A . Mua bán dâm </a:t>
            </a:r>
          </a:p>
          <a:p>
            <a:pPr marL="342900" indent="-342900" eaLnBrk="1" hangingPunct="1"/>
            <a:r>
              <a:rPr lang="en-US" sz="2800">
                <a:solidFill>
                  <a:srgbClr val="0000FF"/>
                </a:solidFill>
                <a:latin typeface="Times New Roman" pitchFamily="18" charset="0"/>
              </a:rPr>
              <a:t>B .Tiêm chích ma túy </a:t>
            </a:r>
          </a:p>
          <a:p>
            <a:pPr marL="342900" indent="-342900" eaLnBrk="1" hangingPunct="1"/>
            <a:r>
              <a:rPr lang="en-US" sz="2800">
                <a:solidFill>
                  <a:srgbClr val="0000FF"/>
                </a:solidFill>
                <a:latin typeface="Times New Roman" pitchFamily="18" charset="0"/>
              </a:rPr>
              <a:t>C. Mua bán cà phê </a:t>
            </a:r>
          </a:p>
          <a:p>
            <a:pPr marL="342900" indent="-342900" eaLnBrk="1" hangingPunct="1"/>
            <a:r>
              <a:rPr lang="en-US" sz="2800">
                <a:solidFill>
                  <a:srgbClr val="0000FF"/>
                </a:solidFill>
                <a:latin typeface="Times New Roman" pitchFamily="18" charset="0"/>
              </a:rPr>
              <a:t>D. Tổ chức chơi cờ bạc </a:t>
            </a:r>
          </a:p>
          <a:p>
            <a:pPr marL="342900" indent="-342900" eaLnBrk="1" hangingPunct="1"/>
            <a:endParaRPr lang="en-US" sz="2800">
              <a:solidFill>
                <a:srgbClr val="0000FF"/>
              </a:solidFill>
              <a:latin typeface="Times New Roman" pitchFamily="18" charset="0"/>
            </a:endParaRPr>
          </a:p>
          <a:p>
            <a:pPr marL="342900" indent="-342900" eaLnBrk="1" hangingPunct="1"/>
            <a:endParaRPr lang="en-US" sz="2800">
              <a:solidFill>
                <a:srgbClr val="0000FF"/>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slide(fromBottom)">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calcmode="lin" valueType="num">
                                      <p:cBhvr>
                                        <p:cTn id="12" dur="1000" fill="hold"/>
                                        <p:tgtEl>
                                          <p:spTgt spid="7171"/>
                                        </p:tgtEl>
                                        <p:attrNameLst>
                                          <p:attrName>ppt_w</p:attrName>
                                        </p:attrNameLst>
                                      </p:cBhvr>
                                      <p:tavLst>
                                        <p:tav tm="0">
                                          <p:val>
                                            <p:strVal val="#ppt_w*0.70"/>
                                          </p:val>
                                        </p:tav>
                                        <p:tav tm="100000">
                                          <p:val>
                                            <p:strVal val="#ppt_w"/>
                                          </p:val>
                                        </p:tav>
                                      </p:tavLst>
                                    </p:anim>
                                    <p:anim calcmode="lin" valueType="num">
                                      <p:cBhvr>
                                        <p:cTn id="13" dur="1000" fill="hold"/>
                                        <p:tgtEl>
                                          <p:spTgt spid="7171"/>
                                        </p:tgtEl>
                                        <p:attrNameLst>
                                          <p:attrName>ppt_h</p:attrName>
                                        </p:attrNameLst>
                                      </p:cBhvr>
                                      <p:tavLst>
                                        <p:tav tm="0">
                                          <p:val>
                                            <p:strVal val="#ppt_h"/>
                                          </p:val>
                                        </p:tav>
                                        <p:tav tm="100000">
                                          <p:val>
                                            <p:strVal val="#ppt_h"/>
                                          </p:val>
                                        </p:tav>
                                      </p:tavLst>
                                    </p:anim>
                                    <p:animEffect transition="in" filter="fade">
                                      <p:cBhvr>
                                        <p:cTn id="14" dur="1000"/>
                                        <p:tgtEl>
                                          <p:spTgt spid="717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7173"/>
                                        </p:tgtEl>
                                        <p:attrNameLst>
                                          <p:attrName>style.visibility</p:attrName>
                                        </p:attrNameLst>
                                      </p:cBhvr>
                                      <p:to>
                                        <p:strVal val="visible"/>
                                      </p:to>
                                    </p:set>
                                    <p:animEffect transition="in" filter="box(in)">
                                      <p:cBhvr>
                                        <p:cTn id="19"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4"/>
          <p:cNvSpPr txBox="1">
            <a:spLocks noChangeArrowheads="1"/>
          </p:cNvSpPr>
          <p:nvPr/>
        </p:nvSpPr>
        <p:spPr bwMode="auto">
          <a:xfrm>
            <a:off x="914400" y="304800"/>
            <a:ext cx="6248400" cy="519113"/>
          </a:xfrm>
          <a:prstGeom prst="rect">
            <a:avLst/>
          </a:prstGeom>
          <a:noFill/>
          <a:ln w="9525">
            <a:noFill/>
            <a:miter lim="800000"/>
            <a:headEnd/>
            <a:tailEnd/>
          </a:ln>
          <a:effectLst/>
        </p:spPr>
        <p:txBody>
          <a:bodyPr>
            <a:spAutoFit/>
          </a:bodyPr>
          <a:lstStyle/>
          <a:p>
            <a:pPr>
              <a:spcBef>
                <a:spcPct val="50000"/>
              </a:spcBef>
            </a:pPr>
            <a:r>
              <a:rPr lang="en-US" sz="2800" b="1" u="sng" dirty="0" err="1">
                <a:solidFill>
                  <a:srgbClr val="0000FF"/>
                </a:solidFill>
                <a:latin typeface="Times New Roman" pitchFamily="18" charset="0"/>
              </a:rPr>
              <a:t>Bài</a:t>
            </a:r>
            <a:r>
              <a:rPr lang="en-US" sz="2800" b="1" u="sng" dirty="0">
                <a:solidFill>
                  <a:srgbClr val="0000FF"/>
                </a:solidFill>
                <a:latin typeface="Times New Roman" pitchFamily="18" charset="0"/>
              </a:rPr>
              <a:t> </a:t>
            </a:r>
            <a:r>
              <a:rPr lang="en-US" sz="2800" b="1" u="sng" dirty="0" smtClean="0">
                <a:solidFill>
                  <a:srgbClr val="0000FF"/>
                </a:solidFill>
                <a:latin typeface="Times New Roman" pitchFamily="18" charset="0"/>
              </a:rPr>
              <a:t>4:</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Tình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huống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bài</a:t>
            </a:r>
            <a:r>
              <a:rPr lang="en-US" sz="2800" dirty="0">
                <a:solidFill>
                  <a:srgbClr val="0000FF"/>
                </a:solidFill>
                <a:latin typeface="Times New Roman" pitchFamily="18" charset="0"/>
              </a:rPr>
              <a:t> 5 SGK/37</a:t>
            </a:r>
          </a:p>
        </p:txBody>
      </p:sp>
      <p:sp>
        <p:nvSpPr>
          <p:cNvPr id="38917" name="Text Box 5"/>
          <p:cNvSpPr txBox="1">
            <a:spLocks noChangeArrowheads="1"/>
          </p:cNvSpPr>
          <p:nvPr/>
        </p:nvSpPr>
        <p:spPr bwMode="auto">
          <a:xfrm>
            <a:off x="990600" y="990600"/>
            <a:ext cx="7696200" cy="1587500"/>
          </a:xfrm>
          <a:prstGeom prst="rect">
            <a:avLst/>
          </a:prstGeom>
          <a:noFill/>
          <a:ln w="9525">
            <a:noFill/>
            <a:miter lim="800000"/>
            <a:headEnd/>
            <a:tailEnd/>
          </a:ln>
          <a:effectLst/>
        </p:spPr>
        <p:txBody>
          <a:bodyPr>
            <a:spAutoFit/>
          </a:bodyPr>
          <a:lstStyle/>
          <a:p>
            <a:pPr>
              <a:spcBef>
                <a:spcPct val="50000"/>
              </a:spcBef>
            </a:pPr>
            <a:r>
              <a:rPr lang="en-US" sz="2800" dirty="0">
                <a:solidFill>
                  <a:srgbClr val="0000FF"/>
                </a:solidFill>
                <a:latin typeface="Times New Roman" pitchFamily="18" charset="0"/>
              </a:rPr>
              <a:t>- Theo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điều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gì</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có</a:t>
            </a:r>
            <a:r>
              <a:rPr lang="en-US" sz="2800" dirty="0">
                <a:solidFill>
                  <a:srgbClr val="0000FF"/>
                </a:solidFill>
                <a:latin typeface="Times New Roman" pitchFamily="18" charset="0"/>
              </a:rPr>
              <a:t> </a:t>
            </a:r>
            <a:r>
              <a:rPr lang="en-US" sz="2800" dirty="0" err="1" smtClean="0">
                <a:solidFill>
                  <a:srgbClr val="0000FF"/>
                </a:solidFill>
                <a:latin typeface="Times New Roman" pitchFamily="18" charset="0"/>
              </a:rPr>
              <a:t>thể</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xảy</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ra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với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Hằng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nếu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Hằng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theo</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người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đàn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ông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lạ</a:t>
            </a:r>
            <a:r>
              <a:rPr lang="en-US" sz="2800" dirty="0">
                <a:solidFill>
                  <a:srgbClr val="0000FF"/>
                </a:solidFill>
                <a:latin typeface="Times New Roman" pitchFamily="18" charset="0"/>
              </a:rPr>
              <a:t> ? </a:t>
            </a:r>
          </a:p>
          <a:p>
            <a:pPr>
              <a:spcBef>
                <a:spcPct val="50000"/>
              </a:spcBef>
            </a:pP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Nếu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Hằng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sẽ</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gì</a:t>
            </a:r>
            <a:r>
              <a:rPr lang="en-US" sz="2800" dirty="0">
                <a:solidFill>
                  <a:srgbClr val="0000FF"/>
                </a:solidFill>
                <a:latin typeface="Times New Roman" pitchFamily="18" charset="0"/>
              </a:rPr>
              <a:t> ?  </a:t>
            </a:r>
          </a:p>
        </p:txBody>
      </p:sp>
      <p:sp>
        <p:nvSpPr>
          <p:cNvPr id="38918" name="Rectangle 6"/>
          <p:cNvSpPr>
            <a:spLocks noChangeArrowheads="1"/>
          </p:cNvSpPr>
          <p:nvPr/>
        </p:nvSpPr>
        <p:spPr bwMode="auto">
          <a:xfrm>
            <a:off x="838200" y="2560638"/>
            <a:ext cx="8135938" cy="1800225"/>
          </a:xfrm>
          <a:prstGeom prst="rect">
            <a:avLst/>
          </a:prstGeom>
          <a:noFill/>
          <a:ln w="9525">
            <a:noFill/>
            <a:miter lim="800000"/>
            <a:headEnd/>
            <a:tailEnd/>
          </a:ln>
          <a:effectLst/>
        </p:spPr>
        <p:txBody>
          <a:bodyPr anchor="ctr">
            <a:spAutoFit/>
          </a:bodyPr>
          <a:lstStyle/>
          <a:p>
            <a:r>
              <a:rPr lang="en-US" sz="2800">
                <a:solidFill>
                  <a:srgbClr val="CC3300"/>
                </a:solidFill>
                <a:latin typeface="Times New Roman" pitchFamily="18" charset="0"/>
                <a:sym typeface="Wingdings 3" pitchFamily="18" charset="2"/>
              </a:rPr>
              <a:t>   Có thể người đàn ông này dụ dỗ hoặc dẫn dắt  mại dâm.</a:t>
            </a:r>
          </a:p>
          <a:p>
            <a:r>
              <a:rPr lang="en-US" sz="2800">
                <a:solidFill>
                  <a:srgbClr val="CC3300"/>
                </a:solidFill>
                <a:latin typeface="Times New Roman" pitchFamily="18" charset="0"/>
                <a:sym typeface="Wingdings 3" pitchFamily="18" charset="2"/>
              </a:rPr>
              <a:t>Không nghe lời dụ dỗ đó </a:t>
            </a:r>
          </a:p>
          <a:p>
            <a:r>
              <a:rPr lang="en-US" sz="2800">
                <a:solidFill>
                  <a:srgbClr val="CC3300"/>
                </a:solidFill>
                <a:latin typeface="Times New Roman" pitchFamily="18" charset="0"/>
                <a:sym typeface="Wingdings 3" pitchFamily="18" charset="2"/>
              </a:rPr>
              <a:t>Phải đề cao cảnh giác với các tệ nạn xã hội .</a:t>
            </a:r>
          </a:p>
        </p:txBody>
      </p:sp>
      <p:sp>
        <p:nvSpPr>
          <p:cNvPr id="38919" name="Text Box 7"/>
          <p:cNvSpPr txBox="1">
            <a:spLocks noChangeArrowheads="1"/>
          </p:cNvSpPr>
          <p:nvPr/>
        </p:nvSpPr>
        <p:spPr bwMode="auto">
          <a:xfrm>
            <a:off x="762000" y="4495800"/>
            <a:ext cx="7543800" cy="2228850"/>
          </a:xfrm>
          <a:prstGeom prst="rect">
            <a:avLst/>
          </a:prstGeom>
          <a:noFill/>
          <a:ln w="9525">
            <a:noFill/>
            <a:miter lim="800000"/>
            <a:headEnd/>
            <a:tailEnd/>
          </a:ln>
          <a:effectLst/>
        </p:spPr>
        <p:txBody>
          <a:bodyPr>
            <a:spAutoFit/>
          </a:bodyPr>
          <a:lstStyle/>
          <a:p>
            <a:pPr marL="342900" indent="-342900">
              <a:spcBef>
                <a:spcPct val="50000"/>
              </a:spcBef>
            </a:pPr>
            <a:r>
              <a:rPr lang="en-US" sz="2800" b="1" u="sng" dirty="0" err="1">
                <a:solidFill>
                  <a:srgbClr val="0000FF"/>
                </a:solidFill>
                <a:latin typeface="Times New Roman" pitchFamily="18" charset="0"/>
              </a:rPr>
              <a:t>Bài</a:t>
            </a:r>
            <a:r>
              <a:rPr lang="en-US" sz="2800" b="1" u="sng" dirty="0">
                <a:solidFill>
                  <a:srgbClr val="0000FF"/>
                </a:solidFill>
                <a:latin typeface="Times New Roman" pitchFamily="18" charset="0"/>
              </a:rPr>
              <a:t> </a:t>
            </a:r>
            <a:r>
              <a:rPr lang="en-US" sz="2800" b="1" u="sng" dirty="0" smtClean="0">
                <a:solidFill>
                  <a:srgbClr val="0000FF"/>
                </a:solidFill>
                <a:latin typeface="Times New Roman" pitchFamily="18" charset="0"/>
              </a:rPr>
              <a:t>tập5</a:t>
            </a:r>
            <a:r>
              <a:rPr lang="en-US" sz="2800" b="1" dirty="0" smtClean="0">
                <a:solidFill>
                  <a:srgbClr val="0000FF"/>
                </a:solidFill>
                <a:latin typeface="Times New Roman" pitchFamily="18" charset="0"/>
              </a:rPr>
              <a:t>:</a:t>
            </a:r>
            <a:r>
              <a:rPr lang="en-US" sz="2800" dirty="0" smtClean="0">
                <a:latin typeface="Times New Roman" pitchFamily="18" charset="0"/>
              </a:rPr>
              <a:t>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sẽ</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gì</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trong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các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tình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huống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sau</a:t>
            </a:r>
            <a:r>
              <a:rPr lang="en-US" sz="2800" dirty="0">
                <a:solidFill>
                  <a:srgbClr val="0000FF"/>
                </a:solidFill>
                <a:latin typeface="Times New Roman" pitchFamily="18" charset="0"/>
              </a:rPr>
              <a:t> :</a:t>
            </a:r>
          </a:p>
          <a:p>
            <a:pPr marL="342900" indent="-342900">
              <a:spcBef>
                <a:spcPct val="50000"/>
              </a:spcBef>
              <a:buFontTx/>
              <a:buAutoNum type="alphaUcPeriod"/>
            </a:pPr>
            <a:r>
              <a:rPr lang="en-US" sz="2800" dirty="0" err="1">
                <a:solidFill>
                  <a:srgbClr val="0000FF"/>
                </a:solidFill>
                <a:latin typeface="Times New Roman" pitchFamily="18" charset="0"/>
              </a:rPr>
              <a:t>Một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người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rủ</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hít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thử</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Hê</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rô</a:t>
            </a:r>
            <a:r>
              <a:rPr lang="en-US" sz="2800" dirty="0">
                <a:solidFill>
                  <a:srgbClr val="0000FF"/>
                </a:solidFill>
                <a:latin typeface="Times New Roman" pitchFamily="18" charset="0"/>
              </a:rPr>
              <a:t> –in .</a:t>
            </a:r>
          </a:p>
          <a:p>
            <a:pPr marL="342900" indent="-342900">
              <a:spcBef>
                <a:spcPct val="50000"/>
              </a:spcBef>
            </a:pPr>
            <a:r>
              <a:rPr lang="en-US" sz="2800" dirty="0">
                <a:solidFill>
                  <a:srgbClr val="0000FF"/>
                </a:solidFill>
                <a:latin typeface="Times New Roman" pitchFamily="18" charset="0"/>
              </a:rPr>
              <a:t>B. </a:t>
            </a:r>
            <a:r>
              <a:rPr lang="en-US" sz="2800" dirty="0" err="1">
                <a:solidFill>
                  <a:srgbClr val="0000FF"/>
                </a:solidFill>
                <a:latin typeface="Times New Roman" pitchFamily="18" charset="0"/>
              </a:rPr>
              <a:t>Em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thấy</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một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người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đang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vận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chuyển</a:t>
            </a:r>
            <a:r>
              <a:rPr lang="en-US" sz="2800" dirty="0">
                <a:solidFill>
                  <a:srgbClr val="0000FF"/>
                </a:solidFill>
                <a:latin typeface="Times New Roman" pitchFamily="18" charset="0"/>
              </a:rPr>
              <a:t> ma </a:t>
            </a:r>
            <a:r>
              <a:rPr lang="en-US" sz="2800" dirty="0" err="1">
                <a:solidFill>
                  <a:srgbClr val="0000FF"/>
                </a:solidFill>
                <a:latin typeface="Times New Roman" pitchFamily="18" charset="0"/>
              </a:rPr>
              <a:t>túy</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tiêu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thụ</a:t>
            </a:r>
            <a:r>
              <a:rPr lang="en-US" sz="2800" dirty="0">
                <a:solidFill>
                  <a:srgbClr val="0000FF"/>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p:cTn id="7" dur="1000" fill="hold"/>
                                        <p:tgtEl>
                                          <p:spTgt spid="38916"/>
                                        </p:tgtEl>
                                        <p:attrNameLst>
                                          <p:attrName>ppt_w</p:attrName>
                                        </p:attrNameLst>
                                      </p:cBhvr>
                                      <p:tavLst>
                                        <p:tav tm="0">
                                          <p:val>
                                            <p:strVal val="#ppt_w*0.70"/>
                                          </p:val>
                                        </p:tav>
                                        <p:tav tm="100000">
                                          <p:val>
                                            <p:strVal val="#ppt_w"/>
                                          </p:val>
                                        </p:tav>
                                      </p:tavLst>
                                    </p:anim>
                                    <p:anim calcmode="lin" valueType="num">
                                      <p:cBhvr>
                                        <p:cTn id="8" dur="1000" fill="hold"/>
                                        <p:tgtEl>
                                          <p:spTgt spid="38916"/>
                                        </p:tgtEl>
                                        <p:attrNameLst>
                                          <p:attrName>ppt_h</p:attrName>
                                        </p:attrNameLst>
                                      </p:cBhvr>
                                      <p:tavLst>
                                        <p:tav tm="0">
                                          <p:val>
                                            <p:strVal val="#ppt_h"/>
                                          </p:val>
                                        </p:tav>
                                        <p:tav tm="100000">
                                          <p:val>
                                            <p:strVal val="#ppt_h"/>
                                          </p:val>
                                        </p:tav>
                                      </p:tavLst>
                                    </p:anim>
                                    <p:animEffect transition="in" filter="fade">
                                      <p:cBhvr>
                                        <p:cTn id="9" dur="1000"/>
                                        <p:tgtEl>
                                          <p:spTgt spid="389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38917"/>
                                        </p:tgtEl>
                                        <p:attrNameLst>
                                          <p:attrName>style.visibility</p:attrName>
                                        </p:attrNameLst>
                                      </p:cBhvr>
                                      <p:to>
                                        <p:strVal val="visible"/>
                                      </p:to>
                                    </p:set>
                                    <p:animEffect transition="in" filter="strips(downLeft)">
                                      <p:cBhvr>
                                        <p:cTn id="14" dur="500"/>
                                        <p:tgtEl>
                                          <p:spTgt spid="3891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8"/>
                                        </p:tgtEl>
                                        <p:attrNameLst>
                                          <p:attrName>style.visibility</p:attrName>
                                        </p:attrNameLst>
                                      </p:cBhvr>
                                      <p:to>
                                        <p:strVal val="visible"/>
                                      </p:to>
                                    </p:set>
                                    <p:anim calcmode="lin" valueType="num">
                                      <p:cBhvr additive="base">
                                        <p:cTn id="19" dur="500" fill="hold"/>
                                        <p:tgtEl>
                                          <p:spTgt spid="38918"/>
                                        </p:tgtEl>
                                        <p:attrNameLst>
                                          <p:attrName>ppt_x</p:attrName>
                                        </p:attrNameLst>
                                      </p:cBhvr>
                                      <p:tavLst>
                                        <p:tav tm="0">
                                          <p:val>
                                            <p:strVal val="#ppt_x"/>
                                          </p:val>
                                        </p:tav>
                                        <p:tav tm="100000">
                                          <p:val>
                                            <p:strVal val="#ppt_x"/>
                                          </p:val>
                                        </p:tav>
                                      </p:tavLst>
                                    </p:anim>
                                    <p:anim calcmode="lin" valueType="num">
                                      <p:cBhvr additive="base">
                                        <p:cTn id="20" dur="500" fill="hold"/>
                                        <p:tgtEl>
                                          <p:spTgt spid="3891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6" fill="hold" grpId="0" nodeType="clickEffect">
                                  <p:stCondLst>
                                    <p:cond delay="0"/>
                                  </p:stCondLst>
                                  <p:childTnLst>
                                    <p:set>
                                      <p:cBhvr>
                                        <p:cTn id="24" dur="1" fill="hold">
                                          <p:stCondLst>
                                            <p:cond delay="0"/>
                                          </p:stCondLst>
                                        </p:cTn>
                                        <p:tgtEl>
                                          <p:spTgt spid="38919"/>
                                        </p:tgtEl>
                                        <p:attrNameLst>
                                          <p:attrName>style.visibility</p:attrName>
                                        </p:attrNameLst>
                                      </p:cBhvr>
                                      <p:to>
                                        <p:strVal val="visible"/>
                                      </p:to>
                                    </p:set>
                                    <p:animEffect transition="in" filter="barn(inHorizontal)">
                                      <p:cBhvr>
                                        <p:cTn id="25" dur="500"/>
                                        <p:tgtEl>
                                          <p:spTgt spid="38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7" grpId="0"/>
      <p:bldP spid="38918" grpId="0"/>
      <p:bldP spid="389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p:cNvSpPr>
            <a:spLocks noChangeArrowheads="1"/>
          </p:cNvSpPr>
          <p:nvPr/>
        </p:nvSpPr>
        <p:spPr bwMode="auto">
          <a:xfrm>
            <a:off x="381000" y="457200"/>
            <a:ext cx="8534400" cy="5715000"/>
          </a:xfrm>
          <a:prstGeom prst="horizontalScroll">
            <a:avLst>
              <a:gd name="adj" fmla="val 6639"/>
            </a:avLst>
          </a:prstGeom>
          <a:solidFill>
            <a:srgbClr val="FF3399">
              <a:alpha val="58038"/>
            </a:srgbClr>
          </a:solidFill>
          <a:ln w="9525">
            <a:solidFill>
              <a:srgbClr val="CC0066"/>
            </a:solidFill>
            <a:round/>
            <a:headEnd/>
            <a:tailEnd/>
          </a:ln>
          <a:effectLst/>
        </p:spPr>
        <p:txBody>
          <a:bodyPr wrap="none" anchor="ctr"/>
          <a:lstStyle/>
          <a:p>
            <a:r>
              <a:rPr lang="en-US" sz="2800" b="1">
                <a:solidFill>
                  <a:srgbClr val="0000FF"/>
                </a:solidFill>
                <a:latin typeface="Times New Roman" pitchFamily="18" charset="0"/>
              </a:rPr>
              <a:t>		HƯỚNG DẪN VỀ NHÀ </a:t>
            </a:r>
          </a:p>
          <a:p>
            <a:endParaRPr lang="en-US" sz="2800" b="1">
              <a:solidFill>
                <a:srgbClr val="0000FF"/>
              </a:solidFill>
              <a:latin typeface="Times New Roman" pitchFamily="18" charset="0"/>
            </a:endParaRPr>
          </a:p>
          <a:p>
            <a:pPr>
              <a:buFontTx/>
              <a:buChar char="-"/>
            </a:pPr>
            <a:r>
              <a:rPr lang="en-US" sz="2800" b="1">
                <a:solidFill>
                  <a:srgbClr val="0000FF"/>
                </a:solidFill>
                <a:latin typeface="Times New Roman" pitchFamily="18" charset="0"/>
              </a:rPr>
              <a:t>Về nhà học bài, làm hoàn thiện các bài tập còn lại</a:t>
            </a:r>
          </a:p>
          <a:p>
            <a:pPr>
              <a:buFontTx/>
              <a:buChar char="-"/>
            </a:pPr>
            <a:endParaRPr lang="en-US" sz="2800" b="1">
              <a:solidFill>
                <a:srgbClr val="0000FF"/>
              </a:solidFill>
              <a:latin typeface="Times New Roman" pitchFamily="18" charset="0"/>
            </a:endParaRPr>
          </a:p>
          <a:p>
            <a:pPr>
              <a:buFontTx/>
              <a:buChar char="-"/>
            </a:pPr>
            <a:r>
              <a:rPr lang="en-US" sz="2800" b="1">
                <a:solidFill>
                  <a:srgbClr val="0000FF"/>
                </a:solidFill>
                <a:latin typeface="Times New Roman" pitchFamily="18" charset="0"/>
              </a:rPr>
              <a:t>Tìm đọc các tài liệu về phòng, chống các  tệ nạn </a:t>
            </a:r>
          </a:p>
          <a:p>
            <a:endParaRPr lang="en-US" sz="2800" b="1">
              <a:solidFill>
                <a:srgbClr val="0000FF"/>
              </a:solidFill>
              <a:latin typeface="Times New Roman" pitchFamily="18" charset="0"/>
            </a:endParaRPr>
          </a:p>
          <a:p>
            <a:r>
              <a:rPr lang="en-US" sz="2800" b="1">
                <a:solidFill>
                  <a:srgbClr val="0000FF"/>
                </a:solidFill>
                <a:latin typeface="Times New Roman" pitchFamily="18" charset="0"/>
              </a:rPr>
              <a:t>xã hội. </a:t>
            </a:r>
          </a:p>
          <a:p>
            <a:endParaRPr lang="en-US" sz="2800" b="1">
              <a:solidFill>
                <a:srgbClr val="0000FF"/>
              </a:solidFill>
              <a:latin typeface="Times New Roman" pitchFamily="18" charset="0"/>
            </a:endParaRPr>
          </a:p>
          <a:p>
            <a:r>
              <a:rPr lang="en-US" sz="2800" b="1">
                <a:solidFill>
                  <a:srgbClr val="0000FF"/>
                </a:solidFill>
                <a:latin typeface="Times New Roman" pitchFamily="18" charset="0"/>
              </a:rPr>
              <a:t>-  Soạn bài mới : Phòng, chống nhiễm HIV/AIDS </a:t>
            </a:r>
          </a:p>
          <a:p>
            <a:endParaRPr lang="en-US" sz="2800" b="1">
              <a:latin typeface="Times New Roman" pitchFamily="18" charset="0"/>
            </a:endParaRPr>
          </a:p>
        </p:txBody>
      </p:sp>
      <p:pic>
        <p:nvPicPr>
          <p:cNvPr id="18435" name="Picture 5"/>
          <p:cNvPicPr>
            <a:picLocks noChangeAspect="1" noChangeArrowheads="1"/>
          </p:cNvPicPr>
          <p:nvPr/>
        </p:nvPicPr>
        <p:blipFill>
          <a:blip r:embed="rId2"/>
          <a:srcRect/>
          <a:stretch>
            <a:fillRect/>
          </a:stretch>
        </p:blipFill>
        <p:spPr bwMode="auto">
          <a:xfrm>
            <a:off x="4495800" y="3352800"/>
            <a:ext cx="152400" cy="152400"/>
          </a:xfrm>
          <a:prstGeom prst="rect">
            <a:avLst/>
          </a:prstGeom>
          <a:noFill/>
          <a:ln w="9525">
            <a:noFill/>
            <a:miter lim="800000"/>
            <a:headEnd/>
            <a:tailEnd/>
          </a:ln>
          <a:effectLst/>
        </p:spPr>
      </p:pic>
      <p:pic>
        <p:nvPicPr>
          <p:cNvPr id="18436" name="Picture 6"/>
          <p:cNvPicPr>
            <a:picLocks noChangeAspect="1" noChangeArrowheads="1"/>
          </p:cNvPicPr>
          <p:nvPr/>
        </p:nvPicPr>
        <p:blipFill>
          <a:blip r:embed="rId2"/>
          <a:srcRect/>
          <a:stretch>
            <a:fillRect/>
          </a:stretch>
        </p:blipFill>
        <p:spPr bwMode="auto">
          <a:xfrm>
            <a:off x="4495800" y="3352800"/>
            <a:ext cx="152400" cy="152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6" descr="050103transportation_baloon_prv[1]"/>
          <p:cNvPicPr>
            <a:picLocks noChangeAspect="1" noChangeArrowheads="1" noCrop="1"/>
          </p:cNvPicPr>
          <p:nvPr/>
        </p:nvPicPr>
        <p:blipFill>
          <a:blip r:embed="rId2"/>
          <a:srcRect/>
          <a:stretch>
            <a:fillRect/>
          </a:stretch>
        </p:blipFill>
        <p:spPr bwMode="auto">
          <a:xfrm>
            <a:off x="-228600" y="3962400"/>
            <a:ext cx="2235200" cy="2420938"/>
          </a:xfrm>
          <a:prstGeom prst="rect">
            <a:avLst/>
          </a:prstGeom>
          <a:noFill/>
          <a:ln w="9525">
            <a:noFill/>
            <a:miter lim="800000"/>
            <a:headEnd/>
            <a:tailEnd/>
          </a:ln>
        </p:spPr>
      </p:pic>
      <p:pic>
        <p:nvPicPr>
          <p:cNvPr id="19459" name="Picture 4" descr="flower2DivWHT[1]"/>
          <p:cNvPicPr>
            <a:picLocks noChangeAspect="1" noChangeArrowheads="1" noCrop="1"/>
          </p:cNvPicPr>
          <p:nvPr/>
        </p:nvPicPr>
        <p:blipFill>
          <a:blip r:embed="rId3"/>
          <a:srcRect/>
          <a:stretch>
            <a:fillRect/>
          </a:stretch>
        </p:blipFill>
        <p:spPr bwMode="auto">
          <a:xfrm rot="10800000">
            <a:off x="762000" y="6096000"/>
            <a:ext cx="8001000" cy="762000"/>
          </a:xfrm>
          <a:prstGeom prst="rect">
            <a:avLst/>
          </a:prstGeom>
          <a:noFill/>
          <a:ln w="9525">
            <a:noFill/>
            <a:miter lim="800000"/>
            <a:headEnd/>
            <a:tailEnd/>
          </a:ln>
        </p:spPr>
      </p:pic>
      <p:pic>
        <p:nvPicPr>
          <p:cNvPr id="19460" name="Picture 5" descr="tiger_flap_mc"/>
          <p:cNvPicPr>
            <a:picLocks noChangeAspect="1" noChangeArrowheads="1" noCrop="1"/>
          </p:cNvPicPr>
          <p:nvPr/>
        </p:nvPicPr>
        <p:blipFill>
          <a:blip r:embed="rId4"/>
          <a:srcRect/>
          <a:stretch>
            <a:fillRect/>
          </a:stretch>
        </p:blipFill>
        <p:spPr bwMode="auto">
          <a:xfrm>
            <a:off x="8001000" y="3276600"/>
            <a:ext cx="1143000" cy="1219200"/>
          </a:xfrm>
          <a:prstGeom prst="rect">
            <a:avLst/>
          </a:prstGeom>
          <a:noFill/>
          <a:ln w="9525">
            <a:noFill/>
            <a:miter lim="800000"/>
            <a:headEnd/>
            <a:tailEnd/>
          </a:ln>
        </p:spPr>
      </p:pic>
      <p:pic>
        <p:nvPicPr>
          <p:cNvPr id="19461" name="Picture 6" descr="bFLOWERred"/>
          <p:cNvPicPr>
            <a:picLocks noChangeAspect="1" noChangeArrowheads="1" noCrop="1"/>
          </p:cNvPicPr>
          <p:nvPr/>
        </p:nvPicPr>
        <p:blipFill>
          <a:blip r:embed="rId5"/>
          <a:srcRect/>
          <a:stretch>
            <a:fillRect/>
          </a:stretch>
        </p:blipFill>
        <p:spPr bwMode="auto">
          <a:xfrm>
            <a:off x="8153400" y="228600"/>
            <a:ext cx="990600" cy="990600"/>
          </a:xfrm>
          <a:prstGeom prst="rect">
            <a:avLst/>
          </a:prstGeom>
          <a:noFill/>
          <a:ln w="9525">
            <a:noFill/>
            <a:miter lim="800000"/>
            <a:headEnd/>
            <a:tailEnd/>
          </a:ln>
        </p:spPr>
      </p:pic>
      <p:sp>
        <p:nvSpPr>
          <p:cNvPr id="19462" name="Text Box 7"/>
          <p:cNvSpPr txBox="1">
            <a:spLocks noChangeArrowheads="1"/>
          </p:cNvSpPr>
          <p:nvPr/>
        </p:nvSpPr>
        <p:spPr bwMode="auto">
          <a:xfrm>
            <a:off x="1143000" y="1219200"/>
            <a:ext cx="6934200" cy="769441"/>
          </a:xfrm>
          <a:prstGeom prst="rect">
            <a:avLst/>
          </a:prstGeom>
          <a:noFill/>
          <a:ln w="9525" algn="ctr">
            <a:noFill/>
            <a:miter lim="800000"/>
            <a:headEnd/>
            <a:tailEnd/>
          </a:ln>
          <a:effectLst/>
        </p:spPr>
        <p:txBody>
          <a:bodyPr>
            <a:spAutoFit/>
          </a:bodyPr>
          <a:lstStyle/>
          <a:p>
            <a:pPr algn="ctr" eaLnBrk="1" hangingPunct="1">
              <a:spcBef>
                <a:spcPct val="50000"/>
              </a:spcBef>
            </a:pPr>
            <a:r>
              <a:rPr lang="en-US" sz="4400" b="1" dirty="0" smtClean="0">
                <a:solidFill>
                  <a:srgbClr val="0000FF"/>
                </a:solidFill>
                <a:latin typeface="Times New Roman" pitchFamily="18" charset="0"/>
              </a:rPr>
              <a:t>CHÀO </a:t>
            </a:r>
            <a:r>
              <a:rPr lang="en-US" sz="4400" b="1" dirty="0">
                <a:solidFill>
                  <a:srgbClr val="0000FF"/>
                </a:solidFill>
                <a:latin typeface="Times New Roman" pitchFamily="18" charset="0"/>
              </a:rPr>
              <a:t>TẠM BIỆT !</a:t>
            </a:r>
          </a:p>
        </p:txBody>
      </p:sp>
      <p:pic>
        <p:nvPicPr>
          <p:cNvPr id="19463" name="Picture 8" descr="monarch_with_chrysalys_tc"/>
          <p:cNvPicPr>
            <a:picLocks noChangeAspect="1" noChangeArrowheads="1" noCrop="1"/>
          </p:cNvPicPr>
          <p:nvPr/>
        </p:nvPicPr>
        <p:blipFill>
          <a:blip r:embed="rId6"/>
          <a:srcRect/>
          <a:stretch>
            <a:fillRect/>
          </a:stretch>
        </p:blipFill>
        <p:spPr bwMode="auto">
          <a:xfrm>
            <a:off x="0" y="0"/>
            <a:ext cx="1143000" cy="990600"/>
          </a:xfrm>
          <a:prstGeom prst="rect">
            <a:avLst/>
          </a:prstGeom>
          <a:noFill/>
          <a:ln w="9525">
            <a:noFill/>
            <a:miter lim="800000"/>
            <a:headEnd/>
            <a:tailEnd/>
          </a:ln>
        </p:spPr>
      </p:pic>
      <p:pic>
        <p:nvPicPr>
          <p:cNvPr id="19464" name="Picture 9" descr="monarch_with_chrysalys_tc"/>
          <p:cNvPicPr>
            <a:picLocks noChangeAspect="1" noChangeArrowheads="1" noCrop="1"/>
          </p:cNvPicPr>
          <p:nvPr/>
        </p:nvPicPr>
        <p:blipFill>
          <a:blip r:embed="rId6"/>
          <a:srcRect/>
          <a:stretch>
            <a:fillRect/>
          </a:stretch>
        </p:blipFill>
        <p:spPr bwMode="auto">
          <a:xfrm>
            <a:off x="4343400" y="-152400"/>
            <a:ext cx="11430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0" name="Text Box 6"/>
          <p:cNvSpPr txBox="1">
            <a:spLocks noChangeArrowheads="1"/>
          </p:cNvSpPr>
          <p:nvPr/>
        </p:nvSpPr>
        <p:spPr bwMode="auto">
          <a:xfrm>
            <a:off x="457200" y="6138863"/>
            <a:ext cx="269626"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vi-VN" sz="2400" smtClean="0">
                <a:solidFill>
                  <a:srgbClr val="FF5050"/>
                </a:solidFill>
              </a:rPr>
              <a:t> </a:t>
            </a:r>
            <a:endParaRPr lang="en-US" sz="2400">
              <a:solidFill>
                <a:srgbClr val="FF5050"/>
              </a:solidFill>
            </a:endParaRPr>
          </a:p>
        </p:txBody>
      </p:sp>
      <p:sp>
        <p:nvSpPr>
          <p:cNvPr id="72711" name="Text Box 7"/>
          <p:cNvSpPr txBox="1">
            <a:spLocks noChangeArrowheads="1"/>
          </p:cNvSpPr>
          <p:nvPr/>
        </p:nvSpPr>
        <p:spPr bwMode="auto">
          <a:xfrm>
            <a:off x="1355725" y="2554288"/>
            <a:ext cx="1658938"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bg1"/>
                </a:solidFill>
              </a:rPr>
              <a:t>§¸nh b¹c</a:t>
            </a:r>
          </a:p>
        </p:txBody>
      </p:sp>
      <p:sp>
        <p:nvSpPr>
          <p:cNvPr id="72712" name="Text Box 8"/>
          <p:cNvSpPr txBox="1">
            <a:spLocks noChangeArrowheads="1"/>
          </p:cNvSpPr>
          <p:nvPr/>
        </p:nvSpPr>
        <p:spPr bwMode="auto">
          <a:xfrm>
            <a:off x="5927725" y="2478088"/>
            <a:ext cx="184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en-US">
              <a:solidFill>
                <a:schemeClr val="bg1"/>
              </a:solidFill>
            </a:endParaRPr>
          </a:p>
        </p:txBody>
      </p:sp>
      <p:pic>
        <p:nvPicPr>
          <p:cNvPr id="14" name="Picture 4" descr="http://image.vtc.vn/files/f1/2016/05/28/tu-ngay-17-nhieu-nguoi-danh-bac-se-duoc-tuyen-khong-pham-toi-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94" y="0"/>
            <a:ext cx="4348800" cy="2478088"/>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4" descr="http://media.tinmoi.vn/2014/10/13/cancanhchinhhutmatuy-tinmoi1234567891.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419600" y="0"/>
            <a:ext cx="4724400" cy="2478088"/>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4" descr="http://baodansinh.vn/Images/2016/06/28/ha-noi-da-thi-diem-phan-mem-quan-ly-gai-mai-dam1467119435.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2971800"/>
            <a:ext cx="4343400" cy="2851150"/>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2" descr="http://media.tinmoi.vn/2015/11/24/dua-xe-tren-quoc-lo.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419600" y="2971800"/>
            <a:ext cx="4724400" cy="28248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Rectangle 2"/>
          <p:cNvSpPr/>
          <p:nvPr/>
        </p:nvSpPr>
        <p:spPr>
          <a:xfrm>
            <a:off x="336588" y="2554288"/>
            <a:ext cx="3092412" cy="366712"/>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smtClean="0">
                <a:solidFill>
                  <a:srgbClr val="7030A0"/>
                </a:solidFill>
                <a:effectLst>
                  <a:outerShdw blurRad="38100" dist="38100" dir="2700000" algn="tl">
                    <a:srgbClr val="000000">
                      <a:alpha val="43137"/>
                    </a:srgbClr>
                  </a:outerShdw>
                </a:effectLst>
              </a:rPr>
              <a:t>Đánh bài</a:t>
            </a:r>
            <a:endParaRPr lang="en-US" b="1">
              <a:solidFill>
                <a:srgbClr val="7030A0"/>
              </a:solidFill>
              <a:effectLst>
                <a:outerShdw blurRad="38100" dist="38100" dir="2700000" algn="tl">
                  <a:srgbClr val="000000">
                    <a:alpha val="43137"/>
                  </a:srgbClr>
                </a:outerShdw>
              </a:effectLst>
            </a:endParaRPr>
          </a:p>
        </p:txBody>
      </p:sp>
      <p:sp>
        <p:nvSpPr>
          <p:cNvPr id="20" name="Rectangle 19"/>
          <p:cNvSpPr/>
          <p:nvPr/>
        </p:nvSpPr>
        <p:spPr>
          <a:xfrm>
            <a:off x="5347531" y="5955507"/>
            <a:ext cx="3092412" cy="366712"/>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smtClean="0">
                <a:solidFill>
                  <a:srgbClr val="7030A0"/>
                </a:solidFill>
                <a:effectLst>
                  <a:outerShdw blurRad="38100" dist="38100" dir="2700000" algn="tl">
                    <a:srgbClr val="000000">
                      <a:alpha val="43137"/>
                    </a:srgbClr>
                  </a:outerShdw>
                </a:effectLst>
              </a:rPr>
              <a:t>Đua xe</a:t>
            </a:r>
            <a:endParaRPr lang="en-US" b="1">
              <a:solidFill>
                <a:srgbClr val="7030A0"/>
              </a:solidFill>
              <a:effectLst>
                <a:outerShdw blurRad="38100" dist="38100" dir="2700000" algn="tl">
                  <a:srgbClr val="000000">
                    <a:alpha val="43137"/>
                  </a:srgbClr>
                </a:outerShdw>
              </a:effectLst>
            </a:endParaRPr>
          </a:p>
        </p:txBody>
      </p:sp>
      <p:sp>
        <p:nvSpPr>
          <p:cNvPr id="21" name="Rectangle 20"/>
          <p:cNvSpPr/>
          <p:nvPr/>
        </p:nvSpPr>
        <p:spPr>
          <a:xfrm>
            <a:off x="494477" y="5955507"/>
            <a:ext cx="3092412" cy="366712"/>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smtClean="0">
                <a:solidFill>
                  <a:srgbClr val="7030A0"/>
                </a:solidFill>
                <a:effectLst>
                  <a:outerShdw blurRad="38100" dist="38100" dir="2700000" algn="tl">
                    <a:srgbClr val="000000">
                      <a:alpha val="43137"/>
                    </a:srgbClr>
                  </a:outerShdw>
                </a:effectLst>
              </a:rPr>
              <a:t>Gái mại dâm</a:t>
            </a:r>
            <a:endParaRPr lang="en-US" b="1">
              <a:solidFill>
                <a:srgbClr val="7030A0"/>
              </a:solidFill>
              <a:effectLst>
                <a:outerShdw blurRad="38100" dist="38100" dir="2700000" algn="tl">
                  <a:srgbClr val="000000">
                    <a:alpha val="43137"/>
                  </a:srgbClr>
                </a:outerShdw>
              </a:effectLst>
            </a:endParaRPr>
          </a:p>
        </p:txBody>
      </p:sp>
      <p:sp>
        <p:nvSpPr>
          <p:cNvPr id="22" name="Rectangle 21"/>
          <p:cNvSpPr/>
          <p:nvPr/>
        </p:nvSpPr>
        <p:spPr>
          <a:xfrm>
            <a:off x="5235594" y="2554288"/>
            <a:ext cx="3092412" cy="366712"/>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smtClean="0">
                <a:solidFill>
                  <a:srgbClr val="7030A0"/>
                </a:solidFill>
                <a:effectLst>
                  <a:outerShdw blurRad="38100" dist="38100" dir="2700000" algn="tl">
                    <a:srgbClr val="000000">
                      <a:alpha val="43137"/>
                    </a:srgbClr>
                  </a:outerShdw>
                </a:effectLst>
              </a:rPr>
              <a:t>Trích hút ma túy</a:t>
            </a:r>
            <a:endParaRPr lang="en-US" b="1">
              <a:solidFill>
                <a:srgbClr val="7030A0"/>
              </a:solidFill>
              <a:effectLst>
                <a:outerShdw blurRad="38100" dist="38100" dir="2700000" algn="tl">
                  <a:srgbClr val="000000">
                    <a:alpha val="43137"/>
                  </a:srgbClr>
                </a:outerShdw>
              </a:effectLst>
            </a:endParaRPr>
          </a:p>
        </p:txBody>
      </p:sp>
      <p:sp>
        <p:nvSpPr>
          <p:cNvPr id="4" name="Right Arrow 3"/>
          <p:cNvSpPr/>
          <p:nvPr/>
        </p:nvSpPr>
        <p:spPr>
          <a:xfrm>
            <a:off x="10794" y="6270344"/>
            <a:ext cx="8904606" cy="587656"/>
          </a:xfrm>
          <a:prstGeom prst="rightArrow">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smtClean="0">
                <a:ln w="19050">
                  <a:solidFill>
                    <a:srgbClr val="00B0F0"/>
                  </a:solidFill>
                </a:ln>
                <a:solidFill>
                  <a:srgbClr val="FF0000"/>
                </a:solidFill>
                <a:effectLst>
                  <a:outerShdw blurRad="38100" dist="38100" dir="2700000" algn="tl">
                    <a:srgbClr val="000000">
                      <a:alpha val="43137"/>
                    </a:srgbClr>
                  </a:outerShdw>
                </a:effectLst>
              </a:rPr>
              <a:t>Đây là các tệ nạn của xã hội . </a:t>
            </a:r>
            <a:endParaRPr lang="en-US" sz="2000" b="1">
              <a:ln w="19050">
                <a:solidFill>
                  <a:srgbClr val="00B0F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2266021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2710"/>
                                        </p:tgtEl>
                                        <p:attrNameLst>
                                          <p:attrName>style.visibility</p:attrName>
                                        </p:attrNameLst>
                                      </p:cBhvr>
                                      <p:to>
                                        <p:strVal val="visible"/>
                                      </p:to>
                                    </p:set>
                                    <p:animEffect transition="in" filter="box(in)">
                                      <p:cBhvr>
                                        <p:cTn id="7" dur="500"/>
                                        <p:tgtEl>
                                          <p:spTgt spid="727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500" fill="hold"/>
                                        <p:tgtEl>
                                          <p:spTgt spid="21"/>
                                        </p:tgtEl>
                                        <p:attrNameLst>
                                          <p:attrName>ppt_w</p:attrName>
                                        </p:attrNameLst>
                                      </p:cBhvr>
                                      <p:tavLst>
                                        <p:tav tm="0">
                                          <p:val>
                                            <p:fltVal val="0"/>
                                          </p:val>
                                        </p:tav>
                                        <p:tav tm="100000">
                                          <p:val>
                                            <p:strVal val="#ppt_w"/>
                                          </p:val>
                                        </p:tav>
                                      </p:tavLst>
                                    </p:anim>
                                    <p:anim calcmode="lin" valueType="num">
                                      <p:cBhvr>
                                        <p:cTn id="37" dur="500" fill="hold"/>
                                        <p:tgtEl>
                                          <p:spTgt spid="21"/>
                                        </p:tgtEl>
                                        <p:attrNameLst>
                                          <p:attrName>ppt_h</p:attrName>
                                        </p:attrNameLst>
                                      </p:cBhvr>
                                      <p:tavLst>
                                        <p:tav tm="0">
                                          <p:val>
                                            <p:fltVal val="0"/>
                                          </p:val>
                                        </p:tav>
                                        <p:tav tm="100000">
                                          <p:val>
                                            <p:strVal val="#ppt_h"/>
                                          </p:val>
                                        </p:tav>
                                      </p:tavLst>
                                    </p:anim>
                                    <p:animEffect transition="in" filter="fade">
                                      <p:cBhvr>
                                        <p:cTn id="38" dur="500"/>
                                        <p:tgtEl>
                                          <p:spTgt spid="21"/>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fill="hold"/>
                                        <p:tgtEl>
                                          <p:spTgt spid="20"/>
                                        </p:tgtEl>
                                        <p:attrNameLst>
                                          <p:attrName>ppt_w</p:attrName>
                                        </p:attrNameLst>
                                      </p:cBhvr>
                                      <p:tavLst>
                                        <p:tav tm="0">
                                          <p:val>
                                            <p:fltVal val="0"/>
                                          </p:val>
                                        </p:tav>
                                        <p:tav tm="100000">
                                          <p:val>
                                            <p:strVal val="#ppt_w"/>
                                          </p:val>
                                        </p:tav>
                                      </p:tavLst>
                                    </p:anim>
                                    <p:anim calcmode="lin" valueType="num">
                                      <p:cBhvr>
                                        <p:cTn id="42" dur="500" fill="hold"/>
                                        <p:tgtEl>
                                          <p:spTgt spid="20"/>
                                        </p:tgtEl>
                                        <p:attrNameLst>
                                          <p:attrName>ppt_h</p:attrName>
                                        </p:attrNameLst>
                                      </p:cBhvr>
                                      <p:tavLst>
                                        <p:tav tm="0">
                                          <p:val>
                                            <p:fltVal val="0"/>
                                          </p:val>
                                        </p:tav>
                                        <p:tav tm="100000">
                                          <p:val>
                                            <p:strVal val="#ppt_h"/>
                                          </p:val>
                                        </p:tav>
                                      </p:tavLst>
                                    </p:anim>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blinds(horizontal)">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0" grpId="0"/>
      <p:bldP spid="3" grpId="0" animBg="1"/>
      <p:bldP spid="20" grpId="0" animBg="1"/>
      <p:bldP spid="21" grpId="0" animBg="1"/>
      <p:bldP spid="22"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76200" y="2124075"/>
            <a:ext cx="9087245" cy="2763838"/>
            <a:chOff x="469" y="1373"/>
            <a:chExt cx="5608" cy="1741"/>
          </a:xfrm>
        </p:grpSpPr>
        <p:sp>
          <p:nvSpPr>
            <p:cNvPr id="20484" name="Text Box 4"/>
            <p:cNvSpPr txBox="1">
              <a:spLocks noChangeArrowheads="1"/>
            </p:cNvSpPr>
            <p:nvPr/>
          </p:nvSpPr>
          <p:spPr bwMode="auto">
            <a:xfrm>
              <a:off x="469" y="1697"/>
              <a:ext cx="1338" cy="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rgbClr val="002060"/>
                  </a:solidFill>
                  <a:effectLst>
                    <a:outerShdw blurRad="38100" dist="38100" dir="2700000" algn="tl">
                      <a:srgbClr val="000000">
                        <a:alpha val="43137"/>
                      </a:srgbClr>
                    </a:outerShdw>
                  </a:effectLst>
                  <a:latin typeface="Times New Roman" pitchFamily="18" charset="0"/>
                </a:rPr>
                <a:t>Hành vi sai lệch chuẩn mực xã hội</a:t>
              </a:r>
            </a:p>
          </p:txBody>
        </p:sp>
        <p:sp>
          <p:nvSpPr>
            <p:cNvPr id="20485" name="Text Box 5"/>
            <p:cNvSpPr txBox="1">
              <a:spLocks noChangeArrowheads="1"/>
            </p:cNvSpPr>
            <p:nvPr/>
          </p:nvSpPr>
          <p:spPr bwMode="auto">
            <a:xfrm>
              <a:off x="2633" y="1373"/>
              <a:ext cx="1034" cy="6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rgbClr val="00B0F0"/>
                  </a:solidFill>
                  <a:effectLst>
                    <a:outerShdw blurRad="38100" dist="38100" dir="2700000" algn="tl">
                      <a:srgbClr val="000000">
                        <a:alpha val="43137"/>
                      </a:srgbClr>
                    </a:outerShdw>
                  </a:effectLst>
                  <a:latin typeface="Times New Roman" pitchFamily="18" charset="0"/>
                </a:rPr>
                <a:t>Vi phạm đạo đức</a:t>
              </a:r>
            </a:p>
          </p:txBody>
        </p:sp>
        <p:sp>
          <p:nvSpPr>
            <p:cNvPr id="20486" name="Text Box 6"/>
            <p:cNvSpPr txBox="1">
              <a:spLocks noChangeArrowheads="1"/>
            </p:cNvSpPr>
            <p:nvPr/>
          </p:nvSpPr>
          <p:spPr bwMode="auto">
            <a:xfrm>
              <a:off x="2657" y="2435"/>
              <a:ext cx="1151" cy="6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a:solidFill>
                    <a:srgbClr val="00B0F0"/>
                  </a:solidFill>
                  <a:effectLst>
                    <a:outerShdw blurRad="38100" dist="38100" dir="2700000" algn="tl">
                      <a:srgbClr val="000000">
                        <a:alpha val="43137"/>
                      </a:srgbClr>
                    </a:outerShdw>
                  </a:effectLst>
                  <a:latin typeface="Times New Roman" pitchFamily="18" charset="0"/>
                </a:rPr>
                <a:t>Vi phạm pháp luật</a:t>
              </a:r>
            </a:p>
          </p:txBody>
        </p:sp>
        <p:sp>
          <p:nvSpPr>
            <p:cNvPr id="20487" name="Text Box 7"/>
            <p:cNvSpPr txBox="1">
              <a:spLocks noChangeArrowheads="1"/>
            </p:cNvSpPr>
            <p:nvPr/>
          </p:nvSpPr>
          <p:spPr bwMode="auto">
            <a:xfrm>
              <a:off x="4325" y="1601"/>
              <a:ext cx="1752" cy="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b="1">
                  <a:solidFill>
                    <a:srgbClr val="002060"/>
                  </a:solidFill>
                  <a:effectLst>
                    <a:outerShdw blurRad="38100" dist="38100" dir="2700000" algn="tl">
                      <a:srgbClr val="000000">
                        <a:alpha val="43137"/>
                      </a:srgbClr>
                    </a:outerShdw>
                  </a:effectLst>
                  <a:latin typeface="Times New Roman" pitchFamily="18" charset="0"/>
                </a:rPr>
                <a:t>Hậu quả xấu với mọi mặt đời sống </a:t>
              </a:r>
              <a:r>
                <a:rPr lang="en-US" sz="3200" b="1" smtClean="0">
                  <a:solidFill>
                    <a:srgbClr val="002060"/>
                  </a:solidFill>
                  <a:effectLst>
                    <a:outerShdw blurRad="38100" dist="38100" dir="2700000" algn="tl">
                      <a:srgbClr val="000000">
                        <a:alpha val="43137"/>
                      </a:srgbClr>
                    </a:outerShdw>
                  </a:effectLst>
                  <a:latin typeface="Times New Roman" pitchFamily="18" charset="0"/>
                </a:rPr>
                <a:t>xã</a:t>
              </a:r>
              <a:r>
                <a:rPr lang="vi-VN" sz="3200" b="1" smtClean="0">
                  <a:solidFill>
                    <a:srgbClr val="002060"/>
                  </a:solidFill>
                  <a:effectLst>
                    <a:outerShdw blurRad="38100" dist="38100" dir="2700000" algn="tl">
                      <a:srgbClr val="000000">
                        <a:alpha val="43137"/>
                      </a:srgbClr>
                    </a:outerShdw>
                  </a:effectLst>
                  <a:latin typeface="Times New Roman" pitchFamily="18" charset="0"/>
                </a:rPr>
                <a:t> </a:t>
              </a:r>
              <a:r>
                <a:rPr lang="en-US" sz="3200" b="1" smtClean="0">
                  <a:solidFill>
                    <a:srgbClr val="002060"/>
                  </a:solidFill>
                  <a:effectLst>
                    <a:outerShdw blurRad="38100" dist="38100" dir="2700000" algn="tl">
                      <a:srgbClr val="000000">
                        <a:alpha val="43137"/>
                      </a:srgbClr>
                    </a:outerShdw>
                  </a:effectLst>
                  <a:latin typeface="Times New Roman" pitchFamily="18" charset="0"/>
                </a:rPr>
                <a:t>hội</a:t>
              </a:r>
              <a:endParaRPr lang="en-US" sz="3200" b="1">
                <a:solidFill>
                  <a:srgbClr val="002060"/>
                </a:solidFill>
                <a:effectLst>
                  <a:outerShdw blurRad="38100" dist="38100" dir="2700000" algn="tl">
                    <a:srgbClr val="000000">
                      <a:alpha val="43137"/>
                    </a:srgbClr>
                  </a:outerShdw>
                </a:effectLst>
                <a:latin typeface="Times New Roman" pitchFamily="18" charset="0"/>
              </a:endParaRPr>
            </a:p>
          </p:txBody>
        </p:sp>
        <p:sp>
          <p:nvSpPr>
            <p:cNvPr id="20488" name="Line 8"/>
            <p:cNvSpPr>
              <a:spLocks noChangeShapeType="1"/>
            </p:cNvSpPr>
            <p:nvPr/>
          </p:nvSpPr>
          <p:spPr bwMode="auto">
            <a:xfrm flipV="1">
              <a:off x="1752" y="1691"/>
              <a:ext cx="888" cy="477"/>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9" name="Line 9"/>
            <p:cNvSpPr>
              <a:spLocks noChangeShapeType="1"/>
            </p:cNvSpPr>
            <p:nvPr/>
          </p:nvSpPr>
          <p:spPr bwMode="auto">
            <a:xfrm>
              <a:off x="1760" y="2176"/>
              <a:ext cx="922" cy="621"/>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0" name="Line 10"/>
            <p:cNvSpPr>
              <a:spLocks noChangeShapeType="1"/>
            </p:cNvSpPr>
            <p:nvPr/>
          </p:nvSpPr>
          <p:spPr bwMode="auto">
            <a:xfrm>
              <a:off x="3784" y="1464"/>
              <a:ext cx="24" cy="1624"/>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1" name="Line 11"/>
            <p:cNvSpPr>
              <a:spLocks noChangeShapeType="1"/>
            </p:cNvSpPr>
            <p:nvPr/>
          </p:nvSpPr>
          <p:spPr bwMode="auto">
            <a:xfrm flipV="1">
              <a:off x="3784" y="2096"/>
              <a:ext cx="541" cy="0"/>
            </a:xfrm>
            <a:prstGeom prst="line">
              <a:avLst/>
            </a:prstGeom>
            <a:noFill/>
            <a:ln w="155575" cmpd="dbl">
              <a:solidFill>
                <a:schemeClr val="tx1"/>
              </a:solidFill>
              <a:round/>
              <a:headEnd/>
              <a:tailEnd type="stealth"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20492" name="Picture 1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2514600" cy="2505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20"/>
          <p:cNvGrpSpPr>
            <a:grpSpLocks/>
          </p:cNvGrpSpPr>
          <p:nvPr/>
        </p:nvGrpSpPr>
        <p:grpSpPr bwMode="auto">
          <a:xfrm>
            <a:off x="1371600" y="801598"/>
            <a:ext cx="7096125" cy="1416950"/>
            <a:chOff x="864" y="525"/>
            <a:chExt cx="4470" cy="822"/>
          </a:xfrm>
        </p:grpSpPr>
        <p:sp>
          <p:nvSpPr>
            <p:cNvPr id="20494" name="Rectangle 14"/>
            <p:cNvSpPr>
              <a:spLocks noChangeArrowheads="1"/>
            </p:cNvSpPr>
            <p:nvPr/>
          </p:nvSpPr>
          <p:spPr bwMode="auto">
            <a:xfrm>
              <a:off x="870" y="525"/>
              <a:ext cx="4464" cy="528"/>
            </a:xfrm>
            <a:prstGeom prst="rect">
              <a:avLst/>
            </a:prstGeom>
            <a:solidFill>
              <a:srgbClr val="0000FF"/>
            </a:solidFill>
            <a:ln w="9525">
              <a:solidFill>
                <a:srgbClr val="800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smtClean="0">
                  <a:solidFill>
                    <a:srgbClr val="FF0000"/>
                  </a:solidFill>
                  <a:effectLst>
                    <a:outerShdw blurRad="38100" dist="38100" dir="2700000" algn="tl">
                      <a:srgbClr val="000000">
                        <a:alpha val="43137"/>
                      </a:srgbClr>
                    </a:outerShdw>
                  </a:effectLst>
                </a:rPr>
                <a:t>I</a:t>
              </a:r>
              <a:r>
                <a:rPr lang="vi-VN" sz="2800" b="1" smtClean="0">
                  <a:solidFill>
                    <a:srgbClr val="FF0000"/>
                  </a:solidFill>
                  <a:effectLst>
                    <a:outerShdw blurRad="38100" dist="38100" dir="2700000" algn="tl">
                      <a:srgbClr val="000000">
                        <a:alpha val="43137"/>
                      </a:srgbClr>
                    </a:outerShdw>
                  </a:effectLst>
                </a:rPr>
                <a:t>. Tệ nạn của xà hội là gì ?</a:t>
              </a:r>
              <a:endParaRPr lang="en-US" sz="2800" b="1">
                <a:solidFill>
                  <a:srgbClr val="FF0000"/>
                </a:solidFill>
                <a:effectLst>
                  <a:outerShdw blurRad="38100" dist="38100" dir="2700000" algn="tl">
                    <a:srgbClr val="000000">
                      <a:alpha val="43137"/>
                    </a:srgbClr>
                  </a:outerShdw>
                </a:effectLst>
              </a:endParaRPr>
            </a:p>
          </p:txBody>
        </p:sp>
        <p:sp>
          <p:nvSpPr>
            <p:cNvPr id="20498" name="Text Box 18"/>
            <p:cNvSpPr txBox="1">
              <a:spLocks noChangeArrowheads="1"/>
            </p:cNvSpPr>
            <p:nvPr/>
          </p:nvSpPr>
          <p:spPr bwMode="auto">
            <a:xfrm>
              <a:off x="864" y="1008"/>
              <a:ext cx="1834" cy="3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a:solidFill>
                    <a:srgbClr val="FF0066"/>
                  </a:solidFill>
                  <a:latin typeface=".VnTimeH" pitchFamily="34" charset="0"/>
                </a:rPr>
                <a:t>1</a:t>
              </a:r>
              <a:r>
                <a:rPr lang="en-US" sz="3200" b="1" smtClean="0">
                  <a:solidFill>
                    <a:srgbClr val="FF0066"/>
                  </a:solidFill>
                  <a:latin typeface=".VnTimeH" pitchFamily="34" charset="0"/>
                </a:rPr>
                <a:t>.</a:t>
              </a:r>
              <a:r>
                <a:rPr lang="vi-VN" sz="3200" b="1" smtClean="0">
                  <a:solidFill>
                    <a:srgbClr val="FF0066"/>
                  </a:solidFill>
                  <a:latin typeface=".VnTimeH" pitchFamily="34" charset="0"/>
                </a:rPr>
                <a:t> </a:t>
              </a:r>
              <a:r>
                <a:rPr lang="en-US" sz="3200" b="1" smtClean="0">
                  <a:solidFill>
                    <a:srgbClr val="FF0066"/>
                  </a:solidFill>
                  <a:latin typeface=".VnTimeH" pitchFamily="34" charset="0"/>
                </a:rPr>
                <a:t>K</a:t>
              </a:r>
              <a:r>
                <a:rPr lang="en-US" sz="3200" b="1" u="sng" smtClean="0">
                  <a:solidFill>
                    <a:srgbClr val="FF0066"/>
                  </a:solidFill>
                  <a:latin typeface=".VnTimeH" pitchFamily="34" charset="0"/>
                </a:rPr>
                <a:t>h¸i </a:t>
              </a:r>
              <a:r>
                <a:rPr lang="en-US" sz="3200" b="1" u="sng">
                  <a:solidFill>
                    <a:srgbClr val="FF0066"/>
                  </a:solidFill>
                  <a:latin typeface=".VnTimeH" pitchFamily="34" charset="0"/>
                </a:rPr>
                <a:t>niÖ</a:t>
              </a:r>
              <a:r>
                <a:rPr lang="en-US" sz="3200" b="1">
                  <a:solidFill>
                    <a:srgbClr val="FF0066"/>
                  </a:solidFill>
                  <a:latin typeface=".VnTimeH" pitchFamily="34" charset="0"/>
                </a:rPr>
                <a:t>m</a:t>
              </a:r>
            </a:p>
          </p:txBody>
        </p:sp>
      </p:grpSp>
      <p:pic>
        <p:nvPicPr>
          <p:cNvPr id="15" name="Picture 2" descr="http://gacsach.com/diendan/attachments/d1l3sf1fh6l-gif.16171/"/>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3646" y="5715000"/>
            <a:ext cx="9140354"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22" descr="Hình ảnh"/>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3165196" y="4987452"/>
            <a:ext cx="2720975" cy="12990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0524445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876800" y="1905000"/>
            <a:ext cx="4038600" cy="609600"/>
          </a:xfrm>
          <a:solidFill>
            <a:srgbClr val="FF3300"/>
          </a:solidFill>
        </p:spPr>
        <p:txBody>
          <a:bodyPr/>
          <a:lstStyle/>
          <a:p>
            <a:r>
              <a:rPr lang="en-US" sz="2800" b="1">
                <a:solidFill>
                  <a:srgbClr val="00B0F0"/>
                </a:solidFill>
                <a:effectLst>
                  <a:outerShdw blurRad="38100" dist="38100" dir="2700000" algn="tl">
                    <a:srgbClr val="000000">
                      <a:alpha val="43137"/>
                    </a:srgbClr>
                  </a:outerShdw>
                </a:effectLst>
              </a:rPr>
              <a:t>Cờ bạc</a:t>
            </a:r>
          </a:p>
        </p:txBody>
      </p:sp>
      <p:sp>
        <p:nvSpPr>
          <p:cNvPr id="59396" name="Line 4"/>
          <p:cNvSpPr>
            <a:spLocks noChangeShapeType="1"/>
          </p:cNvSpPr>
          <p:nvPr/>
        </p:nvSpPr>
        <p:spPr bwMode="auto">
          <a:xfrm flipV="1">
            <a:off x="2438400" y="762000"/>
            <a:ext cx="2286000" cy="2514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97" name="Rectangle 5"/>
          <p:cNvSpPr>
            <a:spLocks noChangeArrowheads="1"/>
          </p:cNvSpPr>
          <p:nvPr/>
        </p:nvSpPr>
        <p:spPr bwMode="auto">
          <a:xfrm>
            <a:off x="4876800" y="228600"/>
            <a:ext cx="4114800" cy="533400"/>
          </a:xfrm>
          <a:prstGeom prst="rect">
            <a:avLst/>
          </a:prstGeom>
          <a:solidFill>
            <a:srgbClr val="FF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rgbClr val="00B0F0"/>
                </a:solidFill>
                <a:effectLst>
                  <a:outerShdw blurRad="38100" dist="38100" dir="2700000" algn="tl">
                    <a:srgbClr val="000000">
                      <a:alpha val="43137"/>
                    </a:srgbClr>
                  </a:outerShdw>
                </a:effectLst>
                <a:latin typeface="Arial" charset="0"/>
              </a:rPr>
              <a:t>Ma túy</a:t>
            </a:r>
          </a:p>
        </p:txBody>
      </p:sp>
      <p:sp>
        <p:nvSpPr>
          <p:cNvPr id="59398" name="Rectangle 6"/>
          <p:cNvSpPr>
            <a:spLocks noChangeArrowheads="1"/>
          </p:cNvSpPr>
          <p:nvPr/>
        </p:nvSpPr>
        <p:spPr bwMode="auto">
          <a:xfrm>
            <a:off x="4876800" y="990600"/>
            <a:ext cx="4114800" cy="609600"/>
          </a:xfrm>
          <a:prstGeom prst="rect">
            <a:avLst/>
          </a:prstGeom>
          <a:solidFill>
            <a:srgbClr val="FF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rgbClr val="00B0F0"/>
                </a:solidFill>
                <a:effectLst>
                  <a:outerShdw blurRad="38100" dist="38100" dir="2700000" algn="tl">
                    <a:srgbClr val="000000">
                      <a:alpha val="43137"/>
                    </a:srgbClr>
                  </a:outerShdw>
                </a:effectLst>
                <a:latin typeface="Arial" charset="0"/>
              </a:rPr>
              <a:t>Mại dâm</a:t>
            </a:r>
          </a:p>
        </p:txBody>
      </p:sp>
      <p:sp>
        <p:nvSpPr>
          <p:cNvPr id="59399" name="Rectangle 7"/>
          <p:cNvSpPr>
            <a:spLocks noChangeArrowheads="1"/>
          </p:cNvSpPr>
          <p:nvPr/>
        </p:nvSpPr>
        <p:spPr bwMode="auto">
          <a:xfrm>
            <a:off x="4876800" y="2819400"/>
            <a:ext cx="4038600" cy="685800"/>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chemeClr val="bg1"/>
                </a:solidFill>
                <a:effectLst>
                  <a:outerShdw blurRad="38100" dist="38100" dir="2700000" algn="tl">
                    <a:srgbClr val="000000">
                      <a:alpha val="43137"/>
                    </a:srgbClr>
                  </a:outerShdw>
                </a:effectLst>
                <a:latin typeface="Arial" charset="0"/>
              </a:rPr>
              <a:t>Tham nhũng</a:t>
            </a:r>
          </a:p>
        </p:txBody>
      </p:sp>
      <p:sp>
        <p:nvSpPr>
          <p:cNvPr id="59400" name="Rectangle 8"/>
          <p:cNvSpPr>
            <a:spLocks noChangeArrowheads="1"/>
          </p:cNvSpPr>
          <p:nvPr/>
        </p:nvSpPr>
        <p:spPr bwMode="auto">
          <a:xfrm>
            <a:off x="4876800" y="3810000"/>
            <a:ext cx="4038600" cy="609600"/>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chemeClr val="bg1"/>
                </a:solidFill>
                <a:effectLst>
                  <a:outerShdw blurRad="38100" dist="38100" dir="2700000" algn="tl">
                    <a:srgbClr val="000000">
                      <a:alpha val="43137"/>
                    </a:srgbClr>
                  </a:outerShdw>
                </a:effectLst>
                <a:latin typeface="Arial" charset="0"/>
              </a:rPr>
              <a:t>Trộm cắp, cướp giật</a:t>
            </a:r>
          </a:p>
        </p:txBody>
      </p:sp>
      <p:sp>
        <p:nvSpPr>
          <p:cNvPr id="59401" name="Rectangle 9"/>
          <p:cNvSpPr>
            <a:spLocks noChangeArrowheads="1"/>
          </p:cNvSpPr>
          <p:nvPr/>
        </p:nvSpPr>
        <p:spPr bwMode="auto">
          <a:xfrm>
            <a:off x="4876800" y="4724400"/>
            <a:ext cx="4038600" cy="533400"/>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chemeClr val="bg1"/>
                </a:solidFill>
                <a:effectLst>
                  <a:outerShdw blurRad="38100" dist="38100" dir="2700000" algn="tl">
                    <a:srgbClr val="000000">
                      <a:alpha val="43137"/>
                    </a:srgbClr>
                  </a:outerShdw>
                </a:effectLst>
                <a:latin typeface="Arial" charset="0"/>
              </a:rPr>
              <a:t>Mê tín dị đoan</a:t>
            </a:r>
          </a:p>
        </p:txBody>
      </p:sp>
      <p:sp>
        <p:nvSpPr>
          <p:cNvPr id="59402" name="Line 10"/>
          <p:cNvSpPr>
            <a:spLocks noChangeShapeType="1"/>
          </p:cNvSpPr>
          <p:nvPr/>
        </p:nvSpPr>
        <p:spPr bwMode="auto">
          <a:xfrm flipV="1">
            <a:off x="2438400" y="1524000"/>
            <a:ext cx="2438400" cy="1752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3" name="Line 11"/>
          <p:cNvSpPr>
            <a:spLocks noChangeShapeType="1"/>
          </p:cNvSpPr>
          <p:nvPr/>
        </p:nvSpPr>
        <p:spPr bwMode="auto">
          <a:xfrm flipV="1">
            <a:off x="2514600" y="2514600"/>
            <a:ext cx="2362200" cy="762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4" name="Line 12"/>
          <p:cNvSpPr>
            <a:spLocks noChangeShapeType="1"/>
          </p:cNvSpPr>
          <p:nvPr/>
        </p:nvSpPr>
        <p:spPr bwMode="auto">
          <a:xfrm>
            <a:off x="2438400" y="3276600"/>
            <a:ext cx="2362200" cy="1524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5" name="Line 13"/>
          <p:cNvSpPr>
            <a:spLocks noChangeShapeType="1"/>
          </p:cNvSpPr>
          <p:nvPr/>
        </p:nvSpPr>
        <p:spPr bwMode="auto">
          <a:xfrm>
            <a:off x="2438400" y="3276600"/>
            <a:ext cx="2362200" cy="1066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Line 14"/>
          <p:cNvSpPr>
            <a:spLocks noChangeShapeType="1"/>
          </p:cNvSpPr>
          <p:nvPr/>
        </p:nvSpPr>
        <p:spPr bwMode="auto">
          <a:xfrm>
            <a:off x="2514600" y="3352800"/>
            <a:ext cx="2362200" cy="1828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Rectangle 15"/>
          <p:cNvSpPr>
            <a:spLocks noChangeArrowheads="1"/>
          </p:cNvSpPr>
          <p:nvPr/>
        </p:nvSpPr>
        <p:spPr bwMode="auto">
          <a:xfrm>
            <a:off x="4876800" y="5562600"/>
            <a:ext cx="4038600" cy="609600"/>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vi-VN" sz="2800" smtClean="0">
                <a:solidFill>
                  <a:schemeClr val="bg1"/>
                </a:solidFill>
                <a:latin typeface="Arial" charset="0"/>
              </a:rPr>
              <a:t> </a:t>
            </a:r>
            <a:r>
              <a:rPr lang="en-US" sz="2800" b="1" smtClean="0">
                <a:solidFill>
                  <a:schemeClr val="bg1"/>
                </a:solidFill>
                <a:effectLst>
                  <a:outerShdw blurRad="38100" dist="38100" dir="2700000" algn="tl">
                    <a:srgbClr val="000000">
                      <a:alpha val="43137"/>
                    </a:srgbClr>
                  </a:outerShdw>
                </a:effectLst>
                <a:latin typeface="Arial" charset="0"/>
              </a:rPr>
              <a:t>…</a:t>
            </a:r>
            <a:endParaRPr lang="en-US" sz="2800" b="1">
              <a:solidFill>
                <a:schemeClr val="bg1"/>
              </a:solidFill>
              <a:effectLst>
                <a:outerShdw blurRad="38100" dist="38100" dir="2700000" algn="tl">
                  <a:srgbClr val="000000">
                    <a:alpha val="43137"/>
                  </a:srgbClr>
                </a:outerShdw>
              </a:effectLst>
              <a:latin typeface="Arial" charset="0"/>
            </a:endParaRPr>
          </a:p>
        </p:txBody>
      </p:sp>
      <p:sp>
        <p:nvSpPr>
          <p:cNvPr id="59408" name="Line 16"/>
          <p:cNvSpPr>
            <a:spLocks noChangeShapeType="1"/>
          </p:cNvSpPr>
          <p:nvPr/>
        </p:nvSpPr>
        <p:spPr bwMode="auto">
          <a:xfrm>
            <a:off x="2438400" y="3276600"/>
            <a:ext cx="2362200" cy="2590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0" name="Rectangle 18"/>
          <p:cNvSpPr>
            <a:spLocks noChangeArrowheads="1"/>
          </p:cNvSpPr>
          <p:nvPr/>
        </p:nvSpPr>
        <p:spPr bwMode="auto">
          <a:xfrm>
            <a:off x="0" y="2514600"/>
            <a:ext cx="2438400" cy="1600200"/>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vi-VN" sz="2800" b="1" smtClean="0">
                <a:solidFill>
                  <a:schemeClr val="bg1"/>
                </a:solidFill>
              </a:rPr>
              <a:t> </a:t>
            </a:r>
            <a:r>
              <a:rPr lang="vi-VN" sz="2800" b="1" smtClean="0">
                <a:solidFill>
                  <a:srgbClr val="CCFF66"/>
                </a:solidFill>
              </a:rPr>
              <a:t>Tệ nạn xã hội </a:t>
            </a:r>
          </a:p>
          <a:p>
            <a:pPr algn="ctr"/>
            <a:r>
              <a:rPr lang="vi-VN" sz="2800" b="1" smtClean="0">
                <a:solidFill>
                  <a:srgbClr val="CCFF66"/>
                </a:solidFill>
              </a:rPr>
              <a:t>bao gồm :</a:t>
            </a:r>
            <a:endParaRPr lang="en-US" sz="2800" b="1">
              <a:solidFill>
                <a:srgbClr val="CCFF66"/>
              </a:solidFill>
            </a:endParaRPr>
          </a:p>
        </p:txBody>
      </p:sp>
      <p:pic>
        <p:nvPicPr>
          <p:cNvPr id="18" name="Picture 10" descr="Hình ảnh"/>
          <p:cNvPicPr>
            <a:picLocks noChangeAspect="1" noChangeArrowheads="1" noCrop="1"/>
          </p:cNvPicPr>
          <p:nvPr/>
        </p:nvPicPr>
        <p:blipFill>
          <a:blip r:embed="rId2">
            <a:extLst>
              <a:ext uri="{28A0092B-C50C-407E-A947-70E740481C1C}">
                <a14:useLocalDpi xmlns="" xmlns:a14="http://schemas.microsoft.com/office/drawing/2010/main" val="0"/>
              </a:ext>
            </a:extLst>
          </a:blip>
          <a:srcRect/>
          <a:stretch>
            <a:fillRect/>
          </a:stretch>
        </p:blipFill>
        <p:spPr bwMode="auto">
          <a:xfrm>
            <a:off x="118929" y="4114800"/>
            <a:ext cx="1181901" cy="2868014"/>
          </a:xfrm>
          <a:prstGeom prst="rect">
            <a:avLst/>
          </a:prstGeom>
          <a:noFill/>
          <a:extLst>
            <a:ext uri="{909E8E84-426E-40DD-AFC4-6F175D3DCCD1}">
              <a14:hiddenFill xmlns="" xmlns:a14="http://schemas.microsoft.com/office/drawing/2010/main">
                <a:solidFill>
                  <a:srgbClr val="FFFFFF"/>
                </a:solidFill>
              </a14:hiddenFill>
            </a:ext>
          </a:extLst>
        </p:spPr>
      </p:pic>
      <p:pic>
        <p:nvPicPr>
          <p:cNvPr id="19" name="Picture 10" descr="Hình ảnh"/>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2362200" y="4114800"/>
            <a:ext cx="1095375" cy="2456771"/>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4" descr="images"/>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14400" y="305424"/>
            <a:ext cx="1807464" cy="20948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11387415"/>
      </p:ext>
    </p:extLst>
  </p:cSld>
  <p:clrMapOvr>
    <a:masterClrMapping/>
  </p:clrMapOvr>
  <mc:AlternateContent xmlns:mc="http://schemas.openxmlformats.org/markup-compatibility/2006">
    <mc:Choice xmlns=""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4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59394"/>
                                        </p:tgtEl>
                                        <p:attrNameLst>
                                          <p:attrName>style.visibility</p:attrName>
                                        </p:attrNameLst>
                                      </p:cBhvr>
                                      <p:to>
                                        <p:strVal val="visible"/>
                                      </p:to>
                                    </p:set>
                                    <p:animEffect transition="in" filter="box(in)">
                                      <p:cBhvr>
                                        <p:cTn id="11" dur="500"/>
                                        <p:tgtEl>
                                          <p:spTgt spid="59394"/>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59396"/>
                                        </p:tgtEl>
                                        <p:attrNameLst>
                                          <p:attrName>style.visibility</p:attrName>
                                        </p:attrNameLst>
                                      </p:cBhvr>
                                      <p:to>
                                        <p:strVal val="visible"/>
                                      </p:to>
                                    </p:set>
                                    <p:animEffect transition="in" filter="box(in)">
                                      <p:cBhvr>
                                        <p:cTn id="14" dur="500"/>
                                        <p:tgtEl>
                                          <p:spTgt spid="5939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59397"/>
                                        </p:tgtEl>
                                        <p:attrNameLst>
                                          <p:attrName>style.visibility</p:attrName>
                                        </p:attrNameLst>
                                      </p:cBhvr>
                                      <p:to>
                                        <p:strVal val="visible"/>
                                      </p:to>
                                    </p:set>
                                    <p:animEffect transition="in" filter="box(in)">
                                      <p:cBhvr>
                                        <p:cTn id="17" dur="500"/>
                                        <p:tgtEl>
                                          <p:spTgt spid="59397"/>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59398"/>
                                        </p:tgtEl>
                                        <p:attrNameLst>
                                          <p:attrName>style.visibility</p:attrName>
                                        </p:attrNameLst>
                                      </p:cBhvr>
                                      <p:to>
                                        <p:strVal val="visible"/>
                                      </p:to>
                                    </p:set>
                                    <p:animEffect transition="in" filter="box(in)">
                                      <p:cBhvr>
                                        <p:cTn id="20" dur="500"/>
                                        <p:tgtEl>
                                          <p:spTgt spid="5939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59399"/>
                                        </p:tgtEl>
                                        <p:attrNameLst>
                                          <p:attrName>style.visibility</p:attrName>
                                        </p:attrNameLst>
                                      </p:cBhvr>
                                      <p:to>
                                        <p:strVal val="visible"/>
                                      </p:to>
                                    </p:set>
                                    <p:animEffect transition="in" filter="box(in)">
                                      <p:cBhvr>
                                        <p:cTn id="23" dur="500"/>
                                        <p:tgtEl>
                                          <p:spTgt spid="59399"/>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59400"/>
                                        </p:tgtEl>
                                        <p:attrNameLst>
                                          <p:attrName>style.visibility</p:attrName>
                                        </p:attrNameLst>
                                      </p:cBhvr>
                                      <p:to>
                                        <p:strVal val="visible"/>
                                      </p:to>
                                    </p:set>
                                    <p:animEffect transition="in" filter="box(in)">
                                      <p:cBhvr>
                                        <p:cTn id="26" dur="500"/>
                                        <p:tgtEl>
                                          <p:spTgt spid="59400"/>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59401"/>
                                        </p:tgtEl>
                                        <p:attrNameLst>
                                          <p:attrName>style.visibility</p:attrName>
                                        </p:attrNameLst>
                                      </p:cBhvr>
                                      <p:to>
                                        <p:strVal val="visible"/>
                                      </p:to>
                                    </p:set>
                                    <p:animEffect transition="in" filter="box(in)">
                                      <p:cBhvr>
                                        <p:cTn id="29" dur="500"/>
                                        <p:tgtEl>
                                          <p:spTgt spid="59401"/>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59402"/>
                                        </p:tgtEl>
                                        <p:attrNameLst>
                                          <p:attrName>style.visibility</p:attrName>
                                        </p:attrNameLst>
                                      </p:cBhvr>
                                      <p:to>
                                        <p:strVal val="visible"/>
                                      </p:to>
                                    </p:set>
                                    <p:animEffect transition="in" filter="box(in)">
                                      <p:cBhvr>
                                        <p:cTn id="32" dur="500"/>
                                        <p:tgtEl>
                                          <p:spTgt spid="59402"/>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59403"/>
                                        </p:tgtEl>
                                        <p:attrNameLst>
                                          <p:attrName>style.visibility</p:attrName>
                                        </p:attrNameLst>
                                      </p:cBhvr>
                                      <p:to>
                                        <p:strVal val="visible"/>
                                      </p:to>
                                    </p:set>
                                    <p:animEffect transition="in" filter="box(in)">
                                      <p:cBhvr>
                                        <p:cTn id="35" dur="500"/>
                                        <p:tgtEl>
                                          <p:spTgt spid="59403"/>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59404"/>
                                        </p:tgtEl>
                                        <p:attrNameLst>
                                          <p:attrName>style.visibility</p:attrName>
                                        </p:attrNameLst>
                                      </p:cBhvr>
                                      <p:to>
                                        <p:strVal val="visible"/>
                                      </p:to>
                                    </p:set>
                                    <p:animEffect transition="in" filter="box(in)">
                                      <p:cBhvr>
                                        <p:cTn id="38" dur="500"/>
                                        <p:tgtEl>
                                          <p:spTgt spid="59404"/>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59405"/>
                                        </p:tgtEl>
                                        <p:attrNameLst>
                                          <p:attrName>style.visibility</p:attrName>
                                        </p:attrNameLst>
                                      </p:cBhvr>
                                      <p:to>
                                        <p:strVal val="visible"/>
                                      </p:to>
                                    </p:set>
                                    <p:animEffect transition="in" filter="box(in)">
                                      <p:cBhvr>
                                        <p:cTn id="41" dur="500"/>
                                        <p:tgtEl>
                                          <p:spTgt spid="59405"/>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59406"/>
                                        </p:tgtEl>
                                        <p:attrNameLst>
                                          <p:attrName>style.visibility</p:attrName>
                                        </p:attrNameLst>
                                      </p:cBhvr>
                                      <p:to>
                                        <p:strVal val="visible"/>
                                      </p:to>
                                    </p:set>
                                    <p:animEffect transition="in" filter="box(in)">
                                      <p:cBhvr>
                                        <p:cTn id="44" dur="500"/>
                                        <p:tgtEl>
                                          <p:spTgt spid="59406"/>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59407"/>
                                        </p:tgtEl>
                                        <p:attrNameLst>
                                          <p:attrName>style.visibility</p:attrName>
                                        </p:attrNameLst>
                                      </p:cBhvr>
                                      <p:to>
                                        <p:strVal val="visible"/>
                                      </p:to>
                                    </p:set>
                                    <p:animEffect transition="in" filter="box(in)">
                                      <p:cBhvr>
                                        <p:cTn id="47" dur="500"/>
                                        <p:tgtEl>
                                          <p:spTgt spid="59407"/>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59408"/>
                                        </p:tgtEl>
                                        <p:attrNameLst>
                                          <p:attrName>style.visibility</p:attrName>
                                        </p:attrNameLst>
                                      </p:cBhvr>
                                      <p:to>
                                        <p:strVal val="visible"/>
                                      </p:to>
                                    </p:set>
                                    <p:animEffect transition="in" filter="box(in)">
                                      <p:cBhvr>
                                        <p:cTn id="50" dur="500"/>
                                        <p:tgtEl>
                                          <p:spTgt spid="59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p:bldP spid="59396" grpId="0" animBg="1"/>
      <p:bldP spid="59397" grpId="0" animBg="1"/>
      <p:bldP spid="59398" grpId="0" animBg="1"/>
      <p:bldP spid="59399" grpId="0" animBg="1"/>
      <p:bldP spid="59400" grpId="0" animBg="1"/>
      <p:bldP spid="59401" grpId="0" animBg="1"/>
      <p:bldP spid="59402" grpId="0" animBg="1"/>
      <p:bldP spid="59403" grpId="0" animBg="1"/>
      <p:bldP spid="59404" grpId="0" animBg="1"/>
      <p:bldP spid="59405" grpId="0" animBg="1"/>
      <p:bldP spid="59406" grpId="0" animBg="1"/>
      <p:bldP spid="59407" grpId="0" animBg="1"/>
      <p:bldP spid="59408" grpId="0" animBg="1"/>
      <p:bldP spid="594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ChangeArrowheads="1"/>
          </p:cNvSpPr>
          <p:nvPr/>
        </p:nvSpPr>
        <p:spPr bwMode="auto">
          <a:xfrm>
            <a:off x="228600" y="260350"/>
            <a:ext cx="8807450" cy="475297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fontAlgn="auto">
              <a:spcBef>
                <a:spcPts val="0"/>
              </a:spcBef>
              <a:spcAft>
                <a:spcPts val="0"/>
              </a:spcAft>
              <a:defRPr/>
            </a:pPr>
            <a:r>
              <a:rPr lang="en-US" sz="3200">
                <a:solidFill>
                  <a:srgbClr val="FF0000"/>
                </a:solidFill>
                <a:latin typeface="Times New Roman" pitchFamily="18" charset="0"/>
              </a:rPr>
              <a:t>Cờ bạc: </a:t>
            </a:r>
            <a:r>
              <a:rPr lang="en-US" sz="3200">
                <a:latin typeface="Times New Roman" pitchFamily="18" charset="0"/>
              </a:rPr>
              <a:t>Là hình thức sát phạt nhau được,thua </a:t>
            </a:r>
          </a:p>
          <a:p>
            <a:pPr fontAlgn="auto">
              <a:spcBef>
                <a:spcPts val="0"/>
              </a:spcBef>
              <a:spcAft>
                <a:spcPts val="0"/>
              </a:spcAft>
              <a:defRPr/>
            </a:pPr>
            <a:r>
              <a:rPr lang="en-US" sz="3200">
                <a:latin typeface="Times New Roman" pitchFamily="18" charset="0"/>
              </a:rPr>
              <a:t>              bằng tiền hoặc hiện vật</a:t>
            </a:r>
          </a:p>
          <a:p>
            <a:pPr fontAlgn="auto">
              <a:spcBef>
                <a:spcPts val="0"/>
              </a:spcBef>
              <a:spcAft>
                <a:spcPts val="0"/>
              </a:spcAft>
              <a:defRPr/>
            </a:pPr>
            <a:endParaRPr lang="en-US" sz="3200">
              <a:solidFill>
                <a:srgbClr val="FF0000"/>
              </a:solidFill>
              <a:latin typeface="Times New Roman" pitchFamily="18" charset="0"/>
            </a:endParaRPr>
          </a:p>
          <a:p>
            <a:pPr fontAlgn="auto">
              <a:spcBef>
                <a:spcPts val="0"/>
              </a:spcBef>
              <a:spcAft>
                <a:spcPts val="0"/>
              </a:spcAft>
              <a:defRPr/>
            </a:pPr>
            <a:r>
              <a:rPr lang="en-US" sz="3200">
                <a:solidFill>
                  <a:srgbClr val="FF3300"/>
                </a:solidFill>
                <a:latin typeface="Times New Roman" pitchFamily="18" charset="0"/>
              </a:rPr>
              <a:t>Mại dâm:</a:t>
            </a:r>
            <a:r>
              <a:rPr lang="en-US" sz="3200">
                <a:solidFill>
                  <a:schemeClr val="accent2"/>
                </a:solidFill>
                <a:latin typeface="Times New Roman" pitchFamily="18" charset="0"/>
              </a:rPr>
              <a:t> </a:t>
            </a:r>
            <a:r>
              <a:rPr lang="en-US" sz="3200">
                <a:latin typeface="Times New Roman" pitchFamily="18" charset="0"/>
              </a:rPr>
              <a:t>Là hành vi quan hệ tình dục dựa trên</a:t>
            </a:r>
          </a:p>
          <a:p>
            <a:pPr fontAlgn="auto">
              <a:spcBef>
                <a:spcPts val="0"/>
              </a:spcBef>
              <a:spcAft>
                <a:spcPts val="0"/>
              </a:spcAft>
              <a:defRPr/>
            </a:pPr>
            <a:r>
              <a:rPr lang="en-US" sz="3200">
                <a:latin typeface="Times New Roman" pitchFamily="18" charset="0"/>
              </a:rPr>
              <a:t>                 sự trao đổi bằng tiền bạc</a:t>
            </a:r>
            <a:r>
              <a:rPr lang="en-US" sz="3200">
                <a:solidFill>
                  <a:schemeClr val="accent2"/>
                </a:solidFill>
                <a:latin typeface="Times New Roman" pitchFamily="18" charset="0"/>
              </a:rPr>
              <a:t>.</a:t>
            </a:r>
          </a:p>
          <a:p>
            <a:pPr fontAlgn="auto">
              <a:spcBef>
                <a:spcPts val="0"/>
              </a:spcBef>
              <a:spcAft>
                <a:spcPts val="0"/>
              </a:spcAft>
              <a:defRPr/>
            </a:pPr>
            <a:endParaRPr lang="en-US" sz="3200">
              <a:solidFill>
                <a:schemeClr val="accent2"/>
              </a:solidFill>
              <a:latin typeface="Times New Roman" pitchFamily="18" charset="0"/>
            </a:endParaRPr>
          </a:p>
          <a:p>
            <a:pPr fontAlgn="auto">
              <a:spcBef>
                <a:spcPts val="0"/>
              </a:spcBef>
              <a:spcAft>
                <a:spcPts val="0"/>
              </a:spcAft>
              <a:defRPr/>
            </a:pPr>
            <a:r>
              <a:rPr lang="en-US" sz="3200">
                <a:solidFill>
                  <a:srgbClr val="FF0000"/>
                </a:solidFill>
                <a:latin typeface="Times New Roman" pitchFamily="18" charset="0"/>
              </a:rPr>
              <a:t>Ma túy: </a:t>
            </a:r>
            <a:r>
              <a:rPr lang="en-US" sz="3200">
                <a:solidFill>
                  <a:schemeClr val="tx2"/>
                </a:solidFill>
                <a:latin typeface="Times New Roman" pitchFamily="18" charset="0"/>
              </a:rPr>
              <a:t>Là các chất gây nghiện, chất hướng thần </a:t>
            </a:r>
          </a:p>
          <a:p>
            <a:pPr fontAlgn="auto">
              <a:spcBef>
                <a:spcPts val="0"/>
              </a:spcBef>
              <a:spcAft>
                <a:spcPts val="0"/>
              </a:spcAft>
              <a:defRPr/>
            </a:pPr>
            <a:r>
              <a:rPr lang="en-US" sz="3200">
                <a:solidFill>
                  <a:schemeClr val="tx2"/>
                </a:solidFill>
                <a:latin typeface="Times New Roman" pitchFamily="18" charset="0"/>
              </a:rPr>
              <a:t>              được quy định trong các danh mục do </a:t>
            </a:r>
          </a:p>
          <a:p>
            <a:pPr fontAlgn="auto">
              <a:spcBef>
                <a:spcPts val="0"/>
              </a:spcBef>
              <a:spcAft>
                <a:spcPts val="0"/>
              </a:spcAft>
              <a:defRPr/>
            </a:pPr>
            <a:r>
              <a:rPr lang="en-US" sz="3200">
                <a:solidFill>
                  <a:schemeClr val="tx2"/>
                </a:solidFill>
                <a:latin typeface="Times New Roman" pitchFamily="18" charset="0"/>
              </a:rPr>
              <a:t>              Chính phủ ban hành.</a:t>
            </a:r>
            <a:br>
              <a:rPr lang="en-US" sz="3200">
                <a:solidFill>
                  <a:schemeClr val="tx2"/>
                </a:solidFill>
                <a:latin typeface="Times New Roman" pitchFamily="18" charset="0"/>
              </a:rPr>
            </a:br>
            <a:endParaRPr lang="en-US" sz="3200">
              <a:solidFill>
                <a:schemeClr val="tx2"/>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2590800" y="5638800"/>
            <a:ext cx="3124200" cy="822325"/>
          </a:xfrm>
          <a:prstGeom prst="rect">
            <a:avLst/>
          </a:prstGeom>
          <a:noFill/>
          <a:ln w="9525">
            <a:noFill/>
            <a:miter lim="800000"/>
            <a:headEnd/>
            <a:tailEnd/>
          </a:ln>
          <a:effectLst/>
        </p:spPr>
        <p:txBody>
          <a:bodyPr anchor="ctr">
            <a:spAutoFit/>
          </a:bodyPr>
          <a:lstStyle/>
          <a:p>
            <a:pPr algn="ctr" eaLnBrk="1" hangingPunct="1"/>
            <a:r>
              <a:rPr lang="en-US" sz="2400" b="1">
                <a:latin typeface="Times New Roman" pitchFamily="18" charset="0"/>
              </a:rPr>
              <a:t>Luật </a:t>
            </a:r>
          </a:p>
          <a:p>
            <a:pPr algn="ctr" eaLnBrk="1" hangingPunct="1"/>
            <a:r>
              <a:rPr lang="en-US" sz="2400" b="1">
                <a:latin typeface="Times New Roman" pitchFamily="18" charset="0"/>
              </a:rPr>
              <a:t>phòng chống ma túy </a:t>
            </a:r>
          </a:p>
        </p:txBody>
      </p:sp>
      <p:pic>
        <p:nvPicPr>
          <p:cNvPr id="24579" name="Picture 6" descr="phap lenh phong chong mai dam"/>
          <p:cNvPicPr>
            <a:picLocks noChangeAspect="1" noChangeArrowheads="1"/>
          </p:cNvPicPr>
          <p:nvPr/>
        </p:nvPicPr>
        <p:blipFill>
          <a:blip r:embed="rId2"/>
          <a:srcRect/>
          <a:stretch>
            <a:fillRect/>
          </a:stretch>
        </p:blipFill>
        <p:spPr bwMode="auto">
          <a:xfrm>
            <a:off x="5791200" y="476250"/>
            <a:ext cx="3352800" cy="5086350"/>
          </a:xfrm>
          <a:prstGeom prst="rect">
            <a:avLst/>
          </a:prstGeom>
          <a:noFill/>
          <a:ln w="9525">
            <a:noFill/>
            <a:miter lim="800000"/>
            <a:headEnd/>
            <a:tailEnd/>
          </a:ln>
        </p:spPr>
      </p:pic>
      <p:sp>
        <p:nvSpPr>
          <p:cNvPr id="24580" name="Rectangle 7"/>
          <p:cNvSpPr>
            <a:spLocks noChangeArrowheads="1"/>
          </p:cNvSpPr>
          <p:nvPr/>
        </p:nvSpPr>
        <p:spPr bwMode="auto">
          <a:xfrm>
            <a:off x="5956300" y="5638800"/>
            <a:ext cx="3149600" cy="822325"/>
          </a:xfrm>
          <a:prstGeom prst="rect">
            <a:avLst/>
          </a:prstGeom>
          <a:noFill/>
          <a:ln w="9525">
            <a:noFill/>
            <a:miter lim="800000"/>
            <a:headEnd/>
            <a:tailEnd/>
          </a:ln>
          <a:effectLst/>
        </p:spPr>
        <p:txBody>
          <a:bodyPr wrap="none">
            <a:spAutoFit/>
          </a:bodyPr>
          <a:lstStyle/>
          <a:p>
            <a:pPr algn="ctr" eaLnBrk="1" hangingPunct="1"/>
            <a:r>
              <a:rPr lang="en-US" sz="2400" b="1">
                <a:latin typeface="Times New Roman" pitchFamily="18" charset="0"/>
              </a:rPr>
              <a:t>Pháp lệnh </a:t>
            </a:r>
          </a:p>
          <a:p>
            <a:pPr algn="ctr" eaLnBrk="1" hangingPunct="1"/>
            <a:r>
              <a:rPr lang="en-US" sz="2400" b="1">
                <a:latin typeface="Times New Roman" pitchFamily="18" charset="0"/>
              </a:rPr>
              <a:t>phòng chống mại dâm </a:t>
            </a:r>
          </a:p>
        </p:txBody>
      </p:sp>
      <p:pic>
        <p:nvPicPr>
          <p:cNvPr id="24581" name="Picture 8" descr="luat phong chong ma tuy1"/>
          <p:cNvPicPr>
            <a:picLocks noChangeAspect="1" noChangeArrowheads="1"/>
          </p:cNvPicPr>
          <p:nvPr/>
        </p:nvPicPr>
        <p:blipFill>
          <a:blip r:embed="rId3"/>
          <a:srcRect/>
          <a:stretch>
            <a:fillRect/>
          </a:stretch>
        </p:blipFill>
        <p:spPr bwMode="auto">
          <a:xfrm>
            <a:off x="2743200" y="400050"/>
            <a:ext cx="3200400" cy="5162550"/>
          </a:xfrm>
          <a:prstGeom prst="rect">
            <a:avLst/>
          </a:prstGeom>
          <a:noFill/>
          <a:ln w="9525">
            <a:noFill/>
            <a:miter lim="800000"/>
            <a:headEnd/>
            <a:tailEnd/>
          </a:ln>
        </p:spPr>
      </p:pic>
      <p:sp>
        <p:nvSpPr>
          <p:cNvPr id="24582" name="Rectangle 9"/>
          <p:cNvSpPr>
            <a:spLocks noChangeArrowheads="1"/>
          </p:cNvSpPr>
          <p:nvPr/>
        </p:nvSpPr>
        <p:spPr bwMode="auto">
          <a:xfrm>
            <a:off x="304800" y="5638800"/>
            <a:ext cx="1831975" cy="822325"/>
          </a:xfrm>
          <a:prstGeom prst="rect">
            <a:avLst/>
          </a:prstGeom>
          <a:noFill/>
          <a:ln w="9525">
            <a:noFill/>
            <a:miter lim="800000"/>
            <a:headEnd/>
            <a:tailEnd/>
          </a:ln>
          <a:effectLst/>
        </p:spPr>
        <p:txBody>
          <a:bodyPr anchor="ctr">
            <a:spAutoFit/>
          </a:bodyPr>
          <a:lstStyle/>
          <a:p>
            <a:pPr algn="ctr" eaLnBrk="1" hangingPunct="1"/>
            <a:r>
              <a:rPr lang="en-US" sz="2400" b="1">
                <a:latin typeface="Times New Roman" pitchFamily="18" charset="0"/>
              </a:rPr>
              <a:t>Luật </a:t>
            </a:r>
          </a:p>
          <a:p>
            <a:pPr algn="ctr" eaLnBrk="1" hangingPunct="1"/>
            <a:r>
              <a:rPr lang="en-US" sz="2400" b="1">
                <a:latin typeface="Times New Roman" pitchFamily="18" charset="0"/>
              </a:rPr>
              <a:t>Hình sự</a:t>
            </a:r>
          </a:p>
        </p:txBody>
      </p:sp>
      <p:pic>
        <p:nvPicPr>
          <p:cNvPr id="24583" name="Picture 10" descr="luat hinh su 1999"/>
          <p:cNvPicPr>
            <a:picLocks noChangeAspect="1" noChangeArrowheads="1"/>
          </p:cNvPicPr>
          <p:nvPr/>
        </p:nvPicPr>
        <p:blipFill>
          <a:blip r:embed="rId4"/>
          <a:srcRect/>
          <a:stretch>
            <a:fillRect/>
          </a:stretch>
        </p:blipFill>
        <p:spPr bwMode="auto">
          <a:xfrm>
            <a:off x="228600" y="342900"/>
            <a:ext cx="2590800" cy="521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971800" y="762000"/>
            <a:ext cx="5943600" cy="5486400"/>
          </a:xfrm>
        </p:spPr>
        <p:txBody>
          <a:bodyPr/>
          <a:lstStyle/>
          <a:p>
            <a:pPr algn="l"/>
            <a:r>
              <a:rPr lang="en-US" sz="2800" smtClean="0">
                <a:latin typeface="Times New Roman" pitchFamily="18" charset="0"/>
              </a:rPr>
              <a:t> </a:t>
            </a:r>
            <a:r>
              <a:rPr lang="en-US" sz="2800" b="1" smtClean="0">
                <a:solidFill>
                  <a:srgbClr val="FF0066"/>
                </a:solidFill>
                <a:latin typeface="Times New Roman" pitchFamily="18" charset="0"/>
              </a:rPr>
              <a:t>Điều 248: Tội đánh bạc</a:t>
            </a:r>
            <a:r>
              <a:rPr lang="en-US" sz="2800" b="1" smtClean="0">
                <a:solidFill>
                  <a:srgbClr val="006600"/>
                </a:solidFill>
                <a:latin typeface="Times New Roman" pitchFamily="18" charset="0"/>
              </a:rPr>
              <a:t/>
            </a:r>
            <a:br>
              <a:rPr lang="en-US" sz="2800" b="1" smtClean="0">
                <a:solidFill>
                  <a:srgbClr val="006600"/>
                </a:solidFill>
                <a:latin typeface="Times New Roman" pitchFamily="18" charset="0"/>
              </a:rPr>
            </a:br>
            <a:r>
              <a:rPr lang="en-US" sz="2800" b="1" smtClean="0">
                <a:solidFill>
                  <a:srgbClr val="006600"/>
                </a:solidFill>
                <a:latin typeface="Times New Roman" pitchFamily="18" charset="0"/>
              </a:rPr>
              <a:t/>
            </a:r>
            <a:br>
              <a:rPr lang="en-US" sz="2800" b="1" smtClean="0">
                <a:solidFill>
                  <a:srgbClr val="006600"/>
                </a:solidFill>
                <a:latin typeface="Times New Roman" pitchFamily="18" charset="0"/>
              </a:rPr>
            </a:br>
            <a:r>
              <a:rPr lang="en-US" sz="2800" smtClean="0">
                <a:solidFill>
                  <a:schemeClr val="tx1"/>
                </a:solidFill>
                <a:latin typeface="Times New Roman" pitchFamily="18" charset="0"/>
              </a:rPr>
              <a:t>     </a:t>
            </a:r>
            <a:r>
              <a:rPr lang="en-US" sz="2800" b="1" smtClean="0">
                <a:solidFill>
                  <a:schemeClr val="tx1"/>
                </a:solidFill>
                <a:latin typeface="Times New Roman" pitchFamily="18" charset="0"/>
              </a:rPr>
              <a:t>Người nào đánh bạc dưới bất kì hình thức nào dù thua bằng tiền hay hiện vật có giá trị lớn,..thì bị phạt tiền từ 5 triệu đồng đến 50 triệu đồng, cải tạo không giam giữ đến 3 năm hoặc bị phạt tù từ 3 tháng đến 5 năm.</a:t>
            </a:r>
          </a:p>
        </p:txBody>
      </p:sp>
      <p:pic>
        <p:nvPicPr>
          <p:cNvPr id="26628" name="Picture 3" descr="luat hinh su 1999"/>
          <p:cNvPicPr>
            <a:picLocks noGrp="1" noChangeAspect="1" noChangeArrowheads="1"/>
          </p:cNvPicPr>
          <p:nvPr>
            <p:ph type="body" idx="1"/>
          </p:nvPr>
        </p:nvPicPr>
        <p:blipFill>
          <a:blip r:embed="rId2"/>
          <a:srcRect/>
          <a:stretch>
            <a:fillRect/>
          </a:stretch>
        </p:blipFill>
        <p:spPr>
          <a:xfrm>
            <a:off x="152400" y="609600"/>
            <a:ext cx="2743200" cy="5334000"/>
          </a:xfrm>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luat phong chong ma tuy1"/>
          <p:cNvPicPr>
            <a:picLocks noChangeAspect="1" noChangeArrowheads="1"/>
          </p:cNvPicPr>
          <p:nvPr/>
        </p:nvPicPr>
        <p:blipFill>
          <a:blip r:embed="rId2"/>
          <a:srcRect/>
          <a:stretch>
            <a:fillRect/>
          </a:stretch>
        </p:blipFill>
        <p:spPr bwMode="auto">
          <a:xfrm>
            <a:off x="0" y="533400"/>
            <a:ext cx="3200400" cy="5105400"/>
          </a:xfrm>
          <a:prstGeom prst="rect">
            <a:avLst/>
          </a:prstGeom>
          <a:noFill/>
          <a:ln w="9525">
            <a:noFill/>
            <a:miter lim="800000"/>
            <a:headEnd/>
            <a:tailEnd/>
          </a:ln>
        </p:spPr>
      </p:pic>
      <p:sp>
        <p:nvSpPr>
          <p:cNvPr id="25603" name="Rectangle 3"/>
          <p:cNvSpPr>
            <a:spLocks noChangeArrowheads="1"/>
          </p:cNvSpPr>
          <p:nvPr/>
        </p:nvSpPr>
        <p:spPr bwMode="auto">
          <a:xfrm>
            <a:off x="3048000" y="252413"/>
            <a:ext cx="5867400" cy="6494085"/>
          </a:xfrm>
          <a:prstGeom prst="rect">
            <a:avLst/>
          </a:prstGeom>
          <a:noFill/>
          <a:ln w="9525">
            <a:noFill/>
            <a:miter lim="800000"/>
            <a:headEnd/>
            <a:tailEnd/>
          </a:ln>
          <a:effectLst/>
        </p:spPr>
        <p:txBody>
          <a:bodyPr wrap="square" anchor="ctr">
            <a:spAutoFit/>
          </a:bodyPr>
          <a:lstStyle/>
          <a:p>
            <a:pPr algn="just" eaLnBrk="1" hangingPunct="1"/>
            <a:r>
              <a:rPr lang="en-GB" sz="2600" b="1" u="sng" dirty="0" err="1" smtClean="0">
                <a:solidFill>
                  <a:srgbClr val="FF0066"/>
                </a:solidFill>
                <a:latin typeface="Times New Roman" pitchFamily="18" charset="0"/>
              </a:rPr>
              <a:t>Điều</a:t>
            </a:r>
            <a:r>
              <a:rPr lang="en-GB" sz="2600" b="1" u="sng" dirty="0" smtClean="0">
                <a:solidFill>
                  <a:srgbClr val="FF0066"/>
                </a:solidFill>
                <a:latin typeface="Times New Roman" pitchFamily="18" charset="0"/>
              </a:rPr>
              <a:t> 3.</a:t>
            </a:r>
            <a:r>
              <a:rPr lang="en-GB" sz="2600" b="1" dirty="0" smtClean="0">
                <a:latin typeface="Times New Roman" pitchFamily="18" charset="0"/>
              </a:rPr>
              <a:t>Nghiêm </a:t>
            </a:r>
            <a:r>
              <a:rPr lang="en-GB" sz="2600" b="1" dirty="0" err="1">
                <a:latin typeface="Times New Roman" pitchFamily="18" charset="0"/>
              </a:rPr>
              <a:t>cấm</a:t>
            </a:r>
            <a:r>
              <a:rPr lang="en-GB" sz="2600" b="1" dirty="0">
                <a:latin typeface="Times New Roman" pitchFamily="18" charset="0"/>
              </a:rPr>
              <a:t> </a:t>
            </a:r>
            <a:r>
              <a:rPr lang="en-GB" sz="2600" b="1" dirty="0" err="1">
                <a:latin typeface="Times New Roman" pitchFamily="18" charset="0"/>
              </a:rPr>
              <a:t>các</a:t>
            </a:r>
            <a:r>
              <a:rPr lang="en-GB" sz="2600" b="1" dirty="0">
                <a:latin typeface="Times New Roman" pitchFamily="18" charset="0"/>
              </a:rPr>
              <a:t> </a:t>
            </a:r>
            <a:r>
              <a:rPr lang="en-GB" sz="2600" b="1" dirty="0" err="1">
                <a:latin typeface="Times New Roman" pitchFamily="18" charset="0"/>
              </a:rPr>
              <a:t>hànhvi</a:t>
            </a:r>
            <a:r>
              <a:rPr lang="en-GB" sz="2600" b="1" dirty="0">
                <a:latin typeface="Times New Roman" pitchFamily="18" charset="0"/>
              </a:rPr>
              <a:t> </a:t>
            </a:r>
            <a:r>
              <a:rPr lang="en-GB" sz="2600" b="1" dirty="0" err="1">
                <a:latin typeface="Times New Roman" pitchFamily="18" charset="0"/>
              </a:rPr>
              <a:t>sau</a:t>
            </a:r>
            <a:r>
              <a:rPr lang="en-GB" sz="2600" b="1" dirty="0">
                <a:latin typeface="Times New Roman" pitchFamily="18" charset="0"/>
              </a:rPr>
              <a:t> </a:t>
            </a:r>
            <a:r>
              <a:rPr lang="en-GB" sz="2600" b="1" dirty="0" err="1">
                <a:latin typeface="Times New Roman" pitchFamily="18" charset="0"/>
              </a:rPr>
              <a:t>đây</a:t>
            </a:r>
            <a:r>
              <a:rPr lang="en-GB" sz="2600" b="1" dirty="0">
                <a:latin typeface="Times New Roman" pitchFamily="18" charset="0"/>
              </a:rPr>
              <a:t>: </a:t>
            </a:r>
          </a:p>
          <a:p>
            <a:pPr algn="just" eaLnBrk="1" hangingPunct="1"/>
            <a:r>
              <a:rPr lang="en-GB" sz="2600" b="1" dirty="0">
                <a:latin typeface="Times New Roman" pitchFamily="18" charset="0"/>
              </a:rPr>
              <a:t>1. </a:t>
            </a:r>
            <a:r>
              <a:rPr lang="en-GB" sz="2600" b="1" dirty="0" err="1">
                <a:latin typeface="Times New Roman" pitchFamily="18" charset="0"/>
              </a:rPr>
              <a:t>Trồng</a:t>
            </a:r>
            <a:r>
              <a:rPr lang="en-GB" sz="2600" b="1" dirty="0">
                <a:latin typeface="Times New Roman" pitchFamily="18" charset="0"/>
              </a:rPr>
              <a:t> </a:t>
            </a:r>
            <a:r>
              <a:rPr lang="en-GB" sz="2600" b="1" dirty="0" err="1">
                <a:latin typeface="Times New Roman" pitchFamily="18" charset="0"/>
              </a:rPr>
              <a:t>cây</a:t>
            </a:r>
            <a:r>
              <a:rPr lang="en-GB" sz="2600" b="1" dirty="0">
                <a:latin typeface="Times New Roman" pitchFamily="18" charset="0"/>
              </a:rPr>
              <a:t> </a:t>
            </a:r>
            <a:r>
              <a:rPr lang="en-GB" sz="2600" b="1" dirty="0" err="1">
                <a:latin typeface="Times New Roman" pitchFamily="18" charset="0"/>
              </a:rPr>
              <a:t>có</a:t>
            </a:r>
            <a:r>
              <a:rPr lang="en-GB" sz="2600" b="1" dirty="0">
                <a:latin typeface="Times New Roman" pitchFamily="18" charset="0"/>
              </a:rPr>
              <a:t> </a:t>
            </a:r>
            <a:r>
              <a:rPr lang="en-GB" sz="2600" b="1" dirty="0" err="1">
                <a:latin typeface="Times New Roman" pitchFamily="18" charset="0"/>
              </a:rPr>
              <a:t>chứa</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ma </a:t>
            </a:r>
            <a:r>
              <a:rPr lang="en-GB" sz="2600" b="1" dirty="0" err="1">
                <a:latin typeface="Times New Roman" pitchFamily="18" charset="0"/>
              </a:rPr>
              <a:t>túy</a:t>
            </a:r>
            <a:r>
              <a:rPr lang="en-GB" sz="2600" b="1" dirty="0">
                <a:latin typeface="Times New Roman" pitchFamily="18" charset="0"/>
              </a:rPr>
              <a:t> </a:t>
            </a:r>
            <a:r>
              <a:rPr lang="en-GB" sz="2600" b="1" i="1" dirty="0">
                <a:latin typeface="Times New Roman" pitchFamily="18" charset="0"/>
              </a:rPr>
              <a:t>.</a:t>
            </a:r>
            <a:endParaRPr lang="en-GB" sz="2600" b="1" dirty="0">
              <a:latin typeface="Times New Roman" pitchFamily="18" charset="0"/>
            </a:endParaRPr>
          </a:p>
          <a:p>
            <a:pPr algn="just" eaLnBrk="1" hangingPunct="1"/>
            <a:r>
              <a:rPr lang="en-GB" sz="2600" b="1" dirty="0">
                <a:latin typeface="Times New Roman" pitchFamily="18" charset="0"/>
              </a:rPr>
              <a:t>2. </a:t>
            </a:r>
            <a:r>
              <a:rPr lang="en-GB" sz="2600" b="1" dirty="0" err="1">
                <a:latin typeface="Times New Roman" pitchFamily="18" charset="0"/>
              </a:rPr>
              <a:t>Sản</a:t>
            </a:r>
            <a:r>
              <a:rPr lang="en-GB" sz="2600" b="1" dirty="0">
                <a:latin typeface="Times New Roman" pitchFamily="18" charset="0"/>
              </a:rPr>
              <a:t> </a:t>
            </a:r>
            <a:r>
              <a:rPr lang="en-GB" sz="2600" b="1" dirty="0" err="1">
                <a:latin typeface="Times New Roman" pitchFamily="18" charset="0"/>
              </a:rPr>
              <a:t>xuất</a:t>
            </a:r>
            <a:r>
              <a:rPr lang="en-GB" sz="2600" b="1" dirty="0">
                <a:latin typeface="Times New Roman" pitchFamily="18" charset="0"/>
              </a:rPr>
              <a:t>, </a:t>
            </a:r>
            <a:r>
              <a:rPr lang="en-GB" sz="2600" b="1" dirty="0" err="1">
                <a:latin typeface="Times New Roman" pitchFamily="18" charset="0"/>
              </a:rPr>
              <a:t>tàng</a:t>
            </a:r>
            <a:r>
              <a:rPr lang="en-GB" sz="2600" b="1" dirty="0">
                <a:latin typeface="Times New Roman" pitchFamily="18" charset="0"/>
              </a:rPr>
              <a:t> </a:t>
            </a:r>
            <a:r>
              <a:rPr lang="en-GB" sz="2600" b="1" dirty="0" err="1">
                <a:latin typeface="Times New Roman" pitchFamily="18" charset="0"/>
              </a:rPr>
              <a:t>trữ</a:t>
            </a:r>
            <a:r>
              <a:rPr lang="en-GB" sz="2600" b="1" dirty="0">
                <a:latin typeface="Times New Roman" pitchFamily="18" charset="0"/>
              </a:rPr>
              <a:t>, </a:t>
            </a:r>
            <a:r>
              <a:rPr lang="en-GB" sz="2600" b="1" dirty="0" err="1">
                <a:latin typeface="Times New Roman" pitchFamily="18" charset="0"/>
              </a:rPr>
              <a:t>vận</a:t>
            </a:r>
            <a:r>
              <a:rPr lang="en-GB" sz="2600" b="1" dirty="0">
                <a:latin typeface="Times New Roman" pitchFamily="18" charset="0"/>
              </a:rPr>
              <a:t> </a:t>
            </a:r>
            <a:r>
              <a:rPr lang="en-GB" sz="2600" b="1" dirty="0" err="1">
                <a:latin typeface="Times New Roman" pitchFamily="18" charset="0"/>
              </a:rPr>
              <a:t>chuyển</a:t>
            </a:r>
            <a:r>
              <a:rPr lang="en-GB" sz="2600" b="1" dirty="0">
                <a:latin typeface="Times New Roman" pitchFamily="18" charset="0"/>
              </a:rPr>
              <a:t>, </a:t>
            </a:r>
            <a:r>
              <a:rPr lang="en-GB" sz="2600" b="1" dirty="0" err="1">
                <a:latin typeface="Times New Roman" pitchFamily="18" charset="0"/>
              </a:rPr>
              <a:t>bảo</a:t>
            </a:r>
            <a:r>
              <a:rPr lang="en-GB" sz="2600" b="1" dirty="0">
                <a:latin typeface="Times New Roman" pitchFamily="18" charset="0"/>
              </a:rPr>
              <a:t> </a:t>
            </a:r>
            <a:r>
              <a:rPr lang="en-GB" sz="2600" b="1" dirty="0" err="1">
                <a:latin typeface="Times New Roman" pitchFamily="18" charset="0"/>
              </a:rPr>
              <a:t>quản</a:t>
            </a:r>
            <a:r>
              <a:rPr lang="en-GB" sz="2600" b="1" dirty="0">
                <a:latin typeface="Times New Roman" pitchFamily="18" charset="0"/>
              </a:rPr>
              <a:t>, </a:t>
            </a:r>
            <a:r>
              <a:rPr lang="en-GB" sz="2600" b="1" dirty="0" err="1">
                <a:latin typeface="Times New Roman" pitchFamily="18" charset="0"/>
              </a:rPr>
              <a:t>mua</a:t>
            </a:r>
            <a:r>
              <a:rPr lang="en-GB" sz="2600" b="1" dirty="0">
                <a:latin typeface="Times New Roman" pitchFamily="18" charset="0"/>
              </a:rPr>
              <a:t> </a:t>
            </a:r>
            <a:r>
              <a:rPr lang="en-GB" sz="2600" b="1" dirty="0" err="1">
                <a:latin typeface="Times New Roman" pitchFamily="18" charset="0"/>
              </a:rPr>
              <a:t>bán</a:t>
            </a:r>
            <a:r>
              <a:rPr lang="en-GB" sz="2600" b="1" dirty="0">
                <a:latin typeface="Times New Roman" pitchFamily="18" charset="0"/>
              </a:rPr>
              <a:t>, </a:t>
            </a:r>
            <a:r>
              <a:rPr lang="en-GB" sz="2600" b="1" dirty="0" err="1">
                <a:latin typeface="Times New Roman" pitchFamily="18" charset="0"/>
              </a:rPr>
              <a:t>phân</a:t>
            </a:r>
            <a:r>
              <a:rPr lang="en-GB" sz="2600" b="1" dirty="0">
                <a:latin typeface="Times New Roman" pitchFamily="18" charset="0"/>
              </a:rPr>
              <a:t> </a:t>
            </a:r>
            <a:r>
              <a:rPr lang="en-GB" sz="2600" b="1" dirty="0" err="1">
                <a:latin typeface="Times New Roman" pitchFamily="18" charset="0"/>
              </a:rPr>
              <a:t>phối</a:t>
            </a:r>
            <a:r>
              <a:rPr lang="en-GB" sz="2600" b="1" dirty="0">
                <a:latin typeface="Times New Roman" pitchFamily="18" charset="0"/>
              </a:rPr>
              <a:t>, </a:t>
            </a:r>
            <a:r>
              <a:rPr lang="en-GB" sz="2600" b="1" dirty="0" err="1">
                <a:latin typeface="Times New Roman" pitchFamily="18" charset="0"/>
              </a:rPr>
              <a:t>giám</a:t>
            </a:r>
            <a:r>
              <a:rPr lang="en-GB" sz="2600" b="1" dirty="0">
                <a:latin typeface="Times New Roman" pitchFamily="18" charset="0"/>
              </a:rPr>
              <a:t> </a:t>
            </a:r>
            <a:r>
              <a:rPr lang="en-GB" sz="2600" b="1" dirty="0" err="1">
                <a:latin typeface="Times New Roman" pitchFamily="18" charset="0"/>
              </a:rPr>
              <a:t>định</a:t>
            </a:r>
            <a:r>
              <a:rPr lang="en-GB" sz="2600" b="1" dirty="0">
                <a:latin typeface="Times New Roman" pitchFamily="18" charset="0"/>
              </a:rPr>
              <a:t>, </a:t>
            </a:r>
            <a:r>
              <a:rPr lang="en-GB" sz="2600" b="1" dirty="0" err="1">
                <a:latin typeface="Times New Roman" pitchFamily="18" charset="0"/>
              </a:rPr>
              <a:t>xử</a:t>
            </a:r>
            <a:r>
              <a:rPr lang="en-GB" sz="2600" b="1" dirty="0">
                <a:latin typeface="Times New Roman" pitchFamily="18" charset="0"/>
              </a:rPr>
              <a:t> </a:t>
            </a:r>
            <a:r>
              <a:rPr lang="en-GB" sz="2600" b="1" dirty="0" err="1">
                <a:latin typeface="Times New Roman" pitchFamily="18" charset="0"/>
              </a:rPr>
              <a:t>lý</a:t>
            </a:r>
            <a:r>
              <a:rPr lang="en-GB" sz="2600" b="1" dirty="0">
                <a:latin typeface="Times New Roman" pitchFamily="18" charset="0"/>
              </a:rPr>
              <a:t>, </a:t>
            </a:r>
            <a:r>
              <a:rPr lang="en-GB" sz="2600" b="1" dirty="0" err="1">
                <a:latin typeface="Times New Roman" pitchFamily="18" charset="0"/>
              </a:rPr>
              <a:t>trao</a:t>
            </a:r>
            <a:r>
              <a:rPr lang="en-GB" sz="2600" b="1" dirty="0">
                <a:latin typeface="Times New Roman" pitchFamily="18" charset="0"/>
              </a:rPr>
              <a:t> </a:t>
            </a:r>
            <a:r>
              <a:rPr lang="en-GB" sz="2600" b="1" dirty="0" err="1">
                <a:latin typeface="Times New Roman" pitchFamily="18" charset="0"/>
              </a:rPr>
              <a:t>đổi</a:t>
            </a:r>
            <a:r>
              <a:rPr lang="en-GB" sz="2600" b="1" dirty="0">
                <a:latin typeface="Times New Roman" pitchFamily="18" charset="0"/>
              </a:rPr>
              <a:t>, </a:t>
            </a:r>
            <a:r>
              <a:rPr lang="en-GB" sz="2600" b="1" dirty="0" err="1">
                <a:latin typeface="Times New Roman" pitchFamily="18" charset="0"/>
              </a:rPr>
              <a:t>xuất</a:t>
            </a:r>
            <a:r>
              <a:rPr lang="en-GB" sz="2600" b="1" dirty="0">
                <a:latin typeface="Times New Roman" pitchFamily="18" charset="0"/>
              </a:rPr>
              <a:t> </a:t>
            </a:r>
            <a:r>
              <a:rPr lang="en-GB" sz="2600" b="1" dirty="0" err="1">
                <a:latin typeface="Times New Roman" pitchFamily="18" charset="0"/>
              </a:rPr>
              <a:t>khẩu</a:t>
            </a:r>
            <a:r>
              <a:rPr lang="en-GB" sz="2600" b="1" dirty="0">
                <a:latin typeface="Times New Roman" pitchFamily="18" charset="0"/>
              </a:rPr>
              <a:t>, </a:t>
            </a:r>
            <a:r>
              <a:rPr lang="en-GB" sz="2600" b="1" dirty="0" err="1">
                <a:latin typeface="Times New Roman" pitchFamily="18" charset="0"/>
              </a:rPr>
              <a:t>nhập</a:t>
            </a:r>
            <a:r>
              <a:rPr lang="en-GB" sz="2600" b="1" dirty="0">
                <a:latin typeface="Times New Roman" pitchFamily="18" charset="0"/>
              </a:rPr>
              <a:t> </a:t>
            </a:r>
            <a:r>
              <a:rPr lang="en-GB" sz="2600" b="1" dirty="0" err="1">
                <a:latin typeface="Times New Roman" pitchFamily="18" charset="0"/>
              </a:rPr>
              <a:t>khẩu</a:t>
            </a:r>
            <a:r>
              <a:rPr lang="en-GB" sz="2600" b="1" dirty="0">
                <a:latin typeface="Times New Roman" pitchFamily="18" charset="0"/>
              </a:rPr>
              <a:t>, </a:t>
            </a:r>
            <a:r>
              <a:rPr lang="en-GB" sz="2600" b="1" dirty="0" err="1">
                <a:latin typeface="Times New Roman" pitchFamily="18" charset="0"/>
              </a:rPr>
              <a:t>quá</a:t>
            </a:r>
            <a:r>
              <a:rPr lang="en-GB" sz="2600" b="1" dirty="0">
                <a:latin typeface="Times New Roman" pitchFamily="18" charset="0"/>
              </a:rPr>
              <a:t> </a:t>
            </a:r>
            <a:r>
              <a:rPr lang="en-GB" sz="2600" b="1" dirty="0" err="1">
                <a:latin typeface="Times New Roman" pitchFamily="18" charset="0"/>
              </a:rPr>
              <a:t>cảnh</a:t>
            </a:r>
            <a:r>
              <a:rPr lang="en-GB" sz="2600" b="1" dirty="0">
                <a:latin typeface="Times New Roman" pitchFamily="18" charset="0"/>
              </a:rPr>
              <a:t>, </a:t>
            </a:r>
            <a:r>
              <a:rPr lang="en-GB" sz="2600" b="1" dirty="0" err="1">
                <a:latin typeface="Times New Roman" pitchFamily="18" charset="0"/>
              </a:rPr>
              <a:t>nghiên</a:t>
            </a:r>
            <a:r>
              <a:rPr lang="en-GB" sz="2600" b="1" dirty="0">
                <a:latin typeface="Times New Roman" pitchFamily="18" charset="0"/>
              </a:rPr>
              <a:t> </a:t>
            </a:r>
            <a:r>
              <a:rPr lang="en-GB" sz="2600" b="1" dirty="0" err="1">
                <a:latin typeface="Times New Roman" pitchFamily="18" charset="0"/>
              </a:rPr>
              <a:t>cứu</a:t>
            </a:r>
            <a:r>
              <a:rPr lang="en-GB" sz="2600" b="1" dirty="0">
                <a:latin typeface="Times New Roman" pitchFamily="18" charset="0"/>
              </a:rPr>
              <a:t> </a:t>
            </a:r>
            <a:r>
              <a:rPr lang="en-GB" sz="2600" b="1" dirty="0" err="1">
                <a:latin typeface="Times New Roman" pitchFamily="18" charset="0"/>
              </a:rPr>
              <a:t>trái</a:t>
            </a:r>
            <a:r>
              <a:rPr lang="en-GB" sz="2600" b="1" dirty="0">
                <a:latin typeface="Times New Roman" pitchFamily="18" charset="0"/>
              </a:rPr>
              <a:t> </a:t>
            </a:r>
            <a:r>
              <a:rPr lang="en-GB" sz="2600" b="1" dirty="0" err="1">
                <a:latin typeface="Times New Roman" pitchFamily="18" charset="0"/>
              </a:rPr>
              <a:t>phép</a:t>
            </a:r>
            <a:r>
              <a:rPr lang="en-GB" sz="2600" b="1" dirty="0">
                <a:latin typeface="Times New Roman" pitchFamily="18" charset="0"/>
              </a:rPr>
              <a:t> </a:t>
            </a:r>
            <a:r>
              <a:rPr lang="en-GB" sz="2600" b="1" dirty="0" err="1">
                <a:latin typeface="Times New Roman" pitchFamily="18" charset="0"/>
              </a:rPr>
              <a:t>hoặc</a:t>
            </a:r>
            <a:r>
              <a:rPr lang="en-GB" sz="2600" b="1" dirty="0">
                <a:latin typeface="Times New Roman" pitchFamily="18" charset="0"/>
              </a:rPr>
              <a:t> </a:t>
            </a:r>
            <a:r>
              <a:rPr lang="en-GB" sz="2600" b="1" dirty="0" err="1">
                <a:latin typeface="Times New Roman" pitchFamily="18" charset="0"/>
              </a:rPr>
              <a:t>chiếm</a:t>
            </a:r>
            <a:r>
              <a:rPr lang="en-GB" sz="2600" b="1" dirty="0">
                <a:latin typeface="Times New Roman" pitchFamily="18" charset="0"/>
              </a:rPr>
              <a:t> </a:t>
            </a:r>
            <a:r>
              <a:rPr lang="en-GB" sz="2600" b="1" dirty="0" err="1">
                <a:latin typeface="Times New Roman" pitchFamily="18" charset="0"/>
              </a:rPr>
              <a:t>đoạt</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ma </a:t>
            </a:r>
            <a:r>
              <a:rPr lang="en-GB" sz="2600" b="1" dirty="0" err="1">
                <a:latin typeface="Times New Roman" pitchFamily="18" charset="0"/>
              </a:rPr>
              <a:t>túy</a:t>
            </a:r>
            <a:r>
              <a:rPr lang="en-GB" sz="2600" b="1" dirty="0">
                <a:latin typeface="Times New Roman" pitchFamily="18" charset="0"/>
              </a:rPr>
              <a:t>, </a:t>
            </a:r>
            <a:r>
              <a:rPr lang="en-GB" sz="2600" b="1" dirty="0" err="1">
                <a:latin typeface="Times New Roman" pitchFamily="18" charset="0"/>
              </a:rPr>
              <a:t>tiền</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a:t>
            </a:r>
            <a:r>
              <a:rPr lang="en-GB" sz="2600" b="1" dirty="0" err="1">
                <a:latin typeface="Times New Roman" pitchFamily="18" charset="0"/>
              </a:rPr>
              <a:t>thuốc</a:t>
            </a:r>
            <a:r>
              <a:rPr lang="en-GB" sz="2600" b="1" dirty="0">
                <a:latin typeface="Times New Roman" pitchFamily="18" charset="0"/>
              </a:rPr>
              <a:t> </a:t>
            </a:r>
            <a:r>
              <a:rPr lang="en-GB" sz="2600" b="1" dirty="0" err="1">
                <a:latin typeface="Times New Roman" pitchFamily="18" charset="0"/>
              </a:rPr>
              <a:t>gây</a:t>
            </a:r>
            <a:r>
              <a:rPr lang="en-GB" sz="2600" b="1" dirty="0">
                <a:latin typeface="Times New Roman" pitchFamily="18" charset="0"/>
              </a:rPr>
              <a:t> </a:t>
            </a:r>
            <a:r>
              <a:rPr lang="en-GB" sz="2600" b="1" dirty="0" err="1">
                <a:latin typeface="Times New Roman" pitchFamily="18" charset="0"/>
              </a:rPr>
              <a:t>nghiện</a:t>
            </a:r>
            <a:r>
              <a:rPr lang="en-GB" sz="2600" b="1" dirty="0">
                <a:latin typeface="Times New Roman" pitchFamily="18" charset="0"/>
              </a:rPr>
              <a:t>, </a:t>
            </a:r>
            <a:r>
              <a:rPr lang="en-GB" sz="2600" b="1" dirty="0" err="1">
                <a:latin typeface="Times New Roman" pitchFamily="18" charset="0"/>
              </a:rPr>
              <a:t>thuốc</a:t>
            </a:r>
            <a:r>
              <a:rPr lang="en-GB" sz="2600" b="1" dirty="0">
                <a:latin typeface="Times New Roman" pitchFamily="18" charset="0"/>
              </a:rPr>
              <a:t> </a:t>
            </a:r>
            <a:r>
              <a:rPr lang="en-GB" sz="2600" b="1" dirty="0" err="1">
                <a:latin typeface="Times New Roman" pitchFamily="18" charset="0"/>
              </a:rPr>
              <a:t>hướng</a:t>
            </a:r>
            <a:r>
              <a:rPr lang="en-GB" sz="2600" b="1" dirty="0">
                <a:latin typeface="Times New Roman" pitchFamily="18" charset="0"/>
              </a:rPr>
              <a:t> </a:t>
            </a:r>
            <a:r>
              <a:rPr lang="en-GB" sz="2600" b="1" dirty="0" err="1">
                <a:latin typeface="Times New Roman" pitchFamily="18" charset="0"/>
              </a:rPr>
              <a:t>thần</a:t>
            </a:r>
            <a:r>
              <a:rPr lang="en-GB" sz="2600" b="1" dirty="0">
                <a:latin typeface="Times New Roman" pitchFamily="18" charset="0"/>
              </a:rPr>
              <a:t>; </a:t>
            </a:r>
          </a:p>
          <a:p>
            <a:pPr algn="just" eaLnBrk="1" hangingPunct="1"/>
            <a:r>
              <a:rPr lang="en-GB" sz="2600" b="1" dirty="0">
                <a:latin typeface="Times New Roman" pitchFamily="18" charset="0"/>
              </a:rPr>
              <a:t>3. </a:t>
            </a:r>
            <a:r>
              <a:rPr lang="en-GB" sz="2600" b="1" dirty="0" err="1">
                <a:latin typeface="Times New Roman" pitchFamily="18" charset="0"/>
              </a:rPr>
              <a:t>Sử</a:t>
            </a:r>
            <a:r>
              <a:rPr lang="en-GB" sz="2600" b="1" dirty="0">
                <a:latin typeface="Times New Roman" pitchFamily="18" charset="0"/>
              </a:rPr>
              <a:t> </a:t>
            </a:r>
            <a:r>
              <a:rPr lang="en-GB" sz="2600" b="1" dirty="0" err="1">
                <a:latin typeface="Times New Roman" pitchFamily="18" charset="0"/>
              </a:rPr>
              <a:t>dụng</a:t>
            </a:r>
            <a:r>
              <a:rPr lang="en-GB" sz="2600" b="1" dirty="0">
                <a:latin typeface="Times New Roman" pitchFamily="18" charset="0"/>
              </a:rPr>
              <a:t>, </a:t>
            </a:r>
            <a:r>
              <a:rPr lang="en-GB" sz="2600" b="1" dirty="0" err="1">
                <a:latin typeface="Times New Roman" pitchFamily="18" charset="0"/>
              </a:rPr>
              <a:t>tổ</a:t>
            </a:r>
            <a:r>
              <a:rPr lang="en-GB" sz="2600" b="1" dirty="0">
                <a:latin typeface="Times New Roman" pitchFamily="18" charset="0"/>
              </a:rPr>
              <a:t> </a:t>
            </a:r>
            <a:r>
              <a:rPr lang="en-GB" sz="2600" b="1" dirty="0" err="1">
                <a:latin typeface="Times New Roman" pitchFamily="18" charset="0"/>
              </a:rPr>
              <a:t>chức</a:t>
            </a:r>
            <a:r>
              <a:rPr lang="en-GB" sz="2600" b="1" dirty="0">
                <a:latin typeface="Times New Roman" pitchFamily="18" charset="0"/>
              </a:rPr>
              <a:t> </a:t>
            </a:r>
            <a:r>
              <a:rPr lang="en-GB" sz="2600" b="1" dirty="0" err="1">
                <a:latin typeface="Times New Roman" pitchFamily="18" charset="0"/>
              </a:rPr>
              <a:t>sử</a:t>
            </a:r>
            <a:r>
              <a:rPr lang="en-GB" sz="2600" b="1" dirty="0">
                <a:latin typeface="Times New Roman" pitchFamily="18" charset="0"/>
              </a:rPr>
              <a:t> </a:t>
            </a:r>
            <a:r>
              <a:rPr lang="en-GB" sz="2600" b="1" dirty="0" err="1">
                <a:latin typeface="Times New Roman" pitchFamily="18" charset="0"/>
              </a:rPr>
              <a:t>dụng</a:t>
            </a:r>
            <a:r>
              <a:rPr lang="en-GB" sz="2600" b="1" dirty="0">
                <a:latin typeface="Times New Roman" pitchFamily="18" charset="0"/>
              </a:rPr>
              <a:t> </a:t>
            </a:r>
            <a:r>
              <a:rPr lang="en-GB" sz="2600" b="1" dirty="0" err="1">
                <a:latin typeface="Times New Roman" pitchFamily="18" charset="0"/>
              </a:rPr>
              <a:t>trái</a:t>
            </a:r>
            <a:r>
              <a:rPr lang="en-GB" sz="2600" b="1" dirty="0">
                <a:latin typeface="Times New Roman" pitchFamily="18" charset="0"/>
              </a:rPr>
              <a:t> </a:t>
            </a:r>
            <a:r>
              <a:rPr lang="en-GB" sz="2600" b="1" dirty="0" err="1">
                <a:latin typeface="Times New Roman" pitchFamily="18" charset="0"/>
              </a:rPr>
              <a:t>phép</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ma </a:t>
            </a:r>
            <a:r>
              <a:rPr lang="en-GB" sz="2600" b="1" dirty="0" err="1">
                <a:latin typeface="Times New Roman" pitchFamily="18" charset="0"/>
              </a:rPr>
              <a:t>túy</a:t>
            </a:r>
            <a:r>
              <a:rPr lang="en-GB" sz="2600" b="1" dirty="0">
                <a:latin typeface="Times New Roman" pitchFamily="18" charset="0"/>
              </a:rPr>
              <a:t>; </a:t>
            </a:r>
            <a:r>
              <a:rPr lang="en-GB" sz="2600" b="1" dirty="0" err="1">
                <a:latin typeface="Times New Roman" pitchFamily="18" charset="0"/>
              </a:rPr>
              <a:t>xúi</a:t>
            </a:r>
            <a:r>
              <a:rPr lang="en-GB" sz="2600" b="1" dirty="0">
                <a:latin typeface="Times New Roman" pitchFamily="18" charset="0"/>
              </a:rPr>
              <a:t> </a:t>
            </a:r>
            <a:r>
              <a:rPr lang="en-GB" sz="2600" b="1" dirty="0" err="1">
                <a:latin typeface="Times New Roman" pitchFamily="18" charset="0"/>
              </a:rPr>
              <a:t>giục</a:t>
            </a:r>
            <a:r>
              <a:rPr lang="en-GB" sz="2600" b="1" dirty="0">
                <a:latin typeface="Times New Roman" pitchFamily="18" charset="0"/>
              </a:rPr>
              <a:t>, </a:t>
            </a:r>
            <a:r>
              <a:rPr lang="en-GB" sz="2600" b="1" dirty="0" err="1">
                <a:latin typeface="Times New Roman" pitchFamily="18" charset="0"/>
              </a:rPr>
              <a:t>cưỡng</a:t>
            </a:r>
            <a:r>
              <a:rPr lang="en-GB" sz="2600" b="1" dirty="0">
                <a:latin typeface="Times New Roman" pitchFamily="18" charset="0"/>
              </a:rPr>
              <a:t> </a:t>
            </a:r>
            <a:r>
              <a:rPr lang="en-GB" sz="2600" b="1" dirty="0" err="1">
                <a:latin typeface="Times New Roman" pitchFamily="18" charset="0"/>
              </a:rPr>
              <a:t>bức</a:t>
            </a:r>
            <a:r>
              <a:rPr lang="en-GB" sz="2600" b="1" dirty="0">
                <a:latin typeface="Times New Roman" pitchFamily="18" charset="0"/>
              </a:rPr>
              <a:t>, </a:t>
            </a:r>
            <a:r>
              <a:rPr lang="en-GB" sz="2600" b="1" dirty="0" err="1">
                <a:latin typeface="Times New Roman" pitchFamily="18" charset="0"/>
              </a:rPr>
              <a:t>lôi</a:t>
            </a:r>
            <a:r>
              <a:rPr lang="en-GB" sz="2600" b="1" dirty="0">
                <a:latin typeface="Times New Roman" pitchFamily="18" charset="0"/>
              </a:rPr>
              <a:t> </a:t>
            </a:r>
            <a:r>
              <a:rPr lang="en-GB" sz="2600" b="1" dirty="0" err="1">
                <a:latin typeface="Times New Roman" pitchFamily="18" charset="0"/>
              </a:rPr>
              <a:t>kéo</a:t>
            </a:r>
            <a:r>
              <a:rPr lang="en-GB" sz="2600" b="1" dirty="0">
                <a:latin typeface="Times New Roman" pitchFamily="18" charset="0"/>
              </a:rPr>
              <a:t>, </a:t>
            </a:r>
            <a:r>
              <a:rPr lang="en-GB" sz="2600" b="1" dirty="0" err="1">
                <a:latin typeface="Times New Roman" pitchFamily="18" charset="0"/>
              </a:rPr>
              <a:t>chứa</a:t>
            </a:r>
            <a:r>
              <a:rPr lang="en-GB" sz="2600" b="1" dirty="0">
                <a:latin typeface="Times New Roman" pitchFamily="18" charset="0"/>
              </a:rPr>
              <a:t> </a:t>
            </a:r>
            <a:r>
              <a:rPr lang="en-GB" sz="2600" b="1" dirty="0" err="1">
                <a:latin typeface="Times New Roman" pitchFamily="18" charset="0"/>
              </a:rPr>
              <a:t>chấp</a:t>
            </a:r>
            <a:r>
              <a:rPr lang="en-GB" sz="2600" b="1" dirty="0">
                <a:latin typeface="Times New Roman" pitchFamily="18" charset="0"/>
              </a:rPr>
              <a:t>, </a:t>
            </a:r>
            <a:r>
              <a:rPr lang="en-GB" sz="2600" b="1" dirty="0" err="1">
                <a:latin typeface="Times New Roman" pitchFamily="18" charset="0"/>
              </a:rPr>
              <a:t>hỗ</a:t>
            </a:r>
            <a:r>
              <a:rPr lang="en-GB" sz="2600" b="1" dirty="0">
                <a:latin typeface="Times New Roman" pitchFamily="18" charset="0"/>
              </a:rPr>
              <a:t> </a:t>
            </a:r>
            <a:r>
              <a:rPr lang="en-GB" sz="2600" b="1" dirty="0" err="1">
                <a:latin typeface="Times New Roman" pitchFamily="18" charset="0"/>
              </a:rPr>
              <a:t>trợ</a:t>
            </a:r>
            <a:r>
              <a:rPr lang="en-GB" sz="2600" b="1" dirty="0">
                <a:latin typeface="Times New Roman" pitchFamily="18" charset="0"/>
              </a:rPr>
              <a:t> </a:t>
            </a:r>
            <a:r>
              <a:rPr lang="en-GB" sz="2600" b="1" dirty="0" err="1">
                <a:latin typeface="Times New Roman" pitchFamily="18" charset="0"/>
              </a:rPr>
              <a:t>việc</a:t>
            </a:r>
            <a:r>
              <a:rPr lang="en-GB" sz="2600" b="1" dirty="0">
                <a:latin typeface="Times New Roman" pitchFamily="18" charset="0"/>
              </a:rPr>
              <a:t> </a:t>
            </a:r>
            <a:r>
              <a:rPr lang="en-GB" sz="2600" b="1" dirty="0" err="1">
                <a:latin typeface="Times New Roman" pitchFamily="18" charset="0"/>
              </a:rPr>
              <a:t>sử</a:t>
            </a:r>
            <a:r>
              <a:rPr lang="en-GB" sz="2600" b="1" dirty="0">
                <a:latin typeface="Times New Roman" pitchFamily="18" charset="0"/>
              </a:rPr>
              <a:t> </a:t>
            </a:r>
            <a:r>
              <a:rPr lang="en-GB" sz="2600" b="1" dirty="0" err="1">
                <a:latin typeface="Times New Roman" pitchFamily="18" charset="0"/>
              </a:rPr>
              <a:t>dụng</a:t>
            </a:r>
            <a:r>
              <a:rPr lang="en-GB" sz="2600" b="1" dirty="0">
                <a:latin typeface="Times New Roman" pitchFamily="18" charset="0"/>
              </a:rPr>
              <a:t> </a:t>
            </a:r>
            <a:r>
              <a:rPr lang="en-GB" sz="2600" b="1" dirty="0" err="1">
                <a:latin typeface="Times New Roman" pitchFamily="18" charset="0"/>
              </a:rPr>
              <a:t>trái</a:t>
            </a:r>
            <a:r>
              <a:rPr lang="en-GB" sz="2600" b="1" dirty="0">
                <a:latin typeface="Times New Roman" pitchFamily="18" charset="0"/>
              </a:rPr>
              <a:t> </a:t>
            </a:r>
            <a:r>
              <a:rPr lang="en-GB" sz="2600" b="1" dirty="0" err="1">
                <a:latin typeface="Times New Roman" pitchFamily="18" charset="0"/>
              </a:rPr>
              <a:t>phép</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ma </a:t>
            </a:r>
            <a:r>
              <a:rPr lang="en-GB" sz="2600" b="1" dirty="0" err="1">
                <a:latin typeface="Times New Roman" pitchFamily="18" charset="0"/>
              </a:rPr>
              <a:t>túy</a:t>
            </a:r>
            <a:r>
              <a:rPr lang="en-GB" sz="2600" b="1" dirty="0">
                <a:latin typeface="Times New Roman" pitchFamily="18" charset="0"/>
              </a:rPr>
              <a:t>; </a:t>
            </a:r>
          </a:p>
          <a:p>
            <a:pPr algn="just" eaLnBrk="1" hangingPunct="1"/>
            <a:r>
              <a:rPr lang="en-GB" sz="2600" b="1" dirty="0">
                <a:latin typeface="Times New Roman" pitchFamily="18" charset="0"/>
              </a:rPr>
              <a:t>4. </a:t>
            </a:r>
            <a:r>
              <a:rPr lang="en-GB" sz="2600" b="1" dirty="0" err="1">
                <a:latin typeface="Times New Roman" pitchFamily="18" charset="0"/>
              </a:rPr>
              <a:t>Sản</a:t>
            </a:r>
            <a:r>
              <a:rPr lang="en-GB" sz="2600" b="1" dirty="0">
                <a:latin typeface="Times New Roman" pitchFamily="18" charset="0"/>
              </a:rPr>
              <a:t> </a:t>
            </a:r>
            <a:r>
              <a:rPr lang="en-GB" sz="2600" b="1" dirty="0" err="1">
                <a:latin typeface="Times New Roman" pitchFamily="18" charset="0"/>
              </a:rPr>
              <a:t>xuất</a:t>
            </a:r>
            <a:r>
              <a:rPr lang="en-GB" sz="2600" b="1" dirty="0">
                <a:latin typeface="Times New Roman" pitchFamily="18" charset="0"/>
              </a:rPr>
              <a:t>, </a:t>
            </a:r>
            <a:r>
              <a:rPr lang="en-GB" sz="2600" b="1" dirty="0" err="1">
                <a:latin typeface="Times New Roman" pitchFamily="18" charset="0"/>
              </a:rPr>
              <a:t>tàng</a:t>
            </a:r>
            <a:r>
              <a:rPr lang="en-GB" sz="2600" b="1" dirty="0">
                <a:latin typeface="Times New Roman" pitchFamily="18" charset="0"/>
              </a:rPr>
              <a:t> </a:t>
            </a:r>
            <a:r>
              <a:rPr lang="en-GB" sz="2600" b="1" dirty="0" err="1">
                <a:latin typeface="Times New Roman" pitchFamily="18" charset="0"/>
              </a:rPr>
              <a:t>trữ</a:t>
            </a:r>
            <a:r>
              <a:rPr lang="en-GB" sz="2600" b="1" dirty="0">
                <a:latin typeface="Times New Roman" pitchFamily="18" charset="0"/>
              </a:rPr>
              <a:t>, </a:t>
            </a:r>
            <a:r>
              <a:rPr lang="en-GB" sz="2600" b="1" dirty="0" err="1">
                <a:latin typeface="Times New Roman" pitchFamily="18" charset="0"/>
              </a:rPr>
              <a:t>vận</a:t>
            </a:r>
            <a:r>
              <a:rPr lang="en-GB" sz="2600" b="1" dirty="0">
                <a:latin typeface="Times New Roman" pitchFamily="18" charset="0"/>
              </a:rPr>
              <a:t> </a:t>
            </a:r>
            <a:r>
              <a:rPr lang="en-GB" sz="2600" b="1" dirty="0" err="1">
                <a:latin typeface="Times New Roman" pitchFamily="18" charset="0"/>
              </a:rPr>
              <a:t>chuyển</a:t>
            </a:r>
            <a:r>
              <a:rPr lang="en-GB" sz="2600" b="1" dirty="0">
                <a:latin typeface="Times New Roman" pitchFamily="18" charset="0"/>
              </a:rPr>
              <a:t>, </a:t>
            </a:r>
            <a:r>
              <a:rPr lang="en-GB" sz="2600" b="1" dirty="0" err="1">
                <a:latin typeface="Times New Roman" pitchFamily="18" charset="0"/>
              </a:rPr>
              <a:t>mua</a:t>
            </a:r>
            <a:r>
              <a:rPr lang="en-GB" sz="2600" b="1" dirty="0">
                <a:latin typeface="Times New Roman" pitchFamily="18" charset="0"/>
              </a:rPr>
              <a:t> </a:t>
            </a:r>
            <a:r>
              <a:rPr lang="en-GB" sz="2600" b="1" dirty="0" err="1">
                <a:latin typeface="Times New Roman" pitchFamily="18" charset="0"/>
              </a:rPr>
              <a:t>bán</a:t>
            </a:r>
            <a:r>
              <a:rPr lang="en-GB" sz="2600" b="1" dirty="0">
                <a:latin typeface="Times New Roman" pitchFamily="18" charset="0"/>
              </a:rPr>
              <a:t> </a:t>
            </a:r>
            <a:r>
              <a:rPr lang="en-GB" sz="2600" b="1" dirty="0" err="1">
                <a:latin typeface="Times New Roman" pitchFamily="18" charset="0"/>
              </a:rPr>
              <a:t>phương</a:t>
            </a:r>
            <a:r>
              <a:rPr lang="en-GB" sz="2600" b="1" dirty="0">
                <a:latin typeface="Times New Roman" pitchFamily="18" charset="0"/>
              </a:rPr>
              <a:t> </a:t>
            </a:r>
            <a:r>
              <a:rPr lang="en-GB" sz="2600" b="1" dirty="0" err="1">
                <a:latin typeface="Times New Roman" pitchFamily="18" charset="0"/>
              </a:rPr>
              <a:t>tiện</a:t>
            </a:r>
            <a:r>
              <a:rPr lang="en-GB" sz="2600" b="1" dirty="0">
                <a:latin typeface="Times New Roman" pitchFamily="18" charset="0"/>
              </a:rPr>
              <a:t>, </a:t>
            </a:r>
            <a:r>
              <a:rPr lang="en-GB" sz="2600" b="1" dirty="0" err="1">
                <a:latin typeface="Times New Roman" pitchFamily="18" charset="0"/>
              </a:rPr>
              <a:t>dụng</a:t>
            </a:r>
            <a:r>
              <a:rPr lang="en-GB" sz="2600" b="1" dirty="0">
                <a:latin typeface="Times New Roman" pitchFamily="18" charset="0"/>
              </a:rPr>
              <a:t> </a:t>
            </a:r>
            <a:r>
              <a:rPr lang="en-GB" sz="2600" b="1" dirty="0" err="1">
                <a:latin typeface="Times New Roman" pitchFamily="18" charset="0"/>
              </a:rPr>
              <a:t>cụ</a:t>
            </a:r>
            <a:r>
              <a:rPr lang="en-GB" sz="2600" b="1" dirty="0">
                <a:latin typeface="Times New Roman" pitchFamily="18" charset="0"/>
              </a:rPr>
              <a:t> </a:t>
            </a:r>
            <a:r>
              <a:rPr lang="en-GB" sz="2600" b="1" dirty="0" err="1">
                <a:latin typeface="Times New Roman" pitchFamily="18" charset="0"/>
              </a:rPr>
              <a:t>dùng</a:t>
            </a:r>
            <a:r>
              <a:rPr lang="en-GB" sz="2600" b="1" dirty="0">
                <a:latin typeface="Times New Roman" pitchFamily="18" charset="0"/>
              </a:rPr>
              <a:t> </a:t>
            </a:r>
            <a:r>
              <a:rPr lang="en-GB" sz="2600" b="1" dirty="0" err="1">
                <a:latin typeface="Times New Roman" pitchFamily="18" charset="0"/>
              </a:rPr>
              <a:t>vào</a:t>
            </a:r>
            <a:r>
              <a:rPr lang="en-GB" sz="2600" b="1" dirty="0">
                <a:latin typeface="Times New Roman" pitchFamily="18" charset="0"/>
              </a:rPr>
              <a:t> </a:t>
            </a:r>
            <a:r>
              <a:rPr lang="en-GB" sz="2600" b="1" dirty="0" err="1">
                <a:latin typeface="Times New Roman" pitchFamily="18" charset="0"/>
              </a:rPr>
              <a:t>việc</a:t>
            </a:r>
            <a:r>
              <a:rPr lang="en-GB" sz="2600" b="1" dirty="0">
                <a:latin typeface="Times New Roman" pitchFamily="18" charset="0"/>
              </a:rPr>
              <a:t> </a:t>
            </a:r>
            <a:r>
              <a:rPr lang="en-GB" sz="2600" b="1" dirty="0" err="1">
                <a:latin typeface="Times New Roman" pitchFamily="18" charset="0"/>
              </a:rPr>
              <a:t>sản</a:t>
            </a:r>
            <a:r>
              <a:rPr lang="en-GB" sz="2600" b="1" dirty="0">
                <a:latin typeface="Times New Roman" pitchFamily="18" charset="0"/>
              </a:rPr>
              <a:t> </a:t>
            </a:r>
            <a:r>
              <a:rPr lang="en-GB" sz="2600" b="1" dirty="0" err="1">
                <a:latin typeface="Times New Roman" pitchFamily="18" charset="0"/>
              </a:rPr>
              <a:t>xuất</a:t>
            </a:r>
            <a:r>
              <a:rPr lang="en-GB" sz="2600" b="1" dirty="0">
                <a:latin typeface="Times New Roman" pitchFamily="18" charset="0"/>
              </a:rPr>
              <a:t>, </a:t>
            </a:r>
            <a:r>
              <a:rPr lang="en-GB" sz="2600" b="1" dirty="0" err="1">
                <a:latin typeface="Times New Roman" pitchFamily="18" charset="0"/>
              </a:rPr>
              <a:t>sử</a:t>
            </a:r>
            <a:r>
              <a:rPr lang="en-GB" sz="2600" b="1" dirty="0">
                <a:latin typeface="Times New Roman" pitchFamily="18" charset="0"/>
              </a:rPr>
              <a:t> </a:t>
            </a:r>
            <a:r>
              <a:rPr lang="en-GB" sz="2600" b="1" dirty="0" err="1">
                <a:latin typeface="Times New Roman" pitchFamily="18" charset="0"/>
              </a:rPr>
              <a:t>dụng</a:t>
            </a:r>
            <a:r>
              <a:rPr lang="en-GB" sz="2600" b="1" dirty="0">
                <a:latin typeface="Times New Roman" pitchFamily="18" charset="0"/>
              </a:rPr>
              <a:t> </a:t>
            </a:r>
            <a:r>
              <a:rPr lang="en-GB" sz="2600" b="1" dirty="0" err="1">
                <a:latin typeface="Times New Roman" pitchFamily="18" charset="0"/>
              </a:rPr>
              <a:t>trái</a:t>
            </a:r>
            <a:r>
              <a:rPr lang="en-GB" sz="2600" b="1" dirty="0">
                <a:latin typeface="Times New Roman" pitchFamily="18" charset="0"/>
              </a:rPr>
              <a:t> </a:t>
            </a:r>
            <a:r>
              <a:rPr lang="en-GB" sz="2600" b="1" dirty="0" err="1">
                <a:latin typeface="Times New Roman" pitchFamily="18" charset="0"/>
              </a:rPr>
              <a:t>phép</a:t>
            </a:r>
            <a:r>
              <a:rPr lang="en-GB" sz="2600" b="1" dirty="0">
                <a:latin typeface="Times New Roman" pitchFamily="18" charset="0"/>
              </a:rPr>
              <a:t> </a:t>
            </a:r>
            <a:r>
              <a:rPr lang="en-GB" sz="2600" b="1" dirty="0" err="1">
                <a:latin typeface="Times New Roman" pitchFamily="18" charset="0"/>
              </a:rPr>
              <a:t>chất</a:t>
            </a:r>
            <a:r>
              <a:rPr lang="en-GB" sz="2600" b="1" dirty="0">
                <a:latin typeface="Times New Roman" pitchFamily="18" charset="0"/>
              </a:rPr>
              <a:t> ma </a:t>
            </a:r>
            <a:r>
              <a:rPr lang="en-GB" sz="2600" b="1" dirty="0" err="1">
                <a:latin typeface="Times New Roman" pitchFamily="18" charset="0"/>
              </a:rPr>
              <a:t>túy</a:t>
            </a:r>
            <a:r>
              <a:rPr lang="en-GB" sz="2600" b="1" dirty="0">
                <a:latin typeface="Times New Roman" pitchFamily="18"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1559</Words>
  <Application>Microsoft Office PowerPoint</Application>
  <PresentationFormat>On-screen Show (4:3)</PresentationFormat>
  <Paragraphs>175</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Slide 4</vt:lpstr>
      <vt:lpstr>Cờ bạc</vt:lpstr>
      <vt:lpstr>Slide 6</vt:lpstr>
      <vt:lpstr>Slide 7</vt:lpstr>
      <vt:lpstr> Điều 248: Tội đánh bạc       Người nào đánh bạc dưới bất kì hình thức nào dù thua bằng tiền hay hiện vật có giá trị lớn,..thì bị phạt tiền từ 5 triệu đồng đến 50 triệu đồng, cải tạo không giam giữ đến 3 năm hoặc bị phạt tù từ 3 tháng đến 5 năm.</vt:lpstr>
      <vt:lpstr>Slide 9</vt:lpstr>
      <vt:lpstr>Slide 10</vt:lpstr>
      <vt:lpstr>Slide 11</vt:lpstr>
      <vt:lpstr>Slide 12</vt:lpstr>
      <vt:lpstr>Slide 13</vt:lpstr>
      <vt:lpstr>* Nguyên nhân nào là chủ yếu khiến con người sa vào các tệ nạn xã hội ?</vt:lpstr>
      <vt:lpstr> III. nguyªn nh©n dÉn ®Õn tÖ n¹n x· héi</vt:lpstr>
      <vt:lpstr>Slide 16</vt:lpstr>
      <vt:lpstr>Slide 17</vt:lpstr>
      <vt:lpstr>Slide 18</vt:lpstr>
      <vt:lpstr>Slide 19</vt:lpstr>
      <vt:lpstr>Slide 20</vt:lpstr>
      <vt:lpstr>Slide 21</vt:lpstr>
      <vt:lpstr>Slide 22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4</cp:revision>
  <dcterms:created xsi:type="dcterms:W3CDTF">2021-02-03T13:22:28Z</dcterms:created>
  <dcterms:modified xsi:type="dcterms:W3CDTF">2021-02-04T01:53:54Z</dcterms:modified>
</cp:coreProperties>
</file>