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0" r:id="rId6"/>
    <p:sldId id="261" r:id="rId7"/>
    <p:sldId id="262" r:id="rId8"/>
    <p:sldId id="259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9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0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50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43051" y="1344614"/>
            <a:ext cx="84667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C1C7C39F-3A99-492E-83BD-7E0B6107EF00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3771A9-AA89-41E5-9894-EBAEEFC234A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448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1B6CD471-7545-46B4-AD5F-9F4A2617D674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86D601-6967-405B-B75A-EF91E59F8D4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61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3767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210984" y="2746375"/>
            <a:ext cx="8466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D228C957-67D2-426F-8967-1A69A6397EFE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134A3-B00A-457D-863E-AA3B061E259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39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197E768B-EED8-4D70-95B5-E26DB8E9B451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6E3F9-BA3C-40CA-AEB3-E967B416AF1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696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F0F10BDC-129B-49F1-A5C8-90B655D573A1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6725F5-8ED9-4FE3-9AE9-437C6C6EC2F2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962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7AD47987-EC28-40DC-9C24-262810AE3257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3DC842-D5E9-41BE-9DE7-06485DE651C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679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2552" y="0"/>
            <a:ext cx="10839449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 bwMode="invGray">
          <a:xfrm>
            <a:off x="1352551" y="0"/>
            <a:ext cx="973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689A4374-B7B3-48F9-8CEF-9197B98F868F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46BC0C-8029-4BD4-9DFA-560D4129E96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1871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B781CC19-3BF7-4B13-AF13-CB08E33377D5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AD2F0B-80A7-4164-A70D-EDBB5AF32C4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1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92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2DA2BF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529167" y="954089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6671734" y="936625"/>
            <a:ext cx="86571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A5215950-D19D-4D6F-99A0-5DCB182F6D4B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F2B724-4274-452B-A4BA-6E30C5E209F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690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1BCF719F-1AF0-4600-B796-55F90818D421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2E4A44-557B-493C-8CF8-78DF656C74E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668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fld id="{6A21F090-28C4-4B96-938E-53869978648E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2F6709-6B46-49C8-A3E3-C139D72FCC8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614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9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4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3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1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75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E2DB4-AF39-4C76-8916-F1C736C20188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13B5C-44D3-4689-9BAE-0D9F129C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67" y="-815975"/>
            <a:ext cx="21844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224367" y="20639"/>
            <a:ext cx="2271184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0434" y="0"/>
            <a:ext cx="108415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3467" y="274638"/>
            <a:ext cx="999913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913467" y="1447800"/>
            <a:ext cx="999913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DEF5FA">
                    <a:shade val="50000"/>
                    <a:satMod val="200000"/>
                  </a:srgbClr>
                </a:solidFill>
                <a:latin typeface="Gill Sans MT"/>
              </a:defRPr>
            </a:lvl1pPr>
            <a:extLst/>
          </a:lstStyle>
          <a:p>
            <a:pPr>
              <a:defRPr/>
            </a:pPr>
            <a:fld id="{A290F822-9208-45FA-AE54-F3969384B8D1}" type="datetimeFigureOut">
              <a:rPr lang="en-US" smtClean="0"/>
              <a:pPr>
                <a:defRPr/>
              </a:pPr>
              <a:t>2/8/2022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DEF5FA">
                    <a:shade val="50000"/>
                    <a:satMod val="200000"/>
                  </a:srgbClr>
                </a:solidFill>
                <a:effectLst/>
                <a:latin typeface="Gill Sans M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5033" y="6305550"/>
            <a:ext cx="609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98BBC2"/>
                </a:solidFill>
                <a:latin typeface="Gill Sans MT" panose="020B0502020104020203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36E84F-C587-4859-B5B2-56FE51C8A4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352551" y="0"/>
            <a:ext cx="973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61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464646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Gill Sans MT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147730"/>
            <a:ext cx="3711388" cy="11933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KHỞI ĐỘNG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 descr="Giỗ tổ Hùng Vương - hướng về cội nguồn dân tộc - Báo Đồng Khởi On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422" y="216432"/>
            <a:ext cx="5391785" cy="358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àn Cảnh Lễ Hội Đền Hùng - Giỗ Tổ Hùng Vương Siêu Đẹp Tại Việt Trì 4k -  Nếm TV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33" y="1493522"/>
            <a:ext cx="5765750" cy="380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6750937" y="3890682"/>
            <a:ext cx="5011270" cy="2483224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rgbClr val="00B050"/>
                </a:solidFill>
                <a:latin typeface="+mj-lt"/>
              </a:rPr>
              <a:t>Hai bức ảnh này nói đến lễ hội có tên là gì?</a:t>
            </a:r>
            <a:endParaRPr lang="en-US" sz="3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5952565" y="3702424"/>
            <a:ext cx="5962042" cy="2823882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rgbClr val="7030A0"/>
                </a:solidFill>
                <a:latin typeface="+mj-lt"/>
              </a:rPr>
              <a:t>Lễ hội giỗ tổ Hùng Vương được tổ chức vào ngày mấy hằng năm?</a:t>
            </a:r>
            <a:endParaRPr lang="en-US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6104965" y="3854824"/>
            <a:ext cx="5962042" cy="2823882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solidFill>
                  <a:srgbClr val="7030A0"/>
                </a:solidFill>
                <a:latin typeface="+mj-lt"/>
              </a:rPr>
              <a:t>Em hãy nêu câu ca dao, tục ngữ nói về giỗ tổ Hùng Vương?</a:t>
            </a:r>
            <a:endParaRPr lang="en-US" sz="32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4782" y="1493522"/>
            <a:ext cx="6365640" cy="4541463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Dù ai đi ngược về xuôi</a:t>
            </a:r>
          </a:p>
          <a:p>
            <a:pPr algn="ctr"/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Nhớ ngày giỗ tổ mùng mười tháng ba.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008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881257" y="1611312"/>
            <a:ext cx="3862508" cy="4362768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Phạm</a:t>
            </a:r>
            <a:r>
              <a:rPr kumimoji="0" lang="vi-V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của nước Văn Lang?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17143" y="3426626"/>
            <a:ext cx="6182199" cy="28847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nl-NL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Phạm vi: ven sông Hồng từ Việt Trì (Phú Thọ) đến chân núi Ba Vì (Hà Nội) ngày nay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8992" y="2712069"/>
            <a:ext cx="885345" cy="78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1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  <p:bldP spid="3" grpId="1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598894" y="1837927"/>
            <a:ext cx="4481983" cy="4321215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nêu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con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chính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nơi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nơi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đời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en-US" sz="3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Lang? </a:t>
            </a:r>
            <a:endParaRPr lang="en-US" sz="30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79329" y="3705301"/>
            <a:ext cx="5057828" cy="1990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kumimoji="0" lang="vi-VN" sz="4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Hồng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76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  <p:bldP spid="3" grpId="1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42755" y="277381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743" y="76199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280877" y="1092418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749743" y="1611311"/>
            <a:ext cx="3994022" cy="4772071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cổ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Lang? 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21646" y="2381185"/>
            <a:ext cx="10226622" cy="41084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hằng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Thái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Bình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rất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trung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bình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100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triệu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tấn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nǎm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tức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gần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1,5 kg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mét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đặc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trưng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châu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thổ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sông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liền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kề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vùng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biển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bồi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đắp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xuyên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lợi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cư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cư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dân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lợi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trọt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lúa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dâu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en-US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0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  <p:bldP spid="3" grpId="1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29864" y="444338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034026" y="1200364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494391" y="1472167"/>
            <a:ext cx="4481983" cy="4321215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Lang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tiễn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09567" y="2455817"/>
            <a:ext cx="5057828" cy="356180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yếu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cơ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sở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nước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Lang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tiễn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lợi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chống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giặc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ngoại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xâm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liên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1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truyền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thuyết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Thánh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Gióng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Sơn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3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47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  <p:bldP spid="3" grpId="1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29864" y="285841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0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1944177" y="1201966"/>
            <a:ext cx="2926080" cy="10790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46890" y="1308231"/>
            <a:ext cx="5913120" cy="33856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 thêm những mẫu chuyện, cao dao, tục ngữ về lịch sử nước ta dưới thời vua Hùng?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8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2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14: NHÀ NƯỚC VĂN LANG, ÂU LẠC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77251" y="3684588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903617" y="-69890"/>
            <a:ext cx="7391400" cy="70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425337" y="1837927"/>
            <a:ext cx="53340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eaLnBrk="0" fontAlgn="base" hangingPunct="0">
              <a:spcBef>
                <a:spcPct val="50000"/>
              </a:spcBef>
              <a:spcAft>
                <a:spcPct val="0"/>
              </a:spcAft>
              <a:buAutoNum type="romanUcPeriod"/>
            </a:pP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NHÀ NƯỚC VĂN LANG</a:t>
            </a:r>
          </a:p>
          <a:p>
            <a:pPr marL="514350" indent="-514350" eaLnBrk="0" fontAlgn="base" hangingPunct="0">
              <a:spcBef>
                <a:spcPct val="50000"/>
              </a:spcBef>
              <a:spcAft>
                <a:spcPct val="0"/>
              </a:spcAft>
              <a:buAutoNum type="arabicPeriod"/>
            </a:pP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Sự ra đời nhà nước Văn Lang</a:t>
            </a:r>
          </a:p>
          <a:p>
            <a:pPr marL="514350" indent="-514350" eaLnBrk="0" fontAlgn="base" hangingPunct="0">
              <a:spcBef>
                <a:spcPct val="50000"/>
              </a:spcBef>
              <a:spcAft>
                <a:spcPct val="0"/>
              </a:spcAft>
              <a:buAutoNum type="arabicPeriod" startAt="2"/>
            </a:pP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Tổ chức nhà nước Văn Lang.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II. NHÀ NƯỚC ÂU LẠC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6079" y="304800"/>
            <a:ext cx="2185851" cy="520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 smtClean="0"/>
              <a:t>tiết </a:t>
            </a:r>
            <a:r>
              <a:rPr lang="en-US" dirty="0" smtClean="0"/>
              <a:t>30,31,32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90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245329"/>
              </p:ext>
            </p:extLst>
          </p:nvPr>
        </p:nvGraphicFramePr>
        <p:xfrm>
          <a:off x="1586753" y="224117"/>
          <a:ext cx="10318376" cy="6565066"/>
        </p:xfrm>
        <a:graphic>
          <a:graphicData uri="http://schemas.openxmlformats.org/drawingml/2006/table">
            <a:tbl>
              <a:tblPr firstRow="1" firstCol="1" bandRow="1"/>
              <a:tblGrid>
                <a:gridCol w="3407904">
                  <a:extLst>
                    <a:ext uri="{9D8B030D-6E8A-4147-A177-3AD203B41FA5}">
                      <a16:colId xmlns:a16="http://schemas.microsoft.com/office/drawing/2014/main" val="3758438367"/>
                    </a:ext>
                  </a:extLst>
                </a:gridCol>
                <a:gridCol w="4622686">
                  <a:extLst>
                    <a:ext uri="{9D8B030D-6E8A-4147-A177-3AD203B41FA5}">
                      <a16:colId xmlns:a16="http://schemas.microsoft.com/office/drawing/2014/main" val="2533409961"/>
                    </a:ext>
                  </a:extLst>
                </a:gridCol>
                <a:gridCol w="2287786">
                  <a:extLst>
                    <a:ext uri="{9D8B030D-6E8A-4147-A177-3AD203B41FA5}">
                      <a16:colId xmlns:a16="http://schemas.microsoft.com/office/drawing/2014/main" val="1726415780"/>
                    </a:ext>
                  </a:extLst>
                </a:gridCol>
              </a:tblGrid>
              <a:tr h="21262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Liệt kê ít nhất 3 điều em đã biết về nước Văn Lang, Âu Lạc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(K)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Liệt kê ít nhất 3 điều em muốn tìm hiểu về nước Văn Lang, Âu Lạc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(W)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Liệt kê những điều em đã học được sau khi tìm hiểu về nước Văn Lang, Âu Lạc</a:t>
                      </a:r>
                      <a:endParaRPr lang="en-US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(L)</a:t>
                      </a:r>
                      <a:endParaRPr lang="en-US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536653"/>
                  </a:ext>
                </a:extLst>
              </a:tr>
              <a:tr h="38980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Nhà nước Văn Lang là nhà nước đầu tiên của nước ta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Đứng đầu nước Văn Lang là Hùng Vương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Đứng đầu nước Âu Lạc  là An Dương Vương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Hoàn cảnh ra đời nhà nước Văn Lang, Âu Lạc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Nhà nước Âu Lạc có điểm gì giống với khác so với nhà nước Văn Lang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Vì sao Nhà nước Âu Lạc bị sụp đổ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17551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667435" y="2976282"/>
            <a:ext cx="3281083" cy="99508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67435" y="4069976"/>
            <a:ext cx="3281083" cy="7082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67435" y="4876799"/>
            <a:ext cx="3281083" cy="9950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74023" y="2964415"/>
            <a:ext cx="4464424" cy="9950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74024" y="3626223"/>
            <a:ext cx="4464424" cy="1151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74023" y="4876799"/>
            <a:ext cx="4464424" cy="99508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4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pic>
        <p:nvPicPr>
          <p:cNvPr id="7" name="Picture 6" descr="C:\Users\HP\OneDrive\Desktop\Screenshot_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238" y="3398234"/>
            <a:ext cx="5110443" cy="33342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loud Callout 2"/>
          <p:cNvSpPr/>
          <p:nvPr/>
        </p:nvSpPr>
        <p:spPr>
          <a:xfrm>
            <a:off x="7180730" y="1611312"/>
            <a:ext cx="4563035" cy="3788002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Mời các bạn quan sát hình ảnh sau đây và giúp cô trả lời các câu hỏi?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7016419" y="1738596"/>
            <a:ext cx="4563035" cy="331927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này nói đến truyền thuyết nào?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44213" y="5887761"/>
            <a:ext cx="4253624" cy="84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Rồng Cháu Tiên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38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3" grpId="1" animBg="1"/>
      <p:bldP spid="9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180730" y="1611312"/>
            <a:ext cx="4563035" cy="331927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này nói đến truyền thuyết nào?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HP\OneDrive\Desktop\Screenshot_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595" y="3048629"/>
            <a:ext cx="4815793" cy="33584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4145280" y="5562348"/>
            <a:ext cx="5478683" cy="84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 Thuyết Thánh Gióng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9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180730" y="1611312"/>
            <a:ext cx="4563035" cy="331927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này nói đến truyền thuyết nào?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HP\OneDrive\Desktop\Screenshot_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824" y="3146391"/>
            <a:ext cx="4484303" cy="335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6438900" y="5469777"/>
            <a:ext cx="4253624" cy="84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Sơn Tinh Thủy Tinh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46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587" y="892947"/>
            <a:ext cx="10261116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en-US" sz="4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4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nl-NL" sz="4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hân biệt huyền thoại lịch sử và sự thật lịch sử về sự ra đời của nhà nước Văn Lang, đánh dấu (x) vào ô tương ứng:</a:t>
            </a:r>
            <a: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319390"/>
              </p:ext>
            </p:extLst>
          </p:nvPr>
        </p:nvGraphicFramePr>
        <p:xfrm>
          <a:off x="1846218" y="2131423"/>
          <a:ext cx="9710056" cy="4184466"/>
        </p:xfrm>
        <a:graphic>
          <a:graphicData uri="http://schemas.openxmlformats.org/drawingml/2006/table">
            <a:tbl>
              <a:tblPr firstRow="1" firstCol="1" bandRow="1"/>
              <a:tblGrid>
                <a:gridCol w="5478737">
                  <a:extLst>
                    <a:ext uri="{9D8B030D-6E8A-4147-A177-3AD203B41FA5}">
                      <a16:colId xmlns:a16="http://schemas.microsoft.com/office/drawing/2014/main" val="3528116110"/>
                    </a:ext>
                  </a:extLst>
                </a:gridCol>
                <a:gridCol w="2362173">
                  <a:extLst>
                    <a:ext uri="{9D8B030D-6E8A-4147-A177-3AD203B41FA5}">
                      <a16:colId xmlns:a16="http://schemas.microsoft.com/office/drawing/2014/main" val="797463777"/>
                    </a:ext>
                  </a:extLst>
                </a:gridCol>
                <a:gridCol w="1869146">
                  <a:extLst>
                    <a:ext uri="{9D8B030D-6E8A-4147-A177-3AD203B41FA5}">
                      <a16:colId xmlns:a16="http://schemas.microsoft.com/office/drawing/2014/main" val="3854992627"/>
                    </a:ext>
                  </a:extLst>
                </a:gridCol>
              </a:tblGrid>
              <a:tr h="555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Truyền thuyết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Lịch sử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198628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 rồng cháu tiên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121649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Hùng Vương - vua nước Văn Lang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433847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 tích làng Cả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922578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Kháng chiến chống quân Tần (214-208 TCN)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012936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 Tinh Thủy Tinh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3135673"/>
                  </a:ext>
                </a:extLst>
              </a:tr>
              <a:tr h="5551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Thánh Gióng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58274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315200" y="2688899"/>
            <a:ext cx="4241073" cy="51585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91398" y="3324969"/>
            <a:ext cx="4241073" cy="51585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53300" y="4404417"/>
            <a:ext cx="4241073" cy="51585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91399" y="5236441"/>
            <a:ext cx="4241073" cy="51585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91400" y="5800034"/>
            <a:ext cx="4241073" cy="5158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391399" y="3869250"/>
            <a:ext cx="4241073" cy="51585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7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881257" y="1611312"/>
            <a:ext cx="3862508" cy="331927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vi-V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nước Văn Lang ra đời trong hoàn cảnh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2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5337" y="775684"/>
            <a:ext cx="88696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vi-V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14: NHÀ NƯỚC VĂN LANG, ÂU LẠC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339" name="Picture 15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-65088"/>
            <a:ext cx="2227263" cy="335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7" descr="CRNRC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839886" y="3429000"/>
            <a:ext cx="22272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41243" y="1837927"/>
            <a:ext cx="53340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romanU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NHÀ NƯỚC VĂN LANG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Sự ra đời nhà nước Văn Lang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7881257" y="1611312"/>
            <a:ext cx="3862508" cy="4362768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Lang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khoảng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17143" y="3426626"/>
            <a:ext cx="6182199" cy="28847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TCN,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Lang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Vương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Bạch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Thọ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8992" y="2712069"/>
            <a:ext cx="885345" cy="78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0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3" grpId="0" animBg="1"/>
      <p:bldP spid="3" grpId="1" animBg="1"/>
      <p:bldP spid="10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lstic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887</Words>
  <Application>Microsoft Office PowerPoint</Application>
  <PresentationFormat>Widescreen</PresentationFormat>
  <Paragraphs>96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Gill Sans MT</vt:lpstr>
      <vt:lpstr>Tahoma</vt:lpstr>
      <vt:lpstr>Times New Roman</vt:lpstr>
      <vt:lpstr>Verdana</vt:lpstr>
      <vt:lpstr>Wingdings 2</vt:lpstr>
      <vt:lpstr>Office Theme</vt:lpstr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hỏi: Phân biệt huyền thoại lịch sử và sự thật lịch sử về sự ra đời của nhà nước Văn Lang, đánh dấu (x) vào ô tương ứng: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12</cp:revision>
  <dcterms:created xsi:type="dcterms:W3CDTF">2022-01-27T05:11:09Z</dcterms:created>
  <dcterms:modified xsi:type="dcterms:W3CDTF">2022-02-08T10:03:45Z</dcterms:modified>
</cp:coreProperties>
</file>