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321" r:id="rId3"/>
    <p:sldId id="333" r:id="rId4"/>
    <p:sldId id="285" r:id="rId5"/>
    <p:sldId id="282" r:id="rId6"/>
    <p:sldId id="310" r:id="rId7"/>
    <p:sldId id="313" r:id="rId8"/>
    <p:sldId id="315" r:id="rId9"/>
    <p:sldId id="306" r:id="rId10"/>
    <p:sldId id="309" r:id="rId11"/>
    <p:sldId id="327" r:id="rId12"/>
    <p:sldId id="326" r:id="rId13"/>
    <p:sldId id="308" r:id="rId14"/>
    <p:sldId id="302" r:id="rId15"/>
    <p:sldId id="307" r:id="rId16"/>
    <p:sldId id="318" r:id="rId17"/>
    <p:sldId id="273" r:id="rId18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A7E8F7"/>
    <a:srgbClr val="8BE1F5"/>
    <a:srgbClr val="FFFF66"/>
    <a:srgbClr val="FDDBF2"/>
    <a:srgbClr val="9900CC"/>
    <a:srgbClr val="CC00CC"/>
    <a:srgbClr val="3366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1"/>
  </p:normalViewPr>
  <p:slideViewPr>
    <p:cSldViewPr snapToGrid="0" snapToObjects="1">
      <p:cViewPr varScale="1">
        <p:scale>
          <a:sx n="80" d="100"/>
          <a:sy n="80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97378-1FE8-48FD-B83E-4A1CF358685E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80583-D4CD-4615-8550-B80418A59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61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80583-D4CD-4615-8550-B80418A59F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98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37072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4187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2735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4C93CA4E-8F35-F040-9D8E-0C43043132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737" b="77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43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08107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55171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35943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68200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74696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1369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8225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018BF-1DEF-AF45-856A-D94288752618}" type="datetimeFigureOut">
              <a:rPr lang="x-none" smtClean="0"/>
              <a:t>3/17/2023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00755-D1C8-6B46-AEDB-8169069064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1361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4071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0" y="1909652"/>
            <a:ext cx="97700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THẦY CÔ VÀ CÁC EM ĐẾN VỚI TIẾT HỌC</a:t>
            </a:r>
          </a:p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LỊCH SỬ - ĐỊA LÍ</a:t>
            </a:r>
          </a:p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LỚP 7C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25767" y="5523475"/>
            <a:ext cx="5449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000099"/>
                </a:solidFill>
                <a:latin typeface="+mj-lt"/>
              </a:rPr>
              <a:t>GIÁO VIÊN: CHU THỊ HẢI YẾN</a:t>
            </a:r>
            <a:endParaRPr lang="en-US" sz="2800" b="1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24681" y="379634"/>
            <a:ext cx="97700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HUYỆN BA VÌ</a:t>
            </a:r>
          </a:p>
          <a:p>
            <a:pPr algn="ctr"/>
            <a:r>
              <a:rPr lang="vi-VN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THCS THÁI HÒA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489893" y="1309677"/>
            <a:ext cx="44216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15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213638" y="2614655"/>
            <a:ext cx="3832406" cy="830527"/>
            <a:chOff x="2116" y="638307"/>
            <a:chExt cx="2137833" cy="1068916"/>
          </a:xfrm>
        </p:grpSpPr>
        <p:sp>
          <p:nvSpPr>
            <p:cNvPr id="3" name="Rounded Rectangle 2"/>
            <p:cNvSpPr/>
            <p:nvPr/>
          </p:nvSpPr>
          <p:spPr>
            <a:xfrm>
              <a:off x="2116" y="638307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Rounded Rectangle 4"/>
            <p:cNvSpPr/>
            <p:nvPr/>
          </p:nvSpPr>
          <p:spPr>
            <a:xfrm>
              <a:off x="33423" y="669614"/>
              <a:ext cx="2025325" cy="10063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2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 </a:t>
              </a:r>
              <a:r>
                <a:rPr lang="en-US" sz="22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2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2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ồ ạt tiến vào nước ta.</a:t>
              </a:r>
              <a:endParaRPr lang="en-US" sz="22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993730" y="2275391"/>
            <a:ext cx="2769222" cy="959737"/>
            <a:chOff x="-6182" y="3096815"/>
            <a:chExt cx="2146131" cy="1068916"/>
          </a:xfrm>
        </p:grpSpPr>
        <p:sp>
          <p:nvSpPr>
            <p:cNvPr id="6" name="Rounded Rectangle 5"/>
            <p:cNvSpPr/>
            <p:nvPr/>
          </p:nvSpPr>
          <p:spPr>
            <a:xfrm>
              <a:off x="2116" y="3096815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-6182" y="3254180"/>
              <a:ext cx="2114824" cy="7963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 Nguyên chiếm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Thăng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Long</a:t>
              </a:r>
              <a:endParaRPr lang="en-US" sz="2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848171" y="4525826"/>
            <a:ext cx="3807385" cy="833256"/>
            <a:chOff x="2995083" y="2482188"/>
            <a:chExt cx="2137833" cy="1068916"/>
          </a:xfrm>
        </p:grpSpPr>
        <p:sp>
          <p:nvSpPr>
            <p:cNvPr id="9" name="Rounded Rectangle 8"/>
            <p:cNvSpPr/>
            <p:nvPr/>
          </p:nvSpPr>
          <p:spPr>
            <a:xfrm>
              <a:off x="2995083" y="2482188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3026390" y="2513502"/>
              <a:ext cx="2075219" cy="10063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trần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sách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“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Vườn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trống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”</a:t>
              </a:r>
              <a:endParaRPr lang="en-US" sz="2200" b="1" kern="1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401249" y="5667735"/>
            <a:ext cx="3499229" cy="854195"/>
            <a:chOff x="2995083" y="3711442"/>
            <a:chExt cx="2137833" cy="1068916"/>
          </a:xfrm>
        </p:grpSpPr>
        <p:sp>
          <p:nvSpPr>
            <p:cNvPr id="12" name="Rounded Rectangle 11"/>
            <p:cNvSpPr/>
            <p:nvPr/>
          </p:nvSpPr>
          <p:spPr>
            <a:xfrm>
              <a:off x="2995083" y="3711442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3026390" y="3742749"/>
              <a:ext cx="2075219" cy="1006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giặc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gặp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khó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khăn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quyết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kéo sang Vạn Kiếp rồi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rút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200" b="1" kern="1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29099" y="3582989"/>
            <a:ext cx="5968680" cy="830341"/>
            <a:chOff x="2116" y="4326070"/>
            <a:chExt cx="2137833" cy="1068916"/>
          </a:xfrm>
        </p:grpSpPr>
        <p:sp>
          <p:nvSpPr>
            <p:cNvPr id="15" name="Rounded Rectangle 14"/>
            <p:cNvSpPr/>
            <p:nvPr/>
          </p:nvSpPr>
          <p:spPr>
            <a:xfrm>
              <a:off x="2116" y="4326070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33423" y="4326398"/>
              <a:ext cx="2075219" cy="1006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Trần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 Tuấn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bố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trận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địa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mai phục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 cửa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sông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Bạch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Đằng</a:t>
              </a:r>
              <a:endParaRPr lang="en-US" sz="2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272" y="4209634"/>
            <a:ext cx="3776990" cy="2540074"/>
            <a:chOff x="5988050" y="1853497"/>
            <a:chExt cx="2137833" cy="1082980"/>
          </a:xfrm>
        </p:grpSpPr>
        <p:sp>
          <p:nvSpPr>
            <p:cNvPr id="18" name="Rounded Rectangle 17"/>
            <p:cNvSpPr/>
            <p:nvPr/>
          </p:nvSpPr>
          <p:spPr>
            <a:xfrm>
              <a:off x="5988050" y="1867561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6120135" y="1853497"/>
              <a:ext cx="1966520" cy="10516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 Ta: + Đường bộ chặn địch đến Thăng Long.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2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Đường thủy: </a:t>
              </a: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Trần Khánh Dư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phục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kích</a:t>
              </a:r>
              <a:r>
                <a:rPr lang="vi-VN" sz="22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và</a:t>
              </a:r>
              <a:r>
                <a:rPr lang="en-US" sz="22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tiêu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diệt</a:t>
              </a: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đoàn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thuyền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lương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Trương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Hổ</a:t>
              </a: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tại Vân Đồn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Cửa Lục</a:t>
              </a:r>
              <a:endParaRPr lang="en-US" sz="2200" b="1" kern="1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570010" y="198672"/>
            <a:ext cx="11281102" cy="415498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1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ơ</a:t>
            </a:r>
            <a:r>
              <a:rPr 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kháng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chống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quân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1287-1288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8059915" y="4457905"/>
            <a:ext cx="3840563" cy="1100711"/>
            <a:chOff x="2991092" y="2394578"/>
            <a:chExt cx="2141824" cy="1286743"/>
          </a:xfrm>
        </p:grpSpPr>
        <p:sp>
          <p:nvSpPr>
            <p:cNvPr id="22" name="Rounded Rectangle 21"/>
            <p:cNvSpPr/>
            <p:nvPr/>
          </p:nvSpPr>
          <p:spPr>
            <a:xfrm>
              <a:off x="2995084" y="2436962"/>
              <a:ext cx="2137832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ounded Rectangle 4"/>
            <p:cNvSpPr/>
            <p:nvPr/>
          </p:nvSpPr>
          <p:spPr>
            <a:xfrm>
              <a:off x="2991092" y="2394578"/>
              <a:ext cx="2040975" cy="12867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Trận Bạch Đằng, Ô mã Nhi bị bắt sống.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giặc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tháo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chạy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endParaRPr lang="en-US" sz="2200" b="1" kern="1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41233" y="2507720"/>
            <a:ext cx="2958664" cy="769735"/>
            <a:chOff x="2995083" y="2421554"/>
            <a:chExt cx="2137833" cy="1129550"/>
          </a:xfrm>
        </p:grpSpPr>
        <p:sp>
          <p:nvSpPr>
            <p:cNvPr id="25" name="Rounded Rectangle 24"/>
            <p:cNvSpPr/>
            <p:nvPr/>
          </p:nvSpPr>
          <p:spPr>
            <a:xfrm>
              <a:off x="2995083" y="2482188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3025198" y="2421554"/>
              <a:ext cx="2076413" cy="1098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kháng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thắng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lợi</a:t>
              </a:r>
              <a:endParaRPr lang="en-US" sz="2200" b="1" kern="1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0" y="3296564"/>
            <a:ext cx="4186990" cy="861962"/>
            <a:chOff x="-6182" y="3144462"/>
            <a:chExt cx="2137833" cy="1297500"/>
          </a:xfrm>
        </p:grpSpPr>
        <p:sp>
          <p:nvSpPr>
            <p:cNvPr id="46" name="Rounded Rectangle 45"/>
            <p:cNvSpPr/>
            <p:nvPr/>
          </p:nvSpPr>
          <p:spPr>
            <a:xfrm>
              <a:off x="116682" y="3144462"/>
              <a:ext cx="2014969" cy="1297500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vi-VN" sz="2200" b="1" dirty="0" smtClean="0">
                  <a:solidFill>
                    <a:srgbClr val="000099"/>
                  </a:solidFill>
                  <a:latin typeface="+mj-lt"/>
                </a:rPr>
                <a:t>Trần Khánh Dư chặn đánh địch trên sông Bạch Đằng</a:t>
              </a:r>
              <a:endParaRPr lang="en-US" sz="2200" b="1" dirty="0">
                <a:solidFill>
                  <a:srgbClr val="000099"/>
                </a:solidFill>
                <a:latin typeface="+mj-lt"/>
              </a:endParaRPr>
            </a:p>
          </p:txBody>
        </p:sp>
        <p:sp>
          <p:nvSpPr>
            <p:cNvPr id="47" name="Rounded Rectangle 4"/>
            <p:cNvSpPr/>
            <p:nvPr/>
          </p:nvSpPr>
          <p:spPr>
            <a:xfrm>
              <a:off x="-6182" y="3254180"/>
              <a:ext cx="2114824" cy="7963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0" y="528660"/>
            <a:ext cx="12063857" cy="1928605"/>
            <a:chOff x="-70602" y="2656379"/>
            <a:chExt cx="12063857" cy="1928605"/>
          </a:xfrm>
        </p:grpSpPr>
        <p:sp>
          <p:nvSpPr>
            <p:cNvPr id="28" name="Minus 27"/>
            <p:cNvSpPr/>
            <p:nvPr/>
          </p:nvSpPr>
          <p:spPr>
            <a:xfrm rot="5400000" flipH="1">
              <a:off x="990487" y="2960830"/>
              <a:ext cx="770051" cy="485128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Minus 28"/>
            <p:cNvSpPr/>
            <p:nvPr/>
          </p:nvSpPr>
          <p:spPr>
            <a:xfrm rot="5400000" flipH="1">
              <a:off x="3797364" y="2950108"/>
              <a:ext cx="791495" cy="485128"/>
            </a:xfrm>
            <a:prstGeom prst="mathMinus">
              <a:avLst>
                <a:gd name="adj1" fmla="val 2352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Minus 29"/>
            <p:cNvSpPr/>
            <p:nvPr/>
          </p:nvSpPr>
          <p:spPr>
            <a:xfrm rot="5400000" flipH="1">
              <a:off x="9117101" y="2888752"/>
              <a:ext cx="949873" cy="485128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Minus 30"/>
            <p:cNvSpPr/>
            <p:nvPr/>
          </p:nvSpPr>
          <p:spPr>
            <a:xfrm rot="5400000" flipH="1">
              <a:off x="-358558" y="3208981"/>
              <a:ext cx="1346394" cy="770481"/>
            </a:xfrm>
            <a:prstGeom prst="mathMinus">
              <a:avLst>
                <a:gd name="adj1" fmla="val 2352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70010" y="3020427"/>
              <a:ext cx="1867042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Cuối năm </a:t>
              </a:r>
              <a:r>
                <a:rPr lang="en-US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1287</a:t>
              </a:r>
              <a:endParaRPr lang="en-US" dirty="0">
                <a:solidFill>
                  <a:srgbClr val="0070C0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790321" y="2941019"/>
              <a:ext cx="1867042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vi-VN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04/1288</a:t>
              </a:r>
              <a:endParaRPr lang="en-US" dirty="0">
                <a:solidFill>
                  <a:srgbClr val="0070C0"/>
                </a:solidFill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1700817" y="3682314"/>
              <a:ext cx="9717463" cy="902670"/>
              <a:chOff x="1700817" y="3682314"/>
              <a:chExt cx="9717463" cy="902670"/>
            </a:xfrm>
          </p:grpSpPr>
          <p:sp>
            <p:nvSpPr>
              <p:cNvPr id="36" name="Minus 35"/>
              <p:cNvSpPr/>
              <p:nvPr/>
            </p:nvSpPr>
            <p:spPr>
              <a:xfrm rot="5400000" flipH="1">
                <a:off x="1621946" y="3761185"/>
                <a:ext cx="642869" cy="485128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Minus 36"/>
              <p:cNvSpPr/>
              <p:nvPr/>
            </p:nvSpPr>
            <p:spPr>
              <a:xfrm rot="5400000" flipH="1">
                <a:off x="5522196" y="3699894"/>
                <a:ext cx="474336" cy="485128"/>
              </a:xfrm>
              <a:prstGeom prst="mathMinus">
                <a:avLst>
                  <a:gd name="adj1" fmla="val 23521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Minus 37"/>
              <p:cNvSpPr/>
              <p:nvPr/>
            </p:nvSpPr>
            <p:spPr>
              <a:xfrm>
                <a:off x="4658497" y="3940211"/>
                <a:ext cx="2368896" cy="513384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Minus 38"/>
              <p:cNvSpPr/>
              <p:nvPr/>
            </p:nvSpPr>
            <p:spPr>
              <a:xfrm rot="5400000" flipH="1">
                <a:off x="10188926" y="3718103"/>
                <a:ext cx="474336" cy="485128"/>
              </a:xfrm>
              <a:prstGeom prst="mathMinus">
                <a:avLst>
                  <a:gd name="adj1" fmla="val 23521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Minus 39"/>
              <p:cNvSpPr/>
              <p:nvPr/>
            </p:nvSpPr>
            <p:spPr>
              <a:xfrm>
                <a:off x="9149114" y="3941344"/>
                <a:ext cx="2269166" cy="513384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Minus 40"/>
              <p:cNvSpPr/>
              <p:nvPr/>
            </p:nvSpPr>
            <p:spPr>
              <a:xfrm rot="5400000" flipH="1">
                <a:off x="6415885" y="4070455"/>
                <a:ext cx="490899" cy="485128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Minus 41"/>
              <p:cNvSpPr/>
              <p:nvPr/>
            </p:nvSpPr>
            <p:spPr>
              <a:xfrm rot="5400000" flipH="1">
                <a:off x="4767026" y="4070456"/>
                <a:ext cx="490899" cy="485128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Minus 42"/>
              <p:cNvSpPr/>
              <p:nvPr/>
            </p:nvSpPr>
            <p:spPr>
              <a:xfrm rot="5400000" flipH="1">
                <a:off x="9246177" y="4096971"/>
                <a:ext cx="490899" cy="485128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Minus 43"/>
              <p:cNvSpPr/>
              <p:nvPr/>
            </p:nvSpPr>
            <p:spPr>
              <a:xfrm rot="5400000" flipH="1">
                <a:off x="10810051" y="4086535"/>
                <a:ext cx="490899" cy="485128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Right Arrow 47"/>
            <p:cNvSpPr/>
            <p:nvPr/>
          </p:nvSpPr>
          <p:spPr>
            <a:xfrm>
              <a:off x="340834" y="3487164"/>
              <a:ext cx="11652421" cy="334359"/>
            </a:xfrm>
            <a:prstGeom prst="rightArrow">
              <a:avLst>
                <a:gd name="adj1" fmla="val 85984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961479" y="5667735"/>
            <a:ext cx="4098436" cy="959737"/>
            <a:chOff x="2116" y="3096815"/>
            <a:chExt cx="2137833" cy="1068916"/>
          </a:xfrm>
        </p:grpSpPr>
        <p:sp>
          <p:nvSpPr>
            <p:cNvPr id="52" name="Rounded Rectangle 51"/>
            <p:cNvSpPr/>
            <p:nvPr/>
          </p:nvSpPr>
          <p:spPr>
            <a:xfrm>
              <a:off x="2116" y="3096815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Rounded Rectangle 4"/>
            <p:cNvSpPr/>
            <p:nvPr/>
          </p:nvSpPr>
          <p:spPr>
            <a:xfrm>
              <a:off x="13620" y="3219961"/>
              <a:ext cx="2114824" cy="7963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giặc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gặp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khó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khăn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quyết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vi-VN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kéo sang </a:t>
              </a:r>
              <a:r>
                <a:rPr lang="vi-VN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Thăng Long rồi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rút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903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4771" y="861373"/>
            <a:ext cx="2534140" cy="2026665"/>
            <a:chOff x="2116" y="638307"/>
            <a:chExt cx="2137833" cy="1068916"/>
          </a:xfrm>
        </p:grpSpPr>
        <p:sp>
          <p:nvSpPr>
            <p:cNvPr id="3" name="Rounded Rectangle 2"/>
            <p:cNvSpPr/>
            <p:nvPr/>
          </p:nvSpPr>
          <p:spPr>
            <a:xfrm>
              <a:off x="2116" y="638307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Rounded Rectangle 4"/>
            <p:cNvSpPr/>
            <p:nvPr/>
          </p:nvSpPr>
          <p:spPr>
            <a:xfrm>
              <a:off x="33423" y="669614"/>
              <a:ext cx="2025325" cy="10063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just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2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 </a:t>
              </a:r>
              <a:r>
                <a:rPr lang="en-US" sz="22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2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2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ồ ạt tiến vào nước ta.</a:t>
              </a:r>
              <a:endParaRPr lang="en-US" sz="22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141530" y="1173437"/>
            <a:ext cx="2769222" cy="1714601"/>
            <a:chOff x="-6182" y="3096815"/>
            <a:chExt cx="2146131" cy="1068916"/>
          </a:xfrm>
        </p:grpSpPr>
        <p:sp>
          <p:nvSpPr>
            <p:cNvPr id="6" name="Rounded Rectangle 5"/>
            <p:cNvSpPr/>
            <p:nvPr/>
          </p:nvSpPr>
          <p:spPr>
            <a:xfrm>
              <a:off x="2116" y="3096815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-6182" y="3254180"/>
              <a:ext cx="2114824" cy="7963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 Nguyên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Thăng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Long</a:t>
              </a:r>
              <a:endParaRPr lang="en-US" sz="2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046022" y="4491316"/>
            <a:ext cx="1588661" cy="1682271"/>
            <a:chOff x="2995083" y="2482188"/>
            <a:chExt cx="2137833" cy="1068916"/>
          </a:xfrm>
        </p:grpSpPr>
        <p:sp>
          <p:nvSpPr>
            <p:cNvPr id="9" name="Rounded Rectangle 8"/>
            <p:cNvSpPr/>
            <p:nvPr/>
          </p:nvSpPr>
          <p:spPr>
            <a:xfrm>
              <a:off x="2995083" y="2482188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3026390" y="2513502"/>
              <a:ext cx="2075219" cy="10063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trần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sách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“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Vườn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trống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”</a:t>
              </a:r>
              <a:endParaRPr lang="en-US" sz="2200" b="1" kern="1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832391" y="4494008"/>
            <a:ext cx="1924013" cy="1756563"/>
            <a:chOff x="2995083" y="3711442"/>
            <a:chExt cx="2137833" cy="1068916"/>
          </a:xfrm>
        </p:grpSpPr>
        <p:sp>
          <p:nvSpPr>
            <p:cNvPr id="12" name="Rounded Rectangle 11"/>
            <p:cNvSpPr/>
            <p:nvPr/>
          </p:nvSpPr>
          <p:spPr>
            <a:xfrm>
              <a:off x="2995083" y="3711442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3026390" y="3742749"/>
              <a:ext cx="2075219" cy="1006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giặc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gặp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khó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khăn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quyết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kéo sang Vạn Kiếp rồi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rút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200" b="1" kern="1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826021" y="1077074"/>
            <a:ext cx="3594298" cy="1705596"/>
            <a:chOff x="2116" y="4326070"/>
            <a:chExt cx="2137833" cy="1068916"/>
          </a:xfrm>
        </p:grpSpPr>
        <p:sp>
          <p:nvSpPr>
            <p:cNvPr id="15" name="Rounded Rectangle 14"/>
            <p:cNvSpPr/>
            <p:nvPr/>
          </p:nvSpPr>
          <p:spPr>
            <a:xfrm>
              <a:off x="2116" y="4326070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33423" y="4357377"/>
              <a:ext cx="2075219" cy="1006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Trần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Hưng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Đạo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bố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trận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địa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quyết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chiến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chiến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lược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sông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Bạch</a:t>
              </a:r>
              <a:r>
                <a:rPr lang="en-US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Đằng</a:t>
              </a:r>
              <a:endParaRPr lang="en-US" sz="2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08951" y="4242620"/>
            <a:ext cx="3580577" cy="2540074"/>
            <a:chOff x="5988050" y="1853497"/>
            <a:chExt cx="2137833" cy="1082980"/>
          </a:xfrm>
        </p:grpSpPr>
        <p:sp>
          <p:nvSpPr>
            <p:cNvPr id="18" name="Rounded Rectangle 17"/>
            <p:cNvSpPr/>
            <p:nvPr/>
          </p:nvSpPr>
          <p:spPr>
            <a:xfrm>
              <a:off x="5988050" y="1867561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6052981" y="1853497"/>
              <a:ext cx="2033674" cy="10516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 Ta: + Đường bộ chặn ở Thăng Long.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2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Đường thủy </a:t>
              </a: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Trần Khánh Dư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phục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kích</a:t>
              </a:r>
              <a:r>
                <a:rPr lang="vi-VN" sz="22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và</a:t>
              </a:r>
              <a:r>
                <a:rPr lang="en-US" sz="22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tiêu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diệt</a:t>
              </a: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đoàn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thuyền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lương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Trương</a:t>
              </a:r>
              <a:r>
                <a:rPr lang="en-US" sz="22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Hổ</a:t>
              </a: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tại Vân Đồn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cửa lục</a:t>
              </a:r>
              <a:endParaRPr lang="en-US" sz="2200" b="1" kern="1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570010" y="198672"/>
            <a:ext cx="11281102" cy="415498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1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ơ</a:t>
            </a:r>
            <a:r>
              <a:rPr lang="en-US" sz="21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kháng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chống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quân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1287-1288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8192682" y="4463715"/>
            <a:ext cx="2182122" cy="1804735"/>
            <a:chOff x="2991092" y="2394579"/>
            <a:chExt cx="2141824" cy="1125204"/>
          </a:xfrm>
        </p:grpSpPr>
        <p:sp>
          <p:nvSpPr>
            <p:cNvPr id="22" name="Rounded Rectangle 21"/>
            <p:cNvSpPr/>
            <p:nvPr/>
          </p:nvSpPr>
          <p:spPr>
            <a:xfrm>
              <a:off x="2995084" y="2436962"/>
              <a:ext cx="2137832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ounded Rectangle 4"/>
            <p:cNvSpPr/>
            <p:nvPr/>
          </p:nvSpPr>
          <p:spPr>
            <a:xfrm>
              <a:off x="2991092" y="2394579"/>
              <a:ext cx="2110518" cy="11252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Trận Bạch Đằng, Ô mã Nhi bị bắt sống.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giặc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tháo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chạy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endParaRPr lang="en-US" sz="2200" b="1" kern="1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0511049" y="4448752"/>
            <a:ext cx="1552645" cy="1494800"/>
            <a:chOff x="2995083" y="2421553"/>
            <a:chExt cx="2137833" cy="1129551"/>
          </a:xfrm>
        </p:grpSpPr>
        <p:sp>
          <p:nvSpPr>
            <p:cNvPr id="25" name="Rounded Rectangle 24"/>
            <p:cNvSpPr/>
            <p:nvPr/>
          </p:nvSpPr>
          <p:spPr>
            <a:xfrm>
              <a:off x="2995083" y="2482188"/>
              <a:ext cx="2137833" cy="1068916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3025197" y="2421553"/>
              <a:ext cx="2076412" cy="1098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kháng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chiến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thắng</a:t>
              </a:r>
              <a:r>
                <a:rPr lang="en-US" sz="2200" b="1" kern="1200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1200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lợi</a:t>
              </a:r>
              <a:endParaRPr lang="en-US" sz="2200" b="1" kern="1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Right Arrow 26"/>
          <p:cNvSpPr/>
          <p:nvPr/>
        </p:nvSpPr>
        <p:spPr>
          <a:xfrm>
            <a:off x="370702" y="3463100"/>
            <a:ext cx="11652421" cy="334359"/>
          </a:xfrm>
          <a:prstGeom prst="rightArrow">
            <a:avLst>
              <a:gd name="adj1" fmla="val 8598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inus 27"/>
          <p:cNvSpPr/>
          <p:nvPr/>
        </p:nvSpPr>
        <p:spPr>
          <a:xfrm rot="5400000" flipH="1">
            <a:off x="990487" y="2960830"/>
            <a:ext cx="770051" cy="48512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Minus 28"/>
          <p:cNvSpPr/>
          <p:nvPr/>
        </p:nvSpPr>
        <p:spPr>
          <a:xfrm rot="5400000" flipH="1">
            <a:off x="3797364" y="2950108"/>
            <a:ext cx="791495" cy="485128"/>
          </a:xfrm>
          <a:prstGeom prst="mathMinus">
            <a:avLst>
              <a:gd name="adj1" fmla="val 235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Minus 29"/>
          <p:cNvSpPr/>
          <p:nvPr/>
        </p:nvSpPr>
        <p:spPr>
          <a:xfrm rot="5400000" flipH="1">
            <a:off x="9117101" y="2888752"/>
            <a:ext cx="949873" cy="48512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Minus 30"/>
          <p:cNvSpPr/>
          <p:nvPr/>
        </p:nvSpPr>
        <p:spPr>
          <a:xfrm rot="5400000" flipH="1">
            <a:off x="-358558" y="3208981"/>
            <a:ext cx="1346394" cy="770481"/>
          </a:xfrm>
          <a:prstGeom prst="mathMinus">
            <a:avLst>
              <a:gd name="adj1" fmla="val 235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570010" y="3020427"/>
            <a:ext cx="186704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năm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1287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790321" y="2941019"/>
            <a:ext cx="186704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vi-VN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04/1288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702856" y="3688245"/>
            <a:ext cx="9717463" cy="902670"/>
            <a:chOff x="1700817" y="3682314"/>
            <a:chExt cx="9717463" cy="902670"/>
          </a:xfrm>
        </p:grpSpPr>
        <p:sp>
          <p:nvSpPr>
            <p:cNvPr id="36" name="Minus 35"/>
            <p:cNvSpPr/>
            <p:nvPr/>
          </p:nvSpPr>
          <p:spPr>
            <a:xfrm rot="5400000" flipH="1">
              <a:off x="1621946" y="3761185"/>
              <a:ext cx="642869" cy="485128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Minus 36"/>
            <p:cNvSpPr/>
            <p:nvPr/>
          </p:nvSpPr>
          <p:spPr>
            <a:xfrm rot="5400000" flipH="1">
              <a:off x="5524530" y="3697560"/>
              <a:ext cx="469668" cy="485128"/>
            </a:xfrm>
            <a:prstGeom prst="mathMinus">
              <a:avLst>
                <a:gd name="adj1" fmla="val 2352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Minus 37"/>
            <p:cNvSpPr/>
            <p:nvPr/>
          </p:nvSpPr>
          <p:spPr>
            <a:xfrm>
              <a:off x="4634431" y="3940211"/>
              <a:ext cx="2368896" cy="513384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Minus 38"/>
            <p:cNvSpPr/>
            <p:nvPr/>
          </p:nvSpPr>
          <p:spPr>
            <a:xfrm rot="5400000" flipH="1">
              <a:off x="10188926" y="3718103"/>
              <a:ext cx="474336" cy="485128"/>
            </a:xfrm>
            <a:prstGeom prst="mathMinus">
              <a:avLst>
                <a:gd name="adj1" fmla="val 2352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Minus 39"/>
            <p:cNvSpPr/>
            <p:nvPr/>
          </p:nvSpPr>
          <p:spPr>
            <a:xfrm>
              <a:off x="9149114" y="3941344"/>
              <a:ext cx="2269166" cy="513384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Minus 40"/>
            <p:cNvSpPr/>
            <p:nvPr/>
          </p:nvSpPr>
          <p:spPr>
            <a:xfrm rot="5400000" flipH="1">
              <a:off x="6415885" y="4070455"/>
              <a:ext cx="490899" cy="485128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Minus 41"/>
            <p:cNvSpPr/>
            <p:nvPr/>
          </p:nvSpPr>
          <p:spPr>
            <a:xfrm rot="5400000" flipH="1">
              <a:off x="4767026" y="4070456"/>
              <a:ext cx="490899" cy="485128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Minus 42"/>
            <p:cNvSpPr/>
            <p:nvPr/>
          </p:nvSpPr>
          <p:spPr>
            <a:xfrm rot="5400000" flipH="1">
              <a:off x="9246177" y="4096971"/>
              <a:ext cx="490899" cy="485128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Minus 43"/>
            <p:cNvSpPr/>
            <p:nvPr/>
          </p:nvSpPr>
          <p:spPr>
            <a:xfrm rot="5400000" flipH="1">
              <a:off x="10810051" y="4086535"/>
              <a:ext cx="490899" cy="485128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493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vi-VN" dirty="0" smtClean="0"/>
              <a:t>ỌC SINH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00" b="12500"/>
          <a:stretch/>
        </p:blipFill>
        <p:spPr>
          <a:xfrm>
            <a:off x="32083" y="10979"/>
            <a:ext cx="12192000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519" y="60153"/>
            <a:ext cx="11821169" cy="67191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1746" y="2622894"/>
            <a:ext cx="51094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 smtClean="0">
                <a:latin typeface="+mj-lt"/>
              </a:rPr>
              <a:t>- Tránh thế giặc mạnh lúc đầu, chủ động vừa chặn giặc vừa rút lui để bảo toàn lực lượng.</a:t>
            </a:r>
          </a:p>
          <a:p>
            <a:pPr algn="just"/>
            <a:r>
              <a:rPr lang="vi-VN" sz="2800" dirty="0" smtClean="0">
                <a:latin typeface="+mj-lt"/>
              </a:rPr>
              <a:t>- Thực </a:t>
            </a:r>
            <a:r>
              <a:rPr lang="vi-VN" sz="2800" dirty="0">
                <a:latin typeface="+mj-lt"/>
              </a:rPr>
              <a:t>hiện kế </a:t>
            </a:r>
            <a:r>
              <a:rPr lang="vi-VN" sz="2800" dirty="0" smtClean="0">
                <a:latin typeface="+mj-lt"/>
              </a:rPr>
              <a:t>hoạch “</a:t>
            </a:r>
            <a:r>
              <a:rPr lang="vi-VN" sz="2800" b="1" i="1" dirty="0" smtClean="0">
                <a:latin typeface="+mj-lt"/>
              </a:rPr>
              <a:t>vườn </a:t>
            </a:r>
            <a:r>
              <a:rPr lang="vi-VN" sz="2800" b="1" i="1" dirty="0">
                <a:latin typeface="+mj-lt"/>
              </a:rPr>
              <a:t>không nhà </a:t>
            </a:r>
            <a:r>
              <a:rPr lang="vi-VN" sz="2800" b="1" i="1" dirty="0" smtClean="0">
                <a:latin typeface="+mj-lt"/>
              </a:rPr>
              <a:t>trống</a:t>
            </a:r>
            <a:r>
              <a:rPr lang="vi-VN" sz="2800" i="1" dirty="0" smtClean="0">
                <a:latin typeface="+mj-lt"/>
              </a:rPr>
              <a:t>”</a:t>
            </a:r>
            <a:r>
              <a:rPr lang="vi-VN" sz="2800" b="1" i="1" dirty="0" smtClean="0">
                <a:latin typeface="+mj-lt"/>
              </a:rPr>
              <a:t>.</a:t>
            </a:r>
            <a:endParaRPr lang="en-US" sz="2800" b="1" i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80487" y="1997233"/>
            <a:ext cx="557463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 smtClean="0">
                <a:latin typeface="+mj-lt"/>
              </a:rPr>
              <a:t>- Lần </a:t>
            </a:r>
            <a:r>
              <a:rPr lang="vi-VN" sz="2800" dirty="0">
                <a:latin typeface="+mj-lt"/>
              </a:rPr>
              <a:t>thứ 3 tập trung tiêu diệt đoàn thuyền lương của Trương Văn Hổ để quân Mông-Nguyên không có lương thảo nuôi quân dồn chúng vào thế bị động khó khăn.</a:t>
            </a:r>
          </a:p>
          <a:p>
            <a:pPr algn="just">
              <a:defRPr/>
            </a:pPr>
            <a:r>
              <a:rPr lang="vi-VN" sz="2800" dirty="0" smtClean="0">
                <a:latin typeface="+mj-lt"/>
              </a:rPr>
              <a:t>- </a:t>
            </a:r>
            <a:r>
              <a:rPr lang="vi-VN" sz="2800" dirty="0">
                <a:latin typeface="+mj-lt"/>
              </a:rPr>
              <a:t>Chủ động bố trí trận địa bãi cọc ở sông Bạch Đằng để tiêu diệt đoàn thuyền chiến của giặc và đánh sập ý đồ xâm lược nước ta </a:t>
            </a:r>
            <a:r>
              <a:rPr lang="vi-VN" sz="2800" dirty="0" smtClean="0">
                <a:latin typeface="+mj-lt"/>
              </a:rPr>
              <a:t> của nhà  Nguyên.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919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-36096"/>
            <a:ext cx="12192000" cy="6858000"/>
          </a:xfrm>
          <a:prstGeom prst="rect">
            <a:avLst/>
          </a:prstGeom>
        </p:spPr>
      </p:pic>
      <p:sp>
        <p:nvSpPr>
          <p:cNvPr id="7" name="Flowchart: Multidocument 6"/>
          <p:cNvSpPr/>
          <p:nvPr/>
        </p:nvSpPr>
        <p:spPr>
          <a:xfrm>
            <a:off x="118310" y="246115"/>
            <a:ext cx="2131596" cy="4705413"/>
          </a:xfrm>
          <a:prstGeom prst="flowChartMultidocumen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52662" y="1058774"/>
            <a:ext cx="16362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cho biết Công lao to lớn của Trần Quốc Tuấn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041" y="300791"/>
            <a:ext cx="1768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+mj-lt"/>
              </a:rPr>
              <a:t>Thảo luận </a:t>
            </a:r>
          </a:p>
          <a:p>
            <a:r>
              <a:rPr lang="vi-VN" sz="2400" b="1" dirty="0" smtClean="0">
                <a:latin typeface="+mj-lt"/>
              </a:rPr>
              <a:t>cặp đôi</a:t>
            </a:r>
            <a:endParaRPr lang="en-US" sz="2400" b="1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459" y="91880"/>
            <a:ext cx="6000541" cy="36172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08498" y="4564345"/>
            <a:ext cx="305602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latin typeface="+mj-lt"/>
              </a:rPr>
              <a:t>Trần Quốc Tuấn</a:t>
            </a:r>
            <a:endParaRPr lang="en-US" sz="3200" b="1" dirty="0">
              <a:latin typeface="+mj-lt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446426" y="362504"/>
            <a:ext cx="3641558" cy="15486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37410" y="5014719"/>
            <a:ext cx="6332622" cy="15486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Hịch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sĩ”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165689" y="2598822"/>
            <a:ext cx="4037806" cy="18314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44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vi-VN" dirty="0" smtClean="0"/>
              <a:t>ỌC SINH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-729916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42050" y="722748"/>
            <a:ext cx="6672649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LUYỆN TẬP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4186991" y="2316163"/>
            <a:ext cx="3140242" cy="1818645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dirty="0">
                <a:solidFill>
                  <a:srgbClr val="000099"/>
                </a:solidFill>
                <a:latin typeface="+mj-lt"/>
              </a:rPr>
              <a:t>Trò chơi Plickers</a:t>
            </a:r>
            <a:endParaRPr lang="en-US" sz="2800" dirty="0">
              <a:solidFill>
                <a:srgbClr val="0000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678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vi-VN" dirty="0" smtClean="0"/>
              <a:t>ỌC SINH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42050" y="385852"/>
            <a:ext cx="6672649" cy="707886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VẬN DỤNG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6918479" y="1185813"/>
            <a:ext cx="4920594" cy="4071987"/>
          </a:xfrm>
          <a:prstGeom prst="cloudCallout">
            <a:avLst>
              <a:gd name="adj1" fmla="val -62460"/>
              <a:gd name="adj2" fmla="val 1904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 dựng và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nay?</a:t>
            </a:r>
          </a:p>
        </p:txBody>
      </p:sp>
      <p:sp>
        <p:nvSpPr>
          <p:cNvPr id="11" name="Horizontal Scroll 10"/>
          <p:cNvSpPr/>
          <p:nvPr/>
        </p:nvSpPr>
        <p:spPr>
          <a:xfrm>
            <a:off x="165023" y="1441913"/>
            <a:ext cx="5838735" cy="1818645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 lo sức dân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orizontal Scroll 11"/>
          <p:cNvSpPr/>
          <p:nvPr/>
        </p:nvSpPr>
        <p:spPr>
          <a:xfrm>
            <a:off x="188178" y="3131755"/>
            <a:ext cx="5815580" cy="1820121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 khối đoàn kết toàn dân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orizontal Scroll 12"/>
          <p:cNvSpPr/>
          <p:nvPr/>
        </p:nvSpPr>
        <p:spPr>
          <a:xfrm>
            <a:off x="352927" y="4987408"/>
            <a:ext cx="5650831" cy="1786371"/>
          </a:xfrm>
          <a:prstGeom prst="horizontalScroll">
            <a:avLst/>
          </a:prstGeom>
          <a:solidFill>
            <a:srgbClr val="FDDB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 huy sức mạnh của toàn dân trong công cuộc xây dựng và bảo vệ toàn quốc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98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vi-VN" dirty="0" smtClean="0"/>
              <a:t>ỌC SINH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04376" y="181308"/>
            <a:ext cx="8648108" cy="707886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HỌC SINH TỰ HỌC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165024" y="1145629"/>
            <a:ext cx="4912302" cy="1818645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tx1"/>
                </a:solidFill>
                <a:latin typeface="+mj-lt"/>
              </a:rPr>
              <a:t>Học nội dung bài</a:t>
            </a:r>
            <a:endParaRPr lang="en-US" sz="24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Horizontal Scroll 11"/>
          <p:cNvSpPr/>
          <p:nvPr/>
        </p:nvSpPr>
        <p:spPr>
          <a:xfrm>
            <a:off x="188178" y="2963536"/>
            <a:ext cx="4889148" cy="1820121"/>
          </a:xfrm>
          <a:prstGeom prst="horizontalScrol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sơ đồ thời </a:t>
            </a:r>
            <a:r>
              <a:rPr lang="vi-V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  vào vở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orizontal Scroll 12"/>
          <p:cNvSpPr/>
          <p:nvPr/>
        </p:nvSpPr>
        <p:spPr>
          <a:xfrm>
            <a:off x="250385" y="4927643"/>
            <a:ext cx="4826941" cy="1786371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tx1"/>
                </a:solidFill>
                <a:latin typeface="+mj-lt"/>
              </a:rPr>
              <a:t>L</a:t>
            </a:r>
            <a:r>
              <a:rPr lang="vi-VN" sz="2400" smtClean="0">
                <a:solidFill>
                  <a:schemeClr val="tx1"/>
                </a:solidFill>
                <a:latin typeface="+mj-lt"/>
              </a:rPr>
              <a:t>àm 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bài tập trong sách bài tập</a:t>
            </a:r>
            <a:endParaRPr lang="en-US" sz="24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5242351" y="1163054"/>
            <a:ext cx="6761472" cy="5081342"/>
          </a:xfrm>
          <a:prstGeom prst="horizontalScroll">
            <a:avLst/>
          </a:prstGeom>
          <a:solidFill>
            <a:srgbClr val="A7E8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chemeClr val="tx1"/>
                </a:solidFill>
                <a:latin typeface="+mj-lt"/>
              </a:rPr>
              <a:t>Chuẩn bị phần 4. Nguyên nhân thắng lợi, </a:t>
            </a:r>
            <a:r>
              <a:rPr lang="vi-VN" sz="2400" dirty="0" smtClean="0">
                <a:solidFill>
                  <a:schemeClr val="tx1"/>
                </a:solidFill>
                <a:latin typeface="+mj-lt"/>
              </a:rPr>
              <a:t>ý 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nghĩa lịch sử của 3 lần kháng chiến chống quân Mông- Nguyên </a:t>
            </a:r>
            <a:endParaRPr lang="vi-VN" sz="2400" dirty="0" smtClean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vi-VN" sz="2400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Nhóm 1</a:t>
            </a:r>
            <a:r>
              <a:rPr lang="vi-VN" sz="2400" dirty="0" smtClean="0">
                <a:solidFill>
                  <a:schemeClr val="tx1"/>
                </a:solidFill>
                <a:latin typeface="+mj-lt"/>
              </a:rPr>
              <a:t>, 3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: Phân tích nguyên nhân thắng lợi của cuộc kháng chiến chống quân Mông-Nguyên của dân tộc ta.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vi-VN" sz="2400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Nhóm 2, 4: thắng lợi của cuộc kháng chiến chống quân Mông-Nguyên có ý nghĩa gì với dân tộc ta và trên thế </a:t>
            </a:r>
            <a:r>
              <a:rPr lang="vi-VN" sz="2400" dirty="0" smtClean="0">
                <a:solidFill>
                  <a:schemeClr val="tx1"/>
                </a:solidFill>
                <a:latin typeface="+mj-lt"/>
              </a:rPr>
              <a:t>giới?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83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53C941-41C4-3145-B1AC-B6DC66719B98}"/>
              </a:ext>
            </a:extLst>
          </p:cNvPr>
          <p:cNvSpPr txBox="1"/>
          <p:nvPr/>
        </p:nvSpPr>
        <p:spPr>
          <a:xfrm>
            <a:off x="1623647" y="2062302"/>
            <a:ext cx="87679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ƠN </a:t>
            </a:r>
            <a:r>
              <a:rPr lang="vi-VN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 THẦY CÔ VÀ </a:t>
            </a:r>
            <a:r>
              <a:rPr lang="x-none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x-none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x-none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x-none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59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vi-VN" dirty="0" smtClean="0"/>
              <a:t>ỌC SINH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1895" y="156402"/>
            <a:ext cx="11032957" cy="707886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CHUẨN BỊ CỦA HỌC SINH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6050923" y="1092515"/>
            <a:ext cx="5838735" cy="1818645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1, 2:</a:t>
            </a:r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Trình bày âm mưu, kế hoạch của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 Nguyên xâm </a:t>
            </a:r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 nước ta trong lần 3.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orizontal Scroll 11"/>
          <p:cNvSpPr/>
          <p:nvPr/>
        </p:nvSpPr>
        <p:spPr>
          <a:xfrm>
            <a:off x="6132680" y="3653547"/>
            <a:ext cx="5815580" cy="1820121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3, 4: </a:t>
            </a:r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bày diễn biến kết quả của cuộc kháng chiến chống quân Nguyên.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orizontal Scroll 12"/>
          <p:cNvSpPr/>
          <p:nvPr/>
        </p:nvSpPr>
        <p:spPr>
          <a:xfrm>
            <a:off x="204538" y="1168047"/>
            <a:ext cx="4800600" cy="4583045"/>
          </a:xfrm>
          <a:prstGeom prst="horizontalScroll">
            <a:avLst/>
          </a:prstGeom>
          <a:solidFill>
            <a:srgbClr val="FDDB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lớp: Chuẩn bị mục 3</a:t>
            </a:r>
          </a:p>
          <a:p>
            <a:pPr algn="just"/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Đọc, tìm hiểu nội dung  </a:t>
            </a:r>
            <a:endParaRPr lang="vi-V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Nghiên cứu câu hỏi, bài tập liên quan đến nội dung 3</a:t>
            </a:r>
          </a:p>
          <a:p>
            <a:pPr algn="just"/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Tìm hiểu tư liệu liên quan.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3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oi do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6117" y="96253"/>
            <a:ext cx="10828420" cy="623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2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8527" y="573394"/>
            <a:ext cx="115339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14.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LẦN KHÁNG CHIẾN 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 QUÂN XÂM LƯỢC MÔNG 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59557" y="2472780"/>
            <a:ext cx="9708443" cy="7224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1258.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59557" y="3811860"/>
            <a:ext cx="9712454" cy="7224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 kháng chiến chống quân </a:t>
            </a: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1285.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26756" y="5122523"/>
            <a:ext cx="9741243" cy="7179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1287 – 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1288.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20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28637" y="742932"/>
            <a:ext cx="8439517" cy="74463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1287 – 1288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505" y="204543"/>
            <a:ext cx="11474932" cy="473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LẦN KHÁNG CHIẾN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 XÂM LƯỢC MÔNG –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>
            <a:endCxn id="13" idx="0"/>
          </p:cNvCxnSpPr>
          <p:nvPr/>
        </p:nvCxnSpPr>
        <p:spPr>
          <a:xfrm flipH="1">
            <a:off x="6603614" y="3968523"/>
            <a:ext cx="1545832" cy="462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811861" y="4431323"/>
            <a:ext cx="3583506" cy="23304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800" dirty="0" err="1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địch</a:t>
            </a:r>
            <a:r>
              <a:rPr lang="en-US" sz="28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 được dã tâm và ý đồ xâm lược của chúng. </a:t>
            </a:r>
            <a:endParaRPr lang="en-US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8155895" y="3986337"/>
            <a:ext cx="2082556" cy="435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8550527" y="4431322"/>
            <a:ext cx="3265383" cy="23304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 huy hào khí Đông A, có sự đoàn kết thống nhất của quân dân.</a:t>
            </a:r>
            <a:endParaRPr lang="en-US" sz="2800" dirty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7820139" y="3194747"/>
            <a:ext cx="671512" cy="825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loud Callout 16"/>
          <p:cNvSpPr/>
          <p:nvPr/>
        </p:nvSpPr>
        <p:spPr>
          <a:xfrm>
            <a:off x="83354" y="3321926"/>
            <a:ext cx="4486487" cy="3175134"/>
          </a:xfrm>
          <a:prstGeom prst="cloudCallout">
            <a:avLst>
              <a:gd name="adj1" fmla="val 47553"/>
              <a:gd name="adj2" fmla="val -5504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</a:t>
            </a:r>
            <a:r>
              <a:rPr lang="vi-VN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hãy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Trần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Tuấn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vua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Trần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giặc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nhàn</a:t>
            </a:r>
            <a:r>
              <a:rPr lang="en-US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vi-VN" sz="2400" b="1" dirty="0" smtClean="0">
                <a:solidFill>
                  <a:srgbClr val="3366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3366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1801" y="1780672"/>
            <a:ext cx="8767832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vi-VN" sz="2800" dirty="0" smtClean="0">
                <a:latin typeface="+mj-lt"/>
              </a:rPr>
              <a:t>4. Vua Tần Nhân Tông hỏi: “Giặc tới, liệu tình hình thế nào”?. Trần quốc Tuấn trả lời: “Năm nay đánh giặc nhàn”</a:t>
            </a:r>
          </a:p>
          <a:p>
            <a:pPr algn="r"/>
            <a:r>
              <a:rPr lang="vi-VN" sz="2800" i="1" dirty="0" smtClean="0">
                <a:latin typeface="+mj-lt"/>
              </a:rPr>
              <a:t>(Theo Đại Việt sử kí toàn thư, Tập II, Sđd. tr.59)</a:t>
            </a:r>
            <a:endParaRPr lang="en-US" sz="28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825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229" y="3270782"/>
            <a:ext cx="4324865" cy="33427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120" y="197655"/>
            <a:ext cx="5175441" cy="29092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56108" y="864979"/>
            <a:ext cx="1390787" cy="44259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Trần Khánh Dư tiêu diệt đoàn thuyền lương của Trương Văn Hổ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26" y="306671"/>
            <a:ext cx="4355552" cy="610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6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8916" y="6148146"/>
            <a:ext cx="11682663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vi-VN" sz="2700" dirty="0" smtClean="0">
                <a:latin typeface="+mj-lt"/>
              </a:rPr>
              <a:t>Quân Trần đánh bại đoàn thủy chiến của Ô-mã-nhi tại trận Bạch Đằng năm 1288</a:t>
            </a:r>
            <a:endParaRPr lang="en-US" sz="27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42" y="132347"/>
            <a:ext cx="12023558" cy="589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07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95279" y="788538"/>
            <a:ext cx="14355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latin typeface="+mj-lt"/>
              </a:rPr>
              <a:t>Kế hỏa công tại trận Bạch Đằng năm 1288</a:t>
            </a:r>
            <a:endParaRPr lang="en-US" sz="2800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58"/>
            <a:ext cx="9733547" cy="681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6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4D42-1A91-C44F-A499-950813D3F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EE1A-0002-0F40-8118-C6B26896C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C80C6-294F-3B45-B917-B056FD1E8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lowchart: Multidocument 6"/>
          <p:cNvSpPr/>
          <p:nvPr/>
        </p:nvSpPr>
        <p:spPr>
          <a:xfrm>
            <a:off x="910390" y="2000955"/>
            <a:ext cx="1876926" cy="4472034"/>
          </a:xfrm>
          <a:prstGeom prst="flowChartMultidocumen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10390" y="3344779"/>
            <a:ext cx="15079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</a:t>
            </a:r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</a:p>
          <a:p>
            <a:pPr algn="ctr"/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89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4194</TotalTime>
  <Words>1022</Words>
  <Application>Microsoft Office PowerPoint</Application>
  <PresentationFormat>Widescreen</PresentationFormat>
  <Paragraphs>88</Paragraphs>
  <Slides>17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ỌC SINH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ỌC SINH</vt:lpstr>
      <vt:lpstr>PowerPoint Presentation</vt:lpstr>
      <vt:lpstr>ỌC SINH</vt:lpstr>
      <vt:lpstr>ỌC SINH</vt:lpstr>
      <vt:lpstr>ỌC SINH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Hà Hoàng</dc:creator>
  <cp:lastModifiedBy>DELL</cp:lastModifiedBy>
  <cp:revision>281</cp:revision>
  <dcterms:created xsi:type="dcterms:W3CDTF">2021-07-16T03:19:13Z</dcterms:created>
  <dcterms:modified xsi:type="dcterms:W3CDTF">2023-03-17T14:41:18Z</dcterms:modified>
</cp:coreProperties>
</file>