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60" r:id="rId3"/>
    <p:sldId id="261" r:id="rId4"/>
    <p:sldId id="264" r:id="rId5"/>
    <p:sldId id="263" r:id="rId6"/>
    <p:sldId id="262" r:id="rId7"/>
    <p:sldId id="265" r:id="rId8"/>
    <p:sldId id="266" r:id="rId9"/>
    <p:sldId id="258" r:id="rId10"/>
    <p:sldId id="267" r:id="rId11"/>
    <p:sldId id="287" r:id="rId12"/>
    <p:sldId id="288" r:id="rId13"/>
    <p:sldId id="268" r:id="rId14"/>
    <p:sldId id="270" r:id="rId15"/>
    <p:sldId id="271" r:id="rId16"/>
    <p:sldId id="272" r:id="rId17"/>
    <p:sldId id="269" r:id="rId18"/>
    <p:sldId id="273" r:id="rId19"/>
    <p:sldId id="276" r:id="rId20"/>
    <p:sldId id="274" r:id="rId21"/>
    <p:sldId id="277" r:id="rId22"/>
    <p:sldId id="275" r:id="rId23"/>
    <p:sldId id="278" r:id="rId24"/>
    <p:sldId id="279" r:id="rId25"/>
    <p:sldId id="259" r:id="rId26"/>
    <p:sldId id="280" r:id="rId27"/>
    <p:sldId id="283" r:id="rId28"/>
    <p:sldId id="289" r:id="rId29"/>
    <p:sldId id="290" r:id="rId30"/>
    <p:sldId id="291" r:id="rId31"/>
    <p:sldId id="286" r:id="rId32"/>
    <p:sldId id="281" r:id="rId33"/>
    <p:sldId id="284" r:id="rId34"/>
    <p:sldId id="285"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DDDD"/>
    <a:srgbClr val="FDCDCD"/>
    <a:srgbClr val="F496CE"/>
    <a:srgbClr val="F7CAFA"/>
    <a:srgbClr val="FA98C4"/>
    <a:srgbClr val="86B8EE"/>
    <a:srgbClr val="F89D80"/>
    <a:srgbClr val="CCFFFF"/>
    <a:srgbClr val="FB996D"/>
    <a:srgbClr val="F8B3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6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38D958-69F4-4903-9748-69F0E56C99C3}" type="datetimeFigureOut">
              <a:rPr lang="en-US" smtClean="0"/>
              <a:t>7/7/2022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9E8AC3-CCB4-4B68-9BE8-4334040E9CA1}" type="slidenum">
              <a:rPr lang="en-US" smtClean="0"/>
              <a:t>‹#›</a:t>
            </a:fld>
            <a:endParaRPr lang="en-US"/>
          </a:p>
        </p:txBody>
      </p:sp>
    </p:spTree>
    <p:extLst>
      <p:ext uri="{BB962C8B-B14F-4D97-AF65-F5344CB8AC3E}">
        <p14:creationId xmlns:p14="http://schemas.microsoft.com/office/powerpoint/2010/main" val="3946477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9E8AC3-CCB4-4B68-9BE8-4334040E9CA1}" type="slidenum">
              <a:rPr lang="en-US" smtClean="0"/>
              <a:t>25</a:t>
            </a:fld>
            <a:endParaRPr lang="en-US"/>
          </a:p>
        </p:txBody>
      </p:sp>
    </p:spTree>
    <p:extLst>
      <p:ext uri="{BB962C8B-B14F-4D97-AF65-F5344CB8AC3E}">
        <p14:creationId xmlns:p14="http://schemas.microsoft.com/office/powerpoint/2010/main" val="42547627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67D27-1AE9-CA5A-79EB-EC0795B77F7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66D59DE-47BB-0F32-9B19-C1AFD8686B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EEB1F5D-79AA-B015-3CEF-BD352CA96539}"/>
              </a:ext>
            </a:extLst>
          </p:cNvPr>
          <p:cNvSpPr>
            <a:spLocks noGrp="1"/>
          </p:cNvSpPr>
          <p:nvPr>
            <p:ph type="dt" sz="half" idx="10"/>
          </p:nvPr>
        </p:nvSpPr>
        <p:spPr/>
        <p:txBody>
          <a:bodyPr/>
          <a:lstStyle/>
          <a:p>
            <a:fld id="{B73BCF84-FC9B-436B-B33D-E79936BE977B}" type="datetimeFigureOut">
              <a:rPr lang="en-US" smtClean="0"/>
              <a:t>7/7/2022</a:t>
            </a:fld>
            <a:endParaRPr lang="en-US"/>
          </a:p>
        </p:txBody>
      </p:sp>
      <p:sp>
        <p:nvSpPr>
          <p:cNvPr id="5" name="Footer Placeholder 4">
            <a:extLst>
              <a:ext uri="{FF2B5EF4-FFF2-40B4-BE49-F238E27FC236}">
                <a16:creationId xmlns:a16="http://schemas.microsoft.com/office/drawing/2014/main" id="{F7B7C91C-2EA3-DD30-336D-08F6823BC9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3F8EE1-C1B1-376B-957B-65B2D7464AF3}"/>
              </a:ext>
            </a:extLst>
          </p:cNvPr>
          <p:cNvSpPr>
            <a:spLocks noGrp="1"/>
          </p:cNvSpPr>
          <p:nvPr>
            <p:ph type="sldNum" sz="quarter" idx="12"/>
          </p:nvPr>
        </p:nvSpPr>
        <p:spPr/>
        <p:txBody>
          <a:bodyPr/>
          <a:lstStyle/>
          <a:p>
            <a:fld id="{F41D7E9D-28B5-47BD-9F8D-10C82862A895}" type="slidenum">
              <a:rPr lang="en-US" smtClean="0"/>
              <a:t>‹#›</a:t>
            </a:fld>
            <a:endParaRPr lang="en-US"/>
          </a:p>
        </p:txBody>
      </p:sp>
    </p:spTree>
    <p:extLst>
      <p:ext uri="{BB962C8B-B14F-4D97-AF65-F5344CB8AC3E}">
        <p14:creationId xmlns:p14="http://schemas.microsoft.com/office/powerpoint/2010/main" val="404365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EA880-E137-BEE2-FC13-5EFC6D31CC4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9A9D4BF-72E7-139B-926F-0DF33B23068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978C98-51E3-14B2-1807-0F736317F46C}"/>
              </a:ext>
            </a:extLst>
          </p:cNvPr>
          <p:cNvSpPr>
            <a:spLocks noGrp="1"/>
          </p:cNvSpPr>
          <p:nvPr>
            <p:ph type="dt" sz="half" idx="10"/>
          </p:nvPr>
        </p:nvSpPr>
        <p:spPr/>
        <p:txBody>
          <a:bodyPr/>
          <a:lstStyle/>
          <a:p>
            <a:fld id="{B73BCF84-FC9B-436B-B33D-E79936BE977B}" type="datetimeFigureOut">
              <a:rPr lang="en-US" smtClean="0"/>
              <a:t>7/7/2022</a:t>
            </a:fld>
            <a:endParaRPr lang="en-US"/>
          </a:p>
        </p:txBody>
      </p:sp>
      <p:sp>
        <p:nvSpPr>
          <p:cNvPr id="5" name="Footer Placeholder 4">
            <a:extLst>
              <a:ext uri="{FF2B5EF4-FFF2-40B4-BE49-F238E27FC236}">
                <a16:creationId xmlns:a16="http://schemas.microsoft.com/office/drawing/2014/main" id="{329529F7-6844-B990-FE09-379BB2DCC3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7B6422-3008-768B-EAB1-B87B29F8F330}"/>
              </a:ext>
            </a:extLst>
          </p:cNvPr>
          <p:cNvSpPr>
            <a:spLocks noGrp="1"/>
          </p:cNvSpPr>
          <p:nvPr>
            <p:ph type="sldNum" sz="quarter" idx="12"/>
          </p:nvPr>
        </p:nvSpPr>
        <p:spPr/>
        <p:txBody>
          <a:bodyPr/>
          <a:lstStyle/>
          <a:p>
            <a:fld id="{F41D7E9D-28B5-47BD-9F8D-10C82862A895}" type="slidenum">
              <a:rPr lang="en-US" smtClean="0"/>
              <a:t>‹#›</a:t>
            </a:fld>
            <a:endParaRPr lang="en-US"/>
          </a:p>
        </p:txBody>
      </p:sp>
    </p:spTree>
    <p:extLst>
      <p:ext uri="{BB962C8B-B14F-4D97-AF65-F5344CB8AC3E}">
        <p14:creationId xmlns:p14="http://schemas.microsoft.com/office/powerpoint/2010/main" val="185239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D2CF88C-37A5-019B-3DE9-9C293B3400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B17324-13E6-68E3-0B74-8FC8B1387DE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997026-E701-0248-AD57-858ADEC9B51A}"/>
              </a:ext>
            </a:extLst>
          </p:cNvPr>
          <p:cNvSpPr>
            <a:spLocks noGrp="1"/>
          </p:cNvSpPr>
          <p:nvPr>
            <p:ph type="dt" sz="half" idx="10"/>
          </p:nvPr>
        </p:nvSpPr>
        <p:spPr/>
        <p:txBody>
          <a:bodyPr/>
          <a:lstStyle/>
          <a:p>
            <a:fld id="{B73BCF84-FC9B-436B-B33D-E79936BE977B}" type="datetimeFigureOut">
              <a:rPr lang="en-US" smtClean="0"/>
              <a:t>7/7/2022</a:t>
            </a:fld>
            <a:endParaRPr lang="en-US"/>
          </a:p>
        </p:txBody>
      </p:sp>
      <p:sp>
        <p:nvSpPr>
          <p:cNvPr id="5" name="Footer Placeholder 4">
            <a:extLst>
              <a:ext uri="{FF2B5EF4-FFF2-40B4-BE49-F238E27FC236}">
                <a16:creationId xmlns:a16="http://schemas.microsoft.com/office/drawing/2014/main" id="{D289783E-4A29-C167-707C-D2F3739757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68DEFB-80D2-CEF1-57F3-3697EDB08FEA}"/>
              </a:ext>
            </a:extLst>
          </p:cNvPr>
          <p:cNvSpPr>
            <a:spLocks noGrp="1"/>
          </p:cNvSpPr>
          <p:nvPr>
            <p:ph type="sldNum" sz="quarter" idx="12"/>
          </p:nvPr>
        </p:nvSpPr>
        <p:spPr/>
        <p:txBody>
          <a:bodyPr/>
          <a:lstStyle/>
          <a:p>
            <a:fld id="{F41D7E9D-28B5-47BD-9F8D-10C82862A895}" type="slidenum">
              <a:rPr lang="en-US" smtClean="0"/>
              <a:t>‹#›</a:t>
            </a:fld>
            <a:endParaRPr lang="en-US"/>
          </a:p>
        </p:txBody>
      </p:sp>
    </p:spTree>
    <p:extLst>
      <p:ext uri="{BB962C8B-B14F-4D97-AF65-F5344CB8AC3E}">
        <p14:creationId xmlns:p14="http://schemas.microsoft.com/office/powerpoint/2010/main" val="174916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C505A-955C-F2FB-3172-E4EEF01C25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47C927-0935-0DC0-EBB8-991866D6CAC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5FCD76-CE3A-0D51-99C2-6F956A646C93}"/>
              </a:ext>
            </a:extLst>
          </p:cNvPr>
          <p:cNvSpPr>
            <a:spLocks noGrp="1"/>
          </p:cNvSpPr>
          <p:nvPr>
            <p:ph type="dt" sz="half" idx="10"/>
          </p:nvPr>
        </p:nvSpPr>
        <p:spPr/>
        <p:txBody>
          <a:bodyPr/>
          <a:lstStyle/>
          <a:p>
            <a:fld id="{B73BCF84-FC9B-436B-B33D-E79936BE977B}" type="datetimeFigureOut">
              <a:rPr lang="en-US" smtClean="0"/>
              <a:t>7/7/2022</a:t>
            </a:fld>
            <a:endParaRPr lang="en-US"/>
          </a:p>
        </p:txBody>
      </p:sp>
      <p:sp>
        <p:nvSpPr>
          <p:cNvPr id="5" name="Footer Placeholder 4">
            <a:extLst>
              <a:ext uri="{FF2B5EF4-FFF2-40B4-BE49-F238E27FC236}">
                <a16:creationId xmlns:a16="http://schemas.microsoft.com/office/drawing/2014/main" id="{B4EE812B-2F21-C924-4E7C-AD5AD3F05D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4CCE4E-4831-197E-8AD0-D62CDD564FE0}"/>
              </a:ext>
            </a:extLst>
          </p:cNvPr>
          <p:cNvSpPr>
            <a:spLocks noGrp="1"/>
          </p:cNvSpPr>
          <p:nvPr>
            <p:ph type="sldNum" sz="quarter" idx="12"/>
          </p:nvPr>
        </p:nvSpPr>
        <p:spPr/>
        <p:txBody>
          <a:bodyPr/>
          <a:lstStyle/>
          <a:p>
            <a:fld id="{F41D7E9D-28B5-47BD-9F8D-10C82862A895}" type="slidenum">
              <a:rPr lang="en-US" smtClean="0"/>
              <a:t>‹#›</a:t>
            </a:fld>
            <a:endParaRPr lang="en-US"/>
          </a:p>
        </p:txBody>
      </p:sp>
    </p:spTree>
    <p:extLst>
      <p:ext uri="{BB962C8B-B14F-4D97-AF65-F5344CB8AC3E}">
        <p14:creationId xmlns:p14="http://schemas.microsoft.com/office/powerpoint/2010/main" val="2653762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D41DC-955C-33ED-21E2-2EE0A7CE35F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E0EFE49-8F63-4AAA-A82D-0C96936249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10ED698-16E1-EB97-CD1C-63BEA97F4D43}"/>
              </a:ext>
            </a:extLst>
          </p:cNvPr>
          <p:cNvSpPr>
            <a:spLocks noGrp="1"/>
          </p:cNvSpPr>
          <p:nvPr>
            <p:ph type="dt" sz="half" idx="10"/>
          </p:nvPr>
        </p:nvSpPr>
        <p:spPr/>
        <p:txBody>
          <a:bodyPr/>
          <a:lstStyle/>
          <a:p>
            <a:fld id="{B73BCF84-FC9B-436B-B33D-E79936BE977B}" type="datetimeFigureOut">
              <a:rPr lang="en-US" smtClean="0"/>
              <a:t>7/7/2022</a:t>
            </a:fld>
            <a:endParaRPr lang="en-US"/>
          </a:p>
        </p:txBody>
      </p:sp>
      <p:sp>
        <p:nvSpPr>
          <p:cNvPr id="5" name="Footer Placeholder 4">
            <a:extLst>
              <a:ext uri="{FF2B5EF4-FFF2-40B4-BE49-F238E27FC236}">
                <a16:creationId xmlns:a16="http://schemas.microsoft.com/office/drawing/2014/main" id="{0099E798-1123-5784-F1B3-373A03655F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7328C1-5759-84CF-BC91-735630580D79}"/>
              </a:ext>
            </a:extLst>
          </p:cNvPr>
          <p:cNvSpPr>
            <a:spLocks noGrp="1"/>
          </p:cNvSpPr>
          <p:nvPr>
            <p:ph type="sldNum" sz="quarter" idx="12"/>
          </p:nvPr>
        </p:nvSpPr>
        <p:spPr/>
        <p:txBody>
          <a:bodyPr/>
          <a:lstStyle/>
          <a:p>
            <a:fld id="{F41D7E9D-28B5-47BD-9F8D-10C82862A895}" type="slidenum">
              <a:rPr lang="en-US" smtClean="0"/>
              <a:t>‹#›</a:t>
            </a:fld>
            <a:endParaRPr lang="en-US"/>
          </a:p>
        </p:txBody>
      </p:sp>
    </p:spTree>
    <p:extLst>
      <p:ext uri="{BB962C8B-B14F-4D97-AF65-F5344CB8AC3E}">
        <p14:creationId xmlns:p14="http://schemas.microsoft.com/office/powerpoint/2010/main" val="1589126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BA004-08DA-83DA-A381-4521BD9AD5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35A7F1-EE42-97A6-1366-C42498C1E1F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4BFE4DC-BCBF-261E-9DC0-DDB08315F7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826E463-8459-ED0B-15C2-62BD96462EA8}"/>
              </a:ext>
            </a:extLst>
          </p:cNvPr>
          <p:cNvSpPr>
            <a:spLocks noGrp="1"/>
          </p:cNvSpPr>
          <p:nvPr>
            <p:ph type="dt" sz="half" idx="10"/>
          </p:nvPr>
        </p:nvSpPr>
        <p:spPr/>
        <p:txBody>
          <a:bodyPr/>
          <a:lstStyle/>
          <a:p>
            <a:fld id="{B73BCF84-FC9B-436B-B33D-E79936BE977B}" type="datetimeFigureOut">
              <a:rPr lang="en-US" smtClean="0"/>
              <a:t>7/7/2022</a:t>
            </a:fld>
            <a:endParaRPr lang="en-US"/>
          </a:p>
        </p:txBody>
      </p:sp>
      <p:sp>
        <p:nvSpPr>
          <p:cNvPr id="6" name="Footer Placeholder 5">
            <a:extLst>
              <a:ext uri="{FF2B5EF4-FFF2-40B4-BE49-F238E27FC236}">
                <a16:creationId xmlns:a16="http://schemas.microsoft.com/office/drawing/2014/main" id="{51D1DB5F-2ECB-CC99-20B6-A1E39C10FE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46FB7A-6CA0-6D2F-F8F7-2241DC2495D5}"/>
              </a:ext>
            </a:extLst>
          </p:cNvPr>
          <p:cNvSpPr>
            <a:spLocks noGrp="1"/>
          </p:cNvSpPr>
          <p:nvPr>
            <p:ph type="sldNum" sz="quarter" idx="12"/>
          </p:nvPr>
        </p:nvSpPr>
        <p:spPr/>
        <p:txBody>
          <a:bodyPr/>
          <a:lstStyle/>
          <a:p>
            <a:fld id="{F41D7E9D-28B5-47BD-9F8D-10C82862A895}" type="slidenum">
              <a:rPr lang="en-US" smtClean="0"/>
              <a:t>‹#›</a:t>
            </a:fld>
            <a:endParaRPr lang="en-US"/>
          </a:p>
        </p:txBody>
      </p:sp>
    </p:spTree>
    <p:extLst>
      <p:ext uri="{BB962C8B-B14F-4D97-AF65-F5344CB8AC3E}">
        <p14:creationId xmlns:p14="http://schemas.microsoft.com/office/powerpoint/2010/main" val="1045635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374B-BFF5-20CB-D6FC-CE8F7658E7A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6AFEF50-C1F3-8608-DF88-79FAD62131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BCA86F-9C44-9662-1324-639F52A9C4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49A3F08-1C73-DD02-B1B1-1BCF59FC10F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99796A-E821-56C1-163F-D6144776D33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2FB26A5-B8DF-9CE7-D71D-4EE1B1C5BA66}"/>
              </a:ext>
            </a:extLst>
          </p:cNvPr>
          <p:cNvSpPr>
            <a:spLocks noGrp="1"/>
          </p:cNvSpPr>
          <p:nvPr>
            <p:ph type="dt" sz="half" idx="10"/>
          </p:nvPr>
        </p:nvSpPr>
        <p:spPr/>
        <p:txBody>
          <a:bodyPr/>
          <a:lstStyle/>
          <a:p>
            <a:fld id="{B73BCF84-FC9B-436B-B33D-E79936BE977B}" type="datetimeFigureOut">
              <a:rPr lang="en-US" smtClean="0"/>
              <a:t>7/7/2022</a:t>
            </a:fld>
            <a:endParaRPr lang="en-US"/>
          </a:p>
        </p:txBody>
      </p:sp>
      <p:sp>
        <p:nvSpPr>
          <p:cNvPr id="8" name="Footer Placeholder 7">
            <a:extLst>
              <a:ext uri="{FF2B5EF4-FFF2-40B4-BE49-F238E27FC236}">
                <a16:creationId xmlns:a16="http://schemas.microsoft.com/office/drawing/2014/main" id="{220CED80-9686-B8A9-DF9D-9F10F63912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3F85E74-81C3-BD10-D9D8-B18914FBBA27}"/>
              </a:ext>
            </a:extLst>
          </p:cNvPr>
          <p:cNvSpPr>
            <a:spLocks noGrp="1"/>
          </p:cNvSpPr>
          <p:nvPr>
            <p:ph type="sldNum" sz="quarter" idx="12"/>
          </p:nvPr>
        </p:nvSpPr>
        <p:spPr/>
        <p:txBody>
          <a:bodyPr/>
          <a:lstStyle/>
          <a:p>
            <a:fld id="{F41D7E9D-28B5-47BD-9F8D-10C82862A895}" type="slidenum">
              <a:rPr lang="en-US" smtClean="0"/>
              <a:t>‹#›</a:t>
            </a:fld>
            <a:endParaRPr lang="en-US"/>
          </a:p>
        </p:txBody>
      </p:sp>
    </p:spTree>
    <p:extLst>
      <p:ext uri="{BB962C8B-B14F-4D97-AF65-F5344CB8AC3E}">
        <p14:creationId xmlns:p14="http://schemas.microsoft.com/office/powerpoint/2010/main" val="1559296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61279-37E2-E0C4-06DC-671D185DCCA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A625E8-A43E-CD9A-383A-1B030BE6B358}"/>
              </a:ext>
            </a:extLst>
          </p:cNvPr>
          <p:cNvSpPr>
            <a:spLocks noGrp="1"/>
          </p:cNvSpPr>
          <p:nvPr>
            <p:ph type="dt" sz="half" idx="10"/>
          </p:nvPr>
        </p:nvSpPr>
        <p:spPr/>
        <p:txBody>
          <a:bodyPr/>
          <a:lstStyle/>
          <a:p>
            <a:fld id="{B73BCF84-FC9B-436B-B33D-E79936BE977B}" type="datetimeFigureOut">
              <a:rPr lang="en-US" smtClean="0"/>
              <a:t>7/7/2022</a:t>
            </a:fld>
            <a:endParaRPr lang="en-US"/>
          </a:p>
        </p:txBody>
      </p:sp>
      <p:sp>
        <p:nvSpPr>
          <p:cNvPr id="4" name="Footer Placeholder 3">
            <a:extLst>
              <a:ext uri="{FF2B5EF4-FFF2-40B4-BE49-F238E27FC236}">
                <a16:creationId xmlns:a16="http://schemas.microsoft.com/office/drawing/2014/main" id="{BBE2B356-F558-D223-D663-F313AA71981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782241E-691E-3A1D-5862-8B8A20B595E7}"/>
              </a:ext>
            </a:extLst>
          </p:cNvPr>
          <p:cNvSpPr>
            <a:spLocks noGrp="1"/>
          </p:cNvSpPr>
          <p:nvPr>
            <p:ph type="sldNum" sz="quarter" idx="12"/>
          </p:nvPr>
        </p:nvSpPr>
        <p:spPr/>
        <p:txBody>
          <a:bodyPr/>
          <a:lstStyle/>
          <a:p>
            <a:fld id="{F41D7E9D-28B5-47BD-9F8D-10C82862A895}" type="slidenum">
              <a:rPr lang="en-US" smtClean="0"/>
              <a:t>‹#›</a:t>
            </a:fld>
            <a:endParaRPr lang="en-US"/>
          </a:p>
        </p:txBody>
      </p:sp>
    </p:spTree>
    <p:extLst>
      <p:ext uri="{BB962C8B-B14F-4D97-AF65-F5344CB8AC3E}">
        <p14:creationId xmlns:p14="http://schemas.microsoft.com/office/powerpoint/2010/main" val="782524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17C6FB-7D57-7E68-504D-5485199E942C}"/>
              </a:ext>
            </a:extLst>
          </p:cNvPr>
          <p:cNvSpPr>
            <a:spLocks noGrp="1"/>
          </p:cNvSpPr>
          <p:nvPr>
            <p:ph type="dt" sz="half" idx="10"/>
          </p:nvPr>
        </p:nvSpPr>
        <p:spPr/>
        <p:txBody>
          <a:bodyPr/>
          <a:lstStyle/>
          <a:p>
            <a:fld id="{B73BCF84-FC9B-436B-B33D-E79936BE977B}" type="datetimeFigureOut">
              <a:rPr lang="en-US" smtClean="0"/>
              <a:t>7/7/2022</a:t>
            </a:fld>
            <a:endParaRPr lang="en-US"/>
          </a:p>
        </p:txBody>
      </p:sp>
      <p:sp>
        <p:nvSpPr>
          <p:cNvPr id="3" name="Footer Placeholder 2">
            <a:extLst>
              <a:ext uri="{FF2B5EF4-FFF2-40B4-BE49-F238E27FC236}">
                <a16:creationId xmlns:a16="http://schemas.microsoft.com/office/drawing/2014/main" id="{61FA3CF3-F26F-6F28-9CA6-5BD2839AE0A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CC85C21-10C2-5FDD-C59A-6B413C6B2924}"/>
              </a:ext>
            </a:extLst>
          </p:cNvPr>
          <p:cNvSpPr>
            <a:spLocks noGrp="1"/>
          </p:cNvSpPr>
          <p:nvPr>
            <p:ph type="sldNum" sz="quarter" idx="12"/>
          </p:nvPr>
        </p:nvSpPr>
        <p:spPr/>
        <p:txBody>
          <a:bodyPr/>
          <a:lstStyle/>
          <a:p>
            <a:fld id="{F41D7E9D-28B5-47BD-9F8D-10C82862A895}" type="slidenum">
              <a:rPr lang="en-US" smtClean="0"/>
              <a:t>‹#›</a:t>
            </a:fld>
            <a:endParaRPr lang="en-US"/>
          </a:p>
        </p:txBody>
      </p:sp>
    </p:spTree>
    <p:extLst>
      <p:ext uri="{BB962C8B-B14F-4D97-AF65-F5344CB8AC3E}">
        <p14:creationId xmlns:p14="http://schemas.microsoft.com/office/powerpoint/2010/main" val="3168783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B8420-BAFD-102D-7D1A-CB13389DCD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5C282A8-56BC-B8D9-68DF-AD3C86C44E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0ED04DD-1C73-B7B4-DBA4-C73CDC3B66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B158E2-38CF-0612-A881-C5BC5C2209BB}"/>
              </a:ext>
            </a:extLst>
          </p:cNvPr>
          <p:cNvSpPr>
            <a:spLocks noGrp="1"/>
          </p:cNvSpPr>
          <p:nvPr>
            <p:ph type="dt" sz="half" idx="10"/>
          </p:nvPr>
        </p:nvSpPr>
        <p:spPr/>
        <p:txBody>
          <a:bodyPr/>
          <a:lstStyle/>
          <a:p>
            <a:fld id="{B73BCF84-FC9B-436B-B33D-E79936BE977B}" type="datetimeFigureOut">
              <a:rPr lang="en-US" smtClean="0"/>
              <a:t>7/7/2022</a:t>
            </a:fld>
            <a:endParaRPr lang="en-US"/>
          </a:p>
        </p:txBody>
      </p:sp>
      <p:sp>
        <p:nvSpPr>
          <p:cNvPr id="6" name="Footer Placeholder 5">
            <a:extLst>
              <a:ext uri="{FF2B5EF4-FFF2-40B4-BE49-F238E27FC236}">
                <a16:creationId xmlns:a16="http://schemas.microsoft.com/office/drawing/2014/main" id="{5239D483-0049-5D18-FF10-474AEF756E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32924D-61DB-0253-CE45-4AA3487068E7}"/>
              </a:ext>
            </a:extLst>
          </p:cNvPr>
          <p:cNvSpPr>
            <a:spLocks noGrp="1"/>
          </p:cNvSpPr>
          <p:nvPr>
            <p:ph type="sldNum" sz="quarter" idx="12"/>
          </p:nvPr>
        </p:nvSpPr>
        <p:spPr/>
        <p:txBody>
          <a:bodyPr/>
          <a:lstStyle/>
          <a:p>
            <a:fld id="{F41D7E9D-28B5-47BD-9F8D-10C82862A895}" type="slidenum">
              <a:rPr lang="en-US" smtClean="0"/>
              <a:t>‹#›</a:t>
            </a:fld>
            <a:endParaRPr lang="en-US"/>
          </a:p>
        </p:txBody>
      </p:sp>
    </p:spTree>
    <p:extLst>
      <p:ext uri="{BB962C8B-B14F-4D97-AF65-F5344CB8AC3E}">
        <p14:creationId xmlns:p14="http://schemas.microsoft.com/office/powerpoint/2010/main" val="1818377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8F10D-0A8D-B5BA-D4BC-F0FA5E624A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E0BB0A2-7E8C-0C33-E793-20F35FC740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C56AF03-5292-A86A-AED9-49A6FA0D43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8A65FC-30C5-1F68-B48C-868412ED2A4B}"/>
              </a:ext>
            </a:extLst>
          </p:cNvPr>
          <p:cNvSpPr>
            <a:spLocks noGrp="1"/>
          </p:cNvSpPr>
          <p:nvPr>
            <p:ph type="dt" sz="half" idx="10"/>
          </p:nvPr>
        </p:nvSpPr>
        <p:spPr/>
        <p:txBody>
          <a:bodyPr/>
          <a:lstStyle/>
          <a:p>
            <a:fld id="{B73BCF84-FC9B-436B-B33D-E79936BE977B}" type="datetimeFigureOut">
              <a:rPr lang="en-US" smtClean="0"/>
              <a:t>7/7/2022</a:t>
            </a:fld>
            <a:endParaRPr lang="en-US"/>
          </a:p>
        </p:txBody>
      </p:sp>
      <p:sp>
        <p:nvSpPr>
          <p:cNvPr id="6" name="Footer Placeholder 5">
            <a:extLst>
              <a:ext uri="{FF2B5EF4-FFF2-40B4-BE49-F238E27FC236}">
                <a16:creationId xmlns:a16="http://schemas.microsoft.com/office/drawing/2014/main" id="{C9F0A130-C84E-B8E7-0E64-FF48DD83B9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547AF6-9292-AD38-F16A-4E8D899322EC}"/>
              </a:ext>
            </a:extLst>
          </p:cNvPr>
          <p:cNvSpPr>
            <a:spLocks noGrp="1"/>
          </p:cNvSpPr>
          <p:nvPr>
            <p:ph type="sldNum" sz="quarter" idx="12"/>
          </p:nvPr>
        </p:nvSpPr>
        <p:spPr/>
        <p:txBody>
          <a:bodyPr/>
          <a:lstStyle/>
          <a:p>
            <a:fld id="{F41D7E9D-28B5-47BD-9F8D-10C82862A895}" type="slidenum">
              <a:rPr lang="en-US" smtClean="0"/>
              <a:t>‹#›</a:t>
            </a:fld>
            <a:endParaRPr lang="en-US"/>
          </a:p>
        </p:txBody>
      </p:sp>
    </p:spTree>
    <p:extLst>
      <p:ext uri="{BB962C8B-B14F-4D97-AF65-F5344CB8AC3E}">
        <p14:creationId xmlns:p14="http://schemas.microsoft.com/office/powerpoint/2010/main" val="4105443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1F46C4-72D2-3283-E640-1CB18D01A9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76C024-EEE7-B1DC-9DE2-5F9378765F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82F94C-F60C-74BA-30A3-EF2E1A3A92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3BCF84-FC9B-436B-B33D-E79936BE977B}" type="datetimeFigureOut">
              <a:rPr lang="en-US" smtClean="0"/>
              <a:t>7/7/2022</a:t>
            </a:fld>
            <a:endParaRPr lang="en-US"/>
          </a:p>
        </p:txBody>
      </p:sp>
      <p:sp>
        <p:nvSpPr>
          <p:cNvPr id="5" name="Footer Placeholder 4">
            <a:extLst>
              <a:ext uri="{FF2B5EF4-FFF2-40B4-BE49-F238E27FC236}">
                <a16:creationId xmlns:a16="http://schemas.microsoft.com/office/drawing/2014/main" id="{42D2A320-3DA4-9821-7941-1BB806EBD7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33B29E3-34EC-49CE-38AF-EF2E6AB504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1D7E9D-28B5-47BD-9F8D-10C82862A895}" type="slidenum">
              <a:rPr lang="en-US" smtClean="0"/>
              <a:t>‹#›</a:t>
            </a:fld>
            <a:endParaRPr lang="en-US"/>
          </a:p>
        </p:txBody>
      </p:sp>
    </p:spTree>
    <p:extLst>
      <p:ext uri="{BB962C8B-B14F-4D97-AF65-F5344CB8AC3E}">
        <p14:creationId xmlns:p14="http://schemas.microsoft.com/office/powerpoint/2010/main" val="15771619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slideLayout" Target="../slideLayouts/slideLayout4.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1.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30.png"/><Relationship Id="rId5" Type="http://schemas.openxmlformats.org/officeDocument/2006/relationships/image" Target="../media/image21.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4.xml"/><Relationship Id="rId5" Type="http://schemas.openxmlformats.org/officeDocument/2006/relationships/image" Target="../media/image1.png"/><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4.xml"/><Relationship Id="rId5" Type="http://schemas.openxmlformats.org/officeDocument/2006/relationships/image" Target="../media/image33.png"/><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4.jpeg"/><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 Id="rId9"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4.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4.xml"/><Relationship Id="rId6" Type="http://schemas.openxmlformats.org/officeDocument/2006/relationships/image" Target="../media/image45.png"/><Relationship Id="rId5" Type="http://schemas.openxmlformats.org/officeDocument/2006/relationships/image" Target="../media/image44.jpe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60.jpeg"/><Relationship Id="rId7" Type="http://schemas.openxmlformats.org/officeDocument/2006/relationships/image" Target="../media/image63.png"/><Relationship Id="rId2" Type="http://schemas.openxmlformats.org/officeDocument/2006/relationships/image" Target="../media/image59.jpeg"/><Relationship Id="rId1" Type="http://schemas.openxmlformats.org/officeDocument/2006/relationships/slideLayout" Target="../slideLayouts/slideLayout4.xml"/><Relationship Id="rId6" Type="http://schemas.openxmlformats.org/officeDocument/2006/relationships/image" Target="../media/image62.jpeg"/><Relationship Id="rId5" Type="http://schemas.openxmlformats.org/officeDocument/2006/relationships/image" Target="../media/image1.png"/><Relationship Id="rId4" Type="http://schemas.openxmlformats.org/officeDocument/2006/relationships/image" Target="../media/image61.jpeg"/></Relationships>
</file>

<file path=ppt/slides/_rels/slide3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6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10.jpeg"/><Relationship Id="rId5" Type="http://schemas.openxmlformats.org/officeDocument/2006/relationships/image" Target="../media/image8.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slideLayout" Target="../slideLayouts/slideLayout4.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82" name="Rectangle 2081">
            <a:extLst>
              <a:ext uri="{FF2B5EF4-FFF2-40B4-BE49-F238E27FC236}">
                <a16:creationId xmlns:a16="http://schemas.microsoft.com/office/drawing/2014/main" id="{5D1D4658-32CD-4903-BDA6-7B54EEA4ED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84" name="Freeform: Shape 2083">
            <a:extLst>
              <a:ext uri="{FF2B5EF4-FFF2-40B4-BE49-F238E27FC236}">
                <a16:creationId xmlns:a16="http://schemas.microsoft.com/office/drawing/2014/main" id="{7A29A97C-0C3C-4F06-9CA4-68DFD1CE4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0886" y="983228"/>
            <a:ext cx="8301112" cy="5874772"/>
          </a:xfrm>
          <a:custGeom>
            <a:avLst/>
            <a:gdLst>
              <a:gd name="connsiteX0" fmla="*/ 3607511 w 8301112"/>
              <a:gd name="connsiteY0" fmla="*/ 0 h 5874772"/>
              <a:gd name="connsiteX1" fmla="*/ 8106431 w 8301112"/>
              <a:gd name="connsiteY1" fmla="*/ 0 h 5874772"/>
              <a:gd name="connsiteX2" fmla="*/ 8301112 w 8301112"/>
              <a:gd name="connsiteY2" fmla="*/ 0 h 5874772"/>
              <a:gd name="connsiteX3" fmla="*/ 8301112 w 8301112"/>
              <a:gd name="connsiteY3" fmla="*/ 5874772 h 5874772"/>
              <a:gd name="connsiteX4" fmla="*/ 27685 w 8301112"/>
              <a:gd name="connsiteY4" fmla="*/ 5874772 h 5874772"/>
              <a:gd name="connsiteX5" fmla="*/ 24376 w 8301112"/>
              <a:gd name="connsiteY5" fmla="*/ 5862584 h 5874772"/>
              <a:gd name="connsiteX6" fmla="*/ 97502 w 8301112"/>
              <a:gd name="connsiteY6" fmla="*/ 5167850 h 5874772"/>
              <a:gd name="connsiteX7" fmla="*/ 2827510 w 8301112"/>
              <a:gd name="connsiteY7" fmla="*/ 438782 h 5874772"/>
              <a:gd name="connsiteX8" fmla="*/ 3607511 w 8301112"/>
              <a:gd name="connsiteY8" fmla="*/ 0 h 587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01112" h="5874772">
                <a:moveTo>
                  <a:pt x="3607511" y="0"/>
                </a:moveTo>
                <a:cubicBezTo>
                  <a:pt x="3607511" y="0"/>
                  <a:pt x="3607511" y="0"/>
                  <a:pt x="8106431" y="0"/>
                </a:cubicBezTo>
                <a:lnTo>
                  <a:pt x="8301112" y="0"/>
                </a:lnTo>
                <a:lnTo>
                  <a:pt x="8301112" y="5874772"/>
                </a:lnTo>
                <a:lnTo>
                  <a:pt x="27685" y="5874772"/>
                </a:lnTo>
                <a:lnTo>
                  <a:pt x="24376" y="5862584"/>
                </a:lnTo>
                <a:cubicBezTo>
                  <a:pt x="-24375" y="5631005"/>
                  <a:pt x="0" y="5362863"/>
                  <a:pt x="97502" y="5167850"/>
                </a:cubicBezTo>
                <a:cubicBezTo>
                  <a:pt x="97502" y="5167850"/>
                  <a:pt x="97502" y="5167850"/>
                  <a:pt x="2827510" y="438782"/>
                </a:cubicBezTo>
                <a:cubicBezTo>
                  <a:pt x="2973760" y="195014"/>
                  <a:pt x="3331265" y="0"/>
                  <a:pt x="3607511"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86" name="Freeform: Shape 2085">
            <a:extLst>
              <a:ext uri="{FF2B5EF4-FFF2-40B4-BE49-F238E27FC236}">
                <a16:creationId xmlns:a16="http://schemas.microsoft.com/office/drawing/2014/main" id="{801292C1-8B12-4AF2-9B59-8851A132E5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0" y="360023"/>
            <a:ext cx="5342806" cy="4453168"/>
          </a:xfrm>
          <a:custGeom>
            <a:avLst/>
            <a:gdLst>
              <a:gd name="connsiteX0" fmla="*/ 313737 w 5342806"/>
              <a:gd name="connsiteY0" fmla="*/ 2699726 h 4453168"/>
              <a:gd name="connsiteX1" fmla="*/ 775980 w 5342806"/>
              <a:gd name="connsiteY1" fmla="*/ 2699726 h 4453168"/>
              <a:gd name="connsiteX2" fmla="*/ 846865 w 5342806"/>
              <a:gd name="connsiteY2" fmla="*/ 2741502 h 4453168"/>
              <a:gd name="connsiteX3" fmla="*/ 1078485 w 5342806"/>
              <a:gd name="connsiteY3" fmla="*/ 3140369 h 4453168"/>
              <a:gd name="connsiteX4" fmla="*/ 1078485 w 5342806"/>
              <a:gd name="connsiteY4" fmla="*/ 3221933 h 4453168"/>
              <a:gd name="connsiteX5" fmla="*/ 846865 w 5342806"/>
              <a:gd name="connsiteY5" fmla="*/ 3620799 h 4453168"/>
              <a:gd name="connsiteX6" fmla="*/ 775980 w 5342806"/>
              <a:gd name="connsiteY6" fmla="*/ 3662576 h 4453168"/>
              <a:gd name="connsiteX7" fmla="*/ 313737 w 5342806"/>
              <a:gd name="connsiteY7" fmla="*/ 3662576 h 4453168"/>
              <a:gd name="connsiteX8" fmla="*/ 241855 w 5342806"/>
              <a:gd name="connsiteY8" fmla="*/ 3620799 h 4453168"/>
              <a:gd name="connsiteX9" fmla="*/ 11232 w 5342806"/>
              <a:gd name="connsiteY9" fmla="*/ 3221933 h 4453168"/>
              <a:gd name="connsiteX10" fmla="*/ 11232 w 5342806"/>
              <a:gd name="connsiteY10" fmla="*/ 3140369 h 4453168"/>
              <a:gd name="connsiteX11" fmla="*/ 241855 w 5342806"/>
              <a:gd name="connsiteY11" fmla="*/ 2741502 h 4453168"/>
              <a:gd name="connsiteX12" fmla="*/ 313737 w 5342806"/>
              <a:gd name="connsiteY12" fmla="*/ 2699726 h 4453168"/>
              <a:gd name="connsiteX13" fmla="*/ 2150770 w 5342806"/>
              <a:gd name="connsiteY13" fmla="*/ 492430 h 4453168"/>
              <a:gd name="connsiteX14" fmla="*/ 2388454 w 5342806"/>
              <a:gd name="connsiteY14" fmla="*/ 492430 h 4453168"/>
              <a:gd name="connsiteX15" fmla="*/ 2416181 w 5342806"/>
              <a:gd name="connsiteY15" fmla="*/ 492430 h 4453168"/>
              <a:gd name="connsiteX16" fmla="*/ 2442639 w 5342806"/>
              <a:gd name="connsiteY16" fmla="*/ 537992 h 4453168"/>
              <a:gd name="connsiteX17" fmla="*/ 2572233 w 5342806"/>
              <a:gd name="connsiteY17" fmla="*/ 761161 h 4453168"/>
              <a:gd name="connsiteX18" fmla="*/ 2572233 w 5342806"/>
              <a:gd name="connsiteY18" fmla="*/ 886078 h 4453168"/>
              <a:gd name="connsiteX19" fmla="*/ 2217501 w 5342806"/>
              <a:gd name="connsiteY19" fmla="*/ 1496950 h 4453168"/>
              <a:gd name="connsiteX20" fmla="*/ 2108941 w 5342806"/>
              <a:gd name="connsiteY20" fmla="*/ 1560931 h 4453168"/>
              <a:gd name="connsiteX21" fmla="*/ 1401007 w 5342806"/>
              <a:gd name="connsiteY21" fmla="*/ 1560931 h 4453168"/>
              <a:gd name="connsiteX22" fmla="*/ 1367679 w 5342806"/>
              <a:gd name="connsiteY22" fmla="*/ 1556504 h 4453168"/>
              <a:gd name="connsiteX23" fmla="*/ 1344756 w 5342806"/>
              <a:gd name="connsiteY23" fmla="*/ 1546893 h 4453168"/>
              <a:gd name="connsiteX24" fmla="*/ 1358765 w 5342806"/>
              <a:gd name="connsiteY24" fmla="*/ 1522665 h 4453168"/>
              <a:gd name="connsiteX25" fmla="*/ 1855078 w 5342806"/>
              <a:gd name="connsiteY25" fmla="*/ 664281 h 4453168"/>
              <a:gd name="connsiteX26" fmla="*/ 2150770 w 5342806"/>
              <a:gd name="connsiteY26" fmla="*/ 492430 h 4453168"/>
              <a:gd name="connsiteX27" fmla="*/ 1359084 w 5342806"/>
              <a:gd name="connsiteY27" fmla="*/ 0 h 4453168"/>
              <a:gd name="connsiteX28" fmla="*/ 2157630 w 5342806"/>
              <a:gd name="connsiteY28" fmla="*/ 0 h 4453168"/>
              <a:gd name="connsiteX29" fmla="*/ 2280085 w 5342806"/>
              <a:gd name="connsiteY29" fmla="*/ 72172 h 4453168"/>
              <a:gd name="connsiteX30" fmla="*/ 2494708 w 5342806"/>
              <a:gd name="connsiteY30" fmla="*/ 441767 h 4453168"/>
              <a:gd name="connsiteX31" fmla="*/ 2518954 w 5342806"/>
              <a:gd name="connsiteY31" fmla="*/ 483519 h 4453168"/>
              <a:gd name="connsiteX32" fmla="*/ 2499877 w 5342806"/>
              <a:gd name="connsiteY32" fmla="*/ 483519 h 4453168"/>
              <a:gd name="connsiteX33" fmla="*/ 2409708 w 5342806"/>
              <a:gd name="connsiteY33" fmla="*/ 483519 h 4453168"/>
              <a:gd name="connsiteX34" fmla="*/ 2370537 w 5342806"/>
              <a:gd name="connsiteY34" fmla="*/ 416064 h 4453168"/>
              <a:gd name="connsiteX35" fmla="*/ 2220885 w 5342806"/>
              <a:gd name="connsiteY35" fmla="*/ 158353 h 4453168"/>
              <a:gd name="connsiteX36" fmla="*/ 2112324 w 5342806"/>
              <a:gd name="connsiteY36" fmla="*/ 94371 h 4453168"/>
              <a:gd name="connsiteX37" fmla="*/ 1404390 w 5342806"/>
              <a:gd name="connsiteY37" fmla="*/ 94371 h 4453168"/>
              <a:gd name="connsiteX38" fmla="*/ 1294301 w 5342806"/>
              <a:gd name="connsiteY38" fmla="*/ 158353 h 4453168"/>
              <a:gd name="connsiteX39" fmla="*/ 941098 w 5342806"/>
              <a:gd name="connsiteY39" fmla="*/ 769224 h 4453168"/>
              <a:gd name="connsiteX40" fmla="*/ 941098 w 5342806"/>
              <a:gd name="connsiteY40" fmla="*/ 894141 h 4453168"/>
              <a:gd name="connsiteX41" fmla="*/ 1294301 w 5342806"/>
              <a:gd name="connsiteY41" fmla="*/ 1505013 h 4453168"/>
              <a:gd name="connsiteX42" fmla="*/ 1340745 w 5342806"/>
              <a:gd name="connsiteY42" fmla="*/ 1551856 h 4453168"/>
              <a:gd name="connsiteX43" fmla="*/ 1346119 w 5342806"/>
              <a:gd name="connsiteY43" fmla="*/ 1554109 h 4453168"/>
              <a:gd name="connsiteX44" fmla="*/ 1317310 w 5342806"/>
              <a:gd name="connsiteY44" fmla="*/ 1603934 h 4453168"/>
              <a:gd name="connsiteX45" fmla="*/ 1295884 w 5342806"/>
              <a:gd name="connsiteY45" fmla="*/ 1640991 h 4453168"/>
              <a:gd name="connsiteX46" fmla="*/ 1318107 w 5342806"/>
              <a:gd name="connsiteY46" fmla="*/ 1650309 h 4453168"/>
              <a:gd name="connsiteX47" fmla="*/ 1355700 w 5342806"/>
              <a:gd name="connsiteY47" fmla="*/ 1655302 h 4453168"/>
              <a:gd name="connsiteX48" fmla="*/ 2154247 w 5342806"/>
              <a:gd name="connsiteY48" fmla="*/ 1655302 h 4453168"/>
              <a:gd name="connsiteX49" fmla="*/ 2276701 w 5342806"/>
              <a:gd name="connsiteY49" fmla="*/ 1583132 h 4453168"/>
              <a:gd name="connsiteX50" fmla="*/ 2676837 w 5342806"/>
              <a:gd name="connsiteY50" fmla="*/ 894072 h 4453168"/>
              <a:gd name="connsiteX51" fmla="*/ 2676837 w 5342806"/>
              <a:gd name="connsiteY51" fmla="*/ 753167 h 4453168"/>
              <a:gd name="connsiteX52" fmla="*/ 2544761 w 5342806"/>
              <a:gd name="connsiteY52" fmla="*/ 525724 h 4453168"/>
              <a:gd name="connsiteX53" fmla="*/ 2525427 w 5342806"/>
              <a:gd name="connsiteY53" fmla="*/ 492430 h 4453168"/>
              <a:gd name="connsiteX54" fmla="*/ 2614995 w 5342806"/>
              <a:gd name="connsiteY54" fmla="*/ 492430 h 4453168"/>
              <a:gd name="connsiteX55" fmla="*/ 4052233 w 5342806"/>
              <a:gd name="connsiteY55" fmla="*/ 492430 h 4453168"/>
              <a:gd name="connsiteX56" fmla="*/ 4343819 w 5342806"/>
              <a:gd name="connsiteY56" fmla="*/ 664281 h 4453168"/>
              <a:gd name="connsiteX57" fmla="*/ 5296604 w 5342806"/>
              <a:gd name="connsiteY57" fmla="*/ 2305041 h 4453168"/>
              <a:gd name="connsiteX58" fmla="*/ 5296604 w 5342806"/>
              <a:gd name="connsiteY58" fmla="*/ 2640558 h 4453168"/>
              <a:gd name="connsiteX59" fmla="*/ 4343819 w 5342806"/>
              <a:gd name="connsiteY59" fmla="*/ 4281318 h 4453168"/>
              <a:gd name="connsiteX60" fmla="*/ 4052233 w 5342806"/>
              <a:gd name="connsiteY60" fmla="*/ 4453168 h 4453168"/>
              <a:gd name="connsiteX61" fmla="*/ 2150770 w 5342806"/>
              <a:gd name="connsiteY61" fmla="*/ 4453168 h 4453168"/>
              <a:gd name="connsiteX62" fmla="*/ 1855078 w 5342806"/>
              <a:gd name="connsiteY62" fmla="*/ 4281318 h 4453168"/>
              <a:gd name="connsiteX63" fmla="*/ 906399 w 5342806"/>
              <a:gd name="connsiteY63" fmla="*/ 2640558 h 4453168"/>
              <a:gd name="connsiteX64" fmla="*/ 906399 w 5342806"/>
              <a:gd name="connsiteY64" fmla="*/ 2305041 h 4453168"/>
              <a:gd name="connsiteX65" fmla="*/ 1258651 w 5342806"/>
              <a:gd name="connsiteY65" fmla="*/ 1695815 h 4453168"/>
              <a:gd name="connsiteX66" fmla="*/ 1288338 w 5342806"/>
              <a:gd name="connsiteY66" fmla="*/ 1644472 h 4453168"/>
              <a:gd name="connsiteX67" fmla="*/ 1287293 w 5342806"/>
              <a:gd name="connsiteY67" fmla="*/ 1644034 h 4453168"/>
              <a:gd name="connsiteX68" fmla="*/ 1234904 w 5342806"/>
              <a:gd name="connsiteY68" fmla="*/ 1591195 h 4453168"/>
              <a:gd name="connsiteX69" fmla="*/ 836494 w 5342806"/>
              <a:gd name="connsiteY69" fmla="*/ 902135 h 4453168"/>
              <a:gd name="connsiteX70" fmla="*/ 836494 w 5342806"/>
              <a:gd name="connsiteY70" fmla="*/ 761230 h 4453168"/>
              <a:gd name="connsiteX71" fmla="*/ 1234904 w 5342806"/>
              <a:gd name="connsiteY71" fmla="*/ 72172 h 4453168"/>
              <a:gd name="connsiteX72" fmla="*/ 1359084 w 5342806"/>
              <a:gd name="connsiteY72" fmla="*/ 0 h 445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342806" h="4453168">
                <a:moveTo>
                  <a:pt x="313737" y="2699726"/>
                </a:moveTo>
                <a:cubicBezTo>
                  <a:pt x="313737" y="2699726"/>
                  <a:pt x="313737" y="2699726"/>
                  <a:pt x="775980" y="2699726"/>
                </a:cubicBezTo>
                <a:cubicBezTo>
                  <a:pt x="804933" y="2699726"/>
                  <a:pt x="832887" y="2715641"/>
                  <a:pt x="846865" y="2741502"/>
                </a:cubicBezTo>
                <a:cubicBezTo>
                  <a:pt x="846865" y="2741502"/>
                  <a:pt x="846865" y="2741502"/>
                  <a:pt x="1078485" y="3140369"/>
                </a:cubicBezTo>
                <a:cubicBezTo>
                  <a:pt x="1093461" y="3165236"/>
                  <a:pt x="1093461" y="3197066"/>
                  <a:pt x="1078485" y="3221933"/>
                </a:cubicBezTo>
                <a:cubicBezTo>
                  <a:pt x="1078485" y="3221933"/>
                  <a:pt x="1078485" y="3221933"/>
                  <a:pt x="846865" y="3620799"/>
                </a:cubicBezTo>
                <a:cubicBezTo>
                  <a:pt x="832887" y="3646661"/>
                  <a:pt x="804933" y="3662576"/>
                  <a:pt x="775980" y="3662576"/>
                </a:cubicBezTo>
                <a:cubicBezTo>
                  <a:pt x="775980" y="3662576"/>
                  <a:pt x="775980" y="3662576"/>
                  <a:pt x="313737" y="3662576"/>
                </a:cubicBezTo>
                <a:cubicBezTo>
                  <a:pt x="283786" y="3662576"/>
                  <a:pt x="256830" y="3646661"/>
                  <a:pt x="241855" y="3620799"/>
                </a:cubicBezTo>
                <a:cubicBezTo>
                  <a:pt x="241855" y="3620799"/>
                  <a:pt x="241855" y="3620799"/>
                  <a:pt x="11232" y="3221933"/>
                </a:cubicBezTo>
                <a:cubicBezTo>
                  <a:pt x="-3743" y="3197066"/>
                  <a:pt x="-3743" y="3165236"/>
                  <a:pt x="11232" y="3140369"/>
                </a:cubicBezTo>
                <a:cubicBezTo>
                  <a:pt x="11232" y="3140369"/>
                  <a:pt x="11232" y="3140369"/>
                  <a:pt x="241855" y="2741502"/>
                </a:cubicBezTo>
                <a:cubicBezTo>
                  <a:pt x="256830" y="2715641"/>
                  <a:pt x="283786" y="2699726"/>
                  <a:pt x="313737" y="2699726"/>
                </a:cubicBezTo>
                <a:close/>
                <a:moveTo>
                  <a:pt x="2150770" y="492430"/>
                </a:moveTo>
                <a:cubicBezTo>
                  <a:pt x="2150770" y="492430"/>
                  <a:pt x="2150770" y="492430"/>
                  <a:pt x="2388454" y="492430"/>
                </a:cubicBezTo>
                <a:lnTo>
                  <a:pt x="2416181" y="492430"/>
                </a:lnTo>
                <a:lnTo>
                  <a:pt x="2442639" y="537992"/>
                </a:lnTo>
                <a:cubicBezTo>
                  <a:pt x="2479480" y="601434"/>
                  <a:pt x="2522349" y="675258"/>
                  <a:pt x="2572233" y="761161"/>
                </a:cubicBezTo>
                <a:cubicBezTo>
                  <a:pt x="2595168" y="799246"/>
                  <a:pt x="2595168" y="847994"/>
                  <a:pt x="2572233" y="886078"/>
                </a:cubicBezTo>
                <a:cubicBezTo>
                  <a:pt x="2572233" y="886078"/>
                  <a:pt x="2572233" y="886078"/>
                  <a:pt x="2217501" y="1496950"/>
                </a:cubicBezTo>
                <a:cubicBezTo>
                  <a:pt x="2196094" y="1536558"/>
                  <a:pt x="2153283" y="1560931"/>
                  <a:pt x="2108941" y="1560931"/>
                </a:cubicBezTo>
                <a:cubicBezTo>
                  <a:pt x="2108941" y="1560931"/>
                  <a:pt x="2108941" y="1560931"/>
                  <a:pt x="1401007" y="1560931"/>
                </a:cubicBezTo>
                <a:cubicBezTo>
                  <a:pt x="1389539" y="1560931"/>
                  <a:pt x="1378359" y="1559408"/>
                  <a:pt x="1367679" y="1556504"/>
                </a:cubicBezTo>
                <a:lnTo>
                  <a:pt x="1344756" y="1546893"/>
                </a:lnTo>
                <a:lnTo>
                  <a:pt x="1358765" y="1522665"/>
                </a:lnTo>
                <a:cubicBezTo>
                  <a:pt x="1485427" y="1303600"/>
                  <a:pt x="1647555" y="1023197"/>
                  <a:pt x="1855078" y="664281"/>
                </a:cubicBezTo>
                <a:cubicBezTo>
                  <a:pt x="1916680" y="557897"/>
                  <a:pt x="2027565" y="492430"/>
                  <a:pt x="2150770" y="492430"/>
                </a:cubicBezTo>
                <a:close/>
                <a:moveTo>
                  <a:pt x="1359084" y="0"/>
                </a:moveTo>
                <a:cubicBezTo>
                  <a:pt x="1359084" y="0"/>
                  <a:pt x="1359084" y="0"/>
                  <a:pt x="2157630" y="0"/>
                </a:cubicBezTo>
                <a:cubicBezTo>
                  <a:pt x="2207647" y="0"/>
                  <a:pt x="2255938" y="27495"/>
                  <a:pt x="2280085" y="72172"/>
                </a:cubicBezTo>
                <a:cubicBezTo>
                  <a:pt x="2280085" y="72172"/>
                  <a:pt x="2280085" y="72172"/>
                  <a:pt x="2494708" y="441767"/>
                </a:cubicBezTo>
                <a:lnTo>
                  <a:pt x="2518954" y="483519"/>
                </a:lnTo>
                <a:lnTo>
                  <a:pt x="2499877" y="483519"/>
                </a:lnTo>
                <a:lnTo>
                  <a:pt x="2409708" y="483519"/>
                </a:lnTo>
                <a:lnTo>
                  <a:pt x="2370537" y="416064"/>
                </a:lnTo>
                <a:cubicBezTo>
                  <a:pt x="2220885" y="158353"/>
                  <a:pt x="2220885" y="158353"/>
                  <a:pt x="2220885" y="158353"/>
                </a:cubicBezTo>
                <a:cubicBezTo>
                  <a:pt x="2199478" y="118745"/>
                  <a:pt x="2156666" y="94371"/>
                  <a:pt x="2112324" y="94371"/>
                </a:cubicBezTo>
                <a:cubicBezTo>
                  <a:pt x="1404390" y="94371"/>
                  <a:pt x="1404390" y="94371"/>
                  <a:pt x="1404390" y="94371"/>
                </a:cubicBezTo>
                <a:cubicBezTo>
                  <a:pt x="1358520" y="94371"/>
                  <a:pt x="1317236" y="118745"/>
                  <a:pt x="1294301" y="158353"/>
                </a:cubicBezTo>
                <a:cubicBezTo>
                  <a:pt x="941098" y="769224"/>
                  <a:pt x="941098" y="769224"/>
                  <a:pt x="941098" y="769224"/>
                </a:cubicBezTo>
                <a:cubicBezTo>
                  <a:pt x="918163" y="807309"/>
                  <a:pt x="918163" y="856057"/>
                  <a:pt x="941098" y="894141"/>
                </a:cubicBezTo>
                <a:cubicBezTo>
                  <a:pt x="1294301" y="1505013"/>
                  <a:pt x="1294301" y="1505013"/>
                  <a:pt x="1294301" y="1505013"/>
                </a:cubicBezTo>
                <a:cubicBezTo>
                  <a:pt x="1305769" y="1524817"/>
                  <a:pt x="1321823" y="1540812"/>
                  <a:pt x="1340745" y="1551856"/>
                </a:cubicBezTo>
                <a:lnTo>
                  <a:pt x="1346119" y="1554109"/>
                </a:lnTo>
                <a:lnTo>
                  <a:pt x="1317310" y="1603934"/>
                </a:lnTo>
                <a:lnTo>
                  <a:pt x="1295884" y="1640991"/>
                </a:lnTo>
                <a:lnTo>
                  <a:pt x="1318107" y="1650309"/>
                </a:lnTo>
                <a:cubicBezTo>
                  <a:pt x="1330154" y="1653584"/>
                  <a:pt x="1342766" y="1655302"/>
                  <a:pt x="1355700" y="1655302"/>
                </a:cubicBezTo>
                <a:cubicBezTo>
                  <a:pt x="2154247" y="1655302"/>
                  <a:pt x="2154247" y="1655302"/>
                  <a:pt x="2154247" y="1655302"/>
                </a:cubicBezTo>
                <a:cubicBezTo>
                  <a:pt x="2204264" y="1655302"/>
                  <a:pt x="2252555" y="1627810"/>
                  <a:pt x="2276701" y="1583132"/>
                </a:cubicBezTo>
                <a:cubicBezTo>
                  <a:pt x="2676837" y="894072"/>
                  <a:pt x="2676837" y="894072"/>
                  <a:pt x="2676837" y="894072"/>
                </a:cubicBezTo>
                <a:cubicBezTo>
                  <a:pt x="2702708" y="851114"/>
                  <a:pt x="2702708" y="796127"/>
                  <a:pt x="2676837" y="753167"/>
                </a:cubicBezTo>
                <a:cubicBezTo>
                  <a:pt x="2626820" y="667035"/>
                  <a:pt x="2583056" y="591669"/>
                  <a:pt x="2544761" y="525724"/>
                </a:cubicBezTo>
                <a:lnTo>
                  <a:pt x="2525427" y="492430"/>
                </a:lnTo>
                <a:lnTo>
                  <a:pt x="2614995" y="492430"/>
                </a:lnTo>
                <a:cubicBezTo>
                  <a:pt x="2893530" y="492430"/>
                  <a:pt x="3339185" y="492430"/>
                  <a:pt x="4052233" y="492430"/>
                </a:cubicBezTo>
                <a:cubicBezTo>
                  <a:pt x="4171332" y="492430"/>
                  <a:pt x="4286323" y="557897"/>
                  <a:pt x="4343819" y="664281"/>
                </a:cubicBezTo>
                <a:cubicBezTo>
                  <a:pt x="4343819" y="664281"/>
                  <a:pt x="4343819" y="664281"/>
                  <a:pt x="5296604" y="2305041"/>
                </a:cubicBezTo>
                <a:cubicBezTo>
                  <a:pt x="5358207" y="2407332"/>
                  <a:pt x="5358207" y="2538266"/>
                  <a:pt x="5296604" y="2640558"/>
                </a:cubicBezTo>
                <a:cubicBezTo>
                  <a:pt x="5296604" y="2640558"/>
                  <a:pt x="5296604" y="2640558"/>
                  <a:pt x="4343819" y="4281318"/>
                </a:cubicBezTo>
                <a:cubicBezTo>
                  <a:pt x="4286323" y="4387702"/>
                  <a:pt x="4171332" y="4453168"/>
                  <a:pt x="4052233" y="4453168"/>
                </a:cubicBezTo>
                <a:cubicBezTo>
                  <a:pt x="4052233" y="4453168"/>
                  <a:pt x="4052233" y="4453168"/>
                  <a:pt x="2150770" y="4453168"/>
                </a:cubicBezTo>
                <a:cubicBezTo>
                  <a:pt x="2027565" y="4453168"/>
                  <a:pt x="1916680" y="4387702"/>
                  <a:pt x="1855078" y="4281318"/>
                </a:cubicBezTo>
                <a:cubicBezTo>
                  <a:pt x="1855078" y="4281318"/>
                  <a:pt x="1855078" y="4281318"/>
                  <a:pt x="906399" y="2640558"/>
                </a:cubicBezTo>
                <a:cubicBezTo>
                  <a:pt x="844796" y="2538266"/>
                  <a:pt x="844796" y="2407332"/>
                  <a:pt x="906399" y="2305041"/>
                </a:cubicBezTo>
                <a:cubicBezTo>
                  <a:pt x="906399" y="2305041"/>
                  <a:pt x="906399" y="2305041"/>
                  <a:pt x="1258651" y="1695815"/>
                </a:cubicBezTo>
                <a:lnTo>
                  <a:pt x="1288338" y="1644472"/>
                </a:lnTo>
                <a:lnTo>
                  <a:pt x="1287293" y="1644034"/>
                </a:lnTo>
                <a:cubicBezTo>
                  <a:pt x="1265949" y="1631576"/>
                  <a:pt x="1247840" y="1613534"/>
                  <a:pt x="1234904" y="1591195"/>
                </a:cubicBezTo>
                <a:cubicBezTo>
                  <a:pt x="1234904" y="1591195"/>
                  <a:pt x="1234904" y="1591195"/>
                  <a:pt x="836494" y="902135"/>
                </a:cubicBezTo>
                <a:cubicBezTo>
                  <a:pt x="810622" y="859177"/>
                  <a:pt x="810622" y="804190"/>
                  <a:pt x="836494" y="761230"/>
                </a:cubicBezTo>
                <a:cubicBezTo>
                  <a:pt x="836494" y="761230"/>
                  <a:pt x="836494" y="761230"/>
                  <a:pt x="1234904" y="72172"/>
                </a:cubicBezTo>
                <a:cubicBezTo>
                  <a:pt x="1260775" y="27495"/>
                  <a:pt x="1307343" y="0"/>
                  <a:pt x="1359084"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5" name="Picture 2" descr="Engine ">
            <a:extLst>
              <a:ext uri="{FF2B5EF4-FFF2-40B4-BE49-F238E27FC236}">
                <a16:creationId xmlns:a16="http://schemas.microsoft.com/office/drawing/2014/main" id="{8C20142C-E42B-AAA6-B9B8-D3AA8DDD75F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tretch/>
        </p:blipFill>
        <p:spPr bwMode="auto">
          <a:xfrm>
            <a:off x="2122222" y="1675341"/>
            <a:ext cx="2420410" cy="242041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3AFA948A-CC5C-A62F-5A11-22851C8DDCD3}"/>
              </a:ext>
            </a:extLst>
          </p:cNvPr>
          <p:cNvPicPr>
            <a:picLocks noChangeAspect="1"/>
          </p:cNvPicPr>
          <p:nvPr/>
        </p:nvPicPr>
        <p:blipFill>
          <a:blip r:embed="rId3"/>
          <a:stretch>
            <a:fillRect/>
          </a:stretch>
        </p:blipFill>
        <p:spPr>
          <a:xfrm>
            <a:off x="6179674" y="2269896"/>
            <a:ext cx="5818491" cy="36517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176" name="Picture 8" descr="Text bubbles ">
            <a:extLst>
              <a:ext uri="{FF2B5EF4-FFF2-40B4-BE49-F238E27FC236}">
                <a16:creationId xmlns:a16="http://schemas.microsoft.com/office/drawing/2014/main" id="{C7194DD0-1B86-958B-13C8-DA992CA5B1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556" y="5173213"/>
            <a:ext cx="1324763" cy="1324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51896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EC48BD86-2603-398A-4711-AB330DC0280E}"/>
              </a:ext>
            </a:extLst>
          </p:cNvPr>
          <p:cNvGraphicFramePr>
            <a:graphicFrameLocks noGrp="1"/>
          </p:cNvGraphicFramePr>
          <p:nvPr>
            <p:extLst>
              <p:ext uri="{D42A27DB-BD31-4B8C-83A1-F6EECF244321}">
                <p14:modId xmlns:p14="http://schemas.microsoft.com/office/powerpoint/2010/main" val="1314897185"/>
              </p:ext>
            </p:extLst>
          </p:nvPr>
        </p:nvGraphicFramePr>
        <p:xfrm>
          <a:off x="1066800" y="1134124"/>
          <a:ext cx="10515600" cy="4589751"/>
        </p:xfrm>
        <a:graphic>
          <a:graphicData uri="http://schemas.openxmlformats.org/drawingml/2006/table">
            <a:tbl>
              <a:tblPr firstRow="1" bandRow="1">
                <a:tableStyleId>{21E4AEA4-8DFA-4A89-87EB-49C32662AFE0}</a:tableStyleId>
              </a:tblPr>
              <a:tblGrid>
                <a:gridCol w="10515600">
                  <a:extLst>
                    <a:ext uri="{9D8B030D-6E8A-4147-A177-3AD203B41FA5}">
                      <a16:colId xmlns:a16="http://schemas.microsoft.com/office/drawing/2014/main" val="848147373"/>
                    </a:ext>
                  </a:extLst>
                </a:gridCol>
              </a:tblGrid>
              <a:tr h="667981">
                <a:tc>
                  <a:txBody>
                    <a:bodyPr/>
                    <a:lstStyle/>
                    <a:p>
                      <a:pPr algn="ctr"/>
                      <a:r>
                        <a:rPr lang="en-US" sz="2800" dirty="0">
                          <a:latin typeface="Times New Roman" panose="02020603050405020304" pitchFamily="18" charset="0"/>
                          <a:cs typeface="Times New Roman" panose="02020603050405020304" pitchFamily="18" charset="0"/>
                        </a:rPr>
                        <a:t>PHIẾU HỌC TẬP SỐ 1</a:t>
                      </a:r>
                    </a:p>
                  </a:txBody>
                  <a:tcPr/>
                </a:tc>
                <a:extLst>
                  <a:ext uri="{0D108BD9-81ED-4DB2-BD59-A6C34878D82A}">
                    <a16:rowId xmlns:a16="http://schemas.microsoft.com/office/drawing/2014/main" val="680012335"/>
                  </a:ext>
                </a:extLst>
              </a:tr>
              <a:tr h="699743">
                <a:tc>
                  <a:txBody>
                    <a:bodyPr/>
                    <a:lstStyle/>
                    <a:p>
                      <a:pPr algn="just">
                        <a:lnSpc>
                          <a:spcPct val="115000"/>
                        </a:lnSpc>
                        <a:spcAft>
                          <a:spcPts val="1000"/>
                        </a:spcAft>
                      </a:pP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1: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Cho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gọi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thủy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sản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thẻ</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136042164"/>
                  </a:ext>
                </a:extLst>
              </a:tr>
              <a:tr h="6679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Câu</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2:</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Cho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biết</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loại</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thủy</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sản</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này</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có</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ăn</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được</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không</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a:t>
                      </a:r>
                    </a:p>
                  </a:txBody>
                  <a:tcPr/>
                </a:tc>
                <a:extLst>
                  <a:ext uri="{0D108BD9-81ED-4DB2-BD59-A6C34878D82A}">
                    <a16:rowId xmlns:a16="http://schemas.microsoft.com/office/drawing/2014/main" val="819479282"/>
                  </a:ext>
                </a:extLst>
              </a:tr>
              <a:tr h="6679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Câu</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3:</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Cho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biết</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các</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cách</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chế</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biến</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thủy</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sản</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làm</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thức</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ăn</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p>
                  </a:txBody>
                  <a:tcPr/>
                </a:tc>
                <a:extLst>
                  <a:ext uri="{0D108BD9-81ED-4DB2-BD59-A6C34878D82A}">
                    <a16:rowId xmlns:a16="http://schemas.microsoft.com/office/drawing/2014/main" val="2308411834"/>
                  </a:ext>
                </a:extLst>
              </a:tr>
              <a:tr h="6679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Câu</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4:</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Vì</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sao</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thủy</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sản</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lại</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được</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dùng</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làm</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thức</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ăn</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a:t>
                      </a:r>
                    </a:p>
                  </a:txBody>
                  <a:tcPr/>
                </a:tc>
                <a:extLst>
                  <a:ext uri="{0D108BD9-81ED-4DB2-BD59-A6C34878D82A}">
                    <a16:rowId xmlns:a16="http://schemas.microsoft.com/office/drawing/2014/main" val="944305752"/>
                  </a:ext>
                </a:extLst>
              </a:tr>
              <a:tr h="12180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Câu</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5:</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Ngoài</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việc</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dùng</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làm</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thức</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ăn</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nêu</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các</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vai</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trò</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khác</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của</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loại</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thủy</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sản</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này</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a:t>
                      </a:r>
                    </a:p>
                  </a:txBody>
                  <a:tcPr/>
                </a:tc>
                <a:extLst>
                  <a:ext uri="{0D108BD9-81ED-4DB2-BD59-A6C34878D82A}">
                    <a16:rowId xmlns:a16="http://schemas.microsoft.com/office/drawing/2014/main" val="1677388599"/>
                  </a:ext>
                </a:extLst>
              </a:tr>
            </a:tbl>
          </a:graphicData>
        </a:graphic>
      </p:graphicFrame>
      <p:pic>
        <p:nvPicPr>
          <p:cNvPr id="4" name="Picture 2" descr="Squid ">
            <a:extLst>
              <a:ext uri="{FF2B5EF4-FFF2-40B4-BE49-F238E27FC236}">
                <a16:creationId xmlns:a16="http://schemas.microsoft.com/office/drawing/2014/main" id="{50E10992-7EE7-0443-6B14-9A77DD829A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72800" y="71436"/>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Engine ">
            <a:extLst>
              <a:ext uri="{FF2B5EF4-FFF2-40B4-BE49-F238E27FC236}">
                <a16:creationId xmlns:a16="http://schemas.microsoft.com/office/drawing/2014/main" id="{7CDECD6E-C826-FFBF-6DCD-1E8AFF9013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99" y="5461000"/>
            <a:ext cx="1325563"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3544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B369B73-1B23-4299-5E33-2993097FC4E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8980" y="436767"/>
            <a:ext cx="3301372" cy="2114704"/>
          </a:xfrm>
          <a:prstGeom prst="rect">
            <a:avLst/>
          </a:prstGeom>
          <a:ln>
            <a:noFill/>
          </a:ln>
          <a:effectLst>
            <a:softEdge rad="112500"/>
          </a:effectLst>
        </p:spPr>
      </p:pic>
      <p:pic>
        <p:nvPicPr>
          <p:cNvPr id="7" name="Picture 6" descr="Tỷ lệ dinh dưỡng trong thức ăn công nghiệp cho tôm hùm xanh - Công ty VMC  Việt Nam">
            <a:extLst>
              <a:ext uri="{FF2B5EF4-FFF2-40B4-BE49-F238E27FC236}">
                <a16:creationId xmlns:a16="http://schemas.microsoft.com/office/drawing/2014/main" id="{329B2C57-3CF7-21A9-F356-116E42DE0E0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11672" y="422692"/>
            <a:ext cx="3189924" cy="2136791"/>
          </a:xfrm>
          <a:prstGeom prst="rect">
            <a:avLst/>
          </a:prstGeom>
          <a:ln>
            <a:noFill/>
          </a:ln>
          <a:effectLst>
            <a:softEdge rad="112500"/>
          </a:effectLst>
        </p:spPr>
      </p:pic>
      <p:pic>
        <p:nvPicPr>
          <p:cNvPr id="8" name="Picture 7" descr="Graphical user interface&#10;&#10;Description automatically generated">
            <a:extLst>
              <a:ext uri="{FF2B5EF4-FFF2-40B4-BE49-F238E27FC236}">
                <a16:creationId xmlns:a16="http://schemas.microsoft.com/office/drawing/2014/main" id="{5BE35972-8D13-7DE4-B6B5-C64F8F541208}"/>
              </a:ext>
            </a:extLst>
          </p:cNvPr>
          <p:cNvPicPr>
            <a:picLocks noChangeAspect="1"/>
          </p:cNvPicPr>
          <p:nvPr/>
        </p:nvPicPr>
        <p:blipFill>
          <a:blip r:embed="rId4">
            <a:extLst>
              <a:ext uri="{28A0092B-C50C-407E-A947-70E740481C1C}">
                <a14:useLocalDpi xmlns:a14="http://schemas.microsoft.com/office/drawing/2010/main" val="0"/>
              </a:ext>
            </a:extLst>
          </a:blip>
          <a:srcRect l="43909" t="21915" r="19765" b="47462"/>
          <a:stretch>
            <a:fillRect/>
          </a:stretch>
        </p:blipFill>
        <p:spPr bwMode="auto">
          <a:xfrm>
            <a:off x="8560362" y="643300"/>
            <a:ext cx="3421808" cy="1790646"/>
          </a:xfrm>
          <a:prstGeom prst="rect">
            <a:avLst/>
          </a:prstGeom>
          <a:ln>
            <a:noFill/>
          </a:ln>
          <a:effectLst>
            <a:softEdge rad="112500"/>
          </a:effectLst>
        </p:spPr>
      </p:pic>
      <p:pic>
        <p:nvPicPr>
          <p:cNvPr id="9" name="Picture 8" descr="Cua biển và những điều cần biết – EvaShare.com">
            <a:extLst>
              <a:ext uri="{FF2B5EF4-FFF2-40B4-BE49-F238E27FC236}">
                <a16:creationId xmlns:a16="http://schemas.microsoft.com/office/drawing/2014/main" id="{64B6A228-A3EA-714D-A23A-D549D060B11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6331" y="3659160"/>
            <a:ext cx="3179129" cy="2136791"/>
          </a:xfrm>
          <a:prstGeom prst="rect">
            <a:avLst/>
          </a:prstGeom>
          <a:ln>
            <a:noFill/>
          </a:ln>
          <a:effectLst>
            <a:softEdge rad="112500"/>
          </a:effectLst>
        </p:spPr>
      </p:pic>
      <p:pic>
        <p:nvPicPr>
          <p:cNvPr id="10" name="Picture 9" descr="Cách chọn mua, làm sạch và bảo quản nghêu (ngao) tươi sống được lâu">
            <a:extLst>
              <a:ext uri="{FF2B5EF4-FFF2-40B4-BE49-F238E27FC236}">
                <a16:creationId xmlns:a16="http://schemas.microsoft.com/office/drawing/2014/main" id="{278E1120-6823-EC37-59CF-2F6189DC091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12486" y="3642253"/>
            <a:ext cx="3294021" cy="2056830"/>
          </a:xfrm>
          <a:prstGeom prst="rect">
            <a:avLst/>
          </a:prstGeom>
          <a:ln>
            <a:noFill/>
          </a:ln>
          <a:effectLst>
            <a:softEdge rad="112500"/>
          </a:effectLst>
        </p:spPr>
      </p:pic>
      <p:pic>
        <p:nvPicPr>
          <p:cNvPr id="11" name="Picture 10" descr="Ốc hương và những lưu ý khi ăn - Vựa Hải Sản Giá Sỉ Tốt Nhất">
            <a:extLst>
              <a:ext uri="{FF2B5EF4-FFF2-40B4-BE49-F238E27FC236}">
                <a16:creationId xmlns:a16="http://schemas.microsoft.com/office/drawing/2014/main" id="{284D74CA-AFDF-0102-51BE-3E1C3DFB3C7D}"/>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993533" y="3458496"/>
            <a:ext cx="2555466" cy="2324550"/>
          </a:xfrm>
          <a:prstGeom prst="rect">
            <a:avLst/>
          </a:prstGeom>
          <a:ln>
            <a:noFill/>
          </a:ln>
          <a:effectLst>
            <a:softEdge rad="112500"/>
          </a:effectLst>
        </p:spPr>
      </p:pic>
      <p:pic>
        <p:nvPicPr>
          <p:cNvPr id="5" name="Picture 2" descr="Engine ">
            <a:extLst>
              <a:ext uri="{FF2B5EF4-FFF2-40B4-BE49-F238E27FC236}">
                <a16:creationId xmlns:a16="http://schemas.microsoft.com/office/drawing/2014/main" id="{7CDECD6E-C826-FFBF-6DCD-1E8AFF90137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199" y="5461000"/>
            <a:ext cx="1325563" cy="1325563"/>
          </a:xfrm>
          <a:prstGeom prst="rect">
            <a:avLst/>
          </a:prstGeom>
          <a:noFill/>
          <a:extLst>
            <a:ext uri="{909E8E84-426E-40DD-AFC4-6F175D3DCCD1}">
              <a14:hiddenFill xmlns:a14="http://schemas.microsoft.com/office/drawing/2010/main">
                <a:solidFill>
                  <a:srgbClr val="FFFFFF"/>
                </a:solidFill>
              </a14:hiddenFill>
            </a:ext>
          </a:extLst>
        </p:spPr>
      </p:pic>
      <p:sp>
        <p:nvSpPr>
          <p:cNvPr id="12" name="Flowchart: Alternate Process 11">
            <a:extLst>
              <a:ext uri="{FF2B5EF4-FFF2-40B4-BE49-F238E27FC236}">
                <a16:creationId xmlns:a16="http://schemas.microsoft.com/office/drawing/2014/main" id="{83555170-0791-8B29-114A-AAC16D5BBF39}"/>
              </a:ext>
            </a:extLst>
          </p:cNvPr>
          <p:cNvSpPr/>
          <p:nvPr/>
        </p:nvSpPr>
        <p:spPr>
          <a:xfrm>
            <a:off x="1533832" y="2749389"/>
            <a:ext cx="1578078" cy="534427"/>
          </a:xfrm>
          <a:prstGeom prst="flowChartAlternateProcess">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Cá</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vàng</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13" name="Flowchart: Alternate Process 12">
            <a:extLst>
              <a:ext uri="{FF2B5EF4-FFF2-40B4-BE49-F238E27FC236}">
                <a16:creationId xmlns:a16="http://schemas.microsoft.com/office/drawing/2014/main" id="{02236909-CF8D-182C-BEC6-DDFCEED54928}"/>
              </a:ext>
            </a:extLst>
          </p:cNvPr>
          <p:cNvSpPr/>
          <p:nvPr/>
        </p:nvSpPr>
        <p:spPr>
          <a:xfrm>
            <a:off x="1401762" y="5886806"/>
            <a:ext cx="1710148" cy="534427"/>
          </a:xfrm>
          <a:prstGeom prst="flowChartAlternateProcess">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Cua</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biển</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14" name="Flowchart: Alternate Process 13">
            <a:extLst>
              <a:ext uri="{FF2B5EF4-FFF2-40B4-BE49-F238E27FC236}">
                <a16:creationId xmlns:a16="http://schemas.microsoft.com/office/drawing/2014/main" id="{67D8CF3F-EB74-A9A4-418D-E24C5F2A8FC7}"/>
              </a:ext>
            </a:extLst>
          </p:cNvPr>
          <p:cNvSpPr/>
          <p:nvPr/>
        </p:nvSpPr>
        <p:spPr>
          <a:xfrm>
            <a:off x="9482227" y="2679007"/>
            <a:ext cx="1578078" cy="534427"/>
          </a:xfrm>
          <a:prstGeom prst="flowChartAlternateProcess">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Cá</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tra</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15" name="Flowchart: Alternate Process 14">
            <a:extLst>
              <a:ext uri="{FF2B5EF4-FFF2-40B4-BE49-F238E27FC236}">
                <a16:creationId xmlns:a16="http://schemas.microsoft.com/office/drawing/2014/main" id="{A4F6833E-59CD-5B82-83B6-74178610EAE1}"/>
              </a:ext>
            </a:extLst>
          </p:cNvPr>
          <p:cNvSpPr/>
          <p:nvPr/>
        </p:nvSpPr>
        <p:spPr>
          <a:xfrm>
            <a:off x="5611579" y="2766396"/>
            <a:ext cx="1790110" cy="534427"/>
          </a:xfrm>
          <a:prstGeom prst="flowChartAlternateProcess">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Tôm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hùm</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16" name="Flowchart: Alternate Process 15">
            <a:extLst>
              <a:ext uri="{FF2B5EF4-FFF2-40B4-BE49-F238E27FC236}">
                <a16:creationId xmlns:a16="http://schemas.microsoft.com/office/drawing/2014/main" id="{8324C2BB-93AE-EE40-351C-3DD5F721FDC2}"/>
              </a:ext>
            </a:extLst>
          </p:cNvPr>
          <p:cNvSpPr/>
          <p:nvPr/>
        </p:nvSpPr>
        <p:spPr>
          <a:xfrm>
            <a:off x="9237880" y="5883318"/>
            <a:ext cx="2066772" cy="534427"/>
          </a:xfrm>
          <a:prstGeom prst="flowChartAlternateProcess">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Ốc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hương</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17" name="Flowchart: Alternate Process 16">
            <a:extLst>
              <a:ext uri="{FF2B5EF4-FFF2-40B4-BE49-F238E27FC236}">
                <a16:creationId xmlns:a16="http://schemas.microsoft.com/office/drawing/2014/main" id="{D03CC6F8-212F-D003-E14A-FA763CCB557F}"/>
              </a:ext>
            </a:extLst>
          </p:cNvPr>
          <p:cNvSpPr/>
          <p:nvPr/>
        </p:nvSpPr>
        <p:spPr>
          <a:xfrm>
            <a:off x="5717595" y="5847516"/>
            <a:ext cx="1578078" cy="534427"/>
          </a:xfrm>
          <a:prstGeom prst="flowChartAlternateProcess">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Nghêu</a:t>
            </a:r>
            <a:endParaRPr lang="en-US" sz="28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138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arn(inVertical)">
                                      <p:cBhvr>
                                        <p:cTn id="15" dur="500"/>
                                        <p:tgtEl>
                                          <p:spTgt spid="15"/>
                                        </p:tgtEl>
                                      </p:cBhvr>
                                    </p:animEffect>
                                  </p:childTnLst>
                                </p:cTn>
                              </p:par>
                              <p:par>
                                <p:cTn id="16" presetID="16" presetClass="entr" presetSubtype="21"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arn(inVertical)">
                                      <p:cBhvr>
                                        <p:cTn id="23" dur="500"/>
                                        <p:tgtEl>
                                          <p:spTgt spid="8"/>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arn(inVertical)">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par>
                                <p:cTn id="32" presetID="16" presetClass="entr" presetSubtype="21" fill="hold"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barn(inVertical)">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barn(inVertical)">
                                      <p:cBhvr>
                                        <p:cTn id="39" dur="500"/>
                                        <p:tgtEl>
                                          <p:spTgt spid="17"/>
                                        </p:tgtEl>
                                      </p:cBhvr>
                                    </p:animEffect>
                                  </p:childTnLst>
                                </p:cTn>
                              </p:par>
                              <p:par>
                                <p:cTn id="40" presetID="16" presetClass="entr" presetSubtype="21" fill="hold"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arn(inVertical)">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barn(inVertical)">
                                      <p:cBhvr>
                                        <p:cTn id="47" dur="500"/>
                                        <p:tgtEl>
                                          <p:spTgt spid="16"/>
                                        </p:tgtEl>
                                      </p:cBhvr>
                                    </p:animEffect>
                                  </p:childTnLst>
                                </p:cTn>
                              </p:par>
                              <p:par>
                                <p:cTn id="48" presetID="16" presetClass="entr" presetSubtype="21" fill="hold" nodeType="with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barn(inVertical)">
                                      <p:cBhvr>
                                        <p:cTn id="5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Engine ">
            <a:extLst>
              <a:ext uri="{FF2B5EF4-FFF2-40B4-BE49-F238E27FC236}">
                <a16:creationId xmlns:a16="http://schemas.microsoft.com/office/drawing/2014/main" id="{7CDECD6E-C826-FFBF-6DCD-1E8AFF9013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9" y="5461000"/>
            <a:ext cx="1325563" cy="1325563"/>
          </a:xfrm>
          <a:prstGeom prst="rect">
            <a:avLst/>
          </a:prstGeom>
          <a:noFill/>
          <a:extLst>
            <a:ext uri="{909E8E84-426E-40DD-AFC4-6F175D3DCCD1}">
              <a14:hiddenFill xmlns:a14="http://schemas.microsoft.com/office/drawing/2010/main">
                <a:solidFill>
                  <a:srgbClr val="FFFFFF"/>
                </a:solidFill>
              </a14:hiddenFill>
            </a:ext>
          </a:extLst>
        </p:spPr>
      </p:pic>
      <p:sp>
        <p:nvSpPr>
          <p:cNvPr id="4" name="Arrow: Bent 3">
            <a:extLst>
              <a:ext uri="{FF2B5EF4-FFF2-40B4-BE49-F238E27FC236}">
                <a16:creationId xmlns:a16="http://schemas.microsoft.com/office/drawing/2014/main" id="{FCBD55BA-4B48-D120-A83F-987476C1D3A5}"/>
              </a:ext>
            </a:extLst>
          </p:cNvPr>
          <p:cNvSpPr/>
          <p:nvPr/>
        </p:nvSpPr>
        <p:spPr>
          <a:xfrm>
            <a:off x="6712328" y="1652913"/>
            <a:ext cx="1736518" cy="627519"/>
          </a:xfrm>
          <a:prstGeom prst="bentArrow">
            <a:avLst>
              <a:gd name="adj1" fmla="val 25000"/>
              <a:gd name="adj2" fmla="val 25000"/>
              <a:gd name="adj3" fmla="val 25000"/>
              <a:gd name="adj4" fmla="val 43750"/>
            </a:avLst>
          </a:prstGeom>
          <a:solidFill>
            <a:srgbClr val="F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Flowchart: Alternate Process 2">
            <a:extLst>
              <a:ext uri="{FF2B5EF4-FFF2-40B4-BE49-F238E27FC236}">
                <a16:creationId xmlns:a16="http://schemas.microsoft.com/office/drawing/2014/main" id="{B6F74ACC-5E92-AD26-C97A-F9578D7FB2B5}"/>
              </a:ext>
            </a:extLst>
          </p:cNvPr>
          <p:cNvSpPr/>
          <p:nvPr/>
        </p:nvSpPr>
        <p:spPr>
          <a:xfrm>
            <a:off x="8657938" y="800050"/>
            <a:ext cx="2197510" cy="1917290"/>
          </a:xfrm>
          <a:prstGeom prst="flowChartAlternateProcess">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accent2">
                    <a:lumMod val="75000"/>
                  </a:schemeClr>
                </a:solidFill>
                <a:latin typeface="Times New Roman" panose="02020603050405020304" pitchFamily="18" charset="0"/>
                <a:cs typeface="Times New Roman" panose="02020603050405020304" pitchFamily="18" charset="0"/>
              </a:rPr>
              <a:t>LÀM CHÍN THỨC ĂN</a:t>
            </a:r>
          </a:p>
        </p:txBody>
      </p:sp>
      <p:sp>
        <p:nvSpPr>
          <p:cNvPr id="6" name="Flowchart: Alternate Process 5">
            <a:extLst>
              <a:ext uri="{FF2B5EF4-FFF2-40B4-BE49-F238E27FC236}">
                <a16:creationId xmlns:a16="http://schemas.microsoft.com/office/drawing/2014/main" id="{C25233B6-6C53-2BD9-17F8-D4F711AB7596}"/>
              </a:ext>
            </a:extLst>
          </p:cNvPr>
          <p:cNvSpPr/>
          <p:nvPr/>
        </p:nvSpPr>
        <p:spPr>
          <a:xfrm>
            <a:off x="176035" y="2100606"/>
            <a:ext cx="2464748" cy="2293377"/>
          </a:xfrm>
          <a:prstGeom prst="flowChartAlternateProcess">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accent6">
                    <a:lumMod val="50000"/>
                  </a:schemeClr>
                </a:solidFill>
                <a:latin typeface="Times New Roman" panose="02020603050405020304" pitchFamily="18" charset="0"/>
                <a:cs typeface="Times New Roman" panose="02020603050405020304" pitchFamily="18" charset="0"/>
              </a:rPr>
              <a:t>HÀM LƯỢNG DINH DƯỠNG CAO</a:t>
            </a:r>
          </a:p>
        </p:txBody>
      </p:sp>
      <p:sp>
        <p:nvSpPr>
          <p:cNvPr id="7" name="Flowchart: Alternate Process 6">
            <a:extLst>
              <a:ext uri="{FF2B5EF4-FFF2-40B4-BE49-F238E27FC236}">
                <a16:creationId xmlns:a16="http://schemas.microsoft.com/office/drawing/2014/main" id="{AC872E58-566D-4DF5-B876-F04EA390C6BA}"/>
              </a:ext>
            </a:extLst>
          </p:cNvPr>
          <p:cNvSpPr/>
          <p:nvPr/>
        </p:nvSpPr>
        <p:spPr>
          <a:xfrm>
            <a:off x="4535561" y="2336581"/>
            <a:ext cx="2725564" cy="1732795"/>
          </a:xfrm>
          <a:prstGeom prst="flowChartAlternateProcess">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accent5">
                    <a:lumMod val="50000"/>
                  </a:schemeClr>
                </a:solidFill>
                <a:latin typeface="Times New Roman" panose="02020603050405020304" pitchFamily="18" charset="0"/>
                <a:cs typeface="Times New Roman" panose="02020603050405020304" pitchFamily="18" charset="0"/>
              </a:rPr>
              <a:t>CHẾ BIẾN LÀM THỨC ĂN</a:t>
            </a:r>
          </a:p>
        </p:txBody>
      </p:sp>
      <p:sp>
        <p:nvSpPr>
          <p:cNvPr id="11" name="Arrow: Bent 10">
            <a:extLst>
              <a:ext uri="{FF2B5EF4-FFF2-40B4-BE49-F238E27FC236}">
                <a16:creationId xmlns:a16="http://schemas.microsoft.com/office/drawing/2014/main" id="{12DE4900-289E-539D-94F8-4081A783222E}"/>
              </a:ext>
            </a:extLst>
          </p:cNvPr>
          <p:cNvSpPr/>
          <p:nvPr/>
        </p:nvSpPr>
        <p:spPr>
          <a:xfrm rot="10800000" flipH="1">
            <a:off x="6712328" y="4181673"/>
            <a:ext cx="1736518" cy="627518"/>
          </a:xfrm>
          <a:prstGeom prst="bentArrow">
            <a:avLst>
              <a:gd name="adj1" fmla="val 25000"/>
              <a:gd name="adj2" fmla="val 25000"/>
              <a:gd name="adj3" fmla="val 25000"/>
              <a:gd name="adj4" fmla="val 43750"/>
            </a:avLst>
          </a:prstGeom>
          <a:solidFill>
            <a:srgbClr val="FDCDCD"/>
          </a:solidFill>
          <a:ln>
            <a:solidFill>
              <a:srgbClr val="FDCD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lowchart: Alternate Process 15">
            <a:extLst>
              <a:ext uri="{FF2B5EF4-FFF2-40B4-BE49-F238E27FC236}">
                <a16:creationId xmlns:a16="http://schemas.microsoft.com/office/drawing/2014/main" id="{FD1F33D8-11A1-F8FF-E399-BA61BF06AD07}"/>
              </a:ext>
            </a:extLst>
          </p:cNvPr>
          <p:cNvSpPr/>
          <p:nvPr/>
        </p:nvSpPr>
        <p:spPr>
          <a:xfrm>
            <a:off x="8657938" y="3623511"/>
            <a:ext cx="2197510" cy="1917290"/>
          </a:xfrm>
          <a:prstGeom prst="flowChartAlternateProcess">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accent2">
                    <a:lumMod val="75000"/>
                  </a:schemeClr>
                </a:solidFill>
                <a:latin typeface="Times New Roman" panose="02020603050405020304" pitchFamily="18" charset="0"/>
                <a:cs typeface="Times New Roman" panose="02020603050405020304" pitchFamily="18" charset="0"/>
              </a:rPr>
              <a:t>ĂN SỐNG</a:t>
            </a:r>
          </a:p>
        </p:txBody>
      </p:sp>
      <p:sp>
        <p:nvSpPr>
          <p:cNvPr id="12" name="Arrow: Striped Right 11">
            <a:extLst>
              <a:ext uri="{FF2B5EF4-FFF2-40B4-BE49-F238E27FC236}">
                <a16:creationId xmlns:a16="http://schemas.microsoft.com/office/drawing/2014/main" id="{45DBC9F8-C9F7-8691-0CF2-98C8BA3C9831}"/>
              </a:ext>
            </a:extLst>
          </p:cNvPr>
          <p:cNvSpPr/>
          <p:nvPr/>
        </p:nvSpPr>
        <p:spPr>
          <a:xfrm>
            <a:off x="2889129" y="3020700"/>
            <a:ext cx="1398086" cy="453190"/>
          </a:xfrm>
          <a:prstGeom prst="stripedRightArrow">
            <a:avLst/>
          </a:prstGeom>
          <a:solidFill>
            <a:srgbClr val="FDCDCD"/>
          </a:solidFill>
          <a:ln>
            <a:solidFill>
              <a:srgbClr val="FDCD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8" name="Picture 6" descr="Ăn cá hồi sống có an toàn?">
            <a:extLst>
              <a:ext uri="{FF2B5EF4-FFF2-40B4-BE49-F238E27FC236}">
                <a16:creationId xmlns:a16="http://schemas.microsoft.com/office/drawing/2014/main" id="{5D897FF1-3F57-C014-E4B5-667A466839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4671" y="4921489"/>
            <a:ext cx="2388492" cy="174236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369C0AA4-A1F6-8F32-D278-D2A02BEDFD8D}"/>
              </a:ext>
            </a:extLst>
          </p:cNvPr>
          <p:cNvPicPr>
            <a:picLocks noChangeAspect="1"/>
          </p:cNvPicPr>
          <p:nvPr/>
        </p:nvPicPr>
        <p:blipFill>
          <a:blip r:embed="rId4"/>
          <a:stretch>
            <a:fillRect/>
          </a:stretch>
        </p:blipFill>
        <p:spPr>
          <a:xfrm>
            <a:off x="6320162" y="52896"/>
            <a:ext cx="2197510" cy="1494307"/>
          </a:xfrm>
          <a:prstGeom prst="rect">
            <a:avLst/>
          </a:prstGeom>
          <a:ln>
            <a:noFill/>
          </a:ln>
          <a:effectLst>
            <a:softEdge rad="112500"/>
          </a:effectLst>
        </p:spPr>
      </p:pic>
      <p:pic>
        <p:nvPicPr>
          <p:cNvPr id="22" name="Picture 18" descr="Octopus ">
            <a:extLst>
              <a:ext uri="{FF2B5EF4-FFF2-40B4-BE49-F238E27FC236}">
                <a16:creationId xmlns:a16="http://schemas.microsoft.com/office/drawing/2014/main" id="{3CB50D3E-6398-75D3-589D-3F61664F3F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650" y="113905"/>
            <a:ext cx="1917290" cy="1917290"/>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Shells ">
            <a:extLst>
              <a:ext uri="{FF2B5EF4-FFF2-40B4-BE49-F238E27FC236}">
                <a16:creationId xmlns:a16="http://schemas.microsoft.com/office/drawing/2014/main" id="{D646C87F-789A-66D2-D09B-CFA3D6CE0F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94151" y="1586740"/>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Clam ">
            <a:extLst>
              <a:ext uri="{FF2B5EF4-FFF2-40B4-BE49-F238E27FC236}">
                <a16:creationId xmlns:a16="http://schemas.microsoft.com/office/drawing/2014/main" id="{9F30DFB4-B761-E7E3-A77B-C3ACF5A422B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2117356">
            <a:off x="3094152" y="4851400"/>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3702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par>
                                <p:cTn id="21" presetID="16" presetClass="entr" presetSubtype="21"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arn(inVertical)">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barn(inVertical)">
                                      <p:cBhvr>
                                        <p:cTn id="28" dur="500"/>
                                        <p:tgtEl>
                                          <p:spTgt spid="16"/>
                                        </p:tgtEl>
                                      </p:cBhvr>
                                    </p:animEffect>
                                  </p:childTnLst>
                                </p:cTn>
                              </p:par>
                              <p:par>
                                <p:cTn id="29" presetID="16" presetClass="entr" presetSubtype="21" fill="hold" nodeType="withEffect">
                                  <p:stCondLst>
                                    <p:cond delay="0"/>
                                  </p:stCondLst>
                                  <p:childTnLst>
                                    <p:set>
                                      <p:cBhvr>
                                        <p:cTn id="30" dur="1" fill="hold">
                                          <p:stCondLst>
                                            <p:cond delay="0"/>
                                          </p:stCondLst>
                                        </p:cTn>
                                        <p:tgtEl>
                                          <p:spTgt spid="8198"/>
                                        </p:tgtEl>
                                        <p:attrNameLst>
                                          <p:attrName>style.visibility</p:attrName>
                                        </p:attrNameLst>
                                      </p:cBhvr>
                                      <p:to>
                                        <p:strVal val="visible"/>
                                      </p:to>
                                    </p:set>
                                    <p:animEffect transition="in" filter="barn(inVertical)">
                                      <p:cBhvr>
                                        <p:cTn id="31" dur="500"/>
                                        <p:tgtEl>
                                          <p:spTgt spid="8198"/>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barn(inVertical)">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barn(inVertical)">
                                      <p:cBhvr>
                                        <p:cTn id="41" dur="500"/>
                                        <p:tgtEl>
                                          <p:spTgt spid="6"/>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8202"/>
                                        </p:tgtEl>
                                        <p:attrNameLst>
                                          <p:attrName>style.visibility</p:attrName>
                                        </p:attrNameLst>
                                      </p:cBhvr>
                                      <p:to>
                                        <p:strVal val="visible"/>
                                      </p:to>
                                    </p:set>
                                    <p:animEffect transition="in" filter="barn(inVertical)">
                                      <p:cBhvr>
                                        <p:cTn id="46" dur="500"/>
                                        <p:tgtEl>
                                          <p:spTgt spid="8202"/>
                                        </p:tgtEl>
                                      </p:cBhvr>
                                    </p:animEffect>
                                  </p:childTnLst>
                                </p:cTn>
                              </p:par>
                              <p:par>
                                <p:cTn id="47" presetID="16" presetClass="entr" presetSubtype="21" fill="hold" nodeType="withEffect">
                                  <p:stCondLst>
                                    <p:cond delay="0"/>
                                  </p:stCondLst>
                                  <p:childTnLst>
                                    <p:set>
                                      <p:cBhvr>
                                        <p:cTn id="48" dur="1" fill="hold">
                                          <p:stCondLst>
                                            <p:cond delay="0"/>
                                          </p:stCondLst>
                                        </p:cTn>
                                        <p:tgtEl>
                                          <p:spTgt spid="8200"/>
                                        </p:tgtEl>
                                        <p:attrNameLst>
                                          <p:attrName>style.visibility</p:attrName>
                                        </p:attrNameLst>
                                      </p:cBhvr>
                                      <p:to>
                                        <p:strVal val="visible"/>
                                      </p:to>
                                    </p:set>
                                    <p:animEffect transition="in" filter="barn(inVertical)">
                                      <p:cBhvr>
                                        <p:cTn id="49" dur="500"/>
                                        <p:tgtEl>
                                          <p:spTgt spid="82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P spid="6" grpId="0" animBg="1"/>
      <p:bldP spid="7" grpId="0" animBg="1"/>
      <p:bldP spid="11" grpId="0" animBg="1"/>
      <p:bldP spid="16"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Engine ">
            <a:extLst>
              <a:ext uri="{FF2B5EF4-FFF2-40B4-BE49-F238E27FC236}">
                <a16:creationId xmlns:a16="http://schemas.microsoft.com/office/drawing/2014/main" id="{7CDECD6E-C826-FFBF-6DCD-1E8AFF9013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9" y="5461000"/>
            <a:ext cx="1325563" cy="1325563"/>
          </a:xfrm>
          <a:prstGeom prst="rect">
            <a:avLst/>
          </a:prstGeom>
          <a:noFill/>
          <a:extLst>
            <a:ext uri="{909E8E84-426E-40DD-AFC4-6F175D3DCCD1}">
              <a14:hiddenFill xmlns:a14="http://schemas.microsoft.com/office/drawing/2010/main">
                <a:solidFill>
                  <a:srgbClr val="FFFFFF"/>
                </a:solidFill>
              </a14:hiddenFill>
            </a:ext>
          </a:extLst>
        </p:spPr>
      </p:pic>
      <p:sp>
        <p:nvSpPr>
          <p:cNvPr id="3" name="Cloud 2">
            <a:extLst>
              <a:ext uri="{FF2B5EF4-FFF2-40B4-BE49-F238E27FC236}">
                <a16:creationId xmlns:a16="http://schemas.microsoft.com/office/drawing/2014/main" id="{815FAE7B-468C-CBC2-9297-79218CD1539A}"/>
              </a:ext>
            </a:extLst>
          </p:cNvPr>
          <p:cNvSpPr/>
          <p:nvPr/>
        </p:nvSpPr>
        <p:spPr>
          <a:xfrm>
            <a:off x="8386913" y="464574"/>
            <a:ext cx="3323305" cy="2381791"/>
          </a:xfrm>
          <a:prstGeom prst="cloud">
            <a:avLst/>
          </a:prstGeom>
          <a:solidFill>
            <a:schemeClr val="accent5">
              <a:lumMod val="20000"/>
              <a:lumOff val="8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Vai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trò</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của</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thủy</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sản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là</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gì</a:t>
            </a:r>
            <a:r>
              <a:rPr lang="en-US" sz="2800" b="1" dirty="0">
                <a:solidFill>
                  <a:schemeClr val="tx1"/>
                </a:solidFill>
                <a:latin typeface="Times New Roman" panose="02020603050405020304" pitchFamily="18" charset="0"/>
                <a:cs typeface="Times New Roman" panose="02020603050405020304" pitchFamily="18" charset="0"/>
              </a:rPr>
              <a:t>?</a:t>
            </a:r>
          </a:p>
        </p:txBody>
      </p:sp>
      <p:sp>
        <p:nvSpPr>
          <p:cNvPr id="2" name="TextBox 1">
            <a:extLst>
              <a:ext uri="{FF2B5EF4-FFF2-40B4-BE49-F238E27FC236}">
                <a16:creationId xmlns:a16="http://schemas.microsoft.com/office/drawing/2014/main" id="{864C77BC-3D37-63DF-9489-CC270FCABE73}"/>
              </a:ext>
            </a:extLst>
          </p:cNvPr>
          <p:cNvSpPr txBox="1"/>
          <p:nvPr/>
        </p:nvSpPr>
        <p:spPr>
          <a:xfrm>
            <a:off x="855406" y="435078"/>
            <a:ext cx="4159046" cy="523220"/>
          </a:xfrm>
          <a:prstGeom prst="rect">
            <a:avLst/>
          </a:prstGeom>
          <a:solidFill>
            <a:schemeClr val="accent5">
              <a:lumMod val="20000"/>
              <a:lumOff val="80000"/>
            </a:schemeClr>
          </a:solidFill>
        </p:spPr>
        <p:txBody>
          <a:bodyPr wrap="square" rtlCol="0">
            <a:spAutoFit/>
          </a:bodyPr>
          <a:lstStyle/>
          <a:p>
            <a:r>
              <a:rPr lang="en-US" sz="2800" b="1" dirty="0">
                <a:latin typeface="Times New Roman" panose="02020603050405020304" pitchFamily="18" charset="0"/>
                <a:cs typeface="Times New Roman" panose="02020603050405020304" pitchFamily="18" charset="0"/>
              </a:rPr>
              <a:t>I. </a:t>
            </a:r>
            <a:r>
              <a:rPr lang="en-US" sz="2800" b="1" dirty="0" err="1">
                <a:latin typeface="Times New Roman" panose="02020603050405020304" pitchFamily="18" charset="0"/>
                <a:cs typeface="Times New Roman" panose="02020603050405020304" pitchFamily="18" charset="0"/>
              </a:rPr>
              <a:t>Vai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trò</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thủy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sản</a:t>
            </a:r>
            <a:endParaRPr lang="en-US" sz="2800" b="1"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27CF449A-BA2C-034A-2567-8845364910FF}"/>
              </a:ext>
            </a:extLst>
          </p:cNvPr>
          <p:cNvSpPr txBox="1"/>
          <p:nvPr/>
        </p:nvSpPr>
        <p:spPr>
          <a:xfrm>
            <a:off x="855406" y="1159602"/>
            <a:ext cx="7137554" cy="954107"/>
          </a:xfrm>
          <a:prstGeom prst="rect">
            <a:avLst/>
          </a:prstGeom>
          <a:noFill/>
        </p:spPr>
        <p:txBody>
          <a:bodyPr wrap="square" rtlCol="0">
            <a:spAutoFit/>
          </a:bodyPr>
          <a:lstStyle/>
          <a:p>
            <a:pPr marL="457200" indent="-457200" algn="just">
              <a:buClr>
                <a:schemeClr val="accent5">
                  <a:lumMod val="40000"/>
                  <a:lumOff val="60000"/>
                </a:schemeClr>
              </a:buClr>
              <a:buFont typeface="Wingdings" panose="05000000000000000000" pitchFamily="2" charset="2"/>
              <a:buChar char="ü"/>
            </a:pPr>
            <a:r>
              <a:rPr lang="vi-VN" sz="2800" dirty="0">
                <a:latin typeface="Times New Roman" panose="02020603050405020304" pitchFamily="18" charset="0"/>
                <a:cs typeface="Times New Roman" panose="02020603050405020304" pitchFamily="18" charset="0"/>
              </a:rPr>
              <a:t>Cung cấp nguồn thực phẩm có hàm lượng dinh dưỡng cao cho con người.</a:t>
            </a:r>
            <a:endParaRPr lang="en-US" sz="28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3012CB1F-24DD-DF8F-E69C-06707B9F54D9}"/>
              </a:ext>
            </a:extLst>
          </p:cNvPr>
          <p:cNvSpPr txBox="1"/>
          <p:nvPr/>
        </p:nvSpPr>
        <p:spPr>
          <a:xfrm>
            <a:off x="1052383" y="2117118"/>
            <a:ext cx="7137554" cy="523220"/>
          </a:xfrm>
          <a:prstGeom prst="rect">
            <a:avLst/>
          </a:prstGeom>
          <a:noFill/>
        </p:spPr>
        <p:txBody>
          <a:bodyPr wrap="square" rtlCol="0">
            <a:spAutoFit/>
          </a:bodyPr>
          <a:lstStyle/>
          <a:p>
            <a:pPr marL="457200" indent="-457200" algn="just">
              <a:buClr>
                <a:schemeClr val="accent5">
                  <a:lumMod val="40000"/>
                  <a:lumOff val="60000"/>
                </a:schemeClr>
              </a:buClr>
              <a:buFont typeface="Wingdings" panose="05000000000000000000" pitchFamily="2" charset="2"/>
              <a:buChar char="ü"/>
            </a:pPr>
            <a:r>
              <a:rPr lang="vi-VN" sz="2800" dirty="0">
                <a:latin typeface="Times New Roman" panose="02020603050405020304" pitchFamily="18" charset="0"/>
                <a:cs typeface="Times New Roman" panose="02020603050405020304" pitchFamily="18" charset="0"/>
              </a:rPr>
              <a:t>Cung cấp nguồn nguyên liệu cho xuất khẩu.</a:t>
            </a:r>
            <a:endParaRPr lang="en-US" sz="28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F0171F98-BC37-D823-AF1C-CBDE03A077B4}"/>
              </a:ext>
            </a:extLst>
          </p:cNvPr>
          <p:cNvSpPr txBox="1"/>
          <p:nvPr/>
        </p:nvSpPr>
        <p:spPr>
          <a:xfrm>
            <a:off x="1401762" y="2846365"/>
            <a:ext cx="6685271" cy="523220"/>
          </a:xfrm>
          <a:prstGeom prst="rect">
            <a:avLst/>
          </a:prstGeom>
          <a:noFill/>
        </p:spPr>
        <p:txBody>
          <a:bodyPr wrap="square" rtlCol="0">
            <a:spAutoFit/>
          </a:bodyPr>
          <a:lstStyle/>
          <a:p>
            <a:pPr marL="457200" indent="-457200" algn="just">
              <a:buClr>
                <a:schemeClr val="accent5">
                  <a:lumMod val="40000"/>
                  <a:lumOff val="60000"/>
                </a:schemeClr>
              </a:buClr>
              <a:buFont typeface="Wingdings" panose="05000000000000000000" pitchFamily="2" charset="2"/>
              <a:buChar char="ü"/>
            </a:pPr>
            <a:r>
              <a:rPr lang="vi-VN" sz="2800" dirty="0">
                <a:latin typeface="Times New Roman" panose="02020603050405020304" pitchFamily="18" charset="0"/>
                <a:cs typeface="Times New Roman" panose="02020603050405020304" pitchFamily="18" charset="0"/>
              </a:rPr>
              <a:t>Tạo thêm công việc cho người lao động.</a:t>
            </a:r>
            <a:endParaRPr lang="en-US" sz="28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E994E5B1-1D3C-2CE4-873E-69BC0F75DED5}"/>
              </a:ext>
            </a:extLst>
          </p:cNvPr>
          <p:cNvSpPr txBox="1"/>
          <p:nvPr/>
        </p:nvSpPr>
        <p:spPr>
          <a:xfrm>
            <a:off x="1713271" y="3558917"/>
            <a:ext cx="6602361" cy="523220"/>
          </a:xfrm>
          <a:prstGeom prst="rect">
            <a:avLst/>
          </a:prstGeom>
          <a:noFill/>
        </p:spPr>
        <p:txBody>
          <a:bodyPr wrap="square" rtlCol="0">
            <a:spAutoFit/>
          </a:bodyPr>
          <a:lstStyle/>
          <a:p>
            <a:pPr marL="457200" indent="-457200" algn="just">
              <a:buClr>
                <a:schemeClr val="accent5">
                  <a:lumMod val="40000"/>
                  <a:lumOff val="60000"/>
                </a:schemeClr>
              </a:buClr>
              <a:buFont typeface="Wingdings" panose="05000000000000000000" pitchFamily="2" charset="2"/>
              <a:buChar char="ü"/>
            </a:pPr>
            <a:r>
              <a:rPr lang="vi-VN" sz="2800" dirty="0">
                <a:latin typeface="Times New Roman" panose="02020603050405020304" pitchFamily="18" charset="0"/>
                <a:cs typeface="Times New Roman" panose="02020603050405020304" pitchFamily="18" charset="0"/>
              </a:rPr>
              <a:t>Cung cấp nguồn thức ăn cho chăn nuôi.</a:t>
            </a:r>
            <a:endParaRPr lang="en-US" sz="28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EABF43C8-4707-B339-7FEA-4C3625834CE4}"/>
              </a:ext>
            </a:extLst>
          </p:cNvPr>
          <p:cNvSpPr txBox="1"/>
          <p:nvPr/>
        </p:nvSpPr>
        <p:spPr>
          <a:xfrm>
            <a:off x="1981198" y="4209087"/>
            <a:ext cx="8947357" cy="523220"/>
          </a:xfrm>
          <a:prstGeom prst="rect">
            <a:avLst/>
          </a:prstGeom>
          <a:noFill/>
        </p:spPr>
        <p:txBody>
          <a:bodyPr wrap="square" rtlCol="0">
            <a:spAutoFit/>
          </a:bodyPr>
          <a:lstStyle/>
          <a:p>
            <a:pPr marL="457200" indent="-457200" algn="just">
              <a:buClr>
                <a:schemeClr val="accent5">
                  <a:lumMod val="40000"/>
                  <a:lumOff val="60000"/>
                </a:schemeClr>
              </a:buClr>
              <a:buFont typeface="Wingdings" panose="05000000000000000000" pitchFamily="2" charset="2"/>
              <a:buChar char="ü"/>
            </a:pPr>
            <a:r>
              <a:rPr lang="vi-VN" sz="2800" dirty="0">
                <a:latin typeface="Times New Roman" panose="02020603050405020304" pitchFamily="18" charset="0"/>
                <a:cs typeface="Times New Roman" panose="02020603050405020304" pitchFamily="18" charset="0"/>
              </a:rPr>
              <a:t>Đáp ứng nhu cầu vui chơi, giải trí cho con người.</a:t>
            </a:r>
            <a:endParaRPr lang="en-US" sz="28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91D92453-3DFD-555F-9BAB-A5E07A42EA76}"/>
              </a:ext>
            </a:extLst>
          </p:cNvPr>
          <p:cNvSpPr txBox="1"/>
          <p:nvPr/>
        </p:nvSpPr>
        <p:spPr>
          <a:xfrm>
            <a:off x="2222089" y="4916251"/>
            <a:ext cx="9665111" cy="1384995"/>
          </a:xfrm>
          <a:prstGeom prst="rect">
            <a:avLst/>
          </a:prstGeom>
          <a:noFill/>
        </p:spPr>
        <p:txBody>
          <a:bodyPr wrap="square" rtlCol="0">
            <a:spAutoFit/>
          </a:bodyPr>
          <a:lstStyle/>
          <a:p>
            <a:pPr marL="457200" indent="-457200" algn="just">
              <a:buClr>
                <a:schemeClr val="accent5">
                  <a:lumMod val="40000"/>
                  <a:lumOff val="60000"/>
                </a:schemeClr>
              </a:buClr>
              <a:buFont typeface="Wingdings" panose="05000000000000000000" pitchFamily="2" charset="2"/>
              <a:buChar char="ü"/>
            </a:pPr>
            <a:r>
              <a:rPr lang="vi-VN" sz="2800" dirty="0">
                <a:latin typeface="Times New Roman" panose="02020603050405020304" pitchFamily="18" charset="0"/>
                <a:cs typeface="Times New Roman" panose="02020603050405020304" pitchFamily="18" charset="0"/>
              </a:rPr>
              <a:t>Các hoạt động thủy sản trên biển còn góp phần khẳng định chủ quyền, toàn vẹn lãnh thổ của Tổ quốc đối với các hoạt động trên biển của ngư dân.</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392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barn(inVertical)">
                                      <p:cBhvr>
                                        <p:cTn id="27" dur="500"/>
                                        <p:tgtEl>
                                          <p:spTgt spid="9">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0">
                                            <p:txEl>
                                              <p:pRg st="0" end="0"/>
                                            </p:txEl>
                                          </p:spTgt>
                                        </p:tgtEl>
                                        <p:attrNameLst>
                                          <p:attrName>style.visibility</p:attrName>
                                        </p:attrNameLst>
                                      </p:cBhvr>
                                      <p:to>
                                        <p:strVal val="visible"/>
                                      </p:to>
                                    </p:set>
                                    <p:animEffect transition="in" filter="barn(inVertical)">
                                      <p:cBhvr>
                                        <p:cTn id="3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EC48BD86-2603-398A-4711-AB330DC0280E}"/>
              </a:ext>
            </a:extLst>
          </p:cNvPr>
          <p:cNvGraphicFramePr>
            <a:graphicFrameLocks noGrp="1"/>
          </p:cNvGraphicFramePr>
          <p:nvPr>
            <p:extLst>
              <p:ext uri="{D42A27DB-BD31-4B8C-83A1-F6EECF244321}">
                <p14:modId xmlns:p14="http://schemas.microsoft.com/office/powerpoint/2010/main" val="3431286155"/>
              </p:ext>
            </p:extLst>
          </p:nvPr>
        </p:nvGraphicFramePr>
        <p:xfrm>
          <a:off x="1022554" y="1222613"/>
          <a:ext cx="10525432" cy="4326875"/>
        </p:xfrm>
        <a:graphic>
          <a:graphicData uri="http://schemas.openxmlformats.org/drawingml/2006/table">
            <a:tbl>
              <a:tblPr firstRow="1" bandRow="1">
                <a:tableStyleId>{7DF18680-E054-41AD-8BC1-D1AEF772440D}</a:tableStyleId>
              </a:tblPr>
              <a:tblGrid>
                <a:gridCol w="10525432">
                  <a:extLst>
                    <a:ext uri="{9D8B030D-6E8A-4147-A177-3AD203B41FA5}">
                      <a16:colId xmlns:a16="http://schemas.microsoft.com/office/drawing/2014/main" val="848147373"/>
                    </a:ext>
                  </a:extLst>
                </a:gridCol>
              </a:tblGrid>
              <a:tr h="1069011">
                <a:tc>
                  <a:txBody>
                    <a:bodyPr/>
                    <a:lstStyle/>
                    <a:p>
                      <a:pPr algn="ctr"/>
                      <a:r>
                        <a:rPr lang="en-US" sz="3200" dirty="0">
                          <a:latin typeface="Times New Roman" panose="02020603050405020304" pitchFamily="18" charset="0"/>
                          <a:cs typeface="Times New Roman" panose="02020603050405020304" pitchFamily="18" charset="0"/>
                        </a:rPr>
                        <a:t>PHIẾU HỌC TẬP SỐ 2</a:t>
                      </a:r>
                    </a:p>
                  </a:txBody>
                  <a:tcPr/>
                </a:tc>
                <a:extLst>
                  <a:ext uri="{0D108BD9-81ED-4DB2-BD59-A6C34878D82A}">
                    <a16:rowId xmlns:a16="http://schemas.microsoft.com/office/drawing/2014/main" val="680012335"/>
                  </a:ext>
                </a:extLst>
              </a:tr>
              <a:tr h="1119842">
                <a:tc>
                  <a:txBody>
                    <a:bodyPr/>
                    <a:lstStyle/>
                    <a:p>
                      <a:pPr algn="just">
                        <a:lnSpc>
                          <a:spcPct val="115000"/>
                        </a:lnSpc>
                        <a:spcAft>
                          <a:spcPts val="1000"/>
                        </a:spcAft>
                      </a:pPr>
                      <a:r>
                        <a:rPr lang="en-US" sz="2800" b="1" dirty="0" err="1">
                          <a:effectLst/>
                          <a:latin typeface="Times New Roman" panose="02020603050405020304" pitchFamily="18" charset="0"/>
                          <a:cs typeface="Times New Roman" panose="02020603050405020304" pitchFamily="18" charset="0"/>
                        </a:rPr>
                        <a:t>Câu</a:t>
                      </a:r>
                      <a:r>
                        <a:rPr lang="en-US" sz="2800" b="1" dirty="0">
                          <a:effectLst/>
                          <a:latin typeface="Times New Roman" panose="02020603050405020304" pitchFamily="18" charset="0"/>
                          <a:cs typeface="Times New Roman" panose="02020603050405020304" pitchFamily="18" charset="0"/>
                        </a:rPr>
                        <a:t> 1: </a:t>
                      </a:r>
                      <a:r>
                        <a:rPr lang="vi-VN" sz="2800" dirty="0">
                          <a:effectLst/>
                          <a:latin typeface="Times New Roman" panose="02020603050405020304" pitchFamily="18" charset="0"/>
                          <a:cs typeface="Times New Roman" panose="02020603050405020304" pitchFamily="18" charset="0"/>
                        </a:rPr>
                        <a:t>Trong các loại thủy sản của mỗi nhóm thì loại nào các em dễ dàng mua được? Ngược lại, loại nào khó mua, hiếm khi được ăn?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36042164"/>
                  </a:ext>
                </a:extLst>
              </a:tr>
              <a:tr h="10690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kern="1200" dirty="0" err="1">
                          <a:solidFill>
                            <a:schemeClr val="dk1"/>
                          </a:solidFill>
                          <a:effectLst/>
                          <a:latin typeface="Times New Roman" panose="02020603050405020304" pitchFamily="18" charset="0"/>
                          <a:cs typeface="Times New Roman" panose="02020603050405020304" pitchFamily="18" charset="0"/>
                        </a:rPr>
                        <a:t>Câu</a:t>
                      </a:r>
                      <a:r>
                        <a:rPr lang="en-US" sz="2800" b="1" kern="1200" dirty="0">
                          <a:solidFill>
                            <a:schemeClr val="dk1"/>
                          </a:solidFill>
                          <a:effectLst/>
                          <a:latin typeface="Times New Roman" panose="02020603050405020304" pitchFamily="18" charset="0"/>
                          <a:cs typeface="Times New Roman" panose="02020603050405020304" pitchFamily="18" charset="0"/>
                        </a:rPr>
                        <a:t> 2:</a:t>
                      </a:r>
                      <a:r>
                        <a:rPr lang="en-US" sz="2800" kern="1200" dirty="0">
                          <a:solidFill>
                            <a:schemeClr val="dk1"/>
                          </a:solidFill>
                          <a:effectLst/>
                          <a:latin typeface="Times New Roman" panose="02020603050405020304" pitchFamily="18" charset="0"/>
                          <a:cs typeface="Times New Roman" panose="02020603050405020304" pitchFamily="18" charset="0"/>
                        </a:rPr>
                        <a:t> </a:t>
                      </a:r>
                      <a:r>
                        <a:rPr lang="vi-VN" sz="2800" kern="1200" dirty="0">
                          <a:solidFill>
                            <a:schemeClr val="dk1"/>
                          </a:solidFill>
                          <a:effectLst/>
                          <a:latin typeface="Times New Roman" panose="02020603050405020304" pitchFamily="18" charset="0"/>
                          <a:cs typeface="Times New Roman" panose="02020603050405020304" pitchFamily="18" charset="0"/>
                        </a:rPr>
                        <a:t>Trong các loại đấy loại nào được tập trung sản xuất giống và nuôi trồng? Giải thích?</a:t>
                      </a:r>
                      <a:endParaRPr lang="en-US" sz="2800" kern="1200" dirty="0">
                        <a:solidFill>
                          <a:schemeClr val="dk1"/>
                        </a:solidFill>
                        <a:effectLst/>
                        <a:latin typeface="Times New Roman" panose="02020603050405020304" pitchFamily="18" charset="0"/>
                        <a:ea typeface="+mn-ea"/>
                        <a:cs typeface="Times New Roman" panose="02020603050405020304" pitchFamily="18" charset="0"/>
                      </a:endParaRPr>
                    </a:p>
                  </a:txBody>
                  <a:tcPr/>
                </a:tc>
                <a:extLst>
                  <a:ext uri="{0D108BD9-81ED-4DB2-BD59-A6C34878D82A}">
                    <a16:rowId xmlns:a16="http://schemas.microsoft.com/office/drawing/2014/main" val="819479282"/>
                  </a:ext>
                </a:extLst>
              </a:tr>
              <a:tr h="10690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kern="1200" dirty="0" err="1">
                          <a:solidFill>
                            <a:schemeClr val="dk1"/>
                          </a:solidFill>
                          <a:effectLst/>
                          <a:latin typeface="Times New Roman" panose="02020603050405020304" pitchFamily="18" charset="0"/>
                          <a:cs typeface="Times New Roman" panose="02020603050405020304" pitchFamily="18" charset="0"/>
                        </a:rPr>
                        <a:t>Câu</a:t>
                      </a:r>
                      <a:r>
                        <a:rPr lang="en-US" sz="2800" b="1" kern="1200" dirty="0">
                          <a:solidFill>
                            <a:schemeClr val="dk1"/>
                          </a:solidFill>
                          <a:effectLst/>
                          <a:latin typeface="Times New Roman" panose="02020603050405020304" pitchFamily="18" charset="0"/>
                          <a:cs typeface="Times New Roman" panose="02020603050405020304" pitchFamily="18" charset="0"/>
                        </a:rPr>
                        <a:t> 3:</a:t>
                      </a:r>
                      <a:r>
                        <a:rPr lang="en-US" sz="2800" kern="1200" dirty="0">
                          <a:solidFill>
                            <a:schemeClr val="dk1"/>
                          </a:solidFill>
                          <a:effectLst/>
                          <a:latin typeface="Times New Roman" panose="02020603050405020304" pitchFamily="18" charset="0"/>
                          <a:cs typeface="Times New Roman" panose="02020603050405020304" pitchFamily="18" charset="0"/>
                        </a:rPr>
                        <a:t> Cho </a:t>
                      </a:r>
                      <a:r>
                        <a:rPr lang="en-US" sz="2800" kern="1200" dirty="0" err="1">
                          <a:solidFill>
                            <a:schemeClr val="dk1"/>
                          </a:solidFill>
                          <a:effectLst/>
                          <a:latin typeface="Times New Roman" panose="02020603050405020304" pitchFamily="18" charset="0"/>
                          <a:cs typeface="Times New Roman" panose="02020603050405020304" pitchFamily="18" charset="0"/>
                        </a:rPr>
                        <a:t>ví</a:t>
                      </a:r>
                      <a:r>
                        <a:rPr lang="en-US" sz="2800" kern="1200" dirty="0">
                          <a:solidFill>
                            <a:schemeClr val="dk1"/>
                          </a:solidFill>
                          <a:effectLst/>
                          <a:latin typeface="Times New Roman" panose="02020603050405020304" pitchFamily="18" charset="0"/>
                          <a:cs typeface="Times New Roman" panose="02020603050405020304" pitchFamily="18" charset="0"/>
                        </a:rPr>
                        <a:t> </a:t>
                      </a:r>
                      <a:r>
                        <a:rPr lang="en-US" sz="2800" kern="1200" dirty="0" err="1">
                          <a:solidFill>
                            <a:schemeClr val="dk1"/>
                          </a:solidFill>
                          <a:effectLst/>
                          <a:latin typeface="Times New Roman" panose="02020603050405020304" pitchFamily="18" charset="0"/>
                          <a:cs typeface="Times New Roman" panose="02020603050405020304" pitchFamily="18" charset="0"/>
                        </a:rPr>
                        <a:t>dụ</a:t>
                      </a:r>
                      <a:r>
                        <a:rPr lang="en-US" sz="2800" kern="1200" dirty="0">
                          <a:solidFill>
                            <a:schemeClr val="dk1"/>
                          </a:solidFill>
                          <a:effectLst/>
                          <a:latin typeface="Times New Roman" panose="02020603050405020304" pitchFamily="18" charset="0"/>
                          <a:cs typeface="Times New Roman" panose="02020603050405020304" pitchFamily="18" charset="0"/>
                        </a:rPr>
                        <a:t> </a:t>
                      </a:r>
                      <a:r>
                        <a:rPr lang="en-US" sz="2800" kern="1200" dirty="0" err="1">
                          <a:solidFill>
                            <a:schemeClr val="dk1"/>
                          </a:solidFill>
                          <a:effectLst/>
                          <a:latin typeface="Times New Roman" panose="02020603050405020304" pitchFamily="18" charset="0"/>
                          <a:cs typeface="Times New Roman" panose="02020603050405020304" pitchFamily="18" charset="0"/>
                        </a:rPr>
                        <a:t>một</a:t>
                      </a:r>
                      <a:r>
                        <a:rPr lang="en-US" sz="2800" kern="1200" dirty="0">
                          <a:solidFill>
                            <a:schemeClr val="dk1"/>
                          </a:solidFill>
                          <a:effectLst/>
                          <a:latin typeface="Times New Roman" panose="02020603050405020304" pitchFamily="18" charset="0"/>
                          <a:cs typeface="Times New Roman" panose="02020603050405020304" pitchFamily="18" charset="0"/>
                        </a:rPr>
                        <a:t> </a:t>
                      </a:r>
                      <a:r>
                        <a:rPr lang="en-US" sz="2800" kern="1200" dirty="0" err="1">
                          <a:solidFill>
                            <a:schemeClr val="dk1"/>
                          </a:solidFill>
                          <a:effectLst/>
                          <a:latin typeface="Times New Roman" panose="02020603050405020304" pitchFamily="18" charset="0"/>
                          <a:cs typeface="Times New Roman" panose="02020603050405020304" pitchFamily="18" charset="0"/>
                        </a:rPr>
                        <a:t>số</a:t>
                      </a:r>
                      <a:r>
                        <a:rPr lang="en-US" sz="2800" kern="1200" dirty="0">
                          <a:solidFill>
                            <a:schemeClr val="dk1"/>
                          </a:solidFill>
                          <a:effectLst/>
                          <a:latin typeface="Times New Roman" panose="02020603050405020304" pitchFamily="18" charset="0"/>
                          <a:cs typeface="Times New Roman" panose="02020603050405020304" pitchFamily="18" charset="0"/>
                        </a:rPr>
                        <a:t> </a:t>
                      </a:r>
                      <a:r>
                        <a:rPr lang="en-US" sz="2800" kern="1200" dirty="0" err="1">
                          <a:solidFill>
                            <a:schemeClr val="dk1"/>
                          </a:solidFill>
                          <a:effectLst/>
                          <a:latin typeface="Times New Roman" panose="02020603050405020304" pitchFamily="18" charset="0"/>
                          <a:cs typeface="Times New Roman" panose="02020603050405020304" pitchFamily="18" charset="0"/>
                        </a:rPr>
                        <a:t>loại</a:t>
                      </a:r>
                      <a:r>
                        <a:rPr lang="en-US" sz="2800" kern="1200" dirty="0">
                          <a:solidFill>
                            <a:schemeClr val="dk1"/>
                          </a:solidFill>
                          <a:effectLst/>
                          <a:latin typeface="Times New Roman" panose="02020603050405020304" pitchFamily="18" charset="0"/>
                          <a:cs typeface="Times New Roman" panose="02020603050405020304" pitchFamily="18" charset="0"/>
                        </a:rPr>
                        <a:t> </a:t>
                      </a:r>
                      <a:r>
                        <a:rPr lang="en-US" sz="2800" kern="1200" dirty="0" err="1">
                          <a:solidFill>
                            <a:schemeClr val="dk1"/>
                          </a:solidFill>
                          <a:effectLst/>
                          <a:latin typeface="Times New Roman" panose="02020603050405020304" pitchFamily="18" charset="0"/>
                          <a:cs typeface="Times New Roman" panose="02020603050405020304" pitchFamily="18" charset="0"/>
                        </a:rPr>
                        <a:t>thủy</a:t>
                      </a:r>
                      <a:r>
                        <a:rPr lang="en-US" sz="2800" kern="1200" dirty="0">
                          <a:solidFill>
                            <a:schemeClr val="dk1"/>
                          </a:solidFill>
                          <a:effectLst/>
                          <a:latin typeface="Times New Roman" panose="02020603050405020304" pitchFamily="18" charset="0"/>
                          <a:cs typeface="Times New Roman" panose="02020603050405020304" pitchFamily="18" charset="0"/>
                        </a:rPr>
                        <a:t> </a:t>
                      </a:r>
                      <a:r>
                        <a:rPr lang="en-US" sz="2800" kern="1200" dirty="0" err="1">
                          <a:solidFill>
                            <a:schemeClr val="dk1"/>
                          </a:solidFill>
                          <a:effectLst/>
                          <a:latin typeface="Times New Roman" panose="02020603050405020304" pitchFamily="18" charset="0"/>
                          <a:cs typeface="Times New Roman" panose="02020603050405020304" pitchFamily="18" charset="0"/>
                        </a:rPr>
                        <a:t>sản</a:t>
                      </a:r>
                      <a:r>
                        <a:rPr lang="en-US" sz="2800" kern="1200" dirty="0">
                          <a:solidFill>
                            <a:schemeClr val="dk1"/>
                          </a:solidFill>
                          <a:effectLst/>
                          <a:latin typeface="Times New Roman" panose="02020603050405020304" pitchFamily="18" charset="0"/>
                          <a:cs typeface="Times New Roman" panose="02020603050405020304" pitchFamily="18" charset="0"/>
                        </a:rPr>
                        <a:t> </a:t>
                      </a:r>
                      <a:r>
                        <a:rPr lang="en-US" sz="2800" kern="1200" dirty="0" err="1">
                          <a:solidFill>
                            <a:schemeClr val="dk1"/>
                          </a:solidFill>
                          <a:effectLst/>
                          <a:latin typeface="Times New Roman" panose="02020603050405020304" pitchFamily="18" charset="0"/>
                          <a:cs typeface="Times New Roman" panose="02020603050405020304" pitchFamily="18" charset="0"/>
                        </a:rPr>
                        <a:t>có</a:t>
                      </a:r>
                      <a:r>
                        <a:rPr lang="en-US" sz="2800" kern="1200" dirty="0">
                          <a:solidFill>
                            <a:schemeClr val="dk1"/>
                          </a:solidFill>
                          <a:effectLst/>
                          <a:latin typeface="Times New Roman" panose="02020603050405020304" pitchFamily="18" charset="0"/>
                          <a:cs typeface="Times New Roman" panose="02020603050405020304" pitchFamily="18" charset="0"/>
                        </a:rPr>
                        <a:t> </a:t>
                      </a:r>
                      <a:r>
                        <a:rPr lang="en-US" sz="2800" kern="1200" dirty="0" err="1">
                          <a:solidFill>
                            <a:schemeClr val="dk1"/>
                          </a:solidFill>
                          <a:effectLst/>
                          <a:latin typeface="Times New Roman" panose="02020603050405020304" pitchFamily="18" charset="0"/>
                          <a:cs typeface="Times New Roman" panose="02020603050405020304" pitchFamily="18" charset="0"/>
                        </a:rPr>
                        <a:t>giá</a:t>
                      </a:r>
                      <a:r>
                        <a:rPr lang="en-US" sz="2800" kern="1200" dirty="0">
                          <a:solidFill>
                            <a:schemeClr val="dk1"/>
                          </a:solidFill>
                          <a:effectLst/>
                          <a:latin typeface="Times New Roman" panose="02020603050405020304" pitchFamily="18" charset="0"/>
                          <a:cs typeface="Times New Roman" panose="02020603050405020304" pitchFamily="18" charset="0"/>
                        </a:rPr>
                        <a:t> </a:t>
                      </a:r>
                      <a:r>
                        <a:rPr lang="en-US" sz="2800" kern="1200" dirty="0" err="1">
                          <a:solidFill>
                            <a:schemeClr val="dk1"/>
                          </a:solidFill>
                          <a:effectLst/>
                          <a:latin typeface="Times New Roman" panose="02020603050405020304" pitchFamily="18" charset="0"/>
                          <a:cs typeface="Times New Roman" panose="02020603050405020304" pitchFamily="18" charset="0"/>
                        </a:rPr>
                        <a:t>trị</a:t>
                      </a:r>
                      <a:r>
                        <a:rPr lang="en-US" sz="2800" kern="1200" dirty="0">
                          <a:solidFill>
                            <a:schemeClr val="dk1"/>
                          </a:solidFill>
                          <a:effectLst/>
                          <a:latin typeface="Times New Roman" panose="02020603050405020304" pitchFamily="18" charset="0"/>
                          <a:cs typeface="Times New Roman" panose="02020603050405020304" pitchFamily="18" charset="0"/>
                        </a:rPr>
                        <a:t> </a:t>
                      </a:r>
                      <a:r>
                        <a:rPr lang="en-US" sz="2800" kern="1200" dirty="0" err="1">
                          <a:solidFill>
                            <a:schemeClr val="dk1"/>
                          </a:solidFill>
                          <a:effectLst/>
                          <a:latin typeface="Times New Roman" panose="02020603050405020304" pitchFamily="18" charset="0"/>
                          <a:cs typeface="Times New Roman" panose="02020603050405020304" pitchFamily="18" charset="0"/>
                        </a:rPr>
                        <a:t>kinh</a:t>
                      </a:r>
                      <a:r>
                        <a:rPr lang="en-US" sz="2800" kern="1200" dirty="0">
                          <a:solidFill>
                            <a:schemeClr val="dk1"/>
                          </a:solidFill>
                          <a:effectLst/>
                          <a:latin typeface="Times New Roman" panose="02020603050405020304" pitchFamily="18" charset="0"/>
                          <a:cs typeface="Times New Roman" panose="02020603050405020304" pitchFamily="18" charset="0"/>
                        </a:rPr>
                        <a:t> </a:t>
                      </a:r>
                      <a:r>
                        <a:rPr lang="en-US" sz="2800" kern="1200" dirty="0" err="1">
                          <a:solidFill>
                            <a:schemeClr val="dk1"/>
                          </a:solidFill>
                          <a:effectLst/>
                          <a:latin typeface="Times New Roman" panose="02020603050405020304" pitchFamily="18" charset="0"/>
                          <a:cs typeface="Times New Roman" panose="02020603050405020304" pitchFamily="18" charset="0"/>
                        </a:rPr>
                        <a:t>tế</a:t>
                      </a:r>
                      <a:r>
                        <a:rPr lang="en-US" sz="2800" kern="1200" dirty="0">
                          <a:solidFill>
                            <a:schemeClr val="dk1"/>
                          </a:solidFill>
                          <a:effectLst/>
                          <a:latin typeface="Times New Roman" panose="02020603050405020304" pitchFamily="18" charset="0"/>
                          <a:cs typeface="Times New Roman" panose="02020603050405020304" pitchFamily="18" charset="0"/>
                        </a:rPr>
                        <a:t> </a:t>
                      </a:r>
                      <a:r>
                        <a:rPr lang="en-US" sz="2800" kern="1200" dirty="0" err="1">
                          <a:solidFill>
                            <a:schemeClr val="dk1"/>
                          </a:solidFill>
                          <a:effectLst/>
                          <a:latin typeface="Times New Roman" panose="02020603050405020304" pitchFamily="18" charset="0"/>
                          <a:cs typeface="Times New Roman" panose="02020603050405020304" pitchFamily="18" charset="0"/>
                        </a:rPr>
                        <a:t>cao</a:t>
                      </a:r>
                      <a:r>
                        <a:rPr lang="en-US" sz="2800" kern="1200" dirty="0">
                          <a:solidFill>
                            <a:schemeClr val="dk1"/>
                          </a:solidFill>
                          <a:effectLst/>
                          <a:latin typeface="Times New Roman" panose="02020603050405020304" pitchFamily="18" charset="0"/>
                          <a:cs typeface="Times New Roman" panose="02020603050405020304" pitchFamily="18" charset="0"/>
                        </a:rPr>
                        <a:t>, </a:t>
                      </a:r>
                      <a:r>
                        <a:rPr lang="en-US" sz="2800" kern="1200" dirty="0" err="1">
                          <a:solidFill>
                            <a:schemeClr val="dk1"/>
                          </a:solidFill>
                          <a:effectLst/>
                          <a:latin typeface="Times New Roman" panose="02020603050405020304" pitchFamily="18" charset="0"/>
                          <a:cs typeface="Times New Roman" panose="02020603050405020304" pitchFamily="18" charset="0"/>
                        </a:rPr>
                        <a:t>giá</a:t>
                      </a:r>
                      <a:r>
                        <a:rPr lang="en-US" sz="2800" kern="1200" dirty="0">
                          <a:solidFill>
                            <a:schemeClr val="dk1"/>
                          </a:solidFill>
                          <a:effectLst/>
                          <a:latin typeface="Times New Roman" panose="02020603050405020304" pitchFamily="18" charset="0"/>
                          <a:cs typeface="Times New Roman" panose="02020603050405020304" pitchFamily="18" charset="0"/>
                        </a:rPr>
                        <a:t> </a:t>
                      </a:r>
                      <a:r>
                        <a:rPr lang="en-US" sz="2800" kern="1200" dirty="0" err="1">
                          <a:solidFill>
                            <a:schemeClr val="dk1"/>
                          </a:solidFill>
                          <a:effectLst/>
                          <a:latin typeface="Times New Roman" panose="02020603050405020304" pitchFamily="18" charset="0"/>
                          <a:cs typeface="Times New Roman" panose="02020603050405020304" pitchFamily="18" charset="0"/>
                        </a:rPr>
                        <a:t>trị</a:t>
                      </a:r>
                      <a:r>
                        <a:rPr lang="en-US" sz="2800" kern="1200" dirty="0">
                          <a:solidFill>
                            <a:schemeClr val="dk1"/>
                          </a:solidFill>
                          <a:effectLst/>
                          <a:latin typeface="Times New Roman" panose="02020603050405020304" pitchFamily="18" charset="0"/>
                          <a:cs typeface="Times New Roman" panose="02020603050405020304" pitchFamily="18" charset="0"/>
                        </a:rPr>
                        <a:t> </a:t>
                      </a:r>
                      <a:r>
                        <a:rPr lang="en-US" sz="2800" kern="1200" dirty="0" err="1">
                          <a:solidFill>
                            <a:schemeClr val="dk1"/>
                          </a:solidFill>
                          <a:effectLst/>
                          <a:latin typeface="Times New Roman" panose="02020603050405020304" pitchFamily="18" charset="0"/>
                          <a:cs typeface="Times New Roman" panose="02020603050405020304" pitchFamily="18" charset="0"/>
                        </a:rPr>
                        <a:t>xuất</a:t>
                      </a:r>
                      <a:r>
                        <a:rPr lang="en-US" sz="2800" kern="1200" dirty="0">
                          <a:solidFill>
                            <a:schemeClr val="dk1"/>
                          </a:solidFill>
                          <a:effectLst/>
                          <a:latin typeface="Times New Roman" panose="02020603050405020304" pitchFamily="18" charset="0"/>
                          <a:cs typeface="Times New Roman" panose="02020603050405020304" pitchFamily="18" charset="0"/>
                        </a:rPr>
                        <a:t> </a:t>
                      </a:r>
                      <a:r>
                        <a:rPr lang="en-US" sz="2800" kern="1200" dirty="0" err="1">
                          <a:solidFill>
                            <a:schemeClr val="dk1"/>
                          </a:solidFill>
                          <a:effectLst/>
                          <a:latin typeface="Times New Roman" panose="02020603050405020304" pitchFamily="18" charset="0"/>
                          <a:cs typeface="Times New Roman" panose="02020603050405020304" pitchFamily="18" charset="0"/>
                        </a:rPr>
                        <a:t>khẩu</a:t>
                      </a:r>
                      <a:r>
                        <a:rPr lang="en-US" sz="2800" kern="1200" dirty="0">
                          <a:solidFill>
                            <a:schemeClr val="dk1"/>
                          </a:solidFill>
                          <a:effectLst/>
                          <a:latin typeface="Times New Roman" panose="02020603050405020304" pitchFamily="18" charset="0"/>
                          <a:cs typeface="Times New Roman" panose="02020603050405020304" pitchFamily="18" charset="0"/>
                        </a:rPr>
                        <a:t> </a:t>
                      </a:r>
                      <a:r>
                        <a:rPr lang="en-US" sz="2800" kern="1200" dirty="0" err="1">
                          <a:solidFill>
                            <a:schemeClr val="dk1"/>
                          </a:solidFill>
                          <a:effectLst/>
                          <a:latin typeface="Times New Roman" panose="02020603050405020304" pitchFamily="18" charset="0"/>
                          <a:cs typeface="Times New Roman" panose="02020603050405020304" pitchFamily="18" charset="0"/>
                        </a:rPr>
                        <a:t>cao</a:t>
                      </a:r>
                      <a:r>
                        <a:rPr lang="en-US" sz="2800" kern="1200" dirty="0">
                          <a:solidFill>
                            <a:schemeClr val="dk1"/>
                          </a:solidFill>
                          <a:effectLst/>
                          <a:latin typeface="Times New Roman" panose="02020603050405020304" pitchFamily="18" charset="0"/>
                          <a:cs typeface="Times New Roman" panose="02020603050405020304" pitchFamily="18" charset="0"/>
                        </a:rPr>
                        <a:t> </a:t>
                      </a:r>
                      <a:r>
                        <a:rPr lang="en-US" sz="2800" kern="1200" dirty="0" err="1">
                          <a:solidFill>
                            <a:schemeClr val="dk1"/>
                          </a:solidFill>
                          <a:effectLst/>
                          <a:latin typeface="Times New Roman" panose="02020603050405020304" pitchFamily="18" charset="0"/>
                          <a:cs typeface="Times New Roman" panose="02020603050405020304" pitchFamily="18" charset="0"/>
                        </a:rPr>
                        <a:t>mà</a:t>
                      </a:r>
                      <a:r>
                        <a:rPr lang="en-US" sz="2800" kern="1200" dirty="0">
                          <a:solidFill>
                            <a:schemeClr val="dk1"/>
                          </a:solidFill>
                          <a:effectLst/>
                          <a:latin typeface="Times New Roman" panose="02020603050405020304" pitchFamily="18" charset="0"/>
                          <a:cs typeface="Times New Roman" panose="02020603050405020304" pitchFamily="18" charset="0"/>
                        </a:rPr>
                        <a:t> </a:t>
                      </a:r>
                      <a:r>
                        <a:rPr lang="en-US" sz="2800" kern="1200" dirty="0" err="1">
                          <a:solidFill>
                            <a:schemeClr val="dk1"/>
                          </a:solidFill>
                          <a:effectLst/>
                          <a:latin typeface="Times New Roman" panose="02020603050405020304" pitchFamily="18" charset="0"/>
                          <a:cs typeface="Times New Roman" panose="02020603050405020304" pitchFamily="18" charset="0"/>
                        </a:rPr>
                        <a:t>em</a:t>
                      </a:r>
                      <a:r>
                        <a:rPr lang="en-US" sz="2800" kern="1200" dirty="0">
                          <a:solidFill>
                            <a:schemeClr val="dk1"/>
                          </a:solidFill>
                          <a:effectLst/>
                          <a:latin typeface="Times New Roman" panose="02020603050405020304" pitchFamily="18" charset="0"/>
                          <a:cs typeface="Times New Roman" panose="02020603050405020304" pitchFamily="18" charset="0"/>
                        </a:rPr>
                        <a:t> </a:t>
                      </a:r>
                      <a:r>
                        <a:rPr lang="en-US" sz="2800" kern="1200" dirty="0" err="1">
                          <a:solidFill>
                            <a:schemeClr val="dk1"/>
                          </a:solidFill>
                          <a:effectLst/>
                          <a:latin typeface="Times New Roman" panose="02020603050405020304" pitchFamily="18" charset="0"/>
                          <a:cs typeface="Times New Roman" panose="02020603050405020304" pitchFamily="18" charset="0"/>
                        </a:rPr>
                        <a:t>biết</a:t>
                      </a:r>
                      <a:r>
                        <a:rPr lang="en-US" sz="2800" kern="1200" dirty="0">
                          <a:solidFill>
                            <a:schemeClr val="dk1"/>
                          </a:solidFill>
                          <a:effectLst/>
                          <a:latin typeface="Times New Roman" panose="02020603050405020304" pitchFamily="18" charset="0"/>
                          <a:cs typeface="Times New Roman" panose="02020603050405020304" pitchFamily="18" charset="0"/>
                        </a:rPr>
                        <a:t>?</a:t>
                      </a:r>
                      <a:endParaRPr lang="en-US" sz="2800" kern="1200" dirty="0">
                        <a:solidFill>
                          <a:schemeClr val="dk1"/>
                        </a:solidFill>
                        <a:effectLst/>
                        <a:latin typeface="Times New Roman" panose="02020603050405020304" pitchFamily="18" charset="0"/>
                        <a:ea typeface="+mn-ea"/>
                        <a:cs typeface="Times New Roman" panose="02020603050405020304" pitchFamily="18" charset="0"/>
                      </a:endParaRPr>
                    </a:p>
                  </a:txBody>
                  <a:tcPr/>
                </a:tc>
                <a:extLst>
                  <a:ext uri="{0D108BD9-81ED-4DB2-BD59-A6C34878D82A}">
                    <a16:rowId xmlns:a16="http://schemas.microsoft.com/office/drawing/2014/main" val="2308411834"/>
                  </a:ext>
                </a:extLst>
              </a:tr>
            </a:tbl>
          </a:graphicData>
        </a:graphic>
      </p:graphicFrame>
      <p:pic>
        <p:nvPicPr>
          <p:cNvPr id="5" name="Picture 2" descr="Engine ">
            <a:extLst>
              <a:ext uri="{FF2B5EF4-FFF2-40B4-BE49-F238E27FC236}">
                <a16:creationId xmlns:a16="http://schemas.microsoft.com/office/drawing/2014/main" id="{7CDECD6E-C826-FFBF-6DCD-1E8AFF9013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9" y="5461000"/>
            <a:ext cx="1325563" cy="132556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6" descr="Mantaray ">
            <a:extLst>
              <a:ext uri="{FF2B5EF4-FFF2-40B4-BE49-F238E27FC236}">
                <a16:creationId xmlns:a16="http://schemas.microsoft.com/office/drawing/2014/main" id="{B8A4DB7C-ED37-E515-0B6F-1843274D74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0" y="-347406"/>
            <a:ext cx="243840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5814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ỷ lệ dinh dưỡng trong thức ăn công nghiệp cho tôm hùm xanh - Công ty VMC  Việt Nam">
            <a:extLst>
              <a:ext uri="{FF2B5EF4-FFF2-40B4-BE49-F238E27FC236}">
                <a16:creationId xmlns:a16="http://schemas.microsoft.com/office/drawing/2014/main" id="{329B2C57-3CF7-21A9-F356-116E42DE0E09}"/>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98200" y="97593"/>
            <a:ext cx="4497800" cy="3012880"/>
          </a:xfrm>
          <a:prstGeom prst="rect">
            <a:avLst/>
          </a:prstGeom>
          <a:ln>
            <a:noFill/>
          </a:ln>
          <a:effectLst>
            <a:softEdge rad="112500"/>
          </a:effectLst>
        </p:spPr>
      </p:pic>
      <p:pic>
        <p:nvPicPr>
          <p:cNvPr id="8" name="Picture 7" descr="Graphical user interface&#10;&#10;Description automatically generated">
            <a:extLst>
              <a:ext uri="{FF2B5EF4-FFF2-40B4-BE49-F238E27FC236}">
                <a16:creationId xmlns:a16="http://schemas.microsoft.com/office/drawing/2014/main" id="{5BE35972-8D13-7DE4-B6B5-C64F8F541208}"/>
              </a:ext>
            </a:extLst>
          </p:cNvPr>
          <p:cNvPicPr>
            <a:picLocks noChangeAspect="1"/>
          </p:cNvPicPr>
          <p:nvPr/>
        </p:nvPicPr>
        <p:blipFill>
          <a:blip r:embed="rId3">
            <a:extLst>
              <a:ext uri="{28A0092B-C50C-407E-A947-70E740481C1C}">
                <a14:useLocalDpi xmlns:a14="http://schemas.microsoft.com/office/drawing/2010/main" val="0"/>
              </a:ext>
            </a:extLst>
          </a:blip>
          <a:srcRect l="43909" t="21915" r="19765" b="47462"/>
          <a:stretch>
            <a:fillRect/>
          </a:stretch>
        </p:blipFill>
        <p:spPr bwMode="auto">
          <a:xfrm>
            <a:off x="7034987" y="2569036"/>
            <a:ext cx="4801585" cy="2512689"/>
          </a:xfrm>
          <a:prstGeom prst="rect">
            <a:avLst/>
          </a:prstGeom>
          <a:ln>
            <a:noFill/>
          </a:ln>
          <a:effectLst>
            <a:softEdge rad="112500"/>
          </a:effectLst>
        </p:spPr>
      </p:pic>
      <p:pic>
        <p:nvPicPr>
          <p:cNvPr id="9" name="Picture 8" descr="Cua biển và những điều cần biết – EvaShare.com">
            <a:extLst>
              <a:ext uri="{FF2B5EF4-FFF2-40B4-BE49-F238E27FC236}">
                <a16:creationId xmlns:a16="http://schemas.microsoft.com/office/drawing/2014/main" id="{64B6A228-A3EA-714D-A23A-D549D060B11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54805" y="3647357"/>
            <a:ext cx="4268121" cy="2868736"/>
          </a:xfrm>
          <a:prstGeom prst="rect">
            <a:avLst/>
          </a:prstGeom>
          <a:ln>
            <a:noFill/>
          </a:ln>
          <a:effectLst>
            <a:softEdge rad="112500"/>
          </a:effectLst>
        </p:spPr>
      </p:pic>
      <p:pic>
        <p:nvPicPr>
          <p:cNvPr id="5" name="Picture 2" descr="Engine ">
            <a:extLst>
              <a:ext uri="{FF2B5EF4-FFF2-40B4-BE49-F238E27FC236}">
                <a16:creationId xmlns:a16="http://schemas.microsoft.com/office/drawing/2014/main" id="{7CDECD6E-C826-FFBF-6DCD-1E8AFF9013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199" y="5461000"/>
            <a:ext cx="1325563" cy="132556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500A6CC-C438-813B-F521-2C6291648291}"/>
              </a:ext>
            </a:extLst>
          </p:cNvPr>
          <p:cNvSpPr txBox="1"/>
          <p:nvPr/>
        </p:nvSpPr>
        <p:spPr>
          <a:xfrm>
            <a:off x="7189337" y="1209694"/>
            <a:ext cx="3873452" cy="584775"/>
          </a:xfrm>
          <a:prstGeom prst="rect">
            <a:avLst/>
          </a:prstGeom>
          <a:solidFill>
            <a:schemeClr val="accent5">
              <a:lumMod val="20000"/>
              <a:lumOff val="80000"/>
            </a:schemeClr>
          </a:solidFill>
          <a:effectLst>
            <a:outerShdw blurRad="63500" sx="102000" sy="102000" algn="ctr" rotWithShape="0">
              <a:prstClr val="black">
                <a:alpha val="40000"/>
              </a:prstClr>
            </a:outerShdw>
          </a:effectLst>
        </p:spPr>
        <p:txBody>
          <a:bodyPr wrap="square" rtlCol="0">
            <a:spAutoFit/>
          </a:bodyPr>
          <a:lstStyle/>
          <a:p>
            <a:pPr algn="ctr"/>
            <a:r>
              <a:rPr lang="en-US" sz="3200" b="1" dirty="0" err="1">
                <a:latin typeface="Times New Roman" panose="02020603050405020304" pitchFamily="18" charset="0"/>
                <a:cs typeface="Times New Roman" panose="02020603050405020304" pitchFamily="18" charset="0"/>
              </a:rPr>
              <a:t>Giá</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trị</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kinh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tế</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cao</a:t>
            </a:r>
            <a:endParaRPr lang="en-US" sz="3200" b="1" dirty="0">
              <a:latin typeface="Times New Roman" panose="02020603050405020304" pitchFamily="18" charset="0"/>
              <a:cs typeface="Times New Roman" panose="02020603050405020304" pitchFamily="18" charset="0"/>
            </a:endParaRPr>
          </a:p>
        </p:txBody>
      </p:sp>
      <p:sp>
        <p:nvSpPr>
          <p:cNvPr id="3" name="Flowchart: Alternate Process 2">
            <a:extLst>
              <a:ext uri="{FF2B5EF4-FFF2-40B4-BE49-F238E27FC236}">
                <a16:creationId xmlns:a16="http://schemas.microsoft.com/office/drawing/2014/main" id="{D8859CFE-214D-8BA3-BFE6-D0A617D03FC5}"/>
              </a:ext>
            </a:extLst>
          </p:cNvPr>
          <p:cNvSpPr/>
          <p:nvPr/>
        </p:nvSpPr>
        <p:spPr>
          <a:xfrm>
            <a:off x="193955" y="1374140"/>
            <a:ext cx="1207807" cy="840658"/>
          </a:xfrm>
          <a:prstGeom prst="flowChartAlternateProcess">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Tôm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hùm</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18" name="Flowchart: Alternate Process 17">
            <a:extLst>
              <a:ext uri="{FF2B5EF4-FFF2-40B4-BE49-F238E27FC236}">
                <a16:creationId xmlns:a16="http://schemas.microsoft.com/office/drawing/2014/main" id="{8736AD88-B052-DDA8-F090-C3ED10FE294D}"/>
              </a:ext>
            </a:extLst>
          </p:cNvPr>
          <p:cNvSpPr/>
          <p:nvPr/>
        </p:nvSpPr>
        <p:spPr>
          <a:xfrm>
            <a:off x="1174380" y="4503991"/>
            <a:ext cx="1207807" cy="840658"/>
          </a:xfrm>
          <a:prstGeom prst="flowChartAlternateProcess">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Cua</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biển</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19" name="Flowchart: Alternate Process 18">
            <a:extLst>
              <a:ext uri="{FF2B5EF4-FFF2-40B4-BE49-F238E27FC236}">
                <a16:creationId xmlns:a16="http://schemas.microsoft.com/office/drawing/2014/main" id="{49B1DBC4-8046-9515-7995-ED28AC036271}"/>
              </a:ext>
            </a:extLst>
          </p:cNvPr>
          <p:cNvSpPr/>
          <p:nvPr/>
        </p:nvSpPr>
        <p:spPr>
          <a:xfrm>
            <a:off x="8866581" y="5283123"/>
            <a:ext cx="1413045" cy="840658"/>
          </a:xfrm>
          <a:prstGeom prst="flowChartAlternateProcess">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Cá</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tra</a:t>
            </a:r>
            <a:endParaRPr lang="en-US" sz="28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6951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arn(inVertical)">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arn(inVertical)">
                                      <p:cBhvr>
                                        <p:cTn id="23" dur="500"/>
                                        <p:tgtEl>
                                          <p:spTgt spid="8"/>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barn(inVertical)">
                                      <p:cBhvr>
                                        <p:cTn id="2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8" grpId="0" animBg="1"/>
      <p:bldP spid="1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Engine ">
            <a:extLst>
              <a:ext uri="{FF2B5EF4-FFF2-40B4-BE49-F238E27FC236}">
                <a16:creationId xmlns:a16="http://schemas.microsoft.com/office/drawing/2014/main" id="{7CDECD6E-C826-FFBF-6DCD-1E8AFF9013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9" y="5461000"/>
            <a:ext cx="1325563" cy="1325563"/>
          </a:xfrm>
          <a:prstGeom prst="rect">
            <a:avLst/>
          </a:prstGeom>
          <a:noFill/>
          <a:extLst>
            <a:ext uri="{909E8E84-426E-40DD-AFC4-6F175D3DCCD1}">
              <a14:hiddenFill xmlns:a14="http://schemas.microsoft.com/office/drawing/2010/main">
                <a:solidFill>
                  <a:srgbClr val="FFFFFF"/>
                </a:solidFill>
              </a14:hiddenFill>
            </a:ext>
          </a:extLst>
        </p:spPr>
      </p:pic>
      <p:sp>
        <p:nvSpPr>
          <p:cNvPr id="3" name="Cloud 2">
            <a:extLst>
              <a:ext uri="{FF2B5EF4-FFF2-40B4-BE49-F238E27FC236}">
                <a16:creationId xmlns:a16="http://schemas.microsoft.com/office/drawing/2014/main" id="{815FAE7B-468C-CBC2-9297-79218CD1539A}"/>
              </a:ext>
            </a:extLst>
          </p:cNvPr>
          <p:cNvSpPr/>
          <p:nvPr/>
        </p:nvSpPr>
        <p:spPr>
          <a:xfrm>
            <a:off x="8386913" y="464574"/>
            <a:ext cx="3323305" cy="2381791"/>
          </a:xfrm>
          <a:prstGeom prst="cloud">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Loại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thủy</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sản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nào</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có</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giá</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trị</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kinh</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tế</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cao</a:t>
            </a:r>
            <a:r>
              <a:rPr lang="en-US" sz="2800" b="1" dirty="0">
                <a:solidFill>
                  <a:schemeClr val="tx1"/>
                </a:solidFill>
                <a:latin typeface="Times New Roman" panose="02020603050405020304" pitchFamily="18" charset="0"/>
                <a:cs typeface="Times New Roman" panose="02020603050405020304" pitchFamily="18" charset="0"/>
              </a:rPr>
              <a:t>?</a:t>
            </a:r>
          </a:p>
        </p:txBody>
      </p:sp>
      <p:sp>
        <p:nvSpPr>
          <p:cNvPr id="2" name="TextBox 1">
            <a:extLst>
              <a:ext uri="{FF2B5EF4-FFF2-40B4-BE49-F238E27FC236}">
                <a16:creationId xmlns:a16="http://schemas.microsoft.com/office/drawing/2014/main" id="{864C77BC-3D37-63DF-9489-CC270FCABE73}"/>
              </a:ext>
            </a:extLst>
          </p:cNvPr>
          <p:cNvSpPr txBox="1"/>
          <p:nvPr/>
        </p:nvSpPr>
        <p:spPr>
          <a:xfrm>
            <a:off x="855405" y="435078"/>
            <a:ext cx="7334531" cy="523220"/>
          </a:xfrm>
          <a:prstGeom prst="rect">
            <a:avLst/>
          </a:prstGeom>
          <a:solidFill>
            <a:schemeClr val="accent4">
              <a:lumMod val="20000"/>
              <a:lumOff val="80000"/>
            </a:schemeClr>
          </a:solidFill>
        </p:spPr>
        <p:txBody>
          <a:bodyPr wrap="square" rtlCol="0">
            <a:spAutoFit/>
          </a:bodyPr>
          <a:lstStyle/>
          <a:p>
            <a:r>
              <a:rPr lang="en-US" sz="2800" b="1" dirty="0">
                <a:latin typeface="Times New Roman" panose="02020603050405020304" pitchFamily="18" charset="0"/>
                <a:cs typeface="Times New Roman" panose="02020603050405020304" pitchFamily="18" charset="0"/>
              </a:rPr>
              <a:t>II. </a:t>
            </a:r>
            <a:r>
              <a:rPr lang="en-US" sz="2800" b="1" dirty="0" err="1">
                <a:latin typeface="Times New Roman" panose="02020603050405020304" pitchFamily="18" charset="0"/>
                <a:cs typeface="Times New Roman" panose="02020603050405020304" pitchFamily="18" charset="0"/>
              </a:rPr>
              <a:t>Một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số</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loài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thủy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sản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có</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trị</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kinh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tế</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cao</a:t>
            </a:r>
            <a:endParaRPr lang="en-US" sz="2800" b="1"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27CF449A-BA2C-034A-2567-8845364910FF}"/>
              </a:ext>
            </a:extLst>
          </p:cNvPr>
          <p:cNvSpPr txBox="1"/>
          <p:nvPr/>
        </p:nvSpPr>
        <p:spPr>
          <a:xfrm>
            <a:off x="953893" y="1508476"/>
            <a:ext cx="7137554" cy="954107"/>
          </a:xfrm>
          <a:prstGeom prst="rect">
            <a:avLst/>
          </a:prstGeom>
          <a:noFill/>
        </p:spPr>
        <p:txBody>
          <a:bodyPr wrap="square" rtlCol="0">
            <a:spAutoFit/>
          </a:bodyPr>
          <a:lstStyle/>
          <a:p>
            <a:pPr algn="just"/>
            <a:r>
              <a:rPr lang="vi-VN" sz="2800" dirty="0">
                <a:latin typeface="Times New Roman" panose="02020603050405020304" pitchFamily="18" charset="0"/>
                <a:cs typeface="Times New Roman" panose="02020603050405020304" pitchFamily="18" charset="0"/>
              </a:rPr>
              <a:t>+ Một số loài thủy sản có giá trị kinh tế cao: tôm hùm, cá song,…</a:t>
            </a:r>
            <a:endParaRPr lang="en-US" sz="28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3012CB1F-24DD-DF8F-E69C-06707B9F54D9}"/>
              </a:ext>
            </a:extLst>
          </p:cNvPr>
          <p:cNvSpPr txBox="1"/>
          <p:nvPr/>
        </p:nvSpPr>
        <p:spPr>
          <a:xfrm>
            <a:off x="1622394" y="2672987"/>
            <a:ext cx="7137554" cy="954107"/>
          </a:xfrm>
          <a:prstGeom prst="rect">
            <a:avLst/>
          </a:prstGeom>
          <a:noFill/>
        </p:spPr>
        <p:txBody>
          <a:bodyPr wrap="square" rtlCol="0">
            <a:spAutoFit/>
          </a:bodyPr>
          <a:lstStyle/>
          <a:p>
            <a:pPr algn="just"/>
            <a:r>
              <a:rPr lang="vi-VN" sz="2800" dirty="0">
                <a:latin typeface="Times New Roman" panose="02020603050405020304" pitchFamily="18" charset="0"/>
                <a:cs typeface="Times New Roman" panose="02020603050405020304" pitchFamily="18" charset="0"/>
              </a:rPr>
              <a:t>+ Một số loài thủy sản có giá trị xuất khẩu cao: cá tra, cá basa,...</a:t>
            </a:r>
            <a:endParaRPr lang="en-US" sz="28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91D92453-3DFD-555F-9BAB-A5E07A42EA76}"/>
              </a:ext>
            </a:extLst>
          </p:cNvPr>
          <p:cNvSpPr txBox="1"/>
          <p:nvPr/>
        </p:nvSpPr>
        <p:spPr>
          <a:xfrm>
            <a:off x="2366469" y="4011636"/>
            <a:ext cx="8711382" cy="523220"/>
          </a:xfrm>
          <a:prstGeom prst="rect">
            <a:avLst/>
          </a:prstGeom>
          <a:noFill/>
        </p:spPr>
        <p:txBody>
          <a:bodyPr wrap="square" rtlCol="0">
            <a:spAutoFit/>
          </a:bodyPr>
          <a:lstStyle/>
          <a:p>
            <a:pPr algn="just"/>
            <a:r>
              <a:rPr lang="vi-VN" sz="2800" dirty="0">
                <a:latin typeface="Times New Roman" panose="02020603050405020304" pitchFamily="18" charset="0"/>
                <a:cs typeface="Times New Roman" panose="02020603050405020304" pitchFamily="18" charset="0"/>
              </a:rPr>
              <a:t>=&gt; Mang lại nguồn thu nhập lớn cho người nuôi trồng.</a:t>
            </a:r>
            <a:endParaRPr lang="en-US" sz="2800" dirty="0">
              <a:latin typeface="Times New Roman" panose="02020603050405020304" pitchFamily="18" charset="0"/>
              <a:cs typeface="Times New Roman" panose="02020603050405020304" pitchFamily="18" charset="0"/>
            </a:endParaRPr>
          </a:p>
        </p:txBody>
      </p:sp>
      <p:pic>
        <p:nvPicPr>
          <p:cNvPr id="3074" name="Picture 2" descr="Lobster ">
            <a:extLst>
              <a:ext uri="{FF2B5EF4-FFF2-40B4-BE49-F238E27FC236}">
                <a16:creationId xmlns:a16="http://schemas.microsoft.com/office/drawing/2014/main" id="{778EB611-BBF8-66E6-96B4-E431865453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28672" y="5192654"/>
            <a:ext cx="1219200" cy="12192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id="{41B4DB43-8D38-3AD2-3EDC-2A922DCBC101}"/>
              </a:ext>
            </a:extLst>
          </p:cNvPr>
          <p:cNvSpPr/>
          <p:nvPr/>
        </p:nvSpPr>
        <p:spPr>
          <a:xfrm>
            <a:off x="2727158" y="4892842"/>
            <a:ext cx="7218947" cy="942665"/>
          </a:xfrm>
          <a:prstGeom prst="roundRect">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lumMod val="95000"/>
                    <a:lumOff val="5000"/>
                  </a:schemeClr>
                </a:solidFill>
                <a:latin typeface="Times New Roman" panose="02020603050405020304" pitchFamily="18" charset="0"/>
                <a:cs typeface="Times New Roman" panose="02020603050405020304" pitchFamily="18" charset="0"/>
              </a:rPr>
              <a:t>Đ</a:t>
            </a:r>
            <a:r>
              <a:rPr kumimoji="0" lang="vi-VN" sz="2800" b="1" i="0" u="none" strike="noStrike" kern="1200" cap="none" spc="0" normalizeH="0" baseline="0" noProof="0" dirty="0">
                <a:ln>
                  <a:noFill/>
                </a:ln>
                <a:solidFill>
                  <a:schemeClr val="tx1">
                    <a:lumMod val="95000"/>
                    <a:lumOff val="5000"/>
                  </a:schemeClr>
                </a:solidFill>
                <a:effectLst/>
                <a:uLnTx/>
                <a:uFillTx/>
                <a:latin typeface="Times New Roman" panose="02020603050405020304" pitchFamily="18" charset="0"/>
                <a:ea typeface="+mn-ea"/>
                <a:cs typeface="Times New Roman" panose="02020603050405020304" pitchFamily="18" charset="0"/>
              </a:rPr>
              <a:t>ược tập trung sản xuất giống và nuôi trồng</a:t>
            </a:r>
            <a:endParaRPr lang="en-US" b="1" dirty="0">
              <a:solidFill>
                <a:schemeClr val="tx1">
                  <a:lumMod val="95000"/>
                  <a:lumOff val="5000"/>
                </a:schemeClr>
              </a:solidFill>
            </a:endParaRPr>
          </a:p>
        </p:txBody>
      </p:sp>
      <p:sp>
        <p:nvSpPr>
          <p:cNvPr id="8" name="Arrow: Right 7">
            <a:extLst>
              <a:ext uri="{FF2B5EF4-FFF2-40B4-BE49-F238E27FC236}">
                <a16:creationId xmlns:a16="http://schemas.microsoft.com/office/drawing/2014/main" id="{F0EE61A0-97D6-088C-A348-FACFC179A901}"/>
              </a:ext>
            </a:extLst>
          </p:cNvPr>
          <p:cNvSpPr/>
          <p:nvPr/>
        </p:nvSpPr>
        <p:spPr>
          <a:xfrm>
            <a:off x="1090863" y="5192654"/>
            <a:ext cx="1275606" cy="268346"/>
          </a:xfrm>
          <a:prstGeom prst="rightArrow">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65234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arn(inVertical)">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P spid="4" grpId="0"/>
      <p:bldP spid="6" grpId="0"/>
      <p:bldP spid="10" grpId="0"/>
      <p:bldP spid="7"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Engine ">
            <a:extLst>
              <a:ext uri="{FF2B5EF4-FFF2-40B4-BE49-F238E27FC236}">
                <a16:creationId xmlns:a16="http://schemas.microsoft.com/office/drawing/2014/main" id="{7CDECD6E-C826-FFBF-6DCD-1E8AFF9013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9" y="5461000"/>
            <a:ext cx="1325563" cy="1325563"/>
          </a:xfrm>
          <a:prstGeom prst="rect">
            <a:avLst/>
          </a:prstGeom>
          <a:noFill/>
          <a:extLst>
            <a:ext uri="{909E8E84-426E-40DD-AFC4-6F175D3DCCD1}">
              <a14:hiddenFill xmlns:a14="http://schemas.microsoft.com/office/drawing/2010/main">
                <a:solidFill>
                  <a:srgbClr val="FFFFFF"/>
                </a:solidFill>
              </a14:hiddenFill>
            </a:ext>
          </a:extLst>
        </p:spPr>
      </p:pic>
      <p:sp>
        <p:nvSpPr>
          <p:cNvPr id="3" name="Cloud 2">
            <a:extLst>
              <a:ext uri="{FF2B5EF4-FFF2-40B4-BE49-F238E27FC236}">
                <a16:creationId xmlns:a16="http://schemas.microsoft.com/office/drawing/2014/main" id="{CDF3E787-2F86-AB80-4381-8669F2C778C6}"/>
              </a:ext>
            </a:extLst>
          </p:cNvPr>
          <p:cNvSpPr/>
          <p:nvPr/>
        </p:nvSpPr>
        <p:spPr>
          <a:xfrm>
            <a:off x="183511" y="1663316"/>
            <a:ext cx="4503761" cy="1569492"/>
          </a:xfrm>
          <a:prstGeom prst="cloud">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800" b="1" dirty="0">
                <a:solidFill>
                  <a:schemeClr val="tx1"/>
                </a:solidFill>
                <a:latin typeface="Times New Roman" panose="02020603050405020304" pitchFamily="18" charset="0"/>
                <a:cs typeface="Times New Roman" panose="02020603050405020304" pitchFamily="18" charset="0"/>
              </a:rPr>
              <a:t>MÔ TẢ THỦY SẢN</a:t>
            </a:r>
          </a:p>
        </p:txBody>
      </p:sp>
      <p:pic>
        <p:nvPicPr>
          <p:cNvPr id="4" name="Picture 3" descr="Graphical user interface&#10;&#10;Description automatically generated">
            <a:extLst>
              <a:ext uri="{FF2B5EF4-FFF2-40B4-BE49-F238E27FC236}">
                <a16:creationId xmlns:a16="http://schemas.microsoft.com/office/drawing/2014/main" id="{C1FCB4CF-69A4-8CC2-BFBF-2F6595AFBB55}"/>
              </a:ext>
            </a:extLst>
          </p:cNvPr>
          <p:cNvPicPr>
            <a:picLocks noChangeAspect="1"/>
          </p:cNvPicPr>
          <p:nvPr/>
        </p:nvPicPr>
        <p:blipFill>
          <a:blip r:embed="rId3">
            <a:extLst>
              <a:ext uri="{28A0092B-C50C-407E-A947-70E740481C1C}">
                <a14:useLocalDpi xmlns:a14="http://schemas.microsoft.com/office/drawing/2010/main" val="0"/>
              </a:ext>
            </a:extLst>
          </a:blip>
          <a:srcRect l="43909" t="21915" r="19765" b="47462"/>
          <a:stretch>
            <a:fillRect/>
          </a:stretch>
        </p:blipFill>
        <p:spPr bwMode="auto">
          <a:xfrm>
            <a:off x="6843259" y="2937845"/>
            <a:ext cx="4801585" cy="2512689"/>
          </a:xfrm>
          <a:prstGeom prst="rect">
            <a:avLst/>
          </a:prstGeom>
          <a:ln>
            <a:noFill/>
          </a:ln>
          <a:effectLst>
            <a:softEdge rad="112500"/>
          </a:effectLst>
        </p:spPr>
      </p:pic>
      <p:pic>
        <p:nvPicPr>
          <p:cNvPr id="6" name="Picture 5" descr="Tỷ lệ dinh dưỡng trong thức ăn công nghiệp cho tôm hùm xanh - Công ty VMC  Việt Nam">
            <a:extLst>
              <a:ext uri="{FF2B5EF4-FFF2-40B4-BE49-F238E27FC236}">
                <a16:creationId xmlns:a16="http://schemas.microsoft.com/office/drawing/2014/main" id="{E192FDB3-BC40-7B3E-DA36-620F3070778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72393" y="0"/>
            <a:ext cx="3976690" cy="2663811"/>
          </a:xfrm>
          <a:prstGeom prst="rect">
            <a:avLst/>
          </a:prstGeom>
          <a:ln>
            <a:noFill/>
          </a:ln>
          <a:effectLst>
            <a:softEdge rad="112500"/>
          </a:effectLst>
        </p:spPr>
      </p:pic>
      <p:pic>
        <p:nvPicPr>
          <p:cNvPr id="6146" name="Picture 2" descr="Quy trình nuôi tôm càng xanh toàn đực hai giai đoạn,các biện pháp phòng và  trị một số bệnh thường gặp">
            <a:extLst>
              <a:ext uri="{FF2B5EF4-FFF2-40B4-BE49-F238E27FC236}">
                <a16:creationId xmlns:a16="http://schemas.microsoft.com/office/drawing/2014/main" id="{F40F6133-71F2-2956-DDE4-514449CD89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39152" y="3428898"/>
            <a:ext cx="3186461" cy="318646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5158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146"/>
                                        </p:tgtEl>
                                        <p:attrNameLst>
                                          <p:attrName>style.visibility</p:attrName>
                                        </p:attrNameLst>
                                      </p:cBhvr>
                                      <p:to>
                                        <p:strVal val="visible"/>
                                      </p:to>
                                    </p:set>
                                    <p:animEffect transition="in" filter="wipe(down)">
                                      <p:cBhvr>
                                        <p:cTn id="22"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Kéo lưới rùng, ngư dân Hoàng Mai thu tiền triệu mỗi ngày - Đài phát thanh  và truyền hình Nghệ An">
            <a:extLst>
              <a:ext uri="{FF2B5EF4-FFF2-40B4-BE49-F238E27FC236}">
                <a16:creationId xmlns:a16="http://schemas.microsoft.com/office/drawing/2014/main" id="{7296EB28-2AEA-1107-4B1D-8042EE645E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026" y="22123"/>
            <a:ext cx="9019253" cy="676444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Engine ">
            <a:extLst>
              <a:ext uri="{FF2B5EF4-FFF2-40B4-BE49-F238E27FC236}">
                <a16:creationId xmlns:a16="http://schemas.microsoft.com/office/drawing/2014/main" id="{7CDECD6E-C826-FFBF-6DCD-1E8AFF9013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99" y="5461000"/>
            <a:ext cx="1325563" cy="1325563"/>
          </a:xfrm>
          <a:prstGeom prst="rect">
            <a:avLst/>
          </a:prstGeom>
          <a:noFill/>
          <a:extLst>
            <a:ext uri="{909E8E84-426E-40DD-AFC4-6F175D3DCCD1}">
              <a14:hiddenFill xmlns:a14="http://schemas.microsoft.com/office/drawing/2010/main">
                <a:solidFill>
                  <a:srgbClr val="FFFFFF"/>
                </a:solidFill>
              </a14:hiddenFill>
            </a:ext>
          </a:extLst>
        </p:spPr>
      </p:pic>
      <p:sp>
        <p:nvSpPr>
          <p:cNvPr id="2" name="Thought Bubble: Cloud 1">
            <a:extLst>
              <a:ext uri="{FF2B5EF4-FFF2-40B4-BE49-F238E27FC236}">
                <a16:creationId xmlns:a16="http://schemas.microsoft.com/office/drawing/2014/main" id="{D541EE4C-E7A6-07D8-340D-ED545A191E08}"/>
              </a:ext>
            </a:extLst>
          </p:cNvPr>
          <p:cNvSpPr/>
          <p:nvPr/>
        </p:nvSpPr>
        <p:spPr>
          <a:xfrm>
            <a:off x="9164279" y="796413"/>
            <a:ext cx="2920180" cy="2418735"/>
          </a:xfrm>
          <a:prstGeom prst="cloudCallout">
            <a:avLst/>
          </a:prstGeom>
          <a:solidFill>
            <a:schemeClr val="accent2">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Times New Roman" panose="02020603050405020304" pitchFamily="18" charset="0"/>
                <a:cs typeface="Times New Roman" panose="02020603050405020304" pitchFamily="18" charset="0"/>
              </a:rPr>
              <a:t>ĐÂY LÀ PHƯƠNG PHÁP KHAI THÁC NÀO NHỈ?</a:t>
            </a:r>
          </a:p>
        </p:txBody>
      </p:sp>
      <p:pic>
        <p:nvPicPr>
          <p:cNvPr id="7172" name="Picture 4" descr="Thinking bubble ">
            <a:extLst>
              <a:ext uri="{FF2B5EF4-FFF2-40B4-BE49-F238E27FC236}">
                <a16:creationId xmlns:a16="http://schemas.microsoft.com/office/drawing/2014/main" id="{49DA3E19-B007-B242-6CC9-724F5A7525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05169" y="3989438"/>
            <a:ext cx="243840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7459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barn(inVertical)">
                                      <p:cBhvr>
                                        <p:cTn id="7" dur="500"/>
                                        <p:tgtEl>
                                          <p:spTgt spid="717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16" presetClass="entr" presetSubtype="21" fill="hold" nodeType="withEffect">
                                  <p:stCondLst>
                                    <p:cond delay="0"/>
                                  </p:stCondLst>
                                  <p:childTnLst>
                                    <p:set>
                                      <p:cBhvr>
                                        <p:cTn id="14" dur="1" fill="hold">
                                          <p:stCondLst>
                                            <p:cond delay="0"/>
                                          </p:stCondLst>
                                        </p:cTn>
                                        <p:tgtEl>
                                          <p:spTgt spid="7172"/>
                                        </p:tgtEl>
                                        <p:attrNameLst>
                                          <p:attrName>style.visibility</p:attrName>
                                        </p:attrNameLst>
                                      </p:cBhvr>
                                      <p:to>
                                        <p:strVal val="visible"/>
                                      </p:to>
                                    </p:set>
                                    <p:animEffect transition="in" filter="barn(inVertical)">
                                      <p:cBhvr>
                                        <p:cTn id="15" dur="500"/>
                                        <p:tgtEl>
                                          <p:spTgt spid="7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EC48BD86-2603-398A-4711-AB330DC0280E}"/>
              </a:ext>
            </a:extLst>
          </p:cNvPr>
          <p:cNvGraphicFramePr>
            <a:graphicFrameLocks noGrp="1"/>
          </p:cNvGraphicFramePr>
          <p:nvPr>
            <p:extLst>
              <p:ext uri="{D42A27DB-BD31-4B8C-83A1-F6EECF244321}">
                <p14:modId xmlns:p14="http://schemas.microsoft.com/office/powerpoint/2010/main" val="3582606124"/>
              </p:ext>
            </p:extLst>
          </p:nvPr>
        </p:nvGraphicFramePr>
        <p:xfrm>
          <a:off x="907024" y="270292"/>
          <a:ext cx="10626213" cy="6042210"/>
        </p:xfrm>
        <a:graphic>
          <a:graphicData uri="http://schemas.openxmlformats.org/drawingml/2006/table">
            <a:tbl>
              <a:tblPr firstRow="1" bandRow="1">
                <a:tableStyleId>{21E4AEA4-8DFA-4A89-87EB-49C32662AFE0}</a:tableStyleId>
              </a:tblPr>
              <a:tblGrid>
                <a:gridCol w="10626213">
                  <a:extLst>
                    <a:ext uri="{9D8B030D-6E8A-4147-A177-3AD203B41FA5}">
                      <a16:colId xmlns:a16="http://schemas.microsoft.com/office/drawing/2014/main" val="848147373"/>
                    </a:ext>
                  </a:extLst>
                </a:gridCol>
              </a:tblGrid>
              <a:tr h="612463">
                <a:tc>
                  <a:txBody>
                    <a:bodyPr/>
                    <a:lstStyle/>
                    <a:p>
                      <a:pPr algn="ctr"/>
                      <a:r>
                        <a:rPr lang="en-US" sz="2800" dirty="0">
                          <a:latin typeface="Times New Roman" panose="02020603050405020304" pitchFamily="18" charset="0"/>
                          <a:cs typeface="Times New Roman" panose="02020603050405020304" pitchFamily="18" charset="0"/>
                        </a:rPr>
                        <a:t>PHIẾU HỌC TẬP SỐ 3</a:t>
                      </a:r>
                    </a:p>
                  </a:txBody>
                  <a:tcPr/>
                </a:tc>
                <a:extLst>
                  <a:ext uri="{0D108BD9-81ED-4DB2-BD59-A6C34878D82A}">
                    <a16:rowId xmlns:a16="http://schemas.microsoft.com/office/drawing/2014/main" val="680012335"/>
                  </a:ext>
                </a:extLst>
              </a:tr>
              <a:tr h="716457">
                <a:tc>
                  <a:txBody>
                    <a:bodyPr/>
                    <a:lstStyle/>
                    <a:p>
                      <a:pPr algn="just">
                        <a:lnSpc>
                          <a:spcPct val="115000"/>
                        </a:lnSpc>
                        <a:spcAft>
                          <a:spcPts val="1000"/>
                        </a:spcAft>
                      </a:pPr>
                      <a:r>
                        <a:rPr lang="en-US" sz="2800" b="1" dirty="0" err="1">
                          <a:effectLst/>
                          <a:latin typeface="Times New Roman" panose="02020603050405020304" pitchFamily="18" charset="0"/>
                          <a:cs typeface="Times New Roman" panose="02020603050405020304" pitchFamily="18" charset="0"/>
                        </a:rPr>
                        <a:t>Câu</a:t>
                      </a:r>
                      <a:r>
                        <a:rPr lang="en-US" sz="2800" b="1" dirty="0">
                          <a:effectLst/>
                          <a:latin typeface="Times New Roman" panose="02020603050405020304" pitchFamily="18" charset="0"/>
                          <a:cs typeface="Times New Roman" panose="02020603050405020304" pitchFamily="18" charset="0"/>
                        </a:rPr>
                        <a:t> 1: </a:t>
                      </a:r>
                      <a:r>
                        <a:rPr lang="vi-VN" sz="2800" dirty="0">
                          <a:effectLst/>
                          <a:latin typeface="Times New Roman" panose="02020603050405020304" pitchFamily="18" charset="0"/>
                          <a:cs typeface="Times New Roman" panose="02020603050405020304" pitchFamily="18" charset="0"/>
                        </a:rPr>
                        <a:t>Cho biết phương pháp khai thác cá trên ảnh?</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36042164"/>
                  </a:ext>
                </a:extLst>
              </a:tr>
              <a:tr h="9337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kern="1200" dirty="0" err="1">
                          <a:solidFill>
                            <a:schemeClr val="dk1"/>
                          </a:solidFill>
                          <a:effectLst/>
                          <a:latin typeface="Times New Roman" panose="02020603050405020304" pitchFamily="18" charset="0"/>
                          <a:cs typeface="Times New Roman" panose="02020603050405020304" pitchFamily="18" charset="0"/>
                        </a:rPr>
                        <a:t>Câu</a:t>
                      </a:r>
                      <a:r>
                        <a:rPr lang="en-US" sz="2800" b="1" kern="1200" dirty="0">
                          <a:solidFill>
                            <a:schemeClr val="dk1"/>
                          </a:solidFill>
                          <a:effectLst/>
                          <a:latin typeface="Times New Roman" panose="02020603050405020304" pitchFamily="18" charset="0"/>
                          <a:cs typeface="Times New Roman" panose="02020603050405020304" pitchFamily="18" charset="0"/>
                        </a:rPr>
                        <a:t> 2:</a:t>
                      </a:r>
                      <a:r>
                        <a:rPr lang="en-US" sz="2800" kern="1200" dirty="0">
                          <a:solidFill>
                            <a:schemeClr val="dk1"/>
                          </a:solidFill>
                          <a:effectLst/>
                          <a:latin typeface="Times New Roman" panose="02020603050405020304" pitchFamily="18" charset="0"/>
                          <a:cs typeface="Times New Roman" panose="02020603050405020304" pitchFamily="18" charset="0"/>
                        </a:rPr>
                        <a:t> </a:t>
                      </a:r>
                      <a:r>
                        <a:rPr lang="vi-VN" sz="2800" kern="1200" dirty="0">
                          <a:solidFill>
                            <a:schemeClr val="dk1"/>
                          </a:solidFill>
                          <a:effectLst/>
                          <a:latin typeface="Times New Roman" panose="02020603050405020304" pitchFamily="18" charset="0"/>
                          <a:cs typeface="Times New Roman" panose="02020603050405020304" pitchFamily="18" charset="0"/>
                        </a:rPr>
                        <a:t>Cho biết ngoài hình thức khai thác trên còn hình thức khai thác nào khác không? Kể tên?</a:t>
                      </a:r>
                      <a:endParaRPr lang="en-US" sz="2800" kern="1200" dirty="0">
                        <a:solidFill>
                          <a:schemeClr val="dk1"/>
                        </a:solidFill>
                        <a:effectLst/>
                        <a:latin typeface="Times New Roman" panose="02020603050405020304" pitchFamily="18" charset="0"/>
                        <a:ea typeface="+mn-ea"/>
                        <a:cs typeface="Times New Roman" panose="02020603050405020304" pitchFamily="18" charset="0"/>
                      </a:endParaRPr>
                    </a:p>
                  </a:txBody>
                  <a:tcPr/>
                </a:tc>
                <a:extLst>
                  <a:ext uri="{0D108BD9-81ED-4DB2-BD59-A6C34878D82A}">
                    <a16:rowId xmlns:a16="http://schemas.microsoft.com/office/drawing/2014/main" val="819479282"/>
                  </a:ext>
                </a:extLst>
              </a:tr>
              <a:tr h="9337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kern="1200" dirty="0" err="1">
                          <a:solidFill>
                            <a:schemeClr val="dk1"/>
                          </a:solidFill>
                          <a:effectLst/>
                          <a:latin typeface="Times New Roman" panose="02020603050405020304" pitchFamily="18" charset="0"/>
                          <a:cs typeface="Times New Roman" panose="02020603050405020304" pitchFamily="18" charset="0"/>
                        </a:rPr>
                        <a:t>Câu</a:t>
                      </a:r>
                      <a:r>
                        <a:rPr lang="en-US" sz="2800" b="1" kern="1200" dirty="0">
                          <a:solidFill>
                            <a:schemeClr val="dk1"/>
                          </a:solidFill>
                          <a:effectLst/>
                          <a:latin typeface="Times New Roman" panose="02020603050405020304" pitchFamily="18" charset="0"/>
                          <a:cs typeface="Times New Roman" panose="02020603050405020304" pitchFamily="18" charset="0"/>
                        </a:rPr>
                        <a:t> 3:</a:t>
                      </a:r>
                      <a:r>
                        <a:rPr lang="en-US" sz="2800" kern="1200" dirty="0">
                          <a:solidFill>
                            <a:schemeClr val="dk1"/>
                          </a:solidFill>
                          <a:effectLst/>
                          <a:latin typeface="Times New Roman" panose="02020603050405020304" pitchFamily="18" charset="0"/>
                          <a:cs typeface="Times New Roman" panose="02020603050405020304" pitchFamily="18" charset="0"/>
                        </a:rPr>
                        <a:t> </a:t>
                      </a:r>
                      <a:r>
                        <a:rPr lang="vi-VN" sz="2800" kern="1200" dirty="0">
                          <a:solidFill>
                            <a:schemeClr val="dk1"/>
                          </a:solidFill>
                          <a:effectLst/>
                          <a:latin typeface="Times New Roman" panose="02020603050405020304" pitchFamily="18" charset="0"/>
                          <a:cs typeface="Times New Roman" panose="02020603050405020304" pitchFamily="18" charset="0"/>
                        </a:rPr>
                        <a:t>Cho biết các hình thức khai thác phù hợp với loài thủy sản mà nhóm em bốc được?</a:t>
                      </a:r>
                      <a:endParaRPr lang="en-US" sz="2800" kern="1200" dirty="0">
                        <a:solidFill>
                          <a:schemeClr val="dk1"/>
                        </a:solidFill>
                        <a:effectLst/>
                        <a:latin typeface="Times New Roman" panose="02020603050405020304" pitchFamily="18" charset="0"/>
                        <a:ea typeface="+mn-ea"/>
                        <a:cs typeface="Times New Roman" panose="02020603050405020304" pitchFamily="18" charset="0"/>
                      </a:endParaRPr>
                    </a:p>
                  </a:txBody>
                  <a:tcPr/>
                </a:tc>
                <a:extLst>
                  <a:ext uri="{0D108BD9-81ED-4DB2-BD59-A6C34878D82A}">
                    <a16:rowId xmlns:a16="http://schemas.microsoft.com/office/drawing/2014/main" val="2308411834"/>
                  </a:ext>
                </a:extLst>
              </a:tr>
              <a:tr h="9337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Câu</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4: </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Cho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biết</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tại</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sao</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phải</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khai</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thác</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và</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bảo</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vệ</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nguồn</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lợi</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thủy</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sản</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(ý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nghĩa</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của</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việc</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khai</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thác</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thủy</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sản</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a:t>
                      </a:r>
                    </a:p>
                  </a:txBody>
                  <a:tcPr/>
                </a:tc>
                <a:extLst>
                  <a:ext uri="{0D108BD9-81ED-4DB2-BD59-A6C34878D82A}">
                    <a16:rowId xmlns:a16="http://schemas.microsoft.com/office/drawing/2014/main" val="2160808011"/>
                  </a:ext>
                </a:extLst>
              </a:tr>
              <a:tr h="9337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Câu</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5: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Có</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phải</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nguồn</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thủy</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sản</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là</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vô</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tận</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hay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không</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Có</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hay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không</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nên</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khai</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thác</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thủy</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sản</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một</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cách</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tùy</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ý?</a:t>
                      </a:r>
                    </a:p>
                  </a:txBody>
                  <a:tcPr/>
                </a:tc>
                <a:extLst>
                  <a:ext uri="{0D108BD9-81ED-4DB2-BD59-A6C34878D82A}">
                    <a16:rowId xmlns:a16="http://schemas.microsoft.com/office/drawing/2014/main" val="2011639826"/>
                  </a:ext>
                </a:extLst>
              </a:tr>
              <a:tr h="9337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Câu</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6: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Nêu</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cách</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khai</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thác</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và</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bảo</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vệ</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nguồn</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lợi</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thủy</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sản</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hiệu</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kern="1200" dirty="0" err="1">
                          <a:solidFill>
                            <a:schemeClr val="dk1"/>
                          </a:solidFill>
                          <a:effectLst/>
                          <a:latin typeface="Times New Roman" panose="02020603050405020304" pitchFamily="18" charset="0"/>
                          <a:ea typeface="+mn-ea"/>
                          <a:cs typeface="Times New Roman" panose="02020603050405020304" pitchFamily="18" charset="0"/>
                        </a:rPr>
                        <a:t>quả</a:t>
                      </a:r>
                      <a:r>
                        <a:rPr lang="en-US" sz="2800" kern="1200" dirty="0">
                          <a:solidFill>
                            <a:schemeClr val="dk1"/>
                          </a:solidFill>
                          <a:effectLst/>
                          <a:latin typeface="Times New Roman" panose="02020603050405020304" pitchFamily="18" charset="0"/>
                          <a:ea typeface="+mn-ea"/>
                          <a:cs typeface="Times New Roman" panose="02020603050405020304" pitchFamily="18" charset="0"/>
                        </a:rPr>
                        <a:t>?</a:t>
                      </a:r>
                    </a:p>
                  </a:txBody>
                  <a:tcPr/>
                </a:tc>
                <a:extLst>
                  <a:ext uri="{0D108BD9-81ED-4DB2-BD59-A6C34878D82A}">
                    <a16:rowId xmlns:a16="http://schemas.microsoft.com/office/drawing/2014/main" val="1626982811"/>
                  </a:ext>
                </a:extLst>
              </a:tr>
            </a:tbl>
          </a:graphicData>
        </a:graphic>
      </p:graphicFrame>
      <p:pic>
        <p:nvPicPr>
          <p:cNvPr id="5" name="Picture 2" descr="Engine ">
            <a:extLst>
              <a:ext uri="{FF2B5EF4-FFF2-40B4-BE49-F238E27FC236}">
                <a16:creationId xmlns:a16="http://schemas.microsoft.com/office/drawing/2014/main" id="{7CDECD6E-C826-FFBF-6DCD-1E8AFF9013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457157"/>
            <a:ext cx="1325563" cy="1325563"/>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Crab ">
            <a:extLst>
              <a:ext uri="{FF2B5EF4-FFF2-40B4-BE49-F238E27FC236}">
                <a16:creationId xmlns:a16="http://schemas.microsoft.com/office/drawing/2014/main" id="{7AAC81F4-E38D-55DD-0AAC-166ECAE9FC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49896" y="17256"/>
            <a:ext cx="1442833" cy="1442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0147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7" name="Rectangle 1042">
            <a:extLst>
              <a:ext uri="{FF2B5EF4-FFF2-40B4-BE49-F238E27FC236}">
                <a16:creationId xmlns:a16="http://schemas.microsoft.com/office/drawing/2014/main" id="{7C1E5815-D54C-487F-A054-6D4930ADE3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8" name="Freeform: Shape 1044">
            <a:extLst>
              <a:ext uri="{FF2B5EF4-FFF2-40B4-BE49-F238E27FC236}">
                <a16:creationId xmlns:a16="http://schemas.microsoft.com/office/drawing/2014/main" id="{736F0DFD-0954-464F-BF12-DD2E6F6E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208496"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1028" name="Picture 4" descr="Những điều thú vị về con heo">
            <a:extLst>
              <a:ext uri="{FF2B5EF4-FFF2-40B4-BE49-F238E27FC236}">
                <a16:creationId xmlns:a16="http://schemas.microsoft.com/office/drawing/2014/main" id="{F3F1CA09-8D69-5932-21C6-6C424CEEF3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38" y="688975"/>
            <a:ext cx="2797175" cy="1720850"/>
          </a:xfrm>
          <a:prstGeom prst="rect">
            <a:avLst/>
          </a:prstGeom>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380E95AF-B5C8-C85C-D623-2672C287248F}"/>
              </a:ext>
            </a:extLst>
          </p:cNvPr>
          <p:cNvPicPr>
            <a:picLocks noChangeAspect="1"/>
          </p:cNvPicPr>
          <p:nvPr/>
        </p:nvPicPr>
        <p:blipFill>
          <a:blip r:embed="rId3"/>
          <a:stretch>
            <a:fillRect/>
          </a:stretch>
        </p:blipFill>
        <p:spPr>
          <a:xfrm>
            <a:off x="3505200" y="688975"/>
            <a:ext cx="2417763" cy="1720850"/>
          </a:xfrm>
          <a:prstGeom prst="rect">
            <a:avLst/>
          </a:prstGeom>
        </p:spPr>
      </p:pic>
      <p:pic>
        <p:nvPicPr>
          <p:cNvPr id="6" name="Picture 5">
            <a:extLst>
              <a:ext uri="{FF2B5EF4-FFF2-40B4-BE49-F238E27FC236}">
                <a16:creationId xmlns:a16="http://schemas.microsoft.com/office/drawing/2014/main" id="{7BFAA0C5-6F55-B93F-6A2A-2EB3B73C97BA}"/>
              </a:ext>
            </a:extLst>
          </p:cNvPr>
          <p:cNvPicPr>
            <a:picLocks noChangeAspect="1"/>
          </p:cNvPicPr>
          <p:nvPr/>
        </p:nvPicPr>
        <p:blipFill>
          <a:blip r:embed="rId4"/>
          <a:stretch>
            <a:fillRect/>
          </a:stretch>
        </p:blipFill>
        <p:spPr>
          <a:xfrm>
            <a:off x="642938" y="2476500"/>
            <a:ext cx="2871788" cy="1587500"/>
          </a:xfrm>
          <a:prstGeom prst="rect">
            <a:avLst/>
          </a:prstGeom>
        </p:spPr>
      </p:pic>
      <p:pic>
        <p:nvPicPr>
          <p:cNvPr id="1030" name="Picture 6" descr="Trẻ em ăn rau mồng tơi có tốt không? | Vinmec">
            <a:extLst>
              <a:ext uri="{FF2B5EF4-FFF2-40B4-BE49-F238E27FC236}">
                <a16:creationId xmlns:a16="http://schemas.microsoft.com/office/drawing/2014/main" id="{8364A61C-8ADC-DA83-65F5-AB363EABA4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1400" y="2476500"/>
            <a:ext cx="2341563" cy="1587500"/>
          </a:xfrm>
          <a:prstGeom prst="rect">
            <a:avLst/>
          </a:prstGeom>
          <a:extLst>
            <a:ext uri="{909E8E84-426E-40DD-AFC4-6F175D3DCCD1}">
              <a14:hiddenFill xmlns:a14="http://schemas.microsoft.com/office/drawing/2010/main">
                <a:solidFill>
                  <a:srgbClr val="FFFFFF"/>
                </a:solidFill>
              </a14:hiddenFill>
            </a:ext>
          </a:extLst>
        </p:spPr>
      </p:pic>
      <p:pic>
        <p:nvPicPr>
          <p:cNvPr id="1038" name="Picture 14" descr="giải pháp tăng năng suất tôm - cua - cá - Cá giống Nha Trang - THỦY SẢN  TRƯỜNG PHÁT">
            <a:extLst>
              <a:ext uri="{FF2B5EF4-FFF2-40B4-BE49-F238E27FC236}">
                <a16:creationId xmlns:a16="http://schemas.microsoft.com/office/drawing/2014/main" id="{9FC485F8-5B15-CFE8-0B32-5215513919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2938" y="4129088"/>
            <a:ext cx="5281613" cy="2039938"/>
          </a:xfrm>
          <a:prstGeom prst="rect">
            <a:avLst/>
          </a:prstGeom>
          <a:extLst>
            <a:ext uri="{909E8E84-426E-40DD-AFC4-6F175D3DCCD1}">
              <a14:hiddenFill xmlns:a14="http://schemas.microsoft.com/office/drawing/2010/main">
                <a:solidFill>
                  <a:srgbClr val="FFFFFF"/>
                </a:solidFill>
              </a14:hiddenFill>
            </a:ext>
          </a:extLst>
        </p:spPr>
      </p:pic>
      <p:pic>
        <p:nvPicPr>
          <p:cNvPr id="1032" name="Picture 8" descr="Sống một lần trọn đam mê: mực khô được ngư dân câu như thế nào">
            <a:extLst>
              <a:ext uri="{FF2B5EF4-FFF2-40B4-BE49-F238E27FC236}">
                <a16:creationId xmlns:a16="http://schemas.microsoft.com/office/drawing/2014/main" id="{FE66F198-B99F-D0C5-1768-ECD60C52447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89638" y="688975"/>
            <a:ext cx="3890963" cy="2925763"/>
          </a:xfrm>
          <a:prstGeom prst="rect">
            <a:avLst/>
          </a:prstGeom>
          <a:extLst>
            <a:ext uri="{909E8E84-426E-40DD-AFC4-6F175D3DCCD1}">
              <a14:hiddenFill xmlns:a14="http://schemas.microsoft.com/office/drawing/2010/main">
                <a:solidFill>
                  <a:srgbClr val="FFFFFF"/>
                </a:solidFill>
              </a14:hiddenFill>
            </a:ext>
          </a:extLst>
        </p:spPr>
      </p:pic>
      <p:pic>
        <p:nvPicPr>
          <p:cNvPr id="1034" name="Picture 10" descr="Lợi ích của rong nho đối với bà bầu - bau.vn">
            <a:extLst>
              <a:ext uri="{FF2B5EF4-FFF2-40B4-BE49-F238E27FC236}">
                <a16:creationId xmlns:a16="http://schemas.microsoft.com/office/drawing/2014/main" id="{997BC864-4191-3555-803F-B284BD81B96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89638" y="3681413"/>
            <a:ext cx="3890963" cy="2487613"/>
          </a:xfrm>
          <a:prstGeom prst="rect">
            <a:avLst/>
          </a:prstGeom>
          <a:extLst>
            <a:ext uri="{909E8E84-426E-40DD-AFC4-6F175D3DCCD1}">
              <a14:hiddenFill xmlns:a14="http://schemas.microsoft.com/office/drawing/2010/main">
                <a:solidFill>
                  <a:srgbClr val="FFFFFF"/>
                </a:solidFill>
              </a14:hiddenFill>
            </a:ext>
          </a:extLst>
        </p:spPr>
      </p:pic>
      <p:pic>
        <p:nvPicPr>
          <p:cNvPr id="21" name="Picture 2" descr="Engine ">
            <a:extLst>
              <a:ext uri="{FF2B5EF4-FFF2-40B4-BE49-F238E27FC236}">
                <a16:creationId xmlns:a16="http://schemas.microsoft.com/office/drawing/2014/main" id="{5934F557-046E-889F-9033-42D05EE3930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537466" y="5506244"/>
            <a:ext cx="1325563" cy="132556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5A127A75-F4B3-67B3-F78B-7E6CA42A09FB}"/>
              </a:ext>
            </a:extLst>
          </p:cNvPr>
          <p:cNvSpPr/>
          <p:nvPr/>
        </p:nvSpPr>
        <p:spPr>
          <a:xfrm>
            <a:off x="10238992" y="753143"/>
            <a:ext cx="1542239" cy="4110644"/>
          </a:xfrm>
          <a:prstGeom prst="roundRect">
            <a:avLst/>
          </a:prstGeom>
          <a:pattFill prst="solidDmnd">
            <a:fgClr>
              <a:schemeClr val="accent1">
                <a:lumMod val="20000"/>
                <a:lumOff val="8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Cho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biết</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tên</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gọi</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của</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các</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loại</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động</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vật</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thực</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vật</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trên</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a:t>
            </a:r>
          </a:p>
        </p:txBody>
      </p:sp>
      <p:sp>
        <p:nvSpPr>
          <p:cNvPr id="7" name="TextBox 6">
            <a:extLst>
              <a:ext uri="{FF2B5EF4-FFF2-40B4-BE49-F238E27FC236}">
                <a16:creationId xmlns:a16="http://schemas.microsoft.com/office/drawing/2014/main" id="{9E2B514D-AFAA-0E13-3426-F06B585A90DD}"/>
              </a:ext>
            </a:extLst>
          </p:cNvPr>
          <p:cNvSpPr txBox="1"/>
          <p:nvPr/>
        </p:nvSpPr>
        <p:spPr>
          <a:xfrm>
            <a:off x="10158058" y="691105"/>
            <a:ext cx="1704105" cy="4457952"/>
          </a:xfrm>
          <a:prstGeom prst="rect">
            <a:avLst/>
          </a:prstGeom>
          <a:pattFill prst="shingle">
            <a:fgClr>
              <a:schemeClr val="accent1">
                <a:lumMod val="20000"/>
                <a:lumOff val="80000"/>
              </a:schemeClr>
            </a:fgClr>
            <a:bgClr>
              <a:schemeClr val="bg1"/>
            </a:bgClr>
          </a:patt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nSpc>
                <a:spcPct val="150000"/>
              </a:lnSpc>
            </a:pPr>
            <a:r>
              <a:rPr lang="en-US" sz="2400" dirty="0" err="1">
                <a:latin typeface="Times New Roman" panose="02020603050405020304" pitchFamily="18" charset="0"/>
                <a:cs typeface="Times New Roman" panose="02020603050405020304" pitchFamily="18" charset="0"/>
              </a:rPr>
              <a:t>Lợn</a:t>
            </a:r>
            <a:endParaRPr lang="en-US" sz="2400" dirty="0">
              <a:latin typeface="Times New Roman" panose="02020603050405020304" pitchFamily="18" charset="0"/>
              <a:cs typeface="Times New Roman" panose="02020603050405020304" pitchFamily="18" charset="0"/>
            </a:endParaRPr>
          </a:p>
          <a:p>
            <a:pPr>
              <a:lnSpc>
                <a:spcPct val="150000"/>
              </a:lnSpc>
            </a:pPr>
            <a:r>
              <a:rPr lang="en-US" sz="2400" dirty="0" err="1">
                <a:latin typeface="Times New Roman" panose="02020603050405020304" pitchFamily="18" charset="0"/>
                <a:cs typeface="Times New Roman" panose="02020603050405020304" pitchFamily="18" charset="0"/>
              </a:rPr>
              <a:t>Cá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chuồn</a:t>
            </a:r>
            <a:endParaRPr lang="en-US" sz="2400" dirty="0">
              <a:latin typeface="Times New Roman" panose="02020603050405020304" pitchFamily="18" charset="0"/>
              <a:cs typeface="Times New Roman" panose="02020603050405020304" pitchFamily="18" charset="0"/>
            </a:endParaRPr>
          </a:p>
          <a:p>
            <a:pPr>
              <a:lnSpc>
                <a:spcPct val="150000"/>
              </a:lnSpc>
            </a:pPr>
            <a:r>
              <a:rPr lang="en-US" sz="2400" dirty="0" err="1">
                <a:latin typeface="Times New Roman" panose="02020603050405020304" pitchFamily="18" charset="0"/>
                <a:cs typeface="Times New Roman" panose="02020603050405020304" pitchFamily="18" charset="0"/>
              </a:rPr>
              <a:t>Mực</a:t>
            </a:r>
            <a:endParaRPr lang="en-US" sz="2400" dirty="0">
              <a:latin typeface="Times New Roman" panose="02020603050405020304" pitchFamily="18" charset="0"/>
              <a:cs typeface="Times New Roman" panose="02020603050405020304" pitchFamily="18" charset="0"/>
            </a:endParaRPr>
          </a:p>
          <a:p>
            <a:pPr>
              <a:lnSpc>
                <a:spcPct val="150000"/>
              </a:lnSpc>
            </a:pPr>
            <a:r>
              <a:rPr lang="en-US" sz="2400" dirty="0" err="1">
                <a:latin typeface="Times New Roman" panose="02020603050405020304" pitchFamily="18" charset="0"/>
                <a:cs typeface="Times New Roman" panose="02020603050405020304" pitchFamily="18" charset="0"/>
              </a:rPr>
              <a:t>Gà</a:t>
            </a:r>
            <a:endParaRPr lang="en-US" sz="2400" dirty="0">
              <a:latin typeface="Times New Roman" panose="02020603050405020304" pitchFamily="18" charset="0"/>
              <a:cs typeface="Times New Roman" panose="02020603050405020304" pitchFamily="18" charset="0"/>
            </a:endParaRPr>
          </a:p>
          <a:p>
            <a:pPr>
              <a:lnSpc>
                <a:spcPct val="150000"/>
              </a:lnSpc>
            </a:pPr>
            <a:r>
              <a:rPr lang="en-US" sz="2400" dirty="0">
                <a:latin typeface="Times New Roman" panose="02020603050405020304" pitchFamily="18" charset="0"/>
                <a:cs typeface="Times New Roman" panose="02020603050405020304" pitchFamily="18" charset="0"/>
              </a:rPr>
              <a:t>Rau </a:t>
            </a:r>
            <a:r>
              <a:rPr lang="en-US" sz="2400" dirty="0" err="1">
                <a:latin typeface="Times New Roman" panose="02020603050405020304" pitchFamily="18" charset="0"/>
                <a:cs typeface="Times New Roman" panose="02020603050405020304" pitchFamily="18" charset="0"/>
              </a:rPr>
              <a:t>mồng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tơi</a:t>
            </a:r>
            <a:endParaRPr lang="en-US" sz="2400" dirty="0">
              <a:latin typeface="Times New Roman" panose="02020603050405020304" pitchFamily="18" charset="0"/>
              <a:cs typeface="Times New Roman" panose="02020603050405020304" pitchFamily="18" charset="0"/>
            </a:endParaRPr>
          </a:p>
          <a:p>
            <a:pPr>
              <a:lnSpc>
                <a:spcPct val="150000"/>
              </a:lnSpc>
            </a:pPr>
            <a:r>
              <a:rPr lang="en-US" sz="2400" dirty="0" err="1">
                <a:latin typeface="Times New Roman" panose="02020603050405020304" pitchFamily="18" charset="0"/>
                <a:cs typeface="Times New Roman" panose="02020603050405020304" pitchFamily="18" charset="0"/>
              </a:rPr>
              <a:t>Tôm</a:t>
            </a:r>
            <a:endParaRPr lang="en-US" sz="2400" dirty="0">
              <a:latin typeface="Times New Roman" panose="02020603050405020304" pitchFamily="18" charset="0"/>
              <a:cs typeface="Times New Roman" panose="02020603050405020304" pitchFamily="18" charset="0"/>
            </a:endParaRPr>
          </a:p>
          <a:p>
            <a:pPr>
              <a:lnSpc>
                <a:spcPct val="150000"/>
              </a:lnSpc>
            </a:pPr>
            <a:r>
              <a:rPr lang="en-US" sz="2400" dirty="0">
                <a:latin typeface="Times New Roman" panose="02020603050405020304" pitchFamily="18" charset="0"/>
                <a:cs typeface="Times New Roman" panose="02020603050405020304" pitchFamily="18" charset="0"/>
              </a:rPr>
              <a:t>Rong </a:t>
            </a:r>
            <a:r>
              <a:rPr lang="en-US" sz="2400" dirty="0" err="1">
                <a:latin typeface="Times New Roman" panose="02020603050405020304" pitchFamily="18" charset="0"/>
                <a:cs typeface="Times New Roman" panose="02020603050405020304" pitchFamily="18" charset="0"/>
              </a:rPr>
              <a:t>nho</a:t>
            </a: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1499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circle(in)">
                                      <p:cBhvr>
                                        <p:cTn id="7" dur="2000"/>
                                        <p:tgtEl>
                                          <p:spTgt spid="1028"/>
                                        </p:tgtEl>
                                      </p:cBhvr>
                                    </p:animEffect>
                                  </p:childTnLst>
                                </p:cTn>
                              </p:par>
                              <p:par>
                                <p:cTn id="8" presetID="6"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par>
                                <p:cTn id="11" presetID="6" presetClass="entr" presetSubtype="16" fill="hold" nodeType="withEffect">
                                  <p:stCondLst>
                                    <p:cond delay="0"/>
                                  </p:stCondLst>
                                  <p:childTnLst>
                                    <p:set>
                                      <p:cBhvr>
                                        <p:cTn id="12" dur="1" fill="hold">
                                          <p:stCondLst>
                                            <p:cond delay="0"/>
                                          </p:stCondLst>
                                        </p:cTn>
                                        <p:tgtEl>
                                          <p:spTgt spid="1032"/>
                                        </p:tgtEl>
                                        <p:attrNameLst>
                                          <p:attrName>style.visibility</p:attrName>
                                        </p:attrNameLst>
                                      </p:cBhvr>
                                      <p:to>
                                        <p:strVal val="visible"/>
                                      </p:to>
                                    </p:set>
                                    <p:animEffect transition="in" filter="circle(in)">
                                      <p:cBhvr>
                                        <p:cTn id="13" dur="2000"/>
                                        <p:tgtEl>
                                          <p:spTgt spid="1032"/>
                                        </p:tgtEl>
                                      </p:cBhvr>
                                    </p:animEffect>
                                  </p:childTnLst>
                                </p:cTn>
                              </p:par>
                              <p:par>
                                <p:cTn id="14" presetID="6" presetClass="entr" presetSubtype="16"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ircle(in)">
                                      <p:cBhvr>
                                        <p:cTn id="16" dur="2000"/>
                                        <p:tgtEl>
                                          <p:spTgt spid="6"/>
                                        </p:tgtEl>
                                      </p:cBhvr>
                                    </p:animEffect>
                                  </p:childTnLst>
                                </p:cTn>
                              </p:par>
                              <p:par>
                                <p:cTn id="17" presetID="6" presetClass="entr" presetSubtype="16" fill="hold" nodeType="withEffect">
                                  <p:stCondLst>
                                    <p:cond delay="0"/>
                                  </p:stCondLst>
                                  <p:childTnLst>
                                    <p:set>
                                      <p:cBhvr>
                                        <p:cTn id="18" dur="1" fill="hold">
                                          <p:stCondLst>
                                            <p:cond delay="0"/>
                                          </p:stCondLst>
                                        </p:cTn>
                                        <p:tgtEl>
                                          <p:spTgt spid="1030"/>
                                        </p:tgtEl>
                                        <p:attrNameLst>
                                          <p:attrName>style.visibility</p:attrName>
                                        </p:attrNameLst>
                                      </p:cBhvr>
                                      <p:to>
                                        <p:strVal val="visible"/>
                                      </p:to>
                                    </p:set>
                                    <p:animEffect transition="in" filter="circle(in)">
                                      <p:cBhvr>
                                        <p:cTn id="19" dur="2000"/>
                                        <p:tgtEl>
                                          <p:spTgt spid="1030"/>
                                        </p:tgtEl>
                                      </p:cBhvr>
                                    </p:animEffect>
                                  </p:childTnLst>
                                </p:cTn>
                              </p:par>
                              <p:par>
                                <p:cTn id="20" presetID="6" presetClass="entr" presetSubtype="16" fill="hold" nodeType="withEffect">
                                  <p:stCondLst>
                                    <p:cond delay="0"/>
                                  </p:stCondLst>
                                  <p:childTnLst>
                                    <p:set>
                                      <p:cBhvr>
                                        <p:cTn id="21" dur="1" fill="hold">
                                          <p:stCondLst>
                                            <p:cond delay="0"/>
                                          </p:stCondLst>
                                        </p:cTn>
                                        <p:tgtEl>
                                          <p:spTgt spid="1038"/>
                                        </p:tgtEl>
                                        <p:attrNameLst>
                                          <p:attrName>style.visibility</p:attrName>
                                        </p:attrNameLst>
                                      </p:cBhvr>
                                      <p:to>
                                        <p:strVal val="visible"/>
                                      </p:to>
                                    </p:set>
                                    <p:animEffect transition="in" filter="circle(in)">
                                      <p:cBhvr>
                                        <p:cTn id="22" dur="2000"/>
                                        <p:tgtEl>
                                          <p:spTgt spid="1038"/>
                                        </p:tgtEl>
                                      </p:cBhvr>
                                    </p:animEffect>
                                  </p:childTnLst>
                                </p:cTn>
                              </p:par>
                              <p:par>
                                <p:cTn id="23" presetID="6" presetClass="entr" presetSubtype="16" fill="hold" nodeType="withEffect">
                                  <p:stCondLst>
                                    <p:cond delay="0"/>
                                  </p:stCondLst>
                                  <p:childTnLst>
                                    <p:set>
                                      <p:cBhvr>
                                        <p:cTn id="24" dur="1" fill="hold">
                                          <p:stCondLst>
                                            <p:cond delay="0"/>
                                          </p:stCondLst>
                                        </p:cTn>
                                        <p:tgtEl>
                                          <p:spTgt spid="1034"/>
                                        </p:tgtEl>
                                        <p:attrNameLst>
                                          <p:attrName>style.visibility</p:attrName>
                                        </p:attrNameLst>
                                      </p:cBhvr>
                                      <p:to>
                                        <p:strVal val="visible"/>
                                      </p:to>
                                    </p:set>
                                    <p:animEffect transition="in" filter="circle(in)">
                                      <p:cBhvr>
                                        <p:cTn id="25" dur="2000"/>
                                        <p:tgtEl>
                                          <p:spTgt spid="1034"/>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barn(inVertical)">
                                      <p:cBhvr>
                                        <p:cTn id="30" dur="5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down)">
                                      <p:cBhvr>
                                        <p:cTn id="3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224" name="Picture 8" descr="NTO - Cào nghêu Đầm Nại">
            <a:extLst>
              <a:ext uri="{FF2B5EF4-FFF2-40B4-BE49-F238E27FC236}">
                <a16:creationId xmlns:a16="http://schemas.microsoft.com/office/drawing/2014/main" id="{47BFD72D-489B-6FD9-BBD3-5AB8C0D8567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4817" y="982896"/>
            <a:ext cx="2927250" cy="2195437"/>
          </a:xfrm>
          <a:prstGeom prst="rect">
            <a:avLst/>
          </a:prstGeom>
          <a:noFill/>
          <a:extLst>
            <a:ext uri="{909E8E84-426E-40DD-AFC4-6F175D3DCCD1}">
              <a14:hiddenFill xmlns:a14="http://schemas.microsoft.com/office/drawing/2010/main">
                <a:solidFill>
                  <a:srgbClr val="FFFFFF"/>
                </a:solidFill>
              </a14:hiddenFill>
            </a:ext>
          </a:extLst>
        </p:spPr>
      </p:pic>
      <p:sp>
        <p:nvSpPr>
          <p:cNvPr id="9229" name="Freeform: Shape 9228">
            <a:extLst>
              <a:ext uri="{FF2B5EF4-FFF2-40B4-BE49-F238E27FC236}">
                <a16:creationId xmlns:a16="http://schemas.microsoft.com/office/drawing/2014/main" id="{7BC0F8B1-F985-469B-8332-13DBC76655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791963" y="451044"/>
            <a:ext cx="2308583" cy="2741196"/>
          </a:xfrm>
          <a:custGeom>
            <a:avLst/>
            <a:gdLst>
              <a:gd name="connsiteX0" fmla="*/ 2308583 w 2308583"/>
              <a:gd name="connsiteY0" fmla="*/ 2741196 h 2741196"/>
              <a:gd name="connsiteX1" fmla="*/ 462 w 2308583"/>
              <a:gd name="connsiteY1" fmla="*/ 2741196 h 2741196"/>
              <a:gd name="connsiteX2" fmla="*/ 0 w 2308583"/>
              <a:gd name="connsiteY2" fmla="*/ 2469337 h 2741196"/>
              <a:gd name="connsiteX3" fmla="*/ 2022607 w 2308583"/>
              <a:gd name="connsiteY3" fmla="*/ 2470269 h 2741196"/>
              <a:gd name="connsiteX4" fmla="*/ 2022607 w 2308583"/>
              <a:gd name="connsiteY4" fmla="*/ 0 h 2741196"/>
              <a:gd name="connsiteX5" fmla="*/ 2308583 w 2308583"/>
              <a:gd name="connsiteY5" fmla="*/ 0 h 2741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2741196">
                <a:moveTo>
                  <a:pt x="2308583" y="2741196"/>
                </a:moveTo>
                <a:lnTo>
                  <a:pt x="462" y="2741196"/>
                </a:lnTo>
                <a:cubicBezTo>
                  <a:pt x="-462" y="2647366"/>
                  <a:pt x="923" y="2563167"/>
                  <a:pt x="0" y="2469337"/>
                </a:cubicBezTo>
                <a:lnTo>
                  <a:pt x="2022607" y="2470269"/>
                </a:lnTo>
                <a:lnTo>
                  <a:pt x="2022607" y="0"/>
                </a:lnTo>
                <a:lnTo>
                  <a:pt x="2308583" y="0"/>
                </a:lnTo>
                <a:close/>
              </a:path>
            </a:pathLst>
          </a:custGeom>
          <a:solidFill>
            <a:schemeClr val="tx1">
              <a:lumMod val="95000"/>
              <a:lumOff val="5000"/>
              <a:alpha val="75000"/>
            </a:schemeClr>
          </a:solidFill>
          <a:ln w="0">
            <a:noFill/>
            <a:prstDash val="solid"/>
            <a:round/>
            <a:headEnd/>
            <a:tailEnd/>
          </a:ln>
        </p:spPr>
      </p:sp>
      <p:pic>
        <p:nvPicPr>
          <p:cNvPr id="9222" name="Picture 6" descr="Hướng Dẫn Câu Mực Đêm Phú Quốc | Thuê Xe Phú Quốc | Tour Phú Quốc Hàng Ngày">
            <a:extLst>
              <a:ext uri="{FF2B5EF4-FFF2-40B4-BE49-F238E27FC236}">
                <a16:creationId xmlns:a16="http://schemas.microsoft.com/office/drawing/2014/main" id="{8373AAB0-0DC4-1049-60D1-E44612F7CA2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449864" y="434000"/>
            <a:ext cx="3677650" cy="2758238"/>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Kéo lưới ở Đà Nẵng">
            <a:extLst>
              <a:ext uri="{FF2B5EF4-FFF2-40B4-BE49-F238E27FC236}">
                <a16:creationId xmlns:a16="http://schemas.microsoft.com/office/drawing/2014/main" id="{6354BF61-1E62-F647-1713-DE56E465B76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27461" y="790692"/>
            <a:ext cx="3004593" cy="2025074"/>
          </a:xfrm>
          <a:prstGeom prst="rect">
            <a:avLst/>
          </a:prstGeom>
          <a:noFill/>
          <a:extLst>
            <a:ext uri="{909E8E84-426E-40DD-AFC4-6F175D3DCCD1}">
              <a14:hiddenFill xmlns:a14="http://schemas.microsoft.com/office/drawing/2010/main">
                <a:solidFill>
                  <a:srgbClr val="FFFFFF"/>
                </a:solidFill>
              </a14:hiddenFill>
            </a:ext>
          </a:extLst>
        </p:spPr>
      </p:pic>
      <p:sp>
        <p:nvSpPr>
          <p:cNvPr id="9231" name="Freeform: Shape 9230">
            <a:extLst>
              <a:ext uri="{FF2B5EF4-FFF2-40B4-BE49-F238E27FC236}">
                <a16:creationId xmlns:a16="http://schemas.microsoft.com/office/drawing/2014/main" id="{89D15953-1642-4DD6-AD9E-01AA19247F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9466977" y="434000"/>
            <a:ext cx="2308583" cy="1114404"/>
          </a:xfrm>
          <a:custGeom>
            <a:avLst/>
            <a:gdLst>
              <a:gd name="connsiteX0" fmla="*/ 462 w 2308583"/>
              <a:gd name="connsiteY0" fmla="*/ 1114404 h 1114404"/>
              <a:gd name="connsiteX1" fmla="*/ 2308583 w 2308583"/>
              <a:gd name="connsiteY1" fmla="*/ 1114404 h 1114404"/>
              <a:gd name="connsiteX2" fmla="*/ 2308583 w 2308583"/>
              <a:gd name="connsiteY2" fmla="*/ 0 h 1114404"/>
              <a:gd name="connsiteX3" fmla="*/ 2022607 w 2308583"/>
              <a:gd name="connsiteY3" fmla="*/ 0 h 1114404"/>
              <a:gd name="connsiteX4" fmla="*/ 2022607 w 2308583"/>
              <a:gd name="connsiteY4" fmla="*/ 843477 h 1114404"/>
              <a:gd name="connsiteX5" fmla="*/ 0 w 2308583"/>
              <a:gd name="connsiteY5" fmla="*/ 842545 h 1114404"/>
              <a:gd name="connsiteX6" fmla="*/ 462 w 2308583"/>
              <a:gd name="connsiteY6" fmla="*/ 1114404 h 1114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8583" h="1114404">
                <a:moveTo>
                  <a:pt x="462" y="1114404"/>
                </a:moveTo>
                <a:lnTo>
                  <a:pt x="2308583" y="1114404"/>
                </a:lnTo>
                <a:lnTo>
                  <a:pt x="2308583" y="0"/>
                </a:lnTo>
                <a:lnTo>
                  <a:pt x="2022607" y="0"/>
                </a:lnTo>
                <a:lnTo>
                  <a:pt x="2022607" y="843477"/>
                </a:lnTo>
                <a:lnTo>
                  <a:pt x="0" y="842545"/>
                </a:lnTo>
                <a:cubicBezTo>
                  <a:pt x="923" y="936375"/>
                  <a:pt x="-462" y="1020574"/>
                  <a:pt x="462" y="1114404"/>
                </a:cubicBezTo>
                <a:close/>
              </a:path>
            </a:pathLst>
          </a:custGeom>
          <a:solidFill>
            <a:schemeClr val="tx1">
              <a:lumMod val="95000"/>
              <a:lumOff val="5000"/>
              <a:alpha val="75000"/>
            </a:schemeClr>
          </a:solidFill>
          <a:ln w="0">
            <a:noFill/>
            <a:prstDash val="solid"/>
            <a:round/>
            <a:headEnd/>
            <a:tailEnd/>
          </a:ln>
        </p:spPr>
      </p:sp>
      <p:cxnSp>
        <p:nvCxnSpPr>
          <p:cNvPr id="9233" name="Straight Connector 9232">
            <a:extLst>
              <a:ext uri="{FF2B5EF4-FFF2-40B4-BE49-F238E27FC236}">
                <a16:creationId xmlns:a16="http://schemas.microsoft.com/office/drawing/2014/main" id="{1918D9D3-1370-4FF6-9DFC-9F87F90395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14400" y="5377218"/>
            <a:ext cx="4387755" cy="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9220" name="Picture 4" descr="Lưới bát Quái 8 cửa, 6 cửa, 12 cửa, 16 cửa - Cancau24h.com">
            <a:extLst>
              <a:ext uri="{FF2B5EF4-FFF2-40B4-BE49-F238E27FC236}">
                <a16:creationId xmlns:a16="http://schemas.microsoft.com/office/drawing/2014/main" id="{B4A858A5-3F8E-D5A7-1F41-444C3B2CE28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3763" b="9462"/>
          <a:stretch/>
        </p:blipFill>
        <p:spPr bwMode="auto">
          <a:xfrm>
            <a:off x="8888689" y="3323824"/>
            <a:ext cx="3046081" cy="2530357"/>
          </a:xfrm>
          <a:prstGeom prst="rect">
            <a:avLst/>
          </a:prstGeom>
          <a:noFill/>
          <a:extLst>
            <a:ext uri="{909E8E84-426E-40DD-AFC4-6F175D3DCCD1}">
              <a14:hiddenFill xmlns:a14="http://schemas.microsoft.com/office/drawing/2010/main">
                <a:solidFill>
                  <a:srgbClr val="FFFFFF"/>
                </a:solidFill>
              </a14:hiddenFill>
            </a:ext>
          </a:extLst>
        </p:spPr>
      </p:pic>
      <p:sp>
        <p:nvSpPr>
          <p:cNvPr id="9235" name="Freeform 6">
            <a:extLst>
              <a:ext uri="{FF2B5EF4-FFF2-40B4-BE49-F238E27FC236}">
                <a16:creationId xmlns:a16="http://schemas.microsoft.com/office/drawing/2014/main" id="{FBF3780C-749F-4B50-9E1D-F2B1F6DBB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476833" y="2919002"/>
            <a:ext cx="2525072" cy="3398994"/>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1">
              <a:lumMod val="95000"/>
              <a:lumOff val="5000"/>
              <a:alpha val="75000"/>
            </a:schemeClr>
          </a:solidFill>
          <a:ln w="0">
            <a:noFill/>
            <a:prstDash val="solid"/>
            <a:round/>
            <a:headEnd/>
            <a:tailEnd/>
          </a:ln>
        </p:spPr>
      </p:sp>
      <p:pic>
        <p:nvPicPr>
          <p:cNvPr id="3" name="Picture 2" descr="Nghề móc hàu trên bãi đá - VnExpress">
            <a:extLst>
              <a:ext uri="{FF2B5EF4-FFF2-40B4-BE49-F238E27FC236}">
                <a16:creationId xmlns:a16="http://schemas.microsoft.com/office/drawing/2014/main" id="{CDCD9D51-1AD8-E72E-7241-627015DA1F1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7686" y="4016364"/>
            <a:ext cx="3942860" cy="262857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Explosion: 14 Points 1">
            <a:extLst>
              <a:ext uri="{FF2B5EF4-FFF2-40B4-BE49-F238E27FC236}">
                <a16:creationId xmlns:a16="http://schemas.microsoft.com/office/drawing/2014/main" id="{7B0F62D1-C08C-499F-2460-A352D86A51CE}"/>
              </a:ext>
            </a:extLst>
          </p:cNvPr>
          <p:cNvSpPr/>
          <p:nvPr/>
        </p:nvSpPr>
        <p:spPr>
          <a:xfrm>
            <a:off x="3562067" y="3429000"/>
            <a:ext cx="5585080" cy="2425181"/>
          </a:xfrm>
          <a:prstGeom prst="irregularSeal2">
            <a:avLst/>
          </a:prstGeom>
          <a:solidFill>
            <a:schemeClr val="accent2">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b">
            <a:normAutofit/>
          </a:bodyPr>
          <a:lstStyle/>
          <a:p>
            <a:pPr>
              <a:lnSpc>
                <a:spcPct val="90000"/>
              </a:lnSpc>
              <a:spcBef>
                <a:spcPct val="0"/>
              </a:spcBef>
              <a:spcAft>
                <a:spcPts val="600"/>
              </a:spcAft>
            </a:pPr>
            <a:r>
              <a:rPr lang="en-US" sz="2800" b="1" kern="1200" dirty="0">
                <a:solidFill>
                  <a:schemeClr val="accent2">
                    <a:lumMod val="75000"/>
                  </a:schemeClr>
                </a:solidFill>
                <a:latin typeface="Times New Roman" panose="02020603050405020304" pitchFamily="18" charset="0"/>
                <a:ea typeface="+mj-ea"/>
                <a:cs typeface="Times New Roman" panose="02020603050405020304" pitchFamily="18" charset="0"/>
              </a:rPr>
              <a:t>HÌNH THỨC KHAI THÁC</a:t>
            </a:r>
          </a:p>
        </p:txBody>
      </p:sp>
    </p:spTree>
    <p:extLst>
      <p:ext uri="{BB962C8B-B14F-4D97-AF65-F5344CB8AC3E}">
        <p14:creationId xmlns:p14="http://schemas.microsoft.com/office/powerpoint/2010/main" val="3138587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224"/>
                                        </p:tgtEl>
                                        <p:attrNameLst>
                                          <p:attrName>style.visibility</p:attrName>
                                        </p:attrNameLst>
                                      </p:cBhvr>
                                      <p:to>
                                        <p:strVal val="visible"/>
                                      </p:to>
                                    </p:set>
                                    <p:animEffect transition="in" filter="barn(inVertical)">
                                      <p:cBhvr>
                                        <p:cTn id="7" dur="500"/>
                                        <p:tgtEl>
                                          <p:spTgt spid="922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222"/>
                                        </p:tgtEl>
                                        <p:attrNameLst>
                                          <p:attrName>style.visibility</p:attrName>
                                        </p:attrNameLst>
                                      </p:cBhvr>
                                      <p:to>
                                        <p:strVal val="visible"/>
                                      </p:to>
                                    </p:set>
                                    <p:animEffect transition="in" filter="barn(inVertical)">
                                      <p:cBhvr>
                                        <p:cTn id="12" dur="500"/>
                                        <p:tgtEl>
                                          <p:spTgt spid="922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9218"/>
                                        </p:tgtEl>
                                        <p:attrNameLst>
                                          <p:attrName>style.visibility</p:attrName>
                                        </p:attrNameLst>
                                      </p:cBhvr>
                                      <p:to>
                                        <p:strVal val="visible"/>
                                      </p:to>
                                    </p:set>
                                    <p:animEffect transition="in" filter="barn(inVertical)">
                                      <p:cBhvr>
                                        <p:cTn id="17" dur="500"/>
                                        <p:tgtEl>
                                          <p:spTgt spid="921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9220"/>
                                        </p:tgtEl>
                                        <p:attrNameLst>
                                          <p:attrName>style.visibility</p:attrName>
                                        </p:attrNameLst>
                                      </p:cBhvr>
                                      <p:to>
                                        <p:strVal val="visible"/>
                                      </p:to>
                                    </p:set>
                                    <p:animEffect transition="in" filter="barn(inVertical)">
                                      <p:cBhvr>
                                        <p:cTn id="22" dur="500"/>
                                        <p:tgtEl>
                                          <p:spTgt spid="922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arn(inVertical)">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Engine ">
            <a:extLst>
              <a:ext uri="{FF2B5EF4-FFF2-40B4-BE49-F238E27FC236}">
                <a16:creationId xmlns:a16="http://schemas.microsoft.com/office/drawing/2014/main" id="{7CDECD6E-C826-FFBF-6DCD-1E8AFF9013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9" y="5461000"/>
            <a:ext cx="1325563" cy="132556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64C77BC-3D37-63DF-9489-CC270FCABE73}"/>
              </a:ext>
            </a:extLst>
          </p:cNvPr>
          <p:cNvSpPr txBox="1"/>
          <p:nvPr/>
        </p:nvSpPr>
        <p:spPr>
          <a:xfrm>
            <a:off x="855405" y="435078"/>
            <a:ext cx="7334531" cy="523220"/>
          </a:xfrm>
          <a:prstGeom prst="rect">
            <a:avLst/>
          </a:prstGeom>
          <a:solidFill>
            <a:schemeClr val="accent6">
              <a:lumMod val="20000"/>
              <a:lumOff val="80000"/>
            </a:schemeClr>
          </a:solidFill>
        </p:spPr>
        <p:txBody>
          <a:bodyPr wrap="square" rtlCol="0">
            <a:spAutoFit/>
          </a:bodyPr>
          <a:lstStyle/>
          <a:p>
            <a:r>
              <a:rPr lang="en-US" sz="2800" b="1" dirty="0">
                <a:latin typeface="Times New Roman" panose="02020603050405020304" pitchFamily="18" charset="0"/>
                <a:cs typeface="Times New Roman" panose="02020603050405020304" pitchFamily="18" charset="0"/>
              </a:rPr>
              <a:t>III. </a:t>
            </a:r>
            <a:r>
              <a:rPr lang="en-US" sz="2800" b="1" dirty="0" err="1">
                <a:latin typeface="Times New Roman" panose="02020603050405020304" pitchFamily="18" charset="0"/>
                <a:cs typeface="Times New Roman" panose="02020603050405020304" pitchFamily="18" charset="0"/>
              </a:rPr>
              <a:t>Khai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bảo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vệ</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nguồn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lợi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thủy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sản</a:t>
            </a:r>
            <a:endParaRPr lang="en-US" sz="2800" b="1"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27CF449A-BA2C-034A-2567-8845364910FF}"/>
              </a:ext>
            </a:extLst>
          </p:cNvPr>
          <p:cNvSpPr txBox="1"/>
          <p:nvPr/>
        </p:nvSpPr>
        <p:spPr>
          <a:xfrm>
            <a:off x="855405" y="2021717"/>
            <a:ext cx="10648334" cy="4401205"/>
          </a:xfrm>
          <a:prstGeom prst="rect">
            <a:avLst/>
          </a:prstGeom>
          <a:noFill/>
        </p:spPr>
        <p:txBody>
          <a:bodyPr wrap="square" rtlCol="0">
            <a:spAutoFit/>
          </a:bodyPr>
          <a:lstStyle/>
          <a:p>
            <a:pPr marL="457200" indent="-457200" algn="just">
              <a:buFont typeface="Wingdings" panose="05000000000000000000" pitchFamily="2" charset="2"/>
              <a:buChar char="Ø"/>
            </a:pPr>
            <a:r>
              <a:rPr lang="vi-VN" sz="2800" dirty="0">
                <a:latin typeface="Times New Roman" panose="02020603050405020304" pitchFamily="18" charset="0"/>
                <a:cs typeface="Times New Roman" panose="02020603050405020304" pitchFamily="18" charset="0"/>
              </a:rPr>
              <a:t> Xây dựng các khu bảo tồn biển, bảo vệ, phục hồi các hệ sinh thái và phát triển nguồn lợi thủy sản.</a:t>
            </a:r>
          </a:p>
          <a:p>
            <a:pPr marL="457200" indent="-457200" algn="just">
              <a:buFont typeface="Wingdings" panose="05000000000000000000" pitchFamily="2" charset="2"/>
              <a:buChar char="Ø"/>
            </a:pPr>
            <a:r>
              <a:rPr lang="vi-VN" sz="2800" dirty="0">
                <a:latin typeface="Times New Roman" panose="02020603050405020304" pitchFamily="18" charset="0"/>
                <a:cs typeface="Times New Roman" panose="02020603050405020304" pitchFamily="18" charset="0"/>
              </a:rPr>
              <a:t> Hạn chế đánh bắt ở khu vực gần bờ, đặc biệt là vào mùa sinh sản; mở rộng vùng khai thác xa bờ.</a:t>
            </a:r>
          </a:p>
          <a:p>
            <a:pPr marL="457200" indent="-457200" algn="just">
              <a:buFont typeface="Wingdings" panose="05000000000000000000" pitchFamily="2" charset="2"/>
              <a:buChar char="Ø"/>
            </a:pPr>
            <a:r>
              <a:rPr lang="vi-VN" sz="2800" dirty="0">
                <a:latin typeface="Times New Roman" panose="02020603050405020304" pitchFamily="18" charset="0"/>
                <a:cs typeface="Times New Roman" panose="02020603050405020304" pitchFamily="18" charset="0"/>
              </a:rPr>
              <a:t> Thả các loại thủy sản quý hiếm vào một số nội thủy, vũng và vịnh ven biển nhằm làm tăng nguồn lợi, ngăn chặn giảm sút trữ lượng của những loài thủy sản quý hiếm.</a:t>
            </a:r>
          </a:p>
          <a:p>
            <a:pPr marL="457200" indent="-457200" algn="just">
              <a:buFont typeface="Wingdings" panose="05000000000000000000" pitchFamily="2" charset="2"/>
              <a:buChar char="Ø"/>
            </a:pPr>
            <a:r>
              <a:rPr lang="vi-VN" sz="2800" dirty="0">
                <a:latin typeface="Times New Roman" panose="02020603050405020304" pitchFamily="18" charset="0"/>
                <a:cs typeface="Times New Roman" panose="02020603050405020304" pitchFamily="18" charset="0"/>
              </a:rPr>
              <a:t> Nghiêm cấm đánh bắt thủy sản bằng hình thức có tính hủy diệt.</a:t>
            </a:r>
          </a:p>
          <a:p>
            <a:pPr marL="457200" indent="-457200" algn="just">
              <a:buFont typeface="Wingdings" panose="05000000000000000000" pitchFamily="2" charset="2"/>
              <a:buChar char="Ø"/>
            </a:pPr>
            <a:r>
              <a:rPr lang="vi-VN" sz="2800" dirty="0">
                <a:latin typeface="Times New Roman" panose="02020603050405020304" pitchFamily="18" charset="0"/>
                <a:cs typeface="Times New Roman" panose="02020603050405020304" pitchFamily="18" charset="0"/>
              </a:rPr>
              <a:t> Bảo vệ môi trường sống các loài thủy sản.</a:t>
            </a:r>
          </a:p>
          <a:p>
            <a:pPr algn="just"/>
            <a:endParaRPr lang="en-US" sz="2800" dirty="0">
              <a:latin typeface="Times New Roman" panose="02020603050405020304" pitchFamily="18" charset="0"/>
              <a:cs typeface="Times New Roman" panose="02020603050405020304" pitchFamily="18" charset="0"/>
            </a:endParaRPr>
          </a:p>
        </p:txBody>
      </p:sp>
      <p:pic>
        <p:nvPicPr>
          <p:cNvPr id="3074" name="Picture 2" descr="Lobster ">
            <a:extLst>
              <a:ext uri="{FF2B5EF4-FFF2-40B4-BE49-F238E27FC236}">
                <a16:creationId xmlns:a16="http://schemas.microsoft.com/office/drawing/2014/main" id="{778EB611-BBF8-66E6-96B4-E431865453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28672" y="5192654"/>
            <a:ext cx="1219200" cy="12192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D974891-1024-18FD-3EC7-ACA574DCE5C2}"/>
              </a:ext>
            </a:extLst>
          </p:cNvPr>
          <p:cNvSpPr txBox="1"/>
          <p:nvPr/>
        </p:nvSpPr>
        <p:spPr>
          <a:xfrm>
            <a:off x="2138516" y="1228397"/>
            <a:ext cx="8490156" cy="523220"/>
          </a:xfrm>
          <a:prstGeom prst="rect">
            <a:avLst/>
          </a:prstGeom>
          <a:noFill/>
        </p:spPr>
        <p:txBody>
          <a:bodyPr wrap="square" rtlCol="0">
            <a:spAutoFit/>
          </a:bodyPr>
          <a:lstStyle/>
          <a:p>
            <a:r>
              <a:rPr lang="en-US" sz="2800" b="1" dirty="0" err="1">
                <a:solidFill>
                  <a:srgbClr val="FF0000"/>
                </a:solidFill>
                <a:latin typeface="Times New Roman" panose="02020603050405020304" pitchFamily="18" charset="0"/>
                <a:cs typeface="Times New Roman" panose="02020603050405020304" pitchFamily="18" charset="0"/>
              </a:rPr>
              <a:t>Cách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khai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thác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bảo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vệ</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nguồn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lợi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thủy</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sản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hiệu</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quả</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2980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6651B3B-2F8A-4E48-BEA0-5D35421CE7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Hàng trăm cơ sở, nhà máy giấy ngang nhiên xả thải ra sông - Ảnh 2.">
            <a:extLst>
              <a:ext uri="{FF2B5EF4-FFF2-40B4-BE49-F238E27FC236}">
                <a16:creationId xmlns:a16="http://schemas.microsoft.com/office/drawing/2014/main" id="{6BA41744-059C-307C-B2D4-005C5CB319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2854331" y="66315"/>
            <a:ext cx="4002136" cy="2461314"/>
          </a:xfrm>
          <a:prstGeom prst="rect">
            <a:avLst/>
          </a:prstGeom>
          <a:noFill/>
        </p:spPr>
      </p:pic>
      <p:sp>
        <p:nvSpPr>
          <p:cNvPr id="13" name="Rectangle 12">
            <a:extLst>
              <a:ext uri="{FF2B5EF4-FFF2-40B4-BE49-F238E27FC236}">
                <a16:creationId xmlns:a16="http://schemas.microsoft.com/office/drawing/2014/main" id="{112839B5-6527-4FE1-B5CA-71D5FFC47C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752927"/>
            <a:ext cx="7566298" cy="8229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á bị đốm đỏ, lở loét ">
            <a:extLst>
              <a:ext uri="{FF2B5EF4-FFF2-40B4-BE49-F238E27FC236}">
                <a16:creationId xmlns:a16="http://schemas.microsoft.com/office/drawing/2014/main" id="{DD49A4A5-74AC-337B-3146-AD80174A978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6664" b="9057"/>
          <a:stretch/>
        </p:blipFill>
        <p:spPr bwMode="auto">
          <a:xfrm>
            <a:off x="7835568" y="4432946"/>
            <a:ext cx="4230255" cy="1937383"/>
          </a:xfrm>
          <a:prstGeom prst="rect">
            <a:avLst/>
          </a:prstGeom>
          <a:noFill/>
          <a:extLst>
            <a:ext uri="{53640926-AAD7-44D8-BBD7-CCE9431645EC}">
              <a14:shadowObscured xmlns:a14="http://schemas.microsoft.com/office/drawing/2010/main"/>
            </a:ext>
          </a:extLst>
        </p:spPr>
      </p:pic>
      <p:sp>
        <p:nvSpPr>
          <p:cNvPr id="15" name="Rectangle 14">
            <a:extLst>
              <a:ext uri="{FF2B5EF4-FFF2-40B4-BE49-F238E27FC236}">
                <a16:creationId xmlns:a16="http://schemas.microsoft.com/office/drawing/2014/main" id="{BE12D8E2-6088-4997-A8C6-1794DA9E1D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813" y="0"/>
            <a:ext cx="82296"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descr="Engine ">
            <a:extLst>
              <a:ext uri="{FF2B5EF4-FFF2-40B4-BE49-F238E27FC236}">
                <a16:creationId xmlns:a16="http://schemas.microsoft.com/office/drawing/2014/main" id="{7CDECD6E-C826-FFBF-6DCD-1E8AFF90137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43892" y="499194"/>
            <a:ext cx="1743039" cy="1743039"/>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FAF10F47-1605-47C5-AE58-9062909AD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299" y="3862989"/>
            <a:ext cx="4625702" cy="82287"/>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Lưu ý sử dụng hóa chất trong nuôi trồng thủy sản – Tạp chí Thủy sản Việt Nam">
            <a:extLst>
              <a:ext uri="{FF2B5EF4-FFF2-40B4-BE49-F238E27FC236}">
                <a16:creationId xmlns:a16="http://schemas.microsoft.com/office/drawing/2014/main" id="{C28D74D2-2D12-9042-46C7-7531B336B8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705846" y="3138335"/>
            <a:ext cx="4726454" cy="3416552"/>
          </a:xfrm>
          <a:prstGeom prst="rect">
            <a:avLst/>
          </a:prstGeom>
          <a:noFill/>
        </p:spPr>
      </p:pic>
      <p:sp>
        <p:nvSpPr>
          <p:cNvPr id="2" name="Callout: Line 1">
            <a:extLst>
              <a:ext uri="{FF2B5EF4-FFF2-40B4-BE49-F238E27FC236}">
                <a16:creationId xmlns:a16="http://schemas.microsoft.com/office/drawing/2014/main" id="{AE63A5B7-4A22-AF36-6F4A-D018C46AED39}"/>
              </a:ext>
            </a:extLst>
          </p:cNvPr>
          <p:cNvSpPr/>
          <p:nvPr/>
        </p:nvSpPr>
        <p:spPr>
          <a:xfrm>
            <a:off x="8755986" y="751055"/>
            <a:ext cx="2901434" cy="1747080"/>
          </a:xfrm>
          <a:prstGeom prst="borderCallout1">
            <a:avLst/>
          </a:prstGeom>
          <a:solidFill>
            <a:schemeClr val="accent5">
              <a:lumMod val="20000"/>
              <a:lumOff val="80000"/>
            </a:schemeClr>
          </a:solidFill>
          <a:ln w="28575">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B0F0"/>
                </a:solidFill>
                <a:latin typeface="Times New Roman" panose="02020603050405020304" pitchFamily="18" charset="0"/>
                <a:cs typeface="Times New Roman" panose="02020603050405020304" pitchFamily="18" charset="0"/>
              </a:rPr>
              <a:t>ĐÂY LÀ GÌ?</a:t>
            </a:r>
          </a:p>
        </p:txBody>
      </p:sp>
      <p:pic>
        <p:nvPicPr>
          <p:cNvPr id="10242" name="Picture 2" descr="Question mark ">
            <a:extLst>
              <a:ext uri="{FF2B5EF4-FFF2-40B4-BE49-F238E27FC236}">
                <a16:creationId xmlns:a16="http://schemas.microsoft.com/office/drawing/2014/main" id="{439212D4-69DC-284A-0847-13B91DF0013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83213" y="2762946"/>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6887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par>
                                <p:cTn id="19" presetID="16" presetClass="entr" presetSubtype="21" fill="hold" nodeType="withEffect">
                                  <p:stCondLst>
                                    <p:cond delay="0"/>
                                  </p:stCondLst>
                                  <p:childTnLst>
                                    <p:set>
                                      <p:cBhvr>
                                        <p:cTn id="20" dur="1" fill="hold">
                                          <p:stCondLst>
                                            <p:cond delay="0"/>
                                          </p:stCondLst>
                                        </p:cTn>
                                        <p:tgtEl>
                                          <p:spTgt spid="10242"/>
                                        </p:tgtEl>
                                        <p:attrNameLst>
                                          <p:attrName>style.visibility</p:attrName>
                                        </p:attrNameLst>
                                      </p:cBhvr>
                                      <p:to>
                                        <p:strVal val="visible"/>
                                      </p:to>
                                    </p:set>
                                    <p:animEffect transition="in" filter="barn(inVertical)">
                                      <p:cBhvr>
                                        <p:cTn id="21"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Engine ">
            <a:extLst>
              <a:ext uri="{FF2B5EF4-FFF2-40B4-BE49-F238E27FC236}">
                <a16:creationId xmlns:a16="http://schemas.microsoft.com/office/drawing/2014/main" id="{7CDECD6E-C826-FFBF-6DCD-1E8AFF9013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9" y="5461000"/>
            <a:ext cx="1325563" cy="1325563"/>
          </a:xfrm>
          <a:prstGeom prst="rect">
            <a:avLst/>
          </a:prstGeom>
          <a:noFill/>
          <a:extLst>
            <a:ext uri="{909E8E84-426E-40DD-AFC4-6F175D3DCCD1}">
              <a14:hiddenFill xmlns:a14="http://schemas.microsoft.com/office/drawing/2010/main">
                <a:solidFill>
                  <a:srgbClr val="FFFFFF"/>
                </a:solidFill>
              </a14:hiddenFill>
            </a:ext>
          </a:extLst>
        </p:spPr>
      </p:pic>
      <p:sp>
        <p:nvSpPr>
          <p:cNvPr id="2" name="Arrow: Bent 1">
            <a:extLst>
              <a:ext uri="{FF2B5EF4-FFF2-40B4-BE49-F238E27FC236}">
                <a16:creationId xmlns:a16="http://schemas.microsoft.com/office/drawing/2014/main" id="{2854E620-9C71-ECDA-EC03-9E27F0F0247D}"/>
              </a:ext>
            </a:extLst>
          </p:cNvPr>
          <p:cNvSpPr/>
          <p:nvPr/>
        </p:nvSpPr>
        <p:spPr>
          <a:xfrm>
            <a:off x="3113694" y="3421624"/>
            <a:ext cx="1325563" cy="840659"/>
          </a:xfrm>
          <a:prstGeom prst="bentArrow">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Arrow: Bent 3">
            <a:extLst>
              <a:ext uri="{FF2B5EF4-FFF2-40B4-BE49-F238E27FC236}">
                <a16:creationId xmlns:a16="http://schemas.microsoft.com/office/drawing/2014/main" id="{FCBD55BA-4B48-D120-A83F-987476C1D3A5}"/>
              </a:ext>
            </a:extLst>
          </p:cNvPr>
          <p:cNvSpPr/>
          <p:nvPr/>
        </p:nvSpPr>
        <p:spPr>
          <a:xfrm>
            <a:off x="7516754" y="1935721"/>
            <a:ext cx="1325563" cy="840659"/>
          </a:xfrm>
          <a:prstGeom prst="bentArrow">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Flowchart: Alternate Process 2">
            <a:extLst>
              <a:ext uri="{FF2B5EF4-FFF2-40B4-BE49-F238E27FC236}">
                <a16:creationId xmlns:a16="http://schemas.microsoft.com/office/drawing/2014/main" id="{B6F74ACC-5E92-AD26-C97A-F9578D7FB2B5}"/>
              </a:ext>
            </a:extLst>
          </p:cNvPr>
          <p:cNvSpPr/>
          <p:nvPr/>
        </p:nvSpPr>
        <p:spPr>
          <a:xfrm>
            <a:off x="612717" y="3303638"/>
            <a:ext cx="2197510" cy="1917290"/>
          </a:xfrm>
          <a:prstGeom prst="flowChartAlternateProcess">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accent4">
                    <a:lumMod val="75000"/>
                  </a:schemeClr>
                </a:solidFill>
                <a:latin typeface="Times New Roman" panose="02020603050405020304" pitchFamily="18" charset="0"/>
                <a:cs typeface="Times New Roman" panose="02020603050405020304" pitchFamily="18" charset="0"/>
              </a:rPr>
              <a:t>HOẠT ĐỘNG CON NGƯỜI</a:t>
            </a:r>
          </a:p>
        </p:txBody>
      </p:sp>
      <p:sp>
        <p:nvSpPr>
          <p:cNvPr id="6" name="Flowchart: Alternate Process 5">
            <a:extLst>
              <a:ext uri="{FF2B5EF4-FFF2-40B4-BE49-F238E27FC236}">
                <a16:creationId xmlns:a16="http://schemas.microsoft.com/office/drawing/2014/main" id="{C25233B6-6C53-2BD9-17F8-D4F711AB7596}"/>
              </a:ext>
            </a:extLst>
          </p:cNvPr>
          <p:cNvSpPr/>
          <p:nvPr/>
        </p:nvSpPr>
        <p:spPr>
          <a:xfrm>
            <a:off x="4832547" y="1747679"/>
            <a:ext cx="2290917" cy="2293377"/>
          </a:xfrm>
          <a:prstGeom prst="flowChartAlternateProcess">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accent6">
                    <a:lumMod val="75000"/>
                  </a:schemeClr>
                </a:solidFill>
                <a:latin typeface="Times New Roman" panose="02020603050405020304" pitchFamily="18" charset="0"/>
                <a:cs typeface="Times New Roman" panose="02020603050405020304" pitchFamily="18" charset="0"/>
              </a:rPr>
              <a:t>MÔI TRƯỜNG NUÔI THỦY SẢN</a:t>
            </a:r>
          </a:p>
          <a:p>
            <a:pPr algn="ctr"/>
            <a:r>
              <a:rPr lang="en-US" sz="2400" b="1" dirty="0">
                <a:solidFill>
                  <a:schemeClr val="accent6">
                    <a:lumMod val="75000"/>
                  </a:schemeClr>
                </a:solidFill>
                <a:latin typeface="Times New Roman" panose="02020603050405020304" pitchFamily="18" charset="0"/>
                <a:cs typeface="Times New Roman" panose="02020603050405020304" pitchFamily="18" charset="0"/>
              </a:rPr>
              <a:t>BỊ Ô NHIỄM</a:t>
            </a:r>
          </a:p>
        </p:txBody>
      </p:sp>
      <p:sp>
        <p:nvSpPr>
          <p:cNvPr id="7" name="Flowchart: Alternate Process 6">
            <a:extLst>
              <a:ext uri="{FF2B5EF4-FFF2-40B4-BE49-F238E27FC236}">
                <a16:creationId xmlns:a16="http://schemas.microsoft.com/office/drawing/2014/main" id="{AC872E58-566D-4DF5-B876-F04EA390C6BA}"/>
              </a:ext>
            </a:extLst>
          </p:cNvPr>
          <p:cNvSpPr/>
          <p:nvPr/>
        </p:nvSpPr>
        <p:spPr>
          <a:xfrm>
            <a:off x="9235607" y="789032"/>
            <a:ext cx="2290917" cy="2293377"/>
          </a:xfrm>
          <a:prstGeom prst="flowChartAlternateProcess">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accent5">
                    <a:lumMod val="75000"/>
                  </a:schemeClr>
                </a:solidFill>
                <a:latin typeface="Times New Roman" panose="02020603050405020304" pitchFamily="18" charset="0"/>
                <a:cs typeface="Times New Roman" panose="02020603050405020304" pitchFamily="18" charset="0"/>
              </a:rPr>
              <a:t>BIỆN PHÁP BẢO VỆ MÔI TRƯỜNG NUÔI THỦY SẢN</a:t>
            </a:r>
          </a:p>
        </p:txBody>
      </p:sp>
      <p:pic>
        <p:nvPicPr>
          <p:cNvPr id="12290" name="Picture 2" descr="Waste water icon">
            <a:extLst>
              <a:ext uri="{FF2B5EF4-FFF2-40B4-BE49-F238E27FC236}">
                <a16:creationId xmlns:a16="http://schemas.microsoft.com/office/drawing/2014/main" id="{AEFD66F8-17E5-DDD3-044A-DB2223FD4E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980" y="851707"/>
            <a:ext cx="1788806" cy="178880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95693DEA-9126-ECB5-9E38-86D46E4C12E9}"/>
              </a:ext>
            </a:extLst>
          </p:cNvPr>
          <p:cNvPicPr>
            <a:picLocks noChangeAspect="1"/>
          </p:cNvPicPr>
          <p:nvPr/>
        </p:nvPicPr>
        <p:blipFill>
          <a:blip r:embed="rId4"/>
          <a:stretch>
            <a:fillRect/>
          </a:stretch>
        </p:blipFill>
        <p:spPr>
          <a:xfrm>
            <a:off x="4999685" y="4421903"/>
            <a:ext cx="1961554" cy="1961554"/>
          </a:xfrm>
          <a:prstGeom prst="rect">
            <a:avLst/>
          </a:prstGeom>
        </p:spPr>
      </p:pic>
      <p:pic>
        <p:nvPicPr>
          <p:cNvPr id="12292" name="Picture 4" descr="Sea">
            <a:extLst>
              <a:ext uri="{FF2B5EF4-FFF2-40B4-BE49-F238E27FC236}">
                <a16:creationId xmlns:a16="http://schemas.microsoft.com/office/drawing/2014/main" id="{DF7B06F8-7555-D9AF-953C-E05F5BE03F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91469" y="3775592"/>
            <a:ext cx="2197510" cy="2197510"/>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Coral reef ">
            <a:extLst>
              <a:ext uri="{FF2B5EF4-FFF2-40B4-BE49-F238E27FC236}">
                <a16:creationId xmlns:a16="http://schemas.microsoft.com/office/drawing/2014/main" id="{C2E5D2FE-92E2-529E-8D0E-24844AA2908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15193" y="159759"/>
            <a:ext cx="1383897" cy="138389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F4AB75EB-5834-DF2F-9F90-9D17BFC59AF0}"/>
              </a:ext>
            </a:extLst>
          </p:cNvPr>
          <p:cNvPicPr>
            <a:picLocks noChangeAspect="1"/>
          </p:cNvPicPr>
          <p:nvPr/>
        </p:nvPicPr>
        <p:blipFill>
          <a:blip r:embed="rId7"/>
          <a:stretch>
            <a:fillRect/>
          </a:stretch>
        </p:blipFill>
        <p:spPr>
          <a:xfrm>
            <a:off x="3113694" y="1849349"/>
            <a:ext cx="1398086" cy="1398086"/>
          </a:xfrm>
          <a:prstGeom prst="rect">
            <a:avLst/>
          </a:prstGeom>
        </p:spPr>
      </p:pic>
      <p:sp>
        <p:nvSpPr>
          <p:cNvPr id="13" name="TextBox 12">
            <a:extLst>
              <a:ext uri="{FF2B5EF4-FFF2-40B4-BE49-F238E27FC236}">
                <a16:creationId xmlns:a16="http://schemas.microsoft.com/office/drawing/2014/main" id="{E5301A4F-20A7-2448-541D-174F58EC3C92}"/>
              </a:ext>
            </a:extLst>
          </p:cNvPr>
          <p:cNvSpPr txBox="1"/>
          <p:nvPr/>
        </p:nvSpPr>
        <p:spPr>
          <a:xfrm>
            <a:off x="392393" y="208451"/>
            <a:ext cx="5880069" cy="523220"/>
          </a:xfrm>
          <a:prstGeom prst="rect">
            <a:avLst/>
          </a:prstGeom>
          <a:solidFill>
            <a:srgbClr val="FDCDCD"/>
          </a:solidFill>
        </p:spPr>
        <p:txBody>
          <a:bodyPr wrap="square" rtlCol="0">
            <a:spAutoFit/>
          </a:bodyPr>
          <a:lstStyle/>
          <a:p>
            <a:r>
              <a:rPr lang="en-US" sz="2800" b="1" dirty="0">
                <a:latin typeface="Times New Roman" panose="02020603050405020304" pitchFamily="18" charset="0"/>
                <a:cs typeface="Times New Roman" panose="02020603050405020304" pitchFamily="18" charset="0"/>
              </a:rPr>
              <a:t>IV. </a:t>
            </a:r>
            <a:r>
              <a:rPr lang="en-US" sz="2800" b="1" dirty="0" err="1">
                <a:latin typeface="Times New Roman" panose="02020603050405020304" pitchFamily="18" charset="0"/>
                <a:cs typeface="Times New Roman" panose="02020603050405020304" pitchFamily="18" charset="0"/>
              </a:rPr>
              <a:t>Bảo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vệ</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môi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trường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nuôi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thủy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sản</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6981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12290"/>
                                        </p:tgtEl>
                                        <p:attrNameLst>
                                          <p:attrName>style.visibility</p:attrName>
                                        </p:attrNameLst>
                                      </p:cBhvr>
                                      <p:to>
                                        <p:strVal val="visible"/>
                                      </p:to>
                                    </p:set>
                                    <p:animEffect transition="in" filter="barn(inVertical)">
                                      <p:cBhvr>
                                        <p:cTn id="10" dur="500"/>
                                        <p:tgtEl>
                                          <p:spTgt spid="1229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par>
                                <p:cTn id="16" presetID="16" presetClass="entr" presetSubtype="21"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par>
                                <p:cTn id="24" presetID="16" presetClass="entr" presetSubtype="21"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barn(inVertical)">
                                      <p:cBhvr>
                                        <p:cTn id="31" dur="500"/>
                                        <p:tgtEl>
                                          <p:spTgt spid="4"/>
                                        </p:tgtEl>
                                      </p:cBhvr>
                                    </p:animEffect>
                                  </p:childTnLst>
                                </p:cTn>
                              </p:par>
                              <p:par>
                                <p:cTn id="32" presetID="16" presetClass="entr" presetSubtype="21" fill="hold" nodeType="withEffect">
                                  <p:stCondLst>
                                    <p:cond delay="0"/>
                                  </p:stCondLst>
                                  <p:childTnLst>
                                    <p:set>
                                      <p:cBhvr>
                                        <p:cTn id="33" dur="1" fill="hold">
                                          <p:stCondLst>
                                            <p:cond delay="0"/>
                                          </p:stCondLst>
                                        </p:cTn>
                                        <p:tgtEl>
                                          <p:spTgt spid="12294"/>
                                        </p:tgtEl>
                                        <p:attrNameLst>
                                          <p:attrName>style.visibility</p:attrName>
                                        </p:attrNameLst>
                                      </p:cBhvr>
                                      <p:to>
                                        <p:strVal val="visible"/>
                                      </p:to>
                                    </p:set>
                                    <p:animEffect transition="in" filter="barn(inVertical)">
                                      <p:cBhvr>
                                        <p:cTn id="34" dur="500"/>
                                        <p:tgtEl>
                                          <p:spTgt spid="12294"/>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barn(inVertical)">
                                      <p:cBhvr>
                                        <p:cTn id="39" dur="500"/>
                                        <p:tgtEl>
                                          <p:spTgt spid="7"/>
                                        </p:tgtEl>
                                      </p:cBhvr>
                                    </p:animEffect>
                                  </p:childTnLst>
                                </p:cTn>
                              </p:par>
                              <p:par>
                                <p:cTn id="40" presetID="16" presetClass="entr" presetSubtype="21" fill="hold" nodeType="withEffect">
                                  <p:stCondLst>
                                    <p:cond delay="0"/>
                                  </p:stCondLst>
                                  <p:childTnLst>
                                    <p:set>
                                      <p:cBhvr>
                                        <p:cTn id="41" dur="1" fill="hold">
                                          <p:stCondLst>
                                            <p:cond delay="0"/>
                                          </p:stCondLst>
                                        </p:cTn>
                                        <p:tgtEl>
                                          <p:spTgt spid="12292"/>
                                        </p:tgtEl>
                                        <p:attrNameLst>
                                          <p:attrName>style.visibility</p:attrName>
                                        </p:attrNameLst>
                                      </p:cBhvr>
                                      <p:to>
                                        <p:strVal val="visible"/>
                                      </p:to>
                                    </p:set>
                                    <p:animEffect transition="in" filter="barn(inVertical)">
                                      <p:cBhvr>
                                        <p:cTn id="42" dur="500"/>
                                        <p:tgtEl>
                                          <p:spTgt spid="12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3" grpId="0" animBg="1"/>
      <p:bldP spid="6" grpId="0" animBg="1"/>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Engine ">
            <a:extLst>
              <a:ext uri="{FF2B5EF4-FFF2-40B4-BE49-F238E27FC236}">
                <a16:creationId xmlns:a16="http://schemas.microsoft.com/office/drawing/2014/main" id="{7CDECD6E-C826-FFBF-6DCD-1E8AFF9013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9" y="5461000"/>
            <a:ext cx="1325563" cy="132556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DB15BA0-3774-ED9C-8712-8B674DC2BA21}"/>
              </a:ext>
            </a:extLst>
          </p:cNvPr>
          <p:cNvSpPr txBox="1"/>
          <p:nvPr/>
        </p:nvSpPr>
        <p:spPr>
          <a:xfrm>
            <a:off x="179435" y="781169"/>
            <a:ext cx="3091016" cy="2181944"/>
          </a:xfrm>
          <a:prstGeom prst="rect">
            <a:avLst/>
          </a:prstGeom>
          <a:noFill/>
        </p:spPr>
        <p:txBody>
          <a:bodyPr wrap="square">
            <a:spAutoFit/>
          </a:bodyPr>
          <a:lstStyle/>
          <a:p>
            <a:pPr marL="342900" indent="-342900" algn="just">
              <a:lnSpc>
                <a:spcPct val="115000"/>
              </a:lnSpc>
              <a:spcAft>
                <a:spcPts val="1000"/>
              </a:spcAft>
              <a:buClr>
                <a:schemeClr val="accent1">
                  <a:lumMod val="40000"/>
                  <a:lumOff val="60000"/>
                </a:schemeClr>
              </a:buClr>
              <a:buFont typeface="Wingdings" panose="05000000000000000000" pitchFamily="2" charset="2"/>
              <a:buChar char="§"/>
            </a:pPr>
            <a:r>
              <a:rPr lang="en-US" sz="2400" dirty="0" err="1">
                <a:effectLst/>
                <a:latin typeface="Times New Roman" panose="02020603050405020304" pitchFamily="18" charset="0"/>
                <a:ea typeface="Times New Roman" panose="02020603050405020304" pitchFamily="18" charset="0"/>
              </a:rPr>
              <a:t>Quản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lý</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tốt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chất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thải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nước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thải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đảm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bảo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không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gây</a:t>
            </a:r>
            <a:r>
              <a:rPr lang="en-US" sz="2400" dirty="0">
                <a:effectLst/>
                <a:latin typeface="Times New Roman" panose="02020603050405020304" pitchFamily="18" charset="0"/>
                <a:ea typeface="Times New Roman" panose="02020603050405020304" pitchFamily="18" charset="0"/>
              </a:rPr>
              <a:t> ô </a:t>
            </a:r>
            <a:r>
              <a:rPr lang="en-US" sz="2400" dirty="0" err="1">
                <a:effectLst/>
                <a:latin typeface="Times New Roman" panose="02020603050405020304" pitchFamily="18" charset="0"/>
                <a:ea typeface="Times New Roman" panose="02020603050405020304" pitchFamily="18" charset="0"/>
              </a:rPr>
              <a:t>nhiễm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môi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trường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lây</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lan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dịch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bệnh</a:t>
            </a:r>
            <a:r>
              <a:rPr lang="en-US" sz="2400" dirty="0">
                <a:effectLst/>
                <a:latin typeface="Times New Roman" panose="02020603050405020304" pitchFamily="18" charset="0"/>
                <a:ea typeface="Times New Roman" panose="02020603050405020304" pitchFamily="18" charset="0"/>
              </a:rPr>
              <a:t>.</a:t>
            </a:r>
          </a:p>
        </p:txBody>
      </p:sp>
      <p:sp>
        <p:nvSpPr>
          <p:cNvPr id="6" name="TextBox 5">
            <a:extLst>
              <a:ext uri="{FF2B5EF4-FFF2-40B4-BE49-F238E27FC236}">
                <a16:creationId xmlns:a16="http://schemas.microsoft.com/office/drawing/2014/main" id="{E43CAF76-C5F7-BDB6-5CC0-C2FD178F4E05}"/>
              </a:ext>
            </a:extLst>
          </p:cNvPr>
          <p:cNvSpPr txBox="1"/>
          <p:nvPr/>
        </p:nvSpPr>
        <p:spPr>
          <a:xfrm>
            <a:off x="4094236" y="671879"/>
            <a:ext cx="3091016" cy="2181944"/>
          </a:xfrm>
          <a:prstGeom prst="rect">
            <a:avLst/>
          </a:prstGeom>
          <a:noFill/>
        </p:spPr>
        <p:txBody>
          <a:bodyPr wrap="square">
            <a:spAutoFit/>
          </a:bodyPr>
          <a:lstStyle/>
          <a:p>
            <a:pPr marL="342900" indent="-342900" algn="just">
              <a:lnSpc>
                <a:spcPct val="115000"/>
              </a:lnSpc>
              <a:spcAft>
                <a:spcPts val="1000"/>
              </a:spcAft>
              <a:buClr>
                <a:schemeClr val="accent1">
                  <a:lumMod val="40000"/>
                  <a:lumOff val="60000"/>
                </a:schemeClr>
              </a:buClr>
              <a:buFont typeface="Wingdings" panose="05000000000000000000" pitchFamily="2" charset="2"/>
              <a:buChar char="§"/>
            </a:pPr>
            <a:r>
              <a:rPr lang="en-US" sz="2400" dirty="0" err="1">
                <a:effectLst/>
                <a:latin typeface="Times New Roman" panose="02020603050405020304" pitchFamily="18" charset="0"/>
                <a:ea typeface="Times New Roman" panose="02020603050405020304" pitchFamily="18" charset="0"/>
              </a:rPr>
              <a:t>Thực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hiện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tốt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các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biện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pháp</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quản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lí</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chăm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sóc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ao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nuôi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đặc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biệt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là</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phòng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chống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dịch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bệnh</a:t>
            </a:r>
            <a:r>
              <a:rPr lang="en-US" sz="2400" dirty="0">
                <a:effectLst/>
                <a:latin typeface="Times New Roman" panose="02020603050405020304" pitchFamily="18" charset="0"/>
                <a:ea typeface="Times New Roman" panose="02020603050405020304" pitchFamily="18" charset="0"/>
              </a:rPr>
              <a:t>.</a:t>
            </a:r>
          </a:p>
        </p:txBody>
      </p:sp>
      <p:sp>
        <p:nvSpPr>
          <p:cNvPr id="7" name="TextBox 6">
            <a:extLst>
              <a:ext uri="{FF2B5EF4-FFF2-40B4-BE49-F238E27FC236}">
                <a16:creationId xmlns:a16="http://schemas.microsoft.com/office/drawing/2014/main" id="{8E670CAF-8B8C-18DA-6395-6DC2858D1595}"/>
              </a:ext>
            </a:extLst>
          </p:cNvPr>
          <p:cNvSpPr txBox="1"/>
          <p:nvPr/>
        </p:nvSpPr>
        <p:spPr>
          <a:xfrm>
            <a:off x="7846807" y="671879"/>
            <a:ext cx="3996147" cy="2606676"/>
          </a:xfrm>
          <a:prstGeom prst="rect">
            <a:avLst/>
          </a:prstGeom>
          <a:noFill/>
        </p:spPr>
        <p:txBody>
          <a:bodyPr wrap="square">
            <a:spAutoFit/>
          </a:bodyPr>
          <a:lstStyle/>
          <a:p>
            <a:pPr marL="342900" indent="-342900" algn="just">
              <a:lnSpc>
                <a:spcPct val="115000"/>
              </a:lnSpc>
              <a:spcAft>
                <a:spcPts val="1000"/>
              </a:spcAft>
              <a:buClr>
                <a:schemeClr val="accent1">
                  <a:lumMod val="40000"/>
                  <a:lumOff val="60000"/>
                </a:schemeClr>
              </a:buClr>
              <a:buFont typeface="Wingdings" panose="05000000000000000000" pitchFamily="2" charset="2"/>
              <a:buChar char="§"/>
            </a:pPr>
            <a:r>
              <a:rPr lang="en-US" sz="2400" dirty="0" err="1">
                <a:effectLst/>
                <a:latin typeface="Times New Roman" panose="02020603050405020304" pitchFamily="18" charset="0"/>
                <a:ea typeface="Times New Roman" panose="02020603050405020304" pitchFamily="18" charset="0"/>
              </a:rPr>
              <a:t>Khuyến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khích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các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hộ</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nuôi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thủy</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sản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tăng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cường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áp</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dụng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các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tiến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bộ</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kỹ</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thuật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ứng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dụng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công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nghệ</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cao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trong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nuôi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trồng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thủy</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sản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thâm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canh</a:t>
            </a:r>
            <a:r>
              <a:rPr lang="en-US" sz="2400" dirty="0">
                <a:effectLst/>
                <a:latin typeface="Times New Roman" panose="02020603050405020304" pitchFamily="18" charset="0"/>
                <a:ea typeface="Times New Roman" panose="02020603050405020304" pitchFamily="18" charset="0"/>
              </a:rPr>
              <a:t>.</a:t>
            </a:r>
          </a:p>
        </p:txBody>
      </p:sp>
      <p:sp>
        <p:nvSpPr>
          <p:cNvPr id="9" name="TextBox 8">
            <a:extLst>
              <a:ext uri="{FF2B5EF4-FFF2-40B4-BE49-F238E27FC236}">
                <a16:creationId xmlns:a16="http://schemas.microsoft.com/office/drawing/2014/main" id="{126E72DC-D624-7506-2DDF-828676EE97AC}"/>
              </a:ext>
            </a:extLst>
          </p:cNvPr>
          <p:cNvSpPr txBox="1"/>
          <p:nvPr/>
        </p:nvSpPr>
        <p:spPr>
          <a:xfrm>
            <a:off x="7638434" y="4236532"/>
            <a:ext cx="3880053" cy="2606676"/>
          </a:xfrm>
          <a:prstGeom prst="rect">
            <a:avLst/>
          </a:prstGeom>
          <a:noFill/>
        </p:spPr>
        <p:txBody>
          <a:bodyPr wrap="square">
            <a:spAutoFit/>
          </a:bodyPr>
          <a:lstStyle/>
          <a:p>
            <a:pPr marL="342900" indent="-342900" algn="just">
              <a:lnSpc>
                <a:spcPct val="115000"/>
              </a:lnSpc>
              <a:spcAft>
                <a:spcPts val="1000"/>
              </a:spcAft>
              <a:buClr>
                <a:schemeClr val="accent1">
                  <a:lumMod val="40000"/>
                  <a:lumOff val="60000"/>
                </a:schemeClr>
              </a:buClr>
              <a:buFont typeface="Wingdings" panose="05000000000000000000" pitchFamily="2" charset="2"/>
              <a:buChar char="§"/>
            </a:pPr>
            <a:r>
              <a:rPr lang="en-US" sz="2400" dirty="0" err="1">
                <a:effectLst/>
                <a:latin typeface="Times New Roman" panose="02020603050405020304" pitchFamily="18" charset="0"/>
                <a:ea typeface="Times New Roman" panose="02020603050405020304" pitchFamily="18" charset="0"/>
              </a:rPr>
              <a:t>Hạn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chế</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sử</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dụng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kháng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sinh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hóa</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chất</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khuyến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khích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sử</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dụng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các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loại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chế</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phẩm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sinh</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học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trong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chăm</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sóc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thủy</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sản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và</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xử</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lý</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môi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trường</a:t>
            </a:r>
            <a:r>
              <a:rPr lang="en-US" sz="2400" dirty="0">
                <a:effectLst/>
                <a:latin typeface="Times New Roman" panose="02020603050405020304" pitchFamily="18" charset="0"/>
                <a:ea typeface="Times New Roman" panose="02020603050405020304" pitchFamily="18" charset="0"/>
              </a:rPr>
              <a:t>.</a:t>
            </a:r>
          </a:p>
        </p:txBody>
      </p:sp>
      <p:sp>
        <p:nvSpPr>
          <p:cNvPr id="11" name="TextBox 10">
            <a:extLst>
              <a:ext uri="{FF2B5EF4-FFF2-40B4-BE49-F238E27FC236}">
                <a16:creationId xmlns:a16="http://schemas.microsoft.com/office/drawing/2014/main" id="{25E59535-F88F-085C-9AB8-87356D1B4415}"/>
              </a:ext>
            </a:extLst>
          </p:cNvPr>
          <p:cNvSpPr txBox="1"/>
          <p:nvPr/>
        </p:nvSpPr>
        <p:spPr>
          <a:xfrm>
            <a:off x="1724943" y="4427501"/>
            <a:ext cx="3454811" cy="2181944"/>
          </a:xfrm>
          <a:prstGeom prst="rect">
            <a:avLst/>
          </a:prstGeom>
          <a:noFill/>
        </p:spPr>
        <p:txBody>
          <a:bodyPr wrap="square">
            <a:spAutoFit/>
          </a:bodyPr>
          <a:lstStyle/>
          <a:p>
            <a:pPr marL="342900" indent="-342900" algn="just">
              <a:lnSpc>
                <a:spcPct val="115000"/>
              </a:lnSpc>
              <a:spcAft>
                <a:spcPts val="1000"/>
              </a:spcAft>
              <a:buClr>
                <a:schemeClr val="accent1">
                  <a:lumMod val="40000"/>
                  <a:lumOff val="60000"/>
                </a:schemeClr>
              </a:buClr>
              <a:buFont typeface="Wingdings" panose="05000000000000000000" pitchFamily="2" charset="2"/>
              <a:buChar char="§"/>
            </a:pPr>
            <a:r>
              <a:rPr lang="en-US" sz="2400" dirty="0" err="1">
                <a:effectLst/>
                <a:latin typeface="Times New Roman" panose="02020603050405020304" pitchFamily="18" charset="0"/>
                <a:ea typeface="Times New Roman" panose="02020603050405020304" pitchFamily="18" charset="0"/>
              </a:rPr>
              <a:t>Thường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xuyên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tuyên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truyền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vận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động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người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dân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nâng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cao</a:t>
            </a:r>
            <a:r>
              <a:rPr lang="en-US" sz="2400" dirty="0">
                <a:effectLst/>
                <a:latin typeface="Times New Roman" panose="02020603050405020304" pitchFamily="18" charset="0"/>
                <a:ea typeface="Times New Roman" panose="02020603050405020304" pitchFamily="18" charset="0"/>
              </a:rPr>
              <a:t> ý </a:t>
            </a:r>
            <a:r>
              <a:rPr lang="en-US" sz="2400" dirty="0" err="1">
                <a:effectLst/>
                <a:latin typeface="Times New Roman" panose="02020603050405020304" pitchFamily="18" charset="0"/>
                <a:ea typeface="Times New Roman" panose="02020603050405020304" pitchFamily="18" charset="0"/>
              </a:rPr>
              <a:t>thức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bảo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vệ</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môi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trường</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nuôi</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thủy</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sản</a:t>
            </a:r>
            <a:r>
              <a:rPr lang="en-US" sz="2400" dirty="0">
                <a:effectLst/>
                <a:latin typeface="Times New Roman" panose="02020603050405020304" pitchFamily="18" charset="0"/>
                <a:ea typeface="Times New Roman" panose="02020603050405020304" pitchFamily="18" charset="0"/>
              </a:rPr>
              <a:t>.</a:t>
            </a:r>
          </a:p>
        </p:txBody>
      </p:sp>
      <p:sp>
        <p:nvSpPr>
          <p:cNvPr id="13" name="TextBox 12">
            <a:extLst>
              <a:ext uri="{FF2B5EF4-FFF2-40B4-BE49-F238E27FC236}">
                <a16:creationId xmlns:a16="http://schemas.microsoft.com/office/drawing/2014/main" id="{BCACFAB3-BE4D-7261-1FCE-7A31ABD3151A}"/>
              </a:ext>
            </a:extLst>
          </p:cNvPr>
          <p:cNvSpPr txBox="1"/>
          <p:nvPr/>
        </p:nvSpPr>
        <p:spPr>
          <a:xfrm>
            <a:off x="2473142" y="3325259"/>
            <a:ext cx="6877335" cy="584775"/>
          </a:xfrm>
          <a:prstGeom prst="rect">
            <a:avLst/>
          </a:prstGeom>
          <a:solidFill>
            <a:schemeClr val="accent5">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r>
              <a:rPr lang="en-GB" sz="3200" b="1" dirty="0" err="1">
                <a:solidFill>
                  <a:schemeClr val="bg1"/>
                </a:solidFill>
                <a:effectLst/>
                <a:latin typeface="Times New Roman" panose="02020603050405020304" pitchFamily="18" charset="0"/>
                <a:ea typeface="Times New Roman" panose="02020603050405020304" pitchFamily="18" charset="0"/>
              </a:rPr>
              <a:t>Cần</a:t>
            </a:r>
            <a:r>
              <a:rPr lang="en-GB" sz="3200" b="1" dirty="0">
                <a:solidFill>
                  <a:schemeClr val="bg1"/>
                </a:solidFill>
                <a:effectLst/>
                <a:latin typeface="Times New Roman" panose="02020603050405020304" pitchFamily="18" charset="0"/>
                <a:ea typeface="Times New Roman" panose="02020603050405020304" pitchFamily="18" charset="0"/>
              </a:rPr>
              <a:t> </a:t>
            </a:r>
            <a:r>
              <a:rPr lang="en-GB" sz="3200" b="1" dirty="0" err="1">
                <a:solidFill>
                  <a:schemeClr val="bg1"/>
                </a:solidFill>
                <a:effectLst/>
                <a:latin typeface="Times New Roman" panose="02020603050405020304" pitchFamily="18" charset="0"/>
                <a:ea typeface="Times New Roman" panose="02020603050405020304" pitchFamily="18" charset="0"/>
              </a:rPr>
              <a:t>tiến</a:t>
            </a:r>
            <a:r>
              <a:rPr lang="en-GB" sz="3200" b="1" dirty="0">
                <a:solidFill>
                  <a:schemeClr val="bg1"/>
                </a:solidFill>
                <a:effectLst/>
                <a:latin typeface="Times New Roman" panose="02020603050405020304" pitchFamily="18" charset="0"/>
                <a:ea typeface="Times New Roman" panose="02020603050405020304" pitchFamily="18" charset="0"/>
              </a:rPr>
              <a:t> </a:t>
            </a:r>
            <a:r>
              <a:rPr lang="en-GB" sz="3200" b="1" dirty="0" err="1">
                <a:solidFill>
                  <a:schemeClr val="bg1"/>
                </a:solidFill>
                <a:effectLst/>
                <a:latin typeface="Times New Roman" panose="02020603050405020304" pitchFamily="18" charset="0"/>
                <a:ea typeface="Times New Roman" panose="02020603050405020304" pitchFamily="18" charset="0"/>
              </a:rPr>
              <a:t>hành</a:t>
            </a:r>
            <a:r>
              <a:rPr lang="en-GB" sz="3200" b="1" dirty="0">
                <a:solidFill>
                  <a:schemeClr val="bg1"/>
                </a:solidFill>
                <a:effectLst/>
                <a:latin typeface="Times New Roman" panose="02020603050405020304" pitchFamily="18" charset="0"/>
                <a:ea typeface="Times New Roman" panose="02020603050405020304" pitchFamily="18" charset="0"/>
              </a:rPr>
              <a:t> </a:t>
            </a:r>
            <a:r>
              <a:rPr lang="en-GB" sz="3200" b="1" dirty="0" err="1">
                <a:solidFill>
                  <a:schemeClr val="bg1"/>
                </a:solidFill>
                <a:effectLst/>
                <a:latin typeface="Times New Roman" panose="02020603050405020304" pitchFamily="18" charset="0"/>
                <a:ea typeface="Times New Roman" panose="02020603050405020304" pitchFamily="18" charset="0"/>
              </a:rPr>
              <a:t>đồng</a:t>
            </a:r>
            <a:r>
              <a:rPr lang="en-GB" sz="3200" b="1" dirty="0">
                <a:solidFill>
                  <a:schemeClr val="bg1"/>
                </a:solidFill>
                <a:effectLst/>
                <a:latin typeface="Times New Roman" panose="02020603050405020304" pitchFamily="18" charset="0"/>
                <a:ea typeface="Times New Roman" panose="02020603050405020304" pitchFamily="18" charset="0"/>
              </a:rPr>
              <a:t> </a:t>
            </a:r>
            <a:r>
              <a:rPr lang="en-GB" sz="3200" b="1" dirty="0" err="1">
                <a:solidFill>
                  <a:schemeClr val="bg1"/>
                </a:solidFill>
                <a:effectLst/>
                <a:latin typeface="Times New Roman" panose="02020603050405020304" pitchFamily="18" charset="0"/>
                <a:ea typeface="Times New Roman" panose="02020603050405020304" pitchFamily="18" charset="0"/>
              </a:rPr>
              <a:t>bộ</a:t>
            </a:r>
            <a:r>
              <a:rPr lang="en-GB" sz="3200" b="1" dirty="0">
                <a:solidFill>
                  <a:schemeClr val="bg1"/>
                </a:solidFill>
                <a:effectLst/>
                <a:latin typeface="Times New Roman" panose="02020603050405020304" pitchFamily="18" charset="0"/>
                <a:ea typeface="Times New Roman" panose="02020603050405020304" pitchFamily="18" charset="0"/>
              </a:rPr>
              <a:t> </a:t>
            </a:r>
            <a:r>
              <a:rPr lang="en-GB" sz="3200" b="1" dirty="0" err="1">
                <a:solidFill>
                  <a:schemeClr val="bg1"/>
                </a:solidFill>
                <a:effectLst/>
                <a:latin typeface="Times New Roman" panose="02020603050405020304" pitchFamily="18" charset="0"/>
                <a:ea typeface="Times New Roman" panose="02020603050405020304" pitchFamily="18" charset="0"/>
              </a:rPr>
              <a:t>các</a:t>
            </a:r>
            <a:r>
              <a:rPr lang="en-GB" sz="3200" b="1" dirty="0">
                <a:solidFill>
                  <a:schemeClr val="bg1"/>
                </a:solidFill>
                <a:effectLst/>
                <a:latin typeface="Times New Roman" panose="02020603050405020304" pitchFamily="18" charset="0"/>
                <a:ea typeface="Times New Roman" panose="02020603050405020304" pitchFamily="18" charset="0"/>
              </a:rPr>
              <a:t> </a:t>
            </a:r>
            <a:r>
              <a:rPr lang="en-GB" sz="3200" b="1" dirty="0" err="1">
                <a:solidFill>
                  <a:schemeClr val="bg1"/>
                </a:solidFill>
                <a:effectLst/>
                <a:latin typeface="Times New Roman" panose="02020603050405020304" pitchFamily="18" charset="0"/>
                <a:ea typeface="Times New Roman" panose="02020603050405020304" pitchFamily="18" charset="0"/>
              </a:rPr>
              <a:t>biện</a:t>
            </a:r>
            <a:r>
              <a:rPr lang="en-GB" sz="3200" b="1" dirty="0">
                <a:solidFill>
                  <a:schemeClr val="bg1"/>
                </a:solidFill>
                <a:effectLst/>
                <a:latin typeface="Times New Roman" panose="02020603050405020304" pitchFamily="18" charset="0"/>
                <a:ea typeface="Times New Roman" panose="02020603050405020304" pitchFamily="18" charset="0"/>
              </a:rPr>
              <a:t> </a:t>
            </a:r>
            <a:r>
              <a:rPr lang="en-GB" sz="3200" b="1" dirty="0" err="1">
                <a:solidFill>
                  <a:schemeClr val="bg1"/>
                </a:solidFill>
                <a:effectLst/>
                <a:latin typeface="Times New Roman" panose="02020603050405020304" pitchFamily="18" charset="0"/>
                <a:ea typeface="Times New Roman" panose="02020603050405020304" pitchFamily="18" charset="0"/>
              </a:rPr>
              <a:t>pháp</a:t>
            </a:r>
            <a:endParaRPr lang="en-US" sz="3200" b="1" dirty="0">
              <a:solidFill>
                <a:schemeClr val="bg1"/>
              </a:solidFill>
            </a:endParaRPr>
          </a:p>
        </p:txBody>
      </p:sp>
      <p:pic>
        <p:nvPicPr>
          <p:cNvPr id="14" name="Picture 13">
            <a:extLst>
              <a:ext uri="{FF2B5EF4-FFF2-40B4-BE49-F238E27FC236}">
                <a16:creationId xmlns:a16="http://schemas.microsoft.com/office/drawing/2014/main" id="{8C3FFF14-CC6B-2EBF-3952-8E8D989DF125}"/>
              </a:ext>
            </a:extLst>
          </p:cNvPr>
          <p:cNvPicPr>
            <a:picLocks noChangeAspect="1"/>
          </p:cNvPicPr>
          <p:nvPr/>
        </p:nvPicPr>
        <p:blipFill>
          <a:blip r:embed="rId3"/>
          <a:stretch>
            <a:fillRect/>
          </a:stretch>
        </p:blipFill>
        <p:spPr>
          <a:xfrm>
            <a:off x="5799494" y="4930270"/>
            <a:ext cx="1219200" cy="1219200"/>
          </a:xfrm>
          <a:prstGeom prst="rect">
            <a:avLst/>
          </a:prstGeom>
        </p:spPr>
      </p:pic>
      <p:pic>
        <p:nvPicPr>
          <p:cNvPr id="13314" name="Picture 2" descr="Squid ">
            <a:extLst>
              <a:ext uri="{FF2B5EF4-FFF2-40B4-BE49-F238E27FC236}">
                <a16:creationId xmlns:a16="http://schemas.microsoft.com/office/drawing/2014/main" id="{1D49CAB3-7B20-FBEC-07A5-CDE64F5B07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5743" y="3085707"/>
            <a:ext cx="1219200" cy="12192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A7E938F9-CA50-EF4E-0BB0-736715011724}"/>
              </a:ext>
            </a:extLst>
          </p:cNvPr>
          <p:cNvSpPr txBox="1"/>
          <p:nvPr/>
        </p:nvSpPr>
        <p:spPr>
          <a:xfrm>
            <a:off x="303904" y="152374"/>
            <a:ext cx="5792096" cy="523220"/>
          </a:xfrm>
          <a:prstGeom prst="rect">
            <a:avLst/>
          </a:prstGeom>
          <a:solidFill>
            <a:srgbClr val="FDCDCD"/>
          </a:solidFill>
        </p:spPr>
        <p:txBody>
          <a:bodyPr wrap="square" rtlCol="0">
            <a:spAutoFit/>
          </a:bodyPr>
          <a:lstStyle/>
          <a:p>
            <a:r>
              <a:rPr lang="en-US" sz="2800" b="1" dirty="0">
                <a:latin typeface="Times New Roman" panose="02020603050405020304" pitchFamily="18" charset="0"/>
                <a:cs typeface="Times New Roman" panose="02020603050405020304" pitchFamily="18" charset="0"/>
              </a:rPr>
              <a:t>IV. </a:t>
            </a:r>
            <a:r>
              <a:rPr lang="en-US" sz="2800" b="1" dirty="0" err="1">
                <a:latin typeface="Times New Roman" panose="02020603050405020304" pitchFamily="18" charset="0"/>
                <a:cs typeface="Times New Roman" panose="02020603050405020304" pitchFamily="18" charset="0"/>
              </a:rPr>
              <a:t>Bảo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vệ</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môi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trường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nuôi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thủy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sản</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5576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animEffect transition="in" filter="barn(inVertical)">
                                      <p:cBhvr>
                                        <p:cTn id="3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11" grpId="0"/>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Preparation 5">
            <a:extLst>
              <a:ext uri="{FF2B5EF4-FFF2-40B4-BE49-F238E27FC236}">
                <a16:creationId xmlns:a16="http://schemas.microsoft.com/office/drawing/2014/main" id="{B9000830-6162-C10A-0630-6743B150BD8C}"/>
              </a:ext>
            </a:extLst>
          </p:cNvPr>
          <p:cNvSpPr/>
          <p:nvPr/>
        </p:nvSpPr>
        <p:spPr>
          <a:xfrm>
            <a:off x="4613258" y="1378974"/>
            <a:ext cx="3465871" cy="2050026"/>
          </a:xfrm>
          <a:prstGeom prst="flowChartPreparation">
            <a:avLst/>
          </a:prstGeom>
          <a:pattFill prst="pct10">
            <a:fgClr>
              <a:schemeClr val="accent6">
                <a:lumMod val="75000"/>
              </a:schemeClr>
            </a:fgClr>
            <a:bgClr>
              <a:schemeClr val="bg1"/>
            </a:bgClr>
          </a:pattFill>
          <a:ln w="38100" cmpd="dbl">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accent6">
                    <a:lumMod val="75000"/>
                  </a:schemeClr>
                </a:solidFill>
                <a:latin typeface="Times New Roman" panose="02020603050405020304" pitchFamily="18" charset="0"/>
                <a:cs typeface="Times New Roman" panose="02020603050405020304" pitchFamily="18" charset="0"/>
              </a:rPr>
              <a:t>AI NHANH HƠN</a:t>
            </a:r>
          </a:p>
        </p:txBody>
      </p:sp>
      <p:pic>
        <p:nvPicPr>
          <p:cNvPr id="3" name="Picture 2">
            <a:extLst>
              <a:ext uri="{FF2B5EF4-FFF2-40B4-BE49-F238E27FC236}">
                <a16:creationId xmlns:a16="http://schemas.microsoft.com/office/drawing/2014/main" id="{F8E38D2F-085E-0108-789C-0AB43B50CF08}"/>
              </a:ext>
            </a:extLst>
          </p:cNvPr>
          <p:cNvPicPr>
            <a:picLocks noChangeAspect="1"/>
          </p:cNvPicPr>
          <p:nvPr/>
        </p:nvPicPr>
        <p:blipFill>
          <a:blip r:embed="rId3"/>
          <a:stretch>
            <a:fillRect/>
          </a:stretch>
        </p:blipFill>
        <p:spPr>
          <a:xfrm>
            <a:off x="754256" y="231443"/>
            <a:ext cx="3173596" cy="2050025"/>
          </a:xfrm>
          <a:prstGeom prst="rect">
            <a:avLst/>
          </a:prstGeom>
        </p:spPr>
      </p:pic>
      <p:pic>
        <p:nvPicPr>
          <p:cNvPr id="7" name="Picture 6">
            <a:extLst>
              <a:ext uri="{FF2B5EF4-FFF2-40B4-BE49-F238E27FC236}">
                <a16:creationId xmlns:a16="http://schemas.microsoft.com/office/drawing/2014/main" id="{7E0A9E30-0C77-7742-68C1-0F2548C3876A}"/>
              </a:ext>
            </a:extLst>
          </p:cNvPr>
          <p:cNvPicPr>
            <a:picLocks noChangeAspect="1"/>
          </p:cNvPicPr>
          <p:nvPr/>
        </p:nvPicPr>
        <p:blipFill>
          <a:blip r:embed="rId4"/>
          <a:stretch>
            <a:fillRect/>
          </a:stretch>
        </p:blipFill>
        <p:spPr>
          <a:xfrm>
            <a:off x="8686265" y="231442"/>
            <a:ext cx="3180414" cy="2050026"/>
          </a:xfrm>
          <a:prstGeom prst="rect">
            <a:avLst/>
          </a:prstGeom>
        </p:spPr>
      </p:pic>
      <p:pic>
        <p:nvPicPr>
          <p:cNvPr id="9" name="Picture 8">
            <a:extLst>
              <a:ext uri="{FF2B5EF4-FFF2-40B4-BE49-F238E27FC236}">
                <a16:creationId xmlns:a16="http://schemas.microsoft.com/office/drawing/2014/main" id="{0A3EA629-D29A-7058-2CA9-08964E1AC82F}"/>
              </a:ext>
            </a:extLst>
          </p:cNvPr>
          <p:cNvPicPr>
            <a:picLocks noChangeAspect="1"/>
          </p:cNvPicPr>
          <p:nvPr/>
        </p:nvPicPr>
        <p:blipFill>
          <a:blip r:embed="rId5"/>
          <a:stretch>
            <a:fillRect/>
          </a:stretch>
        </p:blipFill>
        <p:spPr>
          <a:xfrm>
            <a:off x="664416" y="3429000"/>
            <a:ext cx="3372620" cy="2172546"/>
          </a:xfrm>
          <a:prstGeom prst="rect">
            <a:avLst/>
          </a:prstGeom>
        </p:spPr>
      </p:pic>
      <p:pic>
        <p:nvPicPr>
          <p:cNvPr id="11" name="Picture 10">
            <a:extLst>
              <a:ext uri="{FF2B5EF4-FFF2-40B4-BE49-F238E27FC236}">
                <a16:creationId xmlns:a16="http://schemas.microsoft.com/office/drawing/2014/main" id="{9673B8EB-E2C9-92C8-8336-C01605B09E5E}"/>
              </a:ext>
            </a:extLst>
          </p:cNvPr>
          <p:cNvPicPr>
            <a:picLocks noChangeAspect="1"/>
          </p:cNvPicPr>
          <p:nvPr/>
        </p:nvPicPr>
        <p:blipFill>
          <a:blip r:embed="rId6"/>
          <a:stretch>
            <a:fillRect/>
          </a:stretch>
        </p:blipFill>
        <p:spPr>
          <a:xfrm>
            <a:off x="8715643" y="3551520"/>
            <a:ext cx="3264119" cy="2050026"/>
          </a:xfrm>
          <a:prstGeom prst="rect">
            <a:avLst/>
          </a:prstGeom>
        </p:spPr>
      </p:pic>
      <p:sp>
        <p:nvSpPr>
          <p:cNvPr id="15" name="Rectangle: Rounded Corners 14">
            <a:extLst>
              <a:ext uri="{FF2B5EF4-FFF2-40B4-BE49-F238E27FC236}">
                <a16:creationId xmlns:a16="http://schemas.microsoft.com/office/drawing/2014/main" id="{DFB08090-B6AD-54BC-2F2E-B7CDFF1E5324}"/>
              </a:ext>
            </a:extLst>
          </p:cNvPr>
          <p:cNvSpPr/>
          <p:nvPr/>
        </p:nvSpPr>
        <p:spPr>
          <a:xfrm>
            <a:off x="4301880" y="4000515"/>
            <a:ext cx="4148919" cy="1361674"/>
          </a:xfrm>
          <a:prstGeom prst="roundRect">
            <a:avLst/>
          </a:prstGeom>
          <a:pattFill prst="pct5">
            <a:fgClr>
              <a:schemeClr val="accent6">
                <a:lumMod val="50000"/>
              </a:schemeClr>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Cho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biết</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vai</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trò</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thủy</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sản</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ứng</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với</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các</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hình</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ảnh</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bên</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a:t>
            </a:r>
          </a:p>
        </p:txBody>
      </p:sp>
      <p:sp>
        <p:nvSpPr>
          <p:cNvPr id="16" name="TextBox 15">
            <a:extLst>
              <a:ext uri="{FF2B5EF4-FFF2-40B4-BE49-F238E27FC236}">
                <a16:creationId xmlns:a16="http://schemas.microsoft.com/office/drawing/2014/main" id="{C8218529-6388-1F8D-98F3-BB8B748F21AA}"/>
              </a:ext>
            </a:extLst>
          </p:cNvPr>
          <p:cNvSpPr txBox="1"/>
          <p:nvPr/>
        </p:nvSpPr>
        <p:spPr>
          <a:xfrm>
            <a:off x="754256" y="2281468"/>
            <a:ext cx="2566460" cy="461665"/>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Làm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ăn</a:t>
            </a:r>
            <a:endParaRPr lang="en-US" sz="2400"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C79D0496-3C9A-DA8A-E83A-C24A48EE8655}"/>
              </a:ext>
            </a:extLst>
          </p:cNvPr>
          <p:cNvSpPr txBox="1"/>
          <p:nvPr/>
        </p:nvSpPr>
        <p:spPr>
          <a:xfrm>
            <a:off x="8686265" y="2223996"/>
            <a:ext cx="3173596" cy="830997"/>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Đáp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ứng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vui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trí</a:t>
            </a:r>
            <a:endParaRPr lang="en-US" sz="2400" dirty="0">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BE1C7411-9029-369C-3685-2EE82A2CF25B}"/>
              </a:ext>
            </a:extLst>
          </p:cNvPr>
          <p:cNvSpPr txBox="1"/>
          <p:nvPr/>
        </p:nvSpPr>
        <p:spPr>
          <a:xfrm>
            <a:off x="754256" y="5604397"/>
            <a:ext cx="3173596" cy="830997"/>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Cung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nguồn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liệu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khẩu</a:t>
            </a:r>
            <a:endParaRPr lang="en-US" sz="2400" dirty="0">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C0DB6B39-A526-D15D-27B6-5A83045D75E8}"/>
              </a:ext>
            </a:extLst>
          </p:cNvPr>
          <p:cNvSpPr txBox="1"/>
          <p:nvPr/>
        </p:nvSpPr>
        <p:spPr>
          <a:xfrm>
            <a:off x="8686265" y="5682574"/>
            <a:ext cx="3173596" cy="830997"/>
          </a:xfrm>
          <a:prstGeom prst="rect">
            <a:avLst/>
          </a:prstGeom>
          <a:noFill/>
        </p:spPr>
        <p:txBody>
          <a:bodyPr wrap="square" rtlCol="0">
            <a:spAutoFit/>
          </a:bodyPr>
          <a:lstStyle/>
          <a:p>
            <a:r>
              <a:rPr lang="en-US" sz="2400" dirty="0" err="1">
                <a:latin typeface="Times New Roman" panose="02020603050405020304" pitchFamily="18" charset="0"/>
                <a:cs typeface="Times New Roman" panose="02020603050405020304" pitchFamily="18" charset="0"/>
              </a:rPr>
              <a:t>Cung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cấp</a:t>
            </a:r>
            <a:r>
              <a:rPr lang="en-US" sz="2400" dirty="0">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nguồn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thức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ăn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cho</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chăn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nuôi</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3717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barn(inVertical)">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arn(inVertical)">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barn(inVertical)">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down)">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barn(inVertical)">
                                      <p:cBhvr>
                                        <p:cTn id="5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p:bldP spid="17" grpId="0"/>
      <p:bldP spid="18" grpId="0"/>
      <p:bldP spid="1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Engine ">
            <a:extLst>
              <a:ext uri="{FF2B5EF4-FFF2-40B4-BE49-F238E27FC236}">
                <a16:creationId xmlns:a16="http://schemas.microsoft.com/office/drawing/2014/main" id="{F038C9B2-32BD-9137-0D08-773CF734F9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9" y="5461000"/>
            <a:ext cx="1325563" cy="132556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reative writing ">
            <a:extLst>
              <a:ext uri="{FF2B5EF4-FFF2-40B4-BE49-F238E27FC236}">
                <a16:creationId xmlns:a16="http://schemas.microsoft.com/office/drawing/2014/main" id="{E62E252C-5D54-C0E2-A6A2-EB15E143C2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17958" y="0"/>
            <a:ext cx="1451212" cy="1451212"/>
          </a:xfrm>
          <a:prstGeom prst="rect">
            <a:avLst/>
          </a:prstGeom>
          <a:noFill/>
          <a:extLst>
            <a:ext uri="{909E8E84-426E-40DD-AFC4-6F175D3DCCD1}">
              <a14:hiddenFill xmlns:a14="http://schemas.microsoft.com/office/drawing/2010/main">
                <a:solidFill>
                  <a:srgbClr val="FFFFFF"/>
                </a:solidFill>
              </a14:hiddenFill>
            </a:ext>
          </a:extLst>
        </p:spPr>
      </p:pic>
      <p:sp>
        <p:nvSpPr>
          <p:cNvPr id="6" name="Flowchart: Terminator 5">
            <a:extLst>
              <a:ext uri="{FF2B5EF4-FFF2-40B4-BE49-F238E27FC236}">
                <a16:creationId xmlns:a16="http://schemas.microsoft.com/office/drawing/2014/main" id="{B4064910-343E-1133-94D9-1BC0F853B33F}"/>
              </a:ext>
            </a:extLst>
          </p:cNvPr>
          <p:cNvSpPr/>
          <p:nvPr/>
        </p:nvSpPr>
        <p:spPr>
          <a:xfrm>
            <a:off x="122830" y="361828"/>
            <a:ext cx="3112169" cy="1187116"/>
          </a:xfrm>
          <a:prstGeom prst="flowChartTerminator">
            <a:avLst/>
          </a:prstGeom>
          <a:solidFill>
            <a:schemeClr val="accent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BÀI TẬP 1</a:t>
            </a:r>
          </a:p>
        </p:txBody>
      </p:sp>
      <p:sp>
        <p:nvSpPr>
          <p:cNvPr id="8" name="Rectangle: Rounded Corners 7">
            <a:extLst>
              <a:ext uri="{FF2B5EF4-FFF2-40B4-BE49-F238E27FC236}">
                <a16:creationId xmlns:a16="http://schemas.microsoft.com/office/drawing/2014/main" id="{82039984-7035-2F66-D7F2-6FD06BB066C0}"/>
              </a:ext>
            </a:extLst>
          </p:cNvPr>
          <p:cNvSpPr/>
          <p:nvPr/>
        </p:nvSpPr>
        <p:spPr>
          <a:xfrm>
            <a:off x="1075949" y="1634952"/>
            <a:ext cx="10341059" cy="4237204"/>
          </a:xfrm>
          <a:prstGeom prst="roundRect">
            <a:avLst/>
          </a:prstGeom>
          <a:pattFill prst="dotGrid">
            <a:fgClr>
              <a:schemeClr val="accent2">
                <a:lumMod val="20000"/>
                <a:lumOff val="8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dirty="0">
                <a:solidFill>
                  <a:schemeClr val="tx1">
                    <a:lumMod val="95000"/>
                    <a:lumOff val="5000"/>
                  </a:schemeClr>
                </a:solidFill>
                <a:latin typeface="Times New Roman" panose="02020603050405020304" pitchFamily="18" charset="0"/>
                <a:cs typeface="Times New Roman" panose="02020603050405020304" pitchFamily="18" charset="0"/>
              </a:rPr>
              <a:t>Cho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các</a:t>
            </a:r>
            <a:r>
              <a:rPr lang="vi-VN" sz="2800" dirty="0">
                <a:solidFill>
                  <a:schemeClr val="tx1">
                    <a:lumMod val="95000"/>
                    <a:lumOff val="5000"/>
                  </a:schemeClr>
                </a:solidFill>
                <a:latin typeface="Times New Roman" panose="02020603050405020304" pitchFamily="18" charset="0"/>
                <a:cs typeface="Times New Roman" panose="02020603050405020304" pitchFamily="18" charset="0"/>
              </a:rPr>
              <a:t> phát biểu:</a:t>
            </a:r>
          </a:p>
          <a:p>
            <a:pPr algn="just"/>
            <a:r>
              <a:rPr lang="vi-VN" sz="2800" dirty="0">
                <a:solidFill>
                  <a:schemeClr val="tx1">
                    <a:lumMod val="95000"/>
                    <a:lumOff val="5000"/>
                  </a:schemeClr>
                </a:solidFill>
                <a:latin typeface="Times New Roman" panose="02020603050405020304" pitchFamily="18" charset="0"/>
                <a:cs typeface="Times New Roman" panose="02020603050405020304" pitchFamily="18" charset="0"/>
              </a:rPr>
              <a:t>1) Nên đánh bắt cá vào mùa sinh sản của cá vì sẽ thu được cá mẹ lẫn cá con.</a:t>
            </a:r>
          </a:p>
          <a:p>
            <a:pPr algn="just"/>
            <a:r>
              <a:rPr lang="vi-VN" sz="2800" dirty="0">
                <a:solidFill>
                  <a:schemeClr val="tx1">
                    <a:lumMod val="95000"/>
                    <a:lumOff val="5000"/>
                  </a:schemeClr>
                </a:solidFill>
                <a:latin typeface="Times New Roman" panose="02020603050405020304" pitchFamily="18" charset="0"/>
                <a:cs typeface="Times New Roman" panose="02020603050405020304" pitchFamily="18" charset="0"/>
              </a:rPr>
              <a:t>2) Xây dựng các khu bảo tồn biển, bảo vệ và phục hồi hệ sinh thái.</a:t>
            </a:r>
          </a:p>
          <a:p>
            <a:pPr algn="just"/>
            <a:r>
              <a:rPr lang="vi-VN" sz="2800" dirty="0">
                <a:solidFill>
                  <a:schemeClr val="tx1">
                    <a:lumMod val="95000"/>
                    <a:lumOff val="5000"/>
                  </a:schemeClr>
                </a:solidFill>
                <a:latin typeface="Times New Roman" panose="02020603050405020304" pitchFamily="18" charset="0"/>
                <a:cs typeface="Times New Roman" panose="02020603050405020304" pitchFamily="18" charset="0"/>
              </a:rPr>
              <a:t>3) Đánh bắt thủy sản bằng xung điện.</a:t>
            </a:r>
          </a:p>
          <a:p>
            <a:pPr algn="just"/>
            <a:r>
              <a:rPr lang="vi-VN" sz="2800" dirty="0">
                <a:solidFill>
                  <a:schemeClr val="tx1">
                    <a:lumMod val="95000"/>
                    <a:lumOff val="5000"/>
                  </a:schemeClr>
                </a:solidFill>
                <a:latin typeface="Times New Roman" panose="02020603050405020304" pitchFamily="18" charset="0"/>
                <a:cs typeface="Times New Roman" panose="02020603050405020304" pitchFamily="18" charset="0"/>
              </a:rPr>
              <a:t>4) Tích cực nuôi trồng các loại thủy sản quý hiếm, có giá trị xuất khẩu cao.</a:t>
            </a:r>
          </a:p>
          <a:p>
            <a:pPr algn="just"/>
            <a:r>
              <a:rPr lang="vi-VN" sz="2800" dirty="0">
                <a:solidFill>
                  <a:schemeClr val="tx1">
                    <a:lumMod val="95000"/>
                    <a:lumOff val="5000"/>
                  </a:schemeClr>
                </a:solidFill>
                <a:latin typeface="Times New Roman" panose="02020603050405020304" pitchFamily="18" charset="0"/>
                <a:cs typeface="Times New Roman" panose="02020603050405020304" pitchFamily="18" charset="0"/>
              </a:rPr>
              <a:t>5) Bảo vệ môi trường sống của các loài thủy sản.</a:t>
            </a:r>
          </a:p>
        </p:txBody>
      </p:sp>
      <p:sp>
        <p:nvSpPr>
          <p:cNvPr id="7" name="TextBox 6">
            <a:extLst>
              <a:ext uri="{FF2B5EF4-FFF2-40B4-BE49-F238E27FC236}">
                <a16:creationId xmlns:a16="http://schemas.microsoft.com/office/drawing/2014/main" id="{96C83558-EEF4-70F7-147A-7F49FD9710DE}"/>
              </a:ext>
            </a:extLst>
          </p:cNvPr>
          <p:cNvSpPr txBox="1"/>
          <p:nvPr/>
        </p:nvSpPr>
        <p:spPr>
          <a:xfrm>
            <a:off x="3254033" y="432937"/>
            <a:ext cx="7363925" cy="954107"/>
          </a:xfrm>
          <a:prstGeom prst="rect">
            <a:avLst/>
          </a:prstGeom>
          <a:noFill/>
        </p:spPr>
        <p:txBody>
          <a:bodyPr wrap="square" rtlCol="0">
            <a:spAutoFit/>
          </a:bodyPr>
          <a:lstStyle/>
          <a:p>
            <a:pPr algn="just"/>
            <a:r>
              <a:rPr lang="en-US" sz="2800" b="1" dirty="0" err="1">
                <a:solidFill>
                  <a:srgbClr val="FF0000"/>
                </a:solidFill>
                <a:latin typeface="Times New Roman" panose="02020603050405020304" pitchFamily="18" charset="0"/>
                <a:cs typeface="Times New Roman" panose="02020603050405020304" pitchFamily="18" charset="0"/>
              </a:rPr>
              <a:t>Hãy</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cho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biết</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phát</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biểu</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nào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đúng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với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cách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khai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thác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bảo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vệ</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nguồn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lợi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thủy</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sản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hiệu</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quả</a:t>
            </a:r>
            <a:r>
              <a:rPr lang="en-US" sz="2800" b="1"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523766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Engine ">
            <a:extLst>
              <a:ext uri="{FF2B5EF4-FFF2-40B4-BE49-F238E27FC236}">
                <a16:creationId xmlns:a16="http://schemas.microsoft.com/office/drawing/2014/main" id="{F038C9B2-32BD-9137-0D08-773CF734F9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9" y="5461000"/>
            <a:ext cx="1325563" cy="132556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reative writing ">
            <a:extLst>
              <a:ext uri="{FF2B5EF4-FFF2-40B4-BE49-F238E27FC236}">
                <a16:creationId xmlns:a16="http://schemas.microsoft.com/office/drawing/2014/main" id="{E62E252C-5D54-C0E2-A6A2-EB15E143C2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17958" y="0"/>
            <a:ext cx="1451212" cy="1451212"/>
          </a:xfrm>
          <a:prstGeom prst="rect">
            <a:avLst/>
          </a:prstGeom>
          <a:noFill/>
          <a:extLst>
            <a:ext uri="{909E8E84-426E-40DD-AFC4-6F175D3DCCD1}">
              <a14:hiddenFill xmlns:a14="http://schemas.microsoft.com/office/drawing/2010/main">
                <a:solidFill>
                  <a:srgbClr val="FFFFFF"/>
                </a:solidFill>
              </a14:hiddenFill>
            </a:ext>
          </a:extLst>
        </p:spPr>
      </p:pic>
      <p:sp>
        <p:nvSpPr>
          <p:cNvPr id="6" name="Flowchart: Terminator 5">
            <a:extLst>
              <a:ext uri="{FF2B5EF4-FFF2-40B4-BE49-F238E27FC236}">
                <a16:creationId xmlns:a16="http://schemas.microsoft.com/office/drawing/2014/main" id="{B4064910-343E-1133-94D9-1BC0F853B33F}"/>
              </a:ext>
            </a:extLst>
          </p:cNvPr>
          <p:cNvSpPr/>
          <p:nvPr/>
        </p:nvSpPr>
        <p:spPr>
          <a:xfrm>
            <a:off x="122830" y="361828"/>
            <a:ext cx="3112169" cy="1187116"/>
          </a:xfrm>
          <a:prstGeom prst="flowChartTerminator">
            <a:avLst/>
          </a:prstGeom>
          <a:solidFill>
            <a:schemeClr val="accent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BÀI TẬP 1</a:t>
            </a:r>
          </a:p>
        </p:txBody>
      </p:sp>
      <p:sp>
        <p:nvSpPr>
          <p:cNvPr id="8" name="Rectangle: Rounded Corners 7">
            <a:extLst>
              <a:ext uri="{FF2B5EF4-FFF2-40B4-BE49-F238E27FC236}">
                <a16:creationId xmlns:a16="http://schemas.microsoft.com/office/drawing/2014/main" id="{82039984-7035-2F66-D7F2-6FD06BB066C0}"/>
              </a:ext>
            </a:extLst>
          </p:cNvPr>
          <p:cNvSpPr/>
          <p:nvPr/>
        </p:nvSpPr>
        <p:spPr>
          <a:xfrm>
            <a:off x="1075949" y="1634952"/>
            <a:ext cx="10341059" cy="4237204"/>
          </a:xfrm>
          <a:prstGeom prst="roundRect">
            <a:avLst/>
          </a:prstGeom>
          <a:pattFill prst="dotGrid">
            <a:fgClr>
              <a:schemeClr val="accent2">
                <a:lumMod val="20000"/>
                <a:lumOff val="8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Phát</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biểu</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đúng</a:t>
            </a:r>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latin typeface="Times New Roman" panose="02020603050405020304" pitchFamily="18" charset="0"/>
                <a:cs typeface="Times New Roman" panose="02020603050405020304" pitchFamily="18" charset="0"/>
              </a:rPr>
              <a:t>là</a:t>
            </a:r>
            <a:endParaRPr lang="vi-VN" sz="2800" dirty="0">
              <a:solidFill>
                <a:schemeClr val="tx1">
                  <a:lumMod val="95000"/>
                  <a:lumOff val="5000"/>
                </a:schemeClr>
              </a:solidFill>
              <a:latin typeface="Times New Roman" panose="02020603050405020304" pitchFamily="18" charset="0"/>
              <a:cs typeface="Times New Roman" panose="02020603050405020304" pitchFamily="18" charset="0"/>
            </a:endParaRPr>
          </a:p>
          <a:p>
            <a:pPr algn="just">
              <a:lnSpc>
                <a:spcPct val="150000"/>
              </a:lnSpc>
            </a:pPr>
            <a:r>
              <a:rPr lang="vi-VN" sz="2800" dirty="0">
                <a:solidFill>
                  <a:schemeClr val="tx1">
                    <a:lumMod val="95000"/>
                    <a:lumOff val="5000"/>
                  </a:schemeClr>
                </a:solidFill>
                <a:latin typeface="Times New Roman" panose="02020603050405020304" pitchFamily="18" charset="0"/>
                <a:cs typeface="Times New Roman" panose="02020603050405020304" pitchFamily="18" charset="0"/>
              </a:rPr>
              <a:t>2) Xây dựng các khu bảo tồn biển, bảo vệ và phục hồi hệ sinh thái.</a:t>
            </a:r>
          </a:p>
          <a:p>
            <a:pPr algn="just">
              <a:lnSpc>
                <a:spcPct val="150000"/>
              </a:lnSpc>
            </a:pPr>
            <a:r>
              <a:rPr lang="vi-VN" sz="2800" dirty="0">
                <a:solidFill>
                  <a:schemeClr val="tx1">
                    <a:lumMod val="95000"/>
                    <a:lumOff val="5000"/>
                  </a:schemeClr>
                </a:solidFill>
                <a:latin typeface="Times New Roman" panose="02020603050405020304" pitchFamily="18" charset="0"/>
                <a:cs typeface="Times New Roman" panose="02020603050405020304" pitchFamily="18" charset="0"/>
              </a:rPr>
              <a:t>4) Tích cực nuôi trồng các loại thủy sản quý hiếm, có giá trị xuất khẩu cao.</a:t>
            </a:r>
          </a:p>
          <a:p>
            <a:pPr algn="just">
              <a:lnSpc>
                <a:spcPct val="150000"/>
              </a:lnSpc>
            </a:pPr>
            <a:r>
              <a:rPr lang="vi-VN" sz="2800" dirty="0">
                <a:solidFill>
                  <a:schemeClr val="tx1">
                    <a:lumMod val="95000"/>
                    <a:lumOff val="5000"/>
                  </a:schemeClr>
                </a:solidFill>
                <a:latin typeface="Times New Roman" panose="02020603050405020304" pitchFamily="18" charset="0"/>
                <a:cs typeface="Times New Roman" panose="02020603050405020304" pitchFamily="18" charset="0"/>
              </a:rPr>
              <a:t>5) Bảo vệ môi trường sống của các loài thủy sản.</a:t>
            </a:r>
          </a:p>
        </p:txBody>
      </p:sp>
      <p:sp>
        <p:nvSpPr>
          <p:cNvPr id="9" name="TextBox 8">
            <a:extLst>
              <a:ext uri="{FF2B5EF4-FFF2-40B4-BE49-F238E27FC236}">
                <a16:creationId xmlns:a16="http://schemas.microsoft.com/office/drawing/2014/main" id="{75A90D67-0B1B-C583-76B8-8A4DB0A4C9ED}"/>
              </a:ext>
            </a:extLst>
          </p:cNvPr>
          <p:cNvSpPr txBox="1"/>
          <p:nvPr/>
        </p:nvSpPr>
        <p:spPr>
          <a:xfrm>
            <a:off x="3254033" y="432937"/>
            <a:ext cx="7363925" cy="954107"/>
          </a:xfrm>
          <a:prstGeom prst="rect">
            <a:avLst/>
          </a:prstGeom>
          <a:noFill/>
        </p:spPr>
        <p:txBody>
          <a:bodyPr wrap="square" rtlCol="0">
            <a:spAutoFit/>
          </a:bodyPr>
          <a:lstStyle/>
          <a:p>
            <a:pPr algn="just"/>
            <a:r>
              <a:rPr lang="en-US" sz="2800" b="1" dirty="0" err="1">
                <a:solidFill>
                  <a:srgbClr val="FF0000"/>
                </a:solidFill>
                <a:latin typeface="Times New Roman" panose="02020603050405020304" pitchFamily="18" charset="0"/>
                <a:cs typeface="Times New Roman" panose="02020603050405020304" pitchFamily="18" charset="0"/>
              </a:rPr>
              <a:t>Hãy</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cho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biết</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phát</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biểu</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nào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đúng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với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cách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khai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thác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bảo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vệ</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nguồn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lợi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thủy</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sản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hiệu</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quả</a:t>
            </a:r>
            <a:r>
              <a:rPr lang="en-US" sz="2800" b="1"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041907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Engine ">
            <a:extLst>
              <a:ext uri="{FF2B5EF4-FFF2-40B4-BE49-F238E27FC236}">
                <a16:creationId xmlns:a16="http://schemas.microsoft.com/office/drawing/2014/main" id="{F038C9B2-32BD-9137-0D08-773CF734F9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9" y="5461000"/>
            <a:ext cx="1325563" cy="132556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reative writing ">
            <a:extLst>
              <a:ext uri="{FF2B5EF4-FFF2-40B4-BE49-F238E27FC236}">
                <a16:creationId xmlns:a16="http://schemas.microsoft.com/office/drawing/2014/main" id="{E62E252C-5D54-C0E2-A6A2-EB15E143C2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17958" y="0"/>
            <a:ext cx="1451212" cy="1451212"/>
          </a:xfrm>
          <a:prstGeom prst="rect">
            <a:avLst/>
          </a:prstGeom>
          <a:noFill/>
          <a:extLst>
            <a:ext uri="{909E8E84-426E-40DD-AFC4-6F175D3DCCD1}">
              <a14:hiddenFill xmlns:a14="http://schemas.microsoft.com/office/drawing/2010/main">
                <a:solidFill>
                  <a:srgbClr val="FFFFFF"/>
                </a:solidFill>
              </a14:hiddenFill>
            </a:ext>
          </a:extLst>
        </p:spPr>
      </p:pic>
      <p:sp>
        <p:nvSpPr>
          <p:cNvPr id="6" name="Flowchart: Terminator 5">
            <a:extLst>
              <a:ext uri="{FF2B5EF4-FFF2-40B4-BE49-F238E27FC236}">
                <a16:creationId xmlns:a16="http://schemas.microsoft.com/office/drawing/2014/main" id="{B4064910-343E-1133-94D9-1BC0F853B33F}"/>
              </a:ext>
            </a:extLst>
          </p:cNvPr>
          <p:cNvSpPr/>
          <p:nvPr/>
        </p:nvSpPr>
        <p:spPr>
          <a:xfrm>
            <a:off x="122830" y="361828"/>
            <a:ext cx="3112169" cy="1187116"/>
          </a:xfrm>
          <a:prstGeom prst="flowChartTerminator">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BÀI TẬP 2</a:t>
            </a:r>
          </a:p>
        </p:txBody>
      </p:sp>
      <p:sp>
        <p:nvSpPr>
          <p:cNvPr id="7" name="TextBox 6">
            <a:extLst>
              <a:ext uri="{FF2B5EF4-FFF2-40B4-BE49-F238E27FC236}">
                <a16:creationId xmlns:a16="http://schemas.microsoft.com/office/drawing/2014/main" id="{96C83558-EEF4-70F7-147A-7F49FD9710DE}"/>
              </a:ext>
            </a:extLst>
          </p:cNvPr>
          <p:cNvSpPr txBox="1"/>
          <p:nvPr/>
        </p:nvSpPr>
        <p:spPr>
          <a:xfrm>
            <a:off x="2575607" y="2119976"/>
            <a:ext cx="7482793" cy="1569660"/>
          </a:xfrm>
          <a:prstGeom prst="rect">
            <a:avLst/>
          </a:prstGeom>
          <a:noFill/>
        </p:spPr>
        <p:txBody>
          <a:bodyPr wrap="square" rtlCol="0">
            <a:spAutoFit/>
          </a:bodyPr>
          <a:lstStyle/>
          <a:p>
            <a:pPr algn="just"/>
            <a:r>
              <a:rPr lang="vi-VN" sz="3200" b="1" dirty="0">
                <a:solidFill>
                  <a:srgbClr val="FF0000"/>
                </a:solidFill>
                <a:latin typeface="Times New Roman" panose="02020603050405020304" pitchFamily="18" charset="0"/>
                <a:cs typeface="Times New Roman" panose="02020603050405020304" pitchFamily="18" charset="0"/>
              </a:rPr>
              <a:t>Hãy đề xuất những việc nên làm và không nên làm để bảo vệ môi trường nuôi thủy sản ở gia đình, địa phương em</a:t>
            </a:r>
            <a:r>
              <a:rPr lang="en-US" sz="3200" b="1" dirty="0">
                <a:solidFill>
                  <a:srgbClr val="FF0000"/>
                </a:solidFill>
                <a:latin typeface="Times New Roman" panose="02020603050405020304" pitchFamily="18" charset="0"/>
                <a:cs typeface="Times New Roman" panose="02020603050405020304" pitchFamily="18" charset="0"/>
              </a:rPr>
              <a:t>?</a:t>
            </a:r>
          </a:p>
        </p:txBody>
      </p:sp>
      <p:pic>
        <p:nvPicPr>
          <p:cNvPr id="9" name="Picture 4" descr="Sea">
            <a:extLst>
              <a:ext uri="{FF2B5EF4-FFF2-40B4-BE49-F238E27FC236}">
                <a16:creationId xmlns:a16="http://schemas.microsoft.com/office/drawing/2014/main" id="{866F0C9C-0D6E-5DF3-958B-0D8712A8D8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65211" y="4076003"/>
            <a:ext cx="2197510" cy="2197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6881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Engine ">
            <a:extLst>
              <a:ext uri="{FF2B5EF4-FFF2-40B4-BE49-F238E27FC236}">
                <a16:creationId xmlns:a16="http://schemas.microsoft.com/office/drawing/2014/main" id="{F038C9B2-32BD-9137-0D08-773CF734F9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9" y="5461000"/>
            <a:ext cx="1325563" cy="132556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reative writing ">
            <a:extLst>
              <a:ext uri="{FF2B5EF4-FFF2-40B4-BE49-F238E27FC236}">
                <a16:creationId xmlns:a16="http://schemas.microsoft.com/office/drawing/2014/main" id="{E62E252C-5D54-C0E2-A6A2-EB15E143C2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17958" y="0"/>
            <a:ext cx="1451212" cy="1451212"/>
          </a:xfrm>
          <a:prstGeom prst="rect">
            <a:avLst/>
          </a:prstGeom>
          <a:noFill/>
          <a:extLst>
            <a:ext uri="{909E8E84-426E-40DD-AFC4-6F175D3DCCD1}">
              <a14:hiddenFill xmlns:a14="http://schemas.microsoft.com/office/drawing/2010/main">
                <a:solidFill>
                  <a:srgbClr val="FFFFFF"/>
                </a:solidFill>
              </a14:hiddenFill>
            </a:ext>
          </a:extLst>
        </p:spPr>
      </p:pic>
      <p:sp>
        <p:nvSpPr>
          <p:cNvPr id="6" name="Flowchart: Terminator 5">
            <a:extLst>
              <a:ext uri="{FF2B5EF4-FFF2-40B4-BE49-F238E27FC236}">
                <a16:creationId xmlns:a16="http://schemas.microsoft.com/office/drawing/2014/main" id="{B4064910-343E-1133-94D9-1BC0F853B33F}"/>
              </a:ext>
            </a:extLst>
          </p:cNvPr>
          <p:cNvSpPr/>
          <p:nvPr/>
        </p:nvSpPr>
        <p:spPr>
          <a:xfrm>
            <a:off x="122830" y="183156"/>
            <a:ext cx="3112169" cy="1187116"/>
          </a:xfrm>
          <a:prstGeom prst="flowChartTerminator">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BÀI TẬP 2</a:t>
            </a:r>
          </a:p>
        </p:txBody>
      </p:sp>
      <p:sp>
        <p:nvSpPr>
          <p:cNvPr id="8" name="Rectangle: Rounded Corners 7">
            <a:extLst>
              <a:ext uri="{FF2B5EF4-FFF2-40B4-BE49-F238E27FC236}">
                <a16:creationId xmlns:a16="http://schemas.microsoft.com/office/drawing/2014/main" id="{82039984-7035-2F66-D7F2-6FD06BB066C0}"/>
              </a:ext>
            </a:extLst>
          </p:cNvPr>
          <p:cNvSpPr/>
          <p:nvPr/>
        </p:nvSpPr>
        <p:spPr>
          <a:xfrm>
            <a:off x="1002505" y="1455071"/>
            <a:ext cx="10341059" cy="4237204"/>
          </a:xfrm>
          <a:prstGeom prst="roundRect">
            <a:avLst/>
          </a:prstGeom>
          <a:pattFill prst="dotGrid">
            <a:fgClr>
              <a:schemeClr val="accent5">
                <a:lumMod val="20000"/>
                <a:lumOff val="8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800" dirty="0">
                <a:solidFill>
                  <a:schemeClr val="tx1">
                    <a:lumMod val="95000"/>
                    <a:lumOff val="5000"/>
                  </a:schemeClr>
                </a:solidFill>
                <a:latin typeface="Times New Roman" panose="02020603050405020304" pitchFamily="18" charset="0"/>
                <a:cs typeface="Times New Roman" panose="02020603050405020304" pitchFamily="18" charset="0"/>
              </a:rPr>
              <a:t>- Những việc </a:t>
            </a:r>
            <a:r>
              <a:rPr lang="vi-VN" sz="2800" b="1" dirty="0">
                <a:solidFill>
                  <a:schemeClr val="tx1">
                    <a:lumMod val="95000"/>
                    <a:lumOff val="5000"/>
                  </a:schemeClr>
                </a:solidFill>
                <a:latin typeface="Times New Roman" panose="02020603050405020304" pitchFamily="18" charset="0"/>
                <a:cs typeface="Times New Roman" panose="02020603050405020304" pitchFamily="18" charset="0"/>
              </a:rPr>
              <a:t>nên làm </a:t>
            </a:r>
            <a:r>
              <a:rPr lang="vi-VN" sz="2800" dirty="0">
                <a:solidFill>
                  <a:schemeClr val="tx1">
                    <a:lumMod val="95000"/>
                    <a:lumOff val="5000"/>
                  </a:schemeClr>
                </a:solidFill>
                <a:latin typeface="Times New Roman" panose="02020603050405020304" pitchFamily="18" charset="0"/>
                <a:cs typeface="Times New Roman" panose="02020603050405020304" pitchFamily="18" charset="0"/>
              </a:rPr>
              <a:t>để bảo vệ môi trường nuôi thủy sản:</a:t>
            </a:r>
          </a:p>
          <a:p>
            <a:pPr algn="just">
              <a:lnSpc>
                <a:spcPct val="150000"/>
              </a:lnSpc>
            </a:pPr>
            <a:r>
              <a:rPr lang="vi-VN" sz="2800" dirty="0">
                <a:solidFill>
                  <a:schemeClr val="tx1">
                    <a:lumMod val="95000"/>
                    <a:lumOff val="5000"/>
                  </a:schemeClr>
                </a:solidFill>
                <a:latin typeface="Times New Roman" panose="02020603050405020304" pitchFamily="18" charset="0"/>
                <a:cs typeface="Times New Roman" panose="02020603050405020304" pitchFamily="18" charset="0"/>
              </a:rPr>
              <a:t>   + Thu gom, xử lý chất thải theo quy định của pháp luật.</a:t>
            </a:r>
          </a:p>
          <a:p>
            <a:pPr algn="just">
              <a:lnSpc>
                <a:spcPct val="150000"/>
              </a:lnSpc>
            </a:pPr>
            <a:r>
              <a:rPr lang="vi-VN" sz="2800" dirty="0">
                <a:solidFill>
                  <a:schemeClr val="tx1">
                    <a:lumMod val="95000"/>
                    <a:lumOff val="5000"/>
                  </a:schemeClr>
                </a:solidFill>
                <a:latin typeface="Times New Roman" panose="02020603050405020304" pitchFamily="18" charset="0"/>
                <a:cs typeface="Times New Roman" panose="02020603050405020304" pitchFamily="18" charset="0"/>
              </a:rPr>
              <a:t>   + Phục hồi môi trường sau khi ngừng hoạt động nuôi trồng thủy sản.</a:t>
            </a:r>
          </a:p>
          <a:p>
            <a:pPr algn="just">
              <a:lnSpc>
                <a:spcPct val="150000"/>
              </a:lnSpc>
            </a:pPr>
            <a:r>
              <a:rPr lang="vi-VN" sz="2800" dirty="0">
                <a:solidFill>
                  <a:schemeClr val="tx1">
                    <a:lumMod val="95000"/>
                    <a:lumOff val="5000"/>
                  </a:schemeClr>
                </a:solidFill>
                <a:latin typeface="Times New Roman" panose="02020603050405020304" pitchFamily="18" charset="0"/>
                <a:cs typeface="Times New Roman" panose="02020603050405020304" pitchFamily="18" charset="0"/>
              </a:rPr>
              <a:t>   + Bảo đảm điều kiện vệ sinh môi trường, phòng ngừa dịch bệnh thủy sản; không được sử dụng hóa chất độc hại hoặc tích tụ độc hại.</a:t>
            </a:r>
          </a:p>
        </p:txBody>
      </p:sp>
    </p:spTree>
    <p:extLst>
      <p:ext uri="{BB962C8B-B14F-4D97-AF65-F5344CB8AC3E}">
        <p14:creationId xmlns:p14="http://schemas.microsoft.com/office/powerpoint/2010/main" val="1791109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ngine ">
            <a:extLst>
              <a:ext uri="{FF2B5EF4-FFF2-40B4-BE49-F238E27FC236}">
                <a16:creationId xmlns:a16="http://schemas.microsoft.com/office/drawing/2014/main" id="{8A11A6B9-A51E-4A9B-EF05-054D942ECC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9" y="5461000"/>
            <a:ext cx="1325563" cy="132556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BB1119B5-1E10-05DC-7799-F62D79C321E9}"/>
              </a:ext>
            </a:extLst>
          </p:cNvPr>
          <p:cNvSpPr/>
          <p:nvPr/>
        </p:nvSpPr>
        <p:spPr>
          <a:xfrm>
            <a:off x="899652" y="516194"/>
            <a:ext cx="2507225" cy="2639961"/>
          </a:xfrm>
          <a:prstGeom prst="roundRect">
            <a:avLst/>
          </a:prstGeom>
          <a:solidFill>
            <a:schemeClr val="accent4">
              <a:lumMod val="40000"/>
              <a:lumOff val="6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Động</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vật</a:t>
            </a:r>
            <a:endParaRPr lang="en-US" sz="2400" b="1" dirty="0">
              <a:solidFill>
                <a:schemeClr val="tx1">
                  <a:lumMod val="95000"/>
                  <a:lumOff val="5000"/>
                </a:schemeClr>
              </a:solidFill>
              <a:latin typeface="Times New Roman" panose="02020603050405020304" pitchFamily="18" charset="0"/>
              <a:cs typeface="Times New Roman" panose="02020603050405020304" pitchFamily="18" charset="0"/>
            </a:endParaRPr>
          </a:p>
          <a:p>
            <a:pPr algn="just"/>
            <a:r>
              <a:rPr lang="vi-VN" sz="2400" dirty="0">
                <a:solidFill>
                  <a:schemeClr val="tx1">
                    <a:lumMod val="95000"/>
                    <a:lumOff val="5000"/>
                  </a:schemeClr>
                </a:solidFill>
                <a:latin typeface="Times New Roman" panose="02020603050405020304" pitchFamily="18" charset="0"/>
                <a:cs typeface="Times New Roman" panose="02020603050405020304" pitchFamily="18" charset="0"/>
              </a:rPr>
              <a:t>Lợn</a:t>
            </a:r>
          </a:p>
          <a:p>
            <a:pPr algn="just"/>
            <a:r>
              <a:rPr lang="vi-VN" sz="2400" dirty="0">
                <a:solidFill>
                  <a:schemeClr val="tx1">
                    <a:lumMod val="95000"/>
                    <a:lumOff val="5000"/>
                  </a:schemeClr>
                </a:solidFill>
                <a:latin typeface="Times New Roman" panose="02020603050405020304" pitchFamily="18" charset="0"/>
                <a:cs typeface="Times New Roman" panose="02020603050405020304" pitchFamily="18" charset="0"/>
              </a:rPr>
              <a:t>Cá chuồn</a:t>
            </a:r>
          </a:p>
          <a:p>
            <a:pPr algn="just"/>
            <a:r>
              <a:rPr lang="vi-VN" sz="2400" dirty="0">
                <a:solidFill>
                  <a:schemeClr val="tx1">
                    <a:lumMod val="95000"/>
                    <a:lumOff val="5000"/>
                  </a:schemeClr>
                </a:solidFill>
                <a:latin typeface="Times New Roman" panose="02020603050405020304" pitchFamily="18" charset="0"/>
                <a:cs typeface="Times New Roman" panose="02020603050405020304" pitchFamily="18" charset="0"/>
              </a:rPr>
              <a:t>Mực</a:t>
            </a:r>
          </a:p>
          <a:p>
            <a:pPr algn="just"/>
            <a:r>
              <a:rPr lang="vi-VN" sz="2400" dirty="0">
                <a:solidFill>
                  <a:schemeClr val="tx1">
                    <a:lumMod val="95000"/>
                    <a:lumOff val="5000"/>
                  </a:schemeClr>
                </a:solidFill>
                <a:latin typeface="Times New Roman" panose="02020603050405020304" pitchFamily="18" charset="0"/>
                <a:cs typeface="Times New Roman" panose="02020603050405020304" pitchFamily="18" charset="0"/>
              </a:rPr>
              <a:t>Gà</a:t>
            </a:r>
          </a:p>
          <a:p>
            <a:pPr algn="just"/>
            <a:r>
              <a:rPr lang="vi-VN" sz="2400" dirty="0">
                <a:solidFill>
                  <a:schemeClr val="tx1">
                    <a:lumMod val="95000"/>
                    <a:lumOff val="5000"/>
                  </a:schemeClr>
                </a:solidFill>
                <a:latin typeface="Times New Roman" panose="02020603050405020304" pitchFamily="18" charset="0"/>
                <a:cs typeface="Times New Roman" panose="02020603050405020304" pitchFamily="18" charset="0"/>
              </a:rPr>
              <a:t>Tôm</a:t>
            </a:r>
            <a:endParaRPr lang="en-US" sz="2400" dirty="0">
              <a:solidFill>
                <a:schemeClr val="tx1">
                  <a:lumMod val="95000"/>
                  <a:lumOff val="5000"/>
                </a:schemeClr>
              </a:solidFill>
              <a:latin typeface="Times New Roman" panose="02020603050405020304" pitchFamily="18" charset="0"/>
              <a:cs typeface="Times New Roman" panose="02020603050405020304" pitchFamily="18" charset="0"/>
            </a:endParaRPr>
          </a:p>
          <a:p>
            <a:pPr algn="just"/>
            <a:endParaRPr lang="en-US" sz="2400" dirty="0">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89C615A7-554B-CDE5-3FBB-1F25005E8FE3}"/>
              </a:ext>
            </a:extLst>
          </p:cNvPr>
          <p:cNvSpPr/>
          <p:nvPr/>
        </p:nvSpPr>
        <p:spPr>
          <a:xfrm>
            <a:off x="4694903" y="516194"/>
            <a:ext cx="2507225" cy="2639961"/>
          </a:xfrm>
          <a:prstGeom prst="roundRect">
            <a:avLst/>
          </a:prstGeom>
          <a:solidFill>
            <a:schemeClr val="accent5">
              <a:lumMod val="20000"/>
              <a:lumOff val="8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Thực</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vật</a:t>
            </a:r>
            <a:endParaRPr lang="en-US" sz="2400" b="1" dirty="0">
              <a:solidFill>
                <a:schemeClr val="tx1">
                  <a:lumMod val="95000"/>
                  <a:lumOff val="5000"/>
                </a:schemeClr>
              </a:solidFill>
              <a:latin typeface="Times New Roman" panose="02020603050405020304" pitchFamily="18" charset="0"/>
              <a:cs typeface="Times New Roman" panose="02020603050405020304" pitchFamily="18" charset="0"/>
            </a:endParaRPr>
          </a:p>
          <a:p>
            <a:pPr algn="just"/>
            <a:r>
              <a:rPr lang="en-US" sz="2400" dirty="0">
                <a:solidFill>
                  <a:schemeClr val="tx1">
                    <a:lumMod val="95000"/>
                    <a:lumOff val="5000"/>
                  </a:schemeClr>
                </a:solidFill>
                <a:latin typeface="Times New Roman" panose="02020603050405020304" pitchFamily="18" charset="0"/>
                <a:cs typeface="Times New Roman" panose="02020603050405020304" pitchFamily="18" charset="0"/>
              </a:rPr>
              <a:t>Rau </a:t>
            </a:r>
            <a:r>
              <a:rPr lang="en-US" sz="2400" dirty="0" err="1">
                <a:solidFill>
                  <a:schemeClr val="tx1">
                    <a:lumMod val="95000"/>
                    <a:lumOff val="5000"/>
                  </a:schemeClr>
                </a:solidFill>
                <a:latin typeface="Times New Roman" panose="02020603050405020304" pitchFamily="18" charset="0"/>
                <a:cs typeface="Times New Roman" panose="02020603050405020304" pitchFamily="18" charset="0"/>
              </a:rPr>
              <a:t>mồng</a:t>
            </a:r>
            <a:r>
              <a:rPr lang="en-US" sz="2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dirty="0" err="1">
                <a:solidFill>
                  <a:schemeClr val="tx1">
                    <a:lumMod val="95000"/>
                    <a:lumOff val="5000"/>
                  </a:schemeClr>
                </a:solidFill>
                <a:latin typeface="Times New Roman" panose="02020603050405020304" pitchFamily="18" charset="0"/>
                <a:cs typeface="Times New Roman" panose="02020603050405020304" pitchFamily="18" charset="0"/>
              </a:rPr>
              <a:t>tơi</a:t>
            </a:r>
            <a:endParaRPr lang="vi-VN" sz="2400" dirty="0">
              <a:solidFill>
                <a:schemeClr val="tx1">
                  <a:lumMod val="95000"/>
                  <a:lumOff val="5000"/>
                </a:schemeClr>
              </a:solidFill>
              <a:latin typeface="Times New Roman" panose="02020603050405020304" pitchFamily="18" charset="0"/>
              <a:cs typeface="Times New Roman" panose="02020603050405020304" pitchFamily="18" charset="0"/>
            </a:endParaRPr>
          </a:p>
          <a:p>
            <a:pPr algn="just"/>
            <a:r>
              <a:rPr lang="en-US" sz="2400" dirty="0">
                <a:solidFill>
                  <a:schemeClr val="tx1">
                    <a:lumMod val="95000"/>
                    <a:lumOff val="5000"/>
                  </a:schemeClr>
                </a:solidFill>
                <a:latin typeface="Times New Roman" panose="02020603050405020304" pitchFamily="18" charset="0"/>
                <a:cs typeface="Times New Roman" panose="02020603050405020304" pitchFamily="18" charset="0"/>
              </a:rPr>
              <a:t>Rong </a:t>
            </a:r>
            <a:r>
              <a:rPr lang="en-US" sz="2400" dirty="0" err="1">
                <a:solidFill>
                  <a:schemeClr val="tx1">
                    <a:lumMod val="95000"/>
                    <a:lumOff val="5000"/>
                  </a:schemeClr>
                </a:solidFill>
                <a:latin typeface="Times New Roman" panose="02020603050405020304" pitchFamily="18" charset="0"/>
                <a:cs typeface="Times New Roman" panose="02020603050405020304" pitchFamily="18" charset="0"/>
              </a:rPr>
              <a:t>nho</a:t>
            </a:r>
            <a:endParaRPr lang="en-US" sz="2400" dirty="0">
              <a:solidFill>
                <a:schemeClr val="tx1">
                  <a:lumMod val="95000"/>
                  <a:lumOff val="5000"/>
                </a:schemeClr>
              </a:solidFill>
              <a:latin typeface="Times New Roman" panose="02020603050405020304" pitchFamily="18" charset="0"/>
              <a:cs typeface="Times New Roman" panose="02020603050405020304" pitchFamily="18" charset="0"/>
            </a:endParaRPr>
          </a:p>
          <a:p>
            <a:pPr algn="just"/>
            <a:endParaRPr lang="en-US" sz="2400" dirty="0">
              <a:latin typeface="Times New Roman" panose="02020603050405020304" pitchFamily="18" charset="0"/>
              <a:cs typeface="Times New Roman" panose="02020603050405020304" pitchFamily="18" charset="0"/>
            </a:endParaRPr>
          </a:p>
          <a:p>
            <a:pPr algn="just"/>
            <a:endParaRPr lang="en-US" sz="2400" dirty="0">
              <a:latin typeface="Times New Roman" panose="02020603050405020304" pitchFamily="18" charset="0"/>
              <a:cs typeface="Times New Roman" panose="02020603050405020304" pitchFamily="18" charset="0"/>
            </a:endParaRPr>
          </a:p>
          <a:p>
            <a:pPr algn="just"/>
            <a:endParaRPr lang="en-US" sz="2400" dirty="0">
              <a:latin typeface="Times New Roman" panose="02020603050405020304" pitchFamily="18" charset="0"/>
              <a:cs typeface="Times New Roman" panose="02020603050405020304" pitchFamily="18" charset="0"/>
            </a:endParaRPr>
          </a:p>
          <a:p>
            <a:pPr algn="just"/>
            <a:endParaRPr lang="en-US" sz="2400" dirty="0">
              <a:latin typeface="Times New Roman" panose="02020603050405020304" pitchFamily="18"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id="{B41F90E8-B3F1-C599-55DE-4D5D19CDD327}"/>
              </a:ext>
            </a:extLst>
          </p:cNvPr>
          <p:cNvSpPr/>
          <p:nvPr/>
        </p:nvSpPr>
        <p:spPr>
          <a:xfrm>
            <a:off x="2187678" y="3701845"/>
            <a:ext cx="2507225" cy="2639961"/>
          </a:xfrm>
          <a:prstGeom prst="roundRect">
            <a:avLst/>
          </a:prstGeom>
          <a:solidFill>
            <a:schemeClr val="accent4">
              <a:lumMod val="60000"/>
              <a:lumOff val="4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Trên</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cạn</a:t>
            </a:r>
            <a:endParaRPr lang="en-US" sz="2400" b="1" dirty="0">
              <a:solidFill>
                <a:schemeClr val="tx1">
                  <a:lumMod val="95000"/>
                  <a:lumOff val="5000"/>
                </a:schemeClr>
              </a:solidFill>
              <a:latin typeface="Times New Roman" panose="02020603050405020304" pitchFamily="18" charset="0"/>
              <a:cs typeface="Times New Roman" panose="02020603050405020304" pitchFamily="18" charset="0"/>
            </a:endParaRPr>
          </a:p>
          <a:p>
            <a:pPr algn="just"/>
            <a:r>
              <a:rPr lang="vi-VN" sz="2400" dirty="0">
                <a:solidFill>
                  <a:schemeClr val="tx1">
                    <a:lumMod val="95000"/>
                    <a:lumOff val="5000"/>
                  </a:schemeClr>
                </a:solidFill>
                <a:latin typeface="Times New Roman" panose="02020603050405020304" pitchFamily="18" charset="0"/>
                <a:cs typeface="Times New Roman" panose="02020603050405020304" pitchFamily="18" charset="0"/>
              </a:rPr>
              <a:t>Lợn</a:t>
            </a:r>
          </a:p>
          <a:p>
            <a:pPr algn="just"/>
            <a:r>
              <a:rPr lang="vi-VN" sz="2400" dirty="0">
                <a:solidFill>
                  <a:schemeClr val="tx1">
                    <a:lumMod val="95000"/>
                    <a:lumOff val="5000"/>
                  </a:schemeClr>
                </a:solidFill>
                <a:latin typeface="Times New Roman" panose="02020603050405020304" pitchFamily="18" charset="0"/>
                <a:cs typeface="Times New Roman" panose="02020603050405020304" pitchFamily="18" charset="0"/>
              </a:rPr>
              <a:t>Gà</a:t>
            </a:r>
          </a:p>
          <a:p>
            <a:pPr algn="just"/>
            <a:r>
              <a:rPr lang="en-US" sz="2400" dirty="0">
                <a:solidFill>
                  <a:schemeClr val="tx1">
                    <a:lumMod val="95000"/>
                    <a:lumOff val="5000"/>
                  </a:schemeClr>
                </a:solidFill>
                <a:latin typeface="Times New Roman" panose="02020603050405020304" pitchFamily="18" charset="0"/>
                <a:cs typeface="Times New Roman" panose="02020603050405020304" pitchFamily="18" charset="0"/>
              </a:rPr>
              <a:t>Rau </a:t>
            </a:r>
            <a:r>
              <a:rPr lang="en-US" sz="2400" dirty="0" err="1">
                <a:solidFill>
                  <a:schemeClr val="tx1">
                    <a:lumMod val="95000"/>
                    <a:lumOff val="5000"/>
                  </a:schemeClr>
                </a:solidFill>
                <a:latin typeface="Times New Roman" panose="02020603050405020304" pitchFamily="18" charset="0"/>
                <a:cs typeface="Times New Roman" panose="02020603050405020304" pitchFamily="18" charset="0"/>
              </a:rPr>
              <a:t>mồng</a:t>
            </a:r>
            <a:r>
              <a:rPr lang="en-US" sz="2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dirty="0" err="1">
                <a:solidFill>
                  <a:schemeClr val="tx1">
                    <a:lumMod val="95000"/>
                    <a:lumOff val="5000"/>
                  </a:schemeClr>
                </a:solidFill>
                <a:latin typeface="Times New Roman" panose="02020603050405020304" pitchFamily="18" charset="0"/>
                <a:cs typeface="Times New Roman" panose="02020603050405020304" pitchFamily="18" charset="0"/>
              </a:rPr>
              <a:t>tơi</a:t>
            </a:r>
            <a:endParaRPr lang="en-US" sz="2400" dirty="0">
              <a:solidFill>
                <a:schemeClr val="tx1">
                  <a:lumMod val="95000"/>
                  <a:lumOff val="5000"/>
                </a:schemeClr>
              </a:solidFill>
              <a:latin typeface="Times New Roman" panose="02020603050405020304" pitchFamily="18" charset="0"/>
              <a:cs typeface="Times New Roman" panose="02020603050405020304" pitchFamily="18" charset="0"/>
            </a:endParaRPr>
          </a:p>
          <a:p>
            <a:pPr algn="just"/>
            <a:endParaRPr lang="en-US" sz="2400" dirty="0">
              <a:latin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723961AF-C02F-7781-1822-92D970535EF2}"/>
              </a:ext>
            </a:extLst>
          </p:cNvPr>
          <p:cNvSpPr/>
          <p:nvPr/>
        </p:nvSpPr>
        <p:spPr>
          <a:xfrm>
            <a:off x="6243486" y="3701844"/>
            <a:ext cx="2507225" cy="2639961"/>
          </a:xfrm>
          <a:prstGeom prst="roundRect">
            <a:avLst/>
          </a:prstGeom>
          <a:solidFill>
            <a:schemeClr val="accent5">
              <a:lumMod val="60000"/>
              <a:lumOff val="4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Dưới</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b="1" dirty="0" err="1">
                <a:solidFill>
                  <a:schemeClr val="tx1">
                    <a:lumMod val="95000"/>
                    <a:lumOff val="5000"/>
                  </a:schemeClr>
                </a:solidFill>
                <a:latin typeface="Times New Roman" panose="02020603050405020304" pitchFamily="18" charset="0"/>
                <a:cs typeface="Times New Roman" panose="02020603050405020304" pitchFamily="18" charset="0"/>
              </a:rPr>
              <a:t>nước</a:t>
            </a:r>
            <a:endParaRPr lang="en-US" sz="2400" b="1" dirty="0">
              <a:solidFill>
                <a:schemeClr val="tx1">
                  <a:lumMod val="95000"/>
                  <a:lumOff val="5000"/>
                </a:schemeClr>
              </a:solidFill>
              <a:latin typeface="Times New Roman" panose="02020603050405020304" pitchFamily="18" charset="0"/>
              <a:cs typeface="Times New Roman" panose="02020603050405020304" pitchFamily="18" charset="0"/>
            </a:endParaRPr>
          </a:p>
          <a:p>
            <a:pPr algn="just"/>
            <a:r>
              <a:rPr lang="en-US" sz="2400" dirty="0" err="1">
                <a:solidFill>
                  <a:schemeClr val="tx1">
                    <a:lumMod val="95000"/>
                    <a:lumOff val="5000"/>
                  </a:schemeClr>
                </a:solidFill>
                <a:latin typeface="Times New Roman" panose="02020603050405020304" pitchFamily="18" charset="0"/>
                <a:cs typeface="Times New Roman" panose="02020603050405020304" pitchFamily="18" charset="0"/>
              </a:rPr>
              <a:t>Mực</a:t>
            </a:r>
            <a:endParaRPr lang="en-US" sz="2400" dirty="0">
              <a:solidFill>
                <a:schemeClr val="tx1">
                  <a:lumMod val="95000"/>
                  <a:lumOff val="5000"/>
                </a:schemeClr>
              </a:solidFill>
              <a:latin typeface="Times New Roman" panose="02020603050405020304" pitchFamily="18" charset="0"/>
              <a:cs typeface="Times New Roman" panose="02020603050405020304" pitchFamily="18" charset="0"/>
            </a:endParaRPr>
          </a:p>
          <a:p>
            <a:pPr algn="just"/>
            <a:r>
              <a:rPr lang="en-US" sz="2400" dirty="0" err="1">
                <a:solidFill>
                  <a:schemeClr val="tx1">
                    <a:lumMod val="95000"/>
                    <a:lumOff val="5000"/>
                  </a:schemeClr>
                </a:solidFill>
                <a:latin typeface="Times New Roman" panose="02020603050405020304" pitchFamily="18" charset="0"/>
                <a:cs typeface="Times New Roman" panose="02020603050405020304" pitchFamily="18" charset="0"/>
              </a:rPr>
              <a:t>Cá</a:t>
            </a:r>
            <a:r>
              <a:rPr lang="en-US" sz="2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400" dirty="0" err="1">
                <a:solidFill>
                  <a:schemeClr val="tx1">
                    <a:lumMod val="95000"/>
                    <a:lumOff val="5000"/>
                  </a:schemeClr>
                </a:solidFill>
                <a:latin typeface="Times New Roman" panose="02020603050405020304" pitchFamily="18" charset="0"/>
                <a:cs typeface="Times New Roman" panose="02020603050405020304" pitchFamily="18" charset="0"/>
              </a:rPr>
              <a:t>chuồn</a:t>
            </a:r>
            <a:endParaRPr lang="en-US" sz="2400" dirty="0">
              <a:solidFill>
                <a:schemeClr val="tx1">
                  <a:lumMod val="95000"/>
                  <a:lumOff val="5000"/>
                </a:schemeClr>
              </a:solidFill>
              <a:latin typeface="Times New Roman" panose="02020603050405020304" pitchFamily="18" charset="0"/>
              <a:cs typeface="Times New Roman" panose="02020603050405020304" pitchFamily="18" charset="0"/>
            </a:endParaRPr>
          </a:p>
          <a:p>
            <a:pPr algn="just"/>
            <a:r>
              <a:rPr lang="en-US" sz="2400" dirty="0" err="1">
                <a:solidFill>
                  <a:schemeClr val="tx1">
                    <a:lumMod val="95000"/>
                    <a:lumOff val="5000"/>
                  </a:schemeClr>
                </a:solidFill>
                <a:latin typeface="Times New Roman" panose="02020603050405020304" pitchFamily="18" charset="0"/>
                <a:cs typeface="Times New Roman" panose="02020603050405020304" pitchFamily="18" charset="0"/>
              </a:rPr>
              <a:t>Tôm</a:t>
            </a:r>
            <a:endParaRPr lang="vi-VN" sz="2400" dirty="0">
              <a:solidFill>
                <a:schemeClr val="tx1">
                  <a:lumMod val="95000"/>
                  <a:lumOff val="5000"/>
                </a:schemeClr>
              </a:solidFill>
              <a:latin typeface="Times New Roman" panose="02020603050405020304" pitchFamily="18" charset="0"/>
              <a:cs typeface="Times New Roman" panose="02020603050405020304" pitchFamily="18" charset="0"/>
            </a:endParaRPr>
          </a:p>
          <a:p>
            <a:pPr algn="just"/>
            <a:r>
              <a:rPr lang="en-US" sz="2400" dirty="0">
                <a:solidFill>
                  <a:schemeClr val="tx1">
                    <a:lumMod val="95000"/>
                    <a:lumOff val="5000"/>
                  </a:schemeClr>
                </a:solidFill>
                <a:latin typeface="Times New Roman" panose="02020603050405020304" pitchFamily="18" charset="0"/>
                <a:cs typeface="Times New Roman" panose="02020603050405020304" pitchFamily="18" charset="0"/>
              </a:rPr>
              <a:t>Rong </a:t>
            </a:r>
            <a:r>
              <a:rPr lang="en-US" sz="2400" dirty="0" err="1">
                <a:solidFill>
                  <a:schemeClr val="tx1">
                    <a:lumMod val="95000"/>
                    <a:lumOff val="5000"/>
                  </a:schemeClr>
                </a:solidFill>
                <a:latin typeface="Times New Roman" panose="02020603050405020304" pitchFamily="18" charset="0"/>
                <a:cs typeface="Times New Roman" panose="02020603050405020304" pitchFamily="18" charset="0"/>
              </a:rPr>
              <a:t>nho</a:t>
            </a:r>
            <a:endParaRPr lang="en-US" sz="2400" dirty="0">
              <a:solidFill>
                <a:schemeClr val="tx1">
                  <a:lumMod val="95000"/>
                  <a:lumOff val="5000"/>
                </a:schemeClr>
              </a:solidFill>
              <a:latin typeface="Times New Roman" panose="02020603050405020304" pitchFamily="18" charset="0"/>
              <a:cs typeface="Times New Roman" panose="02020603050405020304" pitchFamily="18" charset="0"/>
            </a:endParaRPr>
          </a:p>
          <a:p>
            <a:pPr algn="just"/>
            <a:endParaRPr lang="en-US" sz="2400" dirty="0">
              <a:latin typeface="Times New Roman" panose="02020603050405020304" pitchFamily="18" charset="0"/>
              <a:cs typeface="Times New Roman" panose="02020603050405020304" pitchFamily="18" charset="0"/>
            </a:endParaRPr>
          </a:p>
        </p:txBody>
      </p:sp>
      <p:sp>
        <p:nvSpPr>
          <p:cNvPr id="2" name="Cloud 1">
            <a:extLst>
              <a:ext uri="{FF2B5EF4-FFF2-40B4-BE49-F238E27FC236}">
                <a16:creationId xmlns:a16="http://schemas.microsoft.com/office/drawing/2014/main" id="{7CE00919-964E-7DA3-B73B-AC8FA2C58E4D}"/>
              </a:ext>
            </a:extLst>
          </p:cNvPr>
          <p:cNvSpPr/>
          <p:nvPr/>
        </p:nvSpPr>
        <p:spPr>
          <a:xfrm>
            <a:off x="8742503" y="932810"/>
            <a:ext cx="2949678" cy="2035276"/>
          </a:xfrm>
          <a:prstGeom prst="cloud">
            <a:avLst/>
          </a:prstGeom>
          <a:solidFill>
            <a:srgbClr val="FB996D"/>
          </a:solidFill>
          <a:ln>
            <a:solidFill>
              <a:srgbClr val="F96E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Times New Roman" panose="02020603050405020304" pitchFamily="18" charset="0"/>
                <a:cs typeface="Times New Roman" panose="02020603050405020304" pitchFamily="18" charset="0"/>
              </a:rPr>
              <a:t>Loại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thủy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sản</a:t>
            </a:r>
            <a:r>
              <a:rPr lang="en-US" sz="2800" dirty="0">
                <a:latin typeface="Times New Roman" panose="02020603050405020304" pitchFamily="18" charset="0"/>
                <a:cs typeface="Times New Roman" panose="02020603050405020304" pitchFamily="18" charset="0"/>
              </a:rPr>
              <a:t>?</a:t>
            </a:r>
          </a:p>
        </p:txBody>
      </p:sp>
      <p:sp>
        <p:nvSpPr>
          <p:cNvPr id="9" name="Cloud 8">
            <a:extLst>
              <a:ext uri="{FF2B5EF4-FFF2-40B4-BE49-F238E27FC236}">
                <a16:creationId xmlns:a16="http://schemas.microsoft.com/office/drawing/2014/main" id="{9A0E4212-C5A0-9BDA-6914-94E9B992DE11}"/>
              </a:ext>
            </a:extLst>
          </p:cNvPr>
          <p:cNvSpPr/>
          <p:nvPr/>
        </p:nvSpPr>
        <p:spPr>
          <a:xfrm>
            <a:off x="9049498" y="3601709"/>
            <a:ext cx="2949678" cy="2035276"/>
          </a:xfrm>
          <a:prstGeom prst="cloud">
            <a:avLst/>
          </a:prstGeom>
          <a:solidFill>
            <a:srgbClr val="F96E2F"/>
          </a:solidFill>
          <a:ln>
            <a:solidFill>
              <a:srgbClr val="F96E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Times New Roman" panose="02020603050405020304" pitchFamily="18" charset="0"/>
                <a:cs typeface="Times New Roman" panose="02020603050405020304" pitchFamily="18" charset="0"/>
              </a:rPr>
              <a:t>Thủy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cs typeface="Times New Roman" panose="02020603050405020304" pitchFamily="18" charset="0"/>
              </a:rPr>
              <a:t>?</a:t>
            </a:r>
          </a:p>
        </p:txBody>
      </p:sp>
      <p:sp>
        <p:nvSpPr>
          <p:cNvPr id="10" name="Cloud 9">
            <a:extLst>
              <a:ext uri="{FF2B5EF4-FFF2-40B4-BE49-F238E27FC236}">
                <a16:creationId xmlns:a16="http://schemas.microsoft.com/office/drawing/2014/main" id="{98303301-9586-CFBB-13A4-E3E584C17B56}"/>
              </a:ext>
            </a:extLst>
          </p:cNvPr>
          <p:cNvSpPr/>
          <p:nvPr/>
        </p:nvSpPr>
        <p:spPr>
          <a:xfrm>
            <a:off x="8490154" y="181916"/>
            <a:ext cx="2949678" cy="2035276"/>
          </a:xfrm>
          <a:prstGeom prst="cloud">
            <a:avLst/>
          </a:prstGeom>
          <a:solidFill>
            <a:srgbClr val="FB996D"/>
          </a:solidFill>
          <a:ln>
            <a:solidFill>
              <a:srgbClr val="F96E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Times New Roman" panose="02020603050405020304" pitchFamily="18" charset="0"/>
                <a:cs typeface="Times New Roman" panose="02020603050405020304" pitchFamily="18" charset="0"/>
              </a:rPr>
              <a:t>Đâu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cs typeface="Times New Roman" panose="02020603050405020304" pitchFamily="18" charset="0"/>
              </a:rPr>
              <a:t>?</a:t>
            </a:r>
          </a:p>
        </p:txBody>
      </p:sp>
      <p:sp>
        <p:nvSpPr>
          <p:cNvPr id="11" name="Cloud 10">
            <a:extLst>
              <a:ext uri="{FF2B5EF4-FFF2-40B4-BE49-F238E27FC236}">
                <a16:creationId xmlns:a16="http://schemas.microsoft.com/office/drawing/2014/main" id="{4EC5D55F-B776-A823-3FF4-675D14FA041B}"/>
              </a:ext>
            </a:extLst>
          </p:cNvPr>
          <p:cNvSpPr/>
          <p:nvPr/>
        </p:nvSpPr>
        <p:spPr>
          <a:xfrm>
            <a:off x="8262785" y="181916"/>
            <a:ext cx="3404416" cy="2359872"/>
          </a:xfrm>
          <a:prstGeom prst="cloud">
            <a:avLst/>
          </a:prstGeom>
          <a:solidFill>
            <a:srgbClr val="F96E2F"/>
          </a:solidFill>
          <a:ln>
            <a:solidFill>
              <a:srgbClr val="F96E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Times New Roman" panose="02020603050405020304" pitchFamily="18" charset="0"/>
                <a:cs typeface="Times New Roman" panose="02020603050405020304" pitchFamily="18" charset="0"/>
              </a:rPr>
              <a:t>L</a:t>
            </a:r>
            <a:r>
              <a:rPr lang="vi-VN" sz="2800" dirty="0">
                <a:latin typeface="Times New Roman" panose="02020603050405020304" pitchFamily="18" charset="0"/>
                <a:cs typeface="Times New Roman" panose="02020603050405020304" pitchFamily="18" charset="0"/>
              </a:rPr>
              <a:t>oại nào sống trên cạn, loại nào sống dưới nước?</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8816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xit" presetSubtype="0" fill="hold" grpId="1" nodeType="clickEffect">
                                  <p:stCondLst>
                                    <p:cond delay="0"/>
                                  </p:stCondLst>
                                  <p:childTnLst>
                                    <p:animEffect transition="out" filter="dissolve">
                                      <p:cBhvr>
                                        <p:cTn id="19" dur="500"/>
                                        <p:tgtEl>
                                          <p:spTgt spid="10"/>
                                        </p:tgtEl>
                                      </p:cBhvr>
                                    </p:animEffect>
                                    <p:set>
                                      <p:cBhvr>
                                        <p:cTn id="20" dur="1" fill="hold">
                                          <p:stCondLst>
                                            <p:cond delay="499"/>
                                          </p:stCondLst>
                                        </p:cTn>
                                        <p:tgtEl>
                                          <p:spTgt spid="10"/>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arn(inVertical)">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barn(inVertical)">
                                      <p:cBhvr>
                                        <p:cTn id="30" dur="500"/>
                                        <p:tgtEl>
                                          <p:spTgt spid="6"/>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barn(inVertical)">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xit" presetSubtype="0" fill="hold" grpId="1" nodeType="clickEffect">
                                  <p:stCondLst>
                                    <p:cond delay="0"/>
                                  </p:stCondLst>
                                  <p:childTnLst>
                                    <p:animEffect transition="out" filter="dissolve">
                                      <p:cBhvr>
                                        <p:cTn id="37" dur="500"/>
                                        <p:tgtEl>
                                          <p:spTgt spid="11"/>
                                        </p:tgtEl>
                                      </p:cBhvr>
                                    </p:animEffect>
                                    <p:set>
                                      <p:cBhvr>
                                        <p:cTn id="38" dur="1" fill="hold">
                                          <p:stCondLst>
                                            <p:cond delay="499"/>
                                          </p:stCondLst>
                                        </p:cTn>
                                        <p:tgtEl>
                                          <p:spTgt spid="11"/>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barn(inVertical)">
                                      <p:cBhvr>
                                        <p:cTn id="43" dur="500"/>
                                        <p:tgtEl>
                                          <p:spTgt spid="2"/>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barn(inVertical)">
                                      <p:cBhvr>
                                        <p:cTn id="4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P spid="8" grpId="0" animBg="1"/>
      <p:bldP spid="2" grpId="0" animBg="1"/>
      <p:bldP spid="9" grpId="0" animBg="1"/>
      <p:bldP spid="10" grpId="0" animBg="1"/>
      <p:bldP spid="10" grpId="1" animBg="1"/>
      <p:bldP spid="11" grpId="0" animBg="1"/>
      <p:bldP spid="11"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Engine ">
            <a:extLst>
              <a:ext uri="{FF2B5EF4-FFF2-40B4-BE49-F238E27FC236}">
                <a16:creationId xmlns:a16="http://schemas.microsoft.com/office/drawing/2014/main" id="{F038C9B2-32BD-9137-0D08-773CF734F9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9" y="5461000"/>
            <a:ext cx="1325563" cy="132556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reative writing ">
            <a:extLst>
              <a:ext uri="{FF2B5EF4-FFF2-40B4-BE49-F238E27FC236}">
                <a16:creationId xmlns:a16="http://schemas.microsoft.com/office/drawing/2014/main" id="{E62E252C-5D54-C0E2-A6A2-EB15E143C2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17958" y="0"/>
            <a:ext cx="1451212" cy="1451212"/>
          </a:xfrm>
          <a:prstGeom prst="rect">
            <a:avLst/>
          </a:prstGeom>
          <a:noFill/>
          <a:extLst>
            <a:ext uri="{909E8E84-426E-40DD-AFC4-6F175D3DCCD1}">
              <a14:hiddenFill xmlns:a14="http://schemas.microsoft.com/office/drawing/2010/main">
                <a:solidFill>
                  <a:srgbClr val="FFFFFF"/>
                </a:solidFill>
              </a14:hiddenFill>
            </a:ext>
          </a:extLst>
        </p:spPr>
      </p:pic>
      <p:sp>
        <p:nvSpPr>
          <p:cNvPr id="6" name="Flowchart: Terminator 5">
            <a:extLst>
              <a:ext uri="{FF2B5EF4-FFF2-40B4-BE49-F238E27FC236}">
                <a16:creationId xmlns:a16="http://schemas.microsoft.com/office/drawing/2014/main" id="{B4064910-343E-1133-94D9-1BC0F853B33F}"/>
              </a:ext>
            </a:extLst>
          </p:cNvPr>
          <p:cNvSpPr/>
          <p:nvPr/>
        </p:nvSpPr>
        <p:spPr>
          <a:xfrm>
            <a:off x="122830" y="168166"/>
            <a:ext cx="3112169" cy="1187116"/>
          </a:xfrm>
          <a:prstGeom prst="flowChartTerminator">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BÀI TẬP 2</a:t>
            </a:r>
          </a:p>
        </p:txBody>
      </p:sp>
      <p:sp>
        <p:nvSpPr>
          <p:cNvPr id="8" name="Rectangle: Rounded Corners 7">
            <a:extLst>
              <a:ext uri="{FF2B5EF4-FFF2-40B4-BE49-F238E27FC236}">
                <a16:creationId xmlns:a16="http://schemas.microsoft.com/office/drawing/2014/main" id="{82039984-7035-2F66-D7F2-6FD06BB066C0}"/>
              </a:ext>
            </a:extLst>
          </p:cNvPr>
          <p:cNvSpPr/>
          <p:nvPr/>
        </p:nvSpPr>
        <p:spPr>
          <a:xfrm>
            <a:off x="1002505" y="1428296"/>
            <a:ext cx="10341059" cy="4237204"/>
          </a:xfrm>
          <a:prstGeom prst="roundRect">
            <a:avLst/>
          </a:prstGeom>
          <a:pattFill prst="dotGrid">
            <a:fgClr>
              <a:schemeClr val="accent5">
                <a:lumMod val="20000"/>
                <a:lumOff val="8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800" dirty="0">
                <a:solidFill>
                  <a:schemeClr val="tx1">
                    <a:lumMod val="95000"/>
                    <a:lumOff val="5000"/>
                  </a:schemeClr>
                </a:solidFill>
                <a:latin typeface="Times New Roman" panose="02020603050405020304" pitchFamily="18" charset="0"/>
                <a:cs typeface="Times New Roman" panose="02020603050405020304" pitchFamily="18" charset="0"/>
              </a:rPr>
              <a:t>- Những việc </a:t>
            </a:r>
            <a:r>
              <a:rPr lang="vi-VN" sz="2800" b="1" dirty="0">
                <a:solidFill>
                  <a:schemeClr val="tx1">
                    <a:lumMod val="95000"/>
                    <a:lumOff val="5000"/>
                  </a:schemeClr>
                </a:solidFill>
                <a:latin typeface="Times New Roman" panose="02020603050405020304" pitchFamily="18" charset="0"/>
                <a:cs typeface="Times New Roman" panose="02020603050405020304" pitchFamily="18" charset="0"/>
              </a:rPr>
              <a:t>không nên </a:t>
            </a:r>
            <a:r>
              <a:rPr lang="vi-VN" sz="2800" dirty="0">
                <a:solidFill>
                  <a:schemeClr val="tx1">
                    <a:lumMod val="95000"/>
                    <a:lumOff val="5000"/>
                  </a:schemeClr>
                </a:solidFill>
                <a:latin typeface="Times New Roman" panose="02020603050405020304" pitchFamily="18" charset="0"/>
                <a:cs typeface="Times New Roman" panose="02020603050405020304" pitchFamily="18" charset="0"/>
              </a:rPr>
              <a:t>làm để bảo vệ môi trường nuôi thủy sản:</a:t>
            </a:r>
          </a:p>
          <a:p>
            <a:pPr algn="just">
              <a:lnSpc>
                <a:spcPct val="150000"/>
              </a:lnSpc>
            </a:pPr>
            <a:r>
              <a:rPr lang="vi-VN" sz="2800" dirty="0">
                <a:solidFill>
                  <a:schemeClr val="tx1">
                    <a:lumMod val="95000"/>
                    <a:lumOff val="5000"/>
                  </a:schemeClr>
                </a:solidFill>
                <a:latin typeface="Times New Roman" panose="02020603050405020304" pitchFamily="18" charset="0"/>
                <a:cs typeface="Times New Roman" panose="02020603050405020304" pitchFamily="18" charset="0"/>
              </a:rPr>
              <a:t>   + Sử dụng thuốc thú y thủy sản, hóa chất đã hết hạn sử dụng hoặc ngoài danh mục cho phép trong nuôi trồng thủy sản.</a:t>
            </a:r>
          </a:p>
          <a:p>
            <a:pPr algn="just">
              <a:lnSpc>
                <a:spcPct val="150000"/>
              </a:lnSpc>
            </a:pPr>
            <a:r>
              <a:rPr lang="vi-VN" sz="2800" dirty="0">
                <a:solidFill>
                  <a:schemeClr val="tx1">
                    <a:lumMod val="95000"/>
                    <a:lumOff val="5000"/>
                  </a:schemeClr>
                </a:solidFill>
                <a:latin typeface="Times New Roman" panose="02020603050405020304" pitchFamily="18" charset="0"/>
                <a:cs typeface="Times New Roman" panose="02020603050405020304" pitchFamily="18" charset="0"/>
              </a:rPr>
              <a:t>   + Xây dựng khu nuôi trồng thủy sản tập trung trên bãi bồi đang hình thành vùng cửa sông ven biển.</a:t>
            </a:r>
          </a:p>
          <a:p>
            <a:pPr algn="just">
              <a:lnSpc>
                <a:spcPct val="150000"/>
              </a:lnSpc>
            </a:pPr>
            <a:r>
              <a:rPr lang="vi-VN" sz="2800" dirty="0">
                <a:solidFill>
                  <a:schemeClr val="tx1">
                    <a:lumMod val="95000"/>
                    <a:lumOff val="5000"/>
                  </a:schemeClr>
                </a:solidFill>
                <a:latin typeface="Times New Roman" panose="02020603050405020304" pitchFamily="18" charset="0"/>
                <a:cs typeface="Times New Roman" panose="02020603050405020304" pitchFamily="18" charset="0"/>
              </a:rPr>
              <a:t>   + Phá rừng ngập mặn để nuôi trồng thủy sản.</a:t>
            </a:r>
          </a:p>
        </p:txBody>
      </p:sp>
    </p:spTree>
    <p:extLst>
      <p:ext uri="{BB962C8B-B14F-4D97-AF65-F5344CB8AC3E}">
        <p14:creationId xmlns:p14="http://schemas.microsoft.com/office/powerpoint/2010/main" val="629592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ngine ">
            <a:extLst>
              <a:ext uri="{FF2B5EF4-FFF2-40B4-BE49-F238E27FC236}">
                <a16:creationId xmlns:a16="http://schemas.microsoft.com/office/drawing/2014/main" id="{8A11A6B9-A51E-4A9B-EF05-054D942ECC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9" y="5461000"/>
            <a:ext cx="1325563" cy="132556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1ADE3703-31BD-15BC-CFAE-D469E3B2F20E}"/>
              </a:ext>
            </a:extLst>
          </p:cNvPr>
          <p:cNvSpPr/>
          <p:nvPr/>
        </p:nvSpPr>
        <p:spPr>
          <a:xfrm>
            <a:off x="1401762" y="1460090"/>
            <a:ext cx="2683541" cy="4000910"/>
          </a:xfrm>
          <a:prstGeom prst="roundRect">
            <a:avLst/>
          </a:prstGeom>
          <a:solidFill>
            <a:schemeClr val="accent6">
              <a:lumMod val="40000"/>
              <a:lumOff val="6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chemeClr val="tx1"/>
                </a:solidFill>
                <a:latin typeface="Times New Roman" panose="02020603050405020304" pitchFamily="18" charset="0"/>
                <a:cs typeface="Times New Roman" panose="02020603050405020304" pitchFamily="18" charset="0"/>
              </a:rPr>
              <a:t>………………………………………………………………………………………………………………………………………………</a:t>
            </a:r>
          </a:p>
        </p:txBody>
      </p:sp>
      <p:sp>
        <p:nvSpPr>
          <p:cNvPr id="7" name="Rectangle: Rounded Corners 6">
            <a:extLst>
              <a:ext uri="{FF2B5EF4-FFF2-40B4-BE49-F238E27FC236}">
                <a16:creationId xmlns:a16="http://schemas.microsoft.com/office/drawing/2014/main" id="{6BC89BCE-0F75-0A5B-F871-BB6818BAD1A0}"/>
              </a:ext>
            </a:extLst>
          </p:cNvPr>
          <p:cNvSpPr/>
          <p:nvPr/>
        </p:nvSpPr>
        <p:spPr>
          <a:xfrm>
            <a:off x="5138020" y="1460090"/>
            <a:ext cx="2683541" cy="4000910"/>
          </a:xfrm>
          <a:prstGeom prst="roundRect">
            <a:avLst/>
          </a:prstGeom>
          <a:solidFill>
            <a:schemeClr val="accent5">
              <a:lumMod val="40000"/>
              <a:lumOff val="6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chemeClr val="tx1"/>
                </a:solidFill>
                <a:latin typeface="Times New Roman" panose="02020603050405020304" pitchFamily="18" charset="0"/>
                <a:cs typeface="Times New Roman" panose="02020603050405020304" pitchFamily="18" charset="0"/>
              </a:rPr>
              <a:t>………………………………………………………………………………………………………………………………………………</a:t>
            </a:r>
          </a:p>
        </p:txBody>
      </p:sp>
      <p:sp>
        <p:nvSpPr>
          <p:cNvPr id="8" name="Rectangle: Rounded Corners 7">
            <a:extLst>
              <a:ext uri="{FF2B5EF4-FFF2-40B4-BE49-F238E27FC236}">
                <a16:creationId xmlns:a16="http://schemas.microsoft.com/office/drawing/2014/main" id="{7DAB60FA-CD2E-9368-B22F-DF103874F163}"/>
              </a:ext>
            </a:extLst>
          </p:cNvPr>
          <p:cNvSpPr/>
          <p:nvPr/>
        </p:nvSpPr>
        <p:spPr>
          <a:xfrm>
            <a:off x="8874278" y="1460090"/>
            <a:ext cx="2683541" cy="4000910"/>
          </a:xfrm>
          <a:prstGeom prst="roundRect">
            <a:avLst/>
          </a:prstGeom>
          <a:solidFill>
            <a:srgbClr val="F8B380"/>
          </a:solidFill>
          <a:ln>
            <a:solidFill>
              <a:srgbClr val="F89D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chemeClr val="tx1"/>
                </a:solidFill>
                <a:latin typeface="Times New Roman" panose="02020603050405020304" pitchFamily="18" charset="0"/>
                <a:cs typeface="Times New Roman" panose="02020603050405020304" pitchFamily="18" charset="0"/>
              </a:rPr>
              <a:t>………………………………………………………………………………………………………………………………………………</a:t>
            </a:r>
          </a:p>
        </p:txBody>
      </p:sp>
      <p:sp>
        <p:nvSpPr>
          <p:cNvPr id="6" name="Rectangle: Rounded Corners 5">
            <a:extLst>
              <a:ext uri="{FF2B5EF4-FFF2-40B4-BE49-F238E27FC236}">
                <a16:creationId xmlns:a16="http://schemas.microsoft.com/office/drawing/2014/main" id="{E34B7175-72FE-9282-0392-B8DF67B51170}"/>
              </a:ext>
            </a:extLst>
          </p:cNvPr>
          <p:cNvSpPr/>
          <p:nvPr/>
        </p:nvSpPr>
        <p:spPr>
          <a:xfrm>
            <a:off x="687918" y="1087284"/>
            <a:ext cx="1635510" cy="619432"/>
          </a:xfrm>
          <a:prstGeom prst="roundRect">
            <a:avLst/>
          </a:prstGeom>
          <a:solidFill>
            <a:schemeClr val="accent6">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K</a:t>
            </a:r>
          </a:p>
        </p:txBody>
      </p:sp>
      <p:sp>
        <p:nvSpPr>
          <p:cNvPr id="10" name="Rectangle: Rounded Corners 9">
            <a:extLst>
              <a:ext uri="{FF2B5EF4-FFF2-40B4-BE49-F238E27FC236}">
                <a16:creationId xmlns:a16="http://schemas.microsoft.com/office/drawing/2014/main" id="{544716DA-9E96-84D6-D106-B0103FC25E3B}"/>
              </a:ext>
            </a:extLst>
          </p:cNvPr>
          <p:cNvSpPr/>
          <p:nvPr/>
        </p:nvSpPr>
        <p:spPr>
          <a:xfrm>
            <a:off x="8221328" y="1087284"/>
            <a:ext cx="1635510" cy="619432"/>
          </a:xfrm>
          <a:prstGeom prst="roundRect">
            <a:avLst/>
          </a:prstGeom>
          <a:solidFill>
            <a:srgbClr val="FB996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L</a:t>
            </a:r>
          </a:p>
        </p:txBody>
      </p:sp>
      <p:sp>
        <p:nvSpPr>
          <p:cNvPr id="11" name="Rectangle: Rounded Corners 10">
            <a:extLst>
              <a:ext uri="{FF2B5EF4-FFF2-40B4-BE49-F238E27FC236}">
                <a16:creationId xmlns:a16="http://schemas.microsoft.com/office/drawing/2014/main" id="{3794E3F4-79F2-B4D0-0C7A-D8687922AC83}"/>
              </a:ext>
            </a:extLst>
          </p:cNvPr>
          <p:cNvSpPr/>
          <p:nvPr/>
        </p:nvSpPr>
        <p:spPr>
          <a:xfrm>
            <a:off x="4559927" y="1087284"/>
            <a:ext cx="1635510" cy="619432"/>
          </a:xfrm>
          <a:prstGeom prst="roundRect">
            <a:avLst/>
          </a:prstGeom>
          <a:solidFill>
            <a:schemeClr val="accent5">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W</a:t>
            </a:r>
          </a:p>
        </p:txBody>
      </p:sp>
      <p:sp>
        <p:nvSpPr>
          <p:cNvPr id="9" name="Flowchart: Alternate Process 8">
            <a:extLst>
              <a:ext uri="{FF2B5EF4-FFF2-40B4-BE49-F238E27FC236}">
                <a16:creationId xmlns:a16="http://schemas.microsoft.com/office/drawing/2014/main" id="{8EE33353-823B-6D29-4493-99408A1BEC12}"/>
              </a:ext>
            </a:extLst>
          </p:cNvPr>
          <p:cNvSpPr/>
          <p:nvPr/>
        </p:nvSpPr>
        <p:spPr>
          <a:xfrm>
            <a:off x="2682638" y="5799317"/>
            <a:ext cx="7533410" cy="766917"/>
          </a:xfrm>
          <a:prstGeom prst="flowChartAlternateProcess">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FF0000"/>
                </a:solidFill>
                <a:latin typeface="Times New Roman" panose="02020603050405020304" pitchFamily="18" charset="0"/>
                <a:cs typeface="Times New Roman" panose="02020603050405020304" pitchFamily="18" charset="0"/>
              </a:rPr>
              <a:t>PHIẾU HỌC TẬP KWL</a:t>
            </a:r>
          </a:p>
        </p:txBody>
      </p:sp>
      <p:sp>
        <p:nvSpPr>
          <p:cNvPr id="14" name="Arrow: Down 13">
            <a:extLst>
              <a:ext uri="{FF2B5EF4-FFF2-40B4-BE49-F238E27FC236}">
                <a16:creationId xmlns:a16="http://schemas.microsoft.com/office/drawing/2014/main" id="{BB5E7CC9-F5C3-BA43-506D-F1CF1AAE56E8}"/>
              </a:ext>
            </a:extLst>
          </p:cNvPr>
          <p:cNvSpPr/>
          <p:nvPr/>
        </p:nvSpPr>
        <p:spPr>
          <a:xfrm>
            <a:off x="9963091" y="172024"/>
            <a:ext cx="744237" cy="952757"/>
          </a:xfrm>
          <a:prstGeom prst="downArrow">
            <a:avLst/>
          </a:prstGeom>
          <a:solidFill>
            <a:schemeClr val="accent3">
              <a:lumMod val="60000"/>
              <a:lumOff val="40000"/>
            </a:schemeClr>
          </a:solidFill>
          <a:ln>
            <a:noFill/>
          </a:ln>
          <a:effectLst>
            <a:outerShdw blurRad="44450" dist="27940" dir="5400000" algn="ctr">
              <a:srgbClr val="000000">
                <a:alpha val="32000"/>
              </a:srgbClr>
            </a:outerShdw>
            <a:reflection blurRad="6350" stA="52000" endA="300" endPos="350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7064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00"/>
                                        <p:tgtEl>
                                          <p:spTgt spid="10"/>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6" grpId="0" animBg="1"/>
      <p:bldP spid="10" grpId="0" animBg="1"/>
      <p:bldP spid="11" grpId="0" animBg="1"/>
      <p:bldP spid="9" grpId="0" animBg="1"/>
      <p:bldP spid="1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96226C62-0A4B-FD9F-ADA1-120BDEC7DA2A}"/>
              </a:ext>
            </a:extLst>
          </p:cNvPr>
          <p:cNvGraphicFramePr>
            <a:graphicFrameLocks noGrp="1"/>
          </p:cNvGraphicFramePr>
          <p:nvPr>
            <p:extLst>
              <p:ext uri="{D42A27DB-BD31-4B8C-83A1-F6EECF244321}">
                <p14:modId xmlns:p14="http://schemas.microsoft.com/office/powerpoint/2010/main" val="4192927250"/>
              </p:ext>
            </p:extLst>
          </p:nvPr>
        </p:nvGraphicFramePr>
        <p:xfrm>
          <a:off x="1026696" y="1187116"/>
          <a:ext cx="10363199" cy="4712078"/>
        </p:xfrm>
        <a:graphic>
          <a:graphicData uri="http://schemas.openxmlformats.org/drawingml/2006/table">
            <a:tbl>
              <a:tblPr firstRow="1" bandRow="1">
                <a:tableStyleId>{5C22544A-7EE6-4342-B048-85BDC9FD1C3A}</a:tableStyleId>
              </a:tblPr>
              <a:tblGrid>
                <a:gridCol w="2853406">
                  <a:extLst>
                    <a:ext uri="{9D8B030D-6E8A-4147-A177-3AD203B41FA5}">
                      <a16:colId xmlns:a16="http://schemas.microsoft.com/office/drawing/2014/main" val="2797994857"/>
                    </a:ext>
                  </a:extLst>
                </a:gridCol>
                <a:gridCol w="3041545">
                  <a:extLst>
                    <a:ext uri="{9D8B030D-6E8A-4147-A177-3AD203B41FA5}">
                      <a16:colId xmlns:a16="http://schemas.microsoft.com/office/drawing/2014/main" val="2600258079"/>
                    </a:ext>
                  </a:extLst>
                </a:gridCol>
                <a:gridCol w="4468248">
                  <a:extLst>
                    <a:ext uri="{9D8B030D-6E8A-4147-A177-3AD203B41FA5}">
                      <a16:colId xmlns:a16="http://schemas.microsoft.com/office/drawing/2014/main" val="1369130509"/>
                    </a:ext>
                  </a:extLst>
                </a:gridCol>
              </a:tblGrid>
              <a:tr h="1171907">
                <a:tc>
                  <a:txBody>
                    <a:bodyPr/>
                    <a:lstStyle/>
                    <a:p>
                      <a:pPr algn="just"/>
                      <a:r>
                        <a:rPr lang="en-US" sz="2800" dirty="0" err="1">
                          <a:latin typeface="Times New Roman" panose="02020603050405020304" pitchFamily="18" charset="0"/>
                          <a:cs typeface="Times New Roman" panose="02020603050405020304" pitchFamily="18" charset="0"/>
                        </a:rPr>
                        <a:t>Tên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loại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thủy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sản</a:t>
                      </a:r>
                      <a:endParaRPr lang="en-US" sz="2800" dirty="0">
                        <a:latin typeface="Times New Roman" panose="02020603050405020304" pitchFamily="18" charset="0"/>
                        <a:cs typeface="Times New Roman" panose="02020603050405020304" pitchFamily="18" charset="0"/>
                      </a:endParaRPr>
                    </a:p>
                  </a:txBody>
                  <a:tcPr/>
                </a:tc>
                <a:tc>
                  <a:txBody>
                    <a:bodyPr/>
                    <a:lstStyle/>
                    <a:p>
                      <a:pPr algn="just"/>
                      <a:r>
                        <a:rPr lang="en-US" sz="2800" dirty="0" err="1">
                          <a:latin typeface="Times New Roman" panose="02020603050405020304" pitchFamily="18" charset="0"/>
                          <a:cs typeface="Times New Roman" panose="02020603050405020304" pitchFamily="18" charset="0"/>
                        </a:rPr>
                        <a:t>Môi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sống</a:t>
                      </a:r>
                      <a:endParaRPr lang="en-US"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a:t>
                      </a:r>
                      <a:r>
                        <a:rPr lang="en-US" sz="2800" dirty="0" err="1">
                          <a:latin typeface="Times New Roman" panose="02020603050405020304" pitchFamily="18" charset="0"/>
                          <a:cs typeface="Times New Roman" panose="02020603050405020304" pitchFamily="18" charset="0"/>
                        </a:rPr>
                        <a:t>Mặn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ngọt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lợ</a:t>
                      </a:r>
                      <a:r>
                        <a:rPr lang="en-US" sz="2800" dirty="0">
                          <a:latin typeface="Times New Roman" panose="02020603050405020304" pitchFamily="18" charset="0"/>
                          <a:cs typeface="Times New Roman" panose="02020603050405020304" pitchFamily="18" charset="0"/>
                        </a:rPr>
                        <a:t>)</a:t>
                      </a:r>
                    </a:p>
                  </a:txBody>
                  <a:tcPr/>
                </a:tc>
                <a:tc>
                  <a:txBody>
                    <a:bodyPr/>
                    <a:lstStyle/>
                    <a:p>
                      <a:pPr algn="just"/>
                      <a:r>
                        <a:rPr lang="en-US" sz="2800" dirty="0" err="1">
                          <a:latin typeface="Times New Roman" panose="02020603050405020304" pitchFamily="18" charset="0"/>
                          <a:cs typeface="Times New Roman" panose="02020603050405020304" pitchFamily="18" charset="0"/>
                        </a:rPr>
                        <a:t>Mô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đặc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điểm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thái</a:t>
                      </a:r>
                      <a:endParaRPr lang="en-US" sz="2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431161553"/>
                  </a:ext>
                </a:extLst>
              </a:tr>
              <a:tr h="1180057">
                <a:tc>
                  <a:txBody>
                    <a:bodyPr/>
                    <a:lstStyle/>
                    <a:p>
                      <a:pPr algn="just"/>
                      <a:r>
                        <a:rPr lang="en-US" sz="2800" b="1" dirty="0" err="1">
                          <a:latin typeface="Times New Roman" panose="02020603050405020304" pitchFamily="18" charset="0"/>
                          <a:cs typeface="Times New Roman" panose="02020603050405020304" pitchFamily="18" charset="0"/>
                        </a:rPr>
                        <a:t>Thủy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sản</a:t>
                      </a:r>
                      <a:r>
                        <a:rPr lang="en-US" sz="2800" b="1" dirty="0">
                          <a:latin typeface="Times New Roman" panose="02020603050405020304" pitchFamily="18" charset="0"/>
                          <a:cs typeface="Times New Roman" panose="02020603050405020304" pitchFamily="18" charset="0"/>
                        </a:rPr>
                        <a:t> 1</a:t>
                      </a:r>
                    </a:p>
                  </a:txBody>
                  <a:tcPr/>
                </a:tc>
                <a:tc>
                  <a:txBody>
                    <a:bodyPr/>
                    <a:lstStyle/>
                    <a:p>
                      <a:pPr algn="just"/>
                      <a:endParaRPr lang="en-US" sz="2800" dirty="0">
                        <a:latin typeface="Times New Roman" panose="02020603050405020304" pitchFamily="18" charset="0"/>
                        <a:cs typeface="Times New Roman" panose="02020603050405020304" pitchFamily="18" charset="0"/>
                      </a:endParaRPr>
                    </a:p>
                  </a:txBody>
                  <a:tcPr/>
                </a:tc>
                <a:tc>
                  <a:txBody>
                    <a:bodyPr/>
                    <a:lstStyle/>
                    <a:p>
                      <a:pPr algn="just"/>
                      <a:endParaRPr lang="en-US" sz="2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576320953"/>
                  </a:ext>
                </a:extLst>
              </a:tr>
              <a:tr h="1180057">
                <a:tc>
                  <a:txBody>
                    <a:bodyPr/>
                    <a:lstStyle/>
                    <a:p>
                      <a:pPr algn="just"/>
                      <a:r>
                        <a:rPr lang="en-US" sz="2800" b="1" dirty="0" err="1">
                          <a:latin typeface="Times New Roman" panose="02020603050405020304" pitchFamily="18" charset="0"/>
                          <a:cs typeface="Times New Roman" panose="02020603050405020304" pitchFamily="18" charset="0"/>
                        </a:rPr>
                        <a:t>Thủy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sản</a:t>
                      </a:r>
                      <a:r>
                        <a:rPr lang="en-US" sz="2800" b="1" dirty="0">
                          <a:latin typeface="Times New Roman" panose="02020603050405020304" pitchFamily="18" charset="0"/>
                          <a:cs typeface="Times New Roman" panose="02020603050405020304" pitchFamily="18" charset="0"/>
                        </a:rPr>
                        <a:t> 2</a:t>
                      </a:r>
                    </a:p>
                  </a:txBody>
                  <a:tcPr/>
                </a:tc>
                <a:tc>
                  <a:txBody>
                    <a:bodyPr/>
                    <a:lstStyle/>
                    <a:p>
                      <a:pPr algn="just"/>
                      <a:endParaRPr lang="en-US" sz="2800" dirty="0">
                        <a:latin typeface="Times New Roman" panose="02020603050405020304" pitchFamily="18" charset="0"/>
                        <a:cs typeface="Times New Roman" panose="02020603050405020304" pitchFamily="18" charset="0"/>
                      </a:endParaRPr>
                    </a:p>
                  </a:txBody>
                  <a:tcPr/>
                </a:tc>
                <a:tc>
                  <a:txBody>
                    <a:bodyPr/>
                    <a:lstStyle/>
                    <a:p>
                      <a:pPr algn="just"/>
                      <a:endParaRPr lang="en-US" sz="280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001385065"/>
                  </a:ext>
                </a:extLst>
              </a:tr>
              <a:tr h="1180057">
                <a:tc>
                  <a:txBody>
                    <a:bodyPr/>
                    <a:lstStyle/>
                    <a:p>
                      <a:pPr algn="just"/>
                      <a:r>
                        <a:rPr lang="en-US" sz="2800" b="1" dirty="0" err="1">
                          <a:latin typeface="Times New Roman" panose="02020603050405020304" pitchFamily="18" charset="0"/>
                          <a:cs typeface="Times New Roman" panose="02020603050405020304" pitchFamily="18" charset="0"/>
                        </a:rPr>
                        <a:t>Thủy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sản</a:t>
                      </a:r>
                      <a:r>
                        <a:rPr lang="en-US" sz="2800" b="1" dirty="0">
                          <a:latin typeface="Times New Roman" panose="02020603050405020304" pitchFamily="18" charset="0"/>
                          <a:cs typeface="Times New Roman" panose="02020603050405020304" pitchFamily="18" charset="0"/>
                        </a:rPr>
                        <a:t> 3</a:t>
                      </a:r>
                    </a:p>
                  </a:txBody>
                  <a:tcPr/>
                </a:tc>
                <a:tc>
                  <a:txBody>
                    <a:bodyPr/>
                    <a:lstStyle/>
                    <a:p>
                      <a:pPr algn="just"/>
                      <a:endParaRPr lang="en-US" sz="2800">
                        <a:latin typeface="Times New Roman" panose="02020603050405020304" pitchFamily="18" charset="0"/>
                        <a:cs typeface="Times New Roman" panose="02020603050405020304" pitchFamily="18" charset="0"/>
                      </a:endParaRPr>
                    </a:p>
                  </a:txBody>
                  <a:tcPr/>
                </a:tc>
                <a:tc>
                  <a:txBody>
                    <a:bodyPr/>
                    <a:lstStyle/>
                    <a:p>
                      <a:pPr algn="just"/>
                      <a:endParaRPr lang="en-US" sz="2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564663650"/>
                  </a:ext>
                </a:extLst>
              </a:tr>
            </a:tbl>
          </a:graphicData>
        </a:graphic>
      </p:graphicFrame>
      <p:pic>
        <p:nvPicPr>
          <p:cNvPr id="5" name="Picture 2" descr="Engine ">
            <a:extLst>
              <a:ext uri="{FF2B5EF4-FFF2-40B4-BE49-F238E27FC236}">
                <a16:creationId xmlns:a16="http://schemas.microsoft.com/office/drawing/2014/main" id="{F038C9B2-32BD-9137-0D08-773CF734F9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9" y="5461000"/>
            <a:ext cx="1325563" cy="1325563"/>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76B914AC-A3FC-4D07-B63B-E8761EEE2C9B}"/>
              </a:ext>
            </a:extLst>
          </p:cNvPr>
          <p:cNvSpPr>
            <a:spLocks noGrp="1"/>
          </p:cNvSpPr>
          <p:nvPr>
            <p:ph type="title"/>
          </p:nvPr>
        </p:nvSpPr>
        <p:spPr>
          <a:xfrm>
            <a:off x="3498934" y="407486"/>
            <a:ext cx="5194132" cy="653465"/>
          </a:xfrm>
        </p:spPr>
        <p:txBody>
          <a:bodyPr>
            <a:normAutofit/>
          </a:bodyPr>
          <a:lstStyle/>
          <a:p>
            <a:pPr algn="ctr"/>
            <a:r>
              <a:rPr lang="en-US" sz="32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HOÀN THÀNH TẠI NHÀ</a:t>
            </a:r>
          </a:p>
        </p:txBody>
      </p:sp>
      <p:graphicFrame>
        <p:nvGraphicFramePr>
          <p:cNvPr id="8" name="Table 6">
            <a:extLst>
              <a:ext uri="{FF2B5EF4-FFF2-40B4-BE49-F238E27FC236}">
                <a16:creationId xmlns:a16="http://schemas.microsoft.com/office/drawing/2014/main" id="{C722FA94-0705-F235-7D02-C8D48D25BA78}"/>
              </a:ext>
            </a:extLst>
          </p:cNvPr>
          <p:cNvGraphicFramePr>
            <a:graphicFrameLocks noGrp="1"/>
          </p:cNvGraphicFramePr>
          <p:nvPr>
            <p:extLst>
              <p:ext uri="{D42A27DB-BD31-4B8C-83A1-F6EECF244321}">
                <p14:modId xmlns:p14="http://schemas.microsoft.com/office/powerpoint/2010/main" val="534967865"/>
              </p:ext>
            </p:extLst>
          </p:nvPr>
        </p:nvGraphicFramePr>
        <p:xfrm>
          <a:off x="3452802" y="6189330"/>
          <a:ext cx="5759355" cy="396240"/>
        </p:xfrm>
        <a:graphic>
          <a:graphicData uri="http://schemas.openxmlformats.org/drawingml/2006/table">
            <a:tbl>
              <a:tblPr firstRow="1" bandRow="1">
                <a:tableStyleId>{5C22544A-7EE6-4342-B048-85BDC9FD1C3A}</a:tableStyleId>
              </a:tblPr>
              <a:tblGrid>
                <a:gridCol w="5759355">
                  <a:extLst>
                    <a:ext uri="{9D8B030D-6E8A-4147-A177-3AD203B41FA5}">
                      <a16:colId xmlns:a16="http://schemas.microsoft.com/office/drawing/2014/main" val="1165274559"/>
                    </a:ext>
                  </a:extLst>
                </a:gridCol>
              </a:tblGrid>
              <a:tr h="370840">
                <a:tc>
                  <a:txBody>
                    <a:bodyPr/>
                    <a:lstStyle/>
                    <a:p>
                      <a:pPr algn="ctr"/>
                      <a:r>
                        <a:rPr lang="en-US" sz="2000" dirty="0">
                          <a:solidFill>
                            <a:schemeClr val="tx1"/>
                          </a:solidFill>
                          <a:latin typeface="Times New Roman" panose="02020603050405020304" pitchFamily="18" charset="0"/>
                          <a:cs typeface="Times New Roman" panose="02020603050405020304" pitchFamily="18" charset="0"/>
                        </a:rPr>
                        <a:t>PHIẾU HỌC TẬP SỐ 4</a:t>
                      </a:r>
                    </a:p>
                  </a:txBody>
                  <a:tcPr>
                    <a:solidFill>
                      <a:schemeClr val="accent1">
                        <a:lumMod val="60000"/>
                        <a:lumOff val="40000"/>
                      </a:schemeClr>
                    </a:solidFill>
                  </a:tcPr>
                </a:tc>
                <a:extLst>
                  <a:ext uri="{0D108BD9-81ED-4DB2-BD59-A6C34878D82A}">
                    <a16:rowId xmlns:a16="http://schemas.microsoft.com/office/drawing/2014/main" val="1752982969"/>
                  </a:ext>
                </a:extLst>
              </a:tr>
            </a:tbl>
          </a:graphicData>
        </a:graphic>
      </p:graphicFrame>
      <p:pic>
        <p:nvPicPr>
          <p:cNvPr id="2050" name="Picture 2" descr="List ">
            <a:extLst>
              <a:ext uri="{FF2B5EF4-FFF2-40B4-BE49-F238E27FC236}">
                <a16:creationId xmlns:a16="http://schemas.microsoft.com/office/drawing/2014/main" id="{44759EFB-F23E-0301-289F-12ADA37B11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72800" y="107242"/>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6519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6B914AC-A3FC-4D07-B63B-E8761EEE2C9B}"/>
              </a:ext>
            </a:extLst>
          </p:cNvPr>
          <p:cNvSpPr>
            <a:spLocks noGrp="1"/>
          </p:cNvSpPr>
          <p:nvPr>
            <p:ph type="title"/>
          </p:nvPr>
        </p:nvSpPr>
        <p:spPr>
          <a:xfrm>
            <a:off x="458333" y="3749257"/>
            <a:ext cx="4843822" cy="1244032"/>
          </a:xfrm>
        </p:spPr>
        <p:txBody>
          <a:bodyPr vert="horz" lIns="91440" tIns="45720" rIns="91440" bIns="45720" rtlCol="0" anchor="b">
            <a:noAutofit/>
          </a:bodyPr>
          <a:lstStyle/>
          <a:p>
            <a:pPr algn="just"/>
            <a:r>
              <a:rPr lang="en-US" sz="3300" b="1" kern="1200" dirty="0">
                <a:ln w="12700">
                  <a:solidFill>
                    <a:schemeClr val="accent1"/>
                  </a:solidFill>
                  <a:prstDash val="solid"/>
                </a:ln>
                <a:solidFill>
                  <a:schemeClr val="tx1"/>
                </a:solidFill>
                <a:effectLst>
                  <a:outerShdw dist="38100" dir="2640000" algn="bl" rotWithShape="0">
                    <a:schemeClr val="accent1"/>
                  </a:outerShdw>
                </a:effectLst>
                <a:latin typeface="Times New Roman" panose="02020603050405020304" pitchFamily="18" charset="0"/>
                <a:cs typeface="Times New Roman" panose="02020603050405020304" pitchFamily="18" charset="0"/>
              </a:rPr>
              <a:t>THIẾT KẾ MÔ HÌNH  TỪ VẬT LIỆU TÁI CHẾ</a:t>
            </a:r>
          </a:p>
        </p:txBody>
      </p:sp>
      <p:pic>
        <p:nvPicPr>
          <p:cNvPr id="4104" name="Picture 8" descr="Làm Đồ Chơi Các Con Vật Từ Nắp Chai/ Ideas with plastic bottle caps/ Sáng  Tạo Với Nắp Chai Nhựa - YouTube">
            <a:extLst>
              <a:ext uri="{FF2B5EF4-FFF2-40B4-BE49-F238E27FC236}">
                <a16:creationId xmlns:a16="http://schemas.microsoft.com/office/drawing/2014/main" id="{4C0F2257-17F7-19F6-D4C6-03772BFC4D3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16440" y="991202"/>
            <a:ext cx="3291408" cy="185141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109" name="Freeform: Shape 4108">
            <a:extLst>
              <a:ext uri="{FF2B5EF4-FFF2-40B4-BE49-F238E27FC236}">
                <a16:creationId xmlns:a16="http://schemas.microsoft.com/office/drawing/2014/main" id="{7BC0F8B1-F985-469B-8332-13DBC76655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791963" y="451044"/>
            <a:ext cx="2308583" cy="2741196"/>
          </a:xfrm>
          <a:custGeom>
            <a:avLst/>
            <a:gdLst>
              <a:gd name="connsiteX0" fmla="*/ 2308583 w 2308583"/>
              <a:gd name="connsiteY0" fmla="*/ 2741196 h 2741196"/>
              <a:gd name="connsiteX1" fmla="*/ 462 w 2308583"/>
              <a:gd name="connsiteY1" fmla="*/ 2741196 h 2741196"/>
              <a:gd name="connsiteX2" fmla="*/ 0 w 2308583"/>
              <a:gd name="connsiteY2" fmla="*/ 2469337 h 2741196"/>
              <a:gd name="connsiteX3" fmla="*/ 2022607 w 2308583"/>
              <a:gd name="connsiteY3" fmla="*/ 2470269 h 2741196"/>
              <a:gd name="connsiteX4" fmla="*/ 2022607 w 2308583"/>
              <a:gd name="connsiteY4" fmla="*/ 0 h 2741196"/>
              <a:gd name="connsiteX5" fmla="*/ 2308583 w 2308583"/>
              <a:gd name="connsiteY5" fmla="*/ 0 h 2741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2741196">
                <a:moveTo>
                  <a:pt x="2308583" y="2741196"/>
                </a:moveTo>
                <a:lnTo>
                  <a:pt x="462" y="2741196"/>
                </a:lnTo>
                <a:cubicBezTo>
                  <a:pt x="-462" y="2647366"/>
                  <a:pt x="923" y="2563167"/>
                  <a:pt x="0" y="2469337"/>
                </a:cubicBezTo>
                <a:lnTo>
                  <a:pt x="2022607" y="2470269"/>
                </a:lnTo>
                <a:lnTo>
                  <a:pt x="2022607" y="0"/>
                </a:lnTo>
                <a:lnTo>
                  <a:pt x="2308583" y="0"/>
                </a:lnTo>
                <a:close/>
              </a:path>
            </a:pathLst>
          </a:custGeom>
          <a:solidFill>
            <a:schemeClr val="tx1">
              <a:lumMod val="95000"/>
              <a:lumOff val="5000"/>
              <a:alpha val="75000"/>
            </a:schemeClr>
          </a:solidFill>
          <a:ln w="0">
            <a:noFill/>
            <a:prstDash val="solid"/>
            <a:round/>
            <a:headEnd/>
            <a:tailEnd/>
          </a:ln>
        </p:spPr>
      </p:sp>
      <p:pic>
        <p:nvPicPr>
          <p:cNvPr id="4098" name="Picture 2" descr="DIY AQUARIUM FISH TOWER OF PLASTIC BOTTLE ART | Har Channel - YouTube |  Plastic bottle art, Diy aquarium, Diy fish tank">
            <a:extLst>
              <a:ext uri="{FF2B5EF4-FFF2-40B4-BE49-F238E27FC236}">
                <a16:creationId xmlns:a16="http://schemas.microsoft.com/office/drawing/2014/main" id="{64D43FC1-5A3E-F2E6-6BF1-A5AA0FE01C3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354603" y="725195"/>
            <a:ext cx="3868173" cy="217584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102" name="Picture 6" descr="Cách làm con rùa bằng chai nhựa cũ phế liệu">
            <a:extLst>
              <a:ext uri="{FF2B5EF4-FFF2-40B4-BE49-F238E27FC236}">
                <a16:creationId xmlns:a16="http://schemas.microsoft.com/office/drawing/2014/main" id="{25144B43-1BD7-1639-A041-6994F065FFB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856830" y="3749257"/>
            <a:ext cx="3077212" cy="176519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111" name="Freeform: Shape 4110">
            <a:extLst>
              <a:ext uri="{FF2B5EF4-FFF2-40B4-BE49-F238E27FC236}">
                <a16:creationId xmlns:a16="http://schemas.microsoft.com/office/drawing/2014/main" id="{89D15953-1642-4DD6-AD9E-01AA19247F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9466977" y="434000"/>
            <a:ext cx="2308583" cy="1114404"/>
          </a:xfrm>
          <a:custGeom>
            <a:avLst/>
            <a:gdLst>
              <a:gd name="connsiteX0" fmla="*/ 462 w 2308583"/>
              <a:gd name="connsiteY0" fmla="*/ 1114404 h 1114404"/>
              <a:gd name="connsiteX1" fmla="*/ 2308583 w 2308583"/>
              <a:gd name="connsiteY1" fmla="*/ 1114404 h 1114404"/>
              <a:gd name="connsiteX2" fmla="*/ 2308583 w 2308583"/>
              <a:gd name="connsiteY2" fmla="*/ 0 h 1114404"/>
              <a:gd name="connsiteX3" fmla="*/ 2022607 w 2308583"/>
              <a:gd name="connsiteY3" fmla="*/ 0 h 1114404"/>
              <a:gd name="connsiteX4" fmla="*/ 2022607 w 2308583"/>
              <a:gd name="connsiteY4" fmla="*/ 843477 h 1114404"/>
              <a:gd name="connsiteX5" fmla="*/ 0 w 2308583"/>
              <a:gd name="connsiteY5" fmla="*/ 842545 h 1114404"/>
              <a:gd name="connsiteX6" fmla="*/ 462 w 2308583"/>
              <a:gd name="connsiteY6" fmla="*/ 1114404 h 1114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8583" h="1114404">
                <a:moveTo>
                  <a:pt x="462" y="1114404"/>
                </a:moveTo>
                <a:lnTo>
                  <a:pt x="2308583" y="1114404"/>
                </a:lnTo>
                <a:lnTo>
                  <a:pt x="2308583" y="0"/>
                </a:lnTo>
                <a:lnTo>
                  <a:pt x="2022607" y="0"/>
                </a:lnTo>
                <a:lnTo>
                  <a:pt x="2022607" y="843477"/>
                </a:lnTo>
                <a:lnTo>
                  <a:pt x="0" y="842545"/>
                </a:lnTo>
                <a:cubicBezTo>
                  <a:pt x="923" y="936375"/>
                  <a:pt x="-462" y="1020574"/>
                  <a:pt x="462" y="1114404"/>
                </a:cubicBezTo>
                <a:close/>
              </a:path>
            </a:pathLst>
          </a:custGeom>
          <a:solidFill>
            <a:schemeClr val="tx1">
              <a:lumMod val="95000"/>
              <a:lumOff val="5000"/>
              <a:alpha val="75000"/>
            </a:schemeClr>
          </a:solidFill>
          <a:ln w="0">
            <a:noFill/>
            <a:prstDash val="solid"/>
            <a:round/>
            <a:headEnd/>
            <a:tailEnd/>
          </a:ln>
        </p:spPr>
      </p:sp>
      <p:cxnSp>
        <p:nvCxnSpPr>
          <p:cNvPr id="4113" name="Straight Connector 4112">
            <a:extLst>
              <a:ext uri="{FF2B5EF4-FFF2-40B4-BE49-F238E27FC236}">
                <a16:creationId xmlns:a16="http://schemas.microsoft.com/office/drawing/2014/main" id="{1918D9D3-1370-4FF6-9DFC-9F87F90395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14400" y="5377218"/>
            <a:ext cx="4387755" cy="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5" name="Picture 2" descr="Engine ">
            <a:extLst>
              <a:ext uri="{FF2B5EF4-FFF2-40B4-BE49-F238E27FC236}">
                <a16:creationId xmlns:a16="http://schemas.microsoft.com/office/drawing/2014/main" id="{F038C9B2-32BD-9137-0D08-773CF734F96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0" y="5419436"/>
            <a:ext cx="1404926" cy="140492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ow To Make Fish Tank At Home Ideas Mr Decor Plastic Bottle Art Diy Fish  Tank Diy Aquarium – Cuitan Dokter">
            <a:extLst>
              <a:ext uri="{FF2B5EF4-FFF2-40B4-BE49-F238E27FC236}">
                <a16:creationId xmlns:a16="http://schemas.microsoft.com/office/drawing/2014/main" id="{0DA567A7-A9DB-B17B-3157-8667811F6AF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734578" y="725195"/>
            <a:ext cx="2760248" cy="20701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115" name="Freeform 6">
            <a:extLst>
              <a:ext uri="{FF2B5EF4-FFF2-40B4-BE49-F238E27FC236}">
                <a16:creationId xmlns:a16="http://schemas.microsoft.com/office/drawing/2014/main" id="{FBF3780C-749F-4B50-9E1D-F2B1F6DBB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8476833" y="2919002"/>
            <a:ext cx="2525072" cy="3398994"/>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1">
              <a:lumMod val="95000"/>
              <a:lumOff val="5000"/>
              <a:alpha val="75000"/>
            </a:schemeClr>
          </a:solidFill>
          <a:ln w="0">
            <a:noFill/>
            <a:prstDash val="solid"/>
            <a:round/>
            <a:headEnd/>
            <a:tailEnd/>
          </a:ln>
        </p:spPr>
      </p:sp>
      <p:pic>
        <p:nvPicPr>
          <p:cNvPr id="4106" name="Picture 10" descr="Creativity ">
            <a:extLst>
              <a:ext uri="{FF2B5EF4-FFF2-40B4-BE49-F238E27FC236}">
                <a16:creationId xmlns:a16="http://schemas.microsoft.com/office/drawing/2014/main" id="{2AF43227-B99F-8E49-18B7-9325F74A604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70294" y="3683499"/>
            <a:ext cx="243840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6993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4106"/>
                                        </p:tgtEl>
                                        <p:attrNameLst>
                                          <p:attrName>style.visibility</p:attrName>
                                        </p:attrNameLst>
                                      </p:cBhvr>
                                      <p:to>
                                        <p:strVal val="visible"/>
                                      </p:to>
                                    </p:set>
                                    <p:animEffect transition="in" filter="barn(inVertical)">
                                      <p:cBhvr>
                                        <p:cTn id="10" dur="500"/>
                                        <p:tgtEl>
                                          <p:spTgt spid="410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104"/>
                                        </p:tgtEl>
                                        <p:attrNameLst>
                                          <p:attrName>style.visibility</p:attrName>
                                        </p:attrNameLst>
                                      </p:cBhvr>
                                      <p:to>
                                        <p:strVal val="visible"/>
                                      </p:to>
                                    </p:set>
                                    <p:animEffect transition="in" filter="barn(inVertical)">
                                      <p:cBhvr>
                                        <p:cTn id="15" dur="500"/>
                                        <p:tgtEl>
                                          <p:spTgt spid="410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4098"/>
                                        </p:tgtEl>
                                        <p:attrNameLst>
                                          <p:attrName>style.visibility</p:attrName>
                                        </p:attrNameLst>
                                      </p:cBhvr>
                                      <p:to>
                                        <p:strVal val="visible"/>
                                      </p:to>
                                    </p:set>
                                    <p:animEffect transition="in" filter="barn(inVertical)">
                                      <p:cBhvr>
                                        <p:cTn id="20" dur="500"/>
                                        <p:tgtEl>
                                          <p:spTgt spid="4098"/>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4100"/>
                                        </p:tgtEl>
                                        <p:attrNameLst>
                                          <p:attrName>style.visibility</p:attrName>
                                        </p:attrNameLst>
                                      </p:cBhvr>
                                      <p:to>
                                        <p:strVal val="visible"/>
                                      </p:to>
                                    </p:set>
                                    <p:animEffect transition="in" filter="barn(inVertical)">
                                      <p:cBhvr>
                                        <p:cTn id="25" dur="500"/>
                                        <p:tgtEl>
                                          <p:spTgt spid="4100"/>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4102"/>
                                        </p:tgtEl>
                                        <p:attrNameLst>
                                          <p:attrName>style.visibility</p:attrName>
                                        </p:attrNameLst>
                                      </p:cBhvr>
                                      <p:to>
                                        <p:strVal val="visible"/>
                                      </p:to>
                                    </p:set>
                                    <p:animEffect transition="in" filter="barn(inVertical)">
                                      <p:cBhvr>
                                        <p:cTn id="30" dur="500"/>
                                        <p:tgtEl>
                                          <p:spTgt spid="4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34" name="Rectangle 5126">
            <a:extLst>
              <a:ext uri="{FF2B5EF4-FFF2-40B4-BE49-F238E27FC236}">
                <a16:creationId xmlns:a16="http://schemas.microsoft.com/office/drawing/2014/main" id="{854ECEBE-9353-406C-9313-02A517A310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sp>
        <p:nvSpPr>
          <p:cNvPr id="5136" name="Freeform: Shape 5128">
            <a:extLst>
              <a:ext uri="{FF2B5EF4-FFF2-40B4-BE49-F238E27FC236}">
                <a16:creationId xmlns:a16="http://schemas.microsoft.com/office/drawing/2014/main" id="{71A74C97-ECC4-4C3A-988A-A72C1F8BBA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23162" cy="5593660"/>
          </a:xfrm>
          <a:custGeom>
            <a:avLst/>
            <a:gdLst>
              <a:gd name="connsiteX0" fmla="*/ 2177447 w 6323162"/>
              <a:gd name="connsiteY0" fmla="*/ 0 h 5593660"/>
              <a:gd name="connsiteX1" fmla="*/ 4826316 w 6323162"/>
              <a:gd name="connsiteY1" fmla="*/ 0 h 5593660"/>
              <a:gd name="connsiteX2" fmla="*/ 4971508 w 6323162"/>
              <a:gd name="connsiteY2" fmla="*/ 75777 h 5593660"/>
              <a:gd name="connsiteX3" fmla="*/ 5577109 w 6323162"/>
              <a:gd name="connsiteY3" fmla="*/ 586873 h 5593660"/>
              <a:gd name="connsiteX4" fmla="*/ 6323162 w 6323162"/>
              <a:gd name="connsiteY4" fmla="*/ 2829148 h 5593660"/>
              <a:gd name="connsiteX5" fmla="*/ 5990836 w 6323162"/>
              <a:gd name="connsiteY5" fmla="*/ 3748729 h 5593660"/>
              <a:gd name="connsiteX6" fmla="*/ 5006899 w 6323162"/>
              <a:gd name="connsiteY6" fmla="*/ 4604992 h 5593660"/>
              <a:gd name="connsiteX7" fmla="*/ 4790566 w 6323162"/>
              <a:gd name="connsiteY7" fmla="*/ 4768788 h 5593660"/>
              <a:gd name="connsiteX8" fmla="*/ 3012943 w 6323162"/>
              <a:gd name="connsiteY8" fmla="*/ 5593660 h 5593660"/>
              <a:gd name="connsiteX9" fmla="*/ 671286 w 6323162"/>
              <a:gd name="connsiteY9" fmla="*/ 4252856 h 5593660"/>
              <a:gd name="connsiteX10" fmla="*/ 421733 w 6323162"/>
              <a:gd name="connsiteY10" fmla="*/ 3909839 h 5593660"/>
              <a:gd name="connsiteX11" fmla="*/ 48655 w 6323162"/>
              <a:gd name="connsiteY11" fmla="*/ 3351082 h 5593660"/>
              <a:gd name="connsiteX12" fmla="*/ 0 w 6323162"/>
              <a:gd name="connsiteY12" fmla="*/ 3239820 h 5593660"/>
              <a:gd name="connsiteX13" fmla="*/ 0 w 6323162"/>
              <a:gd name="connsiteY13" fmla="*/ 2248150 h 5593660"/>
              <a:gd name="connsiteX14" fmla="*/ 1658 w 6323162"/>
              <a:gd name="connsiteY14" fmla="*/ 2239520 h 5593660"/>
              <a:gd name="connsiteX15" fmla="*/ 225714 w 6323162"/>
              <a:gd name="connsiteY15" fmla="*/ 1665285 h 5593660"/>
              <a:gd name="connsiteX16" fmla="*/ 1050970 w 6323162"/>
              <a:gd name="connsiteY16" fmla="*/ 665214 h 5593660"/>
              <a:gd name="connsiteX17" fmla="*/ 1923692 w 6323162"/>
              <a:gd name="connsiteY17" fmla="*/ 107844 h 559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23162" h="5593660">
                <a:moveTo>
                  <a:pt x="2177447" y="0"/>
                </a:moveTo>
                <a:lnTo>
                  <a:pt x="4826316" y="0"/>
                </a:lnTo>
                <a:lnTo>
                  <a:pt x="4971508" y="75777"/>
                </a:lnTo>
                <a:cubicBezTo>
                  <a:pt x="5197582" y="210111"/>
                  <a:pt x="5400550" y="381325"/>
                  <a:pt x="5577109" y="586873"/>
                </a:cubicBezTo>
                <a:cubicBezTo>
                  <a:pt x="6058235" y="1147205"/>
                  <a:pt x="6323162" y="1943505"/>
                  <a:pt x="6323162" y="2829148"/>
                </a:cubicBezTo>
                <a:cubicBezTo>
                  <a:pt x="6323162" y="3182494"/>
                  <a:pt x="6220623" y="3466081"/>
                  <a:pt x="5990836" y="3748729"/>
                </a:cubicBezTo>
                <a:cubicBezTo>
                  <a:pt x="5750480" y="4044392"/>
                  <a:pt x="5389327" y="4316711"/>
                  <a:pt x="5006899" y="4604992"/>
                </a:cubicBezTo>
                <a:cubicBezTo>
                  <a:pt x="4936343" y="4658116"/>
                  <a:pt x="4863453" y="4713117"/>
                  <a:pt x="4790566" y="4768788"/>
                </a:cubicBezTo>
                <a:cubicBezTo>
                  <a:pt x="4138128" y="5267012"/>
                  <a:pt x="3661945" y="5593660"/>
                  <a:pt x="3012943" y="5593660"/>
                </a:cubicBezTo>
                <a:cubicBezTo>
                  <a:pt x="2024062" y="5593660"/>
                  <a:pt x="1323723" y="5192693"/>
                  <a:pt x="671286" y="4252856"/>
                </a:cubicBezTo>
                <a:cubicBezTo>
                  <a:pt x="585906" y="4129842"/>
                  <a:pt x="502446" y="4017964"/>
                  <a:pt x="421733" y="3909839"/>
                </a:cubicBezTo>
                <a:cubicBezTo>
                  <a:pt x="254471" y="3685679"/>
                  <a:pt x="130655" y="3515312"/>
                  <a:pt x="48655" y="3351082"/>
                </a:cubicBezTo>
                <a:lnTo>
                  <a:pt x="0" y="3239820"/>
                </a:lnTo>
                <a:lnTo>
                  <a:pt x="0" y="2248150"/>
                </a:lnTo>
                <a:lnTo>
                  <a:pt x="1658" y="2239520"/>
                </a:lnTo>
                <a:cubicBezTo>
                  <a:pt x="51657" y="2045089"/>
                  <a:pt x="126469" y="1853225"/>
                  <a:pt x="225714" y="1665285"/>
                </a:cubicBezTo>
                <a:cubicBezTo>
                  <a:pt x="419948" y="1297585"/>
                  <a:pt x="697641" y="961011"/>
                  <a:pt x="1050970" y="665214"/>
                </a:cubicBezTo>
                <a:cubicBezTo>
                  <a:pt x="1311437" y="447090"/>
                  <a:pt x="1608578" y="257641"/>
                  <a:pt x="1923692" y="107844"/>
                </a:cubicBezTo>
                <a:close/>
              </a:path>
            </a:pathLst>
          </a:custGeom>
          <a:solidFill>
            <a:schemeClr val="bg1">
              <a:alpha val="30000"/>
            </a:scheme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137" name="Freeform: Shape 5130">
            <a:extLst>
              <a:ext uri="{FF2B5EF4-FFF2-40B4-BE49-F238E27FC236}">
                <a16:creationId xmlns:a16="http://schemas.microsoft.com/office/drawing/2014/main" id="{5FB5F3BA-58DF-40DA-AE44-974A00E061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95930" y="1598213"/>
            <a:ext cx="5396070" cy="5259788"/>
          </a:xfrm>
          <a:custGeom>
            <a:avLst/>
            <a:gdLst>
              <a:gd name="connsiteX0" fmla="*/ 2739575 w 5261264"/>
              <a:gd name="connsiteY0" fmla="*/ 1369 h 4909930"/>
              <a:gd name="connsiteX1" fmla="*/ 3931992 w 5261264"/>
              <a:gd name="connsiteY1" fmla="*/ 357115 h 4909930"/>
              <a:gd name="connsiteX2" fmla="*/ 5228644 w 5261264"/>
              <a:gd name="connsiteY2" fmla="*/ 1704869 h 4909930"/>
              <a:gd name="connsiteX3" fmla="*/ 5261264 w 5261264"/>
              <a:gd name="connsiteY3" fmla="*/ 1769901 h 4909930"/>
              <a:gd name="connsiteX4" fmla="*/ 5261264 w 5261264"/>
              <a:gd name="connsiteY4" fmla="*/ 4640262 h 4909930"/>
              <a:gd name="connsiteX5" fmla="*/ 5239287 w 5261264"/>
              <a:gd name="connsiteY5" fmla="*/ 4674079 h 4909930"/>
              <a:gd name="connsiteX6" fmla="*/ 5039558 w 5261264"/>
              <a:gd name="connsiteY6" fmla="*/ 4893028 h 4909930"/>
              <a:gd name="connsiteX7" fmla="*/ 5018342 w 5261264"/>
              <a:gd name="connsiteY7" fmla="*/ 4909930 h 4909930"/>
              <a:gd name="connsiteX8" fmla="*/ 962510 w 5261264"/>
              <a:gd name="connsiteY8" fmla="*/ 4909930 h 4909930"/>
              <a:gd name="connsiteX9" fmla="*/ 821338 w 5261264"/>
              <a:gd name="connsiteY9" fmla="*/ 4707517 h 4909930"/>
              <a:gd name="connsiteX10" fmla="*/ 448558 w 5261264"/>
              <a:gd name="connsiteY10" fmla="*/ 3922606 h 4909930"/>
              <a:gd name="connsiteX11" fmla="*/ 221727 w 5261264"/>
              <a:gd name="connsiteY11" fmla="*/ 1588926 h 4909930"/>
              <a:gd name="connsiteX12" fmla="*/ 2739575 w 5261264"/>
              <a:gd name="connsiteY12" fmla="*/ 1369 h 490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61264" h="4909930">
                <a:moveTo>
                  <a:pt x="2739575" y="1369"/>
                </a:moveTo>
                <a:cubicBezTo>
                  <a:pt x="3132207" y="14841"/>
                  <a:pt x="3535383" y="128133"/>
                  <a:pt x="3931992" y="357115"/>
                </a:cubicBezTo>
                <a:cubicBezTo>
                  <a:pt x="4474996" y="670619"/>
                  <a:pt x="4925124" y="1151857"/>
                  <a:pt x="5228644" y="1704869"/>
                </a:cubicBezTo>
                <a:lnTo>
                  <a:pt x="5261264" y="1769901"/>
                </a:lnTo>
                <a:lnTo>
                  <a:pt x="5261264" y="4640262"/>
                </a:lnTo>
                <a:lnTo>
                  <a:pt x="5239287" y="4674079"/>
                </a:lnTo>
                <a:cubicBezTo>
                  <a:pt x="5177453" y="4758643"/>
                  <a:pt x="5110673" y="4830413"/>
                  <a:pt x="5039558" y="4893028"/>
                </a:cubicBezTo>
                <a:lnTo>
                  <a:pt x="5018342" y="4909930"/>
                </a:lnTo>
                <a:lnTo>
                  <a:pt x="962510" y="4909930"/>
                </a:lnTo>
                <a:lnTo>
                  <a:pt x="821338" y="4707517"/>
                </a:lnTo>
                <a:cubicBezTo>
                  <a:pt x="672683" y="4465717"/>
                  <a:pt x="560617" y="4198197"/>
                  <a:pt x="448558" y="3922606"/>
                </a:cubicBezTo>
                <a:cubicBezTo>
                  <a:pt x="120358" y="3115488"/>
                  <a:pt x="-245146" y="2397572"/>
                  <a:pt x="221727" y="1588926"/>
                </a:cubicBezTo>
                <a:cubicBezTo>
                  <a:pt x="801679" y="584418"/>
                  <a:pt x="1736188" y="-33060"/>
                  <a:pt x="2739575" y="1369"/>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133" name="Freeform: Shape 5132">
            <a:extLst>
              <a:ext uri="{FF2B5EF4-FFF2-40B4-BE49-F238E27FC236}">
                <a16:creationId xmlns:a16="http://schemas.microsoft.com/office/drawing/2014/main" id="{DE1994AC-22D1-4B48-9EDA-BE373E7045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41758" y="1407380"/>
            <a:ext cx="5665992" cy="5466522"/>
          </a:xfrm>
          <a:custGeom>
            <a:avLst/>
            <a:gdLst>
              <a:gd name="connsiteX0" fmla="*/ 3113576 w 5665992"/>
              <a:gd name="connsiteY0" fmla="*/ 1556 h 5401530"/>
              <a:gd name="connsiteX1" fmla="*/ 4468777 w 5665992"/>
              <a:gd name="connsiteY1" fmla="*/ 405866 h 5401530"/>
              <a:gd name="connsiteX2" fmla="*/ 5525792 w 5665992"/>
              <a:gd name="connsiteY2" fmla="*/ 1317461 h 5401530"/>
              <a:gd name="connsiteX3" fmla="*/ 5665992 w 5665992"/>
              <a:gd name="connsiteY3" fmla="*/ 1506159 h 5401530"/>
              <a:gd name="connsiteX4" fmla="*/ 5665992 w 5665992"/>
              <a:gd name="connsiteY4" fmla="*/ 5401530 h 5401530"/>
              <a:gd name="connsiteX5" fmla="*/ 965932 w 5665992"/>
              <a:gd name="connsiteY5" fmla="*/ 5401530 h 5401530"/>
              <a:gd name="connsiteX6" fmla="*/ 836753 w 5665992"/>
              <a:gd name="connsiteY6" fmla="*/ 5181943 h 5401530"/>
              <a:gd name="connsiteX7" fmla="*/ 509793 w 5665992"/>
              <a:gd name="connsiteY7" fmla="*/ 4458111 h 5401530"/>
              <a:gd name="connsiteX8" fmla="*/ 251995 w 5665992"/>
              <a:gd name="connsiteY8" fmla="*/ 1805844 h 5401530"/>
              <a:gd name="connsiteX9" fmla="*/ 3113576 w 5665992"/>
              <a:gd name="connsiteY9" fmla="*/ 1556 h 5401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65992" h="5401530">
                <a:moveTo>
                  <a:pt x="3113576" y="1556"/>
                </a:moveTo>
                <a:cubicBezTo>
                  <a:pt x="3559807" y="16866"/>
                  <a:pt x="4018025" y="145625"/>
                  <a:pt x="4468777" y="405866"/>
                </a:cubicBezTo>
                <a:cubicBezTo>
                  <a:pt x="4871803" y="638554"/>
                  <a:pt x="5229811" y="952545"/>
                  <a:pt x="5525792" y="1317461"/>
                </a:cubicBezTo>
                <a:lnTo>
                  <a:pt x="5665992" y="1506159"/>
                </a:lnTo>
                <a:lnTo>
                  <a:pt x="5665992" y="5401530"/>
                </a:lnTo>
                <a:lnTo>
                  <a:pt x="965932" y="5401530"/>
                </a:lnTo>
                <a:lnTo>
                  <a:pt x="836753" y="5181943"/>
                </a:lnTo>
                <a:cubicBezTo>
                  <a:pt x="713569" y="4953383"/>
                  <a:pt x="611679" y="4708683"/>
                  <a:pt x="509793" y="4458111"/>
                </a:cubicBezTo>
                <a:cubicBezTo>
                  <a:pt x="136790" y="3540808"/>
                  <a:pt x="-278612" y="2724882"/>
                  <a:pt x="251995" y="1805844"/>
                </a:cubicBezTo>
                <a:cubicBezTo>
                  <a:pt x="911122" y="664202"/>
                  <a:pt x="1973207" y="-37572"/>
                  <a:pt x="3113576" y="1556"/>
                </a:cubicBezTo>
                <a:close/>
              </a:path>
            </a:pathLst>
          </a:custGeom>
          <a:noFill/>
          <a:ln w="19050">
            <a:solidFill>
              <a:srgbClr val="FFFFF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135" name="Freeform: Shape 5134">
            <a:extLst>
              <a:ext uri="{FF2B5EF4-FFF2-40B4-BE49-F238E27FC236}">
                <a16:creationId xmlns:a16="http://schemas.microsoft.com/office/drawing/2014/main" id="{86806086-A782-4311-A63B-1A68574D8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902" y="-15901"/>
            <a:ext cx="6578337" cy="5814891"/>
          </a:xfrm>
          <a:custGeom>
            <a:avLst/>
            <a:gdLst>
              <a:gd name="connsiteX0" fmla="*/ 1667657 w 6578337"/>
              <a:gd name="connsiteY0" fmla="*/ 0 h 5814891"/>
              <a:gd name="connsiteX1" fmla="*/ 5296215 w 6578337"/>
              <a:gd name="connsiteY1" fmla="*/ 0 h 5814891"/>
              <a:gd name="connsiteX2" fmla="*/ 5354505 w 6578337"/>
              <a:gd name="connsiteY2" fmla="*/ 38974 h 5814891"/>
              <a:gd name="connsiteX3" fmla="*/ 5772761 w 6578337"/>
              <a:gd name="connsiteY3" fmla="*/ 430996 h 5814891"/>
              <a:gd name="connsiteX4" fmla="*/ 6578337 w 6578337"/>
              <a:gd name="connsiteY4" fmla="*/ 2842158 h 5814891"/>
              <a:gd name="connsiteX5" fmla="*/ 6219497 w 6578337"/>
              <a:gd name="connsiteY5" fmla="*/ 3831001 h 5814891"/>
              <a:gd name="connsiteX6" fmla="*/ 5157059 w 6578337"/>
              <a:gd name="connsiteY6" fmla="*/ 4751758 h 5814891"/>
              <a:gd name="connsiteX7" fmla="*/ 4923464 w 6578337"/>
              <a:gd name="connsiteY7" fmla="*/ 4927890 h 5814891"/>
              <a:gd name="connsiteX8" fmla="*/ 3004017 w 6578337"/>
              <a:gd name="connsiteY8" fmla="*/ 5814891 h 5814891"/>
              <a:gd name="connsiteX9" fmla="*/ 475534 w 6578337"/>
              <a:gd name="connsiteY9" fmla="*/ 4373098 h 5814891"/>
              <a:gd name="connsiteX10" fmla="*/ 206071 w 6578337"/>
              <a:gd name="connsiteY10" fmla="*/ 4004246 h 5814891"/>
              <a:gd name="connsiteX11" fmla="*/ 79385 w 6578337"/>
              <a:gd name="connsiteY11" fmla="*/ 3833508 h 5814891"/>
              <a:gd name="connsiteX12" fmla="*/ 0 w 6578337"/>
              <a:gd name="connsiteY12" fmla="*/ 3721725 h 5814891"/>
              <a:gd name="connsiteX13" fmla="*/ 0 w 6578337"/>
              <a:gd name="connsiteY13" fmla="*/ 1581323 h 5814891"/>
              <a:gd name="connsiteX14" fmla="*/ 168477 w 6578337"/>
              <a:gd name="connsiteY14" fmla="*/ 1300525 h 5814891"/>
              <a:gd name="connsiteX15" fmla="*/ 885512 w 6578337"/>
              <a:gd name="connsiteY15" fmla="*/ 515238 h 5814891"/>
              <a:gd name="connsiteX16" fmla="*/ 1494824 w 6578337"/>
              <a:gd name="connsiteY16" fmla="*/ 90742 h 5814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578337" h="5814891">
                <a:moveTo>
                  <a:pt x="1667657" y="0"/>
                </a:moveTo>
                <a:lnTo>
                  <a:pt x="5296215" y="0"/>
                </a:lnTo>
                <a:lnTo>
                  <a:pt x="5354505" y="38974"/>
                </a:lnTo>
                <a:cubicBezTo>
                  <a:pt x="5505893" y="152699"/>
                  <a:pt x="5645664" y="283643"/>
                  <a:pt x="5772761" y="430996"/>
                </a:cubicBezTo>
                <a:cubicBezTo>
                  <a:pt x="6292274" y="1033532"/>
                  <a:pt x="6578337" y="1889809"/>
                  <a:pt x="6578337" y="2842158"/>
                </a:cubicBezTo>
                <a:cubicBezTo>
                  <a:pt x="6578337" y="3222117"/>
                  <a:pt x="6467617" y="3527065"/>
                  <a:pt x="6219497" y="3831001"/>
                </a:cubicBezTo>
                <a:cubicBezTo>
                  <a:pt x="5959965" y="4148933"/>
                  <a:pt x="5569997" y="4441763"/>
                  <a:pt x="5157059" y="4751758"/>
                </a:cubicBezTo>
                <a:cubicBezTo>
                  <a:pt x="5080873" y="4808882"/>
                  <a:pt x="5002168" y="4868026"/>
                  <a:pt x="4923464" y="4927890"/>
                </a:cubicBezTo>
                <a:cubicBezTo>
                  <a:pt x="4218974" y="5463640"/>
                  <a:pt x="3704799" y="5814891"/>
                  <a:pt x="3004017" y="5814891"/>
                </a:cubicBezTo>
                <a:cubicBezTo>
                  <a:pt x="1936240" y="5814891"/>
                  <a:pt x="1180025" y="5383723"/>
                  <a:pt x="475534" y="4373098"/>
                </a:cubicBezTo>
                <a:cubicBezTo>
                  <a:pt x="383343" y="4240819"/>
                  <a:pt x="293225" y="4120515"/>
                  <a:pt x="206071" y="4004246"/>
                </a:cubicBezTo>
                <a:cubicBezTo>
                  <a:pt x="160920" y="3943985"/>
                  <a:pt x="118700" y="3887339"/>
                  <a:pt x="79385" y="3833508"/>
                </a:cubicBezTo>
                <a:lnTo>
                  <a:pt x="0" y="3721725"/>
                </a:lnTo>
                <a:lnTo>
                  <a:pt x="0" y="1581323"/>
                </a:lnTo>
                <a:lnTo>
                  <a:pt x="168477" y="1300525"/>
                </a:lnTo>
                <a:cubicBezTo>
                  <a:pt x="359173" y="1017017"/>
                  <a:pt x="599372" y="753795"/>
                  <a:pt x="885512" y="515238"/>
                </a:cubicBezTo>
                <a:cubicBezTo>
                  <a:pt x="1073010" y="358870"/>
                  <a:pt x="1278109" y="216205"/>
                  <a:pt x="1494824" y="90742"/>
                </a:cubicBezTo>
                <a:close/>
              </a:path>
            </a:pathLst>
          </a:custGeom>
          <a:noFill/>
          <a:ln w="19050">
            <a:solidFill>
              <a:srgbClr val="FFFFF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Picture 2" descr="Engine ">
            <a:extLst>
              <a:ext uri="{FF2B5EF4-FFF2-40B4-BE49-F238E27FC236}">
                <a16:creationId xmlns:a16="http://schemas.microsoft.com/office/drawing/2014/main" id="{F038C9B2-32BD-9137-0D08-773CF734F96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978090" y="3144252"/>
            <a:ext cx="2897959" cy="289795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148" name="Picture 4" descr="Hình ảnh kết thúc slide đẹp, ấn tượng nhất">
            <a:extLst>
              <a:ext uri="{FF2B5EF4-FFF2-40B4-BE49-F238E27FC236}">
                <a16:creationId xmlns:a16="http://schemas.microsoft.com/office/drawing/2014/main" id="{6FC6A6FA-B6FA-F278-4155-27948A87BD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791" y="122926"/>
            <a:ext cx="6056059" cy="484305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150" name="Picture 6" descr="Goodbye ">
            <a:extLst>
              <a:ext uri="{FF2B5EF4-FFF2-40B4-BE49-F238E27FC236}">
                <a16:creationId xmlns:a16="http://schemas.microsoft.com/office/drawing/2014/main" id="{F31CA118-EF91-77F2-BEA8-B1BD14B9CC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75071" y="44116"/>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481315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E6C86-7DF9-03B3-24C3-4507F410D7DF}"/>
              </a:ext>
            </a:extLst>
          </p:cNvPr>
          <p:cNvSpPr>
            <a:spLocks noGrp="1"/>
          </p:cNvSpPr>
          <p:nvPr>
            <p:ph type="title"/>
          </p:nvPr>
        </p:nvSpPr>
        <p:spPr>
          <a:xfrm>
            <a:off x="674712" y="361702"/>
            <a:ext cx="4509236" cy="1139139"/>
          </a:xfrm>
        </p:spPr>
        <p:txBody>
          <a:bodyPr vert="horz" lIns="91440" tIns="45720" rIns="91440" bIns="45720" rtlCol="0" anchor="ctr">
            <a:normAutofit/>
          </a:bodyPr>
          <a:lstStyle/>
          <a:p>
            <a:r>
              <a:rPr lang="en-US" sz="3600" b="1" kern="1200" dirty="0">
                <a:solidFill>
                  <a:schemeClr val="tx1"/>
                </a:solidFill>
                <a:latin typeface="Times New Roman" panose="02020603050405020304" pitchFamily="18" charset="0"/>
                <a:cs typeface="Times New Roman" panose="02020603050405020304" pitchFamily="18" charset="0"/>
              </a:rPr>
              <a:t>THỦY SẢN LÀ GÌ?</a:t>
            </a:r>
          </a:p>
        </p:txBody>
      </p:sp>
      <p:sp>
        <p:nvSpPr>
          <p:cNvPr id="7" name="Rectangle: Rounded Corners 6">
            <a:extLst>
              <a:ext uri="{FF2B5EF4-FFF2-40B4-BE49-F238E27FC236}">
                <a16:creationId xmlns:a16="http://schemas.microsoft.com/office/drawing/2014/main" id="{964886A7-DAAA-2EB2-7751-66FF0FE3D8D1}"/>
              </a:ext>
            </a:extLst>
          </p:cNvPr>
          <p:cNvSpPr/>
          <p:nvPr/>
        </p:nvSpPr>
        <p:spPr>
          <a:xfrm>
            <a:off x="383459" y="1297863"/>
            <a:ext cx="5246694" cy="3247230"/>
          </a:xfrm>
          <a:prstGeom prst="roundRect">
            <a:avLst/>
          </a:prstGeom>
          <a:ln>
            <a:noFill/>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2800" dirty="0" err="1">
                <a:solidFill>
                  <a:schemeClr val="tx1"/>
                </a:solidFill>
                <a:latin typeface="Times New Roman" panose="02020603050405020304" pitchFamily="18" charset="0"/>
                <a:cs typeface="Times New Roman" panose="02020603050405020304" pitchFamily="18" charset="0"/>
              </a:rPr>
              <a:t>Thủy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sản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là</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một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thuật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ngữ</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chỉ</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chung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về</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những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nguồn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lợi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sản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vật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đem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lại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cho</a:t>
            </a:r>
            <a:r>
              <a:rPr lang="en-US" sz="2800" dirty="0">
                <a:solidFill>
                  <a:schemeClr val="tx1"/>
                </a:solidFill>
                <a:latin typeface="Times New Roman" panose="02020603050405020304" pitchFamily="18" charset="0"/>
                <a:cs typeface="Times New Roman" panose="02020603050405020304" pitchFamily="18" charset="0"/>
              </a:rPr>
              <a:t> con </a:t>
            </a:r>
            <a:r>
              <a:rPr lang="en-US" sz="2800" dirty="0" err="1">
                <a:solidFill>
                  <a:schemeClr val="tx1"/>
                </a:solidFill>
                <a:latin typeface="Times New Roman" panose="02020603050405020304" pitchFamily="18" charset="0"/>
                <a:cs typeface="Times New Roman" panose="02020603050405020304" pitchFamily="18" charset="0"/>
              </a:rPr>
              <a:t>người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từ</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môi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trường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nước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và</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được</a:t>
            </a:r>
            <a:r>
              <a:rPr lang="en-US" sz="2800" dirty="0">
                <a:solidFill>
                  <a:schemeClr val="tx1"/>
                </a:solidFill>
                <a:latin typeface="Times New Roman" panose="02020603050405020304" pitchFamily="18" charset="0"/>
                <a:cs typeface="Times New Roman" panose="02020603050405020304" pitchFamily="18" charset="0"/>
              </a:rPr>
              <a:t> con </a:t>
            </a:r>
            <a:r>
              <a:rPr lang="en-US" sz="2800" dirty="0" err="1">
                <a:solidFill>
                  <a:schemeClr val="tx1"/>
                </a:solidFill>
                <a:latin typeface="Times New Roman" panose="02020603050405020304" pitchFamily="18" charset="0"/>
                <a:cs typeface="Times New Roman" panose="02020603050405020304" pitchFamily="18" charset="0"/>
              </a:rPr>
              <a:t>người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khai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thác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nuôi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trồng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hoạch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sử</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dụng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làm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thực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phẩm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nguyên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liệu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hoặc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bày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bán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trên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thị</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trường</a:t>
            </a:r>
            <a:r>
              <a:rPr lang="en-US" sz="2800" dirty="0">
                <a:solidFill>
                  <a:schemeClr val="tx1"/>
                </a:solidFill>
                <a:latin typeface="Times New Roman" panose="02020603050405020304" pitchFamily="18" charset="0"/>
                <a:cs typeface="Times New Roman" panose="02020603050405020304" pitchFamily="18" charset="0"/>
              </a:rPr>
              <a:t>.</a:t>
            </a:r>
          </a:p>
        </p:txBody>
      </p:sp>
      <p:sp>
        <p:nvSpPr>
          <p:cNvPr id="1031" name="Oval 1030">
            <a:extLst>
              <a:ext uri="{FF2B5EF4-FFF2-40B4-BE49-F238E27FC236}">
                <a16:creationId xmlns:a16="http://schemas.microsoft.com/office/drawing/2014/main" id="{07977D39-626F-40D7-B00F-16E02602DD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9615" y="197110"/>
            <a:ext cx="2020824" cy="2020824"/>
          </a:xfrm>
          <a:prstGeom prst="ellipse">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descr="Engine ">
            <a:extLst>
              <a:ext uri="{FF2B5EF4-FFF2-40B4-BE49-F238E27FC236}">
                <a16:creationId xmlns:a16="http://schemas.microsoft.com/office/drawing/2014/main" id="{8A11A6B9-A51E-4A9B-EF05-054D942ECC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5714207" y="361702"/>
            <a:ext cx="1691640" cy="1691640"/>
          </a:xfrm>
          <a:custGeom>
            <a:avLst/>
            <a:gdLst/>
            <a:ahLst/>
            <a:cxnLst/>
            <a:rect l="l" t="t" r="r" b="b"/>
            <a:pathLst>
              <a:path w="1956816" h="1956816">
                <a:moveTo>
                  <a:pt x="978408" y="0"/>
                </a:moveTo>
                <a:cubicBezTo>
                  <a:pt x="1518768" y="0"/>
                  <a:pt x="1956816" y="438048"/>
                  <a:pt x="1956816" y="978408"/>
                </a:cubicBezTo>
                <a:cubicBezTo>
                  <a:pt x="1956816" y="1518768"/>
                  <a:pt x="1518768" y="1956816"/>
                  <a:pt x="978408" y="1956816"/>
                </a:cubicBezTo>
                <a:cubicBezTo>
                  <a:pt x="438048" y="1956816"/>
                  <a:pt x="0" y="1518768"/>
                  <a:pt x="0" y="978408"/>
                </a:cubicBezTo>
                <a:cubicBezTo>
                  <a:pt x="0" y="438048"/>
                  <a:pt x="438048" y="0"/>
                  <a:pt x="978408" y="0"/>
                </a:cubicBezTo>
                <a:close/>
              </a:path>
            </a:pathLst>
          </a:custGeom>
          <a:noFill/>
          <a:extLst>
            <a:ext uri="{909E8E84-426E-40DD-AFC4-6F175D3DCCD1}">
              <a14:hiddenFill xmlns:a14="http://schemas.microsoft.com/office/drawing/2010/main">
                <a:solidFill>
                  <a:srgbClr val="FFFFFF"/>
                </a:solidFill>
              </a14:hiddenFill>
            </a:ext>
          </a:extLst>
        </p:spPr>
      </p:pic>
      <p:sp>
        <p:nvSpPr>
          <p:cNvPr id="1033" name="Freeform: Shape 1032">
            <a:extLst>
              <a:ext uri="{FF2B5EF4-FFF2-40B4-BE49-F238E27FC236}">
                <a16:creationId xmlns:a16="http://schemas.microsoft.com/office/drawing/2014/main" id="{B905CDE4-B751-4B3E-B625-6E59F89034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4932" y="-16261"/>
            <a:ext cx="4077068" cy="3445261"/>
          </a:xfrm>
          <a:custGeom>
            <a:avLst/>
            <a:gdLst>
              <a:gd name="connsiteX0" fmla="*/ 250035 w 4077068"/>
              <a:gd name="connsiteY0" fmla="*/ 0 h 3445261"/>
              <a:gd name="connsiteX1" fmla="*/ 4077068 w 4077068"/>
              <a:gd name="connsiteY1" fmla="*/ 0 h 3445261"/>
              <a:gd name="connsiteX2" fmla="*/ 4077068 w 4077068"/>
              <a:gd name="connsiteY2" fmla="*/ 2743040 h 3445261"/>
              <a:gd name="connsiteX3" fmla="*/ 4074154 w 4077068"/>
              <a:gd name="connsiteY3" fmla="*/ 2746247 h 3445261"/>
              <a:gd name="connsiteX4" fmla="*/ 2386584 w 4077068"/>
              <a:gd name="connsiteY4" fmla="*/ 3445261 h 3445261"/>
              <a:gd name="connsiteX5" fmla="*/ 0 w 4077068"/>
              <a:gd name="connsiteY5" fmla="*/ 1058677 h 3445261"/>
              <a:gd name="connsiteX6" fmla="*/ 187550 w 4077068"/>
              <a:gd name="connsiteY6" fmla="*/ 129711 h 3445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7068" h="3445261">
                <a:moveTo>
                  <a:pt x="250035" y="0"/>
                </a:moveTo>
                <a:lnTo>
                  <a:pt x="4077068" y="0"/>
                </a:lnTo>
                <a:lnTo>
                  <a:pt x="4077068" y="2743040"/>
                </a:lnTo>
                <a:lnTo>
                  <a:pt x="4074154" y="2746247"/>
                </a:lnTo>
                <a:cubicBezTo>
                  <a:pt x="3642267" y="3178134"/>
                  <a:pt x="3045621" y="3445261"/>
                  <a:pt x="2386584" y="3445261"/>
                </a:cubicBezTo>
                <a:cubicBezTo>
                  <a:pt x="1068510" y="3445261"/>
                  <a:pt x="0" y="2376751"/>
                  <a:pt x="0" y="1058677"/>
                </a:cubicBezTo>
                <a:cubicBezTo>
                  <a:pt x="0" y="729159"/>
                  <a:pt x="66782" y="415238"/>
                  <a:pt x="187550" y="129711"/>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5" name="Oval 1034">
            <a:extLst>
              <a:ext uri="{FF2B5EF4-FFF2-40B4-BE49-F238E27FC236}">
                <a16:creationId xmlns:a16="http://schemas.microsoft.com/office/drawing/2014/main" id="{08108C16-F4C0-44AA-999D-17BD39219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1428" y="2550745"/>
            <a:ext cx="3072384" cy="3072384"/>
          </a:xfrm>
          <a:prstGeom prst="ellipse">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3D16E721-3FB3-72C8-17F9-44618DC82A4B}"/>
              </a:ext>
            </a:extLst>
          </p:cNvPr>
          <p:cNvPicPr>
            <a:picLocks noChangeAspect="1"/>
          </p:cNvPicPr>
          <p:nvPr/>
        </p:nvPicPr>
        <p:blipFill rotWithShape="1">
          <a:blip r:embed="rId3"/>
          <a:srcRect l="14075" r="19174" b="-2"/>
          <a:stretch/>
        </p:blipFill>
        <p:spPr>
          <a:xfrm>
            <a:off x="5886020" y="2715337"/>
            <a:ext cx="2743200" cy="2743200"/>
          </a:xfrm>
          <a:custGeom>
            <a:avLst/>
            <a:gdLst/>
            <a:ahLst/>
            <a:cxnLst/>
            <a:rect l="l" t="t" r="r" b="b"/>
            <a:pathLst>
              <a:path w="2834640" h="2834640">
                <a:moveTo>
                  <a:pt x="1417320" y="0"/>
                </a:moveTo>
                <a:cubicBezTo>
                  <a:pt x="2200084" y="0"/>
                  <a:pt x="2834640" y="634556"/>
                  <a:pt x="2834640" y="1417320"/>
                </a:cubicBezTo>
                <a:cubicBezTo>
                  <a:pt x="2834640" y="2200084"/>
                  <a:pt x="2200084" y="2834640"/>
                  <a:pt x="1417320" y="2834640"/>
                </a:cubicBezTo>
                <a:cubicBezTo>
                  <a:pt x="634556" y="2834640"/>
                  <a:pt x="0" y="2200084"/>
                  <a:pt x="0" y="1417320"/>
                </a:cubicBezTo>
                <a:cubicBezTo>
                  <a:pt x="0" y="634556"/>
                  <a:pt x="634556" y="0"/>
                  <a:pt x="1417320" y="0"/>
                </a:cubicBezTo>
                <a:close/>
              </a:path>
            </a:pathLst>
          </a:custGeom>
        </p:spPr>
      </p:pic>
      <p:pic>
        <p:nvPicPr>
          <p:cNvPr id="9" name="Picture 8" descr="Sống một lần trọn đam mê: mực khô được ngư dân câu như thế nào">
            <a:extLst>
              <a:ext uri="{FF2B5EF4-FFF2-40B4-BE49-F238E27FC236}">
                <a16:creationId xmlns:a16="http://schemas.microsoft.com/office/drawing/2014/main" id="{D65225F4-6EB6-31DB-DB27-59DF4695018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755" r="4909" b="-2"/>
          <a:stretch/>
        </p:blipFill>
        <p:spPr bwMode="auto">
          <a:xfrm>
            <a:off x="8278624" y="2"/>
            <a:ext cx="3913376" cy="3281569"/>
          </a:xfrm>
          <a:custGeom>
            <a:avLst/>
            <a:gdLst/>
            <a:ahLst/>
            <a:cxnLst/>
            <a:rect l="l" t="t" r="r" b="b"/>
            <a:pathLst>
              <a:path w="3913376" h="3281569">
                <a:moveTo>
                  <a:pt x="267865" y="0"/>
                </a:moveTo>
                <a:lnTo>
                  <a:pt x="3913376" y="0"/>
                </a:lnTo>
                <a:lnTo>
                  <a:pt x="3913376" y="2499938"/>
                </a:lnTo>
                <a:lnTo>
                  <a:pt x="3794714" y="2630499"/>
                </a:lnTo>
                <a:cubicBezTo>
                  <a:pt x="3392450" y="3032763"/>
                  <a:pt x="2836727" y="3281569"/>
                  <a:pt x="2222892" y="3281569"/>
                </a:cubicBezTo>
                <a:cubicBezTo>
                  <a:pt x="995223" y="3281569"/>
                  <a:pt x="0" y="2286346"/>
                  <a:pt x="0" y="1058677"/>
                </a:cubicBezTo>
                <a:cubicBezTo>
                  <a:pt x="0" y="751760"/>
                  <a:pt x="62202" y="459370"/>
                  <a:pt x="174686" y="193427"/>
                </a:cubicBezTo>
                <a:close/>
              </a:path>
            </a:pathLst>
          </a:custGeom>
          <a:extLst>
            <a:ext uri="{909E8E84-426E-40DD-AFC4-6F175D3DCCD1}">
              <a14:hiddenFill xmlns:a14="http://schemas.microsoft.com/office/drawing/2010/main">
                <a:solidFill>
                  <a:srgbClr val="FFFFFF"/>
                </a:solidFill>
              </a14:hiddenFill>
            </a:ext>
          </a:extLst>
        </p:spPr>
      </p:pic>
      <p:sp>
        <p:nvSpPr>
          <p:cNvPr id="1037" name="Freeform: Shape 1036">
            <a:extLst>
              <a:ext uri="{FF2B5EF4-FFF2-40B4-BE49-F238E27FC236}">
                <a16:creationId xmlns:a16="http://schemas.microsoft.com/office/drawing/2014/main" id="{CDC29AC1-2821-4FCC-B597-88DAF39C36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53162" y="4604085"/>
            <a:ext cx="4281112" cy="2253913"/>
          </a:xfrm>
          <a:custGeom>
            <a:avLst/>
            <a:gdLst>
              <a:gd name="connsiteX0" fmla="*/ 2140556 w 4281112"/>
              <a:gd name="connsiteY0" fmla="*/ 0 h 2253913"/>
              <a:gd name="connsiteX1" fmla="*/ 4281112 w 4281112"/>
              <a:gd name="connsiteY1" fmla="*/ 2140556 h 2253913"/>
              <a:gd name="connsiteX2" fmla="*/ 4275388 w 4281112"/>
              <a:gd name="connsiteY2" fmla="*/ 2253913 h 2253913"/>
              <a:gd name="connsiteX3" fmla="*/ 5724 w 4281112"/>
              <a:gd name="connsiteY3" fmla="*/ 2253913 h 2253913"/>
              <a:gd name="connsiteX4" fmla="*/ 0 w 4281112"/>
              <a:gd name="connsiteY4" fmla="*/ 2140556 h 2253913"/>
              <a:gd name="connsiteX5" fmla="*/ 2140556 w 4281112"/>
              <a:gd name="connsiteY5" fmla="*/ 0 h 2253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81112" h="2253913">
                <a:moveTo>
                  <a:pt x="2140556" y="0"/>
                </a:moveTo>
                <a:cubicBezTo>
                  <a:pt x="3322752" y="0"/>
                  <a:pt x="4281112" y="958360"/>
                  <a:pt x="4281112" y="2140556"/>
                </a:cubicBezTo>
                <a:lnTo>
                  <a:pt x="4275388" y="2253913"/>
                </a:lnTo>
                <a:lnTo>
                  <a:pt x="5724" y="2253913"/>
                </a:lnTo>
                <a:lnTo>
                  <a:pt x="0" y="2140556"/>
                </a:lnTo>
                <a:cubicBezTo>
                  <a:pt x="0" y="958360"/>
                  <a:pt x="958360" y="0"/>
                  <a:pt x="2140556"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Picture 14" descr="giải pháp tăng năng suất tôm - cua - cá - Cá giống Nha Trang - THỦY SẢN  TRƯỜNG PHÁT">
            <a:extLst>
              <a:ext uri="{FF2B5EF4-FFF2-40B4-BE49-F238E27FC236}">
                <a16:creationId xmlns:a16="http://schemas.microsoft.com/office/drawing/2014/main" id="{AA257E2F-F5BF-1F8B-2720-0392EB31410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391" r="17115" b="1"/>
          <a:stretch/>
        </p:blipFill>
        <p:spPr bwMode="auto">
          <a:xfrm>
            <a:off x="1818614" y="4769536"/>
            <a:ext cx="3950208" cy="2088462"/>
          </a:xfrm>
          <a:custGeom>
            <a:avLst/>
            <a:gdLst/>
            <a:ahLst/>
            <a:cxnLst/>
            <a:rect l="l" t="t" r="r" b="b"/>
            <a:pathLst>
              <a:path w="3950208" h="2088462">
                <a:moveTo>
                  <a:pt x="1975104" y="0"/>
                </a:moveTo>
                <a:cubicBezTo>
                  <a:pt x="3065924" y="0"/>
                  <a:pt x="3950208" y="884284"/>
                  <a:pt x="3950208" y="1975104"/>
                </a:cubicBezTo>
                <a:lnTo>
                  <a:pt x="3944484" y="2088462"/>
                </a:lnTo>
                <a:lnTo>
                  <a:pt x="5724" y="2088462"/>
                </a:lnTo>
                <a:lnTo>
                  <a:pt x="0" y="1975104"/>
                </a:lnTo>
                <a:cubicBezTo>
                  <a:pt x="0" y="884284"/>
                  <a:pt x="884284" y="0"/>
                  <a:pt x="1975104" y="0"/>
                </a:cubicBezTo>
                <a:close/>
              </a:path>
            </a:pathLst>
          </a:custGeom>
          <a:extLst>
            <a:ext uri="{909E8E84-426E-40DD-AFC4-6F175D3DCCD1}">
              <a14:hiddenFill xmlns:a14="http://schemas.microsoft.com/office/drawing/2010/main">
                <a:solidFill>
                  <a:srgbClr val="FFFFFF"/>
                </a:solidFill>
              </a14:hiddenFill>
            </a:ext>
          </a:extLst>
        </p:spPr>
      </p:pic>
      <p:sp>
        <p:nvSpPr>
          <p:cNvPr id="1039" name="Freeform: Shape 1038">
            <a:extLst>
              <a:ext uri="{FF2B5EF4-FFF2-40B4-BE49-F238E27FC236}">
                <a16:creationId xmlns:a16="http://schemas.microsoft.com/office/drawing/2014/main" id="{C8F10CB3-3B5E-4C7A-98CF-B87454DD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48370" y="3966828"/>
            <a:ext cx="3339958" cy="2891173"/>
          </a:xfrm>
          <a:custGeom>
            <a:avLst/>
            <a:gdLst>
              <a:gd name="connsiteX0" fmla="*/ 2002536 w 3339958"/>
              <a:gd name="connsiteY0" fmla="*/ 0 h 2891173"/>
              <a:gd name="connsiteX1" fmla="*/ 3276335 w 3339958"/>
              <a:gd name="connsiteY1" fmla="*/ 457282 h 2891173"/>
              <a:gd name="connsiteX2" fmla="*/ 3339958 w 3339958"/>
              <a:gd name="connsiteY2" fmla="*/ 515107 h 2891173"/>
              <a:gd name="connsiteX3" fmla="*/ 3339958 w 3339958"/>
              <a:gd name="connsiteY3" fmla="*/ 2891173 h 2891173"/>
              <a:gd name="connsiteX4" fmla="*/ 209954 w 3339958"/>
              <a:gd name="connsiteY4" fmla="*/ 2891173 h 2891173"/>
              <a:gd name="connsiteX5" fmla="*/ 157369 w 3339958"/>
              <a:gd name="connsiteY5" fmla="*/ 2782014 h 2891173"/>
              <a:gd name="connsiteX6" fmla="*/ 0 w 3339958"/>
              <a:gd name="connsiteY6" fmla="*/ 2002536 h 2891173"/>
              <a:gd name="connsiteX7" fmla="*/ 2002536 w 3339958"/>
              <a:gd name="connsiteY7" fmla="*/ 0 h 2891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9958" h="2891173">
                <a:moveTo>
                  <a:pt x="2002536" y="0"/>
                </a:moveTo>
                <a:cubicBezTo>
                  <a:pt x="2486398" y="0"/>
                  <a:pt x="2930179" y="171609"/>
                  <a:pt x="3276335" y="457282"/>
                </a:cubicBezTo>
                <a:lnTo>
                  <a:pt x="3339958" y="515107"/>
                </a:lnTo>
                <a:lnTo>
                  <a:pt x="3339958" y="2891173"/>
                </a:lnTo>
                <a:lnTo>
                  <a:pt x="209954" y="2891173"/>
                </a:lnTo>
                <a:lnTo>
                  <a:pt x="157369" y="2782014"/>
                </a:lnTo>
                <a:cubicBezTo>
                  <a:pt x="56036" y="2542434"/>
                  <a:pt x="0" y="2279029"/>
                  <a:pt x="0" y="2002536"/>
                </a:cubicBezTo>
                <a:cubicBezTo>
                  <a:pt x="0" y="896566"/>
                  <a:pt x="896566" y="0"/>
                  <a:pt x="2002536"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5" name="Picture 10" descr="Lợi ích của rong nho đối với bà bầu - bau.vn">
            <a:extLst>
              <a:ext uri="{FF2B5EF4-FFF2-40B4-BE49-F238E27FC236}">
                <a16:creationId xmlns:a16="http://schemas.microsoft.com/office/drawing/2014/main" id="{7BDB5309-D1F4-50A2-A286-89A74A86A18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7776" r="17022" b="3"/>
          <a:stretch/>
        </p:blipFill>
        <p:spPr bwMode="auto">
          <a:xfrm>
            <a:off x="9009416" y="4131546"/>
            <a:ext cx="3178912" cy="2726454"/>
          </a:xfrm>
          <a:custGeom>
            <a:avLst/>
            <a:gdLst/>
            <a:ahLst/>
            <a:cxnLst/>
            <a:rect l="l" t="t" r="r" b="b"/>
            <a:pathLst>
              <a:path w="3178912" h="2726454">
                <a:moveTo>
                  <a:pt x="1837818" y="0"/>
                </a:moveTo>
                <a:cubicBezTo>
                  <a:pt x="2345318" y="0"/>
                  <a:pt x="2804772" y="205705"/>
                  <a:pt x="3137352" y="538285"/>
                </a:cubicBezTo>
                <a:lnTo>
                  <a:pt x="3178912" y="584013"/>
                </a:lnTo>
                <a:lnTo>
                  <a:pt x="3178912" y="2726454"/>
                </a:lnTo>
                <a:lnTo>
                  <a:pt x="229483" y="2726454"/>
                </a:lnTo>
                <a:lnTo>
                  <a:pt x="221815" y="2713832"/>
                </a:lnTo>
                <a:cubicBezTo>
                  <a:pt x="80353" y="2453425"/>
                  <a:pt x="0" y="2155005"/>
                  <a:pt x="0" y="1837818"/>
                </a:cubicBezTo>
                <a:cubicBezTo>
                  <a:pt x="0" y="822819"/>
                  <a:pt x="822819" y="0"/>
                  <a:pt x="1837818" y="0"/>
                </a:cubicBezTo>
                <a:close/>
              </a:path>
            </a:pathLst>
          </a:cu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5202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ngine ">
            <a:extLst>
              <a:ext uri="{FF2B5EF4-FFF2-40B4-BE49-F238E27FC236}">
                <a16:creationId xmlns:a16="http://schemas.microsoft.com/office/drawing/2014/main" id="{8A11A6B9-A51E-4A9B-EF05-054D942ECC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9" y="5461000"/>
            <a:ext cx="1325563" cy="132556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75+ Ảnh Bản Đồ Việt Nam, Thế Giới 3D, Vệ Tinh Đẹp, Chất Lượng Cao">
            <a:extLst>
              <a:ext uri="{FF2B5EF4-FFF2-40B4-BE49-F238E27FC236}">
                <a16:creationId xmlns:a16="http://schemas.microsoft.com/office/drawing/2014/main" id="{E2871523-12F1-C00A-799B-04C9ADD8B5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1762" y="14748"/>
            <a:ext cx="4855849" cy="67865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cxnSp>
        <p:nvCxnSpPr>
          <p:cNvPr id="9" name="Connector: Curved 8">
            <a:extLst>
              <a:ext uri="{FF2B5EF4-FFF2-40B4-BE49-F238E27FC236}">
                <a16:creationId xmlns:a16="http://schemas.microsoft.com/office/drawing/2014/main" id="{FD5EB91E-1EA2-140C-82CA-5709ED00DF16}"/>
              </a:ext>
            </a:extLst>
          </p:cNvPr>
          <p:cNvCxnSpPr/>
          <p:nvPr/>
        </p:nvCxnSpPr>
        <p:spPr>
          <a:xfrm flipV="1">
            <a:off x="4336026" y="855406"/>
            <a:ext cx="2816942" cy="2573594"/>
          </a:xfrm>
          <a:prstGeom prst="curvedConnector3">
            <a:avLst/>
          </a:prstGeom>
          <a:ln>
            <a:tailEnd type="triangle"/>
          </a:ln>
        </p:spPr>
        <p:style>
          <a:lnRef idx="3">
            <a:schemeClr val="accent2"/>
          </a:lnRef>
          <a:fillRef idx="0">
            <a:schemeClr val="accent2"/>
          </a:fillRef>
          <a:effectRef idx="2">
            <a:schemeClr val="accent2"/>
          </a:effectRef>
          <a:fontRef idx="minor">
            <a:schemeClr val="tx1"/>
          </a:fontRef>
        </p:style>
      </p:cxnSp>
      <p:pic>
        <p:nvPicPr>
          <p:cNvPr id="1028" name="Picture 4" descr="Kinh tế biển Việt Nam: Tiềm năng và thách thức">
            <a:extLst>
              <a:ext uri="{FF2B5EF4-FFF2-40B4-BE49-F238E27FC236}">
                <a16:creationId xmlns:a16="http://schemas.microsoft.com/office/drawing/2014/main" id="{BB8D54D0-E70C-1270-1CCD-7D9B18EC7D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74888" y="2212257"/>
            <a:ext cx="3492913" cy="227175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descr="Chính phủ ban hành Kế hoạch tổng thể phát triển bền vững kinh tế biển">
            <a:extLst>
              <a:ext uri="{FF2B5EF4-FFF2-40B4-BE49-F238E27FC236}">
                <a16:creationId xmlns:a16="http://schemas.microsoft.com/office/drawing/2014/main" id="{144C96FB-F1A2-2350-0F52-6FBFF40FEB1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52968" y="0"/>
            <a:ext cx="3725906" cy="221225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2" name="Picture 8" descr="Một ngày rong ruổi cùng dân chài Hạ Long">
            <a:extLst>
              <a:ext uri="{FF2B5EF4-FFF2-40B4-BE49-F238E27FC236}">
                <a16:creationId xmlns:a16="http://schemas.microsoft.com/office/drawing/2014/main" id="{4C87FC0B-2C32-6DF0-A987-E5E7A11E855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30939" y="4431452"/>
            <a:ext cx="3887899" cy="249668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5971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030"/>
                                        </p:tgtEl>
                                        <p:attrNameLst>
                                          <p:attrName>style.visibility</p:attrName>
                                        </p:attrNameLst>
                                      </p:cBhvr>
                                      <p:to>
                                        <p:strVal val="visible"/>
                                      </p:to>
                                    </p:set>
                                    <p:animEffect transition="in" filter="fade">
                                      <p:cBhvr>
                                        <p:cTn id="17" dur="1000"/>
                                        <p:tgtEl>
                                          <p:spTgt spid="1030"/>
                                        </p:tgtEl>
                                      </p:cBhvr>
                                    </p:animEffect>
                                    <p:anim calcmode="lin" valueType="num">
                                      <p:cBhvr>
                                        <p:cTn id="18" dur="1000" fill="hold"/>
                                        <p:tgtEl>
                                          <p:spTgt spid="1030"/>
                                        </p:tgtEl>
                                        <p:attrNameLst>
                                          <p:attrName>ppt_x</p:attrName>
                                        </p:attrNameLst>
                                      </p:cBhvr>
                                      <p:tavLst>
                                        <p:tav tm="0">
                                          <p:val>
                                            <p:strVal val="#ppt_x"/>
                                          </p:val>
                                        </p:tav>
                                        <p:tav tm="100000">
                                          <p:val>
                                            <p:strVal val="#ppt_x"/>
                                          </p:val>
                                        </p:tav>
                                      </p:tavLst>
                                    </p:anim>
                                    <p:anim calcmode="lin" valueType="num">
                                      <p:cBhvr>
                                        <p:cTn id="19" dur="1000" fill="hold"/>
                                        <p:tgtEl>
                                          <p:spTgt spid="1030"/>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28"/>
                                        </p:tgtEl>
                                        <p:attrNameLst>
                                          <p:attrName>style.visibility</p:attrName>
                                        </p:attrNameLst>
                                      </p:cBhvr>
                                      <p:to>
                                        <p:strVal val="visible"/>
                                      </p:to>
                                    </p:set>
                                    <p:animEffect transition="in" filter="fade">
                                      <p:cBhvr>
                                        <p:cTn id="22" dur="1000"/>
                                        <p:tgtEl>
                                          <p:spTgt spid="1028"/>
                                        </p:tgtEl>
                                      </p:cBhvr>
                                    </p:animEffect>
                                    <p:anim calcmode="lin" valueType="num">
                                      <p:cBhvr>
                                        <p:cTn id="23" dur="1000" fill="hold"/>
                                        <p:tgtEl>
                                          <p:spTgt spid="1028"/>
                                        </p:tgtEl>
                                        <p:attrNameLst>
                                          <p:attrName>ppt_x</p:attrName>
                                        </p:attrNameLst>
                                      </p:cBhvr>
                                      <p:tavLst>
                                        <p:tav tm="0">
                                          <p:val>
                                            <p:strVal val="#ppt_x"/>
                                          </p:val>
                                        </p:tav>
                                        <p:tav tm="100000">
                                          <p:val>
                                            <p:strVal val="#ppt_x"/>
                                          </p:val>
                                        </p:tav>
                                      </p:tavLst>
                                    </p:anim>
                                    <p:anim calcmode="lin" valueType="num">
                                      <p:cBhvr>
                                        <p:cTn id="24" dur="1000" fill="hold"/>
                                        <p:tgtEl>
                                          <p:spTgt spid="1028"/>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032"/>
                                        </p:tgtEl>
                                        <p:attrNameLst>
                                          <p:attrName>style.visibility</p:attrName>
                                        </p:attrNameLst>
                                      </p:cBhvr>
                                      <p:to>
                                        <p:strVal val="visible"/>
                                      </p:to>
                                    </p:set>
                                    <p:animEffect transition="in" filter="fade">
                                      <p:cBhvr>
                                        <p:cTn id="27" dur="1000"/>
                                        <p:tgtEl>
                                          <p:spTgt spid="1032"/>
                                        </p:tgtEl>
                                      </p:cBhvr>
                                    </p:animEffect>
                                    <p:anim calcmode="lin" valueType="num">
                                      <p:cBhvr>
                                        <p:cTn id="28" dur="1000" fill="hold"/>
                                        <p:tgtEl>
                                          <p:spTgt spid="1032"/>
                                        </p:tgtEl>
                                        <p:attrNameLst>
                                          <p:attrName>ppt_x</p:attrName>
                                        </p:attrNameLst>
                                      </p:cBhvr>
                                      <p:tavLst>
                                        <p:tav tm="0">
                                          <p:val>
                                            <p:strVal val="#ppt_x"/>
                                          </p:val>
                                        </p:tav>
                                        <p:tav tm="100000">
                                          <p:val>
                                            <p:strVal val="#ppt_x"/>
                                          </p:val>
                                        </p:tav>
                                      </p:tavLst>
                                    </p:anim>
                                    <p:anim calcmode="lin" valueType="num">
                                      <p:cBhvr>
                                        <p:cTn id="29" dur="1000" fill="hold"/>
                                        <p:tgtEl>
                                          <p:spTgt spid="10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ngine ">
            <a:extLst>
              <a:ext uri="{FF2B5EF4-FFF2-40B4-BE49-F238E27FC236}">
                <a16:creationId xmlns:a16="http://schemas.microsoft.com/office/drawing/2014/main" id="{8A11A6B9-A51E-4A9B-EF05-054D942ECC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9" y="5461000"/>
            <a:ext cx="1325563" cy="132556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1ADE3703-31BD-15BC-CFAE-D469E3B2F20E}"/>
              </a:ext>
            </a:extLst>
          </p:cNvPr>
          <p:cNvSpPr/>
          <p:nvPr/>
        </p:nvSpPr>
        <p:spPr>
          <a:xfrm>
            <a:off x="1401762" y="1460090"/>
            <a:ext cx="2683541" cy="4000910"/>
          </a:xfrm>
          <a:prstGeom prst="roundRect">
            <a:avLst/>
          </a:prstGeom>
          <a:solidFill>
            <a:schemeClr val="accent6">
              <a:lumMod val="40000"/>
              <a:lumOff val="6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chemeClr val="tx1"/>
                </a:solidFill>
                <a:latin typeface="Times New Roman" panose="02020603050405020304" pitchFamily="18" charset="0"/>
                <a:cs typeface="Times New Roman" panose="02020603050405020304" pitchFamily="18" charset="0"/>
              </a:rPr>
              <a:t>………………………………………………………………………………………………………………………………………………</a:t>
            </a:r>
          </a:p>
        </p:txBody>
      </p:sp>
      <p:sp>
        <p:nvSpPr>
          <p:cNvPr id="7" name="Rectangle: Rounded Corners 6">
            <a:extLst>
              <a:ext uri="{FF2B5EF4-FFF2-40B4-BE49-F238E27FC236}">
                <a16:creationId xmlns:a16="http://schemas.microsoft.com/office/drawing/2014/main" id="{6BC89BCE-0F75-0A5B-F871-BB6818BAD1A0}"/>
              </a:ext>
            </a:extLst>
          </p:cNvPr>
          <p:cNvSpPr/>
          <p:nvPr/>
        </p:nvSpPr>
        <p:spPr>
          <a:xfrm>
            <a:off x="5138020" y="1460090"/>
            <a:ext cx="2683541" cy="4000910"/>
          </a:xfrm>
          <a:prstGeom prst="roundRect">
            <a:avLst/>
          </a:prstGeom>
          <a:solidFill>
            <a:schemeClr val="accent5">
              <a:lumMod val="40000"/>
              <a:lumOff val="6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chemeClr val="tx1"/>
                </a:solidFill>
                <a:latin typeface="Times New Roman" panose="02020603050405020304" pitchFamily="18" charset="0"/>
                <a:cs typeface="Times New Roman" panose="02020603050405020304" pitchFamily="18" charset="0"/>
              </a:rPr>
              <a:t>………………………………………………………………………………………………………………………………………………</a:t>
            </a:r>
          </a:p>
        </p:txBody>
      </p:sp>
      <p:sp>
        <p:nvSpPr>
          <p:cNvPr id="8" name="Rectangle: Rounded Corners 7">
            <a:extLst>
              <a:ext uri="{FF2B5EF4-FFF2-40B4-BE49-F238E27FC236}">
                <a16:creationId xmlns:a16="http://schemas.microsoft.com/office/drawing/2014/main" id="{7DAB60FA-CD2E-9368-B22F-DF103874F163}"/>
              </a:ext>
            </a:extLst>
          </p:cNvPr>
          <p:cNvSpPr/>
          <p:nvPr/>
        </p:nvSpPr>
        <p:spPr>
          <a:xfrm>
            <a:off x="8874278" y="1460090"/>
            <a:ext cx="2683541" cy="4000910"/>
          </a:xfrm>
          <a:prstGeom prst="roundRect">
            <a:avLst/>
          </a:prstGeom>
          <a:solidFill>
            <a:srgbClr val="F8B380"/>
          </a:solidFill>
          <a:ln>
            <a:solidFill>
              <a:srgbClr val="F89D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chemeClr val="tx1"/>
                </a:solidFill>
                <a:latin typeface="Times New Roman" panose="02020603050405020304" pitchFamily="18" charset="0"/>
                <a:cs typeface="Times New Roman" panose="02020603050405020304" pitchFamily="18" charset="0"/>
              </a:rPr>
              <a:t>………………………………………………………………………………………………………………………………………………</a:t>
            </a:r>
          </a:p>
        </p:txBody>
      </p:sp>
      <p:sp>
        <p:nvSpPr>
          <p:cNvPr id="6" name="Rectangle: Rounded Corners 5">
            <a:extLst>
              <a:ext uri="{FF2B5EF4-FFF2-40B4-BE49-F238E27FC236}">
                <a16:creationId xmlns:a16="http://schemas.microsoft.com/office/drawing/2014/main" id="{E34B7175-72FE-9282-0392-B8DF67B51170}"/>
              </a:ext>
            </a:extLst>
          </p:cNvPr>
          <p:cNvSpPr/>
          <p:nvPr/>
        </p:nvSpPr>
        <p:spPr>
          <a:xfrm>
            <a:off x="687918" y="1087284"/>
            <a:ext cx="1635510" cy="619432"/>
          </a:xfrm>
          <a:prstGeom prst="roundRect">
            <a:avLst/>
          </a:prstGeom>
          <a:solidFill>
            <a:schemeClr val="accent6">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K</a:t>
            </a:r>
          </a:p>
        </p:txBody>
      </p:sp>
      <p:sp>
        <p:nvSpPr>
          <p:cNvPr id="10" name="Rectangle: Rounded Corners 9">
            <a:extLst>
              <a:ext uri="{FF2B5EF4-FFF2-40B4-BE49-F238E27FC236}">
                <a16:creationId xmlns:a16="http://schemas.microsoft.com/office/drawing/2014/main" id="{544716DA-9E96-84D6-D106-B0103FC25E3B}"/>
              </a:ext>
            </a:extLst>
          </p:cNvPr>
          <p:cNvSpPr/>
          <p:nvPr/>
        </p:nvSpPr>
        <p:spPr>
          <a:xfrm>
            <a:off x="8221328" y="1087284"/>
            <a:ext cx="1635510" cy="619432"/>
          </a:xfrm>
          <a:prstGeom prst="roundRect">
            <a:avLst/>
          </a:prstGeom>
          <a:solidFill>
            <a:srgbClr val="FB996D"/>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L</a:t>
            </a:r>
          </a:p>
        </p:txBody>
      </p:sp>
      <p:sp>
        <p:nvSpPr>
          <p:cNvPr id="11" name="Rectangle: Rounded Corners 10">
            <a:extLst>
              <a:ext uri="{FF2B5EF4-FFF2-40B4-BE49-F238E27FC236}">
                <a16:creationId xmlns:a16="http://schemas.microsoft.com/office/drawing/2014/main" id="{3794E3F4-79F2-B4D0-0C7A-D8687922AC83}"/>
              </a:ext>
            </a:extLst>
          </p:cNvPr>
          <p:cNvSpPr/>
          <p:nvPr/>
        </p:nvSpPr>
        <p:spPr>
          <a:xfrm>
            <a:off x="4559927" y="1087284"/>
            <a:ext cx="1635510" cy="619432"/>
          </a:xfrm>
          <a:prstGeom prst="roundRect">
            <a:avLst/>
          </a:prstGeom>
          <a:solidFill>
            <a:schemeClr val="accent5">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W</a:t>
            </a:r>
          </a:p>
        </p:txBody>
      </p:sp>
      <p:sp>
        <p:nvSpPr>
          <p:cNvPr id="9" name="Flowchart: Alternate Process 8">
            <a:extLst>
              <a:ext uri="{FF2B5EF4-FFF2-40B4-BE49-F238E27FC236}">
                <a16:creationId xmlns:a16="http://schemas.microsoft.com/office/drawing/2014/main" id="{8EE33353-823B-6D29-4493-99408A1BEC12}"/>
              </a:ext>
            </a:extLst>
          </p:cNvPr>
          <p:cNvSpPr/>
          <p:nvPr/>
        </p:nvSpPr>
        <p:spPr>
          <a:xfrm>
            <a:off x="2682638" y="5799317"/>
            <a:ext cx="7533410" cy="766917"/>
          </a:xfrm>
          <a:prstGeom prst="flowChartAlternateProcess">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FF0000"/>
                </a:solidFill>
                <a:latin typeface="Times New Roman" panose="02020603050405020304" pitchFamily="18" charset="0"/>
                <a:cs typeface="Times New Roman" panose="02020603050405020304" pitchFamily="18" charset="0"/>
              </a:rPr>
              <a:t>PHIẾU HỌC TẬP KWL</a:t>
            </a:r>
          </a:p>
        </p:txBody>
      </p:sp>
      <p:sp>
        <p:nvSpPr>
          <p:cNvPr id="12" name="Arrow: Down 11">
            <a:extLst>
              <a:ext uri="{FF2B5EF4-FFF2-40B4-BE49-F238E27FC236}">
                <a16:creationId xmlns:a16="http://schemas.microsoft.com/office/drawing/2014/main" id="{5BA90976-E424-E332-B5D7-B32AAE6CB26C}"/>
              </a:ext>
            </a:extLst>
          </p:cNvPr>
          <p:cNvSpPr/>
          <p:nvPr/>
        </p:nvSpPr>
        <p:spPr>
          <a:xfrm>
            <a:off x="2323428" y="134527"/>
            <a:ext cx="744237" cy="952757"/>
          </a:xfrm>
          <a:prstGeom prst="downArrow">
            <a:avLst/>
          </a:prstGeom>
          <a:solidFill>
            <a:schemeClr val="accent3">
              <a:lumMod val="60000"/>
              <a:lumOff val="40000"/>
            </a:schemeClr>
          </a:solidFill>
          <a:ln>
            <a:noFill/>
          </a:ln>
          <a:effectLst>
            <a:outerShdw blurRad="44450" dist="27940" dir="5400000" algn="ctr">
              <a:srgbClr val="000000">
                <a:alpha val="32000"/>
              </a:srgbClr>
            </a:outerShdw>
            <a:reflection blurRad="6350" stA="50000" endA="300" endPos="55000" dir="5400000" sy="-100000" algn="bl" rotWithShape="0"/>
            <a:softEdge rad="3175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Down 13">
            <a:extLst>
              <a:ext uri="{FF2B5EF4-FFF2-40B4-BE49-F238E27FC236}">
                <a16:creationId xmlns:a16="http://schemas.microsoft.com/office/drawing/2014/main" id="{BB5E7CC9-F5C3-BA43-506D-F1CF1AAE56E8}"/>
              </a:ext>
            </a:extLst>
          </p:cNvPr>
          <p:cNvSpPr/>
          <p:nvPr/>
        </p:nvSpPr>
        <p:spPr>
          <a:xfrm>
            <a:off x="6297942" y="134526"/>
            <a:ext cx="744237" cy="952757"/>
          </a:xfrm>
          <a:prstGeom prst="downArrow">
            <a:avLst/>
          </a:prstGeom>
          <a:solidFill>
            <a:schemeClr val="accent3">
              <a:lumMod val="60000"/>
              <a:lumOff val="40000"/>
            </a:schemeClr>
          </a:solidFill>
          <a:ln>
            <a:noFill/>
          </a:ln>
          <a:effectLst>
            <a:outerShdw blurRad="44450" dist="27940" dir="5400000" algn="ctr">
              <a:srgbClr val="000000">
                <a:alpha val="32000"/>
              </a:srgbClr>
            </a:outerShdw>
            <a:reflection blurRad="6350" stA="52000" endA="300" endPos="35000" dir="5400000" sy="-100000" algn="bl" rotWithShape="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0390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00"/>
                                        <p:tgtEl>
                                          <p:spTgt spid="10"/>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6" grpId="0" animBg="1"/>
      <p:bldP spid="10" grpId="0" animBg="1"/>
      <p:bldP spid="11" grpId="0" animBg="1"/>
      <p:bldP spid="9" grpId="0" animBg="1"/>
      <p:bldP spid="12"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E6C86-7DF9-03B3-24C3-4507F410D7DF}"/>
              </a:ext>
            </a:extLst>
          </p:cNvPr>
          <p:cNvSpPr>
            <a:spLocks noGrp="1"/>
          </p:cNvSpPr>
          <p:nvPr>
            <p:ph type="title"/>
          </p:nvPr>
        </p:nvSpPr>
        <p:spPr>
          <a:xfrm>
            <a:off x="2681531" y="2392517"/>
            <a:ext cx="9114503" cy="1861881"/>
          </a:xfrm>
        </p:spPr>
        <p:txBody>
          <a:bodyPr>
            <a:normAutofit/>
          </a:bodyPr>
          <a:lstStyle/>
          <a:p>
            <a:r>
              <a:rPr lang="en-US" sz="5400" b="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GIỚI THIỆU VỀ THỦY SẢN</a:t>
            </a:r>
          </a:p>
        </p:txBody>
      </p:sp>
      <p:pic>
        <p:nvPicPr>
          <p:cNvPr id="1026" name="Picture 2" descr="Engine ">
            <a:extLst>
              <a:ext uri="{FF2B5EF4-FFF2-40B4-BE49-F238E27FC236}">
                <a16:creationId xmlns:a16="http://schemas.microsoft.com/office/drawing/2014/main" id="{8A11A6B9-A51E-4A9B-EF05-054D942ECC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9" y="5461000"/>
            <a:ext cx="1325563" cy="132556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41651A0A-C18A-CB78-F064-1928DB81E138}"/>
              </a:ext>
            </a:extLst>
          </p:cNvPr>
          <p:cNvSpPr/>
          <p:nvPr/>
        </p:nvSpPr>
        <p:spPr>
          <a:xfrm>
            <a:off x="1088436" y="847722"/>
            <a:ext cx="1635510" cy="619432"/>
          </a:xfrm>
          <a:prstGeom prst="roundRect">
            <a:avLst/>
          </a:prstGeom>
          <a:solidFill>
            <a:schemeClr val="accent5">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BÀI 14</a:t>
            </a:r>
          </a:p>
        </p:txBody>
      </p:sp>
      <p:pic>
        <p:nvPicPr>
          <p:cNvPr id="2050" name="Picture 2" descr="Squid ">
            <a:extLst>
              <a:ext uri="{FF2B5EF4-FFF2-40B4-BE49-F238E27FC236}">
                <a16:creationId xmlns:a16="http://schemas.microsoft.com/office/drawing/2014/main" id="{65830640-F28C-C127-FC2A-8905142821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2656" y="4964472"/>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ermit crab ">
            <a:extLst>
              <a:ext uri="{FF2B5EF4-FFF2-40B4-BE49-F238E27FC236}">
                <a16:creationId xmlns:a16="http://schemas.microsoft.com/office/drawing/2014/main" id="{DEF17858-159A-1C3B-7B69-B593593976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3471" y="303161"/>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Crab ">
            <a:extLst>
              <a:ext uri="{FF2B5EF4-FFF2-40B4-BE49-F238E27FC236}">
                <a16:creationId xmlns:a16="http://schemas.microsoft.com/office/drawing/2014/main" id="{F2362C4E-1BF7-F910-4E1A-4CD61059FB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97693" y="157727"/>
            <a:ext cx="2152854" cy="2152854"/>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Seahorse ">
            <a:extLst>
              <a:ext uri="{FF2B5EF4-FFF2-40B4-BE49-F238E27FC236}">
                <a16:creationId xmlns:a16="http://schemas.microsoft.com/office/drawing/2014/main" id="{F3C5C69D-3ACF-A9CD-95F7-EA49B8DCA91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199" y="1935161"/>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Pisces ">
            <a:extLst>
              <a:ext uri="{FF2B5EF4-FFF2-40B4-BE49-F238E27FC236}">
                <a16:creationId xmlns:a16="http://schemas.microsoft.com/office/drawing/2014/main" id="{49B333DE-908D-8303-923A-1B2DAC8AEAE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77522" y="4465483"/>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Mantaray ">
            <a:extLst>
              <a:ext uri="{FF2B5EF4-FFF2-40B4-BE49-F238E27FC236}">
                <a16:creationId xmlns:a16="http://schemas.microsoft.com/office/drawing/2014/main" id="{19EC5CF2-7DDD-AE4A-E114-EA495E47DB4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46839" y="154039"/>
            <a:ext cx="24384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Octopus ">
            <a:extLst>
              <a:ext uri="{FF2B5EF4-FFF2-40B4-BE49-F238E27FC236}">
                <a16:creationId xmlns:a16="http://schemas.microsoft.com/office/drawing/2014/main" id="{C1A3B37A-13DF-3DF1-D672-75BE17F7906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482803" y="4394200"/>
            <a:ext cx="2438400"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9753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7" presetClass="emph" presetSubtype="0" fill="remove" grpId="2" nodeType="clickEffect">
                                  <p:stCondLst>
                                    <p:cond delay="0"/>
                                  </p:stCondLst>
                                  <p:childTnLst>
                                    <p:animClr clrSpc="rgb" dir="cw">
                                      <p:cBhvr override="childStyle">
                                        <p:cTn id="14" dur="250" autoRev="1" fill="remove"/>
                                        <p:tgtEl>
                                          <p:spTgt spid="2"/>
                                        </p:tgtEl>
                                        <p:attrNameLst>
                                          <p:attrName>style.color</p:attrName>
                                        </p:attrNameLst>
                                      </p:cBhvr>
                                      <p:to>
                                        <a:schemeClr val="bg1"/>
                                      </p:to>
                                    </p:animClr>
                                    <p:animClr clrSpc="rgb" dir="cw">
                                      <p:cBhvr>
                                        <p:cTn id="15" dur="250" autoRev="1" fill="remove"/>
                                        <p:tgtEl>
                                          <p:spTgt spid="2"/>
                                        </p:tgtEl>
                                        <p:attrNameLst>
                                          <p:attrName>fillcolor</p:attrName>
                                        </p:attrNameLst>
                                      </p:cBhvr>
                                      <p:to>
                                        <a:schemeClr val="bg1"/>
                                      </p:to>
                                    </p:animClr>
                                    <p:set>
                                      <p:cBhvr>
                                        <p:cTn id="16" dur="250" autoRev="1" fill="remove"/>
                                        <p:tgtEl>
                                          <p:spTgt spid="2"/>
                                        </p:tgtEl>
                                        <p:attrNameLst>
                                          <p:attrName>fill.type</p:attrName>
                                        </p:attrNameLst>
                                      </p:cBhvr>
                                      <p:to>
                                        <p:strVal val="solid"/>
                                      </p:to>
                                    </p:set>
                                    <p:set>
                                      <p:cBhvr>
                                        <p:cTn id="17" dur="250" autoRev="1" fill="remove"/>
                                        <p:tgtEl>
                                          <p:spTgt spid="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2"/>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ngine ">
            <a:extLst>
              <a:ext uri="{FF2B5EF4-FFF2-40B4-BE49-F238E27FC236}">
                <a16:creationId xmlns:a16="http://schemas.microsoft.com/office/drawing/2014/main" id="{8A11A6B9-A51E-4A9B-EF05-054D942ECC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9" y="5461000"/>
            <a:ext cx="1325563" cy="132556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CDC458E3-90DD-6E9D-429C-7C26178402CB}"/>
              </a:ext>
            </a:extLst>
          </p:cNvPr>
          <p:cNvSpPr/>
          <p:nvPr/>
        </p:nvSpPr>
        <p:spPr>
          <a:xfrm>
            <a:off x="585021" y="2084438"/>
            <a:ext cx="1681316" cy="1637071"/>
          </a:xfrm>
          <a:prstGeom prst="roundRect">
            <a:avLst/>
          </a:prstGeom>
          <a:solidFill>
            <a:srgbClr val="F89D80"/>
          </a:solidFill>
          <a:ln>
            <a:noFill/>
          </a:ln>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800" b="1" dirty="0" err="1">
                <a:latin typeface="Times New Roman" panose="02020603050405020304" pitchFamily="18" charset="0"/>
                <a:cs typeface="Times New Roman" panose="02020603050405020304" pitchFamily="18" charset="0"/>
              </a:rPr>
              <a:t>Thẻ</a:t>
            </a:r>
            <a:r>
              <a:rPr lang="en-US" sz="2800" b="1" dirty="0">
                <a:latin typeface="Times New Roman" panose="02020603050405020304" pitchFamily="18" charset="0"/>
                <a:cs typeface="Times New Roman" panose="02020603050405020304" pitchFamily="18" charset="0"/>
              </a:rPr>
              <a:t> 1</a:t>
            </a:r>
          </a:p>
        </p:txBody>
      </p:sp>
      <p:sp>
        <p:nvSpPr>
          <p:cNvPr id="7" name="Rectangle: Rounded Corners 6">
            <a:extLst>
              <a:ext uri="{FF2B5EF4-FFF2-40B4-BE49-F238E27FC236}">
                <a16:creationId xmlns:a16="http://schemas.microsoft.com/office/drawing/2014/main" id="{A83729B0-0D3B-CAFA-40FC-DCA2394C122B}"/>
              </a:ext>
            </a:extLst>
          </p:cNvPr>
          <p:cNvSpPr/>
          <p:nvPr/>
        </p:nvSpPr>
        <p:spPr>
          <a:xfrm>
            <a:off x="2290918" y="4151669"/>
            <a:ext cx="1681316" cy="1637071"/>
          </a:xfrm>
          <a:prstGeom prst="roundRect">
            <a:avLst/>
          </a:prstGeom>
          <a:solidFill>
            <a:schemeClr val="accent5">
              <a:lumMod val="40000"/>
              <a:lumOff val="60000"/>
            </a:schemeClr>
          </a:solidFill>
          <a:ln>
            <a:noFill/>
          </a:ln>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800" b="1" dirty="0" err="1">
                <a:latin typeface="Times New Roman" panose="02020603050405020304" pitchFamily="18" charset="0"/>
                <a:cs typeface="Times New Roman" panose="02020603050405020304" pitchFamily="18" charset="0"/>
              </a:rPr>
              <a:t>Thẻ</a:t>
            </a:r>
            <a:r>
              <a:rPr lang="en-US" sz="2800" b="1" dirty="0">
                <a:latin typeface="Times New Roman" panose="02020603050405020304" pitchFamily="18" charset="0"/>
                <a:cs typeface="Times New Roman" panose="02020603050405020304" pitchFamily="18" charset="0"/>
              </a:rPr>
              <a:t> 4</a:t>
            </a:r>
          </a:p>
        </p:txBody>
      </p:sp>
      <p:sp>
        <p:nvSpPr>
          <p:cNvPr id="8" name="Rectangle: Rounded Corners 7">
            <a:extLst>
              <a:ext uri="{FF2B5EF4-FFF2-40B4-BE49-F238E27FC236}">
                <a16:creationId xmlns:a16="http://schemas.microsoft.com/office/drawing/2014/main" id="{7E5FCCA0-9C6C-6727-695F-FAF47F7A5B98}"/>
              </a:ext>
            </a:extLst>
          </p:cNvPr>
          <p:cNvSpPr/>
          <p:nvPr/>
        </p:nvSpPr>
        <p:spPr>
          <a:xfrm>
            <a:off x="10316499" y="4151670"/>
            <a:ext cx="1681316" cy="1637071"/>
          </a:xfrm>
          <a:prstGeom prst="roundRect">
            <a:avLst/>
          </a:prstGeom>
          <a:solidFill>
            <a:schemeClr val="accent6">
              <a:lumMod val="40000"/>
              <a:lumOff val="60000"/>
            </a:schemeClr>
          </a:solidFill>
          <a:ln>
            <a:noFill/>
          </a:ln>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800" b="1" dirty="0" err="1">
                <a:latin typeface="Times New Roman" panose="02020603050405020304" pitchFamily="18" charset="0"/>
                <a:cs typeface="Times New Roman" panose="02020603050405020304" pitchFamily="18" charset="0"/>
              </a:rPr>
              <a:t>Thẻ</a:t>
            </a:r>
            <a:r>
              <a:rPr lang="en-US" sz="2800" b="1" dirty="0">
                <a:latin typeface="Times New Roman" panose="02020603050405020304" pitchFamily="18" charset="0"/>
                <a:cs typeface="Times New Roman" panose="02020603050405020304" pitchFamily="18" charset="0"/>
              </a:rPr>
              <a:t> 6</a:t>
            </a:r>
          </a:p>
        </p:txBody>
      </p:sp>
      <p:sp>
        <p:nvSpPr>
          <p:cNvPr id="9" name="Rectangle: Rounded Corners 8">
            <a:extLst>
              <a:ext uri="{FF2B5EF4-FFF2-40B4-BE49-F238E27FC236}">
                <a16:creationId xmlns:a16="http://schemas.microsoft.com/office/drawing/2014/main" id="{4813F25F-6F0E-4C6D-DE2F-C39EDCBBBDE4}"/>
              </a:ext>
            </a:extLst>
          </p:cNvPr>
          <p:cNvSpPr/>
          <p:nvPr/>
        </p:nvSpPr>
        <p:spPr>
          <a:xfrm>
            <a:off x="6218905" y="4151670"/>
            <a:ext cx="1681316" cy="1637071"/>
          </a:xfrm>
          <a:prstGeom prst="roundRect">
            <a:avLst/>
          </a:prstGeom>
          <a:solidFill>
            <a:srgbClr val="F89D80"/>
          </a:solidFill>
          <a:ln>
            <a:noFill/>
          </a:ln>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800" b="1" dirty="0" err="1">
                <a:latin typeface="Times New Roman" panose="02020603050405020304" pitchFamily="18" charset="0"/>
                <a:cs typeface="Times New Roman" panose="02020603050405020304" pitchFamily="18" charset="0"/>
              </a:rPr>
              <a:t>Thẻ</a:t>
            </a:r>
            <a:r>
              <a:rPr lang="en-US" sz="2800" b="1" dirty="0">
                <a:latin typeface="Times New Roman" panose="02020603050405020304" pitchFamily="18" charset="0"/>
                <a:cs typeface="Times New Roman" panose="02020603050405020304" pitchFamily="18" charset="0"/>
              </a:rPr>
              <a:t> 5</a:t>
            </a:r>
          </a:p>
        </p:txBody>
      </p:sp>
      <p:sp>
        <p:nvSpPr>
          <p:cNvPr id="10" name="Rectangle: Rounded Corners 9">
            <a:extLst>
              <a:ext uri="{FF2B5EF4-FFF2-40B4-BE49-F238E27FC236}">
                <a16:creationId xmlns:a16="http://schemas.microsoft.com/office/drawing/2014/main" id="{00C3EB94-75A8-FB62-53DF-A96FE06E62F1}"/>
              </a:ext>
            </a:extLst>
          </p:cNvPr>
          <p:cNvSpPr/>
          <p:nvPr/>
        </p:nvSpPr>
        <p:spPr>
          <a:xfrm>
            <a:off x="8008375" y="2084437"/>
            <a:ext cx="1681316" cy="1637071"/>
          </a:xfrm>
          <a:prstGeom prst="roundRect">
            <a:avLst/>
          </a:prstGeom>
          <a:solidFill>
            <a:schemeClr val="accent5">
              <a:lumMod val="40000"/>
              <a:lumOff val="60000"/>
            </a:schemeClr>
          </a:solidFill>
          <a:ln>
            <a:noFill/>
          </a:ln>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800" b="1" dirty="0" err="1">
                <a:latin typeface="Times New Roman" panose="02020603050405020304" pitchFamily="18" charset="0"/>
                <a:cs typeface="Times New Roman" panose="02020603050405020304" pitchFamily="18" charset="0"/>
              </a:rPr>
              <a:t>Thẻ</a:t>
            </a:r>
            <a:r>
              <a:rPr lang="en-US" sz="2800" b="1" dirty="0">
                <a:latin typeface="Times New Roman" panose="02020603050405020304" pitchFamily="18" charset="0"/>
                <a:cs typeface="Times New Roman" panose="02020603050405020304" pitchFamily="18" charset="0"/>
              </a:rPr>
              <a:t> 3</a:t>
            </a:r>
          </a:p>
        </p:txBody>
      </p:sp>
      <p:sp>
        <p:nvSpPr>
          <p:cNvPr id="11" name="Rectangle: Rounded Corners 10">
            <a:extLst>
              <a:ext uri="{FF2B5EF4-FFF2-40B4-BE49-F238E27FC236}">
                <a16:creationId xmlns:a16="http://schemas.microsoft.com/office/drawing/2014/main" id="{D75F1535-D920-2E9F-C5DF-9C676C3673C9}"/>
              </a:ext>
            </a:extLst>
          </p:cNvPr>
          <p:cNvSpPr/>
          <p:nvPr/>
        </p:nvSpPr>
        <p:spPr>
          <a:xfrm>
            <a:off x="4296698" y="2084437"/>
            <a:ext cx="1681316" cy="1637071"/>
          </a:xfrm>
          <a:prstGeom prst="roundRect">
            <a:avLst/>
          </a:prstGeom>
          <a:solidFill>
            <a:schemeClr val="accent6">
              <a:lumMod val="40000"/>
              <a:lumOff val="60000"/>
            </a:schemeClr>
          </a:solidFill>
          <a:ln>
            <a:noFill/>
          </a:ln>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800" b="1" dirty="0" err="1">
                <a:latin typeface="Times New Roman" panose="02020603050405020304" pitchFamily="18" charset="0"/>
                <a:cs typeface="Times New Roman" panose="02020603050405020304" pitchFamily="18" charset="0"/>
              </a:rPr>
              <a:t>Thẻ</a:t>
            </a:r>
            <a:r>
              <a:rPr lang="en-US" sz="2800" b="1" dirty="0">
                <a:latin typeface="Times New Roman" panose="02020603050405020304" pitchFamily="18" charset="0"/>
                <a:cs typeface="Times New Roman" panose="02020603050405020304" pitchFamily="18" charset="0"/>
              </a:rPr>
              <a:t> 2</a:t>
            </a:r>
          </a:p>
        </p:txBody>
      </p:sp>
      <p:sp>
        <p:nvSpPr>
          <p:cNvPr id="6" name="Rectangle: Diagonal Corners Rounded 5">
            <a:extLst>
              <a:ext uri="{FF2B5EF4-FFF2-40B4-BE49-F238E27FC236}">
                <a16:creationId xmlns:a16="http://schemas.microsoft.com/office/drawing/2014/main" id="{E24B0EBA-333F-4725-6AA1-0C4C15A0371D}"/>
              </a:ext>
            </a:extLst>
          </p:cNvPr>
          <p:cNvSpPr/>
          <p:nvPr/>
        </p:nvSpPr>
        <p:spPr>
          <a:xfrm>
            <a:off x="2639961" y="494072"/>
            <a:ext cx="7529054" cy="855406"/>
          </a:xfrm>
          <a:prstGeom prst="round2Diag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a:solidFill>
                  <a:srgbClr val="FF0000"/>
                </a:solidFill>
                <a:latin typeface="Times New Roman" panose="02020603050405020304" pitchFamily="18" charset="0"/>
                <a:cs typeface="Times New Roman" panose="02020603050405020304" pitchFamily="18" charset="0"/>
              </a:rPr>
              <a:t>CHỌN 1 TRONG SỐ CÁC THẺ DƯỚI ĐÂY!</a:t>
            </a:r>
          </a:p>
        </p:txBody>
      </p:sp>
    </p:spTree>
    <p:extLst>
      <p:ext uri="{BB962C8B-B14F-4D97-AF65-F5344CB8AC3E}">
        <p14:creationId xmlns:p14="http://schemas.microsoft.com/office/powerpoint/2010/main" val="4049071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inVertical)">
                                      <p:cBhvr>
                                        <p:cTn id="16" dur="500"/>
                                        <p:tgtEl>
                                          <p:spTgt spid="9"/>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11"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B369B73-1B23-4299-5E33-2993097FC4E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8980" y="436767"/>
            <a:ext cx="3301372" cy="2114704"/>
          </a:xfrm>
          <a:prstGeom prst="rect">
            <a:avLst/>
          </a:prstGeom>
          <a:ln>
            <a:noFill/>
          </a:ln>
          <a:effectLst>
            <a:softEdge rad="112500"/>
          </a:effectLst>
        </p:spPr>
      </p:pic>
      <p:pic>
        <p:nvPicPr>
          <p:cNvPr id="7" name="Picture 6" descr="Tỷ lệ dinh dưỡng trong thức ăn công nghiệp cho tôm hùm xanh - Công ty VMC  Việt Nam">
            <a:extLst>
              <a:ext uri="{FF2B5EF4-FFF2-40B4-BE49-F238E27FC236}">
                <a16:creationId xmlns:a16="http://schemas.microsoft.com/office/drawing/2014/main" id="{329B2C57-3CF7-21A9-F356-116E42DE0E0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11672" y="422692"/>
            <a:ext cx="3189924" cy="2136791"/>
          </a:xfrm>
          <a:prstGeom prst="rect">
            <a:avLst/>
          </a:prstGeom>
          <a:ln>
            <a:noFill/>
          </a:ln>
          <a:effectLst>
            <a:softEdge rad="112500"/>
          </a:effectLst>
        </p:spPr>
      </p:pic>
      <p:pic>
        <p:nvPicPr>
          <p:cNvPr id="8" name="Picture 7" descr="Graphical user interface&#10;&#10;Description automatically generated">
            <a:extLst>
              <a:ext uri="{FF2B5EF4-FFF2-40B4-BE49-F238E27FC236}">
                <a16:creationId xmlns:a16="http://schemas.microsoft.com/office/drawing/2014/main" id="{5BE35972-8D13-7DE4-B6B5-C64F8F541208}"/>
              </a:ext>
            </a:extLst>
          </p:cNvPr>
          <p:cNvPicPr>
            <a:picLocks noChangeAspect="1"/>
          </p:cNvPicPr>
          <p:nvPr/>
        </p:nvPicPr>
        <p:blipFill>
          <a:blip r:embed="rId4">
            <a:extLst>
              <a:ext uri="{28A0092B-C50C-407E-A947-70E740481C1C}">
                <a14:useLocalDpi xmlns:a14="http://schemas.microsoft.com/office/drawing/2010/main" val="0"/>
              </a:ext>
            </a:extLst>
          </a:blip>
          <a:srcRect l="43909" t="21915" r="19765" b="47462"/>
          <a:stretch>
            <a:fillRect/>
          </a:stretch>
        </p:blipFill>
        <p:spPr bwMode="auto">
          <a:xfrm>
            <a:off x="8560362" y="643300"/>
            <a:ext cx="3421808" cy="1790646"/>
          </a:xfrm>
          <a:prstGeom prst="rect">
            <a:avLst/>
          </a:prstGeom>
          <a:ln>
            <a:noFill/>
          </a:ln>
          <a:effectLst>
            <a:softEdge rad="112500"/>
          </a:effectLst>
        </p:spPr>
      </p:pic>
      <p:pic>
        <p:nvPicPr>
          <p:cNvPr id="9" name="Picture 8" descr="Cua biển và những điều cần biết – EvaShare.com">
            <a:extLst>
              <a:ext uri="{FF2B5EF4-FFF2-40B4-BE49-F238E27FC236}">
                <a16:creationId xmlns:a16="http://schemas.microsoft.com/office/drawing/2014/main" id="{64B6A228-A3EA-714D-A23A-D549D060B11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6331" y="3659160"/>
            <a:ext cx="3179129" cy="2136791"/>
          </a:xfrm>
          <a:prstGeom prst="rect">
            <a:avLst/>
          </a:prstGeom>
          <a:ln>
            <a:noFill/>
          </a:ln>
          <a:effectLst>
            <a:softEdge rad="112500"/>
          </a:effectLst>
        </p:spPr>
      </p:pic>
      <p:pic>
        <p:nvPicPr>
          <p:cNvPr id="10" name="Picture 9" descr="Cách chọn mua, làm sạch và bảo quản nghêu (ngao) tươi sống được lâu">
            <a:extLst>
              <a:ext uri="{FF2B5EF4-FFF2-40B4-BE49-F238E27FC236}">
                <a16:creationId xmlns:a16="http://schemas.microsoft.com/office/drawing/2014/main" id="{278E1120-6823-EC37-59CF-2F6189DC091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12486" y="3642253"/>
            <a:ext cx="3294021" cy="2056830"/>
          </a:xfrm>
          <a:prstGeom prst="rect">
            <a:avLst/>
          </a:prstGeom>
          <a:ln>
            <a:noFill/>
          </a:ln>
          <a:effectLst>
            <a:softEdge rad="112500"/>
          </a:effectLst>
        </p:spPr>
      </p:pic>
      <p:pic>
        <p:nvPicPr>
          <p:cNvPr id="11" name="Picture 10" descr="Ốc hương và những lưu ý khi ăn - Vựa Hải Sản Giá Sỉ Tốt Nhất">
            <a:extLst>
              <a:ext uri="{FF2B5EF4-FFF2-40B4-BE49-F238E27FC236}">
                <a16:creationId xmlns:a16="http://schemas.microsoft.com/office/drawing/2014/main" id="{284D74CA-AFDF-0102-51BE-3E1C3DFB3C7D}"/>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993533" y="3458496"/>
            <a:ext cx="2555466" cy="2324550"/>
          </a:xfrm>
          <a:prstGeom prst="rect">
            <a:avLst/>
          </a:prstGeom>
          <a:ln>
            <a:noFill/>
          </a:ln>
          <a:effectLst>
            <a:softEdge rad="112500"/>
          </a:effectLst>
        </p:spPr>
      </p:pic>
      <p:pic>
        <p:nvPicPr>
          <p:cNvPr id="5" name="Picture 2" descr="Engine ">
            <a:extLst>
              <a:ext uri="{FF2B5EF4-FFF2-40B4-BE49-F238E27FC236}">
                <a16:creationId xmlns:a16="http://schemas.microsoft.com/office/drawing/2014/main" id="{7CDECD6E-C826-FFBF-6DCD-1E8AFF90137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199" y="5461000"/>
            <a:ext cx="1325563" cy="1325563"/>
          </a:xfrm>
          <a:prstGeom prst="rect">
            <a:avLst/>
          </a:prstGeom>
          <a:noFill/>
          <a:extLst>
            <a:ext uri="{909E8E84-426E-40DD-AFC4-6F175D3DCCD1}">
              <a14:hiddenFill xmlns:a14="http://schemas.microsoft.com/office/drawing/2010/main">
                <a:solidFill>
                  <a:srgbClr val="FFFFFF"/>
                </a:solidFill>
              </a14:hiddenFill>
            </a:ext>
          </a:extLst>
        </p:spPr>
      </p:pic>
      <p:sp>
        <p:nvSpPr>
          <p:cNvPr id="12" name="Flowchart: Alternate Process 11">
            <a:extLst>
              <a:ext uri="{FF2B5EF4-FFF2-40B4-BE49-F238E27FC236}">
                <a16:creationId xmlns:a16="http://schemas.microsoft.com/office/drawing/2014/main" id="{83555170-0791-8B29-114A-AAC16D5BBF39}"/>
              </a:ext>
            </a:extLst>
          </p:cNvPr>
          <p:cNvSpPr/>
          <p:nvPr/>
        </p:nvSpPr>
        <p:spPr>
          <a:xfrm>
            <a:off x="1533832" y="2749389"/>
            <a:ext cx="1578078" cy="534427"/>
          </a:xfrm>
          <a:prstGeom prst="flowChartAlternateProcess">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Thẻ</a:t>
            </a:r>
            <a:r>
              <a:rPr lang="en-US" sz="2800" b="1" dirty="0">
                <a:solidFill>
                  <a:schemeClr val="tx1"/>
                </a:solidFill>
                <a:latin typeface="Times New Roman" panose="02020603050405020304" pitchFamily="18" charset="0"/>
                <a:cs typeface="Times New Roman" panose="02020603050405020304" pitchFamily="18" charset="0"/>
              </a:rPr>
              <a:t> 1</a:t>
            </a:r>
          </a:p>
        </p:txBody>
      </p:sp>
      <p:sp>
        <p:nvSpPr>
          <p:cNvPr id="13" name="Flowchart: Alternate Process 12">
            <a:extLst>
              <a:ext uri="{FF2B5EF4-FFF2-40B4-BE49-F238E27FC236}">
                <a16:creationId xmlns:a16="http://schemas.microsoft.com/office/drawing/2014/main" id="{02236909-CF8D-182C-BEC6-DDFCEED54928}"/>
              </a:ext>
            </a:extLst>
          </p:cNvPr>
          <p:cNvSpPr/>
          <p:nvPr/>
        </p:nvSpPr>
        <p:spPr>
          <a:xfrm>
            <a:off x="1533832" y="5886806"/>
            <a:ext cx="1578078" cy="534427"/>
          </a:xfrm>
          <a:prstGeom prst="flowChartAlternateProcess">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Thẻ</a:t>
            </a:r>
            <a:r>
              <a:rPr lang="en-US" sz="2800" b="1" dirty="0">
                <a:solidFill>
                  <a:schemeClr val="tx1"/>
                </a:solidFill>
                <a:latin typeface="Times New Roman" panose="02020603050405020304" pitchFamily="18" charset="0"/>
                <a:cs typeface="Times New Roman" panose="02020603050405020304" pitchFamily="18" charset="0"/>
              </a:rPr>
              <a:t> 4</a:t>
            </a:r>
          </a:p>
        </p:txBody>
      </p:sp>
      <p:sp>
        <p:nvSpPr>
          <p:cNvPr id="14" name="Flowchart: Alternate Process 13">
            <a:extLst>
              <a:ext uri="{FF2B5EF4-FFF2-40B4-BE49-F238E27FC236}">
                <a16:creationId xmlns:a16="http://schemas.microsoft.com/office/drawing/2014/main" id="{67D8CF3F-EB74-A9A4-418D-E24C5F2A8FC7}"/>
              </a:ext>
            </a:extLst>
          </p:cNvPr>
          <p:cNvSpPr/>
          <p:nvPr/>
        </p:nvSpPr>
        <p:spPr>
          <a:xfrm>
            <a:off x="9482227" y="2679007"/>
            <a:ext cx="1578078" cy="534427"/>
          </a:xfrm>
          <a:prstGeom prst="flowChartAlternateProcess">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Thẻ</a:t>
            </a:r>
            <a:r>
              <a:rPr lang="en-US" sz="2800" b="1" dirty="0">
                <a:solidFill>
                  <a:schemeClr val="tx1"/>
                </a:solidFill>
                <a:latin typeface="Times New Roman" panose="02020603050405020304" pitchFamily="18" charset="0"/>
                <a:cs typeface="Times New Roman" panose="02020603050405020304" pitchFamily="18" charset="0"/>
              </a:rPr>
              <a:t> 3</a:t>
            </a:r>
          </a:p>
        </p:txBody>
      </p:sp>
      <p:sp>
        <p:nvSpPr>
          <p:cNvPr id="15" name="Flowchart: Alternate Process 14">
            <a:extLst>
              <a:ext uri="{FF2B5EF4-FFF2-40B4-BE49-F238E27FC236}">
                <a16:creationId xmlns:a16="http://schemas.microsoft.com/office/drawing/2014/main" id="{A4F6833E-59CD-5B82-83B6-74178610EAE1}"/>
              </a:ext>
            </a:extLst>
          </p:cNvPr>
          <p:cNvSpPr/>
          <p:nvPr/>
        </p:nvSpPr>
        <p:spPr>
          <a:xfrm>
            <a:off x="5717595" y="2749389"/>
            <a:ext cx="1578078" cy="534427"/>
          </a:xfrm>
          <a:prstGeom prst="flowChartAlternateProcess">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Thẻ</a:t>
            </a:r>
            <a:r>
              <a:rPr lang="en-US" sz="2800" b="1" dirty="0">
                <a:solidFill>
                  <a:schemeClr val="tx1"/>
                </a:solidFill>
                <a:latin typeface="Times New Roman" panose="02020603050405020304" pitchFamily="18" charset="0"/>
                <a:cs typeface="Times New Roman" panose="02020603050405020304" pitchFamily="18" charset="0"/>
              </a:rPr>
              <a:t> 2</a:t>
            </a:r>
          </a:p>
        </p:txBody>
      </p:sp>
      <p:sp>
        <p:nvSpPr>
          <p:cNvPr id="16" name="Flowchart: Alternate Process 15">
            <a:extLst>
              <a:ext uri="{FF2B5EF4-FFF2-40B4-BE49-F238E27FC236}">
                <a16:creationId xmlns:a16="http://schemas.microsoft.com/office/drawing/2014/main" id="{8324C2BB-93AE-EE40-351C-3DD5F721FDC2}"/>
              </a:ext>
            </a:extLst>
          </p:cNvPr>
          <p:cNvSpPr/>
          <p:nvPr/>
        </p:nvSpPr>
        <p:spPr>
          <a:xfrm>
            <a:off x="9482227" y="5917990"/>
            <a:ext cx="1578078" cy="534427"/>
          </a:xfrm>
          <a:prstGeom prst="flowChartAlternateProcess">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Thẻ</a:t>
            </a:r>
            <a:r>
              <a:rPr lang="en-US" sz="2800" b="1" dirty="0">
                <a:solidFill>
                  <a:schemeClr val="tx1"/>
                </a:solidFill>
                <a:latin typeface="Times New Roman" panose="02020603050405020304" pitchFamily="18" charset="0"/>
                <a:cs typeface="Times New Roman" panose="02020603050405020304" pitchFamily="18" charset="0"/>
              </a:rPr>
              <a:t> 6</a:t>
            </a:r>
          </a:p>
        </p:txBody>
      </p:sp>
      <p:sp>
        <p:nvSpPr>
          <p:cNvPr id="17" name="Flowchart: Alternate Process 16">
            <a:extLst>
              <a:ext uri="{FF2B5EF4-FFF2-40B4-BE49-F238E27FC236}">
                <a16:creationId xmlns:a16="http://schemas.microsoft.com/office/drawing/2014/main" id="{D03CC6F8-212F-D003-E14A-FA763CCB557F}"/>
              </a:ext>
            </a:extLst>
          </p:cNvPr>
          <p:cNvSpPr/>
          <p:nvPr/>
        </p:nvSpPr>
        <p:spPr>
          <a:xfrm>
            <a:off x="5717595" y="5847516"/>
            <a:ext cx="1578078" cy="534427"/>
          </a:xfrm>
          <a:prstGeom prst="flowChartAlternateProcess">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Thẻ</a:t>
            </a:r>
            <a:r>
              <a:rPr lang="en-US" sz="2800" b="1" dirty="0">
                <a:solidFill>
                  <a:schemeClr val="tx1"/>
                </a:solidFill>
                <a:latin typeface="Times New Roman" panose="02020603050405020304" pitchFamily="18" charset="0"/>
                <a:cs typeface="Times New Roman" panose="02020603050405020304" pitchFamily="18" charset="0"/>
              </a:rPr>
              <a:t> 5</a:t>
            </a:r>
          </a:p>
        </p:txBody>
      </p:sp>
    </p:spTree>
    <p:extLst>
      <p:ext uri="{BB962C8B-B14F-4D97-AF65-F5344CB8AC3E}">
        <p14:creationId xmlns:p14="http://schemas.microsoft.com/office/powerpoint/2010/main" val="3425702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arn(inVertical)">
                                      <p:cBhvr>
                                        <p:cTn id="15" dur="500"/>
                                        <p:tgtEl>
                                          <p:spTgt spid="15"/>
                                        </p:tgtEl>
                                      </p:cBhvr>
                                    </p:animEffect>
                                  </p:childTnLst>
                                </p:cTn>
                              </p:par>
                              <p:par>
                                <p:cTn id="16" presetID="16" presetClass="entr" presetSubtype="21"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arn(inVertical)">
                                      <p:cBhvr>
                                        <p:cTn id="23" dur="500"/>
                                        <p:tgtEl>
                                          <p:spTgt spid="8"/>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arn(inVertical)">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par>
                                <p:cTn id="32" presetID="16" presetClass="entr" presetSubtype="21" fill="hold"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barn(inVertical)">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barn(inVertical)">
                                      <p:cBhvr>
                                        <p:cTn id="39" dur="500"/>
                                        <p:tgtEl>
                                          <p:spTgt spid="17"/>
                                        </p:tgtEl>
                                      </p:cBhvr>
                                    </p:animEffect>
                                  </p:childTnLst>
                                </p:cTn>
                              </p:par>
                              <p:par>
                                <p:cTn id="40" presetID="16" presetClass="entr" presetSubtype="21" fill="hold"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arn(inVertical)">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barn(inVertical)">
                                      <p:cBhvr>
                                        <p:cTn id="47" dur="500"/>
                                        <p:tgtEl>
                                          <p:spTgt spid="16"/>
                                        </p:tgtEl>
                                      </p:cBhvr>
                                    </p:animEffect>
                                  </p:childTnLst>
                                </p:cTn>
                              </p:par>
                              <p:par>
                                <p:cTn id="48" presetID="16" presetClass="entr" presetSubtype="21" fill="hold" nodeType="with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barn(inVertical)">
                                      <p:cBhvr>
                                        <p:cTn id="5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969</TotalTime>
  <Words>1545</Words>
  <Application>Microsoft Office PowerPoint</Application>
  <PresentationFormat>Widescreen</PresentationFormat>
  <Paragraphs>174</Paragraphs>
  <Slides>34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Meiryo</vt:lpstr>
      <vt:lpstr>Arial</vt:lpstr>
      <vt:lpstr>Calibri</vt:lpstr>
      <vt:lpstr>Calibri Light</vt:lpstr>
      <vt:lpstr>Times New Roman</vt:lpstr>
      <vt:lpstr>Wingdings</vt:lpstr>
      <vt:lpstr>Office Theme</vt:lpstr>
      <vt:lpstr>PowerPoint Presentation</vt:lpstr>
      <vt:lpstr>PowerPoint Presentation</vt:lpstr>
      <vt:lpstr>PowerPoint Presentation</vt:lpstr>
      <vt:lpstr>THỦY SẢN LÀ GÌ?</vt:lpstr>
      <vt:lpstr>PowerPoint Presentation</vt:lpstr>
      <vt:lpstr>PowerPoint Presentation</vt:lpstr>
      <vt:lpstr>GIỚI THIỆU VỀ THỦY SẢN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HOÀN THÀNH TẠI NHÀ</vt:lpstr>
      <vt:lpstr>THIẾT KẾ MÔ HÌNH  TỪ VẬT LIỆU TÁI CHẾ</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72</cp:revision>
  <dcterms:created xsi:type="dcterms:W3CDTF">2022-07-03T15:18:46Z</dcterms:created>
  <dcterms:modified xsi:type="dcterms:W3CDTF">2022-07-06T17:31:41Z</dcterms:modified>
</cp:coreProperties>
</file>