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73" r:id="rId12"/>
    <p:sldId id="274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22AE1-9681-40EB-B9E1-2D7B397D1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B077D-1BC0-4A00-89A8-E741F90B03B7}" type="datetimeFigureOut">
              <a:rPr lang="en-US" smtClean="0"/>
              <a:pPr/>
              <a:t>19/1/2022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slide" Target="slide7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2"/>
                </a:solidFill>
                <a:latin typeface="Times New Roman" pitchFamily="18" charset="0"/>
              </a:rPr>
              <a:t>BÀI 2:VẼ THEO MẪU</a:t>
            </a:r>
            <a:br>
              <a:rPr lang="en-US" sz="4000" b="1" dirty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TĨNH VẬT (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Lọ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hoa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và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quả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 -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vẽ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itchFamily="18" charset="0"/>
              </a:rPr>
              <a:t>hình</a:t>
            </a:r>
            <a:r>
              <a:rPr lang="en-US" sz="4000" b="1" dirty="0">
                <a:solidFill>
                  <a:schemeClr val="accent1"/>
                </a:solidFill>
                <a:latin typeface="Times New Roman" pitchFamily="18" charset="0"/>
              </a:rPr>
              <a:t>)</a:t>
            </a:r>
          </a:p>
        </p:txBody>
      </p:sp>
      <p:pic>
        <p:nvPicPr>
          <p:cNvPr id="4100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-304800" y="24384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5334000" y="1600200"/>
            <a:ext cx="1295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1219200" y="5832475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239000" y="5832475"/>
            <a:ext cx="19050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295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Böôùc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4: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Nhìn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maãu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vẽ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chi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tiết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.</a:t>
            </a:r>
          </a:p>
        </p:txBody>
      </p:sp>
      <p:pic>
        <p:nvPicPr>
          <p:cNvPr id="1843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914400" y="762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8032750" y="1143000"/>
            <a:ext cx="2222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536575" y="5373688"/>
            <a:ext cx="25146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924800" y="55499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85800" y="20574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9" descr="DSC00317"/>
          <p:cNvPicPr>
            <a:picLocks noChangeAspect="1" noChangeArrowheads="1"/>
          </p:cNvPicPr>
          <p:nvPr/>
        </p:nvPicPr>
        <p:blipFill>
          <a:blip r:embed="rId3" cstate="print">
            <a:lum bright="-24000"/>
          </a:blip>
          <a:srcRect/>
          <a:stretch>
            <a:fillRect/>
          </a:stretch>
        </p:blipFill>
        <p:spPr bwMode="auto">
          <a:xfrm>
            <a:off x="2590800" y="1524000"/>
            <a:ext cx="4114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DSC00314"/>
          <p:cNvPicPr>
            <a:picLocks noChangeAspect="1" noChangeArrowheads="1"/>
          </p:cNvPicPr>
          <p:nvPr/>
        </p:nvPicPr>
        <p:blipFill>
          <a:blip r:embed="rId2" cstate="print">
            <a:lum bright="-24000"/>
          </a:blip>
          <a:srcRect/>
          <a:stretch>
            <a:fillRect/>
          </a:stretch>
        </p:blipFill>
        <p:spPr bwMode="auto">
          <a:xfrm>
            <a:off x="1066800" y="3352800"/>
            <a:ext cx="2209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152400" y="2667000"/>
            <a:ext cx="457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/>
              <a:t>a.)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228600" y="5105400"/>
            <a:ext cx="533400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/>
              <a:t>c.)</a:t>
            </a: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4267200" y="5105400"/>
            <a:ext cx="457200" cy="457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/>
              <a:t>d.)</a:t>
            </a:r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4191000" y="2743200"/>
            <a:ext cx="533400" cy="533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/>
              <a:t>b.)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5334000" y="838200"/>
            <a:ext cx="2209800" cy="2438400"/>
            <a:chOff x="1296" y="480"/>
            <a:chExt cx="3064" cy="3552"/>
          </a:xfrm>
        </p:grpSpPr>
        <p:pic>
          <p:nvPicPr>
            <p:cNvPr id="13329" name="Picture 13" descr="DSC0043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6" y="480"/>
              <a:ext cx="3064" cy="3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728" y="720"/>
              <a:ext cx="2256" cy="2928"/>
              <a:chOff x="1728" y="720"/>
              <a:chExt cx="2256" cy="2928"/>
            </a:xfrm>
          </p:grpSpPr>
          <p:sp>
            <p:nvSpPr>
              <p:cNvPr id="13331" name="Line 15"/>
              <p:cNvSpPr>
                <a:spLocks noChangeShapeType="1"/>
              </p:cNvSpPr>
              <p:nvPr/>
            </p:nvSpPr>
            <p:spPr bwMode="auto">
              <a:xfrm>
                <a:off x="1776" y="768"/>
                <a:ext cx="0" cy="28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2" name="Line 16"/>
              <p:cNvSpPr>
                <a:spLocks noChangeShapeType="1"/>
              </p:cNvSpPr>
              <p:nvPr/>
            </p:nvSpPr>
            <p:spPr bwMode="auto">
              <a:xfrm>
                <a:off x="1728" y="768"/>
                <a:ext cx="220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3" name="Line 17"/>
              <p:cNvSpPr>
                <a:spLocks noChangeShapeType="1"/>
              </p:cNvSpPr>
              <p:nvPr/>
            </p:nvSpPr>
            <p:spPr bwMode="auto">
              <a:xfrm>
                <a:off x="1776" y="3600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4" name="Line 18"/>
              <p:cNvSpPr>
                <a:spLocks noChangeShapeType="1"/>
              </p:cNvSpPr>
              <p:nvPr/>
            </p:nvSpPr>
            <p:spPr bwMode="auto">
              <a:xfrm>
                <a:off x="3888" y="720"/>
                <a:ext cx="0" cy="28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5" name="Line 19"/>
              <p:cNvSpPr>
                <a:spLocks noChangeShapeType="1"/>
              </p:cNvSpPr>
              <p:nvPr/>
            </p:nvSpPr>
            <p:spPr bwMode="auto">
              <a:xfrm flipH="1">
                <a:off x="1776" y="768"/>
                <a:ext cx="624" cy="3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6" name="Line 20"/>
              <p:cNvSpPr>
                <a:spLocks noChangeShapeType="1"/>
              </p:cNvSpPr>
              <p:nvPr/>
            </p:nvSpPr>
            <p:spPr bwMode="auto">
              <a:xfrm>
                <a:off x="3120" y="768"/>
                <a:ext cx="816" cy="8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7" name="Line 21"/>
              <p:cNvSpPr>
                <a:spLocks noChangeShapeType="1"/>
              </p:cNvSpPr>
              <p:nvPr/>
            </p:nvSpPr>
            <p:spPr bwMode="auto">
              <a:xfrm>
                <a:off x="1728" y="1344"/>
                <a:ext cx="48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8" name="Line 22"/>
              <p:cNvSpPr>
                <a:spLocks noChangeShapeType="1"/>
              </p:cNvSpPr>
              <p:nvPr/>
            </p:nvSpPr>
            <p:spPr bwMode="auto">
              <a:xfrm>
                <a:off x="2112" y="1872"/>
                <a:ext cx="57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9" name="Line 23"/>
              <p:cNvSpPr>
                <a:spLocks noChangeShapeType="1"/>
              </p:cNvSpPr>
              <p:nvPr/>
            </p:nvSpPr>
            <p:spPr bwMode="auto">
              <a:xfrm flipV="1">
                <a:off x="3360" y="1488"/>
                <a:ext cx="624" cy="4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0" name="Line 24"/>
              <p:cNvSpPr>
                <a:spLocks noChangeShapeType="1"/>
              </p:cNvSpPr>
              <p:nvPr/>
            </p:nvSpPr>
            <p:spPr bwMode="auto">
              <a:xfrm>
                <a:off x="2352" y="1920"/>
                <a:ext cx="110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1" name="Line 25"/>
              <p:cNvSpPr>
                <a:spLocks noChangeShapeType="1"/>
              </p:cNvSpPr>
              <p:nvPr/>
            </p:nvSpPr>
            <p:spPr bwMode="auto">
              <a:xfrm>
                <a:off x="2400" y="1872"/>
                <a:ext cx="0" cy="13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2" name="Line 26"/>
              <p:cNvSpPr>
                <a:spLocks noChangeShapeType="1"/>
              </p:cNvSpPr>
              <p:nvPr/>
            </p:nvSpPr>
            <p:spPr bwMode="auto">
              <a:xfrm>
                <a:off x="2928" y="1872"/>
                <a:ext cx="0" cy="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3" name="Line 27"/>
              <p:cNvSpPr>
                <a:spLocks noChangeShapeType="1"/>
              </p:cNvSpPr>
              <p:nvPr/>
            </p:nvSpPr>
            <p:spPr bwMode="auto">
              <a:xfrm>
                <a:off x="3456" y="1872"/>
                <a:ext cx="0" cy="13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4" name="Line 28"/>
              <p:cNvSpPr>
                <a:spLocks noChangeShapeType="1"/>
              </p:cNvSpPr>
              <p:nvPr/>
            </p:nvSpPr>
            <p:spPr bwMode="auto">
              <a:xfrm>
                <a:off x="2304" y="3216"/>
                <a:ext cx="1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5" name="Line 29"/>
              <p:cNvSpPr>
                <a:spLocks noChangeShapeType="1"/>
              </p:cNvSpPr>
              <p:nvPr/>
            </p:nvSpPr>
            <p:spPr bwMode="auto">
              <a:xfrm>
                <a:off x="1728" y="3072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6" name="Line 30"/>
              <p:cNvSpPr>
                <a:spLocks noChangeShapeType="1"/>
              </p:cNvSpPr>
              <p:nvPr/>
            </p:nvSpPr>
            <p:spPr bwMode="auto">
              <a:xfrm>
                <a:off x="2496" y="2976"/>
                <a:ext cx="0" cy="67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7" name="Line 31"/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0" cy="7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8" name="Line 32"/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9" name="Line 33"/>
              <p:cNvSpPr>
                <a:spLocks noChangeShapeType="1"/>
              </p:cNvSpPr>
              <p:nvPr/>
            </p:nvSpPr>
            <p:spPr bwMode="auto">
              <a:xfrm>
                <a:off x="3072" y="3408"/>
                <a:ext cx="8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0" name="Line 34"/>
              <p:cNvSpPr>
                <a:spLocks noChangeShapeType="1"/>
              </p:cNvSpPr>
              <p:nvPr/>
            </p:nvSpPr>
            <p:spPr bwMode="auto">
              <a:xfrm>
                <a:off x="1776" y="2880"/>
                <a:ext cx="6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3324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607300" y="6858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543800" y="5791200"/>
            <a:ext cx="27432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304800" y="3276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772400" y="-457200"/>
            <a:ext cx="2743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WordArt 42"/>
          <p:cNvSpPr>
            <a:spLocks noChangeArrowheads="1" noChangeShapeType="1" noTextEdit="1"/>
          </p:cNvSpPr>
          <p:nvPr/>
        </p:nvSpPr>
        <p:spPr bwMode="auto">
          <a:xfrm>
            <a:off x="762000" y="6019800"/>
            <a:ext cx="7543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Em hãy sắp xếp các bước theo trình tự đúng nhất.</a:t>
            </a:r>
          </a:p>
          <a:p>
            <a:pPr algn="ctr"/>
            <a:r>
              <a:rPr lang="vi-VN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(Thời gian 1 phút)</a:t>
            </a:r>
            <a:endParaRPr lang="en-US" sz="24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40" name="Picture 3" descr="DSC00317"/>
          <p:cNvPicPr>
            <a:picLocks noChangeAspect="1" noChangeArrowheads="1"/>
          </p:cNvPicPr>
          <p:nvPr/>
        </p:nvPicPr>
        <p:blipFill>
          <a:blip r:embed="rId5" cstate="print">
            <a:lum bright="-24000"/>
          </a:blip>
          <a:srcRect/>
          <a:stretch>
            <a:fillRect/>
          </a:stretch>
        </p:blipFill>
        <p:spPr bwMode="auto">
          <a:xfrm>
            <a:off x="990600" y="914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1" name="Table 130"/>
          <p:cNvGraphicFramePr>
            <a:graphicFrameLocks noGrp="1"/>
          </p:cNvGraphicFramePr>
          <p:nvPr/>
        </p:nvGraphicFramePr>
        <p:xfrm>
          <a:off x="5791200" y="3733800"/>
          <a:ext cx="1447800" cy="1828800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87" marR="3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 animBg="1"/>
      <p:bldP spid="81928" grpId="0" animBg="1"/>
      <p:bldP spid="81929" grpId="0" animBg="1"/>
      <p:bldP spid="819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2819400" y="1143000"/>
            <a:ext cx="5791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rabicPeriod"/>
            </a:pPr>
            <a:r>
              <a:rPr lang="en-US" sz="2800" b="1" dirty="0"/>
              <a:t>b.)       d.)       a.)        c.)</a:t>
            </a:r>
          </a:p>
          <a:p>
            <a:pPr marL="342900" indent="-342900"/>
            <a:endParaRPr lang="en-US" sz="2800" b="1" dirty="0"/>
          </a:p>
          <a:p>
            <a:pPr marL="342900" indent="-342900"/>
            <a:r>
              <a:rPr lang="en-US" sz="2800" b="1" dirty="0"/>
              <a:t>2. d.)       c.)       a.)        d.)</a:t>
            </a:r>
          </a:p>
          <a:p>
            <a:pPr marL="342900" indent="-342900"/>
            <a:endParaRPr lang="en-US" sz="2800" b="1" dirty="0"/>
          </a:p>
          <a:p>
            <a:pPr marL="342900" indent="-342900"/>
            <a:r>
              <a:rPr lang="en-US" sz="2800" b="1" dirty="0"/>
              <a:t>3. d.)       b.)       c.)        a.)</a:t>
            </a:r>
          </a:p>
          <a:p>
            <a:pPr marL="342900" indent="-342900"/>
            <a:endParaRPr lang="en-US" sz="2800" b="1" dirty="0"/>
          </a:p>
          <a:p>
            <a:pPr marL="342900" indent="-342900"/>
            <a:r>
              <a:rPr lang="en-US" sz="2800" b="1" dirty="0"/>
              <a:t>4. c.)       a.)       b.)        d.)</a:t>
            </a:r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>
            <a:off x="3810000" y="1676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>
            <a:off x="4800600" y="1676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>
            <a:off x="5867400" y="1676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>
            <a:off x="38100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>
            <a:off x="48006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58674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38100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>
            <a:off x="48006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>
            <a:off x="3810000" y="42672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5" name="Line 15"/>
          <p:cNvSpPr>
            <a:spLocks noChangeShapeType="1"/>
          </p:cNvSpPr>
          <p:nvPr/>
        </p:nvSpPr>
        <p:spPr bwMode="auto">
          <a:xfrm>
            <a:off x="4800600" y="42672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>
            <a:off x="58674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7" name="Line 17"/>
          <p:cNvSpPr>
            <a:spLocks noChangeShapeType="1"/>
          </p:cNvSpPr>
          <p:nvPr/>
        </p:nvSpPr>
        <p:spPr bwMode="auto">
          <a:xfrm>
            <a:off x="5867400" y="42672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2590800" y="2971800"/>
            <a:ext cx="4495800" cy="7620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353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520700" y="312738"/>
            <a:ext cx="20574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922338" y="3743325"/>
            <a:ext cx="10668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446463" y="4465638"/>
            <a:ext cx="24336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010400" y="2667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858000" y="5181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162800" y="381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85" decel="100000"/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85" decel="100000"/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385" fill="hold"/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85" decel="100000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385" decel="100000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385" fill="hold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85" decel="100000"/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85" decel="100000"/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385" fill="hold"/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385" fill="hold"/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70" decel="1000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770" decel="100000"/>
                                        <p:tgtEl>
                                          <p:spTgt spid="87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0" dur="77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2" dur="77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7" dur="500" autoRev="1" fill="hold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autoRev="1" fill="hold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autoRev="1" fill="hold"/>
                                        <p:tgtEl>
                                          <p:spTgt spid="870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build="allAtOnce"/>
      <p:bldP spid="87046" grpId="0" animBg="1"/>
      <p:bldP spid="87047" grpId="0" animBg="1"/>
      <p:bldP spid="87048" grpId="0" animBg="1"/>
      <p:bldP spid="87049" grpId="0" animBg="1"/>
      <p:bldP spid="87050" grpId="0" animBg="1"/>
      <p:bldP spid="87051" grpId="0" animBg="1"/>
      <p:bldP spid="87052" grpId="0" animBg="1"/>
      <p:bldP spid="87053" grpId="0" animBg="1"/>
      <p:bldP spid="87054" grpId="0" animBg="1"/>
      <p:bldP spid="87055" grpId="0" animBg="1"/>
      <p:bldP spid="87056" grpId="0" animBg="1"/>
      <p:bldP spid="87057" grpId="0" animBg="1"/>
      <p:bldP spid="870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  <a:latin typeface="VNI-Times" pitchFamily="2" charset="0"/>
              </a:rPr>
              <a:t>III. </a:t>
            </a:r>
            <a:r>
              <a:rPr lang="en-US">
                <a:solidFill>
                  <a:srgbClr val="FFFF00"/>
                </a:solidFill>
                <a:latin typeface="Times New Roman" pitchFamily="18" charset="0"/>
              </a:rPr>
              <a:t>BÀI TẬP THỰC HÀNH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39938"/>
            <a:ext cx="8229600" cy="374491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66FF33"/>
                </a:solidFill>
                <a:latin typeface="VNI-Times" pitchFamily="2" charset="0"/>
              </a:rPr>
              <a:t>Döïng hình loï hoa vaø quaû</a:t>
            </a:r>
          </a:p>
          <a:p>
            <a:pPr eaLnBrk="1" hangingPunct="1">
              <a:defRPr/>
            </a:pPr>
            <a:r>
              <a:rPr lang="en-US">
                <a:solidFill>
                  <a:srgbClr val="66FF33"/>
                </a:solidFill>
                <a:latin typeface="VNI-Times" pitchFamily="2" charset="0"/>
              </a:rPr>
              <a:t>Chaát lieäu: Chì ñen</a:t>
            </a:r>
          </a:p>
          <a:p>
            <a:pPr eaLnBrk="1" hangingPunct="1">
              <a:defRPr/>
            </a:pPr>
            <a:r>
              <a:rPr lang="en-US">
                <a:solidFill>
                  <a:srgbClr val="66FF33"/>
                </a:solidFill>
                <a:latin typeface="VNI-Times" pitchFamily="2" charset="0"/>
              </a:rPr>
              <a:t>Khoå giaáy A4</a:t>
            </a:r>
          </a:p>
        </p:txBody>
      </p:sp>
      <p:pic>
        <p:nvPicPr>
          <p:cNvPr id="19460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57200" y="228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2209800" y="5486400"/>
            <a:ext cx="2209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0" y="1752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04800" y="5029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696200" y="381000"/>
            <a:ext cx="2362200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010400" y="33528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114800" y="4191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724400" y="2667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629400" y="1524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858000" y="5105400"/>
            <a:ext cx="2590800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565525" y="14859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/>
          </a:p>
        </p:txBody>
      </p:sp>
      <p:sp>
        <p:nvSpPr>
          <p:cNvPr id="19471" name="Text Box 16"/>
          <p:cNvSpPr txBox="1">
            <a:spLocks noChangeArrowheads="1"/>
          </p:cNvSpPr>
          <p:nvPr/>
        </p:nvSpPr>
        <p:spPr bwMode="auto">
          <a:xfrm>
            <a:off x="6156325" y="4994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bg2"/>
                </a:solidFill>
                <a:latin typeface="Times New Roman" pitchFamily="18" charset="0"/>
              </a:rPr>
              <a:t>ĐÁNH GIÁ VÀ NHẬN XÉT: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en-US"/>
              <a:t>Bố cục ?</a:t>
            </a:r>
          </a:p>
          <a:p>
            <a:pPr eaLnBrk="1" hangingPunct="1">
              <a:buFontTx/>
              <a:buChar char="-"/>
              <a:defRPr/>
            </a:pPr>
            <a:r>
              <a:rPr lang="en-US"/>
              <a:t>Hình vẽ ?</a:t>
            </a:r>
          </a:p>
          <a:p>
            <a:pPr eaLnBrk="1" hangingPunct="1">
              <a:buFontTx/>
              <a:buChar char="-"/>
              <a:defRPr/>
            </a:pPr>
            <a:r>
              <a:rPr lang="en-US"/>
              <a:t>Đậm nhạt ?</a:t>
            </a:r>
          </a:p>
          <a:p>
            <a:pPr eaLnBrk="1" hangingPunct="1">
              <a:buFontTx/>
              <a:buNone/>
              <a:defRPr/>
            </a:pPr>
            <a:endParaRPr lang="en-US"/>
          </a:p>
          <a:p>
            <a:pPr eaLnBrk="1" hangingPunct="1">
              <a:buFontTx/>
              <a:buChar char="-"/>
              <a:defRPr/>
            </a:pPr>
            <a:endParaRPr lang="en-US"/>
          </a:p>
        </p:txBody>
      </p:sp>
      <p:pic>
        <p:nvPicPr>
          <p:cNvPr id="20484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85800" y="4800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81000" y="152400"/>
            <a:ext cx="13716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429000" y="4038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505200" y="1524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781800" y="2590800"/>
            <a:ext cx="22225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5638800" y="4800600"/>
            <a:ext cx="22225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772400" y="685800"/>
            <a:ext cx="17526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5105400" y="2743200"/>
            <a:ext cx="12192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2667000" y="5562600"/>
            <a:ext cx="2362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-685800"/>
            <a:ext cx="82296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>
                <a:solidFill>
                  <a:srgbClr val="FFFF00"/>
                </a:solidFill>
                <a:latin typeface="Times New Roman" pitchFamily="18" charset="0"/>
              </a:rPr>
              <a:t>4.Dặn dò</a:t>
            </a:r>
            <a:r>
              <a:rPr lang="en-US">
                <a:solidFill>
                  <a:srgbClr val="FFFF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3600">
                <a:solidFill>
                  <a:srgbClr val="66FF33"/>
                </a:solidFill>
                <a:latin typeface="VNI-Times" pitchFamily="2" charset="0"/>
              </a:rPr>
              <a:t>- Em naøo chöa veõ xong baøi taïi lôùp veà nhaø tìm maãu töông töï veõ tieáp cho hoaøn chænh.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3600">
                <a:solidFill>
                  <a:srgbClr val="66FF33"/>
                </a:solidFill>
                <a:latin typeface="VNI-Times" pitchFamily="2" charset="0"/>
              </a:rPr>
              <a:t>Chuaån bò duïng cuï hoïc taäp cho giôø sau</a:t>
            </a:r>
            <a:r>
              <a:rPr lang="en-US" sz="3600">
                <a:solidFill>
                  <a:srgbClr val="FF0000"/>
                </a:solidFill>
                <a:latin typeface="VNI-Times" pitchFamily="2" charset="0"/>
              </a:rPr>
              <a:t>:(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</a:rPr>
              <a:t>bài 3 :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VẼ TĨNH VẬT MÀU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3600">
                <a:solidFill>
                  <a:srgbClr val="66FF33"/>
                </a:solidFill>
                <a:latin typeface="Times New Roman" pitchFamily="18" charset="0"/>
              </a:rPr>
              <a:t>Sưu tầm một số tranh tĩnh vật màu.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3600">
                <a:solidFill>
                  <a:srgbClr val="66FF33"/>
                </a:solidFill>
                <a:latin typeface="VNI-Times" pitchFamily="2" charset="0"/>
              </a:rPr>
              <a:t>	</a:t>
            </a:r>
          </a:p>
        </p:txBody>
      </p:sp>
      <p:pic>
        <p:nvPicPr>
          <p:cNvPr id="2150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810000" y="1219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1146175" y="5514975"/>
            <a:ext cx="1295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876800" y="381000"/>
            <a:ext cx="2590800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251700" y="5630863"/>
            <a:ext cx="378460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086600" y="12954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-152400" y="533400"/>
            <a:ext cx="937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u="sng"/>
          </a:p>
        </p:txBody>
      </p:sp>
      <p:pic>
        <p:nvPicPr>
          <p:cNvPr id="22531" name="Picture 3" descr="MexicanWav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181600"/>
            <a:ext cx="4341813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MexicanWav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5181600"/>
            <a:ext cx="46482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685800" y="3200400"/>
            <a:ext cx="7924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FF00"/>
                </a:solidFill>
                <a:latin typeface="VNI-Commerce" pitchFamily="2" charset="0"/>
              </a:rPr>
              <a:t>Chúc quý thầy cô</a:t>
            </a:r>
          </a:p>
          <a:p>
            <a:pPr algn="ctr"/>
            <a:r>
              <a:rPr lang="en-US" sz="3600" b="1">
                <a:solidFill>
                  <a:srgbClr val="00FF00"/>
                </a:solidFill>
                <a:latin typeface="VNI-Commerce" pitchFamily="2" charset="0"/>
              </a:rPr>
              <a:t>Và các em học sinh luôn thành công</a:t>
            </a:r>
            <a:r>
              <a:rPr lang="en-US" sz="4400" b="1">
                <a:solidFill>
                  <a:srgbClr val="00FF00"/>
                </a:solidFill>
                <a:latin typeface="VNI-Commerce" pitchFamily="2" charset="0"/>
              </a:rPr>
              <a:t> !</a:t>
            </a:r>
          </a:p>
        </p:txBody>
      </p:sp>
      <p:pic>
        <p:nvPicPr>
          <p:cNvPr id="22534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2024063" y="3346450"/>
            <a:ext cx="13081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685800" y="4953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1481138" y="5172075"/>
            <a:ext cx="123190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838200" y="3810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2362200" y="5943600"/>
            <a:ext cx="533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2362200" y="4267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7010400" y="28956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6858000" y="4572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7391400" y="44958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5324475" y="592138"/>
            <a:ext cx="927100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5173663" y="2271713"/>
            <a:ext cx="92551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5707063" y="2195513"/>
            <a:ext cx="925512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6172200" y="1219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914400" y="762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8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2732088" y="2130425"/>
            <a:ext cx="10033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467600" y="6308725"/>
            <a:ext cx="1676400" cy="396875"/>
            <a:chOff x="4311" y="3840"/>
            <a:chExt cx="489" cy="250"/>
          </a:xfrm>
        </p:grpSpPr>
        <p:sp>
          <p:nvSpPr>
            <p:cNvPr id="22551" name="Text Box 22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368" y="3840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1" i="1">
                  <a:solidFill>
                    <a:srgbClr val="FFFF66"/>
                  </a:solidFill>
                  <a:cs typeface="Arial" charset="0"/>
                </a:rPr>
                <a:t>   </a:t>
              </a:r>
              <a:r>
                <a:rPr lang="en-US" sz="2000" b="1" i="1">
                  <a:solidFill>
                    <a:srgbClr val="FFFF66"/>
                  </a:solidFill>
                  <a:cs typeface="Arial" charset="0"/>
                  <a:hlinkClick r:id="rId5" action="ppaction://hlinksldjump"/>
                </a:rPr>
                <a:t>Quay lại</a:t>
              </a:r>
              <a:endParaRPr lang="en-US" sz="2000" b="1" i="1">
                <a:solidFill>
                  <a:srgbClr val="FFFF66"/>
                </a:solidFill>
                <a:cs typeface="Arial" charset="0"/>
              </a:endParaRPr>
            </a:p>
          </p:txBody>
        </p:sp>
        <p:pic>
          <p:nvPicPr>
            <p:cNvPr id="22552" name="Picture 23" descr="anired06_back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11" y="3894"/>
              <a:ext cx="90" cy="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50" name="WordArt 25"/>
          <p:cNvSpPr>
            <a:spLocks noChangeArrowheads="1" noChangeShapeType="1" noTextEdit="1"/>
          </p:cNvSpPr>
          <p:nvPr/>
        </p:nvSpPr>
        <p:spPr bwMode="auto">
          <a:xfrm>
            <a:off x="1752600" y="685800"/>
            <a:ext cx="588645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CẢM ƠN QUÝ THẦY CÔ</a:t>
            </a:r>
          </a:p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ĐÃ ĐẾN DỰ GIỜ THĂM LỚP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55" decel="1000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155" decel="100000"/>
                                        <p:tgtEl>
                                          <p:spTgt spid="860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1155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/>
      <p:bldP spid="860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2" cstate="print"/>
          <a:srcRect b="8824"/>
          <a:stretch>
            <a:fillRect/>
          </a:stretch>
        </p:blipFill>
        <p:spPr bwMode="auto">
          <a:xfrm>
            <a:off x="3124200" y="2514600"/>
            <a:ext cx="2286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3" cstate="print"/>
          <a:srcRect t="2942" b="2942"/>
          <a:stretch>
            <a:fillRect/>
          </a:stretch>
        </p:blipFill>
        <p:spPr bwMode="auto">
          <a:xfrm>
            <a:off x="304800" y="2514600"/>
            <a:ext cx="2438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8" name="Picture 10"/>
          <p:cNvPicPr>
            <a:picLocks noChangeAspect="1" noChangeArrowheads="1"/>
          </p:cNvPicPr>
          <p:nvPr/>
        </p:nvPicPr>
        <p:blipFill>
          <a:blip r:embed="rId4" cstate="print"/>
          <a:srcRect l="3391" t="1515" r="1695" b="3030"/>
          <a:stretch>
            <a:fillRect/>
          </a:stretch>
        </p:blipFill>
        <p:spPr bwMode="auto">
          <a:xfrm>
            <a:off x="6172200" y="2438400"/>
            <a:ext cx="2438400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149" name="WordArt 14"/>
          <p:cNvSpPr>
            <a:spLocks noChangeArrowheads="1" noChangeShapeType="1" noTextEdit="1"/>
          </p:cNvSpPr>
          <p:nvPr/>
        </p:nvSpPr>
        <p:spPr bwMode="auto">
          <a:xfrm>
            <a:off x="1219200" y="609600"/>
            <a:ext cx="6629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BÀI THAM KHẢO</a:t>
            </a:r>
          </a:p>
        </p:txBody>
      </p:sp>
      <p:pic>
        <p:nvPicPr>
          <p:cNvPr id="6150" name="Picture 106" descr="DSTARS-P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8156">
            <a:off x="0" y="7620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06" descr="DSTARS-P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8156">
            <a:off x="8001000" y="0"/>
            <a:ext cx="17526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06" descr="DSTARS-P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8156">
            <a:off x="5105400" y="54864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06" descr="DSTARS-P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8156">
            <a:off x="1600200" y="5832475"/>
            <a:ext cx="18288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6" descr="DSTARS-P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8156">
            <a:off x="4038600" y="1752600"/>
            <a:ext cx="16002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8" name="Picture 6" descr="DSC003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350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1" descr="nzm2q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447800"/>
            <a:ext cx="3581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62000" y="3048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0" y="5832475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4724400" y="609600"/>
            <a:ext cx="19192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696200" y="457200"/>
            <a:ext cx="19050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5187950" y="6032500"/>
            <a:ext cx="1676400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4" name="Picture 6"/>
          <p:cNvPicPr>
            <a:picLocks noChangeAspect="1" noChangeArrowheads="1"/>
          </p:cNvPicPr>
          <p:nvPr/>
        </p:nvPicPr>
        <p:blipFill>
          <a:blip r:embed="rId2" cstate="print"/>
          <a:srcRect t="3226" r="1888" b="8064"/>
          <a:stretch>
            <a:fillRect/>
          </a:stretch>
        </p:blipFill>
        <p:spPr bwMode="auto">
          <a:xfrm>
            <a:off x="2895600" y="9144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3886200" y="304800"/>
            <a:ext cx="28082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304800" y="5832475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6781800" y="5832475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06" descr="DSTARS-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8156">
            <a:off x="609600" y="457200"/>
            <a:ext cx="16764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TRIN_LM_-_Tnh_Vt_Ch_TV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990600"/>
            <a:ext cx="39624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" descr="tinh%20vat%20ho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990600"/>
            <a:ext cx="3886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543800" y="61722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381000" y="0"/>
            <a:ext cx="19812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7620000" y="381000"/>
            <a:ext cx="2143125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06" descr="DSTARS-P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8156">
            <a:off x="-207963" y="6024563"/>
            <a:ext cx="1752601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5486400" cy="9271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>
                <a:solidFill>
                  <a:schemeClr val="accent1"/>
                </a:solidFill>
                <a:latin typeface="VNI-Times" pitchFamily="2" charset="0"/>
              </a:rPr>
              <a:t>I. </a:t>
            </a:r>
            <a:r>
              <a:rPr lang="en-US" sz="4000" b="1" u="sng" dirty="0" err="1">
                <a:solidFill>
                  <a:schemeClr val="accent1"/>
                </a:solidFill>
                <a:latin typeface="VNI-Times" pitchFamily="2" charset="0"/>
              </a:rPr>
              <a:t>Quan</a:t>
            </a:r>
            <a:r>
              <a:rPr lang="en-US" sz="4000" b="1" u="sng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VNI-Times" pitchFamily="2" charset="0"/>
              </a:rPr>
              <a:t>saùt</a:t>
            </a:r>
            <a:r>
              <a:rPr lang="en-US" sz="4000" b="1" u="sng" dirty="0">
                <a:solidFill>
                  <a:schemeClr val="accent1"/>
                </a:solidFill>
                <a:latin typeface="VNI-Times" pitchFamily="2" charset="0"/>
              </a:rPr>
              <a:t>, </a:t>
            </a:r>
            <a:r>
              <a:rPr lang="en-US" sz="4000" b="1" u="sng" dirty="0" err="1">
                <a:solidFill>
                  <a:schemeClr val="accent1"/>
                </a:solidFill>
                <a:latin typeface="VNI-Times" pitchFamily="2" charset="0"/>
              </a:rPr>
              <a:t>nhaän</a:t>
            </a:r>
            <a:r>
              <a:rPr lang="en-US" sz="4000" b="1" u="sng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VNI-Times" pitchFamily="2" charset="0"/>
              </a:rPr>
              <a:t>xeùt</a:t>
            </a:r>
            <a:r>
              <a:rPr lang="en-US" sz="4000" b="1" u="sng" dirty="0">
                <a:solidFill>
                  <a:schemeClr val="accent1"/>
                </a:solidFill>
                <a:latin typeface="VNI-Times" pitchFamily="2" charset="0"/>
              </a:rPr>
              <a:t>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143000"/>
            <a:ext cx="4038600" cy="5334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66FF33"/>
                </a:solidFill>
                <a:latin typeface="VNI-Times" pitchFamily="2" charset="0"/>
              </a:rPr>
              <a:t>	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-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Hình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khối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đặc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điểm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của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vật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mẫu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	-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Khung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hình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của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maãu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vaät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	-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Vị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trí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tæ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leä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cuûa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loï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hoa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vaø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quaû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	-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Ñộ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đậm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nhạt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của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vật</a:t>
            </a:r>
            <a:r>
              <a:rPr lang="en-US" sz="28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VNI-Times" pitchFamily="2" charset="0"/>
              </a:rPr>
              <a:t>mẫu</a:t>
            </a:r>
            <a:endParaRPr lang="en-US" sz="2800" dirty="0">
              <a:solidFill>
                <a:schemeClr val="tx2"/>
              </a:solidFill>
              <a:latin typeface="VNI-Times" pitchFamily="2" charset="0"/>
            </a:endParaRPr>
          </a:p>
        </p:txBody>
      </p:sp>
      <p:pic>
        <p:nvPicPr>
          <p:cNvPr id="12295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191000" y="1143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419600" y="5257800"/>
            <a:ext cx="1536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85800" y="5640388"/>
            <a:ext cx="2514600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9" descr="DSC00317"/>
          <p:cNvPicPr>
            <a:picLocks noChangeAspect="1" noChangeArrowheads="1"/>
          </p:cNvPicPr>
          <p:nvPr/>
        </p:nvPicPr>
        <p:blipFill>
          <a:blip r:embed="rId3" cstate="print">
            <a:lum bright="-24000"/>
          </a:blip>
          <a:srcRect/>
          <a:stretch>
            <a:fillRect/>
          </a:stretch>
        </p:blipFill>
        <p:spPr bwMode="auto">
          <a:xfrm>
            <a:off x="5029200" y="1219200"/>
            <a:ext cx="3733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5715000" cy="1189038"/>
          </a:xfrm>
        </p:spPr>
        <p:txBody>
          <a:bodyPr/>
          <a:lstStyle/>
          <a:p>
            <a:pPr eaLnBrk="1" hangingPunct="1">
              <a:defRPr/>
            </a:pPr>
            <a:r>
              <a:rPr lang="en-US" u="sng" dirty="0">
                <a:solidFill>
                  <a:schemeClr val="accent1"/>
                </a:solidFill>
                <a:latin typeface="VNI-Times" pitchFamily="2" charset="0"/>
              </a:rPr>
              <a:t>II. </a:t>
            </a:r>
            <a:r>
              <a:rPr lang="en-US" u="sng" dirty="0" err="1">
                <a:solidFill>
                  <a:schemeClr val="accent1"/>
                </a:solidFill>
                <a:latin typeface="VNI-Times" pitchFamily="2" charset="0"/>
              </a:rPr>
              <a:t>Caùch</a:t>
            </a:r>
            <a:r>
              <a:rPr lang="en-US" u="sng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u="sng" dirty="0" err="1">
                <a:solidFill>
                  <a:schemeClr val="accent1"/>
                </a:solidFill>
                <a:latin typeface="VNI-Times" pitchFamily="2" charset="0"/>
              </a:rPr>
              <a:t>döïng</a:t>
            </a:r>
            <a:r>
              <a:rPr lang="en-US" u="sng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u="sng" dirty="0" err="1">
                <a:solidFill>
                  <a:schemeClr val="accent1"/>
                </a:solidFill>
                <a:latin typeface="VNI-Times" pitchFamily="2" charset="0"/>
              </a:rPr>
              <a:t>hình</a:t>
            </a:r>
            <a:r>
              <a:rPr lang="en-US" u="sng" dirty="0">
                <a:solidFill>
                  <a:schemeClr val="accent1"/>
                </a:solidFill>
                <a:latin typeface="VNI-Times" pitchFamily="2" charset="0"/>
              </a:rPr>
              <a:t>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229600" cy="4648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66FF33"/>
                </a:solidFill>
                <a:latin typeface="VNI-Times" pitchFamily="2" charset="0"/>
              </a:rPr>
              <a:t>	 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Böôùc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 1: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Veõ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phaùc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khung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hình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VNI-Times" pitchFamily="2" charset="0"/>
              </a:rPr>
              <a:t>chung</a:t>
            </a:r>
            <a:r>
              <a:rPr lang="en-US" dirty="0">
                <a:solidFill>
                  <a:schemeClr val="tx2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2895600" y="2105025"/>
            <a:ext cx="3352800" cy="3810000"/>
          </a:xfrm>
          <a:prstGeom prst="rect">
            <a:avLst/>
          </a:prstGeom>
          <a:solidFill>
            <a:schemeClr val="tx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3408363" y="5551488"/>
            <a:ext cx="23622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5783263" y="2490788"/>
            <a:ext cx="0" cy="3048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3417888" y="2487613"/>
            <a:ext cx="0" cy="3048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3408363" y="2476500"/>
            <a:ext cx="23622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9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914400" y="1600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1143000" y="43434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086600" y="5029200"/>
            <a:ext cx="20574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062788" y="784225"/>
            <a:ext cx="356393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6553200" y="32004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8" grpId="0" animBg="1"/>
      <p:bldP spid="19469" grpId="0" animBg="1"/>
      <p:bldP spid="19470" grpId="0" animBg="1"/>
      <p:bldP spid="19471" grpId="0" animBg="1"/>
      <p:bldP spid="194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00171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Böôùc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2: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Veõ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phaùc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khung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hình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VNI-Times" pitchFamily="2" charset="0"/>
              </a:rPr>
              <a:t>rieâng</a:t>
            </a:r>
            <a:r>
              <a:rPr lang="en-US" sz="4000" dirty="0">
                <a:solidFill>
                  <a:schemeClr val="accent1"/>
                </a:solidFill>
                <a:latin typeface="VNI-Times" pitchFamily="2" charset="0"/>
              </a:rPr>
              <a:t>.</a:t>
            </a:r>
          </a:p>
        </p:txBody>
      </p:sp>
      <p:pic>
        <p:nvPicPr>
          <p:cNvPr id="16388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990600" y="20574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474663" y="4125913"/>
            <a:ext cx="19939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162800" y="5842000"/>
            <a:ext cx="2819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667000" y="1676400"/>
            <a:ext cx="3657600" cy="4572000"/>
            <a:chOff x="1296" y="480"/>
            <a:chExt cx="3064" cy="3552"/>
          </a:xfrm>
        </p:grpSpPr>
        <p:pic>
          <p:nvPicPr>
            <p:cNvPr id="10" name="Picture 13" descr="DSC0043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6" y="480"/>
              <a:ext cx="3064" cy="3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728" y="720"/>
              <a:ext cx="2256" cy="2928"/>
              <a:chOff x="1728" y="720"/>
              <a:chExt cx="2256" cy="2928"/>
            </a:xfrm>
          </p:grpSpPr>
          <p:sp>
            <p:nvSpPr>
              <p:cNvPr id="12" name="Line 15"/>
              <p:cNvSpPr>
                <a:spLocks noChangeShapeType="1"/>
              </p:cNvSpPr>
              <p:nvPr/>
            </p:nvSpPr>
            <p:spPr bwMode="auto">
              <a:xfrm>
                <a:off x="1776" y="768"/>
                <a:ext cx="0" cy="28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6"/>
              <p:cNvSpPr>
                <a:spLocks noChangeShapeType="1"/>
              </p:cNvSpPr>
              <p:nvPr/>
            </p:nvSpPr>
            <p:spPr bwMode="auto">
              <a:xfrm>
                <a:off x="1728" y="768"/>
                <a:ext cx="220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7"/>
              <p:cNvSpPr>
                <a:spLocks noChangeShapeType="1"/>
              </p:cNvSpPr>
              <p:nvPr/>
            </p:nvSpPr>
            <p:spPr bwMode="auto">
              <a:xfrm>
                <a:off x="1776" y="3600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8"/>
              <p:cNvSpPr>
                <a:spLocks noChangeShapeType="1"/>
              </p:cNvSpPr>
              <p:nvPr/>
            </p:nvSpPr>
            <p:spPr bwMode="auto">
              <a:xfrm>
                <a:off x="3888" y="720"/>
                <a:ext cx="0" cy="28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9"/>
              <p:cNvSpPr>
                <a:spLocks noChangeShapeType="1"/>
              </p:cNvSpPr>
              <p:nvPr/>
            </p:nvSpPr>
            <p:spPr bwMode="auto">
              <a:xfrm flipH="1">
                <a:off x="1776" y="768"/>
                <a:ext cx="624" cy="3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3120" y="768"/>
                <a:ext cx="816" cy="8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1728" y="1344"/>
                <a:ext cx="48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2112" y="1872"/>
                <a:ext cx="57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 flipV="1">
                <a:off x="3360" y="1488"/>
                <a:ext cx="624" cy="4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2352" y="1920"/>
                <a:ext cx="110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5"/>
              <p:cNvSpPr>
                <a:spLocks noChangeShapeType="1"/>
              </p:cNvSpPr>
              <p:nvPr/>
            </p:nvSpPr>
            <p:spPr bwMode="auto">
              <a:xfrm>
                <a:off x="2400" y="1872"/>
                <a:ext cx="0" cy="13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6"/>
              <p:cNvSpPr>
                <a:spLocks noChangeShapeType="1"/>
              </p:cNvSpPr>
              <p:nvPr/>
            </p:nvSpPr>
            <p:spPr bwMode="auto">
              <a:xfrm>
                <a:off x="2928" y="1872"/>
                <a:ext cx="0" cy="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7"/>
              <p:cNvSpPr>
                <a:spLocks noChangeShapeType="1"/>
              </p:cNvSpPr>
              <p:nvPr/>
            </p:nvSpPr>
            <p:spPr bwMode="auto">
              <a:xfrm>
                <a:off x="3456" y="1872"/>
                <a:ext cx="0" cy="13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8"/>
              <p:cNvSpPr>
                <a:spLocks noChangeShapeType="1"/>
              </p:cNvSpPr>
              <p:nvPr/>
            </p:nvSpPr>
            <p:spPr bwMode="auto">
              <a:xfrm>
                <a:off x="2304" y="3216"/>
                <a:ext cx="1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9"/>
              <p:cNvSpPr>
                <a:spLocks noChangeShapeType="1"/>
              </p:cNvSpPr>
              <p:nvPr/>
            </p:nvSpPr>
            <p:spPr bwMode="auto">
              <a:xfrm>
                <a:off x="1728" y="3072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0"/>
              <p:cNvSpPr>
                <a:spLocks noChangeShapeType="1"/>
              </p:cNvSpPr>
              <p:nvPr/>
            </p:nvSpPr>
            <p:spPr bwMode="auto">
              <a:xfrm>
                <a:off x="2496" y="2976"/>
                <a:ext cx="0" cy="67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31"/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0" cy="7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2"/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33"/>
              <p:cNvSpPr>
                <a:spLocks noChangeShapeType="1"/>
              </p:cNvSpPr>
              <p:nvPr/>
            </p:nvSpPr>
            <p:spPr bwMode="auto">
              <a:xfrm>
                <a:off x="3072" y="3408"/>
                <a:ext cx="8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34"/>
              <p:cNvSpPr>
                <a:spLocks noChangeShapeType="1"/>
              </p:cNvSpPr>
              <p:nvPr/>
            </p:nvSpPr>
            <p:spPr bwMode="auto">
              <a:xfrm>
                <a:off x="1776" y="2880"/>
                <a:ext cx="6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chemeClr val="accent1"/>
                </a:solidFill>
                <a:latin typeface="VNI-Times" pitchFamily="2" charset="0"/>
              </a:rPr>
              <a:t>Böôùc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 3: </a:t>
            </a:r>
            <a:r>
              <a:rPr lang="en-US" dirty="0" err="1">
                <a:solidFill>
                  <a:schemeClr val="accent1"/>
                </a:solidFill>
                <a:latin typeface="VNI-Times" pitchFamily="2" charset="0"/>
              </a:rPr>
              <a:t>Veõ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VNI-Times" pitchFamily="2" charset="0"/>
              </a:rPr>
              <a:t>hình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VNI-Times" pitchFamily="2" charset="0"/>
              </a:rPr>
              <a:t>bằng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VNI-Times" pitchFamily="2" charset="0"/>
              </a:rPr>
              <a:t>thẳng</a:t>
            </a:r>
            <a:r>
              <a:rPr lang="en-US" dirty="0">
                <a:solidFill>
                  <a:schemeClr val="accent1"/>
                </a:solidFill>
                <a:latin typeface="VNI-Times" pitchFamily="2" charset="0"/>
              </a:rPr>
              <a:t>.</a:t>
            </a:r>
          </a:p>
        </p:txBody>
      </p:sp>
      <p:pic>
        <p:nvPicPr>
          <p:cNvPr id="17412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607300" y="7620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838200" y="2362200"/>
            <a:ext cx="15367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309563" y="4638675"/>
            <a:ext cx="25273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06" descr="DSTARS-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8156">
            <a:off x="7391400" y="5372100"/>
            <a:ext cx="228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7" descr="DSC00314"/>
          <p:cNvPicPr>
            <a:picLocks noChangeAspect="1" noChangeArrowheads="1"/>
          </p:cNvPicPr>
          <p:nvPr/>
        </p:nvPicPr>
        <p:blipFill>
          <a:blip r:embed="rId3" cstate="print">
            <a:lum bright="-24000"/>
          </a:blip>
          <a:srcRect/>
          <a:stretch>
            <a:fillRect/>
          </a:stretch>
        </p:blipFill>
        <p:spPr bwMode="auto">
          <a:xfrm>
            <a:off x="2286000" y="1371600"/>
            <a:ext cx="3886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294</Words>
  <Application>Microsoft Office PowerPoint</Application>
  <PresentationFormat>On-screen Show (4:3)</PresentationFormat>
  <Paragraphs>43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VNI-Commerce</vt:lpstr>
      <vt:lpstr>VNI-Times</vt:lpstr>
      <vt:lpstr>Office Theme</vt:lpstr>
      <vt:lpstr>BÀI 2:VẼ THEO MẪU TĨNH VẬT ( Lọ hoa và quả - vẽ hình)</vt:lpstr>
      <vt:lpstr>PowerPoint Presentation</vt:lpstr>
      <vt:lpstr>PowerPoint Presentation</vt:lpstr>
      <vt:lpstr>PowerPoint Presentation</vt:lpstr>
      <vt:lpstr>PowerPoint Presentation</vt:lpstr>
      <vt:lpstr>I. Quan saùt, nhaän xeùt:</vt:lpstr>
      <vt:lpstr>II. Caùch döïng hình:</vt:lpstr>
      <vt:lpstr>Böôùc 2: Veõ phaùc khung hình rieâng.</vt:lpstr>
      <vt:lpstr>Böôùc 3: Veõ hình bằng nét thẳng.</vt:lpstr>
      <vt:lpstr>Böôùc 4: Nhìn maãu vẽ chi tiết .</vt:lpstr>
      <vt:lpstr>PowerPoint Presentation</vt:lpstr>
      <vt:lpstr>PowerPoint Presentation</vt:lpstr>
      <vt:lpstr>III. BÀI TẬP THỰC HÀNH</vt:lpstr>
      <vt:lpstr>ĐÁNH GIÁ VÀ NHẬN XÉT:</vt:lpstr>
      <vt:lpstr>4.Dặn dò: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Tin Hoc QuynhAnh</dc:creator>
  <cp:lastModifiedBy>Admin</cp:lastModifiedBy>
  <cp:revision>43</cp:revision>
  <dcterms:created xsi:type="dcterms:W3CDTF">2020-09-21T14:54:53Z</dcterms:created>
  <dcterms:modified xsi:type="dcterms:W3CDTF">2022-01-19T02:03:22Z</dcterms:modified>
</cp:coreProperties>
</file>