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80" r:id="rId18"/>
    <p:sldId id="275" r:id="rId19"/>
    <p:sldId id="276" r:id="rId20"/>
    <p:sldId id="277" r:id="rId21"/>
    <p:sldId id="278" r:id="rId22"/>
    <p:sldId id="279" r:id="rId23"/>
  </p:sldIdLst>
  <p:sldSz cx="10326688" cy="7192963"/>
  <p:notesSz cx="6858000" cy="9144000"/>
  <p:defaultTextStyle>
    <a:defPPr>
      <a:defRPr lang="en-US"/>
    </a:defPPr>
    <a:lvl1pPr marL="0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0543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1085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01628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02170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02713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03255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03798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04340" algn="l" defTabSz="100108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>
          <p15:clr>
            <a:srgbClr val="A4A3A4"/>
          </p15:clr>
        </p15:guide>
        <p15:guide id="2" pos="32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7A37"/>
    <a:srgbClr val="CCFFFF"/>
    <a:srgbClr val="FFCCCC"/>
    <a:srgbClr val="FFCCFF"/>
    <a:srgbClr val="350CA8"/>
    <a:srgbClr val="FF0066"/>
    <a:srgbClr val="CC66FF"/>
    <a:srgbClr val="CC00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96" y="72"/>
      </p:cViewPr>
      <p:guideLst>
        <p:guide orient="horz" pos="2266"/>
        <p:guide pos="325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C4CF8-BA7E-492E-80EF-B4997A9A6696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8375" y="685800"/>
            <a:ext cx="4921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B0EDF-4981-4559-8996-E5DC583D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0543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1085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01628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02170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02713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03255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03798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04340" algn="l" defTabSz="100108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502" y="2234482"/>
            <a:ext cx="8777685" cy="1541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9003" y="4076012"/>
            <a:ext cx="7228682" cy="18382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0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1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1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2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2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3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3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4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6849" y="288054"/>
            <a:ext cx="2323505" cy="61373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6334" y="288054"/>
            <a:ext cx="6798403" cy="61373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737" y="4622147"/>
            <a:ext cx="8777685" cy="1428602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5737" y="3048685"/>
            <a:ext cx="8777685" cy="157346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05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10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016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021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027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032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037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043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6334" y="1678360"/>
            <a:ext cx="4560954" cy="474702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9400" y="1678360"/>
            <a:ext cx="4560954" cy="474702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335" y="1610092"/>
            <a:ext cx="4562747" cy="6710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543" indent="0">
              <a:buNone/>
              <a:defRPr sz="2200" b="1"/>
            </a:lvl2pPr>
            <a:lvl3pPr marL="1001085" indent="0">
              <a:buNone/>
              <a:defRPr sz="2000" b="1"/>
            </a:lvl3pPr>
            <a:lvl4pPr marL="1501628" indent="0">
              <a:buNone/>
              <a:defRPr sz="1800" b="1"/>
            </a:lvl4pPr>
            <a:lvl5pPr marL="2002170" indent="0">
              <a:buNone/>
              <a:defRPr sz="1800" b="1"/>
            </a:lvl5pPr>
            <a:lvl6pPr marL="2502713" indent="0">
              <a:buNone/>
              <a:defRPr sz="1800" b="1"/>
            </a:lvl6pPr>
            <a:lvl7pPr marL="3003255" indent="0">
              <a:buNone/>
              <a:defRPr sz="1800" b="1"/>
            </a:lvl7pPr>
            <a:lvl8pPr marL="3503798" indent="0">
              <a:buNone/>
              <a:defRPr sz="1800" b="1"/>
            </a:lvl8pPr>
            <a:lvl9pPr marL="400434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335" y="2281102"/>
            <a:ext cx="4562747" cy="41442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45817" y="1610092"/>
            <a:ext cx="4564540" cy="6710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543" indent="0">
              <a:buNone/>
              <a:defRPr sz="2200" b="1"/>
            </a:lvl2pPr>
            <a:lvl3pPr marL="1001085" indent="0">
              <a:buNone/>
              <a:defRPr sz="2000" b="1"/>
            </a:lvl3pPr>
            <a:lvl4pPr marL="1501628" indent="0">
              <a:buNone/>
              <a:defRPr sz="1800" b="1"/>
            </a:lvl4pPr>
            <a:lvl5pPr marL="2002170" indent="0">
              <a:buNone/>
              <a:defRPr sz="1800" b="1"/>
            </a:lvl5pPr>
            <a:lvl6pPr marL="2502713" indent="0">
              <a:buNone/>
              <a:defRPr sz="1800" b="1"/>
            </a:lvl6pPr>
            <a:lvl7pPr marL="3003255" indent="0">
              <a:buNone/>
              <a:defRPr sz="1800" b="1"/>
            </a:lvl7pPr>
            <a:lvl8pPr marL="3503798" indent="0">
              <a:buNone/>
              <a:defRPr sz="1800" b="1"/>
            </a:lvl8pPr>
            <a:lvl9pPr marL="400434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45817" y="2281102"/>
            <a:ext cx="4564540" cy="41442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337" y="286386"/>
            <a:ext cx="3397409" cy="121880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7448" y="286389"/>
            <a:ext cx="5772905" cy="6138995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337" y="1505197"/>
            <a:ext cx="3397409" cy="4920187"/>
          </a:xfrm>
        </p:spPr>
        <p:txBody>
          <a:bodyPr/>
          <a:lstStyle>
            <a:lvl1pPr marL="0" indent="0">
              <a:buNone/>
              <a:defRPr sz="1500"/>
            </a:lvl1pPr>
            <a:lvl2pPr marL="500543" indent="0">
              <a:buNone/>
              <a:defRPr sz="1300"/>
            </a:lvl2pPr>
            <a:lvl3pPr marL="1001085" indent="0">
              <a:buNone/>
              <a:defRPr sz="1100"/>
            </a:lvl3pPr>
            <a:lvl4pPr marL="1501628" indent="0">
              <a:buNone/>
              <a:defRPr sz="1000"/>
            </a:lvl4pPr>
            <a:lvl5pPr marL="2002170" indent="0">
              <a:buNone/>
              <a:defRPr sz="1000"/>
            </a:lvl5pPr>
            <a:lvl6pPr marL="2502713" indent="0">
              <a:buNone/>
              <a:defRPr sz="1000"/>
            </a:lvl6pPr>
            <a:lvl7pPr marL="3003255" indent="0">
              <a:buNone/>
              <a:defRPr sz="1000"/>
            </a:lvl7pPr>
            <a:lvl8pPr marL="3503798" indent="0">
              <a:buNone/>
              <a:defRPr sz="1000"/>
            </a:lvl8pPr>
            <a:lvl9pPr marL="400434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103" y="5035075"/>
            <a:ext cx="6196013" cy="59442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24103" y="642704"/>
            <a:ext cx="6196013" cy="4315778"/>
          </a:xfrm>
        </p:spPr>
        <p:txBody>
          <a:bodyPr/>
          <a:lstStyle>
            <a:lvl1pPr marL="0" indent="0">
              <a:buNone/>
              <a:defRPr sz="3500"/>
            </a:lvl1pPr>
            <a:lvl2pPr marL="500543" indent="0">
              <a:buNone/>
              <a:defRPr sz="3100"/>
            </a:lvl2pPr>
            <a:lvl3pPr marL="1001085" indent="0">
              <a:buNone/>
              <a:defRPr sz="2600"/>
            </a:lvl3pPr>
            <a:lvl4pPr marL="1501628" indent="0">
              <a:buNone/>
              <a:defRPr sz="2200"/>
            </a:lvl4pPr>
            <a:lvl5pPr marL="2002170" indent="0">
              <a:buNone/>
              <a:defRPr sz="2200"/>
            </a:lvl5pPr>
            <a:lvl6pPr marL="2502713" indent="0">
              <a:buNone/>
              <a:defRPr sz="2200"/>
            </a:lvl6pPr>
            <a:lvl7pPr marL="3003255" indent="0">
              <a:buNone/>
              <a:defRPr sz="2200"/>
            </a:lvl7pPr>
            <a:lvl8pPr marL="3503798" indent="0">
              <a:buNone/>
              <a:defRPr sz="2200"/>
            </a:lvl8pPr>
            <a:lvl9pPr marL="4004340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24103" y="5629493"/>
            <a:ext cx="6196013" cy="844175"/>
          </a:xfrm>
        </p:spPr>
        <p:txBody>
          <a:bodyPr/>
          <a:lstStyle>
            <a:lvl1pPr marL="0" indent="0">
              <a:buNone/>
              <a:defRPr sz="1500"/>
            </a:lvl1pPr>
            <a:lvl2pPr marL="500543" indent="0">
              <a:buNone/>
              <a:defRPr sz="1300"/>
            </a:lvl2pPr>
            <a:lvl3pPr marL="1001085" indent="0">
              <a:buNone/>
              <a:defRPr sz="1100"/>
            </a:lvl3pPr>
            <a:lvl4pPr marL="1501628" indent="0">
              <a:buNone/>
              <a:defRPr sz="1000"/>
            </a:lvl4pPr>
            <a:lvl5pPr marL="2002170" indent="0">
              <a:buNone/>
              <a:defRPr sz="1000"/>
            </a:lvl5pPr>
            <a:lvl6pPr marL="2502713" indent="0">
              <a:buNone/>
              <a:defRPr sz="1000"/>
            </a:lvl6pPr>
            <a:lvl7pPr marL="3003255" indent="0">
              <a:buNone/>
              <a:defRPr sz="1000"/>
            </a:lvl7pPr>
            <a:lvl8pPr marL="3503798" indent="0">
              <a:buNone/>
              <a:defRPr sz="1000"/>
            </a:lvl8pPr>
            <a:lvl9pPr marL="400434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6335" y="288053"/>
            <a:ext cx="9294019" cy="1198827"/>
          </a:xfrm>
          <a:prstGeom prst="rect">
            <a:avLst/>
          </a:prstGeom>
        </p:spPr>
        <p:txBody>
          <a:bodyPr vert="horz" lIns="100109" tIns="50054" rIns="100109" bIns="5005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335" y="1678360"/>
            <a:ext cx="9294019" cy="4747023"/>
          </a:xfrm>
          <a:prstGeom prst="rect">
            <a:avLst/>
          </a:prstGeom>
        </p:spPr>
        <p:txBody>
          <a:bodyPr vert="horz" lIns="100109" tIns="50054" rIns="100109" bIns="5005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34" y="6666812"/>
            <a:ext cx="2409561" cy="382959"/>
          </a:xfrm>
          <a:prstGeom prst="rect">
            <a:avLst/>
          </a:prstGeom>
        </p:spPr>
        <p:txBody>
          <a:bodyPr vert="horz" lIns="100109" tIns="50054" rIns="100109" bIns="5005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207DE-2C4C-4976-84BE-80ED2C8E23BB}" type="datetimeFigureOut">
              <a:rPr lang="en-US" smtClean="0"/>
              <a:pPr/>
              <a:t>28/1/2023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8285" y="6666812"/>
            <a:ext cx="3270118" cy="382959"/>
          </a:xfrm>
          <a:prstGeom prst="rect">
            <a:avLst/>
          </a:prstGeom>
        </p:spPr>
        <p:txBody>
          <a:bodyPr vert="horz" lIns="100109" tIns="50054" rIns="100109" bIns="5005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00793" y="6666812"/>
            <a:ext cx="2409561" cy="382959"/>
          </a:xfrm>
          <a:prstGeom prst="rect">
            <a:avLst/>
          </a:prstGeom>
        </p:spPr>
        <p:txBody>
          <a:bodyPr vert="horz" lIns="100109" tIns="50054" rIns="100109" bIns="5005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4AC66-0983-4F87-B83E-F0EB68B1C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1085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5407" indent="-375407" algn="l" defTabSz="100108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3382" indent="-312839" algn="l" defTabSz="100108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1356" indent="-250271" algn="l" defTabSz="100108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51899" indent="-250271" algn="l" defTabSz="100108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2442" indent="-250271" algn="l" defTabSz="100108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2984" indent="-250271" algn="l" defTabSz="1001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53527" indent="-250271" algn="l" defTabSz="1001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069" indent="-250271" algn="l" defTabSz="1001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54612" indent="-250271" algn="l" defTabSz="1001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0543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085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1628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2170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2713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3255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3798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4340" algn="l" defTabSz="10010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D:\NG&#7884;C%20HOA\KHTN%207-CTST-PH&#194;N%20M&#212;N%20HO&#193;-ST-20220730T124752Z-001\KHTN%207-CTST-PH&#194;N%20M&#212;N%20L&#221;-ST-20220822T045753Z-001\KHTN%207-CTST-PH&#194;N%20M&#212;N%20L&#221;-ST\B&#192;I%2020-KHTN-CTSTxST\B&#192;I%2020%20.T&#7914;%20TR&#431;&#7900;NG%20TR&#193;I%20&#272;&#7844;T%20-%20S&#7916;%20D&#7908;NG%20LA%20B&#192;N\t&#7915;%20tr&#432;&#7901;ng%20Tr&#225;i%20&#272;&#7845;t.mp4" TargetMode="External"/><Relationship Id="rId1" Type="http://schemas.microsoft.com/office/2007/relationships/media" Target="file:///D:\NG&#7884;C%20HOA\KHTN%207-CTST-PH&#194;N%20M&#212;N%20HO&#193;-ST-20220730T124752Z-001\KHTN%207-CTST-PH&#194;N%20M&#212;N%20L&#221;-ST-20220822T045753Z-001\KHTN%207-CTST-PH&#194;N%20M&#212;N%20L&#221;-ST\B&#192;I%2020-KHTN-CTSTxST\B&#192;I%2020%20.T&#7914;%20TR&#431;&#7900;NG%20TR&#193;I%20&#272;&#7844;T%20-%20S&#7916;%20D&#7908;NG%20LA%20B&#192;N\t&#7915;%20tr&#432;&#7901;ng%20Tr&#225;i%20&#272;&#7845;t.mp4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D:\NG&#7884;C%20HOA\KHTN%207-CTST-PH&#194;N%20M&#212;N%20HO&#193;-ST-20220730T124752Z-001\KHTN%207-CTST-PH&#194;N%20M&#212;N%20L&#221;-ST-20220822T045753Z-001\KHTN%207-CTST-PH&#194;N%20M&#212;N%20L&#221;-ST\B&#192;I%2020-KHTN-CTSTxST\B&#192;I%2020%20.T&#7914;%20TR&#431;&#7900;NG%20TR&#193;I%20&#272;&#7844;T%20-%20S&#7916;%20D&#7908;NG%20LA%20B&#192;N\che%20tao%20la%20ban.mp4" TargetMode="External"/><Relationship Id="rId1" Type="http://schemas.microsoft.com/office/2007/relationships/media" Target="file:///D:\NG&#7884;C%20HOA\KHTN%207-CTST-PH&#194;N%20M&#212;N%20HO&#193;-ST-20220730T124752Z-001\KHTN%207-CTST-PH&#194;N%20M&#212;N%20L&#221;-ST-20220822T045753Z-001\KHTN%207-CTST-PH&#194;N%20M&#212;N%20L&#221;-ST\B&#192;I%2020-KHTN-CTSTxST\B&#192;I%2020%20.T&#7914;%20TR&#431;&#7900;NG%20TR&#193;I%20&#272;&#7844;T%20-%20S&#7916;%20D&#7908;NG%20LA%20B&#192;N\che%20tao%20la%20ban.mp4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" y="639377"/>
            <a:ext cx="4698532" cy="470417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 TRƯỜNG CỦA TRÁI ĐẤT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326" y="1198827"/>
            <a:ext cx="9445142" cy="567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từ trường Trái Đấ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503" y="1438592"/>
            <a:ext cx="8873303" cy="4795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39378"/>
            <a:ext cx="7228679" cy="470417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 BẮC ĐỊA TỪ VÀ CỰC BẮC ĐỊA LÍ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Shape 1371"/>
          <p:cNvPicPr/>
          <p:nvPr/>
        </p:nvPicPr>
        <p:blipFill>
          <a:blip r:embed="rId2"/>
          <a:stretch/>
        </p:blipFill>
        <p:spPr>
          <a:xfrm>
            <a:off x="430279" y="1518514"/>
            <a:ext cx="5593623" cy="4635465"/>
          </a:xfrm>
          <a:prstGeom prst="rect">
            <a:avLst/>
          </a:prstGeom>
        </p:spPr>
      </p:pic>
      <p:sp>
        <p:nvSpPr>
          <p:cNvPr id="7" name="Google Shape;271;p14"/>
          <p:cNvSpPr txBox="1"/>
          <p:nvPr/>
        </p:nvSpPr>
        <p:spPr>
          <a:xfrm>
            <a:off x="6077744" y="1310481"/>
            <a:ext cx="3886200" cy="49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092" tIns="50032" rIns="100092" bIns="50032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vi-VN" sz="2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Quan sát hình 20.4:</a:t>
            </a:r>
            <a:endParaRPr b="1">
              <a:solidFill>
                <a:srgbClr val="00B050"/>
              </a:solidFill>
            </a:endParaRPr>
          </a:p>
          <a:p>
            <a:pPr marL="500543" indent="-500543" algn="just">
              <a:lnSpc>
                <a:spcPct val="110000"/>
              </a:lnSpc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vi-VN" sz="2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Đường sức từ của Trái Đất có những điểm nào giống với đường sức từ của một nam châm thẳng?</a:t>
            </a:r>
            <a:endParaRPr b="1">
              <a:solidFill>
                <a:srgbClr val="00B050"/>
              </a:solidFill>
            </a:endParaRPr>
          </a:p>
          <a:p>
            <a:pPr marL="500543" indent="-500543" algn="just">
              <a:lnSpc>
                <a:spcPct val="110000"/>
              </a:lnSpc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vi-VN" sz="2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Hãy chỉ rõ các cực địa từ và các cực địa lí trên hình 20.4. Nhận xét chúng có trùng nhau không?</a:t>
            </a:r>
            <a:endParaRPr b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39378"/>
            <a:ext cx="7228679" cy="470417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 BẮC ĐỊA TỪ VÀ CỰC BẮC ĐỊA LÍ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Shape 1371"/>
          <p:cNvPicPr/>
          <p:nvPr/>
        </p:nvPicPr>
        <p:blipFill>
          <a:blip r:embed="rId2"/>
          <a:stretch/>
        </p:blipFill>
        <p:spPr>
          <a:xfrm>
            <a:off x="134144" y="1234281"/>
            <a:ext cx="4352065" cy="472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53744" y="1234281"/>
            <a:ext cx="55443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>
                <a:solidFill>
                  <a:srgbClr val="00B050"/>
                </a:solidFill>
                <a:latin typeface="+mj-lt"/>
              </a:rPr>
              <a:t>a) Điểm giống nhau giữa đường sức từ của Trái Đất và của một nam châm thẳng:</a:t>
            </a:r>
            <a:endParaRPr lang="en-US" sz="2600" dirty="0">
              <a:solidFill>
                <a:srgbClr val="00B050"/>
              </a:solidFill>
              <a:latin typeface="+mj-lt"/>
            </a:endParaRPr>
          </a:p>
          <a:p>
            <a:r>
              <a:rPr lang="en-US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- </a:t>
            </a:r>
            <a:r>
              <a:rPr lang="vi-VN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Đều là những đường cong khép kín nối từ cực này sáng cực kia.</a:t>
            </a:r>
          </a:p>
          <a:p>
            <a:r>
              <a:rPr lang="en-US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- </a:t>
            </a:r>
            <a:r>
              <a:rPr lang="vi-VN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Hướng của đường sức từ tuân theo quy ước: vào ở cực Nam và ra ở cực Bắc.</a:t>
            </a:r>
          </a:p>
          <a:p>
            <a:r>
              <a:rPr lang="vi-VN" sz="2600" dirty="0">
                <a:solidFill>
                  <a:srgbClr val="00B050"/>
                </a:solidFill>
                <a:latin typeface="+mj-lt"/>
              </a:rPr>
              <a:t>b) Nhận xét:</a:t>
            </a:r>
          </a:p>
          <a:p>
            <a:r>
              <a:rPr lang="en-US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- </a:t>
            </a:r>
            <a:r>
              <a:rPr lang="vi-VN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Cực Bắc địa từ và cực Nam địa từ nằm trên trục từ của Trái Đất.</a:t>
            </a:r>
          </a:p>
          <a:p>
            <a:r>
              <a:rPr lang="en-US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- </a:t>
            </a:r>
            <a:r>
              <a:rPr lang="vi-VN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Cực Bắc địa lí và cực Nam địa lí nằm trên trục quay của Trái Đất.</a:t>
            </a:r>
          </a:p>
          <a:p>
            <a:r>
              <a:rPr lang="en-US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- </a:t>
            </a:r>
            <a:r>
              <a:rPr lang="vi-VN" sz="26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Các cực này đều không trùng nhau.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39378"/>
            <a:ext cx="7228679" cy="470417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 BẮC ĐỊA TỪ VÀ CỰC BẮC ĐỊA LÍ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6544" y="1122838"/>
            <a:ext cx="882094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Bắc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địa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từ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Bắc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địa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lí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trùng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nhau</a:t>
            </a:r>
            <a:r>
              <a:rPr kumimoji="0" lang="en-US" sz="26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600" b="0" i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62744" y="2148681"/>
            <a:ext cx="996394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Lưu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ý: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Căn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cứ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sức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Trái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Đất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cực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Bắc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địa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nằm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Nam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bán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cầu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còn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cực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Nam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địa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nằm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Bắc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bán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cầu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Tuy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nhiên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ngay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đầu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ta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gọi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cực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Bắc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bán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cầu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cực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Bắc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địa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thói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quen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sử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dụng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đến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ngày</a:t>
            </a:r>
            <a:r>
              <a:rPr kumimoji="0" lang="en-US" sz="26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nay.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235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87664"/>
            <a:ext cx="7228679" cy="43964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LA BÀN ĐỂ TÌM HƯỚNG ĐỊA LÍ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57;p19" descr="A picture containing watch, compas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06344" y="1005681"/>
            <a:ext cx="3352800" cy="3276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0344" y="91281"/>
          <a:ext cx="9829800" cy="6751320"/>
        </p:xfrm>
        <a:graphic>
          <a:graphicData uri="http://schemas.openxmlformats.org/drawingml/2006/table">
            <a:tbl>
              <a:tblPr/>
              <a:tblGrid>
                <a:gridCol w="624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156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b="1" dirty="0">
                          <a:latin typeface="Times New Roman"/>
                          <a:ea typeface="Calibri"/>
                          <a:cs typeface="Times New Roman"/>
                        </a:rPr>
                        <a:t>PHIẾU HỌC TẬP 3</a:t>
                      </a:r>
                      <a:endParaRPr lang="en-US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dirty="0">
                          <a:latin typeface="Times New Roman"/>
                          <a:ea typeface="Calibri"/>
                          <a:cs typeface="Times New Roman"/>
                        </a:rPr>
                        <a:t>Nhóm ...........</a:t>
                      </a:r>
                      <a:endParaRPr lang="en-US" sz="2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dirty="0">
                          <a:latin typeface="Times New Roman"/>
                          <a:ea typeface="Calibri"/>
                          <a:cs typeface="Times New Roman"/>
                        </a:rPr>
                        <a:t>Thời gian: 10 phút</a:t>
                      </a:r>
                      <a:endParaRPr lang="en-US" sz="2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b="1" dirty="0">
                          <a:latin typeface="Times New Roman"/>
                          <a:ea typeface="Segoe UI"/>
                        </a:rPr>
                        <a:t>   Yêu cầu:</a:t>
                      </a:r>
                      <a:r>
                        <a:rPr lang="de-DE" sz="2200" dirty="0">
                          <a:latin typeface="Times New Roman"/>
                          <a:ea typeface="Segoe UI"/>
                        </a:rPr>
                        <a:t> HS thảo luận nhóm điền từ thích hợp vào chỗ trống. </a:t>
                      </a:r>
                      <a:endParaRPr lang="en-US" sz="2200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79011" marR="79011" marT="39505" marB="3950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268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-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được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cấu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tạo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Vỏ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200" b="0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………………………………………………….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Kim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200" b="0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………………………………………..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Mặt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200" b="0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………………………………………..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*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Các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kí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hiệu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trên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mặt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200" dirty="0"/>
                    </a:p>
                  </a:txBody>
                  <a:tcPr marL="79011" marR="79011" marT="39505" marB="3950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Kí</a:t>
                      </a:r>
                      <a:r>
                        <a:rPr lang="en-US" sz="2200" b="1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hiệu</a:t>
                      </a:r>
                      <a:endParaRPr lang="en-US" sz="2200" b="1" i="1" dirty="0">
                        <a:solidFill>
                          <a:srgbClr val="FF000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Hướng</a:t>
                      </a:r>
                      <a:endParaRPr lang="en-US" sz="2200" b="1" i="1" dirty="0">
                        <a:solidFill>
                          <a:srgbClr val="FF000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N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NE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E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ES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S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SW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W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WN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0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……………..</a:t>
                      </a:r>
                      <a:endParaRPr lang="en-US" sz="2200" b="1" i="1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57;p19" descr="A picture containing watch, compas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59587" y="700881"/>
            <a:ext cx="4267101" cy="3576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0344" y="91281"/>
          <a:ext cx="9829800" cy="6907226"/>
        </p:xfrm>
        <a:graphic>
          <a:graphicData uri="http://schemas.openxmlformats.org/drawingml/2006/table">
            <a:tbl>
              <a:tblPr/>
              <a:tblGrid>
                <a:gridCol w="624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156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b="1" dirty="0">
                          <a:latin typeface="Times New Roman"/>
                          <a:ea typeface="Calibri"/>
                          <a:cs typeface="Times New Roman"/>
                        </a:rPr>
                        <a:t>PHIẾU HỌC TẬP 3</a:t>
                      </a:r>
                      <a:endParaRPr lang="en-US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dirty="0">
                          <a:latin typeface="Times New Roman"/>
                          <a:ea typeface="Calibri"/>
                          <a:cs typeface="Times New Roman"/>
                        </a:rPr>
                        <a:t>Thời gian: 10 phút</a:t>
                      </a:r>
                      <a:endParaRPr lang="en-US" sz="2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200" b="1" dirty="0">
                          <a:latin typeface="Times New Roman"/>
                          <a:ea typeface="Segoe UI"/>
                        </a:rPr>
                        <a:t>   Yêu cầu:</a:t>
                      </a:r>
                      <a:r>
                        <a:rPr lang="de-DE" sz="2200" dirty="0">
                          <a:latin typeface="Times New Roman"/>
                          <a:ea typeface="Segoe UI"/>
                        </a:rPr>
                        <a:t> HS thảo luận nhóm điền từ thích hợp vào chỗ trống. </a:t>
                      </a:r>
                      <a:endParaRPr lang="en-US" sz="2200" dirty="0"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79011" marR="79011" marT="39505" marB="3950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994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-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được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cấu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tạo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Vỏ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kính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bảo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vệ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4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Kim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kim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nam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châm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thể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quay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tự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trên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trục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cố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định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4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001085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+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Mặt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vạch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chia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độ</a:t>
                      </a:r>
                      <a:r>
                        <a:rPr lang="en-US" sz="2400" b="0" i="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4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*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Các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kí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hiệu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trên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mặt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 la </a:t>
                      </a:r>
                      <a:r>
                        <a:rPr lang="en-US" sz="2200" b="1" i="0" dirty="0" err="1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2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:</a:t>
                      </a:r>
                      <a:endParaRPr lang="en-US" sz="22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200" dirty="0"/>
                    </a:p>
                  </a:txBody>
                  <a:tcPr marL="79011" marR="79011" marT="39505" marB="3950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Kí</a:t>
                      </a:r>
                      <a:r>
                        <a:rPr lang="en-US" sz="2200" b="1" i="0" dirty="0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hiệu</a:t>
                      </a:r>
                      <a:endParaRPr lang="en-US" sz="2200" b="1" i="1" dirty="0">
                        <a:solidFill>
                          <a:srgbClr val="FF000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 err="1">
                          <a:solidFill>
                            <a:srgbClr val="FF0000"/>
                          </a:solidFill>
                          <a:latin typeface="Times New Roman"/>
                          <a:ea typeface="Segoe UI"/>
                        </a:rPr>
                        <a:t>Hướng</a:t>
                      </a:r>
                      <a:endParaRPr lang="en-US" sz="2200" b="1" i="1" dirty="0">
                        <a:solidFill>
                          <a:srgbClr val="FF000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N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Bắc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NE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Đông Bắc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E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Đông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ES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Đông Nam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S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Nam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SW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Tây Nam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W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Tây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597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200" b="1" i="0" dirty="0">
                          <a:solidFill>
                            <a:srgbClr val="00B050"/>
                          </a:solidFill>
                          <a:latin typeface="Times New Roman"/>
                          <a:ea typeface="Segoe UI"/>
                        </a:rPr>
                        <a:t>WN</a:t>
                      </a:r>
                      <a:endParaRPr lang="en-US" sz="2200" b="1" i="1" dirty="0">
                        <a:solidFill>
                          <a:srgbClr val="00B050"/>
                        </a:solidFill>
                        <a:latin typeface="Segoe UI"/>
                        <a:ea typeface="Segoe UI"/>
                      </a:endParaRPr>
                    </a:p>
                  </a:txBody>
                  <a:tcPr marL="59258" marR="59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u="none" strike="noStrike" cap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</a:rPr>
                        <a:t>Tây Bắc</a:t>
                      </a:r>
                      <a:endParaRPr sz="1800" b="1" u="none" strike="noStrike" cap="none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87664"/>
            <a:ext cx="7228679" cy="43964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LA BÀN ĐỂ TÌM HƯỚNG ĐỊA LÍ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6544" y="1428139"/>
          <a:ext cx="9601200" cy="4682942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3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4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292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HƯỚNG DẪN ĐÁNH GIÁ PHIẾU HỌC TẬP SỐ 3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TT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Tiêu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chí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Điểm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tối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đa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Điểm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chấm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6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Nội dung (Đúng, đầy đủ)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Segoe UI"/>
                        </a:rPr>
                        <a:t>1. </a:t>
                      </a:r>
                      <a:r>
                        <a:rPr lang="en-US" sz="2600">
                          <a:solidFill>
                            <a:srgbClr val="000000"/>
                          </a:solidFill>
                          <a:latin typeface="Times New Roman"/>
                          <a:ea typeface="Segoe UI"/>
                        </a:rPr>
                        <a:t>Cấu tạo</a:t>
                      </a:r>
                      <a:endParaRPr lang="en-US" sz="2600">
                        <a:latin typeface="Segoe UI"/>
                        <a:ea typeface="Segoe UI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Segoe UI"/>
                        </a:rPr>
                        <a:t>2. Các kí hiệu trên mặt la bàn</a:t>
                      </a:r>
                      <a:endParaRPr lang="en-US" sz="2600">
                        <a:latin typeface="Segoe UI"/>
                        <a:ea typeface="Segoe UI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Báo cáo logic khoa học, dễ hiểu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latin typeface="Times New Roman"/>
                          <a:ea typeface="Calibri"/>
                          <a:cs typeface="Times New Roman"/>
                        </a:rPr>
                        <a:t>Đúng</a:t>
                      </a:r>
                      <a:r>
                        <a:rPr lang="en-US" sz="2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latin typeface="Times New Roman"/>
                          <a:ea typeface="Calibri"/>
                          <a:cs typeface="Times New Roman"/>
                        </a:rPr>
                        <a:t>gian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>
                          <a:latin typeface="Times New Roman"/>
                          <a:ea typeface="Calibri"/>
                          <a:cs typeface="Times New Roman"/>
                        </a:rPr>
                        <a:t>Tổng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US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87664"/>
            <a:ext cx="7228679" cy="43964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LA BÀN ĐỂ TÌM HƯỚNG ĐỊA LÍ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158081"/>
            <a:ext cx="10326688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9144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được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cấu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tạo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Vỏ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mặt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kính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bảo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vệ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Kim 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kim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nam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châm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thể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quay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tự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do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trên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trục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cố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định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Mặt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các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vạch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chia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độ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87664"/>
            <a:ext cx="7228679" cy="43964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LA BÀN ĐỂ TÌM HƯỚNG ĐỊA LÍ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15144" y="1310481"/>
            <a:ext cx="9296400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-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Các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nhóm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HS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quan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sát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la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,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nghiên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cứu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SGK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và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xác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định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hướng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của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cổng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trường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học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sau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đó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rút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ra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các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bước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sử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dụng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la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10 </a:t>
            </a:r>
            <a:r>
              <a:rPr lang="en-US" sz="28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kumimoji="0" lang="en-US" sz="2800" b="1" i="1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" y="687664"/>
            <a:ext cx="7228679" cy="43964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LA BÀN ĐỂ TÌM HƯỚNG ĐỊA LÍ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158081"/>
            <a:ext cx="10326688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9144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được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cấu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tạo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Vỏ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mặt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kính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bảo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vệ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Kim 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kim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nam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châm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thể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quay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tự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do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trên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trục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cố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định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   +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Mặt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la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: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các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vạch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chia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5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độ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972344" y="2758281"/>
            <a:ext cx="89154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để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xác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định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địa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lí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đối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tượng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+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1: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Xác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định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Nam (S)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Bắc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(N)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+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2: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Chọn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đối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tượng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cần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xác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định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+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3: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Đặt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trên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mặt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nằm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ngang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Chờ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đứng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yên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xoay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bàn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sao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vạch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trùng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Bắc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châm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+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4: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Đọc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trị</a:t>
            </a: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6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337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" y="639377"/>
            <a:ext cx="4698532" cy="470417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 TRƯỜNG CỦA TRÁI ĐẤT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8167" y="1038985"/>
          <a:ext cx="9724298" cy="6187739"/>
        </p:xfrm>
        <a:graphic>
          <a:graphicData uri="http://schemas.openxmlformats.org/drawingml/2006/table">
            <a:tbl>
              <a:tblPr/>
              <a:tblGrid>
                <a:gridCol w="9724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34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500" b="1" dirty="0">
                          <a:solidFill>
                            <a:srgbClr val="007A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PHIẾU HỌC TẬP 1</a:t>
                      </a:r>
                      <a:endParaRPr lang="en-US" sz="2500" dirty="0">
                        <a:solidFill>
                          <a:srgbClr val="007A37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500" dirty="0">
                          <a:solidFill>
                            <a:srgbClr val="007A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Nhóm ...........</a:t>
                      </a:r>
                      <a:endParaRPr lang="en-US" sz="2500" dirty="0">
                        <a:solidFill>
                          <a:srgbClr val="007A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500" dirty="0">
                          <a:solidFill>
                            <a:srgbClr val="007A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 gian: 10 phút</a:t>
                      </a:r>
                      <a:endParaRPr lang="en-US" sz="2500" dirty="0">
                        <a:solidFill>
                          <a:srgbClr val="007A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500" b="1" dirty="0">
                          <a:solidFill>
                            <a:srgbClr val="007A37"/>
                          </a:solidFill>
                          <a:latin typeface="Times New Roman"/>
                          <a:ea typeface="Segoe UI"/>
                        </a:rPr>
                        <a:t>   Yêu cầu:</a:t>
                      </a:r>
                      <a:r>
                        <a:rPr lang="de-DE" sz="2500" dirty="0">
                          <a:solidFill>
                            <a:srgbClr val="007A37"/>
                          </a:solidFill>
                          <a:latin typeface="Times New Roman"/>
                          <a:ea typeface="Segoe UI"/>
                        </a:rPr>
                        <a:t> HS thảo luận nhóm trả lời các câu hỏi sau:</a:t>
                      </a:r>
                      <a:endParaRPr lang="en-US" sz="2500" dirty="0">
                        <a:solidFill>
                          <a:srgbClr val="007A37"/>
                        </a:solidFill>
                        <a:latin typeface="Segoe UI"/>
                        <a:ea typeface="Segoe UI"/>
                      </a:endParaRPr>
                    </a:p>
                  </a:txBody>
                  <a:tcPr marL="74831" marR="7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24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1.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Năm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1600, William Gilbert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nêu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giả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thuyết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gì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về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Trái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Đất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trong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quyển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sách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De </a:t>
                      </a:r>
                      <a:r>
                        <a:rPr lang="en-US" sz="2500" i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Magnete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?</a:t>
                      </a:r>
                      <a:endParaRPr lang="en-US" sz="25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-1143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2.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Nêu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các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hiện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tượng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hoặc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sự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kiện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để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chứng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tỏ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rằng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giả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thuyết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của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William Gilbert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là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đúng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?</a:t>
                      </a:r>
                      <a:endParaRPr lang="en-US" sz="25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3.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Tại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sao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cực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quang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chỉ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tồn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tại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các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vùng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địa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cực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,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không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tồn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tại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các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vùng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nhiệt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đới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(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Hình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20.2 </a:t>
                      </a:r>
                      <a:r>
                        <a:rPr lang="en-US" sz="25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trong</a:t>
                      </a:r>
                      <a:r>
                        <a:rPr lang="en-US" sz="25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Segoe UI"/>
                        </a:rPr>
                        <a:t> SGK)? </a:t>
                      </a:r>
                      <a:endParaRPr lang="en-US" sz="25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egoe UI"/>
                        <a:ea typeface="Segoe UI"/>
                      </a:endParaRPr>
                    </a:p>
                  </a:txBody>
                  <a:tcPr marL="74831" marR="7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237449" y="4990810"/>
            <a:ext cx="5335455" cy="2042311"/>
            <a:chOff x="2472396" y="1219200"/>
            <a:chExt cx="5528604" cy="3547404"/>
          </a:xfrm>
        </p:grpSpPr>
        <p:sp>
          <p:nvSpPr>
            <p:cNvPr id="8" name="Rectangle 7"/>
            <p:cNvSpPr/>
            <p:nvPr/>
          </p:nvSpPr>
          <p:spPr>
            <a:xfrm>
              <a:off x="2514600" y="1219200"/>
              <a:ext cx="5486400" cy="35052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38600" y="2133600"/>
              <a:ext cx="2667000" cy="1676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520460" y="1225060"/>
              <a:ext cx="15240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2472396" y="3776004"/>
              <a:ext cx="16002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705600" y="3810000"/>
              <a:ext cx="1295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629400" y="1219200"/>
              <a:ext cx="13716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371"/>
          <p:cNvPicPr/>
          <p:nvPr/>
        </p:nvPicPr>
        <p:blipFill>
          <a:blip r:embed="rId2"/>
          <a:stretch/>
        </p:blipFill>
        <p:spPr>
          <a:xfrm>
            <a:off x="1048544" y="3672681"/>
            <a:ext cx="3352800" cy="3139282"/>
          </a:xfrm>
          <a:prstGeom prst="rect">
            <a:avLst/>
          </a:prstGeom>
        </p:spPr>
      </p:pic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38944" y="1310481"/>
            <a:ext cx="94488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8950" algn="l"/>
              </a:tabLst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1.  Kim la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bàn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chỉ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đúng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hướng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bắc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địa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lí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không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?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Vì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en-US" sz="2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sao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?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2744" y="853281"/>
            <a:ext cx="3715542" cy="501195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2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544" y="1843881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B050"/>
                </a:solidFill>
              </a:rPr>
              <a:t>Kim la bàn chỉ theo hướng của đường sức từ tại địa phương ấy nên không chỉ đúng hướng bắc địa lí.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5144" y="2682081"/>
            <a:ext cx="9525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20.4,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53744" y="3825081"/>
            <a:ext cx="55626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500" dirty="0">
                <a:solidFill>
                  <a:srgbClr val="00B050"/>
                </a:solidFill>
              </a:rPr>
              <a:t>Hình 20.4 mô tả từ trường Trái Đất tương tự như từ trường của thanh nam châm, hai đầu thanh nằm ở địa cực. Vậy, ở vùng Xích đạo, từ trường Trái Đất nhỏ hơn ở phía địa cực.</a:t>
            </a:r>
            <a:endParaRPr lang="en-US" sz="2500" dirty="0">
              <a:solidFill>
                <a:srgbClr val="00B050"/>
              </a:solidFill>
            </a:endParaRPr>
          </a:p>
          <a:p>
            <a:br>
              <a:rPr lang="vi-VN" sz="2500" dirty="0">
                <a:solidFill>
                  <a:srgbClr val="00B050"/>
                </a:solidFill>
              </a:rPr>
            </a:br>
            <a:endParaRPr lang="en-US" sz="25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  <p:bldP spid="7" grpId="0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344" y="777081"/>
            <a:ext cx="3715542" cy="531973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0344" y="1310481"/>
          <a:ext cx="9906000" cy="5715000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FF"/>
                          </a:solidFill>
                          <a:latin typeface="Times New Roman"/>
                          <a:ea typeface="Segoe UI"/>
                        </a:rPr>
                        <a:t>PHIẾU NHIỆM VỤ</a:t>
                      </a:r>
                      <a:endParaRPr lang="en-US" sz="2400" b="1" i="1" dirty="0">
                        <a:solidFill>
                          <a:srgbClr val="0000FF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Tự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làm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la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bàn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đơn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giản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vật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liệu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có</a:t>
                      </a:r>
                      <a:r>
                        <a:rPr lang="en-US" sz="2400" b="1" i="0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sẵn</a:t>
                      </a:r>
                      <a:endParaRPr lang="en-US" sz="2400" b="1" i="1" dirty="0">
                        <a:solidFill>
                          <a:srgbClr val="00B0F0"/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Chuẩn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bị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vật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liệu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: 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1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chiếc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kim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khâu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, 1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thỏi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nam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châm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, 1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cốc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nước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và</a:t>
                      </a:r>
                      <a:r>
                        <a:rPr lang="en-US" sz="2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1 </a:t>
                      </a:r>
                      <a:r>
                        <a:rPr lang="en-US" sz="2400" b="1" i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miếng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xốp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hình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tròn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nhỏ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(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hoặc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miếng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giấy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cứng</a:t>
                      </a:r>
                      <a:r>
                        <a:rPr lang="en-US" sz="2400" b="1" i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Segoe UI"/>
                        </a:rPr>
                        <a:t>)</a:t>
                      </a:r>
                      <a:endParaRPr lang="en-US" sz="2400" b="1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/>
                        <a:ea typeface="Segoe UI"/>
                      </a:endParaRPr>
                    </a:p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Tiến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hành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nhiệm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400" b="1" i="0" dirty="0" err="1">
                          <a:latin typeface="Times New Roman"/>
                          <a:ea typeface="Segoe UI"/>
                        </a:rPr>
                        <a:t>vụ</a:t>
                      </a:r>
                      <a:r>
                        <a:rPr lang="en-US" sz="2400" b="1" i="0" dirty="0">
                          <a:latin typeface="Times New Roman"/>
                          <a:ea typeface="Segoe UI"/>
                        </a:rPr>
                        <a:t>:</a:t>
                      </a:r>
                      <a:endParaRPr lang="en-US" sz="2400" b="1" i="1" dirty="0">
                        <a:latin typeface="Segoe UI"/>
                        <a:ea typeface="Segoe UI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latin typeface="Times New Roman"/>
                          <a:ea typeface="Calibri"/>
                          <a:cs typeface="Times New Roman"/>
                        </a:rPr>
                        <a:t>Bước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1: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Chà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xát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chiếc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vào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thỏi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châm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chà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xát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ít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nhất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15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lần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nếu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bạn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dùng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châm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yếu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như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châm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tủ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lạnh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hoặc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10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lần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nếu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bạn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châm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mạnh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hơn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Động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tác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chà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xát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sẽ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khiến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chiếc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nhiễm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từ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latin typeface="Times New Roman"/>
                          <a:ea typeface="Calibri"/>
                          <a:cs typeface="Times New Roman"/>
                        </a:rPr>
                        <a:t>Bước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2: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Cắt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mút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xốp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thành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một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hình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tròn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đướng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kính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khoảng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2 cm,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Tiếp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dùng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kìm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đẩy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chiếc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xuyên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qua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hình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tròn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nhỏ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(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hoặc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để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lên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miếng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giấy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latin typeface="Times New Roman"/>
                          <a:ea typeface="Calibri"/>
                          <a:cs typeface="Times New Roman"/>
                        </a:rPr>
                        <a:t>Bước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3: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Đặt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vào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giữa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bát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nước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chiếc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sẽ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quay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tự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do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như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chiếc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kim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trong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la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bàn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cuối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cùng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sẽ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chỉ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đúng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của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hai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cực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2400" b="1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7544" y="1462881"/>
            <a:ext cx="9067800" cy="567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344" y="777081"/>
            <a:ext cx="3715542" cy="531973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he tao la b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5364" y="1656846"/>
            <a:ext cx="8534401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6057" y="319688"/>
          <a:ext cx="10068519" cy="6689769"/>
        </p:xfrm>
        <a:graphic>
          <a:graphicData uri="http://schemas.openxmlformats.org/drawingml/2006/table">
            <a:tbl>
              <a:tblPr/>
              <a:tblGrid>
                <a:gridCol w="700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9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40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HƯỚNG DẪN ĐÁNH GIÁ PHIẾU HỌC TẬP SỐ 1</a:t>
                      </a: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TT</a:t>
                      </a: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Tiêu</a:t>
                      </a: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chí</a:t>
                      </a: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Điểm</a:t>
                      </a: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tối</a:t>
                      </a: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đa</a:t>
                      </a: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Điểm</a:t>
                      </a:r>
                      <a:r>
                        <a:rPr lang="en-US" sz="2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3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chấm</a:t>
                      </a: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04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Nội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dung: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đầy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đủ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chính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xác</a:t>
                      </a:r>
                      <a:endParaRPr lang="en-US" sz="2500" b="1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Trái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Đất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là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một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“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thanh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châm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khổng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lồ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” 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31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tabLst>
                          <a:tab pos="504825" algn="l"/>
                        </a:tabLst>
                      </a:pP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2. - Kim la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bàn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hay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thanh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nam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châm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treo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tự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do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luôn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chỉ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hướng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bắc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-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nam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</a:pP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-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Trái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Đất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ngăn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cản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các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bức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xạ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nguy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hiểm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Mặt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Trời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bảo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vệ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sự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sống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trên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Trái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Đất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tabLst>
                          <a:tab pos="504825" algn="l"/>
                        </a:tabLst>
                      </a:pP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- Do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Trái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Đất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có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nên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cực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quang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chỉ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xảy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ra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ở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các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vùng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địa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cực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7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-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Từ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trường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Trái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Đất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làm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lệch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các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bức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xạ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từ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Mặt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Trời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về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 </a:t>
                      </a:r>
                      <a:r>
                        <a:rPr lang="en-US" sz="25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cực</a:t>
                      </a:r>
                      <a:r>
                        <a:rPr lang="en-US" sz="25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4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Báo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cáo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logic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khoa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học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dễ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hiểu</a:t>
                      </a:r>
                      <a:endParaRPr lang="en-US" sz="2500" b="1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4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Đúng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thời</a:t>
                      </a:r>
                      <a:r>
                        <a:rPr lang="en-US" sz="25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gian</a:t>
                      </a:r>
                      <a:endParaRPr lang="en-US" sz="2500" b="1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93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Tổng</a:t>
                      </a:r>
                      <a:endParaRPr lang="en-US" sz="27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en-US" sz="27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272" marR="49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0558" y="1838202"/>
            <a:ext cx="7070015" cy="531973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châm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khổng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lồ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” </a:t>
            </a:r>
          </a:p>
        </p:txBody>
      </p:sp>
      <p:sp>
        <p:nvSpPr>
          <p:cNvPr id="8" name="Rectangle 7"/>
          <p:cNvSpPr/>
          <p:nvPr/>
        </p:nvSpPr>
        <p:spPr>
          <a:xfrm>
            <a:off x="3" y="639377"/>
            <a:ext cx="4698532" cy="470417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 TRƯỜNG CỦA TRÁI ĐẤT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959062"/>
            <a:ext cx="9810354" cy="96286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1.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Năm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1600, William Gilbert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nêu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giả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thuyết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gì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về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Trái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Đất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trong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quyển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sách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De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Magnete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?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Segoe UI"/>
              <a:ea typeface="Segoe U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317732"/>
            <a:ext cx="10326688" cy="96286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pPr indent="-12514"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2.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Nêu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các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hiện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tượng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hoặc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sự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kiện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để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chứng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tỏ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rằng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giả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thuyết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của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William Gilbert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là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đúng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?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Segoe UI"/>
              <a:ea typeface="Segoe U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8167" y="3196873"/>
            <a:ext cx="9896409" cy="2891593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pPr algn="just">
              <a:spcBef>
                <a:spcPts val="657"/>
              </a:spcBef>
              <a:spcAft>
                <a:spcPts val="219"/>
              </a:spcAft>
              <a:tabLst>
                <a:tab pos="552682" algn="l"/>
              </a:tabLst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- Kim la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bàn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hay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châm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treo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do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luôn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chỉ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hướng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bắc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-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.</a:t>
            </a:r>
          </a:p>
          <a:p>
            <a:pPr algn="just">
              <a:spcBef>
                <a:spcPts val="657"/>
              </a:spcBef>
              <a:spcAft>
                <a:spcPts val="219"/>
              </a:spcAft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-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ngăn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cản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bức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xạ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nguy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hiểm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Trời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bảo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vệ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sống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.</a:t>
            </a:r>
          </a:p>
          <a:p>
            <a:pPr algn="just">
              <a:spcBef>
                <a:spcPts val="657"/>
              </a:spcBef>
              <a:spcAft>
                <a:spcPts val="219"/>
              </a:spcAft>
              <a:tabLst>
                <a:tab pos="552682" algn="l"/>
              </a:tabLst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- Do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nên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cực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quang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chỉ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xảy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vùng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cực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" y="639377"/>
            <a:ext cx="4698532" cy="470417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 TRƯỜNG CỦA TRÁI ĐẤT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8167" y="1038983"/>
            <a:ext cx="9810354" cy="96286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3.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Tại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sao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cực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quang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chỉ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tồn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tại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ở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các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vùng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địa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cực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không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tồn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tại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ở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các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vùng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nhiệt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đới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(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Hình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20.2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trong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Segoe UI"/>
              </a:rPr>
              <a:t> SGK)? 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Segoe UI"/>
              <a:ea typeface="Segoe U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4223" y="5994136"/>
            <a:ext cx="9380075" cy="962860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lệch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bức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xạ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Trời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cực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B050"/>
              </a:solidFill>
            </a:endParaRPr>
          </a:p>
        </p:txBody>
      </p:sp>
      <p:pic>
        <p:nvPicPr>
          <p:cNvPr id="14" name="Shape 1357"/>
          <p:cNvPicPr/>
          <p:nvPr/>
        </p:nvPicPr>
        <p:blipFill>
          <a:blip r:embed="rId2"/>
          <a:stretch/>
        </p:blipFill>
        <p:spPr>
          <a:xfrm>
            <a:off x="430279" y="2077967"/>
            <a:ext cx="9552186" cy="3116951"/>
          </a:xfrm>
          <a:prstGeom prst="rect">
            <a:avLst/>
          </a:prstGeom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46613" y="5274839"/>
            <a:ext cx="8605573" cy="87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328"/>
              </a:spcAft>
            </a:pP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a)	                                                      b)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▲ </a:t>
            </a:r>
            <a:r>
              <a:rPr lang="en-US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20.2.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ở: a)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b) Nam </a:t>
            </a:r>
            <a:r>
              <a:rPr lang="en-US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3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6056" y="849768"/>
          <a:ext cx="10068521" cy="6320028"/>
        </p:xfrm>
        <a:graphic>
          <a:graphicData uri="http://schemas.openxmlformats.org/drawingml/2006/table">
            <a:tbl>
              <a:tblPr/>
              <a:tblGrid>
                <a:gridCol w="485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8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143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PHIẾU HỌC TẬP 2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Nhóm ...........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Thời gian: 5 phút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   Yêu cầu: HS thảo luận nhóm trả lời các câu hỏi sau: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Segoe UI"/>
                        <a:cs typeface="Times New Roman" pitchFamily="18" charset="0"/>
                      </a:endParaRP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20">
                <a:tc>
                  <a:txBody>
                    <a:bodyPr/>
                    <a:lstStyle/>
                    <a:p>
                      <a:pPr marL="0" marR="0" indent="-114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Phần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câu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hỏi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14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Phần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trả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lời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Segoe UI"/>
                        <a:cs typeface="Times New Roman" pitchFamily="18" charset="0"/>
                      </a:endParaRP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9124">
                <a:tc>
                  <a:txBody>
                    <a:bodyPr/>
                    <a:lstStyle/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1.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Vì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sao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thanh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nam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châm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khi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treo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tự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do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luôn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chỉ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hướng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Bắc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- Nam?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2.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Trên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Hình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20.3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trong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SGK,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độ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mạnh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của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giảm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dần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theo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thứ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tự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màu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sắc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như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sau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: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đỏ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vàng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lục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lam,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lơ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Việt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Nam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nằm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trong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vùng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có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mạnh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hay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yếu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1…………………………………..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….…………………………….......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……………………………………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2…………………………………..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………………………………………………………………………………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………………………………………………………………………………</a:t>
                      </a: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6056" y="849767"/>
          <a:ext cx="10068521" cy="5868226"/>
        </p:xfrm>
        <a:graphic>
          <a:graphicData uri="http://schemas.openxmlformats.org/drawingml/2006/table">
            <a:tbl>
              <a:tblPr/>
              <a:tblGrid>
                <a:gridCol w="485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8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188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PHIẾU HỌC TẬP 2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Thời gian: 5 phút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b="1" dirty="0">
                          <a:solidFill>
                            <a:srgbClr val="007A37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   Yêu cầu: HS thảo luận nhóm trả lời các câu hỏi sau:</a:t>
                      </a:r>
                      <a:endParaRPr lang="en-US" sz="2600" b="1" dirty="0">
                        <a:solidFill>
                          <a:srgbClr val="007A37"/>
                        </a:solidFill>
                        <a:latin typeface="Times New Roman" pitchFamily="18" charset="0"/>
                        <a:ea typeface="Segoe UI"/>
                        <a:cs typeface="Times New Roman" pitchFamily="18" charset="0"/>
                      </a:endParaRP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550">
                <a:tc>
                  <a:txBody>
                    <a:bodyPr/>
                    <a:lstStyle/>
                    <a:p>
                      <a:pPr marL="0" marR="0" indent="-114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Phần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câu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hỏi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14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Phần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trả</a:t>
                      </a: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lời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Segoe UI"/>
                        <a:cs typeface="Times New Roman" pitchFamily="18" charset="0"/>
                      </a:endParaRP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9124">
                <a:tc>
                  <a:txBody>
                    <a:bodyPr/>
                    <a:lstStyle/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1.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Vì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sao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thanh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nam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châm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khi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treo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tự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do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luôn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chỉ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hướng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Bắc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- Nam?</a:t>
                      </a:r>
                    </a:p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2.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Trên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Hình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20.3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trong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SGK,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độ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mạnh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của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giảm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dần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theo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thứ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tự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màu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sắc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như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sau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: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đỏ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vàng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lục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, lam,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lơ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.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Việt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Nam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nằm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trong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vùng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có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từ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mạnh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 hay </a:t>
                      </a:r>
                      <a:r>
                        <a:rPr lang="en-US" sz="26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yếu</a:t>
                      </a:r>
                      <a:r>
                        <a:rPr lang="en-US" sz="2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Segoe UI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114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b="1" dirty="0">
                        <a:solidFill>
                          <a:srgbClr val="00B050"/>
                        </a:solidFill>
                        <a:latin typeface="Times New Roman" pitchFamily="18" charset="0"/>
                        <a:ea typeface="Segoe UI"/>
                        <a:cs typeface="Times New Roman" pitchFamily="18" charset="0"/>
                      </a:endParaRPr>
                    </a:p>
                  </a:txBody>
                  <a:tcPr marL="75792" marR="75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991233" y="2557498"/>
            <a:ext cx="5077288" cy="1534555"/>
          </a:xfrm>
          <a:prstGeom prst="rect">
            <a:avLst/>
          </a:prstGeom>
        </p:spPr>
        <p:txBody>
          <a:bodyPr wrap="square" lIns="100109" tIns="50054" rIns="100109" bIns="50054">
            <a:spAutoFit/>
          </a:bodyPr>
          <a:lstStyle/>
          <a:p>
            <a:pPr indent="-12514" algn="just">
              <a:lnSpc>
                <a:spcPct val="115000"/>
              </a:lnSpc>
              <a:defRPr/>
            </a:pPr>
            <a:r>
              <a:rPr lang="en-US" sz="27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1. </a:t>
            </a:r>
            <a:r>
              <a:rPr lang="en-US" sz="2700" dirty="0" err="1">
                <a:solidFill>
                  <a:srgbClr val="0000FF"/>
                </a:solidFill>
              </a:rPr>
              <a:t>Từ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trường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tồn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tại</a:t>
            </a:r>
            <a:r>
              <a:rPr lang="en-US" sz="2700" dirty="0">
                <a:solidFill>
                  <a:srgbClr val="0000FF"/>
                </a:solidFill>
              </a:rPr>
              <a:t> ở </a:t>
            </a:r>
            <a:r>
              <a:rPr lang="en-US" sz="2700" dirty="0" err="1">
                <a:solidFill>
                  <a:srgbClr val="0000FF"/>
                </a:solidFill>
              </a:rPr>
              <a:t>mọi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nơi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trên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Trái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Đất</a:t>
            </a:r>
            <a:r>
              <a:rPr lang="en-US" sz="2700" dirty="0">
                <a:solidFill>
                  <a:srgbClr val="0000FF"/>
                </a:solidFill>
              </a:rPr>
              <a:t>, do </a:t>
            </a:r>
            <a:r>
              <a:rPr lang="en-US" sz="2700" dirty="0" err="1">
                <a:solidFill>
                  <a:srgbClr val="0000FF"/>
                </a:solidFill>
              </a:rPr>
              <a:t>đó</a:t>
            </a:r>
            <a:r>
              <a:rPr lang="en-US" sz="2700" dirty="0">
                <a:solidFill>
                  <a:srgbClr val="0000FF"/>
                </a:solidFill>
              </a:rPr>
              <a:t>, </a:t>
            </a:r>
            <a:r>
              <a:rPr lang="en-US" sz="2700" dirty="0" err="1">
                <a:solidFill>
                  <a:srgbClr val="0000FF"/>
                </a:solidFill>
              </a:rPr>
              <a:t>kim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nam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châm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sẽ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chỉ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hướng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bắc</a:t>
            </a:r>
            <a:r>
              <a:rPr lang="en-US" sz="2700" dirty="0">
                <a:solidFill>
                  <a:srgbClr val="0000FF"/>
                </a:solidFill>
              </a:rPr>
              <a:t> - </a:t>
            </a:r>
            <a:r>
              <a:rPr lang="en-US" sz="2700" dirty="0" err="1">
                <a:solidFill>
                  <a:srgbClr val="0000FF"/>
                </a:solidFill>
              </a:rPr>
              <a:t>nam</a:t>
            </a:r>
            <a:r>
              <a:rPr lang="en-US" sz="2700" dirty="0">
                <a:solidFill>
                  <a:srgbClr val="0000FF"/>
                </a:solidFill>
              </a:rPr>
              <a:t> ở </a:t>
            </a:r>
            <a:r>
              <a:rPr lang="en-US" sz="2700" dirty="0" err="1">
                <a:solidFill>
                  <a:srgbClr val="0000FF"/>
                </a:solidFill>
              </a:rPr>
              <a:t>mọi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nơi</a:t>
            </a:r>
            <a:r>
              <a:rPr lang="en-US" sz="27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991233" y="4315779"/>
            <a:ext cx="5163344" cy="2490201"/>
          </a:xfrm>
          <a:prstGeom prst="rect">
            <a:avLst/>
          </a:prstGeom>
        </p:spPr>
        <p:txBody>
          <a:bodyPr lIns="100109" tIns="50054" rIns="100109" bIns="50054">
            <a:spAutoFit/>
          </a:bodyPr>
          <a:lstStyle/>
          <a:p>
            <a:pPr indent="-12514" algn="just">
              <a:lnSpc>
                <a:spcPct val="115000"/>
              </a:lnSpc>
              <a:defRPr/>
            </a:pPr>
            <a:r>
              <a:rPr lang="en-US" sz="2700" b="1" dirty="0">
                <a:solidFill>
                  <a:srgbClr val="00B05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2. </a:t>
            </a:r>
            <a:r>
              <a:rPr lang="en-US" sz="2700" dirty="0" err="1">
                <a:solidFill>
                  <a:srgbClr val="0000FF"/>
                </a:solidFill>
              </a:rPr>
              <a:t>Từ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trường</a:t>
            </a:r>
            <a:r>
              <a:rPr lang="en-US" sz="2700" dirty="0">
                <a:solidFill>
                  <a:srgbClr val="0000FF"/>
                </a:solidFill>
              </a:rPr>
              <a:t> ở </a:t>
            </a:r>
            <a:r>
              <a:rPr lang="en-US" sz="2700" dirty="0" err="1">
                <a:solidFill>
                  <a:srgbClr val="0000FF"/>
                </a:solidFill>
              </a:rPr>
              <a:t>địa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cực</a:t>
            </a:r>
            <a:r>
              <a:rPr lang="en-US" sz="2700" dirty="0">
                <a:solidFill>
                  <a:srgbClr val="0000FF"/>
                </a:solidFill>
              </a:rPr>
              <a:t> (</a:t>
            </a:r>
            <a:r>
              <a:rPr lang="en-US" sz="2700" dirty="0" err="1">
                <a:solidFill>
                  <a:srgbClr val="0000FF"/>
                </a:solidFill>
              </a:rPr>
              <a:t>màu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đỏ</a:t>
            </a:r>
            <a:r>
              <a:rPr lang="en-US" sz="2700" dirty="0">
                <a:solidFill>
                  <a:srgbClr val="0000FF"/>
                </a:solidFill>
              </a:rPr>
              <a:t>) </a:t>
            </a:r>
            <a:r>
              <a:rPr lang="en-US" sz="2700" dirty="0" err="1">
                <a:solidFill>
                  <a:srgbClr val="0000FF"/>
                </a:solidFill>
              </a:rPr>
              <a:t>mạnh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hơn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từ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trường</a:t>
            </a:r>
            <a:r>
              <a:rPr lang="en-US" sz="2700" dirty="0">
                <a:solidFill>
                  <a:srgbClr val="0000FF"/>
                </a:solidFill>
              </a:rPr>
              <a:t> ở </a:t>
            </a:r>
            <a:r>
              <a:rPr lang="en-US" sz="2700" dirty="0" err="1">
                <a:solidFill>
                  <a:srgbClr val="0000FF"/>
                </a:solidFill>
              </a:rPr>
              <a:t>vùng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Xích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đạo</a:t>
            </a:r>
            <a:r>
              <a:rPr lang="en-US" sz="2700" dirty="0">
                <a:solidFill>
                  <a:srgbClr val="0000FF"/>
                </a:solidFill>
              </a:rPr>
              <a:t> (</a:t>
            </a:r>
            <a:r>
              <a:rPr lang="en-US" sz="2700" dirty="0" err="1">
                <a:solidFill>
                  <a:srgbClr val="0000FF"/>
                </a:solidFill>
              </a:rPr>
              <a:t>màu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xanh</a:t>
            </a:r>
            <a:r>
              <a:rPr lang="en-US" sz="2700" dirty="0">
                <a:solidFill>
                  <a:srgbClr val="0000FF"/>
                </a:solidFill>
              </a:rPr>
              <a:t>). </a:t>
            </a:r>
            <a:r>
              <a:rPr lang="en-US" sz="2700" dirty="0" err="1">
                <a:solidFill>
                  <a:srgbClr val="0000FF"/>
                </a:solidFill>
              </a:rPr>
              <a:t>Từ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đó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suy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ra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Việt</a:t>
            </a:r>
            <a:r>
              <a:rPr lang="en-US" sz="2700" dirty="0">
                <a:solidFill>
                  <a:srgbClr val="0000FF"/>
                </a:solidFill>
              </a:rPr>
              <a:t> Nam </a:t>
            </a:r>
            <a:r>
              <a:rPr lang="en-US" sz="2700" dirty="0" err="1">
                <a:solidFill>
                  <a:srgbClr val="0000FF"/>
                </a:solidFill>
              </a:rPr>
              <a:t>nằm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vùng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từ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trường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trung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bình</a:t>
            </a:r>
            <a:r>
              <a:rPr lang="en-US" sz="2700" dirty="0">
                <a:solidFill>
                  <a:srgbClr val="0000FF"/>
                </a:solidFill>
              </a:rPr>
              <a:t> (</a:t>
            </a:r>
            <a:r>
              <a:rPr lang="en-US" sz="2700" dirty="0" err="1">
                <a:solidFill>
                  <a:srgbClr val="0000FF"/>
                </a:solidFill>
              </a:rPr>
              <a:t>màu</a:t>
            </a:r>
            <a:r>
              <a:rPr lang="en-US" sz="2700" dirty="0">
                <a:solidFill>
                  <a:srgbClr val="0000FF"/>
                </a:solidFill>
              </a:rPr>
              <a:t> </a:t>
            </a:r>
            <a:r>
              <a:rPr lang="en-US" sz="2700" dirty="0" err="1">
                <a:solidFill>
                  <a:srgbClr val="0000FF"/>
                </a:solidFill>
              </a:rPr>
              <a:t>vàng</a:t>
            </a:r>
            <a:r>
              <a:rPr lang="en-US" sz="2700" dirty="0">
                <a:solidFill>
                  <a:srgbClr val="0000FF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2112" y="159844"/>
          <a:ext cx="9982465" cy="7033116"/>
        </p:xfrm>
        <a:graphic>
          <a:graphicData uri="http://schemas.openxmlformats.org/drawingml/2006/table">
            <a:tbl>
              <a:tblPr/>
              <a:tblGrid>
                <a:gridCol w="774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36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HƯỚNG DẪN ĐÁNH GIÁ PHIẾU HỌC TẬP SỐ 2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TT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Tiêu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chí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Điểm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tối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đa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Điểm</a:t>
                      </a:r>
                      <a:r>
                        <a:rPr lang="en-US" sz="2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latin typeface="Times New Roman"/>
                          <a:ea typeface="Calibri"/>
                          <a:cs typeface="Times New Roman"/>
                        </a:rPr>
                        <a:t>chấm</a:t>
                      </a:r>
                      <a:endParaRPr lang="en-US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36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6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Nội</a:t>
                      </a: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dung</a:t>
                      </a:r>
                      <a:endParaRPr lang="en-US" sz="26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70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1.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tổn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tại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mọi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nơi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trên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Trái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Đất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, do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đó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kim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nam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châm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sẽ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chỉ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hướng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bắc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-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nam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mọi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nơi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.</a:t>
                      </a:r>
                      <a:endParaRPr lang="en-US" sz="2600" b="1" dirty="0">
                        <a:solidFill>
                          <a:srgbClr val="00B0F0"/>
                        </a:solidFill>
                        <a:latin typeface="Segoe UI"/>
                        <a:ea typeface="Segoe UI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9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2.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địa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cực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(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màu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đỏ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)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mạnh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hơn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ở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vùng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Xích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đạo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(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màu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xanh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).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đó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suy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ra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Việt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Nam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nằm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vùng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từ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trường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trung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bình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(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màu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vàng</a:t>
                      </a:r>
                      <a:r>
                        <a:rPr lang="en-US" sz="2600" b="1" dirty="0">
                          <a:solidFill>
                            <a:srgbClr val="00B0F0"/>
                          </a:solidFill>
                          <a:latin typeface="Times New Roman"/>
                          <a:ea typeface="Segoe UI"/>
                        </a:rPr>
                        <a:t>).</a:t>
                      </a:r>
                      <a:endParaRPr lang="en-US" sz="2600" b="1" dirty="0">
                        <a:solidFill>
                          <a:srgbClr val="00B0F0"/>
                        </a:solidFill>
                        <a:latin typeface="Segoe UI"/>
                        <a:ea typeface="Segoe UI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3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6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Báo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cáo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logic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khoa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dễ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hiểu</a:t>
                      </a:r>
                      <a:endParaRPr lang="en-US" sz="2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3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6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Đúng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6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gian</a:t>
                      </a:r>
                      <a:endParaRPr lang="en-US" sz="2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36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Tổng</a:t>
                      </a:r>
                      <a:endParaRPr lang="en-US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US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266" marR="49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"/>
          <p:cNvSpPr txBox="1"/>
          <p:nvPr/>
        </p:nvSpPr>
        <p:spPr>
          <a:xfrm>
            <a:off x="0" y="1"/>
            <a:ext cx="10326688" cy="6088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00092" tIns="50032" rIns="100092" bIns="50032" anchor="t" anchorCtr="0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20 : </a:t>
            </a:r>
            <a:r>
              <a:rPr lang="vi-VN" sz="33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 TRƯỜNG TRÁI ĐẤT – SỬ DỤNG LA BÀN</a:t>
            </a:r>
            <a:endParaRPr sz="33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" y="639377"/>
            <a:ext cx="4698532" cy="470417"/>
          </a:xfrm>
          <a:prstGeom prst="rect">
            <a:avLst/>
          </a:prstGeom>
        </p:spPr>
        <p:txBody>
          <a:bodyPr wrap="none" lIns="100109" tIns="50054" rIns="100109" bIns="50054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 TRƯỜNG CỦA TRÁI ĐẤT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30279" y="1198828"/>
            <a:ext cx="9207963" cy="302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00109" tIns="50054" rIns="100109" bIns="50054" numCol="1" anchor="ctr" anchorCtr="0" compatLnSpc="1">
            <a:prstTxWarp prst="textNoShape">
              <a:avLst/>
            </a:prstTxWarp>
            <a:spAutoFit/>
          </a:bodyPr>
          <a:lstStyle/>
          <a:p>
            <a:pPr indent="50054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Trong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hệ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Mặt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Trời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Trái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Đất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một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trong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những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hành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tinh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từ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trường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lang="en-US" sz="2400" b="1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50054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Từ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Đất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khiến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bức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xạ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điện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từ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lệch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về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sự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tương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bức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xạ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quyển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hiện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tượng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cực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50054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Từ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trường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Trái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Đất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mạnh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hơn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phía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địa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cực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yếu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hơn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vùng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xích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đạo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2221</Words>
  <Application>Microsoft Office PowerPoint</Application>
  <PresentationFormat>Custom</PresentationFormat>
  <Paragraphs>230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19145-Vũ Tiến Dũng-Bệnh Viện Đa Khoa Huyện Ba Vì</cp:lastModifiedBy>
  <cp:revision>50</cp:revision>
  <dcterms:created xsi:type="dcterms:W3CDTF">2022-07-06T08:15:04Z</dcterms:created>
  <dcterms:modified xsi:type="dcterms:W3CDTF">2023-01-28T00:59:24Z</dcterms:modified>
</cp:coreProperties>
</file>