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  <p:sldMasterId id="2147483665" r:id="rId4"/>
  </p:sldMasterIdLst>
  <p:notesMasterIdLst>
    <p:notesMasterId r:id="rId35"/>
  </p:notesMasterIdLst>
  <p:sldIdLst>
    <p:sldId id="332" r:id="rId5"/>
    <p:sldId id="335" r:id="rId6"/>
    <p:sldId id="313" r:id="rId7"/>
    <p:sldId id="259" r:id="rId8"/>
    <p:sldId id="336" r:id="rId9"/>
    <p:sldId id="337" r:id="rId10"/>
    <p:sldId id="263" r:id="rId11"/>
    <p:sldId id="266" r:id="rId12"/>
    <p:sldId id="338" r:id="rId13"/>
    <p:sldId id="339" r:id="rId14"/>
    <p:sldId id="268" r:id="rId15"/>
    <p:sldId id="340" r:id="rId16"/>
    <p:sldId id="342" r:id="rId17"/>
    <p:sldId id="343" r:id="rId18"/>
    <p:sldId id="341" r:id="rId19"/>
    <p:sldId id="269" r:id="rId20"/>
    <p:sldId id="270" r:id="rId21"/>
    <p:sldId id="278" r:id="rId22"/>
    <p:sldId id="346" r:id="rId23"/>
    <p:sldId id="347" r:id="rId24"/>
    <p:sldId id="344" r:id="rId25"/>
    <p:sldId id="345" r:id="rId26"/>
    <p:sldId id="348" r:id="rId27"/>
    <p:sldId id="350" r:id="rId28"/>
    <p:sldId id="286" r:id="rId29"/>
    <p:sldId id="349" r:id="rId30"/>
    <p:sldId id="351" r:id="rId31"/>
    <p:sldId id="352" r:id="rId32"/>
    <p:sldId id="353" r:id="rId33"/>
    <p:sldId id="30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601" autoAdjust="0"/>
  </p:normalViewPr>
  <p:slideViewPr>
    <p:cSldViewPr>
      <p:cViewPr>
        <p:scale>
          <a:sx n="48" d="100"/>
          <a:sy n="48" d="100"/>
        </p:scale>
        <p:origin x="1268" y="2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CE6B1-B1C1-4981-B428-93BB3B55A24A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E44E6-AF8A-484E-9520-EFEF476DDC4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573B-DD2F-444B-A248-1E745869EC8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23F0-2AC2-428D-852B-24C5ACED72F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7F-4302-4F05-86AE-3E2E448BF94D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C1EF-3D25-436A-80F8-AD27601C036B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600" indent="0">
              <a:buNone/>
              <a:defRPr sz="3700"/>
            </a:lvl2pPr>
            <a:lvl3pPr marL="1219200" indent="0">
              <a:buNone/>
              <a:defRPr sz="3200"/>
            </a:lvl3pPr>
            <a:lvl4pPr marL="1828800" indent="0">
              <a:buNone/>
              <a:defRPr sz="2700"/>
            </a:lvl4pPr>
            <a:lvl5pPr marL="2438400" indent="0">
              <a:buNone/>
              <a:defRPr sz="2700"/>
            </a:lvl5pPr>
            <a:lvl6pPr marL="3048000" indent="0">
              <a:buNone/>
              <a:defRPr sz="2700"/>
            </a:lvl6pPr>
            <a:lvl7pPr marL="3657600" indent="0">
              <a:buNone/>
              <a:defRPr sz="2700"/>
            </a:lvl7pPr>
            <a:lvl8pPr marL="4266565" indent="0">
              <a:buNone/>
              <a:defRPr sz="2700"/>
            </a:lvl8pPr>
            <a:lvl9pPr marL="4876165" indent="0">
              <a:buNone/>
              <a:defRPr sz="27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38BF8-1197-4BDA-8C9E-CF2E46DA26CF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48214-5A5B-4F40-982E-1AC3F4A9F787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1FF4A-34F7-40DD-A41E-AEA1CB572AE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B44F7-DCBE-4860-AE6D-04C133D99194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7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7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77E23-F94E-4396-880B-56AC6E944F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F4768-AA62-4488-B352-6DC57C884B14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flipH="1">
            <a:off x="-9500" y="0"/>
            <a:ext cx="3456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92" tIns="121892" rIns="121892" bIns="121892" anchor="ctr" anchorCtr="0">
            <a:noAutofit/>
          </a:bodyPr>
          <a:lstStyle/>
          <a:p>
            <a:pPr defTabSz="914400" fontAlgn="base"/>
            <a:endParaRPr sz="19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3447304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121892" tIns="60929" rIns="121892" bIns="60929" anchor="ctr" anchorCtr="0">
            <a:noAutofit/>
          </a:bodyPr>
          <a:lstStyle/>
          <a:p>
            <a:pPr algn="ctr" defTabSz="914400" fontAlgn="base"/>
            <a:endParaRPr sz="2400">
              <a:solidFill>
                <a:srgbClr val="FFFFFF"/>
              </a:solidFill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369467" y="378933"/>
            <a:ext cx="2698800" cy="49040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69467" y="5310733"/>
            <a:ext cx="2698800" cy="10464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Georgia" panose="02040502050405020303"/>
              <a:buNone/>
              <a:defRPr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121892" tIns="121892" rIns="121892" bIns="121892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0172" y="609600"/>
            <a:ext cx="10773833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 smtClean="0"/>
            </a:lvl2pPr>
          </a:lstStyle>
          <a:p>
            <a:pPr lvl="1">
              <a:defRPr/>
            </a:pPr>
            <a:fld id="{1AA2C224-5489-45F2-A181-86FF6404FE56}" type="slidenum">
              <a:rPr lang="ar-SA" altLang="en-US">
                <a:solidFill>
                  <a:prstClr val="black"/>
                </a:solidFill>
              </a:rPr>
            </a:fld>
            <a:endParaRPr lang="en-US" alt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165A2-FC7A-4B70-9765-A9446F8AB45B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47CB7-41EC-4220-AEC1-A67D0B19BC66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D2EF8-6CF5-4072-90F7-1214AC011B85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94752-D68D-43AD-8368-6B0CE1578FA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41995-2F23-4CB1-9F3C-F8F5FEC05A87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16FD-5C2A-4596-A4E4-275C2E60D8B3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477CD-A929-4ED1-ADD2-80A3BA25323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3B7E8-6F89-4EC8-BFD2-B719E62059EF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6A71-C9D9-4CDF-A247-06D24776214F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7200" indent="0">
              <a:buNone/>
              <a:defRPr sz="2100" b="1"/>
            </a:lvl8pPr>
            <a:lvl9pPr marL="4876800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7200" indent="0">
              <a:buNone/>
              <a:defRPr sz="2100" b="1"/>
            </a:lvl8pPr>
            <a:lvl9pPr marL="4876800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BFB50-1729-4CC8-9127-D11EAC6786A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A0950-3A6F-4AC1-9987-25C8D4D1A004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9D60F-A810-402E-93BB-3C70392C126C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BF558-CB33-4AF6-9D05-875102E3CAED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12866-3BF3-4C27-ADD3-5F8630CF1E56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F146-D666-4106-8E25-BAEADBDD821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7F-4302-4F05-86AE-3E2E448BF94D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C1EF-3D25-436A-80F8-AD27601C036B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600" indent="0">
              <a:buNone/>
              <a:defRPr sz="3700"/>
            </a:lvl2pPr>
            <a:lvl3pPr marL="1219200" indent="0">
              <a:buNone/>
              <a:defRPr sz="3200"/>
            </a:lvl3pPr>
            <a:lvl4pPr marL="1828800" indent="0">
              <a:buNone/>
              <a:defRPr sz="2700"/>
            </a:lvl4pPr>
            <a:lvl5pPr marL="2438400" indent="0">
              <a:buNone/>
              <a:defRPr sz="2700"/>
            </a:lvl5pPr>
            <a:lvl6pPr marL="3048000" indent="0">
              <a:buNone/>
              <a:defRPr sz="2700"/>
            </a:lvl6pPr>
            <a:lvl7pPr marL="3657600" indent="0">
              <a:buNone/>
              <a:defRPr sz="2700"/>
            </a:lvl7pPr>
            <a:lvl8pPr marL="4267200" indent="0">
              <a:buNone/>
              <a:defRPr sz="2700"/>
            </a:lvl8pPr>
            <a:lvl9pPr marL="4876800" indent="0">
              <a:buNone/>
              <a:defRPr sz="27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38BF8-1197-4BDA-8C9E-CF2E46DA26CF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48214-5A5B-4F40-982E-1AC3F4A9F787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1FF4A-34F7-40DD-A41E-AEA1CB572AE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B44F7-DCBE-4860-AE6D-04C133D99194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77E23-F94E-4396-880B-56AC6E944F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F4768-AA62-4488-B352-6DC57C884B14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flipH="1">
            <a:off x="-9500" y="0"/>
            <a:ext cx="3456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 fontAlgn="base"/>
            <a:endParaRPr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3447304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121897" tIns="60932" rIns="121897" bIns="60932" anchor="ctr" anchorCtr="0">
            <a:noAutofit/>
          </a:bodyPr>
          <a:lstStyle/>
          <a:p>
            <a:pPr algn="ctr" defTabSz="914400" fontAlgn="base"/>
            <a:endParaRPr sz="2400">
              <a:solidFill>
                <a:srgbClr val="FFFFFF"/>
              </a:solidFill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369467" y="378933"/>
            <a:ext cx="2698800" cy="49040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69467" y="5310733"/>
            <a:ext cx="2698800" cy="10464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Georgia" panose="02040502050405020303"/>
              <a:buNone/>
              <a:defRPr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 panose="02040502050405020303"/>
              <a:buNone/>
              <a:defRPr sz="4000" i="1">
                <a:solidFill>
                  <a:srgbClr val="99999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0169" y="609600"/>
            <a:ext cx="10773833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 smtClean="0"/>
            </a:lvl2pPr>
          </a:lstStyle>
          <a:p>
            <a:pPr lvl="1">
              <a:defRPr/>
            </a:pPr>
            <a:fld id="{1AA2C224-5489-45F2-A181-86FF6404FE56}" type="slidenum">
              <a:rPr lang="ar-SA" altLang="en-US">
                <a:solidFill>
                  <a:prstClr val="black"/>
                </a:solidFill>
              </a:rPr>
            </a:fld>
            <a:endParaRPr lang="en-US" alt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165A2-FC7A-4B70-9765-A9446F8AB45B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47CB7-41EC-4220-AEC1-A67D0B19BC66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D2EF8-6CF5-4072-90F7-1214AC011B85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94752-D68D-43AD-8368-6B0CE1578FA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5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41995-2F23-4CB1-9F3C-F8F5FEC05A87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16FD-5C2A-4596-A4E4-275C2E60D8B3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3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3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477CD-A929-4ED1-ADD2-80A3BA25323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3B7E8-6F89-4EC8-BFD2-B719E62059EF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BFB50-1729-4CC8-9127-D11EAC6786A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A0950-3A6F-4AC1-9987-25C8D4D1A004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9D60F-A810-402E-93BB-3C70392C126C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BF558-CB33-4AF6-9D05-875102E3CAED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12866-3BF3-4C27-ADD3-5F8630CF1E56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F146-D666-4106-8E25-BAEADBDD821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0.xml"/><Relationship Id="rId7" Type="http://schemas.openxmlformats.org/officeDocument/2006/relationships/slideLayout" Target="../slideLayouts/slideLayout9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4" Type="http://schemas.openxmlformats.org/officeDocument/2006/relationships/theme" Target="../theme/theme3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2573B-DD2F-444B-A248-1E745869EC8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523F0-2AC2-428D-852B-24C5ACED72F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2" tIns="60956" rIns="121912" bIns="60956" numCol="1" anchor="ctr" anchorCtr="0" compatLnSpc="1"/>
          <a:lstStyle/>
          <a:p>
            <a:pPr lvl="0"/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2" tIns="60956" rIns="121912" bIns="60956" numCol="1" anchor="t" anchorCtr="0" compatLnSpc="1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6183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D02841FE-AC99-4E63-8DE0-90B3B1D4C1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6183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6183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3167CF41-CC5D-45F9-B11A-70C9F7B389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5pPr>
      <a:lvl6pPr marL="60960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6pPr>
      <a:lvl7pPr marL="121920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7pPr>
      <a:lvl8pPr marL="182880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8pPr>
      <a:lvl9pPr marL="243840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ctr" anchorCtr="0" compatLnSpc="1"/>
          <a:lstStyle/>
          <a:p>
            <a:pPr lvl="0"/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t" anchorCtr="0" compatLnSpc="1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D02841FE-AC99-4E63-8DE0-90B3B1D4C1D6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3167CF41-CC5D-45F9-B11A-70C9F7B3891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5pPr>
      <a:lvl6pPr marL="60960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6pPr>
      <a:lvl7pPr marL="121920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7pPr>
      <a:lvl8pPr marL="182880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8pPr>
      <a:lvl9pPr marL="243840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5.GIF"/><Relationship Id="rId4" Type="http://schemas.openxmlformats.org/officeDocument/2006/relationships/image" Target="../media/image4.GIF"/><Relationship Id="rId3" Type="http://schemas.openxmlformats.org/officeDocument/2006/relationships/image" Target="../media/image3.wmf"/><Relationship Id="rId2" Type="http://schemas.openxmlformats.org/officeDocument/2006/relationships/image" Target="../media/image2.GIF"/><Relationship Id="rId1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en-US"/>
            </a:br>
            <a:endParaRPr lang="en-US"/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  <p:pic>
        <p:nvPicPr>
          <p:cNvPr id="2052" name="Picture 11" descr="909398Barres_etoiles__14_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1" descr="909398Barres_etoiles__14_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1" descr="909398Barres_etoiles__14_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1" descr="909398Barres_etoiles__14_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1" descr="909398Barres_etoiles__14_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033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5" descr="50272Barres_divers__30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567" y="6019800"/>
            <a:ext cx="2385484" cy="61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6" descr="50272Barres_divers__30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169" y="6019800"/>
            <a:ext cx="2383367" cy="61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9" descr="50272Barres_divers__30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786" y="6019800"/>
            <a:ext cx="2383367" cy="61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WordArt 21"/>
          <p:cNvSpPr>
            <a:spLocks noChangeArrowheads="1" noChangeShapeType="1" noTextEdit="1"/>
          </p:cNvSpPr>
          <p:nvPr/>
        </p:nvSpPr>
        <p:spPr bwMode="auto">
          <a:xfrm>
            <a:off x="152400" y="872067"/>
            <a:ext cx="2616200" cy="1676400"/>
          </a:xfrm>
          <a:prstGeom prst="rect">
            <a:avLst/>
          </a:prstGeom>
        </p:spPr>
        <p:txBody>
          <a:bodyPr spcFirstLastPara="1" wrap="none" lIns="121914" tIns="60957" rIns="121914" bIns="60957" fromWordArt="1">
            <a:prstTxWarp prst="textArchUp">
              <a:avLst>
                <a:gd name="adj" fmla="val 9467292"/>
              </a:avLst>
            </a:prstTxWarp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</a:pPr>
            <a:endParaRPr lang="en-US" sz="2400" b="1" kern="10" dirty="0">
              <a:ln w="9525">
                <a:solidFill>
                  <a:srgbClr val="0000FF"/>
                </a:solidFill>
                <a:miter lim="800000"/>
              </a:ln>
              <a:solidFill>
                <a:srgbClr val="800000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61" name="Picture 22" descr="bs0055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17" y="1032935"/>
            <a:ext cx="1902883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2" name="Group 15"/>
          <p:cNvGrpSpPr/>
          <p:nvPr/>
        </p:nvGrpSpPr>
        <p:grpSpPr bwMode="auto">
          <a:xfrm rot="5400000">
            <a:off x="317500" y="4584700"/>
            <a:ext cx="1905000" cy="2336800"/>
            <a:chOff x="4464" y="3072"/>
            <a:chExt cx="1200" cy="1104"/>
          </a:xfrm>
        </p:grpSpPr>
        <p:sp>
          <p:nvSpPr>
            <p:cNvPr id="2073" name="Line 16"/>
            <p:cNvSpPr>
              <a:spLocks noChangeShapeType="1"/>
            </p:cNvSpPr>
            <p:nvPr/>
          </p:nvSpPr>
          <p:spPr bwMode="auto">
            <a:xfrm flipV="1">
              <a:off x="4560" y="3984"/>
              <a:ext cx="105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74" name="Line 17"/>
            <p:cNvSpPr>
              <a:spLocks noChangeShapeType="1"/>
            </p:cNvSpPr>
            <p:nvPr/>
          </p:nvSpPr>
          <p:spPr bwMode="auto">
            <a:xfrm flipH="1">
              <a:off x="5472" y="3168"/>
              <a:ext cx="0" cy="96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75" name="Line 18"/>
            <p:cNvSpPr>
              <a:spLocks noChangeShapeType="1"/>
            </p:cNvSpPr>
            <p:nvPr/>
          </p:nvSpPr>
          <p:spPr bwMode="auto">
            <a:xfrm flipV="1">
              <a:off x="4464" y="4080"/>
              <a:ext cx="120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76" name="Line 19"/>
            <p:cNvSpPr>
              <a:spLocks noChangeShapeType="1"/>
            </p:cNvSpPr>
            <p:nvPr/>
          </p:nvSpPr>
          <p:spPr bwMode="auto">
            <a:xfrm>
              <a:off x="5568" y="3072"/>
              <a:ext cx="0" cy="110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063" name="Group 9"/>
          <p:cNvGrpSpPr/>
          <p:nvPr/>
        </p:nvGrpSpPr>
        <p:grpSpPr bwMode="auto">
          <a:xfrm>
            <a:off x="9448800" y="4876800"/>
            <a:ext cx="2540000" cy="1752600"/>
            <a:chOff x="4464" y="3072"/>
            <a:chExt cx="1200" cy="1104"/>
          </a:xfrm>
        </p:grpSpPr>
        <p:sp>
          <p:nvSpPr>
            <p:cNvPr id="2069" name="Line 10"/>
            <p:cNvSpPr>
              <a:spLocks noChangeShapeType="1"/>
            </p:cNvSpPr>
            <p:nvPr/>
          </p:nvSpPr>
          <p:spPr bwMode="auto">
            <a:xfrm flipV="1">
              <a:off x="4560" y="3984"/>
              <a:ext cx="105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70" name="Line 11"/>
            <p:cNvSpPr>
              <a:spLocks noChangeShapeType="1"/>
            </p:cNvSpPr>
            <p:nvPr/>
          </p:nvSpPr>
          <p:spPr bwMode="auto">
            <a:xfrm flipH="1">
              <a:off x="5472" y="3168"/>
              <a:ext cx="0" cy="96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71" name="Line 12"/>
            <p:cNvSpPr>
              <a:spLocks noChangeShapeType="1"/>
            </p:cNvSpPr>
            <p:nvPr/>
          </p:nvSpPr>
          <p:spPr bwMode="auto">
            <a:xfrm flipV="1">
              <a:off x="4464" y="4080"/>
              <a:ext cx="120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72" name="Line 13"/>
            <p:cNvSpPr>
              <a:spLocks noChangeShapeType="1"/>
            </p:cNvSpPr>
            <p:nvPr/>
          </p:nvSpPr>
          <p:spPr bwMode="auto">
            <a:xfrm>
              <a:off x="5568" y="3072"/>
              <a:ext cx="0" cy="110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2064" name="Picture 14" descr="FLY-AGARIC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5486400"/>
            <a:ext cx="1016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WordArt 23"/>
          <p:cNvSpPr>
            <a:spLocks noChangeArrowheads="1" noChangeShapeType="1" noTextEdit="1"/>
          </p:cNvSpPr>
          <p:nvPr/>
        </p:nvSpPr>
        <p:spPr bwMode="auto">
          <a:xfrm>
            <a:off x="0" y="2290235"/>
            <a:ext cx="12192000" cy="3086100"/>
          </a:xfrm>
          <a:prstGeom prst="rect">
            <a:avLst/>
          </a:prstGeom>
        </p:spPr>
        <p:txBody>
          <a:bodyPr wrap="none" lIns="121914" tIns="60957" rIns="121914" bIns="60957" fromWordArt="1">
            <a:prstTxWarp prst="textDeflate">
              <a:avLst>
                <a:gd name="adj" fmla="val 23491"/>
              </a:avLst>
            </a:prstTxWarp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kern="10" dirty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Tahoma" panose="020B0604030504040204"/>
                <a:ea typeface="Tahoma" panose="020B0604030504040204"/>
                <a:cs typeface="Tahoma" panose="020B0604030504040204"/>
              </a:rPr>
              <a:t>CHÀO MỪNG QUÝ THẦY CÔ VÀ CÁC EM ĐẾN VỚI BUỔI HỌC</a:t>
            </a:r>
            <a:endParaRPr lang="en-US" sz="2400" b="1" kern="10" dirty="0">
              <a:ln w="9525">
                <a:solidFill>
                  <a:srgbClr val="FFFF00"/>
                </a:solidFill>
                <a:round/>
              </a:ln>
              <a:solidFill>
                <a:srgbClr val="FF0000"/>
              </a:solidFill>
              <a:latin typeface="Tahoma" panose="020B0604030504040204"/>
              <a:ea typeface="Tahoma" panose="020B0604030504040204"/>
              <a:cs typeface="Tahoma" panose="020B0604030504040204"/>
            </a:endParaRPr>
          </a:p>
          <a:p>
            <a:pPr algn="ctr" defTabSz="1219200" fontAlgn="base">
              <a:spcBef>
                <a:spcPct val="0"/>
              </a:spcBef>
              <a:spcAft>
                <a:spcPct val="0"/>
              </a:spcAft>
            </a:pPr>
            <a:endParaRPr lang="en-US" sz="2400" b="1" kern="10" dirty="0">
              <a:ln w="9525">
                <a:solidFill>
                  <a:srgbClr val="FFFF00"/>
                </a:solidFill>
                <a:round/>
              </a:ln>
              <a:solidFill>
                <a:srgbClr val="FF0000"/>
              </a:solidFill>
              <a:latin typeface="Tahoma" panose="020B0604030504040204"/>
              <a:ea typeface="Tahoma" panose="020B0604030504040204"/>
              <a:cs typeface="Tahoma" panose="020B0604030504040204"/>
            </a:endParaRPr>
          </a:p>
        </p:txBody>
      </p:sp>
      <p:sp>
        <p:nvSpPr>
          <p:cNvPr id="45" name="WordArt 25"/>
          <p:cNvSpPr>
            <a:spLocks noChangeArrowheads="1" noChangeShapeType="1" noTextEdit="1"/>
          </p:cNvSpPr>
          <p:nvPr/>
        </p:nvSpPr>
        <p:spPr bwMode="auto">
          <a:xfrm>
            <a:off x="3060702" y="3833284"/>
            <a:ext cx="6212417" cy="827616"/>
          </a:xfrm>
          <a:prstGeom prst="rect">
            <a:avLst/>
          </a:prstGeom>
        </p:spPr>
        <p:txBody>
          <a:bodyPr wrap="none" lIns="121914" tIns="60957" rIns="121914" bIns="6095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</a:pPr>
            <a:r>
              <a:rPr lang="en-US" sz="2400" kern="10" dirty="0">
                <a:ln w="9525">
                  <a:solidFill>
                    <a:srgbClr val="FFFF00"/>
                  </a:solidFill>
                  <a:round/>
                </a:ln>
                <a:solidFill>
                  <a:srgbClr val="00008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"/>
                <a:cs typeface="Times"/>
              </a:rPr>
              <a:t>KHTN LỚP 7</a:t>
            </a:r>
            <a:endParaRPr lang="en-US" sz="2400" kern="10" dirty="0">
              <a:ln w="9525">
                <a:solidFill>
                  <a:srgbClr val="FFFF00"/>
                </a:solidFill>
                <a:round/>
              </a:ln>
              <a:solidFill>
                <a:srgbClr val="000080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Times"/>
              <a:cs typeface="Times"/>
            </a:endParaRPr>
          </a:p>
        </p:txBody>
      </p:sp>
      <p:sp>
        <p:nvSpPr>
          <p:cNvPr id="46" name="WordArt 26"/>
          <p:cNvSpPr>
            <a:spLocks noChangeArrowheads="1" noChangeShapeType="1" noTextEdit="1"/>
          </p:cNvSpPr>
          <p:nvPr/>
        </p:nvSpPr>
        <p:spPr bwMode="auto">
          <a:xfrm>
            <a:off x="2768601" y="4800601"/>
            <a:ext cx="6648451" cy="704851"/>
          </a:xfrm>
          <a:prstGeom prst="rect">
            <a:avLst/>
          </a:prstGeom>
        </p:spPr>
        <p:txBody>
          <a:bodyPr wrap="none" lIns="121914" tIns="60957" rIns="121914" bIns="6095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</a:pPr>
            <a:endParaRPr lang="en-US" sz="2400" b="1" kern="10" dirty="0">
              <a:ln w="9525">
                <a:solidFill>
                  <a:srgbClr val="CC00CC"/>
                </a:solidFill>
                <a:round/>
              </a:ln>
              <a:solidFill>
                <a:srgbClr val="CC00CC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3" name="Picture 42" descr="ag00218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7790" flipV="1">
            <a:off x="10826173" y="5540565"/>
            <a:ext cx="815616" cy="78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: Rounded Corners 7"/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1. QUÁ TRÌNH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Rectangle: Rounded Corners 10"/>
          <p:cNvSpPr/>
          <p:nvPr/>
        </p:nvSpPr>
        <p:spPr>
          <a:xfrm>
            <a:off x="8173278" y="2514600"/>
            <a:ext cx="4012096" cy="29690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Tại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sao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khi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trời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nắng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đứng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dưới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bóng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cây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thường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cảm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giác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dễ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chịu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hơn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khi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sử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dụng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ô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che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lang="en-US" sz="32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55997"/>
            <a:ext cx="6667500" cy="4486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20203" y="4574584"/>
            <a:ext cx="3213572" cy="83099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do gen lặn nằm trên</a:t>
            </a:r>
            <a:endParaRPr lang="en-US" sz="2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NST thường quy đinh.</a:t>
            </a:r>
            <a:endParaRPr lang="en-US" sz="2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2. VAI TRÒ CỦA LÁ VỚI CHỨC NĂNG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457200" y="1801712"/>
            <a:ext cx="5029200" cy="4917139"/>
            <a:chOff x="1600200" y="1132472"/>
            <a:chExt cx="5762212" cy="549692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9212" y="1295400"/>
              <a:ext cx="2743200" cy="5334000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>
              <a:off x="3573817" y="3581400"/>
              <a:ext cx="169723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1600200" y="1132472"/>
              <a:ext cx="1973617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>
              <a:lvl1pPr indent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Phiến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1630432" y="3190980"/>
              <a:ext cx="1729961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>
              <a:lvl1pPr indent="450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G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ân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1790698" y="6032212"/>
              <a:ext cx="2828513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L="0" marR="0" lvl="0" indent="45085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charset="0"/>
                </a:rPr>
                <a:t>Cuống lá</a:t>
              </a:r>
              <a:endParaRPr kumimoji="0" lang="vi-V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4394000" y="6387548"/>
              <a:ext cx="1651025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75142" y="1510748"/>
              <a:ext cx="166303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9939" y="905707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sát hình 23.3 và thảo luận trả lời các câu hỏi sau: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96260" y="6502508"/>
            <a:ext cx="3316356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Hình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23.3.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bộ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phận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của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12616" y="1943115"/>
            <a:ext cx="64869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- Theo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em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cơ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quan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nào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vật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hiện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? </a:t>
            </a:r>
            <a:endParaRPr lang="en-US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5257800" y="3406129"/>
            <a:ext cx="6486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Hãy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cho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biết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lá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cấu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tạo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những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bộ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phận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nào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05990" y="4738406"/>
            <a:ext cx="6486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vi-VN" sz="3200" dirty="0">
                <a:latin typeface="Times New Roman" panose="02020603050405020304" charset="0"/>
                <a:cs typeface="Times New Roman" panose="02020603050405020304" charset="0"/>
              </a:rPr>
              <a:t>Hầ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u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hết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loài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cây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phiến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lá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thường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bản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dẹt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rộng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Đặc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điểm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này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vai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trò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gì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quá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trình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quang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hợp</a:t>
            </a:r>
            <a:r>
              <a:rPr lang="vi-VN" sz="3200" dirty="0"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20203" y="4574584"/>
            <a:ext cx="3213572" cy="83099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do gen lặn nằm trên</a:t>
            </a:r>
            <a:endParaRPr lang="en-US" sz="2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NST thường quy đinh.</a:t>
            </a:r>
            <a:endParaRPr lang="en-US" sz="2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2. VAI TRÒ CỦA LÁ VỚI CHỨC NĂNG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457200" y="1801712"/>
            <a:ext cx="5029200" cy="4917139"/>
            <a:chOff x="1600200" y="1132472"/>
            <a:chExt cx="5762212" cy="549692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9212" y="1295400"/>
              <a:ext cx="2743200" cy="5334000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>
              <a:off x="3573817" y="3581400"/>
              <a:ext cx="169723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1600200" y="1132472"/>
              <a:ext cx="1973617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>
              <a:lvl1pPr indent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Phiến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1630432" y="3190980"/>
              <a:ext cx="1729961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>
              <a:lvl1pPr indent="450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G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ân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1790698" y="6032212"/>
              <a:ext cx="2828513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L="0" marR="0" lvl="0" indent="45085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charset="0"/>
                </a:rPr>
                <a:t>Cuống lá</a:t>
              </a:r>
              <a:endParaRPr kumimoji="0" lang="vi-V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4394000" y="6387548"/>
              <a:ext cx="1651025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75142" y="1510748"/>
              <a:ext cx="166303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9939" y="905707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sát hình 23.3 và thảo luận trả lời các câu hỏi sau: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96260" y="6502508"/>
            <a:ext cx="3316356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Hình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23.3.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bộ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phận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của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12616" y="1601480"/>
            <a:ext cx="64869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- Theo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em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cơ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quan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nào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vật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hiện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? </a:t>
            </a:r>
            <a:endParaRPr lang="en-US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5334000" y="2755033"/>
            <a:ext cx="6486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Hãy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cho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biết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lá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cấu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tạo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những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bộ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phận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nào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34000" y="3992339"/>
            <a:ext cx="6486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vi-VN" sz="3200" dirty="0">
                <a:latin typeface="Times New Roman" panose="02020603050405020304" charset="0"/>
                <a:cs typeface="Times New Roman" panose="02020603050405020304" charset="0"/>
              </a:rPr>
              <a:t>Hầ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u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hết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loài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cây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phiến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lá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thường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bản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dẹt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rộng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Đặc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điểm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này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vai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trò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gì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quá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trình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quang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hợp</a:t>
            </a:r>
            <a:r>
              <a:rPr lang="vi-VN" sz="3200" dirty="0"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84410" y="5702331"/>
            <a:ext cx="6707590" cy="1110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Mạng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gân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dày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dặc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vai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trò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như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thế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nào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đối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với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quá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trình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3200" dirty="0">
              <a:effectLst/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20203" y="4574584"/>
            <a:ext cx="3213572" cy="83099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do gen lặn nằm trên</a:t>
            </a:r>
            <a:endParaRPr lang="en-US" sz="2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NST thường quy đinh.</a:t>
            </a:r>
            <a:endParaRPr lang="en-US" sz="2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2. VAI TRÒ CỦA LÁ VỚI CHỨC NĂNG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939" y="905707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23.4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4069" y="5251927"/>
            <a:ext cx="11363739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Bào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lục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lạp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</a:t>
            </a:r>
            <a:r>
              <a:rPr lang="vi-VN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bào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thịt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vai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trò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gì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với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chức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n</a:t>
            </a:r>
            <a:r>
              <a:rPr lang="vi-VN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ă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</a:t>
            </a:r>
            <a:r>
              <a:rPr lang="vi-VN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ợ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p?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2814"/>
            <a:ext cx="9829800" cy="367370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096000" y="2007399"/>
            <a:ext cx="58674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Hình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23.4.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phẫu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của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20203" y="4574584"/>
            <a:ext cx="3213572" cy="83099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do gen lặn nằm trên</a:t>
            </a:r>
            <a:endParaRPr lang="en-US" sz="2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NST thường quy đinh.</a:t>
            </a:r>
            <a:endParaRPr lang="en-US" sz="2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2. VAI TRÒ CỦA LÁ VỚI CHỨC NĂNG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939" y="905707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23.4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4069" y="5251927"/>
            <a:ext cx="11363739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Vai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trò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khí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kh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ổ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ng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quá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trình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gì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?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2814"/>
            <a:ext cx="9829800" cy="367370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096000" y="2007399"/>
            <a:ext cx="58674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Hình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23.4.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phẫu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của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4068" y="5801107"/>
            <a:ext cx="11767931" cy="1120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33331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Em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nhận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xét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g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ì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về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cách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sắp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xếp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trên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thân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Ý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ngh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ĩa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của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chúng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2. VAI TRÒ CỦA LÁ VỚI CHỨC NĂNG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39" y="1066800"/>
            <a:ext cx="12192000" cy="12486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Theo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</a:t>
            </a:r>
            <a:r>
              <a:rPr lang="vi-VN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ữ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ng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lá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cây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dưới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dây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quang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hợp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?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Vì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?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2590800"/>
            <a:ext cx="4572000" cy="3200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199" y="2590800"/>
            <a:ext cx="5261675" cy="3200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95400" y="5804919"/>
            <a:ext cx="62815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Lá cây tía tô (l</a:t>
            </a:r>
            <a:r>
              <a:rPr lang="vi-VN" sz="280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á có</a:t>
            </a:r>
            <a:r>
              <a:rPr lang="en-US" sz="280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màu tím) 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553199" y="5818638"/>
            <a:ext cx="62815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Lá cây huyết dụ (</a:t>
            </a:r>
            <a:r>
              <a:rPr lang="en-US" sz="28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</a:t>
            </a:r>
            <a:r>
              <a:rPr lang="vi-VN" sz="2800" dirty="0">
                <a:solidFill>
                  <a:srgbClr val="33333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á có màu đỏ)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2. VAI TRÒ CỦA LÁ VỚI CHỨC NĂNG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219200"/>
            <a:ext cx="11277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Hãy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biết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đặc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điểm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vai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trò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phiến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gân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lục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lạp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khí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khổng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trình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vi-VN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19529"/>
            <a:ext cx="8686800" cy="390206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391939" y="2220901"/>
            <a:ext cx="3733800" cy="4353315"/>
            <a:chOff x="1600200" y="1132472"/>
            <a:chExt cx="5762212" cy="55659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9212" y="1295400"/>
              <a:ext cx="2743200" cy="5334000"/>
            </a:xfrm>
            <a:prstGeom prst="rect">
              <a:avLst/>
            </a:prstGeom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4171977" y="3581400"/>
              <a:ext cx="1099077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3"/>
            <p:cNvSpPr>
              <a:spLocks noChangeArrowheads="1"/>
            </p:cNvSpPr>
            <p:nvPr/>
          </p:nvSpPr>
          <p:spPr bwMode="auto">
            <a:xfrm>
              <a:off x="1600200" y="1132472"/>
              <a:ext cx="1973617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>
              <a:lvl1pPr indent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Phiến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1630432" y="3190980"/>
              <a:ext cx="1729961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>
              <a:lvl1pPr indent="450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G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charset="0"/>
                  <a:ea typeface="Calibri" panose="020F0502020204030204" pitchFamily="34" charset="0"/>
                  <a:cs typeface="Times New Roman" panose="02020603050405020304" charset="0"/>
                </a:rPr>
                <a:t>ân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1790698" y="5950765"/>
              <a:ext cx="2828513" cy="74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5270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charset="0"/>
                </a:rPr>
                <a:t>Cuống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charset="0"/>
                </a:rPr>
                <a:t> 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charset="0"/>
                </a:rPr>
                <a:t>lá</a:t>
              </a:r>
              <a:endParaRPr kumimoji="0" lang="vi-V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4394000" y="6387548"/>
              <a:ext cx="1651025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4619211" y="1510748"/>
              <a:ext cx="111896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4038600" y="1143000"/>
            <a:ext cx="7924800" cy="2819400"/>
          </a:xfrm>
          <a:prstGeom prst="cloudCallout">
            <a:avLst>
              <a:gd name="adj1" fmla="val -40149"/>
              <a:gd name="adj2" fmla="val 4058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spcCol="0"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Ở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cây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tiêu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biến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thì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quá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trình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quang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hợp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diễn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ra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ở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bộ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phận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2. VAI TRÒ CỦA LÁ VỚI CHỨC NĂNG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" y="1952625"/>
            <a:ext cx="4453398" cy="42195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200" y="5969516"/>
            <a:ext cx="6122504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i="1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 xương rồng có lá biến thành gai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1524000"/>
            <a:ext cx="4714875" cy="26019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524000"/>
            <a:ext cx="4419600" cy="26019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303" y="422026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a)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lúa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sống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ở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nơi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có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ánh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sáng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mạnh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427303" y="422026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b)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dương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xỉ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sống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ở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nơi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bóng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râm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67037" y="4524302"/>
            <a:ext cx="6261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8815"/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Hình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23.5.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ưa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sáng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ưa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bóng</a:t>
            </a:r>
            <a:endParaRPr lang="en-US" sz="2000" dirty="0"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" y="1549684"/>
            <a:ext cx="12115800" cy="5308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" y="0"/>
            <a:ext cx="12155348" cy="67652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r="3410"/>
          <a:stretch>
            <a:fillRect/>
          </a:stretch>
        </p:blipFill>
        <p:spPr>
          <a:xfrm>
            <a:off x="3276600" y="0"/>
            <a:ext cx="6019800" cy="428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652" y="5650287"/>
            <a:ext cx="121553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j-lt"/>
              </a:rPr>
              <a:t>Thực vật có vai trò rất quan trọng đối với tự nhiên và đối với đời sống con người</a:t>
            </a:r>
            <a:r>
              <a:rPr lang="vi-VN" sz="3600" dirty="0">
                <a:highlight>
                  <a:srgbClr val="FFFF00"/>
                </a:highlight>
                <a:latin typeface="+mj-lt"/>
              </a:rPr>
              <a:t> </a:t>
            </a:r>
            <a:br>
              <a:rPr lang="vi-VN" sz="3600" dirty="0">
                <a:highlight>
                  <a:srgbClr val="FFFF00"/>
                </a:highlight>
                <a:latin typeface="+mj-lt"/>
              </a:rPr>
            </a:br>
            <a:endParaRPr lang="en-US" sz="3600" dirty="0">
              <a:highlight>
                <a:srgbClr val="FFFF00"/>
              </a:highlight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7209" y="0"/>
            <a:ext cx="2309191" cy="2174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+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Vai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trò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oxygen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đối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với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sự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sống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11506200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545633"/>
            <a:ext cx="12039600" cy="5397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Vòng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1: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Nhóm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chuyên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gia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endParaRPr lang="en-US" sz="2800" dirty="0">
              <a:solidFill>
                <a:srgbClr val="343436"/>
              </a:solidFill>
              <a:effectLst/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endParaRPr lang="en-US" sz="2800" dirty="0">
              <a:solidFill>
                <a:srgbClr val="343436"/>
              </a:solidFill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ó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 1: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ì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 hi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ể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y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á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hưởng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đến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 tr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 hỏi: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+ 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Theo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em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một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mu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hiện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cần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ữ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yêu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nào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Em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nhận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xét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gì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v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ề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nhu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cầu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ánh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sáng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loại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vật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ngô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c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ây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lúa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c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ây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thanh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long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â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y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rêu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c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ây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dương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x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ỉ, c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ây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lốt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ó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 2: T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ì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 hi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ể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y</a:t>
            </a:r>
            <a:r>
              <a:rPr lang="vi-VN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nước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hưởng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đ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 tr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câu hỏi: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+ 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Theo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em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nước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ảnh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hưởng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như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nào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đ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quá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trình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ở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vât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Em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ã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y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dự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đoán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xem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khi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bị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thi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nước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s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ẽ 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y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ra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đi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ề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gì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13" name="Picture 12"/>
          <p:cNvPicPr/>
          <p:nvPr/>
        </p:nvPicPr>
        <p:blipFill rotWithShape="1">
          <a:blip r:embed="rId1"/>
          <a:srcRect l="34375" t="36610" r="31875" b="8475"/>
          <a:stretch>
            <a:fillRect/>
          </a:stretch>
        </p:blipFill>
        <p:spPr>
          <a:xfrm>
            <a:off x="4724400" y="1295400"/>
            <a:ext cx="2286000" cy="190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774" y="845777"/>
            <a:ext cx="12039600" cy="6012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ó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 3: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ì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 hi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ể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y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Carbon dioxide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hưởng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đ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 tr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câu hỏi: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+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Nhận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xét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về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hưởng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ủa hàm lượ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í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carbon dioxide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đến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cường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độ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ủ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a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bi 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đỏ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đậu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Dự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đoán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n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hàm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lượng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carbon dioxide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không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í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quá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cao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thi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s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ẽ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như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nào</a:t>
            </a:r>
            <a:r>
              <a:rPr lang="en-US" sz="2800" dirty="0">
                <a:solidFill>
                  <a:srgbClr val="333434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2800" dirty="0">
              <a:solidFill>
                <a:srgbClr val="333434"/>
              </a:solidFill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ó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 4: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ì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 hi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ể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y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u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Nhiệt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độ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hưởng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đ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 tr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câu hỏi: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+ 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đồ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thị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hãy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xác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định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r>
              <a:rPr lang="en-US" sz="2800" b="1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Nhiệt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độ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ố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ưu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cho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ở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khoai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tây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cà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chua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dưa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chuột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Nhiệt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độ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m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ô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trường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m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à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diễn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ra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b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ì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thường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ở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phân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l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ớ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vật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+ 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Khi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nhiệt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độ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môi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trường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quá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cao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(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trên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400C)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hoặc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quá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ấ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p (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dưới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0</a:t>
            </a:r>
            <a:r>
              <a:rPr lang="en-US" sz="2800" baseline="300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0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C)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thì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ở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vật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s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ẽ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diễn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ra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như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nào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 V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ì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sao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611893"/>
            <a:ext cx="12039600" cy="1351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Vòng</a:t>
            </a:r>
            <a:r>
              <a:rPr lang="en-US" sz="36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2: </a:t>
            </a:r>
            <a:r>
              <a:rPr lang="en-US" sz="36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Nhóm</a:t>
            </a:r>
            <a:r>
              <a:rPr lang="en-US" sz="36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mảnh</a:t>
            </a:r>
            <a:r>
              <a:rPr lang="en-US" sz="36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ghép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343436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7868" y="2689538"/>
            <a:ext cx="11734800" cy="16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90600">
              <a:lnSpc>
                <a:spcPct val="107000"/>
              </a:lnSpc>
              <a:spcAft>
                <a:spcPts val="800"/>
              </a:spcAft>
            </a:pPr>
            <a:r>
              <a:rPr lang="vi-VN" sz="3200" dirty="0">
                <a:solidFill>
                  <a:srgbClr val="30303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 thành 4 nhóm 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ghép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mới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m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ỗ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nhóm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một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thành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viên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đến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từ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m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ỗ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nhóm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chuyên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gia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 K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ế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ả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nhiêm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vụ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ủ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a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vòng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1 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ược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nhóm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mãnh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ghép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chia s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ẻ đầy đủ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với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nhau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8" b="16757"/>
          <a:stretch>
            <a:fillRect/>
          </a:stretch>
        </p:blipFill>
        <p:spPr>
          <a:xfrm>
            <a:off x="3581400" y="4242901"/>
            <a:ext cx="5029200" cy="25911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338" y="762000"/>
            <a:ext cx="11963400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ghiên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cứu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SGK,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liên</a:t>
            </a:r>
            <a:r>
              <a:rPr lang="vi-VN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hệ thực tế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01000" y="2012742"/>
            <a:ext cx="3501886" cy="4212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Hãy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biết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vật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vai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trò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gì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đối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với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môi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trường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đời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sống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người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 Cho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ví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dụ</a:t>
            </a:r>
            <a:r>
              <a:rPr lang="vi-VN" sz="36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r>
              <a:rPr lang="vi-VN" sz="36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9" name="Picture 6" descr="Khang%20dan%20dot%20bien%20-%20new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2277" y="1905000"/>
            <a:ext cx="3435626" cy="2573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00" y="1949038"/>
            <a:ext cx="3154017" cy="25908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82" y="4593468"/>
            <a:ext cx="4696238" cy="214353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338" y="762000"/>
            <a:ext cx="11963400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ghiên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cứu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SGK,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liên</a:t>
            </a:r>
            <a:r>
              <a:rPr lang="vi-VN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hệ thực tế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58200" y="2362200"/>
            <a:ext cx="3284881" cy="322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giúp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hàm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lượng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carbon dioxide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oxygen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r>
              <a:rPr lang="en-US" sz="32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" y="2533910"/>
            <a:ext cx="8067262" cy="409548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ẾN QUÁ TR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Ì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338" y="762000"/>
            <a:ext cx="11963400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ghiên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cứu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SGK,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liên</a:t>
            </a:r>
            <a:r>
              <a:rPr lang="vi-VN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hệ thực tế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48600" y="2605409"/>
            <a:ext cx="4035286" cy="2701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53535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dựng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viên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xanh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đô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thị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khu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nghiệp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vai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trò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thế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r>
              <a:rPr lang="en-US" sz="32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58" y="2209800"/>
            <a:ext cx="6397486" cy="4343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"/>
            <a:ext cx="10876236" cy="5085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7300" y="5552182"/>
            <a:ext cx="9677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bể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kính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nuôi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cảnh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ta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loại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thuy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̉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ví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dụ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đuôi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chó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)?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5029200"/>
            <a:ext cx="11125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Vì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sao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nhiều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loại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cây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cảnh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trồng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trong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nhà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mà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vẫn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xanh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tốt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?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Kể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tên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một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số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loại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cây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có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thể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trồng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được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trong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nhà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?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Vì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sao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trong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trồng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trọt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nên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trồng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cây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với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mật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độ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thích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hợp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charset="0"/>
                <a:ea typeface="Times New Roman" panose="02020603050405020304" charset="0"/>
              </a:rPr>
              <a:t>?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0"/>
            <a:ext cx="6516439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8382000" cy="66923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87409" y="1219200"/>
            <a:ext cx="3581400" cy="3754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nghiệp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tăng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năng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suất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dùng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đèn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chiếu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ban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đêm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loại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trồng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2"/>
            <a:ext cx="12192000" cy="6854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0" y="533400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BÀI 23: QUANG HỢP Ở THỰC VẬT</a:t>
            </a:r>
            <a:endParaRPr lang="en-US" sz="40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/>
            <a:fld id="{00000000-1234-1234-1234-123412341234}" type="slidenum">
              <a:rPr lang="en-GB" smtClean="0"/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 isContent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86539" y="2501685"/>
            <a:ext cx="10668000" cy="677107"/>
          </a:xfrm>
          <a:prstGeom prst="rect">
            <a:avLst/>
          </a:prstGeom>
          <a:solidFill>
            <a:schemeClr val="bg1"/>
          </a:solidFill>
        </p:spPr>
        <p:txBody>
          <a:bodyPr wrap="square" lIns="91434" tIns="45718" rIns="91434" bIns="45718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1. QUÁ TRÌNH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image1158.jpe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048000" y="2085023"/>
            <a:ext cx="6400799" cy="41633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399" y="1371510"/>
            <a:ext cx="10921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charset="0"/>
                <a:ea typeface="Calibri" panose="020F0502020204030204" pitchFamily="34" charset="0"/>
              </a:rPr>
              <a:t>Q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uan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sát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23.1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và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thảo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luận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trả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lời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câu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hỏi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: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3200399" y="6315582"/>
            <a:ext cx="6096000" cy="42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Hình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23.1: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Sơ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đồ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mô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tả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quá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trình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quang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hợp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thực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vật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.</a:t>
            </a:r>
            <a:endParaRPr lang="en-US" sz="1800" dirty="0"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86539" y="2501685"/>
            <a:ext cx="10668000" cy="677107"/>
          </a:xfrm>
          <a:prstGeom prst="rect">
            <a:avLst/>
          </a:prstGeom>
          <a:solidFill>
            <a:schemeClr val="bg1"/>
          </a:solidFill>
        </p:spPr>
        <p:txBody>
          <a:bodyPr wrap="square" lIns="91434" tIns="45718" rIns="91434" bIns="45718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1. QUÁ TRÌNH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image1158.jpe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28600" y="2017841"/>
            <a:ext cx="6400799" cy="41633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6830" y="1129588"/>
            <a:ext cx="10921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charset="0"/>
                <a:ea typeface="Calibri" panose="020F0502020204030204" pitchFamily="34" charset="0"/>
              </a:rPr>
              <a:t>Q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uan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sát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23.1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và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thảo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luận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trả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lời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câu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hỏi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: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92157" y="6237957"/>
            <a:ext cx="6096000" cy="42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Hình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23.1: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Sơ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đồ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mô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tả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quá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trình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quang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hợp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thực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vật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.</a:t>
            </a:r>
            <a:endParaRPr lang="en-US" sz="1800" dirty="0"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609521" y="4183542"/>
          <a:ext cx="5562601" cy="2604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401"/>
                <a:gridCol w="1964185"/>
                <a:gridCol w="192201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Chất tham gia</a:t>
                      </a:r>
                      <a:endParaRPr lang="en-US" sz="2800">
                        <a:effectLst/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Chất tạo thành</a:t>
                      </a:r>
                      <a:endParaRPr lang="en-US" sz="2800">
                        <a:effectLst/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khác</a:t>
                      </a:r>
                      <a:endParaRPr lang="en-US" sz="28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 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endParaRPr lang="en-US" sz="2800" dirty="0">
                        <a:solidFill>
                          <a:schemeClr val="bg2"/>
                        </a:solidFill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endParaRPr lang="en-US" sz="2800" dirty="0">
                        <a:solidFill>
                          <a:schemeClr val="bg2"/>
                        </a:solidFill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 </a:t>
                      </a:r>
                      <a:endParaRPr lang="en-US" sz="2800" dirty="0">
                        <a:solidFill>
                          <a:schemeClr val="bg2"/>
                        </a:solidFill>
                        <a:effectLst/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 </a:t>
                      </a:r>
                      <a:endParaRPr lang="en-US" sz="2800" dirty="0">
                        <a:solidFill>
                          <a:schemeClr val="bg2"/>
                        </a:solidFill>
                        <a:effectLst/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675783" y="1762643"/>
            <a:ext cx="5109387" cy="2386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1. </a:t>
            </a:r>
            <a:r>
              <a:rPr lang="en-US" sz="3200" dirty="0" err="1">
                <a:latin typeface="Times New Roman" panose="02020603050405020304" charset="0"/>
                <a:ea typeface="Times New Roman" panose="02020603050405020304" charset="0"/>
              </a:rPr>
              <a:t>H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ãy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điền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vào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bảng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các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chất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tham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gia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và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các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chất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được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tạo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thành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yếu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tố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khác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trong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quá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trình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quang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hợp</a:t>
            </a:r>
            <a:r>
              <a:rPr lang="en-US" sz="3200" dirty="0">
                <a:effectLst/>
                <a:latin typeface="Times New Roman" panose="02020603050405020304" charset="0"/>
                <a:ea typeface="Times New Roman" panose="02020603050405020304" charset="0"/>
              </a:rPr>
              <a:t>?</a:t>
            </a:r>
            <a:endParaRPr lang="en-US" sz="3200" dirty="0"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86539" y="2501685"/>
            <a:ext cx="10668000" cy="677107"/>
          </a:xfrm>
          <a:prstGeom prst="rect">
            <a:avLst/>
          </a:prstGeom>
          <a:solidFill>
            <a:schemeClr val="bg1"/>
          </a:solidFill>
        </p:spPr>
        <p:txBody>
          <a:bodyPr wrap="square" lIns="91434" tIns="45718" rIns="91434" bIns="45718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1. QUÁ TRÌNH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image1158.jpe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28600" y="2017841"/>
            <a:ext cx="6400799" cy="41633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8829" y="1150818"/>
            <a:ext cx="10921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charset="0"/>
                <a:ea typeface="Calibri" panose="020F0502020204030204" pitchFamily="34" charset="0"/>
              </a:rPr>
              <a:t>Q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23.1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: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157" y="6237957"/>
            <a:ext cx="6096000" cy="42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Hình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23.1: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Sơ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đồ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mô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tả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quá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trình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quang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hợp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thực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charset="0"/>
                <a:ea typeface="Times New Roman" panose="02020603050405020304" charset="0"/>
              </a:rPr>
              <a:t>vật</a:t>
            </a:r>
            <a:r>
              <a:rPr lang="en-US" sz="2000" dirty="0">
                <a:effectLst/>
                <a:latin typeface="Times New Roman" panose="02020603050405020304" charset="0"/>
                <a:ea typeface="Times New Roman" panose="02020603050405020304" charset="0"/>
              </a:rPr>
              <a:t>.</a:t>
            </a:r>
            <a:endParaRPr lang="en-US" sz="1800" dirty="0">
              <a:effectLst/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75783" y="1762643"/>
            <a:ext cx="5109387" cy="2024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3600" dirty="0">
                <a:effectLst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2.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Lá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cây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lấy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nguyên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liệu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để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thực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hiện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quá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trình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quang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hợp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đâu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? </a:t>
            </a:r>
            <a:endParaRPr lang="en-US" sz="3600" dirty="0">
              <a:effectLst/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5783" y="4099529"/>
            <a:ext cx="52319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3.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Dựa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vào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kết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quả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câu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hỏi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đầu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phát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biểu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khái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niệm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vả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viết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phương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trình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tổng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quát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quá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trình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quang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charset="0"/>
                <a:ea typeface="Calibri" panose="020F0502020204030204" pitchFamily="34" charset="0"/>
              </a:rPr>
              <a:t>hợp</a:t>
            </a:r>
            <a:r>
              <a:rPr lang="en-US" sz="3600" dirty="0">
                <a:effectLst/>
                <a:latin typeface="Times New Roman" panose="02020603050405020304" charset="0"/>
                <a:ea typeface="Calibri" panose="020F0502020204030204" pitchFamily="34" charset="0"/>
              </a:rPr>
              <a:t>?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/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1. QUÁ TRÌNH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0" y="1462087"/>
            <a:ext cx="8001000" cy="46339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78765" y="5943600"/>
            <a:ext cx="6096000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20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23.2: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trao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chất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hoá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năng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lượng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624" y="1145832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23.2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8" name="Rectangle: Rounded Corners 7"/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1. QUÁ TRÌNH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76400"/>
            <a:ext cx="6858000" cy="46339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6093495"/>
            <a:ext cx="6096000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20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23.2: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trao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chất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hoá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năng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lượng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1" name="Rectangle: Rounded Corners 10"/>
          <p:cNvSpPr/>
          <p:nvPr/>
        </p:nvSpPr>
        <p:spPr>
          <a:xfrm>
            <a:off x="6526696" y="1831530"/>
            <a:ext cx="563880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Nguồn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cung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cấp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năng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lượng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lượng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vật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hiện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quá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trình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hiện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2" name="Rectangle: Rounded Corners 11"/>
          <p:cNvSpPr/>
          <p:nvPr/>
        </p:nvSpPr>
        <p:spPr>
          <a:xfrm>
            <a:off x="6523383" y="3549925"/>
            <a:ext cx="563880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chất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vô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cơ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được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lá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cây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sử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dụng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để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tổng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glucose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3" name="Rectangle: Rounded Corners 12"/>
          <p:cNvSpPr/>
          <p:nvPr/>
        </p:nvSpPr>
        <p:spPr>
          <a:xfrm>
            <a:off x="6523383" y="5293395"/>
            <a:ext cx="563880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-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Dạng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năng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lượng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đã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chuyển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hóa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quá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trình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charset="0"/>
                <a:ea typeface="Calibri" panose="020F0502020204030204" pitchFamily="34" charset="0"/>
              </a:rPr>
              <a:t>?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624" y="1145832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23.2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8" name="Rectangle: Rounded Corners 7"/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1. QUÁ TRÌNH QUANG HỢP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/>
          <a:srcRect t="7826"/>
          <a:stretch>
            <a:fillRect/>
          </a:stretch>
        </p:blipFill>
        <p:spPr>
          <a:xfrm>
            <a:off x="39756" y="1787909"/>
            <a:ext cx="4495800" cy="39508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443" y="5738803"/>
            <a:ext cx="3886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Hình</a:t>
            </a:r>
            <a:r>
              <a:rPr lang="en-US" sz="2000" dirty="0"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23.2: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trao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algn="just"/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chất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hoá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năng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 algn="just"/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lượng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hợp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11" name="Rectangle: Rounded Corners 10"/>
          <p:cNvSpPr/>
          <p:nvPr/>
        </p:nvSpPr>
        <p:spPr>
          <a:xfrm>
            <a:off x="6526696" y="1831530"/>
            <a:ext cx="563880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Vì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sao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: “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quá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trình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quang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trao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đổi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chất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chuyển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hóa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năng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lượng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luôn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diễn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đồng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”? </a:t>
            </a:r>
            <a:endParaRPr lang="en-US" sz="2800" dirty="0">
              <a:solidFill>
                <a:schemeClr val="tx1"/>
              </a:solidFill>
              <a:effectLst/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489174" y="3993356"/>
          <a:ext cx="7467600" cy="2837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0395"/>
                <a:gridCol w="1890395"/>
                <a:gridCol w="1890395"/>
                <a:gridCol w="1796415"/>
              </a:tblGrid>
              <a:tr h="0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Quang </a:t>
                      </a: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hợp</a:t>
                      </a:r>
                      <a:endParaRPr lang="en-US" sz="2400" dirty="0"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Quá</a:t>
                      </a:r>
                      <a:r>
                        <a:rPr lang="en-US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trình</a:t>
                      </a:r>
                      <a:r>
                        <a:rPr lang="en-US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trao</a:t>
                      </a:r>
                      <a:r>
                        <a:rPr lang="en-US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đổi</a:t>
                      </a:r>
                      <a:r>
                        <a:rPr lang="en-US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chất</a:t>
                      </a:r>
                      <a:endParaRPr lang="en-US" sz="24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Chất lấy vào </a:t>
                      </a:r>
                      <a:endParaRPr lang="en-US" sz="240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Chất tạo ra</a:t>
                      </a:r>
                      <a:endParaRPr lang="en-US" sz="240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4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Quá trình chuyển hóa năng lượng</a:t>
                      </a:r>
                      <a:endParaRPr lang="en-US" sz="240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Năng lượng hấp thụ </a:t>
                      </a:r>
                      <a:endParaRPr lang="en-US" sz="240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Năng</a:t>
                      </a:r>
                      <a:r>
                        <a:rPr lang="en-US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lượng</a:t>
                      </a:r>
                      <a:r>
                        <a:rPr lang="en-US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tạo</a:t>
                      </a:r>
                      <a:r>
                        <a:rPr lang="en-US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thành</a:t>
                      </a:r>
                      <a:endParaRPr lang="en-US" sz="24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4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91000" y="3434039"/>
            <a:ext cx="7010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Hoàn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thành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bảng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thông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tin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sau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7199</Words>
  <Application>WPS Presentation</Application>
  <PresentationFormat>Widescreen</PresentationFormat>
  <Paragraphs>303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30</vt:i4>
      </vt:variant>
    </vt:vector>
  </HeadingPairs>
  <TitlesOfParts>
    <vt:vector size="47" baseType="lpstr">
      <vt:lpstr>Arial</vt:lpstr>
      <vt:lpstr>SimSun</vt:lpstr>
      <vt:lpstr>Wingdings</vt:lpstr>
      <vt:lpstr>Calibri</vt:lpstr>
      <vt:lpstr>Calibri</vt:lpstr>
      <vt:lpstr>Georgia</vt:lpstr>
      <vt:lpstr>Arial</vt:lpstr>
      <vt:lpstr>Tahoma</vt:lpstr>
      <vt:lpstr>Times</vt:lpstr>
      <vt:lpstr>Times New Roman</vt:lpstr>
      <vt:lpstr>Times New Roman</vt:lpstr>
      <vt:lpstr>Microsoft YaHei</vt:lpstr>
      <vt:lpstr>Arial Unicode MS</vt:lpstr>
      <vt:lpstr>Calibri Light</vt:lpstr>
      <vt:lpstr>Office Theme</vt:lpstr>
      <vt:lpstr>1_Office Theme</vt:lpstr>
      <vt:lpstr>2_Office Theme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 Anh</dc:creator>
  <cp:lastModifiedBy>HP</cp:lastModifiedBy>
  <cp:revision>18</cp:revision>
  <dcterms:created xsi:type="dcterms:W3CDTF">2021-11-17T18:44:00Z</dcterms:created>
  <dcterms:modified xsi:type="dcterms:W3CDTF">2023-02-13T08:41:54Z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D4A1C7E4A328459ABAEE18DBA96E7C84</vt:lpwstr>
  </property>
  <property fmtid="{D5CDD505-2E9C-101B-9397-08002B2CF9AE}" pid="3" name="KSOProductBuildVer">
    <vt:lpwstr>1033-11.2.0.11440</vt:lpwstr>
  </property>
</Properties>
</file>