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5" r:id="rId3"/>
  </p:sldMasterIdLst>
  <p:sldIdLst>
    <p:sldId id="264" r:id="rId4"/>
    <p:sldId id="266" r:id="rId5"/>
    <p:sldId id="265" r:id="rId6"/>
    <p:sldId id="267" r:id="rId7"/>
    <p:sldId id="269" r:id="rId8"/>
    <p:sldId id="304" r:id="rId9"/>
    <p:sldId id="262" r:id="rId10"/>
    <p:sldId id="275" r:id="rId11"/>
    <p:sldId id="310" r:id="rId12"/>
    <p:sldId id="313" r:id="rId13"/>
    <p:sldId id="312" r:id="rId14"/>
    <p:sldId id="276" r:id="rId15"/>
    <p:sldId id="316" r:id="rId16"/>
    <p:sldId id="315" r:id="rId17"/>
    <p:sldId id="273" r:id="rId18"/>
    <p:sldId id="280" r:id="rId19"/>
    <p:sldId id="303" r:id="rId20"/>
    <p:sldId id="314" r:id="rId21"/>
    <p:sldId id="281" r:id="rId22"/>
    <p:sldId id="305" r:id="rId23"/>
    <p:sldId id="306" r:id="rId24"/>
    <p:sldId id="307" r:id="rId25"/>
    <p:sldId id="317" r:id="rId26"/>
    <p:sldId id="318" r:id="rId27"/>
    <p:sldId id="282" r:id="rId28"/>
    <p:sldId id="283" r:id="rId29"/>
    <p:sldId id="286" r:id="rId30"/>
    <p:sldId id="288" r:id="rId31"/>
    <p:sldId id="320" r:id="rId32"/>
    <p:sldId id="289" r:id="rId33"/>
    <p:sldId id="319" r:id="rId34"/>
    <p:sldId id="309" r:id="rId35"/>
    <p:sldId id="308" r:id="rId36"/>
    <p:sldId id="321" r:id="rId37"/>
    <p:sldId id="293" r:id="rId38"/>
    <p:sldId id="301" r:id="rId39"/>
    <p:sldId id="322" r:id="rId40"/>
    <p:sldId id="323" r:id="rId41"/>
    <p:sldId id="324" r:id="rId42"/>
    <p:sldId id="30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03BD"/>
    <a:srgbClr val="4203DF"/>
    <a:srgbClr val="0033CC"/>
    <a:srgbClr val="009900"/>
    <a:srgbClr val="CC0099"/>
    <a:srgbClr val="E64AC8"/>
    <a:srgbClr val="FFCC99"/>
    <a:srgbClr val="FFCCFF"/>
    <a:srgbClr val="CC99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702" autoAdjust="0"/>
    <p:restoredTop sz="94660"/>
  </p:normalViewPr>
  <p:slideViewPr>
    <p:cSldViewPr snapToGrid="0">
      <p:cViewPr varScale="1">
        <p:scale>
          <a:sx n="67" d="100"/>
          <a:sy n="67" d="100"/>
        </p:scale>
        <p:origin x="232"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695981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66348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294584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3684680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909078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805516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806632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B036F7-0788-4E56-981E-863AADC53964}" type="datetimeFigureOut">
              <a:rPr lang="en-US" smtClean="0"/>
              <a:t>3/27/2022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4181210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B036F7-0788-4E56-981E-863AADC53964}" type="datetimeFigureOut">
              <a:rPr lang="en-US" smtClean="0"/>
              <a:t>3/27/2022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6021994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B036F7-0788-4E56-981E-863AADC53964}" type="datetimeFigureOut">
              <a:rPr lang="en-US" smtClean="0"/>
              <a:t>3/27/2022</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37276761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274972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2823817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633985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2728004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6333685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25270451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5308506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8B036F7-0788-4E56-981E-863AADC53964}" type="datetimeFigureOut">
              <a:rPr lang="en-US" smtClean="0"/>
              <a:t>3/27/2022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3776057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8B036F7-0788-4E56-981E-863AADC53964}" type="datetimeFigureOut">
              <a:rPr lang="en-US" smtClean="0"/>
              <a:t>3/27/2022</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7429976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7209197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5170383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3287661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30151001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5610333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1901393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662666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B036F7-0788-4E56-981E-863AADC53964}" type="datetimeFigureOut">
              <a:rPr lang="en-US" smtClean="0"/>
              <a:t>3/27/2022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34223554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B036F7-0788-4E56-981E-863AADC53964}" type="datetimeFigureOut">
              <a:rPr lang="en-US" smtClean="0"/>
              <a:t>3/27/2022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5865966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B036F7-0788-4E56-981E-863AADC53964}" type="datetimeFigureOut">
              <a:rPr lang="en-US" smtClean="0"/>
              <a:t>3/27/2022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5438148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6868868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42069422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7969065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1F7C64-8CDF-495A-AC34-D37F5A67F68A}"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5066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26078330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8677471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1F7C64-8CDF-495A-AC34-D37F5A67F68A}"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019577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2614060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7515596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B036F7-0788-4E56-981E-863AADC53964}"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501811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B036F7-0788-4E56-981E-863AADC53964}" type="datetimeFigureOut">
              <a:rPr lang="en-US" smtClean="0"/>
              <a:t>3/27/2022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1723801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8B036F7-0788-4E56-981E-863AADC53964}" type="datetimeFigureOut">
              <a:rPr lang="en-US" smtClean="0"/>
              <a:t>3/27/2022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23098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B036F7-0788-4E56-981E-863AADC53964}" type="datetimeFigureOut">
              <a:rPr lang="en-US" smtClean="0"/>
              <a:t>3/27/2022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3226774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3266462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B036F7-0788-4E56-981E-863AADC53964}"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1F7C64-8CDF-495A-AC34-D37F5A67F68A}" type="slidenum">
              <a:rPr lang="en-US" smtClean="0"/>
              <a:t>‹#›</a:t>
            </a:fld>
            <a:endParaRPr lang="en-US"/>
          </a:p>
        </p:txBody>
      </p:sp>
    </p:spTree>
    <p:extLst>
      <p:ext uri="{BB962C8B-B14F-4D97-AF65-F5344CB8AC3E}">
        <p14:creationId xmlns:p14="http://schemas.microsoft.com/office/powerpoint/2010/main" val="3485450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heme" Target="../theme/theme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036F7-0788-4E56-981E-863AADC53964}" type="datetimeFigureOut">
              <a:rPr lang="en-US" smtClean="0"/>
              <a:t>3/27/2022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1F7C64-8CDF-495A-AC34-D37F5A67F68A}" type="slidenum">
              <a:rPr lang="en-US" smtClean="0"/>
              <a:t>‹#›</a:t>
            </a:fld>
            <a:endParaRPr lang="en-US"/>
          </a:p>
        </p:txBody>
      </p:sp>
    </p:spTree>
    <p:extLst>
      <p:ext uri="{BB962C8B-B14F-4D97-AF65-F5344CB8AC3E}">
        <p14:creationId xmlns:p14="http://schemas.microsoft.com/office/powerpoint/2010/main" val="2977017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88B036F7-0788-4E56-981E-863AADC53964}" type="datetimeFigureOut">
              <a:rPr lang="en-US" smtClean="0"/>
              <a:t>3/27/2022</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861F7C64-8CDF-495A-AC34-D37F5A67F68A}" type="slidenum">
              <a:rPr lang="en-US" smtClean="0"/>
              <a:t>‹#›</a:t>
            </a:fld>
            <a:endParaRPr lang="en-US"/>
          </a:p>
        </p:txBody>
      </p:sp>
    </p:spTree>
    <p:extLst>
      <p:ext uri="{BB962C8B-B14F-4D97-AF65-F5344CB8AC3E}">
        <p14:creationId xmlns:p14="http://schemas.microsoft.com/office/powerpoint/2010/main" val="26734798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8B036F7-0788-4E56-981E-863AADC53964}" type="datetimeFigureOut">
              <a:rPr lang="en-US" smtClean="0"/>
              <a:t>3/27/2022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61F7C64-8CDF-495A-AC34-D37F5A67F68A}" type="slidenum">
              <a:rPr lang="en-US" smtClean="0"/>
              <a:t>‹#›</a:t>
            </a:fld>
            <a:endParaRPr lang="en-US"/>
          </a:p>
        </p:txBody>
      </p:sp>
    </p:spTree>
    <p:extLst>
      <p:ext uri="{BB962C8B-B14F-4D97-AF65-F5344CB8AC3E}">
        <p14:creationId xmlns:p14="http://schemas.microsoft.com/office/powerpoint/2010/main" val="91891643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30.xml"/><Relationship Id="rId6" Type="http://schemas.openxmlformats.org/officeDocument/2006/relationships/image" Target="../media/image10.gif"/><Relationship Id="rId5" Type="http://schemas.openxmlformats.org/officeDocument/2006/relationships/image" Target="../media/image19.gif"/><Relationship Id="rId4" Type="http://schemas.openxmlformats.org/officeDocument/2006/relationships/image" Target="../media/image1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5.xml"/><Relationship Id="rId1" Type="http://schemas.openxmlformats.org/officeDocument/2006/relationships/vmlDrawing" Target="../drawings/vmlDrawing1.vml"/><Relationship Id="rId4" Type="http://schemas.openxmlformats.org/officeDocument/2006/relationships/image" Target="../media/image20.wmf"/></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9431" y="147645"/>
            <a:ext cx="11973301" cy="6542771"/>
          </a:xfrm>
          <a:prstGeom prst="rect">
            <a:avLst/>
          </a:prstGeom>
          <a:gradFill flip="none" rotWithShape="1">
            <a:gsLst>
              <a:gs pos="0">
                <a:srgbClr val="009900">
                  <a:tint val="66000"/>
                  <a:satMod val="160000"/>
                </a:srgbClr>
              </a:gs>
              <a:gs pos="50000">
                <a:srgbClr val="009900">
                  <a:tint val="44500"/>
                  <a:satMod val="160000"/>
                </a:srgbClr>
              </a:gs>
              <a:gs pos="100000">
                <a:srgbClr val="009900">
                  <a:tint val="23500"/>
                  <a:satMod val="160000"/>
                </a:srgbClr>
              </a:gs>
            </a:gsLst>
            <a:path path="circle">
              <a:fillToRect l="50000" t="50000" r="50000" b="50000"/>
            </a:path>
            <a:tileRect/>
          </a:gradFill>
          <a:ln w="76200">
            <a:solidFill>
              <a:schemeClr val="tx1"/>
            </a:solidFill>
            <a:prstDash val="sysDot"/>
          </a:ln>
        </p:spPr>
        <p:txBody>
          <a:bodyPr wrap="square" rtlCol="0">
            <a:spAutoFit/>
          </a:bodyPr>
          <a:lstStyle/>
          <a:p>
            <a:endParaRPr lang="en-US"/>
          </a:p>
        </p:txBody>
      </p:sp>
      <p:sp>
        <p:nvSpPr>
          <p:cNvPr id="11" name="TextBox 10"/>
          <p:cNvSpPr txBox="1"/>
          <p:nvPr/>
        </p:nvSpPr>
        <p:spPr>
          <a:xfrm>
            <a:off x="5739998" y="1457332"/>
            <a:ext cx="5915382" cy="523220"/>
          </a:xfrm>
          <a:prstGeom prst="rect">
            <a:avLst/>
          </a:prstGeom>
          <a:noFill/>
        </p:spPr>
        <p:txBody>
          <a:bodyPr wrap="square" rtlCol="0">
            <a:spAutoFit/>
          </a:bodyPr>
          <a:lstStyle/>
          <a:p>
            <a:r>
              <a:rPr lang="en-US" sz="2800" b="1" dirty="0">
                <a:solidFill>
                  <a:srgbClr val="3A21EF"/>
                </a:solidFill>
                <a:latin typeface="Times New Roman" panose="02020603050405020304" pitchFamily="18" charset="0"/>
                <a:cs typeface="Times New Roman" panose="02020603050405020304" pitchFamily="18" charset="0"/>
              </a:rPr>
              <a:t> </a:t>
            </a:r>
            <a:r>
              <a:rPr lang="en-US" sz="2800" b="1" dirty="0" err="1">
                <a:solidFill>
                  <a:srgbClr val="3A21EF"/>
                </a:solidFill>
                <a:latin typeface="Times New Roman" panose="02020603050405020304" pitchFamily="18" charset="0"/>
                <a:cs typeface="Times New Roman" panose="02020603050405020304" pitchFamily="18" charset="0"/>
              </a:rPr>
              <a:t>Nghị</a:t>
            </a:r>
            <a:r>
              <a:rPr lang="en-US" sz="2800" b="1" dirty="0">
                <a:solidFill>
                  <a:srgbClr val="3A21EF"/>
                </a:solidFill>
                <a:latin typeface="Times New Roman" panose="02020603050405020304" pitchFamily="18" charset="0"/>
                <a:cs typeface="Times New Roman" panose="02020603050405020304" pitchFamily="18" charset="0"/>
              </a:rPr>
              <a:t> </a:t>
            </a:r>
            <a:r>
              <a:rPr lang="en-US" sz="2800" b="1" dirty="0" err="1">
                <a:solidFill>
                  <a:srgbClr val="3A21EF"/>
                </a:solidFill>
                <a:latin typeface="Times New Roman" panose="02020603050405020304" pitchFamily="18" charset="0"/>
                <a:cs typeface="Times New Roman" panose="02020603050405020304" pitchFamily="18" charset="0"/>
              </a:rPr>
              <a:t>luận</a:t>
            </a:r>
            <a:r>
              <a:rPr lang="en-US" sz="2800" b="1" dirty="0">
                <a:solidFill>
                  <a:srgbClr val="3A21EF"/>
                </a:solidFill>
                <a:latin typeface="Times New Roman" panose="02020603050405020304" pitchFamily="18" charset="0"/>
                <a:cs typeface="Times New Roman" panose="02020603050405020304" pitchFamily="18" charset="0"/>
              </a:rPr>
              <a:t> </a:t>
            </a:r>
            <a:r>
              <a:rPr lang="en-US" sz="2800" b="1" dirty="0" err="1">
                <a:solidFill>
                  <a:srgbClr val="3A21EF"/>
                </a:solidFill>
                <a:latin typeface="Times New Roman" panose="02020603050405020304" pitchFamily="18" charset="0"/>
                <a:cs typeface="Times New Roman" panose="02020603050405020304" pitchFamily="18" charset="0"/>
              </a:rPr>
              <a:t>về</a:t>
            </a:r>
            <a:r>
              <a:rPr lang="en-US" sz="2800" b="1" dirty="0">
                <a:solidFill>
                  <a:srgbClr val="3A21EF"/>
                </a:solidFill>
                <a:latin typeface="Times New Roman" panose="02020603050405020304" pitchFamily="18" charset="0"/>
                <a:cs typeface="Times New Roman" panose="02020603050405020304" pitchFamily="18" charset="0"/>
              </a:rPr>
              <a:t> </a:t>
            </a:r>
            <a:r>
              <a:rPr lang="en-US" sz="2800" b="1" dirty="0" err="1">
                <a:solidFill>
                  <a:srgbClr val="3A21EF"/>
                </a:solidFill>
                <a:latin typeface="Times New Roman" panose="02020603050405020304" pitchFamily="18" charset="0"/>
                <a:cs typeface="Times New Roman" panose="02020603050405020304" pitchFamily="18" charset="0"/>
              </a:rPr>
              <a:t>một</a:t>
            </a:r>
            <a:r>
              <a:rPr lang="en-US" sz="2800" b="1" dirty="0">
                <a:solidFill>
                  <a:srgbClr val="3A21EF"/>
                </a:solidFill>
                <a:latin typeface="Times New Roman" panose="02020603050405020304" pitchFamily="18" charset="0"/>
                <a:cs typeface="Times New Roman" panose="02020603050405020304" pitchFamily="18" charset="0"/>
              </a:rPr>
              <a:t> </a:t>
            </a:r>
            <a:r>
              <a:rPr lang="vi-VN" sz="2800" b="1" dirty="0">
                <a:solidFill>
                  <a:srgbClr val="3A21EF"/>
                </a:solidFill>
                <a:latin typeface="Times New Roman" panose="02020603050405020304" pitchFamily="18" charset="0"/>
                <a:cs typeface="Times New Roman" panose="02020603050405020304" pitchFamily="18" charset="0"/>
              </a:rPr>
              <a:t>đoạn thơ, bài thơ</a:t>
            </a:r>
            <a:endParaRPr lang="en-US" sz="2800" b="1" dirty="0">
              <a:solidFill>
                <a:srgbClr val="3A21EF"/>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5177306" y="2067274"/>
            <a:ext cx="6744552" cy="1200329"/>
          </a:xfrm>
          <a:prstGeom prst="rect">
            <a:avLst/>
          </a:prstGeo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vi-VN" sz="2400" b="1">
                <a:solidFill>
                  <a:srgbClr val="3A21EF"/>
                </a:solidFill>
                <a:latin typeface="Times New Roman" panose="02020603050405020304" pitchFamily="18" charset="0"/>
                <a:cs typeface="Times New Roman" panose="02020603050405020304" pitchFamily="18" charset="0"/>
              </a:rPr>
              <a:t>1</a:t>
            </a:r>
            <a:r>
              <a:rPr lang="en-US" sz="2400" b="1">
                <a:solidFill>
                  <a:srgbClr val="3A21EF"/>
                </a:solidFill>
                <a:latin typeface="Times New Roman" panose="02020603050405020304" pitchFamily="18" charset="0"/>
                <a:cs typeface="Times New Roman" panose="02020603050405020304" pitchFamily="18" charset="0"/>
              </a:rPr>
              <a:t>.</a:t>
            </a:r>
            <a:r>
              <a:rPr lang="vi-VN" sz="2400" b="1">
                <a:solidFill>
                  <a:srgbClr val="3A21EF"/>
                </a:solidFill>
                <a:latin typeface="Times New Roman" panose="02020603050405020304" pitchFamily="18" charset="0"/>
                <a:cs typeface="Times New Roman" panose="02020603050405020304" pitchFamily="18" charset="0"/>
              </a:rPr>
              <a:t> </a:t>
            </a:r>
            <a:r>
              <a:rPr lang="vi-VN" sz="2400" b="1" dirty="0">
                <a:solidFill>
                  <a:srgbClr val="3A21EF"/>
                </a:solidFill>
                <a:latin typeface="Times New Roman" panose="02020603050405020304" pitchFamily="18" charset="0"/>
                <a:cs typeface="Times New Roman" panose="02020603050405020304" pitchFamily="18" charset="0"/>
              </a:rPr>
              <a:t>Khái niệm</a:t>
            </a:r>
            <a:r>
              <a:rPr lang="vi-VN" sz="2400" b="1"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là trình bày những </a:t>
            </a:r>
            <a:r>
              <a:rPr lang="vi-VN" sz="2400" b="1" dirty="0">
                <a:solidFill>
                  <a:srgbClr val="FF0000"/>
                </a:solidFill>
                <a:latin typeface="Times New Roman" panose="02020603050405020304" pitchFamily="18" charset="0"/>
                <a:cs typeface="Times New Roman" panose="02020603050405020304" pitchFamily="18" charset="0"/>
              </a:rPr>
              <a:t>nhận xét</a:t>
            </a:r>
            <a:r>
              <a:rPr lang="vi-VN" sz="2400" b="1" dirty="0">
                <a:solidFill>
                  <a:schemeClr val="tx1"/>
                </a:solidFill>
                <a:latin typeface="Times New Roman" panose="02020603050405020304" pitchFamily="18" charset="0"/>
                <a:cs typeface="Times New Roman" panose="02020603050405020304" pitchFamily="18" charset="0"/>
              </a:rPr>
              <a:t>,</a:t>
            </a:r>
            <a:r>
              <a:rPr lang="vi-VN" sz="2400" b="1" dirty="0">
                <a:solidFill>
                  <a:srgbClr val="FF0000"/>
                </a:solidFill>
                <a:latin typeface="Times New Roman" panose="02020603050405020304" pitchFamily="18" charset="0"/>
                <a:cs typeface="Times New Roman" panose="02020603050405020304" pitchFamily="18" charset="0"/>
              </a:rPr>
              <a:t> đánh giá </a:t>
            </a:r>
            <a:r>
              <a:rPr lang="vi-VN" sz="2400" dirty="0">
                <a:latin typeface="Times New Roman" panose="02020603050405020304" pitchFamily="18" charset="0"/>
                <a:cs typeface="Times New Roman" panose="02020603050405020304" pitchFamily="18" charset="0"/>
              </a:rPr>
              <a:t>của mình về </a:t>
            </a:r>
            <a:r>
              <a:rPr lang="vi-VN" sz="2400" b="1" dirty="0">
                <a:solidFill>
                  <a:srgbClr val="FF0000"/>
                </a:solidFill>
                <a:latin typeface="Times New Roman" panose="02020603050405020304" pitchFamily="18" charset="0"/>
                <a:cs typeface="Times New Roman" panose="02020603050405020304" pitchFamily="18" charset="0"/>
              </a:rPr>
              <a:t>nội dung</a:t>
            </a:r>
            <a:r>
              <a:rPr lang="vi-VN" sz="2400" b="1" dirty="0">
                <a:solidFill>
                  <a:schemeClr val="tx1"/>
                </a:solidFill>
                <a:latin typeface="Times New Roman" panose="02020603050405020304" pitchFamily="18" charset="0"/>
                <a:cs typeface="Times New Roman" panose="02020603050405020304" pitchFamily="18" charset="0"/>
              </a:rPr>
              <a:t>,</a:t>
            </a:r>
            <a:r>
              <a:rPr lang="vi-VN" sz="2400" b="1" dirty="0">
                <a:solidFill>
                  <a:srgbClr val="FF0000"/>
                </a:solidFill>
                <a:latin typeface="Times New Roman" panose="02020603050405020304" pitchFamily="18" charset="0"/>
                <a:cs typeface="Times New Roman" panose="02020603050405020304" pitchFamily="18" charset="0"/>
              </a:rPr>
              <a:t> nghệ thuật </a:t>
            </a:r>
            <a:r>
              <a:rPr lang="vi-VN" sz="2400" dirty="0">
                <a:latin typeface="Times New Roman" panose="02020603050405020304" pitchFamily="18" charset="0"/>
                <a:cs typeface="Times New Roman" panose="02020603050405020304" pitchFamily="18" charset="0"/>
              </a:rPr>
              <a:t>của đoạn thơ, bài thơ.</a:t>
            </a:r>
          </a:p>
        </p:txBody>
      </p:sp>
      <p:sp>
        <p:nvSpPr>
          <p:cNvPr id="2" name="Rectangle 1"/>
          <p:cNvSpPr/>
          <p:nvPr/>
        </p:nvSpPr>
        <p:spPr>
          <a:xfrm>
            <a:off x="7875083" y="3432283"/>
            <a:ext cx="2373621" cy="461665"/>
          </a:xfrm>
          <a:prstGeom prst="rect">
            <a:avLst/>
          </a:prstGeom>
          <a:solidFill>
            <a:schemeClr val="accent6">
              <a:lumMod val="20000"/>
              <a:lumOff val="80000"/>
            </a:schemeClr>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vi-VN" sz="2400" b="1">
                <a:solidFill>
                  <a:srgbClr val="4203DF"/>
                </a:solidFill>
                <a:latin typeface="Times New Roman" panose="02020603050405020304" pitchFamily="18" charset="0"/>
                <a:cs typeface="Times New Roman" panose="02020603050405020304" pitchFamily="18" charset="0"/>
              </a:rPr>
              <a:t>2</a:t>
            </a:r>
            <a:r>
              <a:rPr lang="en-US" sz="2400" b="1">
                <a:solidFill>
                  <a:srgbClr val="4203DF"/>
                </a:solidFill>
                <a:latin typeface="Times New Roman" panose="02020603050405020304" pitchFamily="18" charset="0"/>
                <a:cs typeface="Times New Roman" panose="02020603050405020304" pitchFamily="18" charset="0"/>
              </a:rPr>
              <a:t>.</a:t>
            </a:r>
            <a:r>
              <a:rPr lang="vi-VN" sz="2400" b="1">
                <a:solidFill>
                  <a:srgbClr val="4203DF"/>
                </a:solidFill>
                <a:latin typeface="Times New Roman" panose="02020603050405020304" pitchFamily="18" charset="0"/>
                <a:cs typeface="Times New Roman" panose="02020603050405020304" pitchFamily="18" charset="0"/>
              </a:rPr>
              <a:t> </a:t>
            </a:r>
            <a:r>
              <a:rPr lang="vi-VN" sz="2400" b="1" dirty="0">
                <a:solidFill>
                  <a:srgbClr val="4203DF"/>
                </a:solidFill>
                <a:latin typeface="Times New Roman" panose="02020603050405020304" pitchFamily="18" charset="0"/>
                <a:cs typeface="Times New Roman" panose="02020603050405020304" pitchFamily="18" charset="0"/>
              </a:rPr>
              <a:t>Yêu cầu</a:t>
            </a:r>
            <a:r>
              <a:rPr lang="vi-VN" sz="2400" dirty="0">
                <a:solidFill>
                  <a:srgbClr val="4203DF"/>
                </a:solidFill>
                <a:latin typeface="Times New Roman" panose="02020603050405020304" pitchFamily="18" charset="0"/>
                <a:cs typeface="Times New Roman" panose="02020603050405020304" pitchFamily="18" charset="0"/>
              </a:rPr>
              <a:t>:</a:t>
            </a:r>
            <a:endParaRPr lang="en-US" sz="2400" dirty="0">
              <a:solidFill>
                <a:srgbClr val="4203DF"/>
              </a:solidFill>
              <a:latin typeface="Times New Roman" panose="02020603050405020304" pitchFamily="18" charset="0"/>
              <a:cs typeface="Times New Roman" panose="02020603050405020304" pitchFamily="18" charset="0"/>
            </a:endParaRPr>
          </a:p>
        </p:txBody>
      </p:sp>
      <p:sp>
        <p:nvSpPr>
          <p:cNvPr id="5" name="Text Box 30"/>
          <p:cNvSpPr txBox="1">
            <a:spLocks noChangeArrowheads="1"/>
          </p:cNvSpPr>
          <p:nvPr/>
        </p:nvSpPr>
        <p:spPr bwMode="auto">
          <a:xfrm>
            <a:off x="5872520" y="4292711"/>
            <a:ext cx="2485815" cy="1954381"/>
          </a:xfrm>
          <a:prstGeom prst="rect">
            <a:avLst/>
          </a:prstGeom>
          <a:solidFill>
            <a:schemeClr val="accent6">
              <a:lumMod val="20000"/>
              <a:lumOff val="80000"/>
            </a:schemeClr>
          </a:solidFill>
          <a:ln>
            <a:headEnd/>
            <a:tailEnd/>
          </a:ln>
        </p:spPr>
        <p:style>
          <a:lnRef idx="1">
            <a:schemeClr val="accent2"/>
          </a:lnRef>
          <a:fillRef idx="2">
            <a:schemeClr val="accent2"/>
          </a:fillRef>
          <a:effectRef idx="1">
            <a:schemeClr val="accent2"/>
          </a:effectRef>
          <a:fontRef idx="minor">
            <a:schemeClr val="dk1"/>
          </a:fontRef>
        </p:style>
        <p:txBody>
          <a:bodyPr wrap="square" anchor="ctr">
            <a:spAutoFit/>
          </a:bodyPr>
          <a:lstStyle/>
          <a:p>
            <a:pPr algn="just">
              <a:spcBef>
                <a:spcPct val="50000"/>
              </a:spcBef>
            </a:pPr>
            <a:r>
              <a:rPr lang="vi-VN" sz="2200" b="1" dirty="0">
                <a:latin typeface="Times New Roman" panose="02020603050405020304" pitchFamily="18" charset="0"/>
                <a:ea typeface="Tahoma" panose="020B0604030504040204" pitchFamily="34" charset="0"/>
                <a:cs typeface="Times New Roman" panose="02020603050405020304" pitchFamily="18" charset="0"/>
              </a:rPr>
              <a:t>Nhận xét, đánh giá cụ thể, chính xác về </a:t>
            </a:r>
            <a:r>
              <a:rPr lang="vi-VN" sz="22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ngôn ngữ</a:t>
            </a:r>
            <a:r>
              <a:rPr lang="vi-VN" sz="2200" b="1" dirty="0">
                <a:latin typeface="Times New Roman" panose="02020603050405020304" pitchFamily="18" charset="0"/>
                <a:ea typeface="Tahoma" panose="020B0604030504040204" pitchFamily="34" charset="0"/>
                <a:cs typeface="Times New Roman" panose="02020603050405020304" pitchFamily="18" charset="0"/>
              </a:rPr>
              <a:t>,</a:t>
            </a:r>
            <a:r>
              <a:rPr lang="vi-VN" sz="22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hình ảnh</a:t>
            </a:r>
            <a:r>
              <a:rPr lang="vi-VN" sz="2200" b="1" dirty="0">
                <a:latin typeface="Times New Roman" panose="02020603050405020304" pitchFamily="18" charset="0"/>
                <a:ea typeface="Tahoma" panose="020B0604030504040204" pitchFamily="34" charset="0"/>
                <a:cs typeface="Times New Roman" panose="02020603050405020304" pitchFamily="18" charset="0"/>
              </a:rPr>
              <a:t>,</a:t>
            </a:r>
            <a:r>
              <a:rPr lang="vi-VN" sz="22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giọng điệu.</a:t>
            </a:r>
            <a:endParaRPr lang="en-US" sz="22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a:p>
            <a:pPr algn="just">
              <a:spcBef>
                <a:spcPct val="50000"/>
              </a:spcBef>
            </a:pPr>
            <a:endParaRPr lang="en-US" sz="22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Text Box 32"/>
          <p:cNvSpPr txBox="1">
            <a:spLocks noChangeArrowheads="1"/>
          </p:cNvSpPr>
          <p:nvPr/>
        </p:nvSpPr>
        <p:spPr bwMode="auto">
          <a:xfrm>
            <a:off x="9657819" y="4296169"/>
            <a:ext cx="2288347" cy="2285241"/>
          </a:xfrm>
          <a:prstGeom prst="rect">
            <a:avLst/>
          </a:prstGeom>
          <a:solidFill>
            <a:schemeClr val="accent6">
              <a:lumMod val="20000"/>
              <a:lumOff val="80000"/>
            </a:schemeClr>
          </a:solidFill>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just">
              <a:spcBef>
                <a:spcPct val="50000"/>
              </a:spcBef>
            </a:pPr>
            <a:r>
              <a:rPr lang="vi-VN" sz="2200" b="1" dirty="0">
                <a:latin typeface="+mj-lt"/>
              </a:rPr>
              <a:t>Bố cục </a:t>
            </a:r>
            <a:r>
              <a:rPr lang="vi-VN" sz="2200" b="1" dirty="0">
                <a:solidFill>
                  <a:srgbClr val="FF0000"/>
                </a:solidFill>
                <a:latin typeface="+mj-lt"/>
              </a:rPr>
              <a:t>rõ ràng</a:t>
            </a:r>
            <a:r>
              <a:rPr lang="vi-VN" sz="2200" b="1" dirty="0">
                <a:latin typeface="+mj-lt"/>
              </a:rPr>
              <a:t>,</a:t>
            </a:r>
            <a:r>
              <a:rPr lang="vi-VN" sz="2200" b="1" dirty="0">
                <a:solidFill>
                  <a:srgbClr val="FF0000"/>
                </a:solidFill>
                <a:latin typeface="+mj-lt"/>
              </a:rPr>
              <a:t> mạch lạc</a:t>
            </a:r>
            <a:r>
              <a:rPr lang="vi-VN" sz="2200" b="1" dirty="0">
                <a:latin typeface="+mj-lt"/>
              </a:rPr>
              <a:t>,</a:t>
            </a:r>
            <a:r>
              <a:rPr lang="vi-VN" sz="2200" b="1" dirty="0">
                <a:solidFill>
                  <a:srgbClr val="FF0000"/>
                </a:solidFill>
                <a:latin typeface="+mj-lt"/>
              </a:rPr>
              <a:t> </a:t>
            </a:r>
            <a:r>
              <a:rPr lang="vi-VN" sz="2200" b="1" dirty="0">
                <a:latin typeface="+mj-lt"/>
              </a:rPr>
              <a:t>lời văn </a:t>
            </a:r>
            <a:r>
              <a:rPr lang="vi-VN" sz="2200" b="1" dirty="0">
                <a:solidFill>
                  <a:srgbClr val="FF0000"/>
                </a:solidFill>
                <a:latin typeface="+mj-lt"/>
              </a:rPr>
              <a:t>gợi cảm</a:t>
            </a:r>
            <a:r>
              <a:rPr lang="vi-VN" sz="2200" b="1" dirty="0">
                <a:latin typeface="+mj-lt"/>
              </a:rPr>
              <a:t>, thể hiện rung động chân thành của người viết.</a:t>
            </a:r>
            <a:endParaRPr lang="vi-VN" sz="700" b="1" dirty="0">
              <a:latin typeface=".VnTime" panose="020B7200000000000000" pitchFamily="34" charset="0"/>
            </a:endParaRPr>
          </a:p>
          <a:p>
            <a:pPr algn="just">
              <a:spcBef>
                <a:spcPct val="50000"/>
              </a:spcBef>
            </a:pPr>
            <a:endParaRPr lang="en-US" sz="700" b="1" dirty="0">
              <a:latin typeface=".VnTime" panose="020B7200000000000000" pitchFamily="34" charset="0"/>
            </a:endParaRPr>
          </a:p>
        </p:txBody>
      </p:sp>
      <p:sp>
        <p:nvSpPr>
          <p:cNvPr id="8" name="Line 33"/>
          <p:cNvSpPr>
            <a:spLocks noChangeShapeType="1"/>
          </p:cNvSpPr>
          <p:nvPr/>
        </p:nvSpPr>
        <p:spPr bwMode="auto">
          <a:xfrm flipH="1">
            <a:off x="7164752" y="3895142"/>
            <a:ext cx="1356791" cy="36341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Line 33"/>
          <p:cNvSpPr>
            <a:spLocks noChangeShapeType="1"/>
          </p:cNvSpPr>
          <p:nvPr/>
        </p:nvSpPr>
        <p:spPr bwMode="auto">
          <a:xfrm>
            <a:off x="9554338" y="3895141"/>
            <a:ext cx="1388733" cy="3634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WordArt 3"/>
          <p:cNvSpPr>
            <a:spLocks noChangeArrowheads="1" noChangeShapeType="1" noTextEdit="1"/>
          </p:cNvSpPr>
          <p:nvPr/>
        </p:nvSpPr>
        <p:spPr bwMode="auto">
          <a:xfrm>
            <a:off x="3456530" y="115913"/>
            <a:ext cx="4232158" cy="1658604"/>
          </a:xfrm>
          <a:prstGeom prst="rect">
            <a:avLst/>
          </a:prstGeom>
        </p:spPr>
        <p:txBody>
          <a:bodyPr wrap="none" fromWordArt="1">
            <a:prstTxWarp prst="textPlain">
              <a:avLst>
                <a:gd name="adj" fmla="val 50000"/>
              </a:avLst>
            </a:prstTxWarp>
          </a:bodyPr>
          <a:lstStyle/>
          <a:p>
            <a:pPr algn="ctr"/>
            <a:endParaRPr lang="en-US" sz="3600" kern="10" dirty="0">
              <a:ln w="19050">
                <a:solidFill>
                  <a:srgbClr val="9933FF"/>
                </a:solidFill>
                <a:round/>
                <a:headEnd/>
                <a:tailEnd/>
              </a:ln>
              <a:solidFill>
                <a:srgbClr val="0066CC"/>
              </a:solidFill>
              <a:effectLst>
                <a:outerShdw dist="35921" dir="2700000" algn="ctr" rotWithShape="0">
                  <a:srgbClr val="990000"/>
                </a:outerShdw>
              </a:effectLst>
              <a:latin typeface="Times New Roman"/>
              <a:cs typeface="Times New Roman"/>
            </a:endParaRPr>
          </a:p>
          <a:p>
            <a:pPr algn="ctr"/>
            <a:r>
              <a:rPr lang="en-US" sz="3600" b="1" kern="10">
                <a:ln w="19050">
                  <a:solidFill>
                    <a:srgbClr val="9933FF"/>
                  </a:solidFill>
                  <a:round/>
                  <a:headEnd/>
                  <a:tailEnd/>
                </a:ln>
                <a:solidFill>
                  <a:srgbClr val="FF0000"/>
                </a:solidFill>
                <a:effectLst>
                  <a:outerShdw dist="35921" dir="2700000" algn="ctr" rotWithShape="0">
                    <a:srgbClr val="990000"/>
                  </a:outerShdw>
                </a:effectLst>
                <a:latin typeface="Times New Roman"/>
                <a:cs typeface="Times New Roman"/>
              </a:rPr>
              <a:t>KHỞI ĐỘNG</a:t>
            </a:r>
            <a:endParaRPr lang="vi-VN" sz="3600" kern="10" dirty="0">
              <a:ln w="19050">
                <a:solidFill>
                  <a:srgbClr val="9933FF"/>
                </a:solidFill>
                <a:round/>
                <a:headEnd/>
                <a:tailEnd/>
              </a:ln>
              <a:solidFill>
                <a:srgbClr val="FF0000"/>
              </a:solidFill>
              <a:effectLst>
                <a:outerShdw dist="35921" dir="2700000" algn="ctr" rotWithShape="0">
                  <a:srgbClr val="990000"/>
                </a:outerShdw>
              </a:effectLst>
              <a:latin typeface="Times New Roman"/>
              <a:cs typeface="Times New Roman"/>
            </a:endParaRPr>
          </a:p>
          <a:p>
            <a:pPr algn="ctr"/>
            <a:r>
              <a:rPr lang="vi-VN" sz="3600" kern="10" dirty="0">
                <a:ln w="19050">
                  <a:solidFill>
                    <a:srgbClr val="9933FF"/>
                  </a:solidFill>
                  <a:round/>
                  <a:headEnd/>
                  <a:tailEnd/>
                </a:ln>
                <a:solidFill>
                  <a:srgbClr val="0066CC"/>
                </a:solidFill>
                <a:effectLst>
                  <a:outerShdw dist="35921" dir="2700000" algn="ctr" rotWithShape="0">
                    <a:srgbClr val="990000"/>
                  </a:outerShdw>
                </a:effectLst>
                <a:latin typeface="Times New Roman"/>
                <a:cs typeface="Times New Roman"/>
              </a:rPr>
              <a:t> </a:t>
            </a:r>
          </a:p>
        </p:txBody>
      </p:sp>
      <p:sp>
        <p:nvSpPr>
          <p:cNvPr id="3" name="Explosion 1 2"/>
          <p:cNvSpPr/>
          <p:nvPr/>
        </p:nvSpPr>
        <p:spPr>
          <a:xfrm>
            <a:off x="86176" y="1468193"/>
            <a:ext cx="4382794" cy="3039414"/>
          </a:xfrm>
          <a:prstGeom prst="irregularSeal1">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bg1"/>
                </a:solidFill>
                <a:latin typeface="Times New Roman" panose="02020603050405020304" pitchFamily="18" charset="0"/>
                <a:cs typeface="Times New Roman" panose="02020603050405020304" pitchFamily="18" charset="0"/>
              </a:rPr>
              <a:t>Thế nào là nghị luận về một </a:t>
            </a:r>
            <a:r>
              <a:rPr lang="vi-VN" sz="2400" b="1">
                <a:solidFill>
                  <a:schemeClr val="bg1"/>
                </a:solidFill>
                <a:latin typeface="Times New Roman" panose="02020603050405020304" pitchFamily="18" charset="0"/>
                <a:cs typeface="Times New Roman" panose="02020603050405020304" pitchFamily="18" charset="0"/>
              </a:rPr>
              <a:t>đoạn thơ, bài thơ</a:t>
            </a:r>
            <a:r>
              <a:rPr lang="en-US" sz="2400" b="1">
                <a:solidFill>
                  <a:schemeClr val="bg1"/>
                </a:solidFill>
                <a:latin typeface="Times New Roman" panose="02020603050405020304" pitchFamily="18" charset="0"/>
                <a:cs typeface="Times New Roman" panose="02020603050405020304" pitchFamily="18" charset="0"/>
              </a:rPr>
              <a:t>?</a:t>
            </a:r>
          </a:p>
        </p:txBody>
      </p:sp>
      <p:sp>
        <p:nvSpPr>
          <p:cNvPr id="15" name="Explosion 1 14"/>
          <p:cNvSpPr/>
          <p:nvPr/>
        </p:nvSpPr>
        <p:spPr>
          <a:xfrm>
            <a:off x="238575" y="2064289"/>
            <a:ext cx="4727483" cy="3673902"/>
          </a:xfrm>
          <a:prstGeom prst="irregularSeal1">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err="1">
                <a:solidFill>
                  <a:schemeClr val="tx1"/>
                </a:solidFill>
                <a:latin typeface="Times New Roman" panose="02020603050405020304" pitchFamily="18" charset="0"/>
                <a:cs typeface="Times New Roman" panose="02020603050405020304" pitchFamily="18" charset="0"/>
              </a:rPr>
              <a:t>Bài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nghị</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luận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về</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một</a:t>
            </a:r>
            <a:r>
              <a:rPr lang="en-US" sz="2400" b="1" dirty="0">
                <a:solidFill>
                  <a:schemeClr val="tx1"/>
                </a:solidFill>
                <a:latin typeface="Times New Roman" panose="02020603050405020304" pitchFamily="18" charset="0"/>
                <a:cs typeface="Times New Roman" panose="02020603050405020304" pitchFamily="18" charset="0"/>
              </a:rPr>
              <a:t> </a:t>
            </a:r>
            <a:r>
              <a:rPr lang="vi-VN" sz="2400" b="1" dirty="0">
                <a:solidFill>
                  <a:schemeClr val="tx1"/>
                </a:solidFill>
                <a:latin typeface="Times New Roman" panose="02020603050405020304" pitchFamily="18" charset="0"/>
                <a:cs typeface="Times New Roman" panose="02020603050405020304" pitchFamily="18" charset="0"/>
              </a:rPr>
              <a:t>đoạn thơ, bài thơ</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phải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đảm</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bảo</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yêu</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cầu</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gì</a:t>
            </a:r>
            <a:r>
              <a:rPr lang="en-US" sz="2400" b="1"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6898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xit" presetSubtype="32" fill="hold" grpId="1" nodeType="clickEffect">
                                  <p:stCondLst>
                                    <p:cond delay="0"/>
                                  </p:stCondLst>
                                  <p:childTnLst>
                                    <p:anim calcmode="lin" valueType="num">
                                      <p:cBhvr>
                                        <p:cTn id="18" dur="500"/>
                                        <p:tgtEl>
                                          <p:spTgt spid="3"/>
                                        </p:tgtEl>
                                        <p:attrNameLst>
                                          <p:attrName>ppt_w</p:attrName>
                                        </p:attrNameLst>
                                      </p:cBhvr>
                                      <p:tavLst>
                                        <p:tav tm="0">
                                          <p:val>
                                            <p:strVal val="ppt_w"/>
                                          </p:val>
                                        </p:tav>
                                        <p:tav tm="100000">
                                          <p:val>
                                            <p:fltVal val="0"/>
                                          </p:val>
                                        </p:tav>
                                      </p:tavLst>
                                    </p:anim>
                                    <p:anim calcmode="lin" valueType="num">
                                      <p:cBhvr>
                                        <p:cTn id="19" dur="500"/>
                                        <p:tgtEl>
                                          <p:spTgt spid="3"/>
                                        </p:tgtEl>
                                        <p:attrNameLst>
                                          <p:attrName>ppt_h</p:attrName>
                                        </p:attrNameLst>
                                      </p:cBhvr>
                                      <p:tavLst>
                                        <p:tav tm="0">
                                          <p:val>
                                            <p:strVal val="ppt_h"/>
                                          </p:val>
                                        </p:tav>
                                        <p:tav tm="100000">
                                          <p:val>
                                            <p:fltVal val="0"/>
                                          </p:val>
                                        </p:tav>
                                      </p:tavLst>
                                    </p:anim>
                                    <p:set>
                                      <p:cBhvr>
                                        <p:cTn id="20" dur="1" fill="hold">
                                          <p:stCondLst>
                                            <p:cond delay="499"/>
                                          </p:stCondLst>
                                        </p:cTn>
                                        <p:tgtEl>
                                          <p:spTgt spid="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circle(in)">
                                      <p:cBhvr>
                                        <p:cTn id="30" dur="2000"/>
                                        <p:tgtEl>
                                          <p:spTgt spid="2"/>
                                        </p:tgtEl>
                                      </p:cBhvr>
                                    </p:animEffect>
                                  </p:childTnLst>
                                </p:cTn>
                              </p:par>
                              <p:par>
                                <p:cTn id="31" presetID="8" presetClass="entr" presetSubtype="16"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diamond(in)">
                                      <p:cBhvr>
                                        <p:cTn id="33" dur="2000"/>
                                        <p:tgtEl>
                                          <p:spTgt spid="8"/>
                                        </p:tgtEl>
                                      </p:cBhvr>
                                    </p:animEffect>
                                  </p:childTnLst>
                                </p:cTn>
                              </p:par>
                              <p:par>
                                <p:cTn id="34" presetID="8" presetClass="entr" presetSubtype="16"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diamond(in)">
                                      <p:cBhvr>
                                        <p:cTn id="36" dur="20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randombar(horizontal)">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p:cTn id="46" dur="500" fill="hold"/>
                                        <p:tgtEl>
                                          <p:spTgt spid="7"/>
                                        </p:tgtEl>
                                        <p:attrNameLst>
                                          <p:attrName>ppt_w</p:attrName>
                                        </p:attrNameLst>
                                      </p:cBhvr>
                                      <p:tavLst>
                                        <p:tav tm="0">
                                          <p:val>
                                            <p:fltVal val="0"/>
                                          </p:val>
                                        </p:tav>
                                        <p:tav tm="100000">
                                          <p:val>
                                            <p:strVal val="#ppt_w"/>
                                          </p:val>
                                        </p:tav>
                                      </p:tavLst>
                                    </p:anim>
                                    <p:anim calcmode="lin" valueType="num">
                                      <p:cBhvr>
                                        <p:cTn id="47" dur="500" fill="hold"/>
                                        <p:tgtEl>
                                          <p:spTgt spid="7"/>
                                        </p:tgtEl>
                                        <p:attrNameLst>
                                          <p:attrName>ppt_h</p:attrName>
                                        </p:attrNameLst>
                                      </p:cBhvr>
                                      <p:tavLst>
                                        <p:tav tm="0">
                                          <p:val>
                                            <p:fltVal val="0"/>
                                          </p:val>
                                        </p:tav>
                                        <p:tav tm="100000">
                                          <p:val>
                                            <p:strVal val="#ppt_h"/>
                                          </p:val>
                                        </p:tav>
                                      </p:tavLst>
                                    </p:anim>
                                    <p:animEffect transition="in" filter="fade">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3" presetClass="exit" presetSubtype="32" fill="hold" grpId="1" nodeType="clickEffect">
                                  <p:stCondLst>
                                    <p:cond delay="0"/>
                                  </p:stCondLst>
                                  <p:childTnLst>
                                    <p:anim calcmode="lin" valueType="num">
                                      <p:cBhvr>
                                        <p:cTn id="52" dur="500"/>
                                        <p:tgtEl>
                                          <p:spTgt spid="15"/>
                                        </p:tgtEl>
                                        <p:attrNameLst>
                                          <p:attrName>ppt_w</p:attrName>
                                        </p:attrNameLst>
                                      </p:cBhvr>
                                      <p:tavLst>
                                        <p:tav tm="0">
                                          <p:val>
                                            <p:strVal val="ppt_w"/>
                                          </p:val>
                                        </p:tav>
                                        <p:tav tm="100000">
                                          <p:val>
                                            <p:fltVal val="0"/>
                                          </p:val>
                                        </p:tav>
                                      </p:tavLst>
                                    </p:anim>
                                    <p:anim calcmode="lin" valueType="num">
                                      <p:cBhvr>
                                        <p:cTn id="53" dur="500"/>
                                        <p:tgtEl>
                                          <p:spTgt spid="15"/>
                                        </p:tgtEl>
                                        <p:attrNameLst>
                                          <p:attrName>ppt_h</p:attrName>
                                        </p:attrNameLst>
                                      </p:cBhvr>
                                      <p:tavLst>
                                        <p:tav tm="0">
                                          <p:val>
                                            <p:strVal val="ppt_h"/>
                                          </p:val>
                                        </p:tav>
                                        <p:tav tm="100000">
                                          <p:val>
                                            <p:fltVal val="0"/>
                                          </p:val>
                                        </p:tav>
                                      </p:tavLst>
                                    </p:anim>
                                    <p:set>
                                      <p:cBhvr>
                                        <p:cTn id="54"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P spid="5" grpId="0" animBg="1"/>
      <p:bldP spid="7" grpId="0" animBg="1"/>
      <p:bldP spid="8" grpId="0" animBg="1"/>
      <p:bldP spid="9" grpId="0" animBg="1"/>
      <p:bldP spid="3" grpId="0" animBg="1"/>
      <p:bldP spid="3" grpId="1" animBg="1"/>
      <p:bldP spid="15" grpId="0" animBg="1"/>
      <p:bldP spid="15"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6"/>
          <p:cNvSpPr>
            <a:spLocks noChangeArrowheads="1"/>
          </p:cNvSpPr>
          <p:nvPr/>
        </p:nvSpPr>
        <p:spPr bwMode="auto">
          <a:xfrm>
            <a:off x="266162" y="1533101"/>
            <a:ext cx="111837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Đề</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Phân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tích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yêu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quê</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trong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bài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Quê</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Tế</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Hanh</a:t>
            </a:r>
            <a:r>
              <a:rPr lang="en-US" altLang="en-US" sz="2400" b="1" dirty="0">
                <a:latin typeface="Times New Roman" panose="02020603050405020304" pitchFamily="18" charset="0"/>
                <a:cs typeface="Times New Roman" panose="02020603050405020304" pitchFamily="18" charset="0"/>
              </a:rPr>
              <a:t>.</a:t>
            </a:r>
            <a:endParaRPr lang="en-US" altLang="en-US" sz="2400" b="1" dirty="0">
              <a:latin typeface="Calibri" panose="020F0502020204030204" pitchFamily="34" charset="0"/>
            </a:endParaRPr>
          </a:p>
        </p:txBody>
      </p:sp>
      <p:sp>
        <p:nvSpPr>
          <p:cNvPr id="19" name="Rectangle 18"/>
          <p:cNvSpPr>
            <a:spLocks noChangeArrowheads="1"/>
          </p:cNvSpPr>
          <p:nvPr/>
        </p:nvSpPr>
        <p:spPr bwMode="auto">
          <a:xfrm>
            <a:off x="94150" y="782934"/>
            <a:ext cx="108529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20" name="TextBox 19"/>
          <p:cNvSpPr txBox="1"/>
          <p:nvPr/>
        </p:nvSpPr>
        <p:spPr>
          <a:xfrm>
            <a:off x="165657" y="1191512"/>
            <a:ext cx="8809151" cy="461665"/>
          </a:xfrm>
          <a:prstGeom prst="rect">
            <a:avLst/>
          </a:prstGeom>
          <a:noFill/>
        </p:spPr>
        <p:txBody>
          <a:bodyPr wrap="square" rtlCol="0">
            <a:spAutoFit/>
          </a:bodyPr>
          <a:lstStyle/>
          <a:p>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1.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làm</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nghị</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luận</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về</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một</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4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3"/>
          <p:cNvSpPr>
            <a:spLocks noChangeArrowheads="1"/>
          </p:cNvSpPr>
          <p:nvPr/>
        </p:nvSpPr>
        <p:spPr bwMode="auto">
          <a:xfrm>
            <a:off x="125567" y="54444"/>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3" name="WordArt 4"/>
          <p:cNvSpPr>
            <a:spLocks noChangeArrowheads="1" noChangeShapeType="1" noTextEdit="1"/>
          </p:cNvSpPr>
          <p:nvPr/>
        </p:nvSpPr>
        <p:spPr bwMode="auto">
          <a:xfrm>
            <a:off x="3955955" y="114837"/>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4" name="WordArt 4"/>
          <p:cNvSpPr>
            <a:spLocks noChangeArrowheads="1" noChangeShapeType="1" noTextEdit="1"/>
          </p:cNvSpPr>
          <p:nvPr/>
        </p:nvSpPr>
        <p:spPr bwMode="auto">
          <a:xfrm>
            <a:off x="2151840" y="285094"/>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27" name="Rectangle 26"/>
          <p:cNvSpPr>
            <a:spLocks noChangeArrowheads="1"/>
          </p:cNvSpPr>
          <p:nvPr/>
        </p:nvSpPr>
        <p:spPr bwMode="auto">
          <a:xfrm>
            <a:off x="1110472" y="2227818"/>
            <a:ext cx="109667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Bài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được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tác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trước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cách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tháng</a:t>
            </a:r>
            <a:r>
              <a:rPr lang="en-US" altLang="en-US" sz="2400" b="1" dirty="0">
                <a:latin typeface="Times New Roman" panose="02020603050405020304" pitchFamily="18" charset="0"/>
                <a:cs typeface="Times New Roman" panose="02020603050405020304" pitchFamily="18" charset="0"/>
              </a:rPr>
              <a:t> 8, </a:t>
            </a:r>
            <a:r>
              <a:rPr lang="en-US" altLang="en-US" sz="2400" b="1" dirty="0" err="1">
                <a:latin typeface="Times New Roman" panose="02020603050405020304" pitchFamily="18" charset="0"/>
                <a:cs typeface="Times New Roman" panose="02020603050405020304" pitchFamily="18" charset="0"/>
              </a:rPr>
              <a:t>khi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tác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giả</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học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xa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quê</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hương</a:t>
            </a:r>
            <a:r>
              <a:rPr lang="en-US" altLang="en-US" sz="2400" b="1" dirty="0">
                <a:latin typeface="Times New Roman" panose="02020603050405020304" pitchFamily="18" charset="0"/>
                <a:cs typeface="Times New Roman" panose="02020603050405020304" pitchFamily="18" charset="0"/>
              </a:rPr>
              <a:t>.</a:t>
            </a:r>
          </a:p>
        </p:txBody>
      </p:sp>
      <p:sp>
        <p:nvSpPr>
          <p:cNvPr id="29" name="Rectangle 28"/>
          <p:cNvSpPr>
            <a:spLocks noChangeArrowheads="1"/>
          </p:cNvSpPr>
          <p:nvPr/>
        </p:nvSpPr>
        <p:spPr bwMode="auto">
          <a:xfrm>
            <a:off x="1138546" y="2652981"/>
            <a:ext cx="1075182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nỗi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nhớ</a:t>
            </a:r>
            <a:r>
              <a:rPr lang="en-US" altLang="en-US" sz="2400" b="1" dirty="0">
                <a:latin typeface="Times New Roman" panose="02020603050405020304" pitchFamily="18" charset="0"/>
                <a:cs typeface="Times New Roman" panose="02020603050405020304" pitchFamily="18" charset="0"/>
              </a:rPr>
              <a:t> da </a:t>
            </a:r>
            <a:r>
              <a:rPr lang="en-US" altLang="en-US" sz="2400" b="1" dirty="0" err="1">
                <a:latin typeface="Times New Roman" panose="02020603050405020304" pitchFamily="18" charset="0"/>
                <a:cs typeface="Times New Roman" panose="02020603050405020304" pitchFamily="18" charset="0"/>
              </a:rPr>
              <a:t>diết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sâu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sắc</a:t>
            </a:r>
            <a:r>
              <a:rPr lang="en-US" altLang="en-US" sz="2400" b="1" dirty="0">
                <a:latin typeface="Times New Roman" panose="02020603050405020304" pitchFamily="18" charset="0"/>
                <a:cs typeface="Times New Roman" panose="02020603050405020304" pitchFamily="18" charset="0"/>
              </a:rPr>
              <a:t>.</a:t>
            </a:r>
          </a:p>
          <a:p>
            <a:pPr algn="just" eaLnBrk="1" hangingPunct="1"/>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Nhà</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luôn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nhớ</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về</a:t>
            </a:r>
            <a:r>
              <a:rPr lang="en-US" altLang="en-US" sz="2400" b="1" dirty="0">
                <a:latin typeface="Times New Roman" panose="02020603050405020304" pitchFamily="18" charset="0"/>
                <a:cs typeface="Times New Roman" panose="02020603050405020304" pitchFamily="18" charset="0"/>
              </a:rPr>
              <a:t> h</a:t>
            </a:r>
            <a:r>
              <a:rPr lang="vi-VN" altLang="en-US" sz="2400" b="1" dirty="0">
                <a:latin typeface="Times New Roman" panose="02020603050405020304" pitchFamily="18" charset="0"/>
                <a:cs typeface="Times New Roman" panose="02020603050405020304" pitchFamily="18" charset="0"/>
              </a:rPr>
              <a:t>ình </a:t>
            </a:r>
            <a:r>
              <a:rPr lang="en-US" altLang="en-US" sz="2400" b="1" dirty="0">
                <a:latin typeface="Times New Roman" panose="02020603050405020304" pitchFamily="18" charset="0"/>
                <a:cs typeface="Times New Roman" panose="02020603050405020304" pitchFamily="18" charset="0"/>
              </a:rPr>
              <a:t>ả</a:t>
            </a:r>
            <a:r>
              <a:rPr lang="vi-VN" altLang="en-US" sz="2400" b="1" dirty="0">
                <a:latin typeface="Times New Roman" panose="02020603050405020304" pitchFamily="18" charset="0"/>
                <a:cs typeface="Times New Roman" panose="02020603050405020304" pitchFamily="18" charset="0"/>
              </a:rPr>
              <a:t>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màu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sắc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mùi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vị</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quê</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Những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thứ</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đặc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trưng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làng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biển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có</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vẻ</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đẹp</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gần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gũi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chất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phác</a:t>
            </a:r>
            <a:r>
              <a:rPr lang="en-US" altLang="en-US" sz="2400" b="1" dirty="0">
                <a:latin typeface="Times New Roman" panose="02020603050405020304" pitchFamily="18" charset="0"/>
                <a:cs typeface="Times New Roman" panose="02020603050405020304" pitchFamily="18" charset="0"/>
              </a:rPr>
              <a:t>…</a:t>
            </a:r>
          </a:p>
        </p:txBody>
      </p:sp>
      <p:sp>
        <p:nvSpPr>
          <p:cNvPr id="30" name="Rectangle 29"/>
          <p:cNvSpPr>
            <a:spLocks noChangeArrowheads="1"/>
          </p:cNvSpPr>
          <p:nvPr/>
        </p:nvSpPr>
        <p:spPr bwMode="auto">
          <a:xfrm>
            <a:off x="1096361" y="3773283"/>
            <a:ext cx="107940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Nghệ</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thuật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cách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miêu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tả</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chọn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lọc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ảnh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ngôn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từ</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cấu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trúc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nhịp</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điệu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tiết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tấu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đặc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sắc</a:t>
            </a:r>
            <a:r>
              <a:rPr lang="en-US" altLang="en-US" sz="2400" b="1" dirty="0">
                <a:latin typeface="Times New Roman" panose="02020603050405020304" pitchFamily="18" charset="0"/>
                <a:cs typeface="Times New Roman" panose="02020603050405020304" pitchFamily="18" charset="0"/>
              </a:rPr>
              <a:t>.</a:t>
            </a:r>
          </a:p>
        </p:txBody>
      </p:sp>
      <p:sp>
        <p:nvSpPr>
          <p:cNvPr id="32" name="Rectangle 31"/>
          <p:cNvSpPr>
            <a:spLocks noChangeArrowheads="1"/>
          </p:cNvSpPr>
          <p:nvPr/>
        </p:nvSpPr>
        <p:spPr bwMode="auto">
          <a:xfrm>
            <a:off x="1127974" y="4554869"/>
            <a:ext cx="1109109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Nội</a:t>
            </a:r>
            <a:r>
              <a:rPr lang="en-US" altLang="en-US" sz="2400" b="1" dirty="0">
                <a:solidFill>
                  <a:srgbClr val="FF0000"/>
                </a:solidFill>
                <a:latin typeface="Times New Roman" panose="02020603050405020304" pitchFamily="18" charset="0"/>
                <a:cs typeface="Times New Roman" panose="02020603050405020304" pitchFamily="18" charset="0"/>
              </a:rPr>
              <a:t> dung: </a:t>
            </a:r>
            <a:r>
              <a:rPr lang="en-US" altLang="en-US" sz="2400" b="1" dirty="0" err="1">
                <a:latin typeface="Times New Roman" panose="02020603050405020304" pitchFamily="18" charset="0"/>
                <a:cs typeface="Times New Roman" panose="02020603050405020304" pitchFamily="18" charset="0"/>
              </a:rPr>
              <a:t>Luận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điểm</a:t>
            </a:r>
            <a:endParaRPr lang="en-US" altLang="en-US" sz="2400" b="1" dirty="0">
              <a:latin typeface="Times New Roman" panose="02020603050405020304" pitchFamily="18" charset="0"/>
              <a:cs typeface="Times New Roman" panose="02020603050405020304" pitchFamily="18" charset="0"/>
            </a:endParaRPr>
          </a:p>
          <a:p>
            <a:pPr algn="just" eaLnBrk="1" hangingPunct="1"/>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yêu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quê</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hươngtha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thiết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trong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đầy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tác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giả</a:t>
            </a:r>
            <a:r>
              <a:rPr lang="en-US" altLang="en-US" sz="2400" b="1" dirty="0">
                <a:latin typeface="Times New Roman" panose="02020603050405020304" pitchFamily="18" charset="0"/>
                <a:cs typeface="Times New Roman" panose="02020603050405020304" pitchFamily="18" charset="0"/>
              </a:rPr>
              <a:t>.</a:t>
            </a:r>
          </a:p>
          <a:p>
            <a:pPr algn="just" eaLnBrk="1" hangingPunct="1">
              <a:buFontTx/>
              <a:buChar char="-"/>
            </a:pPr>
            <a:r>
              <a:rPr lang="en-US" altLang="en-US" sz="2400" b="1" dirty="0" err="1">
                <a:latin typeface="Times New Roman" panose="02020603050405020304" pitchFamily="18" charset="0"/>
                <a:cs typeface="Times New Roman" panose="02020603050405020304" pitchFamily="18" charset="0"/>
              </a:rPr>
              <a:t>Vẻ</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đẹp</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quê</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lúc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đoàn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thuyền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khơi</a:t>
            </a:r>
            <a:r>
              <a:rPr lang="en-US" altLang="en-US" sz="2400" b="1" dirty="0">
                <a:latin typeface="Times New Roman" panose="02020603050405020304" pitchFamily="18" charset="0"/>
                <a:cs typeface="Times New Roman" panose="02020603050405020304" pitchFamily="18" charset="0"/>
              </a:rPr>
              <a:t>.</a:t>
            </a:r>
          </a:p>
          <a:p>
            <a:pPr algn="just" eaLnBrk="1" hangingPunct="1">
              <a:buFontTx/>
              <a:buChar char="-"/>
            </a:pP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cảm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quê</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hương</a:t>
            </a:r>
            <a:r>
              <a:rPr lang="en-US" altLang="en-US" sz="2400" b="1" dirty="0">
                <a:latin typeface="Times New Roman" panose="02020603050405020304" pitchFamily="18" charset="0"/>
                <a:cs typeface="Times New Roman" panose="02020603050405020304" pitchFamily="18" charset="0"/>
              </a:rPr>
              <a:t> qua </a:t>
            </a:r>
            <a:r>
              <a:rPr lang="en-US" altLang="en-US" sz="2400" b="1" dirty="0" err="1">
                <a:latin typeface="Times New Roman" panose="02020603050405020304" pitchFamily="18" charset="0"/>
                <a:cs typeface="Times New Roman" panose="02020603050405020304" pitchFamily="18" charset="0"/>
              </a:rPr>
              <a:t>hình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ảnh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đoàn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thuyền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trở</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về</a:t>
            </a:r>
            <a:r>
              <a:rPr lang="en-US" altLang="en-US" sz="2400" b="1" dirty="0">
                <a:latin typeface="Times New Roman" panose="02020603050405020304" pitchFamily="18" charset="0"/>
                <a:cs typeface="Times New Roman" panose="02020603050405020304" pitchFamily="18" charset="0"/>
              </a:rPr>
              <a:t>.</a:t>
            </a:r>
          </a:p>
          <a:p>
            <a:pPr algn="just" eaLnBrk="1" hangingPunct="1">
              <a:buFontTx/>
              <a:buChar char="-"/>
            </a:pP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yêu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quê</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sâu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đậm</a:t>
            </a:r>
            <a:r>
              <a:rPr lang="en-US" altLang="en-US" sz="2400" b="1" dirty="0">
                <a:latin typeface="Times New Roman" panose="02020603050405020304" pitchFamily="18" charset="0"/>
                <a:cs typeface="Times New Roman" panose="02020603050405020304" pitchFamily="18" charset="0"/>
              </a:rPr>
              <a:t> ở </a:t>
            </a:r>
            <a:r>
              <a:rPr lang="en-US" altLang="en-US" sz="2400" b="1" dirty="0" err="1">
                <a:latin typeface="Times New Roman" panose="02020603050405020304" pitchFamily="18" charset="0"/>
                <a:cs typeface="Times New Roman" panose="02020603050405020304" pitchFamily="18" charset="0"/>
              </a:rPr>
              <a:t>khổ</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cuối</a:t>
            </a:r>
            <a:r>
              <a:rPr lang="en-US" altLang="en-US" sz="2400" b="1" dirty="0">
                <a:latin typeface="Times New Roman" panose="02020603050405020304" pitchFamily="18" charset="0"/>
                <a:cs typeface="Times New Roman" panose="02020603050405020304" pitchFamily="18" charset="0"/>
              </a:rPr>
              <a:t>…</a:t>
            </a:r>
          </a:p>
        </p:txBody>
      </p:sp>
      <p:sp>
        <p:nvSpPr>
          <p:cNvPr id="17" name="TextBox 16"/>
          <p:cNvSpPr txBox="1"/>
          <p:nvPr/>
        </p:nvSpPr>
        <p:spPr>
          <a:xfrm>
            <a:off x="610373" y="1840218"/>
            <a:ext cx="2252843" cy="523220"/>
          </a:xfrm>
          <a:prstGeom prst="rect">
            <a:avLst/>
          </a:prstGeom>
          <a:noFill/>
        </p:spPr>
        <p:txBody>
          <a:bodyPr wrap="square" rtlCol="0">
            <a:spAutoFit/>
          </a:bodyPr>
          <a:lstStyle/>
          <a:p>
            <a:pPr algn="just"/>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946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ox(in)">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checkerboard(across)">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box(in)">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30" grpId="0"/>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5385" y="0"/>
            <a:ext cx="11974998" cy="6616381"/>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7628111" y="2131583"/>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6"/>
          <p:cNvSpPr>
            <a:spLocks noChangeArrowheads="1"/>
          </p:cNvSpPr>
          <p:nvPr/>
        </p:nvSpPr>
        <p:spPr bwMode="auto">
          <a:xfrm>
            <a:off x="105383" y="1764035"/>
            <a:ext cx="1162726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tích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Hanh</a:t>
            </a:r>
            <a:r>
              <a:rPr lang="en-US" altLang="en-US" sz="2800" b="1" dirty="0">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pic>
        <p:nvPicPr>
          <p:cNvPr id="1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0277" y="1085408"/>
            <a:ext cx="303594" cy="5125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Rectangle 31"/>
          <p:cNvSpPr>
            <a:spLocks noChangeArrowheads="1"/>
          </p:cNvSpPr>
          <p:nvPr/>
        </p:nvSpPr>
        <p:spPr bwMode="auto">
          <a:xfrm>
            <a:off x="404049" y="2584806"/>
            <a:ext cx="419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a.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hiểu</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đề</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và</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latin typeface="Calibri" panose="020F0502020204030204" pitchFamily="34" charset="0"/>
            </a:endParaRPr>
          </a:p>
        </p:txBody>
      </p:sp>
      <p:sp>
        <p:nvSpPr>
          <p:cNvPr id="33" name="Rectangle 32"/>
          <p:cNvSpPr>
            <a:spLocks noChangeArrowheads="1"/>
          </p:cNvSpPr>
          <p:nvPr/>
        </p:nvSpPr>
        <p:spPr bwMode="auto">
          <a:xfrm>
            <a:off x="445606" y="3395726"/>
            <a:ext cx="1128704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Kiểu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Nghị</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luận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a:t>
            </a:r>
          </a:p>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Nôi</a:t>
            </a:r>
            <a:r>
              <a:rPr lang="en-US" altLang="en-US" sz="2800" b="1" dirty="0">
                <a:latin typeface="Times New Roman" panose="02020603050405020304" pitchFamily="18" charset="0"/>
                <a:cs typeface="Times New Roman" panose="02020603050405020304" pitchFamily="18" charset="0"/>
              </a:rPr>
              <a:t> dung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cầu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a:t>
            </a:r>
          </a:p>
          <a:p>
            <a:pPr marL="0" indent="0"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Phạm</a:t>
            </a:r>
            <a:r>
              <a:rPr lang="en-US" altLang="en-US" sz="2800" b="1" dirty="0">
                <a:latin typeface="Times New Roman" panose="02020603050405020304" pitchFamily="18" charset="0"/>
                <a:cs typeface="Times New Roman" panose="02020603050405020304" pitchFamily="18" charset="0"/>
              </a:rPr>
              <a:t> vi: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liên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hệ</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số</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khác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cùng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chủ</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a:t>
            </a:r>
          </a:p>
        </p:txBody>
      </p:sp>
      <p:sp>
        <p:nvSpPr>
          <p:cNvPr id="2" name="TextBox 1"/>
          <p:cNvSpPr txBox="1"/>
          <p:nvPr/>
        </p:nvSpPr>
        <p:spPr>
          <a:xfrm>
            <a:off x="288264" y="5180711"/>
            <a:ext cx="11444389" cy="954107"/>
          </a:xfrm>
          <a:prstGeom prst="rect">
            <a:avLst/>
          </a:prstGeom>
          <a:noFill/>
        </p:spPr>
        <p:txBody>
          <a:bodyPr wrap="square" rtlCol="0">
            <a:spAutoFit/>
          </a:bodyPr>
          <a:lstStyle/>
          <a:p>
            <a:pPr algn="just"/>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ý: </a:t>
            </a:r>
            <a:r>
              <a:rPr lang="en-US" altLang="en-US" sz="2800" b="1" dirty="0" err="1">
                <a:latin typeface="Times New Roman" panose="02020603050405020304" pitchFamily="18" charset="0"/>
                <a:cs typeface="Times New Roman" panose="02020603050405020304" pitchFamily="18" charset="0"/>
              </a:rPr>
              <a:t>Bằng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cách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đặt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câu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hỏi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xoay</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quanh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trả</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lời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các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câu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hỏi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ấy</a:t>
            </a:r>
            <a:r>
              <a:rPr lang="en-US" altLang="en-US" sz="2800" b="1" dirty="0">
                <a:latin typeface="Times New Roman" panose="02020603050405020304" pitchFamily="18" charset="0"/>
                <a:cs typeface="Times New Roman" panose="02020603050405020304" pitchFamily="18" charset="0"/>
              </a:rPr>
              <a:t>.</a:t>
            </a:r>
          </a:p>
        </p:txBody>
      </p:sp>
      <p:sp>
        <p:nvSpPr>
          <p:cNvPr id="17" name="Rectangle 16"/>
          <p:cNvSpPr>
            <a:spLocks noChangeArrowheads="1"/>
          </p:cNvSpPr>
          <p:nvPr/>
        </p:nvSpPr>
        <p:spPr bwMode="auto">
          <a:xfrm>
            <a:off x="105384" y="823798"/>
            <a:ext cx="108529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18" name="TextBox 17"/>
          <p:cNvSpPr txBox="1"/>
          <p:nvPr/>
        </p:nvSpPr>
        <p:spPr>
          <a:xfrm>
            <a:off x="165655" y="1300168"/>
            <a:ext cx="8809151" cy="523220"/>
          </a:xfrm>
          <a:prstGeom prst="rect">
            <a:avLst/>
          </a:prstGeom>
          <a:noFill/>
        </p:spPr>
        <p:txBody>
          <a:bodyPr wrap="square" rtlCol="0">
            <a:spAutoFit/>
          </a:bodyPr>
          <a:lstStyle/>
          <a:p>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9" name="Rectangle 3"/>
          <p:cNvSpPr>
            <a:spLocks noChangeArrowheads="1"/>
          </p:cNvSpPr>
          <p:nvPr/>
        </p:nvSpPr>
        <p:spPr bwMode="auto">
          <a:xfrm>
            <a:off x="125567" y="-35709"/>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1" name="WordArt 4"/>
          <p:cNvSpPr>
            <a:spLocks noChangeArrowheads="1" noChangeShapeType="1" noTextEdit="1"/>
          </p:cNvSpPr>
          <p:nvPr/>
        </p:nvSpPr>
        <p:spPr bwMode="auto">
          <a:xfrm>
            <a:off x="3955955" y="24684"/>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2" name="WordArt 4"/>
          <p:cNvSpPr>
            <a:spLocks noChangeArrowheads="1" noChangeShapeType="1" noTextEdit="1"/>
          </p:cNvSpPr>
          <p:nvPr/>
        </p:nvSpPr>
        <p:spPr bwMode="auto">
          <a:xfrm>
            <a:off x="2151840" y="194941"/>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24" name="Rectangle 23"/>
          <p:cNvSpPr>
            <a:spLocks noChangeArrowheads="1"/>
          </p:cNvSpPr>
          <p:nvPr/>
        </p:nvSpPr>
        <p:spPr bwMode="auto">
          <a:xfrm>
            <a:off x="445607" y="2966955"/>
            <a:ext cx="419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hiểu</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đề</a:t>
            </a:r>
            <a:r>
              <a:rPr lang="en-US" altLang="en-US" sz="2800" b="1" dirty="0">
                <a:solidFill>
                  <a:srgbClr val="4203DF"/>
                </a:solidFill>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spTree>
    <p:extLst>
      <p:ext uri="{BB962C8B-B14F-4D97-AF65-F5344CB8AC3E}">
        <p14:creationId xmlns:p14="http://schemas.microsoft.com/office/powerpoint/2010/main" val="1283198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9058051" y="1306154"/>
            <a:ext cx="45923" cy="5551846"/>
          </a:xfrm>
          <a:prstGeom prst="line">
            <a:avLst/>
          </a:prstGeom>
          <a:ln w="57150">
            <a:solidFill>
              <a:srgbClr val="4203DF"/>
            </a:solidFill>
          </a:ln>
        </p:spPr>
        <p:style>
          <a:lnRef idx="1">
            <a:schemeClr val="accent1"/>
          </a:lnRef>
          <a:fillRef idx="0">
            <a:schemeClr val="accent1"/>
          </a:fillRef>
          <a:effectRef idx="0">
            <a:schemeClr val="accent1"/>
          </a:effectRef>
          <a:fontRef idx="minor">
            <a:schemeClr val="tx1"/>
          </a:fontRef>
        </p:style>
      </p:cxn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4450826" y="2129090"/>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6"/>
          <p:cNvSpPr>
            <a:spLocks noChangeArrowheads="1"/>
          </p:cNvSpPr>
          <p:nvPr/>
        </p:nvSpPr>
        <p:spPr bwMode="auto">
          <a:xfrm>
            <a:off x="266162" y="1583457"/>
            <a:ext cx="85188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tích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Hanh</a:t>
            </a:r>
            <a:r>
              <a:rPr lang="en-US" altLang="en-US" sz="2800" b="1" dirty="0">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sp>
        <p:nvSpPr>
          <p:cNvPr id="15" name="Rectangle 14"/>
          <p:cNvSpPr>
            <a:spLocks noChangeArrowheads="1"/>
          </p:cNvSpPr>
          <p:nvPr/>
        </p:nvSpPr>
        <p:spPr bwMode="auto">
          <a:xfrm>
            <a:off x="296643" y="2504317"/>
            <a:ext cx="419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a.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hiểu</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đề</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và</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solidFill>
                <a:srgbClr val="4203DF"/>
              </a:solidFill>
              <a:latin typeface="Calibri" panose="020F0502020204030204" pitchFamily="34" charset="0"/>
            </a:endParaRPr>
          </a:p>
        </p:txBody>
      </p:sp>
      <p:sp>
        <p:nvSpPr>
          <p:cNvPr id="16" name="Rectangle 15"/>
          <p:cNvSpPr>
            <a:spLocks noChangeArrowheads="1"/>
          </p:cNvSpPr>
          <p:nvPr/>
        </p:nvSpPr>
        <p:spPr bwMode="auto">
          <a:xfrm>
            <a:off x="283764" y="2948640"/>
            <a:ext cx="36721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b. </a:t>
            </a:r>
            <a:r>
              <a:rPr lang="en-US" altLang="en-US" sz="2800" b="1" dirty="0" err="1">
                <a:solidFill>
                  <a:srgbClr val="4203DF"/>
                </a:solidFill>
                <a:latin typeface="Times New Roman" panose="02020603050405020304" pitchFamily="18" charset="0"/>
                <a:cs typeface="Times New Roman" panose="02020603050405020304" pitchFamily="18" charset="0"/>
              </a:rPr>
              <a:t>Lập</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dàn</a:t>
            </a:r>
            <a:r>
              <a:rPr lang="en-US" altLang="en-US" sz="2800" b="1" dirty="0">
                <a:solidFill>
                  <a:srgbClr val="4203DF"/>
                </a:solidFill>
                <a:latin typeface="Times New Roman" panose="02020603050405020304" pitchFamily="18" charset="0"/>
                <a:cs typeface="Times New Roman" panose="02020603050405020304" pitchFamily="18" charset="0"/>
              </a:rPr>
              <a:t> ý: SGK/81</a:t>
            </a:r>
            <a:endParaRPr lang="en-US" altLang="en-US" sz="2800" b="1" dirty="0">
              <a:solidFill>
                <a:srgbClr val="4203DF"/>
              </a:solidFill>
              <a:latin typeface="Calibri" panose="020F0502020204030204" pitchFamily="34" charset="0"/>
            </a:endParaRPr>
          </a:p>
        </p:txBody>
      </p:sp>
      <p:sp>
        <p:nvSpPr>
          <p:cNvPr id="19" name="Rectangle 18"/>
          <p:cNvSpPr>
            <a:spLocks noChangeArrowheads="1"/>
          </p:cNvSpPr>
          <p:nvPr/>
        </p:nvSpPr>
        <p:spPr bwMode="auto">
          <a:xfrm>
            <a:off x="94150" y="782934"/>
            <a:ext cx="108529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20" name="TextBox 19"/>
          <p:cNvSpPr txBox="1"/>
          <p:nvPr/>
        </p:nvSpPr>
        <p:spPr>
          <a:xfrm>
            <a:off x="165657" y="1194824"/>
            <a:ext cx="8809151"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3"/>
          <p:cNvSpPr>
            <a:spLocks noChangeArrowheads="1"/>
          </p:cNvSpPr>
          <p:nvPr/>
        </p:nvSpPr>
        <p:spPr bwMode="auto">
          <a:xfrm>
            <a:off x="125567" y="54444"/>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3" name="WordArt 4"/>
          <p:cNvSpPr>
            <a:spLocks noChangeArrowheads="1" noChangeShapeType="1" noTextEdit="1"/>
          </p:cNvSpPr>
          <p:nvPr/>
        </p:nvSpPr>
        <p:spPr bwMode="auto">
          <a:xfrm>
            <a:off x="3955955" y="114837"/>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4" name="WordArt 4"/>
          <p:cNvSpPr>
            <a:spLocks noChangeArrowheads="1" noChangeShapeType="1" noTextEdit="1"/>
          </p:cNvSpPr>
          <p:nvPr/>
        </p:nvSpPr>
        <p:spPr bwMode="auto">
          <a:xfrm>
            <a:off x="2151840" y="285094"/>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17320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3"/>
          <p:cNvSpPr>
            <a:spLocks noChangeArrowheads="1"/>
          </p:cNvSpPr>
          <p:nvPr/>
        </p:nvSpPr>
        <p:spPr bwMode="auto">
          <a:xfrm>
            <a:off x="125567" y="54444"/>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3" name="WordArt 4"/>
          <p:cNvSpPr>
            <a:spLocks noChangeArrowheads="1" noChangeShapeType="1" noTextEdit="1"/>
          </p:cNvSpPr>
          <p:nvPr/>
        </p:nvSpPr>
        <p:spPr bwMode="auto">
          <a:xfrm>
            <a:off x="3955955" y="114837"/>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4" name="WordArt 4"/>
          <p:cNvSpPr>
            <a:spLocks noChangeArrowheads="1" noChangeShapeType="1" noTextEdit="1"/>
          </p:cNvSpPr>
          <p:nvPr/>
        </p:nvSpPr>
        <p:spPr bwMode="auto">
          <a:xfrm>
            <a:off x="2151840" y="285094"/>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17" name="Rectangle 16"/>
          <p:cNvSpPr>
            <a:spLocks noChangeArrowheads="1"/>
          </p:cNvSpPr>
          <p:nvPr/>
        </p:nvSpPr>
        <p:spPr bwMode="auto">
          <a:xfrm>
            <a:off x="105272" y="812677"/>
            <a:ext cx="22112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a. </a:t>
            </a:r>
            <a:r>
              <a:rPr lang="en-US" altLang="en-US" sz="2800" b="1" dirty="0" err="1">
                <a:solidFill>
                  <a:srgbClr val="4203DF"/>
                </a:solidFill>
                <a:latin typeface="Times New Roman" panose="02020603050405020304" pitchFamily="18" charset="0"/>
                <a:cs typeface="Times New Roman" panose="02020603050405020304" pitchFamily="18" charset="0"/>
              </a:rPr>
              <a:t>Lập</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dàn</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solidFill>
                <a:srgbClr val="4203DF"/>
              </a:solidFill>
              <a:latin typeface="Calibri" panose="020F0502020204030204" pitchFamily="34" charset="0"/>
            </a:endParaRPr>
          </a:p>
        </p:txBody>
      </p:sp>
      <p:sp>
        <p:nvSpPr>
          <p:cNvPr id="2" name="TextBox 1"/>
          <p:cNvSpPr txBox="1"/>
          <p:nvPr/>
        </p:nvSpPr>
        <p:spPr>
          <a:xfrm>
            <a:off x="476517" y="1323166"/>
            <a:ext cx="11256136" cy="954107"/>
          </a:xfrm>
          <a:prstGeom prst="rect">
            <a:avLst/>
          </a:prstGeom>
          <a:noFill/>
        </p:spPr>
        <p:txBody>
          <a:bodyPr wrap="square" rtlCol="0">
            <a:spAutoFit/>
          </a:bodyPr>
          <a:lstStyle/>
          <a:p>
            <a:pPr marL="342900" indent="-342900" algn="just">
              <a:buFont typeface="Arial" pitchFamily="34" charset="0"/>
              <a:buChar char="•"/>
            </a:pPr>
            <a:r>
              <a:rPr lang="en-US" sz="2800" b="1" dirty="0" err="1">
                <a:solidFill>
                  <a:srgbClr val="FF0000"/>
                </a:solidFill>
                <a:latin typeface="Times New Roman" pitchFamily="18" charset="0"/>
                <a:cs typeface="Times New Roman" pitchFamily="18" charset="0"/>
              </a:rPr>
              <a:t>Mở</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giới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thiệu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Quê</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hương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nêu</a:t>
            </a:r>
            <a:r>
              <a:rPr lang="en-US" sz="2800" b="1" dirty="0">
                <a:latin typeface="Times New Roman" pitchFamily="18" charset="0"/>
                <a:cs typeface="Times New Roman" pitchFamily="18" charset="0"/>
              </a:rPr>
              <a:t> ý </a:t>
            </a:r>
            <a:r>
              <a:rPr lang="en-US" sz="2800" b="1" dirty="0" err="1">
                <a:latin typeface="Times New Roman" pitchFamily="18" charset="0"/>
                <a:cs typeface="Times New Roman" pitchFamily="18" charset="0"/>
              </a:rPr>
              <a:t>kiến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quát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mình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về</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tình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yêu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quê</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hương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trong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thơ</a:t>
            </a:r>
            <a:r>
              <a:rPr lang="en-US" sz="2800" b="1" dirty="0">
                <a:latin typeface="Times New Roman" pitchFamily="18" charset="0"/>
                <a:cs typeface="Times New Roman" pitchFamily="18" charset="0"/>
              </a:rPr>
              <a:t>.</a:t>
            </a:r>
          </a:p>
        </p:txBody>
      </p:sp>
      <p:sp>
        <p:nvSpPr>
          <p:cNvPr id="3" name="TextBox 2"/>
          <p:cNvSpPr txBox="1"/>
          <p:nvPr/>
        </p:nvSpPr>
        <p:spPr>
          <a:xfrm>
            <a:off x="463636" y="2229831"/>
            <a:ext cx="9053850" cy="523220"/>
          </a:xfrm>
          <a:prstGeom prst="rect">
            <a:avLst/>
          </a:prstGeom>
          <a:noFill/>
        </p:spPr>
        <p:txBody>
          <a:bodyPr wrap="square" rtlCol="0">
            <a:spAutoFit/>
          </a:bodyPr>
          <a:lstStyle/>
          <a:p>
            <a:pPr marL="342900" indent="-342900">
              <a:buFont typeface="Arial" pitchFamily="34" charset="0"/>
              <a:buChar char="•"/>
            </a:pPr>
            <a:r>
              <a:rPr lang="en-US" sz="2800" b="1" dirty="0" err="1">
                <a:solidFill>
                  <a:srgbClr val="FF0000"/>
                </a:solidFill>
                <a:latin typeface="Times New Roman" pitchFamily="18" charset="0"/>
                <a:cs typeface="Times New Roman" pitchFamily="18" charset="0"/>
              </a:rPr>
              <a:t>Thân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Phân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tích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tình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yêu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quê</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hương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trong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thơ</a:t>
            </a:r>
            <a:r>
              <a:rPr lang="en-US" sz="2800" b="1" dirty="0">
                <a:latin typeface="Times New Roman" pitchFamily="18" charset="0"/>
                <a:cs typeface="Times New Roman" pitchFamily="18" charset="0"/>
              </a:rPr>
              <a:t>.</a:t>
            </a:r>
          </a:p>
        </p:txBody>
      </p:sp>
      <p:sp>
        <p:nvSpPr>
          <p:cNvPr id="4" name="TextBox 3"/>
          <p:cNvSpPr txBox="1"/>
          <p:nvPr/>
        </p:nvSpPr>
        <p:spPr>
          <a:xfrm>
            <a:off x="888644" y="2788372"/>
            <a:ext cx="10972052" cy="3539430"/>
          </a:xfrm>
          <a:prstGeom prst="rect">
            <a:avLst/>
          </a:prstGeom>
          <a:noFill/>
        </p:spPr>
        <p:txBody>
          <a:bodyPr wrap="square" rtlCol="0">
            <a:spAutoFit/>
          </a:bodyPr>
          <a:lstStyle/>
          <a:p>
            <a:pPr marL="285750" indent="-285750" algn="just">
              <a:buFontTx/>
              <a:buChar char="-"/>
            </a:pPr>
            <a:r>
              <a:rPr lang="en-US" sz="2800" b="1" dirty="0" err="1">
                <a:latin typeface="Times New Roman" pitchFamily="18" charset="0"/>
                <a:cs typeface="Times New Roman" pitchFamily="18" charset="0"/>
              </a:rPr>
              <a:t>Khái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quát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chung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về</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Một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tình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yêu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thiết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trong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sáng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đậm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tưởng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lãng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mạn</a:t>
            </a:r>
            <a:r>
              <a:rPr lang="en-US" sz="2800" b="1" dirty="0">
                <a:latin typeface="Times New Roman" pitchFamily="18" charset="0"/>
                <a:cs typeface="Times New Roman" pitchFamily="18" charset="0"/>
              </a:rPr>
              <a:t>.</a:t>
            </a:r>
          </a:p>
          <a:p>
            <a:pPr marL="285750" indent="-285750" algn="just">
              <a:buFontTx/>
              <a:buChar char="-"/>
            </a:pPr>
            <a:r>
              <a:rPr lang="en-US" sz="2800" b="1" dirty="0" err="1">
                <a:latin typeface="Times New Roman" pitchFamily="18" charset="0"/>
                <a:cs typeface="Times New Roman" pitchFamily="18" charset="0"/>
              </a:rPr>
              <a:t>Cảnh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ra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Vẻ</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đẹp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trẻ</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trung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giàu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sức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sống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đầy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thế</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vượt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trường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giang</a:t>
            </a:r>
            <a:r>
              <a:rPr lang="en-US" sz="2800" b="1" dirty="0">
                <a:latin typeface="Times New Roman" pitchFamily="18" charset="0"/>
                <a:cs typeface="Times New Roman" pitchFamily="18" charset="0"/>
              </a:rPr>
              <a:t>.</a:t>
            </a:r>
          </a:p>
          <a:p>
            <a:pPr marL="285750" indent="-285750" algn="just">
              <a:buFontTx/>
              <a:buChar char="-"/>
            </a:pPr>
            <a:r>
              <a:rPr lang="en-US" sz="2800" b="1" dirty="0" err="1">
                <a:latin typeface="Times New Roman" pitchFamily="18" charset="0"/>
                <a:cs typeface="Times New Roman" pitchFamily="18" charset="0"/>
              </a:rPr>
              <a:t>Cảnh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trở</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về</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vui</a:t>
            </a:r>
            <a:r>
              <a:rPr lang="en-US" sz="2800" b="1" dirty="0">
                <a:latin typeface="Times New Roman" pitchFamily="18" charset="0"/>
                <a:cs typeface="Times New Roman" pitchFamily="18" charset="0"/>
              </a:rPr>
              <a:t>, no </a:t>
            </a:r>
            <a:r>
              <a:rPr lang="en-US" sz="2800" b="1" dirty="0" err="1">
                <a:latin typeface="Times New Roman" pitchFamily="18" charset="0"/>
                <a:cs typeface="Times New Roman" pitchFamily="18" charset="0"/>
              </a:rPr>
              <a:t>đủ</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bình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yên</a:t>
            </a:r>
            <a:endParaRPr lang="en-US" sz="2800" b="1" dirty="0">
              <a:latin typeface="Times New Roman" pitchFamily="18" charset="0"/>
              <a:cs typeface="Times New Roman" pitchFamily="18" charset="0"/>
            </a:endParaRPr>
          </a:p>
          <a:p>
            <a:pPr marL="285750" indent="-285750" algn="just">
              <a:buFontTx/>
              <a:buChar char="-"/>
            </a:pPr>
            <a:r>
              <a:rPr lang="en-US" sz="2800" b="1" dirty="0" err="1">
                <a:latin typeface="Times New Roman" pitchFamily="18" charset="0"/>
                <a:cs typeface="Times New Roman" pitchFamily="18" charset="0"/>
              </a:rPr>
              <a:t>Nỗi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nhớ</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Hình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ảnh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đọng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vẻ</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đẹp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sức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mạnh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mùi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nồng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mặn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quê</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hương</a:t>
            </a:r>
            <a:r>
              <a:rPr lang="en-US" sz="2800" b="1" dirty="0">
                <a:latin typeface="Times New Roman" pitchFamily="18" charset="0"/>
                <a:cs typeface="Times New Roman" pitchFamily="18" charset="0"/>
              </a:rPr>
              <a:t>.</a:t>
            </a:r>
          </a:p>
          <a:p>
            <a:pPr marL="285750" indent="-285750" algn="just">
              <a:buFontTx/>
              <a:buChar char="-"/>
            </a:pPr>
            <a:endParaRPr lang="en-US" sz="2800" b="1" dirty="0"/>
          </a:p>
        </p:txBody>
      </p:sp>
      <p:sp>
        <p:nvSpPr>
          <p:cNvPr id="5" name="TextBox 4"/>
          <p:cNvSpPr txBox="1"/>
          <p:nvPr/>
        </p:nvSpPr>
        <p:spPr>
          <a:xfrm>
            <a:off x="450756" y="5778595"/>
            <a:ext cx="11281897" cy="954107"/>
          </a:xfrm>
          <a:prstGeom prst="rect">
            <a:avLst/>
          </a:prstGeom>
          <a:noFill/>
        </p:spPr>
        <p:txBody>
          <a:bodyPr wrap="square" rtlCol="0">
            <a:spAutoFit/>
          </a:bodyPr>
          <a:lstStyle/>
          <a:p>
            <a:pPr marL="342900" indent="-342900" algn="just">
              <a:buFont typeface="Arial" pitchFamily="34" charset="0"/>
              <a:buChar char="•"/>
            </a:pPr>
            <a:r>
              <a:rPr lang="en-US" sz="2800" b="1" dirty="0" err="1">
                <a:solidFill>
                  <a:srgbClr val="FF0000"/>
                </a:solidFill>
                <a:latin typeface="Times New Roman" pitchFamily="18" charset="0"/>
                <a:cs typeface="Times New Roman" pitchFamily="18" charset="0"/>
              </a:rPr>
              <a:t>Kết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bài</a:t>
            </a:r>
            <a:r>
              <a:rPr lang="en-US" sz="2800" b="1" dirty="0">
                <a:solidFill>
                  <a:srgbClr val="FF0000"/>
                </a:solidFill>
                <a:latin typeface="Times New Roman" pitchFamily="18" charset="0"/>
                <a:cs typeface="Times New Roman" pitchFamily="18" charset="0"/>
              </a:rPr>
              <a: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Cả</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bài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một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khúc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quê</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hương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tươi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sáng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ngọt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ngào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sản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phẩm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một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hồn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trẻ</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trung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thiết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đầy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mộng</a:t>
            </a:r>
            <a:r>
              <a:rPr lang="en-US" sz="2800" b="1" dirty="0">
                <a:latin typeface="Times New Roman" pitchFamily="18" charset="0"/>
                <a:cs typeface="Times New Roman" pitchFamily="18" charset="0"/>
              </a:rPr>
              <a:t>.</a:t>
            </a:r>
          </a:p>
        </p:txBody>
      </p:sp>
    </p:spTree>
    <p:extLst>
      <p:ext uri="{BB962C8B-B14F-4D97-AF65-F5344CB8AC3E}">
        <p14:creationId xmlns:p14="http://schemas.microsoft.com/office/powerpoint/2010/main" val="2108506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9058051" y="1306154"/>
            <a:ext cx="45923" cy="5551846"/>
          </a:xfrm>
          <a:prstGeom prst="line">
            <a:avLst/>
          </a:prstGeom>
          <a:ln w="57150">
            <a:solidFill>
              <a:srgbClr val="4203DF"/>
            </a:solidFill>
          </a:ln>
        </p:spPr>
        <p:style>
          <a:lnRef idx="1">
            <a:schemeClr val="accent1"/>
          </a:lnRef>
          <a:fillRef idx="0">
            <a:schemeClr val="accent1"/>
          </a:fillRef>
          <a:effectRef idx="0">
            <a:schemeClr val="accent1"/>
          </a:effectRef>
          <a:fontRef idx="minor">
            <a:schemeClr val="tx1"/>
          </a:fontRef>
        </p:style>
      </p:cxnSp>
      <p:sp>
        <p:nvSpPr>
          <p:cNvPr id="9" name="Explosion 1 8"/>
          <p:cNvSpPr/>
          <p:nvPr/>
        </p:nvSpPr>
        <p:spPr>
          <a:xfrm>
            <a:off x="8563608" y="1642747"/>
            <a:ext cx="3851076" cy="2826866"/>
          </a:xfrm>
          <a:prstGeom prst="irregularSeal1">
            <a:avLst/>
          </a:prstGeom>
          <a:solidFill>
            <a:schemeClr val="accent6">
              <a:lumMod val="60000"/>
              <a:lumOff val="4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Nêu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yêu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cầu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cách</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viết</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phần</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mở</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bài</a:t>
            </a:r>
            <a:r>
              <a:rPr lang="en-US" altLang="en-US" sz="2400" b="1" dirty="0">
                <a:solidFill>
                  <a:schemeClr val="tx1"/>
                </a:solidFill>
                <a:latin typeface="Times New Roman" panose="02020603050405020304" pitchFamily="18" charset="0"/>
                <a:cs typeface="Times New Roman" panose="02020603050405020304" pitchFamily="18" charset="0"/>
              </a:rPr>
              <a:t>.</a:t>
            </a:r>
            <a:endParaRPr lang="en-US" altLang="en-US" sz="2400" b="1" dirty="0">
              <a:solidFill>
                <a:schemeClr val="tx1"/>
              </a:solidFill>
              <a:latin typeface="Calibri" panose="020F0502020204030204" pitchFamily="34" charset="0"/>
            </a:endParaRPr>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3928832" y="2215674"/>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6"/>
          <p:cNvSpPr>
            <a:spLocks noChangeArrowheads="1"/>
          </p:cNvSpPr>
          <p:nvPr/>
        </p:nvSpPr>
        <p:spPr bwMode="auto">
          <a:xfrm>
            <a:off x="266162" y="1522497"/>
            <a:ext cx="85188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tích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Hanh</a:t>
            </a:r>
            <a:r>
              <a:rPr lang="en-US" altLang="en-US" sz="2800" b="1" dirty="0">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sp>
        <p:nvSpPr>
          <p:cNvPr id="15" name="Rectangle 14"/>
          <p:cNvSpPr>
            <a:spLocks noChangeArrowheads="1"/>
          </p:cNvSpPr>
          <p:nvPr/>
        </p:nvSpPr>
        <p:spPr bwMode="auto">
          <a:xfrm>
            <a:off x="296643" y="2382397"/>
            <a:ext cx="419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a.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hiểu</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đề</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và</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solidFill>
                <a:srgbClr val="4203DF"/>
              </a:solidFill>
              <a:latin typeface="Calibri" panose="020F0502020204030204" pitchFamily="34" charset="0"/>
            </a:endParaRPr>
          </a:p>
        </p:txBody>
      </p:sp>
      <p:sp>
        <p:nvSpPr>
          <p:cNvPr id="16" name="Rectangle 15"/>
          <p:cNvSpPr>
            <a:spLocks noChangeArrowheads="1"/>
          </p:cNvSpPr>
          <p:nvPr/>
        </p:nvSpPr>
        <p:spPr bwMode="auto">
          <a:xfrm>
            <a:off x="283764" y="2750520"/>
            <a:ext cx="24534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b. </a:t>
            </a:r>
            <a:r>
              <a:rPr lang="en-US" altLang="en-US" sz="2800" b="1" dirty="0" err="1">
                <a:solidFill>
                  <a:srgbClr val="4203DF"/>
                </a:solidFill>
                <a:latin typeface="Times New Roman" panose="02020603050405020304" pitchFamily="18" charset="0"/>
                <a:cs typeface="Times New Roman" panose="02020603050405020304" pitchFamily="18" charset="0"/>
              </a:rPr>
              <a:t>Lập</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dàn</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solidFill>
                <a:srgbClr val="4203DF"/>
              </a:solidFill>
              <a:latin typeface="Calibri" panose="020F0502020204030204" pitchFamily="34" charset="0"/>
            </a:endParaRPr>
          </a:p>
        </p:txBody>
      </p:sp>
      <p:sp>
        <p:nvSpPr>
          <p:cNvPr id="17" name="Text Box 8"/>
          <p:cNvSpPr txBox="1">
            <a:spLocks noChangeArrowheads="1"/>
          </p:cNvSpPr>
          <p:nvPr/>
        </p:nvSpPr>
        <p:spPr bwMode="auto">
          <a:xfrm>
            <a:off x="198783" y="3203106"/>
            <a:ext cx="858624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800" dirty="0">
                <a:solidFill>
                  <a:srgbClr val="4203DF"/>
                </a:solidFill>
                <a:latin typeface="Times New Roman" panose="02020603050405020304" pitchFamily="18" charset="0"/>
                <a:cs typeface="Times New Roman" panose="02020603050405020304" pitchFamily="18" charset="0"/>
              </a:rPr>
              <a:t>    - </a:t>
            </a:r>
            <a:r>
              <a:rPr lang="en-US" altLang="en-US" sz="2800" dirty="0" err="1">
                <a:solidFill>
                  <a:srgbClr val="4203DF"/>
                </a:solidFill>
                <a:latin typeface="Times New Roman" panose="02020603050405020304" pitchFamily="18" charset="0"/>
                <a:cs typeface="Times New Roman" panose="02020603050405020304" pitchFamily="18" charset="0"/>
              </a:rPr>
              <a:t>Mở</a:t>
            </a:r>
            <a:r>
              <a:rPr lang="en-US" altLang="en-US" sz="2800" dirty="0">
                <a:solidFill>
                  <a:srgbClr val="4203DF"/>
                </a:solidFill>
                <a:latin typeface="Times New Roman" panose="02020603050405020304" pitchFamily="18" charset="0"/>
                <a:cs typeface="Times New Roman" panose="02020603050405020304" pitchFamily="18" charset="0"/>
              </a:rPr>
              <a:t> </a:t>
            </a:r>
            <a:r>
              <a:rPr lang="en-US" altLang="en-US" sz="2800" dirty="0" err="1">
                <a:solidFill>
                  <a:srgbClr val="4203DF"/>
                </a:solidFill>
                <a:latin typeface="Times New Roman" panose="02020603050405020304" pitchFamily="18" charset="0"/>
                <a:cs typeface="Times New Roman" panose="02020603050405020304" pitchFamily="18" charset="0"/>
              </a:rPr>
              <a:t>bài</a:t>
            </a:r>
            <a:r>
              <a:rPr lang="en-US" altLang="en-US" sz="2800" dirty="0">
                <a:solidFill>
                  <a:srgbClr val="4203DF"/>
                </a:solidFill>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thiệu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bước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xét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Nếu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rõ</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phẩm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nội</a:t>
            </a:r>
            <a:r>
              <a:rPr lang="en-US" altLang="en-US" sz="2800" dirty="0">
                <a:latin typeface="Times New Roman" panose="02020603050405020304" pitchFamily="18" charset="0"/>
                <a:cs typeface="Times New Roman" panose="02020603050405020304" pitchFamily="18" charset="0"/>
              </a:rPr>
              <a:t> dung </a:t>
            </a:r>
            <a:r>
              <a:rPr lang="en-US" altLang="en-US" sz="2800" dirty="0" err="1">
                <a:latin typeface="Times New Roman" panose="02020603050405020304" pitchFamily="18" charset="0"/>
                <a:cs typeface="Times New Roman" panose="02020603050405020304" pitchFamily="18" charset="0"/>
              </a:rPr>
              <a:t>cảm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xúc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a:t>
            </a:r>
          </a:p>
        </p:txBody>
      </p:sp>
      <p:sp>
        <p:nvSpPr>
          <p:cNvPr id="18" name="Explosion 1 17"/>
          <p:cNvSpPr/>
          <p:nvPr/>
        </p:nvSpPr>
        <p:spPr>
          <a:xfrm>
            <a:off x="8630484" y="3618593"/>
            <a:ext cx="3664506" cy="2583640"/>
          </a:xfrm>
          <a:prstGeom prst="irregularSeal1">
            <a:avLst/>
          </a:prstGeom>
          <a:solidFill>
            <a:schemeClr val="accent6">
              <a:lumMod val="60000"/>
              <a:lumOff val="4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Nêu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yêu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cầu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của</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cách</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viết</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phần</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thân</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bài</a:t>
            </a:r>
            <a:r>
              <a:rPr lang="en-US" altLang="en-US" sz="2400" b="1" dirty="0">
                <a:solidFill>
                  <a:schemeClr val="tx1"/>
                </a:solidFill>
                <a:latin typeface="Times New Roman" panose="02020603050405020304" pitchFamily="18" charset="0"/>
                <a:cs typeface="Times New Roman" panose="02020603050405020304" pitchFamily="18" charset="0"/>
              </a:rPr>
              <a:t>.</a:t>
            </a:r>
            <a:endParaRPr lang="en-US" altLang="en-US" sz="2400" b="1" dirty="0">
              <a:solidFill>
                <a:schemeClr val="tx1"/>
              </a:solidFill>
              <a:latin typeface="Calibri" panose="020F0502020204030204" pitchFamily="34" charset="0"/>
            </a:endParaRPr>
          </a:p>
        </p:txBody>
      </p:sp>
      <p:sp>
        <p:nvSpPr>
          <p:cNvPr id="2" name="TextBox 1"/>
          <p:cNvSpPr txBox="1"/>
          <p:nvPr/>
        </p:nvSpPr>
        <p:spPr>
          <a:xfrm>
            <a:off x="138772" y="5251755"/>
            <a:ext cx="8690882" cy="954107"/>
          </a:xfrm>
          <a:prstGeom prst="rect">
            <a:avLst/>
          </a:prstGeom>
          <a:noFill/>
        </p:spPr>
        <p:txBody>
          <a:bodyPr wrap="square" rtlCol="0">
            <a:spAutoFit/>
          </a:bodyPr>
          <a:lstStyle/>
          <a:p>
            <a:pPr algn="just"/>
            <a:r>
              <a:rPr lang="en-US" sz="2800" dirty="0">
                <a:solidFill>
                  <a:srgbClr val="4203DF"/>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Thân</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bài</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lượt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suy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đoạn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a:t>
            </a:r>
          </a:p>
        </p:txBody>
      </p:sp>
      <p:sp>
        <p:nvSpPr>
          <p:cNvPr id="19" name="Rectangle 18"/>
          <p:cNvSpPr>
            <a:spLocks noChangeArrowheads="1"/>
          </p:cNvSpPr>
          <p:nvPr/>
        </p:nvSpPr>
        <p:spPr bwMode="auto">
          <a:xfrm>
            <a:off x="94150" y="782934"/>
            <a:ext cx="108529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20" name="TextBox 19"/>
          <p:cNvSpPr txBox="1"/>
          <p:nvPr/>
        </p:nvSpPr>
        <p:spPr>
          <a:xfrm>
            <a:off x="165657" y="1194824"/>
            <a:ext cx="8809151"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3"/>
          <p:cNvSpPr>
            <a:spLocks noChangeArrowheads="1"/>
          </p:cNvSpPr>
          <p:nvPr/>
        </p:nvSpPr>
        <p:spPr bwMode="auto">
          <a:xfrm>
            <a:off x="125567" y="54444"/>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3" name="WordArt 4"/>
          <p:cNvSpPr>
            <a:spLocks noChangeArrowheads="1" noChangeShapeType="1" noTextEdit="1"/>
          </p:cNvSpPr>
          <p:nvPr/>
        </p:nvSpPr>
        <p:spPr bwMode="auto">
          <a:xfrm>
            <a:off x="3955955" y="114837"/>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4" name="WordArt 4"/>
          <p:cNvSpPr>
            <a:spLocks noChangeArrowheads="1" noChangeShapeType="1" noTextEdit="1"/>
          </p:cNvSpPr>
          <p:nvPr/>
        </p:nvSpPr>
        <p:spPr bwMode="auto">
          <a:xfrm>
            <a:off x="2151840" y="285094"/>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25" name="TextBox 24"/>
          <p:cNvSpPr txBox="1"/>
          <p:nvPr/>
        </p:nvSpPr>
        <p:spPr>
          <a:xfrm>
            <a:off x="153063" y="6182380"/>
            <a:ext cx="8904988" cy="523220"/>
          </a:xfrm>
          <a:prstGeom prst="rect">
            <a:avLst/>
          </a:prstGeom>
          <a:noFill/>
        </p:spPr>
        <p:txBody>
          <a:bodyPr wrap="square" rtlCol="0">
            <a:spAutoFit/>
          </a:bodyPr>
          <a:lstStyle/>
          <a:p>
            <a:pPr algn="just"/>
            <a:r>
              <a:rPr lang="en-US" sz="2800" dirty="0">
                <a:solidFill>
                  <a:srgbClr val="4203DF"/>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Kết</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bài</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Khát</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quát</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gía</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trị</a:t>
            </a:r>
            <a:r>
              <a:rPr lang="en-US" altLang="en-US" sz="2600" b="1" dirty="0">
                <a:latin typeface="Times New Roman" panose="02020603050405020304" pitchFamily="18" charset="0"/>
                <a:cs typeface="Times New Roman" panose="02020603050405020304" pitchFamily="18" charset="0"/>
              </a:rPr>
              <a:t> , ý </a:t>
            </a:r>
            <a:r>
              <a:rPr lang="en-US" altLang="en-US" sz="2600" b="1" dirty="0" err="1">
                <a:latin typeface="Times New Roman" panose="02020603050405020304" pitchFamily="18" charset="0"/>
                <a:cs typeface="Times New Roman" panose="02020603050405020304" pitchFamily="18" charset="0"/>
              </a:rPr>
              <a:t>nghĩa</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của</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bài</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thơ</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đoạn</a:t>
            </a:r>
            <a:r>
              <a:rPr lang="en-US" altLang="en-US" sz="2600" b="1" dirty="0">
                <a:latin typeface="Times New Roman" panose="02020603050405020304" pitchFamily="18" charset="0"/>
                <a:cs typeface="Times New Roman" panose="02020603050405020304" pitchFamily="18" charset="0"/>
              </a:rPr>
              <a:t> </a:t>
            </a:r>
            <a:r>
              <a:rPr lang="en-US" altLang="en-US" sz="2600" b="1" dirty="0" err="1">
                <a:latin typeface="Times New Roman" panose="02020603050405020304" pitchFamily="18" charset="0"/>
                <a:cs typeface="Times New Roman" panose="02020603050405020304" pitchFamily="18" charset="0"/>
              </a:rPr>
              <a:t>thơ</a:t>
            </a:r>
            <a:r>
              <a:rPr lang="en-US" altLang="en-US" sz="2600" b="1" dirty="0">
                <a:latin typeface="Times New Roman" panose="02020603050405020304" pitchFamily="18" charset="0"/>
                <a:cs typeface="Times New Roman" panose="02020603050405020304" pitchFamily="18" charset="0"/>
              </a:rPr>
              <a:t>.</a:t>
            </a:r>
            <a:endParaRPr lang="en-US" sz="2600" b="1" dirty="0">
              <a:latin typeface="Times New Roman" panose="02020603050405020304" pitchFamily="18" charset="0"/>
              <a:cs typeface="Times New Roman" panose="02020603050405020304" pitchFamily="18" charset="0"/>
            </a:endParaRPr>
          </a:p>
        </p:txBody>
      </p:sp>
      <p:sp>
        <p:nvSpPr>
          <p:cNvPr id="26" name="Explosion 1 25"/>
          <p:cNvSpPr/>
          <p:nvPr/>
        </p:nvSpPr>
        <p:spPr>
          <a:xfrm>
            <a:off x="8785032" y="1676617"/>
            <a:ext cx="3664506" cy="2583640"/>
          </a:xfrm>
          <a:prstGeom prst="irregularSeal1">
            <a:avLst/>
          </a:prstGeom>
          <a:solidFill>
            <a:schemeClr val="accent6">
              <a:lumMod val="60000"/>
              <a:lumOff val="4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Nêu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yêu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cầu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cách</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viết</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phần</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kết</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bài</a:t>
            </a:r>
            <a:r>
              <a:rPr lang="en-US" altLang="en-US" sz="2400" b="1" dirty="0">
                <a:solidFill>
                  <a:schemeClr val="tx1"/>
                </a:solidFill>
                <a:latin typeface="Times New Roman" panose="02020603050405020304" pitchFamily="18" charset="0"/>
                <a:cs typeface="Times New Roman" panose="02020603050405020304" pitchFamily="18" charset="0"/>
              </a:rPr>
              <a:t>.</a:t>
            </a:r>
            <a:endParaRPr lang="en-US" altLang="en-US" sz="24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40114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xit" presetSubtype="32" fill="hold" grpId="1" nodeType="clickEffect">
                                  <p:stCondLst>
                                    <p:cond delay="0"/>
                                  </p:stCondLst>
                                  <p:childTnLst>
                                    <p:anim calcmode="lin" valueType="num">
                                      <p:cBhvr>
                                        <p:cTn id="11" dur="500"/>
                                        <p:tgtEl>
                                          <p:spTgt spid="9"/>
                                        </p:tgtEl>
                                        <p:attrNameLst>
                                          <p:attrName>ppt_w</p:attrName>
                                        </p:attrNameLst>
                                      </p:cBhvr>
                                      <p:tavLst>
                                        <p:tav tm="0">
                                          <p:val>
                                            <p:strVal val="ppt_w"/>
                                          </p:val>
                                        </p:tav>
                                        <p:tav tm="100000">
                                          <p:val>
                                            <p:fltVal val="0"/>
                                          </p:val>
                                        </p:tav>
                                      </p:tavLst>
                                    </p:anim>
                                    <p:anim calcmode="lin" valueType="num">
                                      <p:cBhvr>
                                        <p:cTn id="12" dur="500"/>
                                        <p:tgtEl>
                                          <p:spTgt spid="9"/>
                                        </p:tgtEl>
                                        <p:attrNameLst>
                                          <p:attrName>ppt_h</p:attrName>
                                        </p:attrNameLst>
                                      </p:cBhvr>
                                      <p:tavLst>
                                        <p:tav tm="0">
                                          <p:val>
                                            <p:strVal val="ppt_h"/>
                                          </p:val>
                                        </p:tav>
                                        <p:tav tm="100000">
                                          <p:val>
                                            <p:fltVal val="0"/>
                                          </p:val>
                                        </p:tav>
                                      </p:tavLst>
                                    </p:anim>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 calcmode="lin" valueType="num">
                                      <p:cBhvr additive="base">
                                        <p:cTn id="18"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3" presetClass="exit" presetSubtype="32" fill="hold" grpId="1" nodeType="clickEffect">
                                  <p:stCondLst>
                                    <p:cond delay="0"/>
                                  </p:stCondLst>
                                  <p:childTnLst>
                                    <p:anim calcmode="lin" valueType="num">
                                      <p:cBhvr>
                                        <p:cTn id="28" dur="500"/>
                                        <p:tgtEl>
                                          <p:spTgt spid="18"/>
                                        </p:tgtEl>
                                        <p:attrNameLst>
                                          <p:attrName>ppt_w</p:attrName>
                                        </p:attrNameLst>
                                      </p:cBhvr>
                                      <p:tavLst>
                                        <p:tav tm="0">
                                          <p:val>
                                            <p:strVal val="ppt_w"/>
                                          </p:val>
                                        </p:tav>
                                        <p:tav tm="100000">
                                          <p:val>
                                            <p:fltVal val="0"/>
                                          </p:val>
                                        </p:tav>
                                      </p:tavLst>
                                    </p:anim>
                                    <p:anim calcmode="lin" valueType="num">
                                      <p:cBhvr>
                                        <p:cTn id="29" dur="500"/>
                                        <p:tgtEl>
                                          <p:spTgt spid="18"/>
                                        </p:tgtEl>
                                        <p:attrNameLst>
                                          <p:attrName>ppt_h</p:attrName>
                                        </p:attrNameLst>
                                      </p:cBhvr>
                                      <p:tavLst>
                                        <p:tav tm="0">
                                          <p:val>
                                            <p:strVal val="ppt_h"/>
                                          </p:val>
                                        </p:tav>
                                        <p:tav tm="100000">
                                          <p:val>
                                            <p:fltVal val="0"/>
                                          </p:val>
                                        </p:tav>
                                      </p:tavLst>
                                    </p:anim>
                                    <p:set>
                                      <p:cBhvr>
                                        <p:cTn id="30" dur="1" fill="hold">
                                          <p:stCondLst>
                                            <p:cond delay="499"/>
                                          </p:stCondLst>
                                        </p:cTn>
                                        <p:tgtEl>
                                          <p:spTgt spid="1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down)">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3" presetClass="exit" presetSubtype="32" fill="hold" grpId="1" nodeType="clickEffect">
                                  <p:stCondLst>
                                    <p:cond delay="0"/>
                                  </p:stCondLst>
                                  <p:childTnLst>
                                    <p:anim calcmode="lin" valueType="num">
                                      <p:cBhvr>
                                        <p:cTn id="46" dur="500"/>
                                        <p:tgtEl>
                                          <p:spTgt spid="26"/>
                                        </p:tgtEl>
                                        <p:attrNameLst>
                                          <p:attrName>ppt_w</p:attrName>
                                        </p:attrNameLst>
                                      </p:cBhvr>
                                      <p:tavLst>
                                        <p:tav tm="0">
                                          <p:val>
                                            <p:strVal val="ppt_w"/>
                                          </p:val>
                                        </p:tav>
                                        <p:tav tm="100000">
                                          <p:val>
                                            <p:fltVal val="0"/>
                                          </p:val>
                                        </p:tav>
                                      </p:tavLst>
                                    </p:anim>
                                    <p:anim calcmode="lin" valueType="num">
                                      <p:cBhvr>
                                        <p:cTn id="47" dur="500"/>
                                        <p:tgtEl>
                                          <p:spTgt spid="26"/>
                                        </p:tgtEl>
                                        <p:attrNameLst>
                                          <p:attrName>ppt_h</p:attrName>
                                        </p:attrNameLst>
                                      </p:cBhvr>
                                      <p:tavLst>
                                        <p:tav tm="0">
                                          <p:val>
                                            <p:strVal val="ppt_h"/>
                                          </p:val>
                                        </p:tav>
                                        <p:tav tm="100000">
                                          <p:val>
                                            <p:fltVal val="0"/>
                                          </p:val>
                                        </p:tav>
                                      </p:tavLst>
                                    </p:anim>
                                    <p:set>
                                      <p:cBhvr>
                                        <p:cTn id="48" dur="1" fill="hold">
                                          <p:stCondLst>
                                            <p:cond delay="499"/>
                                          </p:stCondLst>
                                        </p:cTn>
                                        <p:tgtEl>
                                          <p:spTgt spid="26"/>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1000"/>
                                        <p:tgtEl>
                                          <p:spTgt spid="25"/>
                                        </p:tgtEl>
                                      </p:cBhvr>
                                    </p:animEffect>
                                    <p:anim calcmode="lin" valueType="num">
                                      <p:cBhvr>
                                        <p:cTn id="54" dur="1000" fill="hold"/>
                                        <p:tgtEl>
                                          <p:spTgt spid="25"/>
                                        </p:tgtEl>
                                        <p:attrNameLst>
                                          <p:attrName>ppt_x</p:attrName>
                                        </p:attrNameLst>
                                      </p:cBhvr>
                                      <p:tavLst>
                                        <p:tav tm="0">
                                          <p:val>
                                            <p:strVal val="#ppt_x"/>
                                          </p:val>
                                        </p:tav>
                                        <p:tav tm="100000">
                                          <p:val>
                                            <p:strVal val="#ppt_x"/>
                                          </p:val>
                                        </p:tav>
                                      </p:tavLst>
                                    </p:anim>
                                    <p:anim calcmode="lin" valueType="num">
                                      <p:cBhvr>
                                        <p:cTn id="5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8" grpId="0" animBg="1"/>
      <p:bldP spid="18" grpId="1" animBg="1"/>
      <p:bldP spid="2" grpId="0"/>
      <p:bldP spid="25" grpId="0"/>
      <p:bldP spid="26" grpId="0" animBg="1"/>
      <p:bldP spid="2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ounded Rectangle 41"/>
          <p:cNvSpPr/>
          <p:nvPr/>
        </p:nvSpPr>
        <p:spPr>
          <a:xfrm>
            <a:off x="-36761" y="2548515"/>
            <a:ext cx="1545972" cy="1159231"/>
          </a:xfrm>
          <a:prstGeom prst="round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style>
          <a:lnRef idx="1">
            <a:schemeClr val="accent5"/>
          </a:lnRef>
          <a:fillRef idx="2">
            <a:schemeClr val="accent5"/>
          </a:fillRef>
          <a:effectRef idx="1">
            <a:schemeClr val="accent5"/>
          </a:effectRef>
          <a:fontRef idx="minor">
            <a:schemeClr val="dk1"/>
          </a:fontRef>
        </p:style>
        <p:txBody>
          <a:bodyPr anchor="ctr"/>
          <a:lstStyle/>
          <a:p>
            <a:pPr algn="ctr">
              <a:defRPr/>
            </a:pPr>
            <a:r>
              <a:rPr lang="vi-VN" sz="2600" b="1" dirty="0">
                <a:solidFill>
                  <a:srgbClr val="FF0000"/>
                </a:solidFill>
                <a:latin typeface="Times New Roman" pitchFamily="18" charset="0"/>
                <a:cs typeface="Times New Roman" pitchFamily="18" charset="0"/>
              </a:rPr>
              <a:t>DÀN Ý CHUNG</a:t>
            </a:r>
            <a:endParaRPr lang="en-US" sz="2600" b="1" dirty="0">
              <a:solidFill>
                <a:srgbClr val="FF0000"/>
              </a:solidFill>
              <a:latin typeface="Times New Roman" pitchFamily="18" charset="0"/>
              <a:cs typeface="Times New Roman" pitchFamily="18" charset="0"/>
            </a:endParaRPr>
          </a:p>
        </p:txBody>
      </p:sp>
      <p:grpSp>
        <p:nvGrpSpPr>
          <p:cNvPr id="3" name="Group 2"/>
          <p:cNvGrpSpPr/>
          <p:nvPr/>
        </p:nvGrpSpPr>
        <p:grpSpPr>
          <a:xfrm>
            <a:off x="1509211" y="865779"/>
            <a:ext cx="9170032" cy="5712186"/>
            <a:chOff x="1509211" y="295939"/>
            <a:chExt cx="9170032" cy="5712186"/>
          </a:xfrm>
        </p:grpSpPr>
        <p:pic>
          <p:nvPicPr>
            <p:cNvPr id="2" name="Picture 1"/>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174966" y="1001713"/>
              <a:ext cx="1270000"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311149" y="2728321"/>
              <a:ext cx="1322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6401702" y="2240813"/>
              <a:ext cx="1384821" cy="125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rot="20300763">
              <a:off x="6548620" y="3712407"/>
              <a:ext cx="1384822" cy="106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1800688" y="3400180"/>
              <a:ext cx="1590617" cy="2194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p:cNvPicPr>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1509211" y="1493949"/>
              <a:ext cx="1294703" cy="2385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Rounded Rectangle 42"/>
            <p:cNvSpPr/>
            <p:nvPr/>
          </p:nvSpPr>
          <p:spPr>
            <a:xfrm>
              <a:off x="3200399" y="295939"/>
              <a:ext cx="4453945" cy="1388868"/>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2800" b="1" dirty="0">
                  <a:solidFill>
                    <a:srgbClr val="FF0000"/>
                  </a:solidFill>
                  <a:latin typeface="Times New Roman" pitchFamily="18" charset="0"/>
                  <a:cs typeface="Times New Roman" pitchFamily="18" charset="0"/>
                </a:rPr>
                <a:t>MB</a:t>
              </a:r>
              <a:r>
                <a:rPr lang="en-US" sz="2800" b="1" dirty="0">
                  <a:solidFill>
                    <a:srgbClr val="C00000"/>
                  </a:solidFill>
                  <a:latin typeface="Times New Roman" pitchFamily="18" charset="0"/>
                  <a:cs typeface="Times New Roman" pitchFamily="18" charset="0"/>
                </a:rPr>
                <a:t>:</a:t>
              </a:r>
              <a:r>
                <a:rPr lang="en-US" sz="2800" b="1" dirty="0">
                  <a:latin typeface="Times New Roman" pitchFamily="18" charset="0"/>
                  <a:cs typeface="Times New Roman" pitchFamily="18" charset="0"/>
                </a:rPr>
                <a:t> </a:t>
              </a:r>
              <a:r>
                <a:rPr lang="en-US" altLang="en-US" sz="2800" dirty="0" err="1">
                  <a:latin typeface="Times New Roman" panose="02020603050405020304" pitchFamily="18" charset="0"/>
                  <a:cs typeface="Times New Roman" panose="02020603050405020304" pitchFamily="18" charset="0"/>
                </a:rPr>
                <a:t>Giới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thiệu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phẩm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xét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mình</a:t>
              </a:r>
              <a:r>
                <a:rPr lang="en-US" altLang="en-US" sz="2800" dirty="0">
                  <a:latin typeface="Times New Roman" panose="02020603050405020304" pitchFamily="18" charset="0"/>
                  <a:cs typeface="Times New Roman" panose="02020603050405020304" pitchFamily="18" charset="0"/>
                </a:rPr>
                <a:t>.</a:t>
              </a:r>
              <a:endParaRPr lang="en-US" sz="2800" dirty="0">
                <a:latin typeface="Times New Roman" pitchFamily="18" charset="0"/>
                <a:cs typeface="Times New Roman" pitchFamily="18" charset="0"/>
              </a:endParaRPr>
            </a:p>
          </p:txBody>
        </p:sp>
        <p:sp>
          <p:nvSpPr>
            <p:cNvPr id="47" name="Rectangle 46"/>
            <p:cNvSpPr/>
            <p:nvPr/>
          </p:nvSpPr>
          <p:spPr>
            <a:xfrm>
              <a:off x="3444966" y="2692786"/>
              <a:ext cx="3307643" cy="160312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defRPr/>
              </a:pPr>
              <a:r>
                <a:rPr lang="en-US" sz="2800" b="1" dirty="0">
                  <a:solidFill>
                    <a:srgbClr val="FF0000"/>
                  </a:solidFill>
                  <a:latin typeface="Times New Roman" pitchFamily="18" charset="0"/>
                  <a:cs typeface="Times New Roman" pitchFamily="18" charset="0"/>
                </a:rPr>
                <a:t>TB</a:t>
              </a:r>
              <a:r>
                <a:rPr lang="en-US" sz="2800" b="1">
                  <a:solidFill>
                    <a:srgbClr val="FF0000"/>
                  </a:solidFill>
                  <a:latin typeface="Times New Roman" pitchFamily="18" charset="0"/>
                  <a:cs typeface="Times New Roman" pitchFamily="18" charset="0"/>
                </a:rPr>
                <a:t>:</a:t>
              </a:r>
              <a:r>
                <a:rPr lang="vi-VN" sz="2800" b="1">
                  <a:solidFill>
                    <a:srgbClr val="FF0000"/>
                  </a:solidFill>
                  <a:latin typeface="Times New Roman" pitchFamily="18" charset="0"/>
                  <a:cs typeface="Times New Roman" pitchFamily="18" charset="0"/>
                </a:rPr>
                <a:t> </a:t>
              </a:r>
              <a:r>
                <a:rPr lang="en-US" sz="2800" b="1" dirty="0" err="1">
                  <a:latin typeface="Times New Roman" pitchFamily="18" charset="0"/>
                  <a:cs typeface="Times New Roman" pitchFamily="18" charset="0"/>
                </a:rPr>
                <a:t>L</a:t>
              </a:r>
              <a:r>
                <a:rPr lang="en-US" sz="2800" b="1">
                  <a:latin typeface="Times New Roman" pitchFamily="18" charset="0"/>
                  <a:cs typeface="Times New Roman" pitchFamily="18" charset="0"/>
                </a:rPr>
                <a:t>ần </a:t>
              </a:r>
              <a:r>
                <a:rPr lang="en-US" sz="2800" b="1" dirty="0" err="1">
                  <a:latin typeface="Times New Roman" pitchFamily="18" charset="0"/>
                  <a:cs typeface="Times New Roman" pitchFamily="18" charset="0"/>
                </a:rPr>
                <a:t>lượt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trình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bày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những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suy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nghĩ</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đánh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về</a:t>
              </a:r>
              <a:r>
                <a:rPr lang="en-US" sz="2800" b="1" dirty="0">
                  <a:latin typeface="Times New Roman" pitchFamily="18" charset="0"/>
                  <a:cs typeface="Times New Roman" pitchFamily="18" charset="0"/>
                </a:rPr>
                <a:t> ND-NT</a:t>
              </a:r>
            </a:p>
          </p:txBody>
        </p:sp>
        <p:sp>
          <p:nvSpPr>
            <p:cNvPr id="48" name="Rounded Rectangle 47"/>
            <p:cNvSpPr/>
            <p:nvPr/>
          </p:nvSpPr>
          <p:spPr>
            <a:xfrm>
              <a:off x="7563093" y="2396801"/>
              <a:ext cx="3116150" cy="423268"/>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defRPr/>
              </a:pPr>
              <a:r>
                <a:rPr lang="en-US" sz="2800" dirty="0" err="1">
                  <a:latin typeface="Times New Roman" pitchFamily="18" charset="0"/>
                  <a:cs typeface="Times New Roman" pitchFamily="18" charset="0"/>
                </a:rPr>
                <a:t>Luận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điểm</a:t>
              </a:r>
              <a:r>
                <a:rPr lang="en-US" sz="2800" dirty="0">
                  <a:latin typeface="Times New Roman" pitchFamily="18" charset="0"/>
                  <a:cs typeface="Times New Roman" pitchFamily="18" charset="0"/>
                </a:rPr>
                <a:t> 1 </a:t>
              </a:r>
            </a:p>
          </p:txBody>
        </p:sp>
        <p:sp>
          <p:nvSpPr>
            <p:cNvPr id="55" name="Rounded Rectangle 54"/>
            <p:cNvSpPr/>
            <p:nvPr/>
          </p:nvSpPr>
          <p:spPr>
            <a:xfrm>
              <a:off x="7563093" y="3107587"/>
              <a:ext cx="3104908" cy="810074"/>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defRPr/>
              </a:pPr>
              <a:r>
                <a:rPr lang="en-US" sz="2800" dirty="0" err="1">
                  <a:latin typeface="Times New Roman" pitchFamily="18" charset="0"/>
                  <a:cs typeface="Times New Roman" pitchFamily="18" charset="0"/>
                </a:rPr>
                <a:t>Luận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điểm</a:t>
              </a:r>
              <a:r>
                <a:rPr lang="en-US" sz="2800" dirty="0">
                  <a:latin typeface="Times New Roman" pitchFamily="18" charset="0"/>
                  <a:cs typeface="Times New Roman" pitchFamily="18" charset="0"/>
                </a:rPr>
                <a:t> 2</a:t>
              </a:r>
            </a:p>
          </p:txBody>
        </p:sp>
        <p:sp>
          <p:nvSpPr>
            <p:cNvPr id="63" name="Rounded Rectangle 62"/>
            <p:cNvSpPr/>
            <p:nvPr/>
          </p:nvSpPr>
          <p:spPr>
            <a:xfrm>
              <a:off x="7654344" y="4136039"/>
              <a:ext cx="2581677" cy="404813"/>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defRPr/>
              </a:pPr>
              <a:r>
                <a:rPr lang="en-US" sz="2800" dirty="0" err="1">
                  <a:latin typeface="Times New Roman" pitchFamily="18" charset="0"/>
                  <a:cs typeface="Times New Roman" pitchFamily="18" charset="0"/>
                </a:rPr>
                <a:t>Luận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điểm</a:t>
              </a:r>
              <a:r>
                <a:rPr lang="en-US" sz="2800" dirty="0">
                  <a:latin typeface="Times New Roman" pitchFamily="18" charset="0"/>
                  <a:cs typeface="Times New Roman" pitchFamily="18" charset="0"/>
                </a:rPr>
                <a:t> 3…</a:t>
              </a:r>
            </a:p>
          </p:txBody>
        </p:sp>
        <p:sp>
          <p:nvSpPr>
            <p:cNvPr id="70" name="Rounded Rectangle 69"/>
            <p:cNvSpPr/>
            <p:nvPr/>
          </p:nvSpPr>
          <p:spPr>
            <a:xfrm>
              <a:off x="2902665" y="4744521"/>
              <a:ext cx="4451135" cy="1263604"/>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anchor="ctr"/>
            <a:lstStyle/>
            <a:p>
              <a:pPr algn="just">
                <a:defRPr/>
              </a:pPr>
              <a:endParaRPr lang="en-US" sz="2800" b="1" dirty="0">
                <a:solidFill>
                  <a:srgbClr val="FF0000"/>
                </a:solidFill>
                <a:latin typeface="Times New Roman" pitchFamily="18" charset="0"/>
                <a:cs typeface="Times New Roman" pitchFamily="18" charset="0"/>
              </a:endParaRPr>
            </a:p>
            <a:p>
              <a:pPr algn="just">
                <a:defRPr/>
              </a:pPr>
              <a:r>
                <a:rPr lang="en-US" sz="2800" b="1" dirty="0">
                  <a:solidFill>
                    <a:srgbClr val="FF0000"/>
                  </a:solidFill>
                  <a:latin typeface="Times New Roman" pitchFamily="18" charset="0"/>
                  <a:cs typeface="Times New Roman" pitchFamily="18" charset="0"/>
                </a:rPr>
                <a:t>KB:</a:t>
              </a:r>
              <a:r>
                <a:rPr lang="en-US" sz="2800" b="1" dirty="0">
                  <a:latin typeface="Times New Roman" pitchFamily="18" charset="0"/>
                  <a:cs typeface="Times New Roman" pitchFamily="18" charset="0"/>
                </a:rPr>
                <a:t> </a:t>
              </a:r>
            </a:p>
            <a:p>
              <a:pPr algn="just">
                <a:defRPr/>
              </a:pP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quát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trị</a:t>
              </a:r>
              <a:r>
                <a:rPr lang="en-US" sz="2800" b="1" dirty="0">
                  <a:latin typeface="Times New Roman" pitchFamily="18" charset="0"/>
                  <a:cs typeface="Times New Roman" pitchFamily="18" charset="0"/>
                </a:rPr>
                <a:t>, ý </a:t>
              </a:r>
              <a:r>
                <a:rPr lang="en-US" sz="2800" b="1" dirty="0" err="1">
                  <a:latin typeface="Times New Roman" pitchFamily="18" charset="0"/>
                  <a:cs typeface="Times New Roman" pitchFamily="18" charset="0"/>
                </a:rPr>
                <a:t>nghĩa</a:t>
              </a:r>
              <a:r>
                <a:rPr lang="en-US" sz="2800" b="1" dirty="0">
                  <a:latin typeface="Times New Roman" pitchFamily="18" charset="0"/>
                  <a:cs typeface="Times New Roman" pitchFamily="18" charset="0"/>
                </a:rPr>
                <a:t>.</a:t>
              </a:r>
            </a:p>
            <a:p>
              <a:pPr algn="just">
                <a:defRPr/>
              </a:pP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Liên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hệ</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bản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thân</a:t>
              </a:r>
              <a:endParaRPr lang="en-US" sz="2800" b="1" dirty="0">
                <a:latin typeface="Times New Roman" pitchFamily="18" charset="0"/>
                <a:cs typeface="Times New Roman" pitchFamily="18" charset="0"/>
              </a:endParaRPr>
            </a:p>
            <a:p>
              <a:pPr algn="just">
                <a:defRPr/>
              </a:pPr>
              <a:endParaRPr lang="en-US" sz="2800" b="1" dirty="0">
                <a:latin typeface="Times New Roman" pitchFamily="18" charset="0"/>
                <a:cs typeface="Times New Roman" pitchFamily="18" charset="0"/>
              </a:endParaRPr>
            </a:p>
          </p:txBody>
        </p:sp>
        <p:pic>
          <p:nvPicPr>
            <p:cNvPr id="17" name="Picture 16"/>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6527020" y="3370786"/>
              <a:ext cx="125950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Rounded Rectangular Callout 17"/>
          <p:cNvSpPr/>
          <p:nvPr/>
        </p:nvSpPr>
        <p:spPr>
          <a:xfrm>
            <a:off x="7849181" y="1106335"/>
            <a:ext cx="3962400" cy="1148312"/>
          </a:xfrm>
          <a:prstGeom prst="wedgeRoundRectCallout">
            <a:avLst>
              <a:gd name="adj1" fmla="val -43425"/>
              <a:gd name="adj2" fmla="val -86895"/>
              <a:gd name="adj3" fmla="val 16667"/>
            </a:avLst>
          </a:prstGeom>
          <a:solidFill>
            <a:srgbClr val="FFCCFF"/>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b="1" dirty="0" err="1">
                <a:solidFill>
                  <a:schemeClr val="tx1"/>
                </a:solidFill>
                <a:latin typeface="Times New Roman" pitchFamily="18" charset="0"/>
                <a:cs typeface="Times New Roman" pitchFamily="18" charset="0"/>
              </a:rPr>
              <a:t>Bố</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cục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bài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văn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gồm</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mấy</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phần</a:t>
            </a:r>
            <a:r>
              <a:rPr lang="vi-VN" sz="2400" b="1" dirty="0">
                <a:solidFill>
                  <a:schemeClr val="tx1"/>
                </a:solidFill>
                <a:latin typeface="Times New Roman" pitchFamily="18" charset="0"/>
                <a:cs typeface="Times New Roman" pitchFamily="18" charset="0"/>
              </a:rPr>
              <a: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Nhiệm</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vụ</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của</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mỗi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phần</a:t>
            </a:r>
            <a:r>
              <a:rPr lang="en-US" sz="2400" b="1" dirty="0">
                <a:solidFill>
                  <a:schemeClr val="tx1"/>
                </a:solidFill>
                <a:latin typeface="Times New Roman" pitchFamily="18" charset="0"/>
                <a:cs typeface="Times New Roman" pitchFamily="18" charset="0"/>
              </a:rPr>
              <a:t>?</a:t>
            </a:r>
          </a:p>
        </p:txBody>
      </p:sp>
      <p:sp>
        <p:nvSpPr>
          <p:cNvPr id="20" name="Rectangle 3"/>
          <p:cNvSpPr>
            <a:spLocks noChangeArrowheads="1"/>
          </p:cNvSpPr>
          <p:nvPr/>
        </p:nvSpPr>
        <p:spPr bwMode="auto">
          <a:xfrm>
            <a:off x="125567" y="30551"/>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2" name="WordArt 4"/>
          <p:cNvSpPr>
            <a:spLocks noChangeArrowheads="1" noChangeShapeType="1" noTextEdit="1"/>
          </p:cNvSpPr>
          <p:nvPr/>
        </p:nvSpPr>
        <p:spPr bwMode="auto">
          <a:xfrm>
            <a:off x="3955955" y="90944"/>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3" name="WordArt 4"/>
          <p:cNvSpPr>
            <a:spLocks noChangeArrowheads="1" noChangeShapeType="1" noTextEdit="1"/>
          </p:cNvSpPr>
          <p:nvPr/>
        </p:nvSpPr>
        <p:spPr bwMode="auto">
          <a:xfrm>
            <a:off x="2151840" y="261201"/>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24" name="Rounded Rectangle 23"/>
          <p:cNvSpPr/>
          <p:nvPr/>
        </p:nvSpPr>
        <p:spPr>
          <a:xfrm>
            <a:off x="7563092" y="2364266"/>
            <a:ext cx="4169561" cy="423268"/>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defRPr/>
            </a:pPr>
            <a:r>
              <a:rPr lang="en-US" sz="2800" b="1" dirty="0" err="1">
                <a:solidFill>
                  <a:srgbClr val="C00000"/>
                </a:solidFill>
                <a:latin typeface="Times New Roman" pitchFamily="18" charset="0"/>
                <a:cs typeface="Times New Roman" pitchFamily="18" charset="0"/>
              </a:rPr>
              <a:t>Tổng</a:t>
            </a:r>
            <a:r>
              <a:rPr lang="en-US" sz="2800" b="1" dirty="0">
                <a:solidFill>
                  <a:srgbClr val="C00000"/>
                </a:solidFill>
                <a:latin typeface="Times New Roman" pitchFamily="18" charset="0"/>
                <a:cs typeface="Times New Roman" pitchFamily="18" charset="0"/>
              </a:rPr>
              <a:t>: </a:t>
            </a:r>
            <a:r>
              <a:rPr lang="en-US" sz="2800" dirty="0" err="1">
                <a:latin typeface="Times New Roman" pitchFamily="18" charset="0"/>
                <a:cs typeface="Times New Roman" pitchFamily="18" charset="0"/>
              </a:rPr>
              <a:t>Khái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nội</a:t>
            </a:r>
            <a:r>
              <a:rPr lang="en-US" sz="2800" dirty="0">
                <a:latin typeface="Times New Roman" pitchFamily="18" charset="0"/>
                <a:cs typeface="Times New Roman" pitchFamily="18" charset="0"/>
              </a:rPr>
              <a:t> dung</a:t>
            </a:r>
          </a:p>
        </p:txBody>
      </p:sp>
      <p:pic>
        <p:nvPicPr>
          <p:cNvPr id="25" name="Picture 24"/>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6464360" y="2390718"/>
            <a:ext cx="1384821" cy="125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rot="20300763">
            <a:off x="6644282" y="4451537"/>
            <a:ext cx="1384822" cy="1579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ounded Rectangle 26"/>
          <p:cNvSpPr/>
          <p:nvPr/>
        </p:nvSpPr>
        <p:spPr>
          <a:xfrm>
            <a:off x="7664441" y="5336902"/>
            <a:ext cx="4071389" cy="827708"/>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defRPr/>
            </a:pPr>
            <a:r>
              <a:rPr lang="en-US" sz="2800" b="1" dirty="0" err="1">
                <a:solidFill>
                  <a:srgbClr val="C00000"/>
                </a:solidFill>
                <a:latin typeface="Times New Roman" pitchFamily="18" charset="0"/>
                <a:cs typeface="Times New Roman" pitchFamily="18" charset="0"/>
              </a:rPr>
              <a:t>Hợp</a:t>
            </a:r>
            <a:r>
              <a:rPr lang="en-US" sz="2800" b="1" dirty="0">
                <a:solidFill>
                  <a:srgbClr val="C00000"/>
                </a:solidFill>
                <a:latin typeface="Times New Roman" pitchFamily="18" charset="0"/>
                <a:cs typeface="Times New Roman" pitchFamily="18" charset="0"/>
              </a:rPr>
              <a:t>: </a:t>
            </a:r>
            <a:r>
              <a:rPr lang="en-US" sz="2800" dirty="0" err="1">
                <a:latin typeface="Times New Roman" pitchFamily="18" charset="0"/>
                <a:cs typeface="Times New Roman" pitchFamily="18" charset="0"/>
              </a:rPr>
              <a:t>Đánh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xét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n</a:t>
            </a:r>
            <a:r>
              <a:rPr lang="vi-VN" sz="2800" dirty="0">
                <a:latin typeface="Times New Roman" pitchFamily="18" charset="0"/>
                <a:cs typeface="Times New Roman" pitchFamily="18" charset="0"/>
              </a:rPr>
              <a:t>ghệ thuật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nội</a:t>
            </a:r>
            <a:r>
              <a:rPr lang="en-US" sz="2800" dirty="0">
                <a:latin typeface="Times New Roman" pitchFamily="18" charset="0"/>
                <a:cs typeface="Times New Roman" pitchFamily="18" charset="0"/>
              </a:rPr>
              <a:t> dung.</a:t>
            </a:r>
          </a:p>
        </p:txBody>
      </p:sp>
    </p:spTree>
    <p:extLst>
      <p:ext uri="{BB962C8B-B14F-4D97-AF65-F5344CB8AC3E}">
        <p14:creationId xmlns:p14="http://schemas.microsoft.com/office/powerpoint/2010/main" val="1022818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xplosion 1 8"/>
          <p:cNvSpPr/>
          <p:nvPr/>
        </p:nvSpPr>
        <p:spPr>
          <a:xfrm>
            <a:off x="8630484" y="1804941"/>
            <a:ext cx="3449899" cy="2727302"/>
          </a:xfrm>
          <a:prstGeom prst="irregularSeal1">
            <a:avLst/>
          </a:prstGeom>
          <a:solidFill>
            <a:schemeClr val="accent6">
              <a:lumMod val="60000"/>
              <a:lumOff val="4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Bef>
                <a:spcPts val="0"/>
              </a:spcBef>
              <a:spcAft>
                <a:spcPts val="0"/>
              </a:spcAft>
              <a:defRPr/>
            </a:pPr>
            <a:r>
              <a:rPr lang="en-US" alt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itchFamily="18" charset="0"/>
                <a:cs typeface="Times New Roman" pitchFamily="18" charset="0"/>
              </a:rPr>
              <a:t>Bước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viết</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bài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cần</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chú</a:t>
            </a:r>
            <a:r>
              <a:rPr lang="en-US" sz="2400" b="1" dirty="0">
                <a:solidFill>
                  <a:schemeClr val="tx1"/>
                </a:solidFill>
                <a:latin typeface="Times New Roman" pitchFamily="18" charset="0"/>
                <a:cs typeface="Times New Roman" pitchFamily="18" charset="0"/>
              </a:rPr>
              <a:t> ý </a:t>
            </a:r>
            <a:r>
              <a:rPr lang="en-US" sz="2400" b="1" dirty="0" err="1">
                <a:solidFill>
                  <a:schemeClr val="tx1"/>
                </a:solidFill>
                <a:latin typeface="Times New Roman" pitchFamily="18" charset="0"/>
                <a:cs typeface="Times New Roman" pitchFamily="18" charset="0"/>
              </a:rPr>
              <a:t>những</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gì</a:t>
            </a:r>
            <a:r>
              <a:rPr lang="en-US" sz="2400" b="1" dirty="0">
                <a:solidFill>
                  <a:schemeClr val="tx1"/>
                </a:solidFill>
                <a:latin typeface="Times New Roman" pitchFamily="18" charset="0"/>
                <a:cs typeface="Times New Roman" pitchFamily="18" charset="0"/>
              </a:rPr>
              <a:t>?</a:t>
            </a:r>
          </a:p>
        </p:txBody>
      </p:sp>
      <p:sp>
        <p:nvSpPr>
          <p:cNvPr id="12" name="Rectangle 16"/>
          <p:cNvSpPr>
            <a:spLocks noChangeArrowheads="1"/>
          </p:cNvSpPr>
          <p:nvPr/>
        </p:nvSpPr>
        <p:spPr bwMode="auto">
          <a:xfrm>
            <a:off x="-390020" y="1613937"/>
            <a:ext cx="125820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tích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Hanh</a:t>
            </a:r>
            <a:r>
              <a:rPr lang="en-US" altLang="en-US" sz="2800" b="1" dirty="0">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sp>
        <p:nvSpPr>
          <p:cNvPr id="15" name="Rectangle 14"/>
          <p:cNvSpPr>
            <a:spLocks noChangeArrowheads="1"/>
          </p:cNvSpPr>
          <p:nvPr/>
        </p:nvSpPr>
        <p:spPr bwMode="auto">
          <a:xfrm>
            <a:off x="162478" y="2072204"/>
            <a:ext cx="4749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a.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hiểu</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đề</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và</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solidFill>
                <a:srgbClr val="4203DF"/>
              </a:solidFill>
              <a:latin typeface="Calibri" panose="020F0502020204030204" pitchFamily="34" charset="0"/>
            </a:endParaRPr>
          </a:p>
        </p:txBody>
      </p:sp>
      <p:sp>
        <p:nvSpPr>
          <p:cNvPr id="16" name="Rectangle 15"/>
          <p:cNvSpPr>
            <a:spLocks noChangeArrowheads="1"/>
          </p:cNvSpPr>
          <p:nvPr/>
        </p:nvSpPr>
        <p:spPr bwMode="auto">
          <a:xfrm>
            <a:off x="104395" y="2496716"/>
            <a:ext cx="27803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b. </a:t>
            </a:r>
            <a:r>
              <a:rPr lang="en-US" altLang="en-US" sz="2800" b="1" dirty="0" err="1">
                <a:solidFill>
                  <a:srgbClr val="4203DF"/>
                </a:solidFill>
                <a:latin typeface="Times New Roman" panose="02020603050405020304" pitchFamily="18" charset="0"/>
                <a:cs typeface="Times New Roman" panose="02020603050405020304" pitchFamily="18" charset="0"/>
              </a:rPr>
              <a:t>Lập</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dàn</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solidFill>
                <a:srgbClr val="4203DF"/>
              </a:solidFill>
              <a:latin typeface="Calibri" panose="020F0502020204030204" pitchFamily="34" charset="0"/>
            </a:endParaRPr>
          </a:p>
        </p:txBody>
      </p:sp>
      <p:sp>
        <p:nvSpPr>
          <p:cNvPr id="18" name="Rectangle 17"/>
          <p:cNvSpPr>
            <a:spLocks noChangeArrowheads="1"/>
          </p:cNvSpPr>
          <p:nvPr/>
        </p:nvSpPr>
        <p:spPr bwMode="auto">
          <a:xfrm>
            <a:off x="101517" y="2937930"/>
            <a:ext cx="20214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c. </a:t>
            </a:r>
            <a:r>
              <a:rPr lang="en-US" altLang="en-US" sz="2800" b="1" dirty="0" err="1">
                <a:solidFill>
                  <a:srgbClr val="4203DF"/>
                </a:solidFill>
                <a:latin typeface="Times New Roman" panose="02020603050405020304" pitchFamily="18" charset="0"/>
                <a:cs typeface="Times New Roman" panose="02020603050405020304" pitchFamily="18" charset="0"/>
              </a:rPr>
              <a:t>Viết</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bài</a:t>
            </a:r>
            <a:endParaRPr lang="en-US" altLang="en-US" sz="2800" b="1" dirty="0">
              <a:solidFill>
                <a:srgbClr val="4203DF"/>
              </a:solidFill>
              <a:latin typeface="Calibri" panose="020F0502020204030204" pitchFamily="34" charset="0"/>
            </a:endParaRPr>
          </a:p>
        </p:txBody>
      </p:sp>
      <p:sp>
        <p:nvSpPr>
          <p:cNvPr id="19" name="Rectangle 18"/>
          <p:cNvSpPr>
            <a:spLocks noChangeArrowheads="1"/>
          </p:cNvSpPr>
          <p:nvPr/>
        </p:nvSpPr>
        <p:spPr bwMode="auto">
          <a:xfrm>
            <a:off x="299526" y="3391179"/>
            <a:ext cx="93626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en-US" altLang="en-US" sz="2800" b="1" dirty="0" err="1">
                <a:latin typeface="Times New Roman" panose="02020603050405020304" pitchFamily="18" charset="0"/>
                <a:cs typeface="Times New Roman" panose="02020603050405020304" pitchFamily="18" charset="0"/>
              </a:rPr>
              <a:t>Triển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khai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các</a:t>
            </a:r>
            <a:r>
              <a:rPr lang="en-US" altLang="en-US" sz="2800" b="1" dirty="0">
                <a:latin typeface="Times New Roman" panose="02020603050405020304" pitchFamily="18" charset="0"/>
                <a:cs typeface="Times New Roman" panose="02020603050405020304" pitchFamily="18" charset="0"/>
              </a:rPr>
              <a:t> ý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dàn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thành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các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đoạn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văn</a:t>
            </a:r>
            <a:r>
              <a:rPr lang="en-US" altLang="en-US" sz="2800" b="1" dirty="0">
                <a:latin typeface="Times New Roman" panose="02020603050405020304" pitchFamily="18" charset="0"/>
                <a:cs typeface="Times New Roman" panose="02020603050405020304" pitchFamily="18" charset="0"/>
              </a:rPr>
              <a:t>.</a:t>
            </a:r>
          </a:p>
          <a:p>
            <a:pPr eaLnBrk="1" hangingPunct="1">
              <a:buFontTx/>
              <a:buChar char="-"/>
            </a:pP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Các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đoạn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các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phần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cần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sự</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liên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kết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chặt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chẽ</a:t>
            </a:r>
            <a:r>
              <a:rPr lang="en-US" altLang="en-US" sz="2800" b="1" dirty="0">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sp>
        <p:nvSpPr>
          <p:cNvPr id="24" name="TextBox 23"/>
          <p:cNvSpPr txBox="1"/>
          <p:nvPr/>
        </p:nvSpPr>
        <p:spPr>
          <a:xfrm>
            <a:off x="284285" y="4345286"/>
            <a:ext cx="11907715" cy="2246769"/>
          </a:xfrm>
          <a:prstGeom prst="rect">
            <a:avLst/>
          </a:prstGeom>
          <a:noFill/>
        </p:spPr>
        <p:txBody>
          <a:bodyPr wrap="square" rtlCol="0">
            <a:spAutoFit/>
          </a:bodyPr>
          <a:lstStyle/>
          <a:p>
            <a:pPr algn="just"/>
            <a:r>
              <a:rPr lang="en-US" sz="2800" b="1" i="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Mở</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theo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sau</a:t>
            </a:r>
            <a:r>
              <a:rPr lang="en-US" sz="2800" b="1" dirty="0">
                <a:latin typeface="Times New Roman" panose="02020603050405020304" pitchFamily="18" charset="0"/>
                <a:cs typeface="Times New Roman" panose="02020603050405020304" pitchFamily="18" charset="0"/>
              </a:rPr>
              <a:t>:</a:t>
            </a:r>
          </a:p>
          <a:p>
            <a:pPr algn="just"/>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Vài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nét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riêng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nét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phẩm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hoàn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cảnh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phẩm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nghiệp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đàn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tộc</a:t>
            </a:r>
            <a:r>
              <a:rPr lang="en-US" sz="2800" b="1" dirty="0">
                <a:latin typeface="Times New Roman" panose="02020603050405020304" pitchFamily="18" charset="0"/>
                <a:cs typeface="Times New Roman" panose="02020603050405020304" pitchFamily="18" charset="0"/>
              </a:rPr>
              <a:t>).</a:t>
            </a:r>
          </a:p>
          <a:p>
            <a:pPr algn="just"/>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chủ</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phẩm</a:t>
            </a:r>
            <a:r>
              <a:rPr lang="en-US" sz="2800" b="1" dirty="0">
                <a:latin typeface="Times New Roman" panose="02020603050405020304" pitchFamily="18" charset="0"/>
                <a:cs typeface="Times New Roman" panose="02020603050405020304" pitchFamily="18" charset="0"/>
              </a:rPr>
              <a:t>.</a:t>
            </a:r>
          </a:p>
        </p:txBody>
      </p:sp>
      <p:sp>
        <p:nvSpPr>
          <p:cNvPr id="17" name="Rectangle 16"/>
          <p:cNvSpPr>
            <a:spLocks noChangeArrowheads="1"/>
          </p:cNvSpPr>
          <p:nvPr/>
        </p:nvSpPr>
        <p:spPr bwMode="auto">
          <a:xfrm>
            <a:off x="21462" y="816619"/>
            <a:ext cx="108529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20" name="TextBox 19"/>
          <p:cNvSpPr txBox="1"/>
          <p:nvPr/>
        </p:nvSpPr>
        <p:spPr>
          <a:xfrm>
            <a:off x="120963" y="1182157"/>
            <a:ext cx="8809151"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3"/>
          <p:cNvSpPr>
            <a:spLocks noChangeArrowheads="1"/>
          </p:cNvSpPr>
          <p:nvPr/>
        </p:nvSpPr>
        <p:spPr bwMode="auto">
          <a:xfrm>
            <a:off x="125567" y="41565"/>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3" name="WordArt 4"/>
          <p:cNvSpPr>
            <a:spLocks noChangeArrowheads="1" noChangeShapeType="1" noTextEdit="1"/>
          </p:cNvSpPr>
          <p:nvPr/>
        </p:nvSpPr>
        <p:spPr bwMode="auto">
          <a:xfrm>
            <a:off x="3955955" y="101958"/>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5" name="WordArt 4"/>
          <p:cNvSpPr>
            <a:spLocks noChangeArrowheads="1" noChangeShapeType="1" noTextEdit="1"/>
          </p:cNvSpPr>
          <p:nvPr/>
        </p:nvSpPr>
        <p:spPr bwMode="auto">
          <a:xfrm>
            <a:off x="2151840" y="272215"/>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09917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grpId="1" nodeType="clickEffect">
                                  <p:stCondLst>
                                    <p:cond delay="0"/>
                                  </p:stCondLst>
                                  <p:childTnLst>
                                    <p:anim calcmode="lin" valueType="num">
                                      <p:cBhvr>
                                        <p:cTn id="16" dur="500"/>
                                        <p:tgtEl>
                                          <p:spTgt spid="9"/>
                                        </p:tgtEl>
                                        <p:attrNameLst>
                                          <p:attrName>ppt_w</p:attrName>
                                        </p:attrNameLst>
                                      </p:cBhvr>
                                      <p:tavLst>
                                        <p:tav tm="0">
                                          <p:val>
                                            <p:strVal val="ppt_w"/>
                                          </p:val>
                                        </p:tav>
                                        <p:tav tm="100000">
                                          <p:val>
                                            <p:fltVal val="0"/>
                                          </p:val>
                                        </p:tav>
                                      </p:tavLst>
                                    </p:anim>
                                    <p:anim calcmode="lin" valueType="num">
                                      <p:cBhvr>
                                        <p:cTn id="17" dur="500"/>
                                        <p:tgtEl>
                                          <p:spTgt spid="9"/>
                                        </p:tgtEl>
                                        <p:attrNameLst>
                                          <p:attrName>ppt_h</p:attrName>
                                        </p:attrNameLst>
                                      </p:cBhvr>
                                      <p:tavLst>
                                        <p:tav tm="0">
                                          <p:val>
                                            <p:strVal val="ppt_h"/>
                                          </p:val>
                                        </p:tav>
                                        <p:tav tm="100000">
                                          <p:val>
                                            <p:fltVal val="0"/>
                                          </p:val>
                                        </p:tav>
                                      </p:tavLst>
                                    </p:anim>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barn(inVertical)">
                                      <p:cBhvr>
                                        <p:cTn id="2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8" grpId="0"/>
      <p:bldP spid="19"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011" y="78634"/>
            <a:ext cx="12127029" cy="6616381"/>
          </a:xfrm>
          <a:prstGeom prst="rect">
            <a:avLst/>
          </a:prstGeom>
          <a:gradFill flip="none" rotWithShape="1">
            <a:gsLst>
              <a:gs pos="0">
                <a:srgbClr val="009900">
                  <a:tint val="66000"/>
                  <a:satMod val="160000"/>
                </a:srgbClr>
              </a:gs>
              <a:gs pos="50000">
                <a:srgbClr val="009900">
                  <a:tint val="44500"/>
                  <a:satMod val="160000"/>
                </a:srgbClr>
              </a:gs>
              <a:gs pos="100000">
                <a:srgbClr val="00990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sp>
        <p:nvSpPr>
          <p:cNvPr id="18" name="Rectangle 17"/>
          <p:cNvSpPr>
            <a:spLocks noChangeArrowheads="1"/>
          </p:cNvSpPr>
          <p:nvPr/>
        </p:nvSpPr>
        <p:spPr bwMode="auto">
          <a:xfrm>
            <a:off x="122023" y="1474629"/>
            <a:ext cx="52192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c. </a:t>
            </a:r>
            <a:r>
              <a:rPr lang="en-US" altLang="en-US" sz="2800" b="1" dirty="0" err="1">
                <a:solidFill>
                  <a:srgbClr val="4203DF"/>
                </a:solidFill>
                <a:latin typeface="Times New Roman" panose="02020603050405020304" pitchFamily="18" charset="0"/>
                <a:cs typeface="Times New Roman" panose="02020603050405020304" pitchFamily="18" charset="0"/>
              </a:rPr>
              <a:t>Viết</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bài</a:t>
            </a:r>
            <a:endParaRPr lang="en-US" altLang="en-US" sz="2800" b="1" dirty="0">
              <a:solidFill>
                <a:srgbClr val="4203DF"/>
              </a:solidFill>
              <a:latin typeface="Calibri" panose="020F0502020204030204" pitchFamily="34" charset="0"/>
            </a:endParaRPr>
          </a:p>
        </p:txBody>
      </p:sp>
      <p:sp>
        <p:nvSpPr>
          <p:cNvPr id="3" name="TextBox 2"/>
          <p:cNvSpPr txBox="1"/>
          <p:nvPr/>
        </p:nvSpPr>
        <p:spPr>
          <a:xfrm>
            <a:off x="-60942" y="1822139"/>
            <a:ext cx="12049443" cy="4524315"/>
          </a:xfrm>
          <a:prstGeom prst="rect">
            <a:avLst/>
          </a:prstGeom>
          <a:noFill/>
        </p:spPr>
        <p:txBody>
          <a:bodyPr wrap="square" rtlCol="0">
            <a:spAutoFit/>
          </a:bodyPr>
          <a:lstStyle/>
          <a:p>
            <a:pPr algn="just"/>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Mở</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cs typeface="Times New Roman" panose="02020603050405020304" pitchFamily="18" charset="0"/>
              </a:rPr>
              <a:t>:                        </a:t>
            </a:r>
            <a:r>
              <a:rPr lang="vi-VN" sz="2400" i="1" dirty="0">
                <a:latin typeface="+mj-lt"/>
              </a:rPr>
              <a:t>“Quê hương mỗi người chỉ một</a:t>
            </a:r>
            <a:endParaRPr lang="en-US" sz="2400" i="1" dirty="0">
              <a:latin typeface="+mj-lt"/>
            </a:endParaRPr>
          </a:p>
          <a:p>
            <a:pPr algn="just"/>
            <a:r>
              <a:rPr lang="vi-VN" sz="2400" i="1" dirty="0">
                <a:latin typeface="+mj-lt"/>
              </a:rPr>
              <a:t>   </a:t>
            </a:r>
            <a:r>
              <a:rPr lang="en-US" sz="2400" i="1" dirty="0">
                <a:latin typeface="+mj-lt"/>
              </a:rPr>
              <a:t>                                    </a:t>
            </a:r>
            <a:r>
              <a:rPr lang="vi-VN" sz="2400" i="1" dirty="0">
                <a:latin typeface="+mj-lt"/>
              </a:rPr>
              <a:t>Như là chỉ một mẹ thôi</a:t>
            </a:r>
            <a:endParaRPr lang="en-US" sz="2400" i="1" dirty="0">
              <a:latin typeface="+mj-lt"/>
            </a:endParaRPr>
          </a:p>
          <a:p>
            <a:pPr algn="just"/>
            <a:r>
              <a:rPr lang="vi-VN" sz="2400" i="1" dirty="0">
                <a:latin typeface="+mj-lt"/>
              </a:rPr>
              <a:t>           </a:t>
            </a:r>
            <a:r>
              <a:rPr lang="en-US" sz="2400" i="1" dirty="0">
                <a:latin typeface="+mj-lt"/>
              </a:rPr>
              <a:t>                             </a:t>
            </a:r>
            <a:r>
              <a:rPr lang="vi-VN" sz="2400" i="1" dirty="0">
                <a:latin typeface="+mj-lt"/>
              </a:rPr>
              <a:t>Quê hương nếu ai không nhớ</a:t>
            </a:r>
            <a:endParaRPr lang="en-US" sz="2400" i="1" dirty="0">
              <a:latin typeface="+mj-lt"/>
            </a:endParaRPr>
          </a:p>
          <a:p>
            <a:pPr algn="just"/>
            <a:r>
              <a:rPr lang="vi-VN" sz="2400" i="1" dirty="0">
                <a:latin typeface="+mj-lt"/>
              </a:rPr>
              <a:t>            </a:t>
            </a:r>
            <a:r>
              <a:rPr lang="en-US" sz="2400" i="1" dirty="0">
                <a:latin typeface="+mj-lt"/>
              </a:rPr>
              <a:t>                           </a:t>
            </a:r>
            <a:r>
              <a:rPr lang="vi-VN" sz="2400" i="1" dirty="0">
                <a:latin typeface="+mj-lt"/>
              </a:rPr>
              <a:t>Sẽ không lớn nỗi thành người”</a:t>
            </a:r>
            <a:endParaRPr lang="en-US" sz="2400" i="1" dirty="0">
              <a:latin typeface="+mj-lt"/>
            </a:endParaRPr>
          </a:p>
          <a:p>
            <a:pPr algn="just"/>
            <a:r>
              <a:rPr lang="en-US" sz="2400" dirty="0">
                <a:latin typeface="+mj-lt"/>
              </a:rPr>
              <a:t>       </a:t>
            </a:r>
            <a:r>
              <a:rPr lang="vi-VN" sz="2400" dirty="0">
                <a:latin typeface="+mj-lt"/>
              </a:rPr>
              <a:t>Vâng! Hai tiếng </a:t>
            </a:r>
            <a:r>
              <a:rPr lang="en-US" sz="2400" dirty="0" err="1">
                <a:latin typeface="+mj-lt"/>
              </a:rPr>
              <a:t>quê</a:t>
            </a:r>
            <a:r>
              <a:rPr lang="en-US" sz="2400" dirty="0">
                <a:latin typeface="+mj-lt"/>
              </a:rPr>
              <a:t> </a:t>
            </a:r>
            <a:r>
              <a:rPr lang="en-US" sz="2400" dirty="0" err="1">
                <a:latin typeface="+mj-lt"/>
              </a:rPr>
              <a:t>hương</a:t>
            </a:r>
            <a:r>
              <a:rPr lang="en-US" sz="2400" dirty="0">
                <a:latin typeface="+mj-lt"/>
              </a:rPr>
              <a:t> </a:t>
            </a:r>
            <a:r>
              <a:rPr lang="vi-VN" sz="2400" dirty="0">
                <a:latin typeface="+mj-lt"/>
              </a:rPr>
              <a:t>bình dị mà thiêng liêng trong lòng mỗi con người. Có ai trong chúng ta khi xa quê, lòng không luôn đau đáu một nỗi nhớ thương da diết, khôn nguôi. Với </a:t>
            </a:r>
            <a:r>
              <a:rPr lang="vi-VN" sz="2400" i="1" dirty="0">
                <a:latin typeface="+mj-lt"/>
              </a:rPr>
              <a:t>Quê hương</a:t>
            </a:r>
            <a:r>
              <a:rPr lang="vi-VN" sz="2400" dirty="0">
                <a:latin typeface="+mj-lt"/>
              </a:rPr>
              <a:t>, nhà thơ Tế Hanh đã gởi trọn tình cảm tha thiết, nồng ấm cho cái làng chài nghèo trên sông nước Trà Bồng-nơi mà ông đã xa cách bao năm – bằng những lời thơ thiết tha, lắng sâu. </a:t>
            </a:r>
            <a:endParaRPr lang="en-US" sz="2400" dirty="0">
              <a:latin typeface="+mj-lt"/>
            </a:endParaRPr>
          </a:p>
          <a:p>
            <a:pPr algn="just"/>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Kết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cs typeface="Times New Roman" panose="02020603050405020304" pitchFamily="18" charset="0"/>
              </a:rPr>
              <a:t> </a:t>
            </a:r>
            <a:r>
              <a:rPr lang="vi-VN" sz="2400" dirty="0">
                <a:latin typeface="+mj-lt"/>
              </a:rPr>
              <a:t>: Bằng tình cảm thiết tha, chân thành, sâu sắc, </a:t>
            </a:r>
            <a:r>
              <a:rPr lang="vi-VN" sz="2400" b="1" i="1" dirty="0">
                <a:latin typeface="+mj-lt"/>
              </a:rPr>
              <a:t>Quê hương </a:t>
            </a:r>
            <a:r>
              <a:rPr lang="vi-VN" sz="2400" dirty="0">
                <a:latin typeface="+mj-lt"/>
              </a:rPr>
              <a:t>của Tế Hanh là một khúc ca quê hương tươi sáng, ngọt ngào. Bài thơ là sản phẩm của một hồn thơ trẻ trung, tha thiết, đầy thơ mộng. Đến với bài thơ, lòng ta lại thêm tha thiết yêu quê hương, yêu tổ quốc mình hơn bao giờ hết. </a:t>
            </a:r>
            <a:endParaRPr lang="en-US" sz="2400" dirty="0">
              <a:latin typeface="+mj-lt"/>
            </a:endParaRPr>
          </a:p>
        </p:txBody>
      </p:sp>
      <p:sp>
        <p:nvSpPr>
          <p:cNvPr id="17" name="TextBox 16"/>
          <p:cNvSpPr txBox="1"/>
          <p:nvPr/>
        </p:nvSpPr>
        <p:spPr>
          <a:xfrm>
            <a:off x="40955" y="6233350"/>
            <a:ext cx="3892415"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cs typeface="Times New Roman" panose="02020603050405020304" pitchFamily="18" charset="0"/>
              </a:rPr>
              <a:t>d. </a:t>
            </a:r>
            <a:r>
              <a:rPr lang="en-US" sz="2800" b="1" dirty="0" err="1">
                <a:solidFill>
                  <a:srgbClr val="4203DF"/>
                </a:solidFill>
                <a:latin typeface="Times New Roman" panose="02020603050405020304" pitchFamily="18" charset="0"/>
                <a:cs typeface="Times New Roman" panose="02020603050405020304" pitchFamily="18" charset="0"/>
              </a:rPr>
              <a:t>Đọc</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lại</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và</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sửa</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chữa</a:t>
            </a:r>
            <a:r>
              <a:rPr lang="en-US" sz="2800" dirty="0">
                <a:solidFill>
                  <a:srgbClr val="4203DF"/>
                </a:solidFill>
                <a:latin typeface="Times New Roman" panose="02020603050405020304" pitchFamily="18" charset="0"/>
                <a:cs typeface="Times New Roman" panose="02020603050405020304" pitchFamily="18" charset="0"/>
              </a:rPr>
              <a:t>.</a:t>
            </a:r>
          </a:p>
        </p:txBody>
      </p:sp>
      <p:sp>
        <p:nvSpPr>
          <p:cNvPr id="13" name="Rectangle 12"/>
          <p:cNvSpPr>
            <a:spLocks noChangeArrowheads="1"/>
          </p:cNvSpPr>
          <p:nvPr/>
        </p:nvSpPr>
        <p:spPr bwMode="auto">
          <a:xfrm>
            <a:off x="0" y="729450"/>
            <a:ext cx="108529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14" name="TextBox 13"/>
          <p:cNvSpPr txBox="1"/>
          <p:nvPr/>
        </p:nvSpPr>
        <p:spPr>
          <a:xfrm>
            <a:off x="40955" y="1069946"/>
            <a:ext cx="8809151"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1" name="Rectangle 3"/>
          <p:cNvSpPr>
            <a:spLocks noChangeArrowheads="1"/>
          </p:cNvSpPr>
          <p:nvPr/>
        </p:nvSpPr>
        <p:spPr bwMode="auto">
          <a:xfrm>
            <a:off x="125567" y="30551"/>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15" name="WordArt 4"/>
          <p:cNvSpPr>
            <a:spLocks noChangeArrowheads="1" noChangeShapeType="1" noTextEdit="1"/>
          </p:cNvSpPr>
          <p:nvPr/>
        </p:nvSpPr>
        <p:spPr bwMode="auto">
          <a:xfrm>
            <a:off x="3955955" y="90944"/>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16" name="WordArt 4"/>
          <p:cNvSpPr>
            <a:spLocks noChangeArrowheads="1" noChangeShapeType="1" noTextEdit="1"/>
          </p:cNvSpPr>
          <p:nvPr/>
        </p:nvSpPr>
        <p:spPr bwMode="auto">
          <a:xfrm>
            <a:off x="2151840" y="261201"/>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1448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barn(inVertical)">
                                      <p:cBhvr>
                                        <p:cTn id="36"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9058051" y="1306154"/>
            <a:ext cx="45923" cy="5551846"/>
          </a:xfrm>
          <a:prstGeom prst="line">
            <a:avLst/>
          </a:prstGeom>
          <a:ln w="57150">
            <a:solidFill>
              <a:srgbClr val="4203DF"/>
            </a:solidFill>
          </a:ln>
        </p:spPr>
        <p:style>
          <a:lnRef idx="1">
            <a:schemeClr val="accent1"/>
          </a:lnRef>
          <a:fillRef idx="0">
            <a:schemeClr val="accent1"/>
          </a:fillRef>
          <a:effectRef idx="0">
            <a:schemeClr val="accent1"/>
          </a:effectRef>
          <a:fontRef idx="minor">
            <a:schemeClr val="tx1"/>
          </a:fontRef>
        </p:style>
      </p:cxnSp>
      <p:sp>
        <p:nvSpPr>
          <p:cNvPr id="9" name="Explosion 1 8"/>
          <p:cNvSpPr/>
          <p:nvPr/>
        </p:nvSpPr>
        <p:spPr>
          <a:xfrm>
            <a:off x="8563608" y="1642747"/>
            <a:ext cx="3851076" cy="2826866"/>
          </a:xfrm>
          <a:prstGeom prst="irregularSeal1">
            <a:avLst/>
          </a:prstGeom>
          <a:solidFill>
            <a:schemeClr val="accent6">
              <a:lumMod val="60000"/>
              <a:lumOff val="4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Nêu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yêu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cầu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cách</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viết</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phần</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mở</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bài</a:t>
            </a:r>
            <a:r>
              <a:rPr lang="en-US" altLang="en-US" sz="2400" b="1" dirty="0">
                <a:solidFill>
                  <a:schemeClr val="tx1"/>
                </a:solidFill>
                <a:latin typeface="Times New Roman" panose="02020603050405020304" pitchFamily="18" charset="0"/>
                <a:cs typeface="Times New Roman" panose="02020603050405020304" pitchFamily="18" charset="0"/>
              </a:rPr>
              <a:t>.</a:t>
            </a:r>
            <a:endParaRPr lang="en-US" altLang="en-US" sz="2400" b="1" dirty="0">
              <a:solidFill>
                <a:schemeClr val="tx1"/>
              </a:solidFill>
              <a:latin typeface="Calibri" panose="020F0502020204030204" pitchFamily="34" charset="0"/>
            </a:endParaRPr>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3928832" y="2215674"/>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6"/>
          <p:cNvSpPr>
            <a:spLocks noChangeArrowheads="1"/>
          </p:cNvSpPr>
          <p:nvPr/>
        </p:nvSpPr>
        <p:spPr bwMode="auto">
          <a:xfrm>
            <a:off x="266162" y="1522497"/>
            <a:ext cx="85188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tích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Hanh</a:t>
            </a:r>
            <a:r>
              <a:rPr lang="en-US" altLang="en-US" sz="2800" b="1" dirty="0">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sp>
        <p:nvSpPr>
          <p:cNvPr id="15" name="Rectangle 14"/>
          <p:cNvSpPr>
            <a:spLocks noChangeArrowheads="1"/>
          </p:cNvSpPr>
          <p:nvPr/>
        </p:nvSpPr>
        <p:spPr bwMode="auto">
          <a:xfrm>
            <a:off x="296643" y="2382397"/>
            <a:ext cx="419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a.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hiểu</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đề</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và</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solidFill>
                <a:srgbClr val="4203DF"/>
              </a:solidFill>
              <a:latin typeface="Calibri" panose="020F0502020204030204" pitchFamily="34" charset="0"/>
            </a:endParaRPr>
          </a:p>
        </p:txBody>
      </p:sp>
      <p:sp>
        <p:nvSpPr>
          <p:cNvPr id="16" name="Rectangle 15"/>
          <p:cNvSpPr>
            <a:spLocks noChangeArrowheads="1"/>
          </p:cNvSpPr>
          <p:nvPr/>
        </p:nvSpPr>
        <p:spPr bwMode="auto">
          <a:xfrm>
            <a:off x="283764" y="2750520"/>
            <a:ext cx="24534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b. </a:t>
            </a:r>
            <a:r>
              <a:rPr lang="en-US" altLang="en-US" sz="2800" b="1" dirty="0" err="1">
                <a:solidFill>
                  <a:srgbClr val="4203DF"/>
                </a:solidFill>
                <a:latin typeface="Times New Roman" panose="02020603050405020304" pitchFamily="18" charset="0"/>
                <a:cs typeface="Times New Roman" panose="02020603050405020304" pitchFamily="18" charset="0"/>
              </a:rPr>
              <a:t>Lập</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dàn</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solidFill>
                <a:srgbClr val="4203DF"/>
              </a:solidFill>
              <a:latin typeface="Calibri" panose="020F0502020204030204" pitchFamily="34" charset="0"/>
            </a:endParaRPr>
          </a:p>
        </p:txBody>
      </p:sp>
      <p:sp>
        <p:nvSpPr>
          <p:cNvPr id="18" name="Explosion 1 17"/>
          <p:cNvSpPr/>
          <p:nvPr/>
        </p:nvSpPr>
        <p:spPr>
          <a:xfrm>
            <a:off x="8630484" y="3618593"/>
            <a:ext cx="3664506" cy="2583640"/>
          </a:xfrm>
          <a:prstGeom prst="irregularSeal1">
            <a:avLst/>
          </a:prstGeom>
          <a:solidFill>
            <a:schemeClr val="accent6">
              <a:lumMod val="60000"/>
              <a:lumOff val="4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Nêu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yêu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cầu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của</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cách</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viết</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phần</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thân</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bài</a:t>
            </a:r>
            <a:r>
              <a:rPr lang="en-US" altLang="en-US" sz="2400" b="1" dirty="0">
                <a:solidFill>
                  <a:schemeClr val="tx1"/>
                </a:solidFill>
                <a:latin typeface="Times New Roman" panose="02020603050405020304" pitchFamily="18" charset="0"/>
                <a:cs typeface="Times New Roman" panose="02020603050405020304" pitchFamily="18" charset="0"/>
              </a:rPr>
              <a:t>.</a:t>
            </a:r>
            <a:endParaRPr lang="en-US" altLang="en-US" sz="2400" b="1" dirty="0">
              <a:solidFill>
                <a:schemeClr val="tx1"/>
              </a:solidFill>
              <a:latin typeface="Calibri" panose="020F0502020204030204" pitchFamily="34" charset="0"/>
            </a:endParaRPr>
          </a:p>
        </p:txBody>
      </p:sp>
      <p:sp>
        <p:nvSpPr>
          <p:cNvPr id="19" name="Rectangle 18"/>
          <p:cNvSpPr>
            <a:spLocks noChangeArrowheads="1"/>
          </p:cNvSpPr>
          <p:nvPr/>
        </p:nvSpPr>
        <p:spPr bwMode="auto">
          <a:xfrm>
            <a:off x="94150" y="782934"/>
            <a:ext cx="108529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20" name="TextBox 19"/>
          <p:cNvSpPr txBox="1"/>
          <p:nvPr/>
        </p:nvSpPr>
        <p:spPr>
          <a:xfrm>
            <a:off x="165657" y="1194824"/>
            <a:ext cx="8809151"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3"/>
          <p:cNvSpPr>
            <a:spLocks noChangeArrowheads="1"/>
          </p:cNvSpPr>
          <p:nvPr/>
        </p:nvSpPr>
        <p:spPr bwMode="auto">
          <a:xfrm>
            <a:off x="125567" y="54444"/>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3" name="WordArt 4"/>
          <p:cNvSpPr>
            <a:spLocks noChangeArrowheads="1" noChangeShapeType="1" noTextEdit="1"/>
          </p:cNvSpPr>
          <p:nvPr/>
        </p:nvSpPr>
        <p:spPr bwMode="auto">
          <a:xfrm>
            <a:off x="3955955" y="114837"/>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4" name="WordArt 4"/>
          <p:cNvSpPr>
            <a:spLocks noChangeArrowheads="1" noChangeShapeType="1" noTextEdit="1"/>
          </p:cNvSpPr>
          <p:nvPr/>
        </p:nvSpPr>
        <p:spPr bwMode="auto">
          <a:xfrm>
            <a:off x="2151840" y="285094"/>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26" name="Explosion 1 25"/>
          <p:cNvSpPr/>
          <p:nvPr/>
        </p:nvSpPr>
        <p:spPr>
          <a:xfrm>
            <a:off x="8785032" y="1676617"/>
            <a:ext cx="3664506" cy="2583640"/>
          </a:xfrm>
          <a:prstGeom prst="irregularSeal1">
            <a:avLst/>
          </a:prstGeom>
          <a:solidFill>
            <a:schemeClr val="accent6">
              <a:lumMod val="60000"/>
              <a:lumOff val="40000"/>
            </a:scheme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Nêu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yêu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cầu</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cách</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viết</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phần</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kết</a:t>
            </a:r>
            <a:r>
              <a:rPr lang="en-US" altLang="en-US" sz="2400" b="1" dirty="0">
                <a:solidFill>
                  <a:schemeClr val="tx1"/>
                </a:solidFill>
                <a:latin typeface="Times New Roman" panose="02020603050405020304" pitchFamily="18" charset="0"/>
                <a:cs typeface="Times New Roman" panose="02020603050405020304" pitchFamily="18" charset="0"/>
              </a:rPr>
              <a:t> </a:t>
            </a:r>
            <a:r>
              <a:rPr lang="en-US" altLang="en-US" sz="2400" b="1" dirty="0" err="1">
                <a:solidFill>
                  <a:schemeClr val="tx1"/>
                </a:solidFill>
                <a:latin typeface="Times New Roman" panose="02020603050405020304" pitchFamily="18" charset="0"/>
                <a:cs typeface="Times New Roman" panose="02020603050405020304" pitchFamily="18" charset="0"/>
              </a:rPr>
              <a:t>bài</a:t>
            </a:r>
            <a:r>
              <a:rPr lang="en-US" altLang="en-US" sz="2400" b="1" dirty="0">
                <a:solidFill>
                  <a:schemeClr val="tx1"/>
                </a:solidFill>
                <a:latin typeface="Times New Roman" panose="02020603050405020304" pitchFamily="18" charset="0"/>
                <a:cs typeface="Times New Roman" panose="02020603050405020304" pitchFamily="18" charset="0"/>
              </a:rPr>
              <a:t>.</a:t>
            </a:r>
            <a:endParaRPr lang="en-US" altLang="en-US" sz="2400" b="1" dirty="0">
              <a:solidFill>
                <a:schemeClr val="tx1"/>
              </a:solidFill>
              <a:latin typeface="Calibri" panose="020F0502020204030204" pitchFamily="34" charset="0"/>
            </a:endParaRPr>
          </a:p>
        </p:txBody>
      </p:sp>
      <p:sp>
        <p:nvSpPr>
          <p:cNvPr id="27" name="TextBox 26"/>
          <p:cNvSpPr txBox="1"/>
          <p:nvPr/>
        </p:nvSpPr>
        <p:spPr>
          <a:xfrm>
            <a:off x="271862" y="3180797"/>
            <a:ext cx="2120282"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c.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Viết</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TextBox 27"/>
          <p:cNvSpPr txBox="1"/>
          <p:nvPr/>
        </p:nvSpPr>
        <p:spPr>
          <a:xfrm>
            <a:off x="296642" y="3628514"/>
            <a:ext cx="4053590"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d.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Đọc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lại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và</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sữa</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chữa</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566421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xit" presetSubtype="32" fill="hold" grpId="1" nodeType="clickEffect">
                                  <p:stCondLst>
                                    <p:cond delay="0"/>
                                  </p:stCondLst>
                                  <p:childTnLst>
                                    <p:anim calcmode="lin" valueType="num">
                                      <p:cBhvr>
                                        <p:cTn id="11" dur="500"/>
                                        <p:tgtEl>
                                          <p:spTgt spid="9"/>
                                        </p:tgtEl>
                                        <p:attrNameLst>
                                          <p:attrName>ppt_w</p:attrName>
                                        </p:attrNameLst>
                                      </p:cBhvr>
                                      <p:tavLst>
                                        <p:tav tm="0">
                                          <p:val>
                                            <p:strVal val="ppt_w"/>
                                          </p:val>
                                        </p:tav>
                                        <p:tav tm="100000">
                                          <p:val>
                                            <p:fltVal val="0"/>
                                          </p:val>
                                        </p:tav>
                                      </p:tavLst>
                                    </p:anim>
                                    <p:anim calcmode="lin" valueType="num">
                                      <p:cBhvr>
                                        <p:cTn id="12" dur="500"/>
                                        <p:tgtEl>
                                          <p:spTgt spid="9"/>
                                        </p:tgtEl>
                                        <p:attrNameLst>
                                          <p:attrName>ppt_h</p:attrName>
                                        </p:attrNameLst>
                                      </p:cBhvr>
                                      <p:tavLst>
                                        <p:tav tm="0">
                                          <p:val>
                                            <p:strVal val="ppt_h"/>
                                          </p:val>
                                        </p:tav>
                                        <p:tav tm="100000">
                                          <p:val>
                                            <p:fltVal val="0"/>
                                          </p:val>
                                        </p:tav>
                                      </p:tavLst>
                                    </p:anim>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xit" presetSubtype="32" fill="hold" grpId="1" nodeType="clickEffect">
                                  <p:stCondLst>
                                    <p:cond delay="0"/>
                                  </p:stCondLst>
                                  <p:childTnLst>
                                    <p:anim calcmode="lin" valueType="num">
                                      <p:cBhvr>
                                        <p:cTn id="22" dur="500"/>
                                        <p:tgtEl>
                                          <p:spTgt spid="18"/>
                                        </p:tgtEl>
                                        <p:attrNameLst>
                                          <p:attrName>ppt_w</p:attrName>
                                        </p:attrNameLst>
                                      </p:cBhvr>
                                      <p:tavLst>
                                        <p:tav tm="0">
                                          <p:val>
                                            <p:strVal val="ppt_w"/>
                                          </p:val>
                                        </p:tav>
                                        <p:tav tm="100000">
                                          <p:val>
                                            <p:fltVal val="0"/>
                                          </p:val>
                                        </p:tav>
                                      </p:tavLst>
                                    </p:anim>
                                    <p:anim calcmode="lin" valueType="num">
                                      <p:cBhvr>
                                        <p:cTn id="23" dur="500"/>
                                        <p:tgtEl>
                                          <p:spTgt spid="18"/>
                                        </p:tgtEl>
                                        <p:attrNameLst>
                                          <p:attrName>ppt_h</p:attrName>
                                        </p:attrNameLst>
                                      </p:cBhvr>
                                      <p:tavLst>
                                        <p:tav tm="0">
                                          <p:val>
                                            <p:strVal val="ppt_h"/>
                                          </p:val>
                                        </p:tav>
                                        <p:tav tm="100000">
                                          <p:val>
                                            <p:fltVal val="0"/>
                                          </p:val>
                                        </p:tav>
                                      </p:tavLst>
                                    </p:anim>
                                    <p:set>
                                      <p:cBhvr>
                                        <p:cTn id="24" dur="1" fill="hold">
                                          <p:stCondLst>
                                            <p:cond delay="499"/>
                                          </p:stCondLst>
                                        </p:cTn>
                                        <p:tgtEl>
                                          <p:spTgt spid="1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xit" presetSubtype="32" fill="hold" grpId="1" nodeType="clickEffect">
                                  <p:stCondLst>
                                    <p:cond delay="0"/>
                                  </p:stCondLst>
                                  <p:childTnLst>
                                    <p:anim calcmode="lin" valueType="num">
                                      <p:cBhvr>
                                        <p:cTn id="33" dur="500"/>
                                        <p:tgtEl>
                                          <p:spTgt spid="26"/>
                                        </p:tgtEl>
                                        <p:attrNameLst>
                                          <p:attrName>ppt_w</p:attrName>
                                        </p:attrNameLst>
                                      </p:cBhvr>
                                      <p:tavLst>
                                        <p:tav tm="0">
                                          <p:val>
                                            <p:strVal val="ppt_w"/>
                                          </p:val>
                                        </p:tav>
                                        <p:tav tm="100000">
                                          <p:val>
                                            <p:fltVal val="0"/>
                                          </p:val>
                                        </p:tav>
                                      </p:tavLst>
                                    </p:anim>
                                    <p:anim calcmode="lin" valueType="num">
                                      <p:cBhvr>
                                        <p:cTn id="34" dur="500"/>
                                        <p:tgtEl>
                                          <p:spTgt spid="26"/>
                                        </p:tgtEl>
                                        <p:attrNameLst>
                                          <p:attrName>ppt_h</p:attrName>
                                        </p:attrNameLst>
                                      </p:cBhvr>
                                      <p:tavLst>
                                        <p:tav tm="0">
                                          <p:val>
                                            <p:strVal val="ppt_h"/>
                                          </p:val>
                                        </p:tav>
                                        <p:tav tm="100000">
                                          <p:val>
                                            <p:fltVal val="0"/>
                                          </p:val>
                                        </p:tav>
                                      </p:tavLst>
                                    </p:anim>
                                    <p:set>
                                      <p:cBhvr>
                                        <p:cTn id="35"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8" grpId="0" animBg="1"/>
      <p:bldP spid="18" grpId="1" animBg="1"/>
      <p:bldP spid="26" grpId="0" animBg="1"/>
      <p:bldP spid="2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8651" y="0"/>
            <a:ext cx="12021731" cy="6616381"/>
          </a:xfrm>
          <a:prstGeom prst="rect">
            <a:avLst/>
          </a:prstGeom>
          <a:gradFill flip="none" rotWithShape="1">
            <a:gsLst>
              <a:gs pos="0">
                <a:srgbClr val="009900">
                  <a:tint val="66000"/>
                  <a:satMod val="160000"/>
                </a:srgbClr>
              </a:gs>
              <a:gs pos="50000">
                <a:srgbClr val="009900">
                  <a:tint val="44500"/>
                  <a:satMod val="160000"/>
                </a:srgbClr>
              </a:gs>
              <a:gs pos="100000">
                <a:srgbClr val="00990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9227750" y="1519695"/>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6"/>
          <p:cNvSpPr>
            <a:spLocks noChangeArrowheads="1"/>
          </p:cNvSpPr>
          <p:nvPr/>
        </p:nvSpPr>
        <p:spPr bwMode="auto">
          <a:xfrm>
            <a:off x="115205" y="1190823"/>
            <a:ext cx="1207679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Đề</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Phân</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tích</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tình</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yêu</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quê</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hương</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trong</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bài</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thơ</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Quê</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hương</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của</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Tế</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Hanh</a:t>
            </a:r>
            <a:r>
              <a:rPr lang="en-US" altLang="en-US" sz="2700" b="1" dirty="0">
                <a:latin typeface="Times New Roman" panose="02020603050405020304" pitchFamily="18" charset="0"/>
                <a:cs typeface="Times New Roman" panose="02020603050405020304" pitchFamily="18" charset="0"/>
              </a:rPr>
              <a:t>.</a:t>
            </a:r>
            <a:endParaRPr lang="en-US" altLang="en-US" sz="2700" b="1" dirty="0">
              <a:latin typeface="Calibri" panose="020F0502020204030204" pitchFamily="34" charset="0"/>
            </a:endParaRPr>
          </a:p>
        </p:txBody>
      </p:sp>
      <p:sp>
        <p:nvSpPr>
          <p:cNvPr id="22" name="Rectangle 12"/>
          <p:cNvSpPr>
            <a:spLocks noChangeArrowheads="1"/>
          </p:cNvSpPr>
          <p:nvPr/>
        </p:nvSpPr>
        <p:spPr bwMode="auto">
          <a:xfrm>
            <a:off x="482121" y="2040221"/>
            <a:ext cx="73341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2. </a:t>
            </a:r>
            <a:r>
              <a:rPr lang="en-US" altLang="en-US" sz="2800" b="1" dirty="0" err="1">
                <a:solidFill>
                  <a:srgbClr val="4203DF"/>
                </a:solidFill>
                <a:latin typeface="Times New Roman" panose="02020603050405020304" pitchFamily="18" charset="0"/>
                <a:cs typeface="Times New Roman" panose="02020603050405020304" pitchFamily="18" charset="0"/>
              </a:rPr>
              <a:t>Cách</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tổ</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chức</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triển</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khai</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luận</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điểm</a:t>
            </a:r>
            <a:r>
              <a:rPr lang="en-US" altLang="en-US" sz="2800" b="1" dirty="0">
                <a:solidFill>
                  <a:srgbClr val="4203DF"/>
                </a:solidFill>
                <a:latin typeface="Times New Roman" panose="02020603050405020304" pitchFamily="18" charset="0"/>
                <a:cs typeface="Times New Roman" panose="02020603050405020304" pitchFamily="18" charset="0"/>
              </a:rPr>
              <a:t>.</a:t>
            </a:r>
            <a:endParaRPr lang="en-US" altLang="en-US" sz="2800" b="1" dirty="0">
              <a:solidFill>
                <a:srgbClr val="4203DF"/>
              </a:solidFill>
              <a:latin typeface="Calibri" panose="020F0502020204030204" pitchFamily="34" charset="0"/>
            </a:endParaRPr>
          </a:p>
        </p:txBody>
      </p:sp>
      <p:sp>
        <p:nvSpPr>
          <p:cNvPr id="23" name="Rectangle 17"/>
          <p:cNvSpPr>
            <a:spLocks noChangeArrowheads="1"/>
          </p:cNvSpPr>
          <p:nvPr/>
        </p:nvSpPr>
        <p:spPr bwMode="auto">
          <a:xfrm>
            <a:off x="1121972" y="2476611"/>
            <a:ext cx="67223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err="1">
                <a:solidFill>
                  <a:srgbClr val="FF0000"/>
                </a:solidFill>
                <a:latin typeface="Times New Roman" panose="02020603050405020304" pitchFamily="18" charset="0"/>
                <a:cs typeface="Times New Roman" panose="02020603050405020304" pitchFamily="18" charset="0"/>
              </a:rPr>
              <a:t>Bài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văn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Quê</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hương</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trong</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tình</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thương</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nỗi</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nhớ</a:t>
            </a:r>
            <a:endParaRPr lang="en-US" altLang="en-US" sz="2400" b="1" dirty="0">
              <a:solidFill>
                <a:srgbClr val="FF0000"/>
              </a:solidFill>
              <a:latin typeface="Calibri" panose="020F0502020204030204" pitchFamily="34" charset="0"/>
            </a:endParaRPr>
          </a:p>
        </p:txBody>
      </p:sp>
      <p:sp>
        <p:nvSpPr>
          <p:cNvPr id="15" name="Rectangle 14"/>
          <p:cNvSpPr>
            <a:spLocks noChangeArrowheads="1"/>
          </p:cNvSpPr>
          <p:nvPr/>
        </p:nvSpPr>
        <p:spPr bwMode="auto">
          <a:xfrm>
            <a:off x="165657" y="713103"/>
            <a:ext cx="108529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4203DF"/>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400" b="1" dirty="0">
              <a:solidFill>
                <a:srgbClr val="4203DF"/>
              </a:solidFill>
              <a:latin typeface="Calibri" panose="020F0502020204030204" pitchFamily="34" charset="0"/>
            </a:endParaRPr>
          </a:p>
        </p:txBody>
      </p:sp>
      <p:sp>
        <p:nvSpPr>
          <p:cNvPr id="16" name="TextBox 15"/>
          <p:cNvSpPr txBox="1"/>
          <p:nvPr/>
        </p:nvSpPr>
        <p:spPr>
          <a:xfrm>
            <a:off x="314112" y="1577488"/>
            <a:ext cx="8809151"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1.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5" name="TextBox 4"/>
          <p:cNvSpPr txBox="1"/>
          <p:nvPr/>
        </p:nvSpPr>
        <p:spPr>
          <a:xfrm>
            <a:off x="198783" y="2860864"/>
            <a:ext cx="11881600" cy="4093428"/>
          </a:xfrm>
          <a:prstGeom prst="rect">
            <a:avLst/>
          </a:prstGeom>
          <a:noFill/>
        </p:spPr>
        <p:txBody>
          <a:bodyPr wrap="square" rtlCol="0">
            <a:spAutoFit/>
          </a:bodyPr>
          <a:lstStyle/>
          <a:p>
            <a:pPr algn="just"/>
            <a:r>
              <a:rPr lang="en-US" sz="20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Quê</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hương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trong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xa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cách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cả</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một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dòng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cảm</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xúc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dạt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dào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lấp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lánh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suốt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đời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Tế</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Hanh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làng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chài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nghèo</a:t>
            </a:r>
            <a:r>
              <a:rPr lang="en-US" sz="2200" b="1" dirty="0">
                <a:latin typeface="Times New Roman" panose="02020603050405020304" pitchFamily="18" charset="0"/>
                <a:cs typeface="Times New Roman" panose="02020603050405020304" pitchFamily="18" charset="0"/>
              </a:rPr>
              <a:t> ở </a:t>
            </a:r>
            <a:r>
              <a:rPr lang="en-US" sz="2200" b="1" dirty="0" err="1">
                <a:latin typeface="Times New Roman" panose="02020603050405020304" pitchFamily="18" charset="0"/>
                <a:cs typeface="Times New Roman" panose="02020603050405020304" pitchFamily="18" charset="0"/>
              </a:rPr>
              <a:t>một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vùng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cù</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lao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trên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sông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Bồng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nước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bao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vây</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cách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biển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nửa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ngày</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sông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đã</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nuôi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dưỡng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tâm</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hồn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Tế</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Hanh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đã</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trở</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thành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nỗi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nhớ</a:t>
            </a:r>
            <a:r>
              <a:rPr lang="en-US" sz="2200" b="1" dirty="0">
                <a:latin typeface="Times New Roman" panose="02020603050405020304" pitchFamily="18" charset="0"/>
                <a:cs typeface="Times New Roman" panose="02020603050405020304" pitchFamily="18" charset="0"/>
              </a:rPr>
              <a:t> da </a:t>
            </a:r>
            <a:r>
              <a:rPr lang="en-US" sz="2200" b="1" dirty="0" err="1">
                <a:latin typeface="Times New Roman" panose="02020603050405020304" pitchFamily="18" charset="0"/>
                <a:cs typeface="Times New Roman" panose="02020603050405020304" pitchFamily="18" charset="0"/>
              </a:rPr>
              <a:t>diết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để</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ông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viết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nên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những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vần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thiết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lai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láng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Trong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dòng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cảm</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xúc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ấy</a:t>
            </a:r>
            <a:r>
              <a:rPr lang="en-US" sz="2200" b="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Quê</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hương</a:t>
            </a:r>
            <a:r>
              <a:rPr lang="en-US" sz="2200" b="1" i="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thành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công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khởi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đầu</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rực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rỡ</a:t>
            </a:r>
            <a:r>
              <a:rPr lang="en-US" sz="2200" b="1" dirty="0">
                <a:latin typeface="Times New Roman" panose="02020603050405020304" pitchFamily="18" charset="0"/>
                <a:cs typeface="Times New Roman" panose="02020603050405020304" pitchFamily="18" charset="0"/>
              </a:rPr>
              <a:t>.</a:t>
            </a:r>
          </a:p>
          <a:p>
            <a:pPr algn="just"/>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đã</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viết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về</a:t>
            </a:r>
            <a:r>
              <a:rPr lang="en-US" sz="2200" b="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Quê</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hương</a:t>
            </a:r>
            <a:r>
              <a:rPr lang="en-US" sz="2200" b="1" i="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bằng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tất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cả</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tình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yêu</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thiết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trong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sáng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đầy</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mộng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của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mình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Nổi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bật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lên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trong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bài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cảnh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ra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khơi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đánh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của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trai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làng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một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sớm</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mai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đẹp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như</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mơ</a:t>
            </a:r>
            <a:r>
              <a:rPr lang="en-US" sz="2200" b="1" dirty="0">
                <a:latin typeface="Times New Roman" panose="02020603050405020304" pitchFamily="18" charset="0"/>
                <a:cs typeface="Times New Roman" panose="02020603050405020304" pitchFamily="18" charset="0"/>
              </a:rPr>
              <a:t>: </a:t>
            </a:r>
          </a:p>
          <a:p>
            <a:pPr algn="just"/>
            <a:r>
              <a:rPr lang="en-US" sz="2200" b="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Khi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trời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trong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gió</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nhẹ</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sớm</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mai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hồng</a:t>
            </a:r>
            <a:endParaRPr lang="en-US" sz="2200" b="1" i="1" dirty="0">
              <a:latin typeface="Times New Roman" panose="02020603050405020304" pitchFamily="18" charset="0"/>
              <a:cs typeface="Times New Roman" panose="02020603050405020304" pitchFamily="18" charset="0"/>
            </a:endParaRPr>
          </a:p>
          <a:p>
            <a:pPr algn="just"/>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Dân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trai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tráng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bơi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thuyền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đánh</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cá</a:t>
            </a:r>
            <a:r>
              <a:rPr lang="en-US" sz="2200" b="1" i="1" dirty="0">
                <a:latin typeface="Times New Roman" panose="02020603050405020304" pitchFamily="18" charset="0"/>
                <a:cs typeface="Times New Roman" panose="02020603050405020304" pitchFamily="18" charset="0"/>
              </a:rPr>
              <a:t>.</a:t>
            </a:r>
          </a:p>
          <a:p>
            <a:pPr algn="just"/>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Tâm</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hồn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nhà</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thơ</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náo</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nức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những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hình</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ảnh</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đầy</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sức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mạnh</a:t>
            </a:r>
            <a:r>
              <a:rPr lang="en-US" sz="2200" b="1" i="1" dirty="0">
                <a:latin typeface="Times New Roman" panose="02020603050405020304" pitchFamily="18" charset="0"/>
                <a:cs typeface="Times New Roman" panose="02020603050405020304" pitchFamily="18" charset="0"/>
              </a:rPr>
              <a:t>:</a:t>
            </a:r>
          </a:p>
          <a:p>
            <a:pPr algn="just"/>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Chiếc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thuyền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nhẹ</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hăng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như</a:t>
            </a:r>
            <a:r>
              <a:rPr lang="en-US" sz="2200" b="1" i="1" dirty="0">
                <a:latin typeface="Times New Roman" panose="02020603050405020304" pitchFamily="18" charset="0"/>
                <a:cs typeface="Times New Roman" panose="02020603050405020304" pitchFamily="18" charset="0"/>
              </a:rPr>
              <a:t> con </a:t>
            </a:r>
            <a:r>
              <a:rPr lang="en-US" sz="2200" b="1" i="1" dirty="0" err="1">
                <a:latin typeface="Times New Roman" panose="02020603050405020304" pitchFamily="18" charset="0"/>
                <a:cs typeface="Times New Roman" panose="02020603050405020304" pitchFamily="18" charset="0"/>
              </a:rPr>
              <a:t>tuấn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mã</a:t>
            </a:r>
            <a:endParaRPr lang="en-US" sz="2200" b="1" i="1" dirty="0">
              <a:latin typeface="Times New Roman" panose="02020603050405020304" pitchFamily="18" charset="0"/>
              <a:cs typeface="Times New Roman" panose="02020603050405020304" pitchFamily="18" charset="0"/>
            </a:endParaRPr>
          </a:p>
          <a:p>
            <a:pPr algn="just"/>
            <a:br>
              <a:rPr lang="en-US" sz="2000" i="1" dirty="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sp>
        <p:nvSpPr>
          <p:cNvPr id="13" name="Rectangle 3"/>
          <p:cNvSpPr>
            <a:spLocks noChangeArrowheads="1"/>
          </p:cNvSpPr>
          <p:nvPr/>
        </p:nvSpPr>
        <p:spPr bwMode="auto">
          <a:xfrm>
            <a:off x="125567" y="-22830"/>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17" name="WordArt 4"/>
          <p:cNvSpPr>
            <a:spLocks noChangeArrowheads="1" noChangeShapeType="1" noTextEdit="1"/>
          </p:cNvSpPr>
          <p:nvPr/>
        </p:nvSpPr>
        <p:spPr bwMode="auto">
          <a:xfrm>
            <a:off x="3955955" y="37563"/>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18" name="WordArt 4"/>
          <p:cNvSpPr>
            <a:spLocks noChangeArrowheads="1" noChangeShapeType="1" noTextEdit="1"/>
          </p:cNvSpPr>
          <p:nvPr/>
        </p:nvSpPr>
        <p:spPr bwMode="auto">
          <a:xfrm>
            <a:off x="2151840" y="207820"/>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3360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arn(inVertical)">
                                      <p:cBhvr>
                                        <p:cTn id="13" dur="500"/>
                                        <p:tgtEl>
                                          <p:spTgt spid="5">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arn(inVertical)">
                                      <p:cBhvr>
                                        <p:cTn id="16" dur="500"/>
                                        <p:tgtEl>
                                          <p:spTgt spid="5">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barn(inVertical)">
                                      <p:cBhvr>
                                        <p:cTn id="19" dur="500"/>
                                        <p:tgtEl>
                                          <p:spTgt spid="5">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arn(inVertical)">
                                      <p:cBhvr>
                                        <p:cTn id="22" dur="500"/>
                                        <p:tgtEl>
                                          <p:spTgt spid="5">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barn(inVertical)">
                                      <p:cBhvr>
                                        <p:cTn id="2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637" y="34365"/>
            <a:ext cx="121533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4"/>
          <p:cNvSpPr>
            <a:spLocks noChangeArrowheads="1"/>
          </p:cNvSpPr>
          <p:nvPr/>
        </p:nvSpPr>
        <p:spPr bwMode="auto">
          <a:xfrm>
            <a:off x="2137893" y="1737510"/>
            <a:ext cx="879627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vi-VN" altLang="en-US" sz="4000" b="1">
              <a:solidFill>
                <a:schemeClr val="bg1"/>
              </a:solidFill>
              <a:latin typeface="Times New Roman" panose="02020603050405020304" pitchFamily="18" charset="0"/>
              <a:cs typeface="Times New Roman" panose="02020603050405020304" pitchFamily="18" charset="0"/>
            </a:endParaRPr>
          </a:p>
          <a:p>
            <a:pPr algn="ctr" eaLnBrk="1" hangingPunct="1"/>
            <a:r>
              <a:rPr lang="vi-VN" altLang="en-US" sz="4400" b="1">
                <a:solidFill>
                  <a:schemeClr val="bg1"/>
                </a:solidFill>
                <a:latin typeface="Times New Roman" panose="02020603050405020304" pitchFamily="18" charset="0"/>
                <a:cs typeface="Times New Roman" panose="02020603050405020304" pitchFamily="18" charset="0"/>
              </a:rPr>
              <a:t>CÁCH LÀM BÀI NGHỊ LUẬN </a:t>
            </a:r>
            <a:r>
              <a:rPr lang="vi-VN" altLang="en-US" sz="4000" b="1">
                <a:solidFill>
                  <a:schemeClr val="bg1"/>
                </a:solidFill>
                <a:latin typeface="Times New Roman" panose="02020603050405020304" pitchFamily="18" charset="0"/>
                <a:cs typeface="Times New Roman" panose="02020603050405020304" pitchFamily="18" charset="0"/>
              </a:rPr>
              <a:t>VỀ MỘT ĐOẠN THƠ, BÀI THƠ</a:t>
            </a:r>
          </a:p>
        </p:txBody>
      </p:sp>
      <p:sp>
        <p:nvSpPr>
          <p:cNvPr id="4" name="Oval 3"/>
          <p:cNvSpPr>
            <a:spLocks noChangeArrowheads="1"/>
          </p:cNvSpPr>
          <p:nvPr/>
        </p:nvSpPr>
        <p:spPr bwMode="auto">
          <a:xfrm>
            <a:off x="59470" y="47244"/>
            <a:ext cx="5504198" cy="56263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dirty="0">
                <a:solidFill>
                  <a:srgbClr val="336600"/>
                </a:solidFill>
                <a:latin typeface="Times New Roman" panose="02020603050405020304" pitchFamily="18" charset="0"/>
                <a:cs typeface="Times New Roman" panose="02020603050405020304" pitchFamily="18" charset="0"/>
              </a:rPr>
              <a:t> Tập làm văn</a:t>
            </a:r>
          </a:p>
        </p:txBody>
      </p:sp>
    </p:spTree>
    <p:extLst>
      <p:ext uri="{BB962C8B-B14F-4D97-AF65-F5344CB8AC3E}">
        <p14:creationId xmlns:p14="http://schemas.microsoft.com/office/powerpoint/2010/main" val="90947953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656" y="182158"/>
            <a:ext cx="12032344" cy="7722563"/>
          </a:xfrm>
          <a:prstGeom prst="rect">
            <a:avLst/>
          </a:prstGeom>
        </p:spPr>
        <p:txBody>
          <a:bodyPr wrap="square">
            <a:spAutoFit/>
          </a:bodyPr>
          <a:lstStyle/>
          <a:p>
            <a:pPr algn="just">
              <a:lnSpc>
                <a:spcPct val="107000"/>
              </a:lnSpc>
            </a:pP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Phăng mái chèo, mạnh mẽ vượt trường giang</a:t>
            </a:r>
          </a:p>
          <a:p>
            <a:pPr algn="just">
              <a:lnSpc>
                <a:spcPct val="107000"/>
              </a:lnSpc>
            </a:pP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Cánh</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buồm</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giương</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to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mảnh</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hồn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làng</a:t>
            </a:r>
            <a:endParaRPr lang="en-US" sz="2400" b="1" i="1"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pP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Rướn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trắng</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bao</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la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thâu</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góp</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gió</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i="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Giữa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bao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la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nổi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bật</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thuyền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hiêng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ngang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hăng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hái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đầy</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lực</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dưới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bàn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tay</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khiển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thạo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trai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tráng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đang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nhẹ</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lướt</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sóng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qua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so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sánh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tuấn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mã</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khắc</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hoạ</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tư</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kiêu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hãnh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chinh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phục</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sông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dài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biển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rộng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làng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chài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băng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băng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phía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trước</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rướn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bao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la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thuyền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cánh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buồm</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Tế</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Hanh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làng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quê</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cả</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hồn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thiết</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gắn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bó</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nên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mới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tưởng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Cánh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buồm</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giương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to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mảnh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hồn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làng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Bao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nhiêu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trìu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mến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thiêng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liêng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bao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nhiêu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hi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vọng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mưu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gửi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gắm</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đấy</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7000"/>
              </a:lnSpc>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Cảnh đón thuyền đánh cá trở về ồn ào, tấp nập cũng được miêu tả với một tình yêu tha thiết:</a:t>
            </a:r>
          </a:p>
          <a:p>
            <a:pPr algn="just"/>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hôm</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ồn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ào</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bến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đỗ</a:t>
            </a:r>
            <a:endParaRPr lang="en-US" sz="2400" b="1" i="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Khắp</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làng</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tấp</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nập</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đón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ghe</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a:t>
            </a:r>
          </a:p>
          <a:p>
            <a:pPr algn="just"/>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Nhờ</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trời</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biển</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lặng</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cá</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đầy</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cs typeface="Times New Roman" panose="02020603050405020304" pitchFamily="18" charset="0"/>
              </a:rPr>
              <a:t>ghe</a:t>
            </a:r>
            <a:r>
              <a:rPr lang="en-US" sz="2400" b="1" i="1" dirty="0">
                <a:latin typeface="Times New Roman" panose="02020603050405020304" pitchFamily="18" charset="0"/>
                <a:ea typeface="Times New Roman" panose="02020603050405020304" pitchFamily="18" charset="0"/>
                <a:cs typeface="Times New Roman" panose="02020603050405020304" pitchFamily="18" charset="0"/>
              </a:rPr>
              <a:t>”,</a:t>
            </a:r>
          </a:p>
          <a:p>
            <a:pPr algn="just"/>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Những</a:t>
            </a:r>
            <a:r>
              <a:rPr lang="en-US" sz="2400" b="1" i="1" dirty="0">
                <a:latin typeface="Times New Roman" panose="02020603050405020304" pitchFamily="18" charset="0"/>
                <a:cs typeface="Times New Roman" panose="02020603050405020304" pitchFamily="18" charset="0"/>
              </a:rPr>
              <a:t> con </a:t>
            </a:r>
            <a:r>
              <a:rPr lang="en-US" sz="2400" b="1" i="1" dirty="0" err="1">
                <a:latin typeface="Times New Roman" panose="02020603050405020304" pitchFamily="18" charset="0"/>
                <a:cs typeface="Times New Roman" panose="02020603050405020304" pitchFamily="18" charset="0"/>
              </a:rPr>
              <a:t>cá</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tươi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ngon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thân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bạc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trắng</a:t>
            </a:r>
            <a:r>
              <a:rPr lang="en-US" sz="2400" b="1" i="1" dirty="0">
                <a:latin typeface="Times New Roman" panose="02020603050405020304" pitchFamily="18" charset="0"/>
                <a:cs typeface="Times New Roman" panose="02020603050405020304" pitchFamily="18" charset="0"/>
              </a:rPr>
              <a:t>.</a:t>
            </a:r>
          </a:p>
          <a:p>
            <a:endParaRPr lang="en-US" dirty="0"/>
          </a:p>
          <a:p>
            <a:pPr algn="ctr"/>
            <a:br>
              <a:rPr lang="en-US" sz="2400" i="1" dirty="0">
                <a:solidFill>
                  <a:srgbClr val="444444"/>
                </a:solidFill>
                <a:latin typeface="Times New Roman" panose="02020603050405020304" pitchFamily="18" charset="0"/>
                <a:ea typeface="Times New Roman" panose="02020603050405020304" pitchFamily="18" charset="0"/>
              </a:rPr>
            </a:br>
            <a:endParaRPr lang="en-US" sz="2400" dirty="0"/>
          </a:p>
        </p:txBody>
      </p:sp>
    </p:spTree>
    <p:extLst>
      <p:ext uri="{BB962C8B-B14F-4D97-AF65-F5344CB8AC3E}">
        <p14:creationId xmlns:p14="http://schemas.microsoft.com/office/powerpoint/2010/main" val="524596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8686" y="-50081"/>
            <a:ext cx="12003313" cy="6810326"/>
          </a:xfrm>
          <a:prstGeom prst="rect">
            <a:avLst/>
          </a:prstGeom>
        </p:spPr>
        <p:txBody>
          <a:bodyPr wrap="square">
            <a:spAutoFit/>
          </a:bodyPr>
          <a:lstStyle/>
          <a:p>
            <a:pPr algn="just">
              <a:lnSpc>
                <a:spcPct val="107000"/>
              </a:lnSpc>
            </a:pPr>
            <a:r>
              <a:rPr lang="en-US" sz="24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Ở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mẽ</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vượt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giang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thuyền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hơi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băng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băng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phơi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phới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này</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thư</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dần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lắng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no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ấm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yên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chài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lưới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làn</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ngăm</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rám</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nắng</a:t>
            </a:r>
            <a:endPar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pP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nồng</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thở</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vị</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xăm</a:t>
            </a:r>
            <a:endPar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pP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Chiếc</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thuyền</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im</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bến</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mỏi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nằm</a:t>
            </a:r>
            <a:endPar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pP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muối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thấm</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dần</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thớ</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vỏ</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i="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ai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vạn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chài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thế</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Hanh</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khắc</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tạc</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bức</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đài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chài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giữa</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trời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lộng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gió</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khối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màu</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vị</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lẫn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bức</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đài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nồng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thở</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vị</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xăm</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vị</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muối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mặn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mòi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biển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khơi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trời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tít</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tắp</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họ</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chinh</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phục</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mặn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mòi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thấm</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chài</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thấm</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dần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thớ</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vỏ</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chiếc</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thuyền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thấm</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làn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thớ</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thịt</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Hanh</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niềm</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bâng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khuâng</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kỳ</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diệu</a:t>
            </a:r>
            <a:r>
              <a:rPr lang="en-US" sz="2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8135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5143" y="132765"/>
            <a:ext cx="11930743" cy="4058162"/>
          </a:xfrm>
          <a:prstGeom prst="rect">
            <a:avLst/>
          </a:prstGeom>
        </p:spPr>
        <p:txBody>
          <a:bodyPr wrap="square">
            <a:spAutoFit/>
          </a:bodyPr>
          <a:lstStyle/>
          <a:p>
            <a:pPr algn="just">
              <a:lnSpc>
                <a:spcPct val="107000"/>
              </a:lnSpc>
            </a:pPr>
            <a:r>
              <a:rPr lang="en-US" sz="24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nhung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chẳng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nhàn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nhạt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đọng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kỷ</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ám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vẫy</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mùi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nồng</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mặn</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Hanh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pP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Hanh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cất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ca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trẻo</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nồng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nàn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mộng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vạn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chài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từng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ôm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ấp</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vỗ</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góp</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bồi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đắp</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thắm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br>
              <a:rPr lang="en-US" sz="2400" dirty="0">
                <a:solidFill>
                  <a:srgbClr val="444444"/>
                </a:solidFill>
                <a:latin typeface="Times New Roman" panose="02020603050405020304" pitchFamily="18" charset="0"/>
                <a:ea typeface="Times New Roman" panose="02020603050405020304" pitchFamily="18" charset="0"/>
              </a:rPr>
            </a:br>
            <a:endParaRPr lang="en-US" sz="2400" dirty="0"/>
          </a:p>
        </p:txBody>
      </p:sp>
      <p:sp>
        <p:nvSpPr>
          <p:cNvPr id="5" name="TextBox 4"/>
          <p:cNvSpPr txBox="1"/>
          <p:nvPr/>
        </p:nvSpPr>
        <p:spPr>
          <a:xfrm>
            <a:off x="8168640" y="3520440"/>
            <a:ext cx="3154680" cy="461665"/>
          </a:xfrm>
          <a:prstGeom prst="rect">
            <a:avLst/>
          </a:prstGeom>
          <a:noFill/>
        </p:spPr>
        <p:txBody>
          <a:bodyPr wrap="square" rtlCol="0">
            <a:spAutoFit/>
          </a:bodyPr>
          <a:lstStyle/>
          <a:p>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Bài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2160347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5800" y="1280160"/>
            <a:ext cx="10759440" cy="3992879"/>
          </a:xfrm>
          <a:prstGeom prst="roundRect">
            <a:avLst/>
          </a:prstGeom>
          <a:solidFill>
            <a:srgbClr val="FFFF00"/>
          </a:solidFill>
          <a:ln>
            <a:solidFill>
              <a:srgbClr val="4203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dirty="0">
              <a:solidFill>
                <a:srgbClr val="C00000"/>
              </a:solidFill>
              <a:latin typeface="Times New Roman" panose="02020603050405020304" pitchFamily="18" charset="0"/>
              <a:cs typeface="Times New Roman" panose="02020603050405020304" pitchFamily="18" charset="0"/>
            </a:endParaRPr>
          </a:p>
          <a:p>
            <a:pPr algn="ctr"/>
            <a:r>
              <a:rPr lang="en-US" sz="2400" b="1" dirty="0">
                <a:solidFill>
                  <a:srgbClr val="C00000"/>
                </a:solidFill>
                <a:latin typeface="Times New Roman" panose="02020603050405020304" pitchFamily="18" charset="0"/>
                <a:cs typeface="Times New Roman" panose="02020603050405020304" pitchFamily="18" charset="0"/>
              </a:rPr>
              <a:t>PHÂN CÔNG THỰC HIỆN</a:t>
            </a:r>
          </a:p>
          <a:p>
            <a:pPr algn="just"/>
            <a:r>
              <a:rPr lang="en-US" sz="2800" b="1" dirty="0">
                <a:solidFill>
                  <a:srgbClr val="C00000"/>
                </a:solidFill>
                <a:latin typeface="Times New Roman" pitchFamily="18" charset="0"/>
                <a:cs typeface="Times New Roman" pitchFamily="18" charset="0"/>
              </a:rPr>
              <a:t>       - </a:t>
            </a:r>
            <a:r>
              <a:rPr lang="en-US" sz="2800" b="1" dirty="0" err="1">
                <a:solidFill>
                  <a:srgbClr val="C00000"/>
                </a:solidFill>
                <a:latin typeface="Times New Roman" pitchFamily="18" charset="0"/>
                <a:cs typeface="Times New Roman" pitchFamily="18" charset="0"/>
              </a:rPr>
              <a:t>Tổ</a:t>
            </a:r>
            <a:r>
              <a:rPr lang="en-US" sz="2800" b="1" dirty="0">
                <a:solidFill>
                  <a:srgbClr val="C00000"/>
                </a:solidFill>
                <a:latin typeface="Times New Roman" pitchFamily="18" charset="0"/>
                <a:cs typeface="Times New Roman" pitchFamily="18" charset="0"/>
              </a:rPr>
              <a:t> 1 (</a:t>
            </a:r>
            <a:r>
              <a:rPr lang="en-US" sz="2800" b="1" dirty="0" err="1">
                <a:solidFill>
                  <a:srgbClr val="C00000"/>
                </a:solidFill>
                <a:latin typeface="Times New Roman" pitchFamily="18" charset="0"/>
                <a:cs typeface="Times New Roman" pitchFamily="18" charset="0"/>
              </a:rPr>
              <a:t>Câu</a:t>
            </a:r>
            <a:r>
              <a:rPr lang="en-US" sz="2800" b="1" dirty="0">
                <a:solidFill>
                  <a:srgbClr val="C00000"/>
                </a:solidFill>
                <a:latin typeface="Times New Roman" pitchFamily="18" charset="0"/>
                <a:cs typeface="Times New Roman" pitchFamily="18" charset="0"/>
              </a:rPr>
              <a:t> 1):  </a:t>
            </a:r>
            <a:r>
              <a:rPr lang="en-US" sz="2800" b="1" dirty="0" err="1">
                <a:solidFill>
                  <a:srgbClr val="4203DF"/>
                </a:solidFill>
                <a:latin typeface="Times New Roman" pitchFamily="18" charset="0"/>
                <a:cs typeface="Times New Roman" pitchFamily="18" charset="0"/>
              </a:rPr>
              <a:t>Xác</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định</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bố</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cục</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và</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luận</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điểm</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của</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văn</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bản</a:t>
            </a:r>
            <a:r>
              <a:rPr lang="en-US" sz="2800" b="1" dirty="0">
                <a:solidFill>
                  <a:srgbClr val="4203DF"/>
                </a:solidFill>
                <a:latin typeface="Times New Roman" pitchFamily="18" charset="0"/>
                <a:cs typeface="Times New Roman" pitchFamily="18" charset="0"/>
              </a:rPr>
              <a:t> (MB, TB, KB).</a:t>
            </a:r>
          </a:p>
          <a:p>
            <a:pPr algn="just">
              <a:lnSpc>
                <a:spcPct val="107000"/>
              </a:lnSpc>
            </a:pPr>
            <a:r>
              <a:rPr lang="en-US" sz="2800" b="1" dirty="0">
                <a:solidFill>
                  <a:srgbClr val="C00000"/>
                </a:solidFill>
                <a:latin typeface="Times New Roman" pitchFamily="18" charset="0"/>
                <a:cs typeface="Times New Roman" pitchFamily="18" charset="0"/>
              </a:rPr>
              <a:t>       - Tổ 2 (Câu 2): </a:t>
            </a:r>
            <a:r>
              <a:rPr lang="en-US" sz="2800" b="1" dirty="0">
                <a:solidFill>
                  <a:srgbClr val="4203DF"/>
                </a:solidFill>
                <a:latin typeface="Times New Roman" pitchFamily="18" charset="0"/>
                <a:cs typeface="Times New Roman" pitchFamily="18" charset="0"/>
              </a:rPr>
              <a:t>Phần thân bài, người viết đã trình bày những nhận xét gì về tình yêu quê hương trong bài thơ “Quê hương”.</a:t>
            </a:r>
            <a:r>
              <a:rPr lang="en-US" sz="2800" b="1" dirty="0">
                <a:solidFill>
                  <a:srgbClr val="0033CC"/>
                </a:solidFill>
                <a:latin typeface="Times New Roman" pitchFamily="18" charset="0"/>
                <a:cs typeface="Times New Roman"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Những</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suy</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nghĩ</a:t>
            </a:r>
            <a:r>
              <a:rPr lang="en-US" sz="2800" b="1" dirty="0">
                <a:solidFill>
                  <a:srgbClr val="4203DF"/>
                </a:solidFill>
                <a:latin typeface="Times New Roman" panose="02020603050405020304" pitchFamily="18" charset="0"/>
                <a:ea typeface="Times New Roman" panose="02020603050405020304" pitchFamily="18" charset="0"/>
              </a:rPr>
              <a:t> ý </a:t>
            </a:r>
            <a:r>
              <a:rPr lang="en-US" sz="2800" b="1" dirty="0" err="1">
                <a:solidFill>
                  <a:srgbClr val="4203DF"/>
                </a:solidFill>
                <a:latin typeface="Times New Roman" panose="02020603050405020304" pitchFamily="18" charset="0"/>
                <a:ea typeface="Times New Roman" panose="02020603050405020304" pitchFamily="18" charset="0"/>
              </a:rPr>
              <a:t>kiến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ấy</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được</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dẫn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dắt</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khẳng</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định</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bằng</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cách</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nào</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được</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liên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kết</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với</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phần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mở</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bài</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và</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thân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bài</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ra</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sao</a:t>
            </a:r>
            <a:r>
              <a:rPr lang="en-US" sz="2800" b="1" dirty="0">
                <a:solidFill>
                  <a:srgbClr val="4203DF"/>
                </a:solidFill>
                <a:latin typeface="Times New Roman" panose="02020603050405020304" pitchFamily="18" charset="0"/>
                <a:ea typeface="Times New Roman" panose="02020603050405020304" pitchFamily="18" charset="0"/>
              </a:rPr>
              <a:t>?</a:t>
            </a:r>
            <a:endParaRPr lang="en-US" sz="1400" b="1" dirty="0">
              <a:solidFill>
                <a:srgbClr val="4203DF"/>
              </a:solidFill>
              <a:latin typeface="Times New Roman" panose="02020603050405020304" pitchFamily="18" charset="0"/>
              <a:ea typeface="Calibri" panose="020F0502020204030204" pitchFamily="34" charset="0"/>
            </a:endParaRPr>
          </a:p>
          <a:p>
            <a:pPr algn="just"/>
            <a:r>
              <a:rPr lang="en-US" sz="2800" b="1" dirty="0">
                <a:solidFill>
                  <a:srgbClr val="C00000"/>
                </a:solidFill>
                <a:latin typeface="Times New Roman" pitchFamily="18" charset="0"/>
                <a:cs typeface="Times New Roman" pitchFamily="18" charset="0"/>
              </a:rPr>
              <a:t>     - Tổ 3, 4</a:t>
            </a:r>
            <a:r>
              <a:rPr lang="en-US" sz="2800" b="1" dirty="0">
                <a:solidFill>
                  <a:srgbClr val="4203DF"/>
                </a:solidFill>
                <a:latin typeface="Times New Roman" pitchFamily="18" charset="0"/>
                <a:cs typeface="Times New Roman" pitchFamily="18" charset="0"/>
              </a:rPr>
              <a:t> </a:t>
            </a:r>
            <a:r>
              <a:rPr lang="en-US" sz="2800" b="1" dirty="0">
                <a:solidFill>
                  <a:srgbClr val="C00000"/>
                </a:solidFill>
                <a:latin typeface="Times New Roman" pitchFamily="18" charset="0"/>
                <a:cs typeface="Times New Roman" pitchFamily="18" charset="0"/>
              </a:rPr>
              <a:t>(Câu 3): </a:t>
            </a:r>
            <a:r>
              <a:rPr lang="en-US" sz="2800" b="1" dirty="0">
                <a:solidFill>
                  <a:srgbClr val="3803BD"/>
                </a:solidFill>
                <a:latin typeface="Times New Roman" pitchFamily="18" charset="0"/>
                <a:cs typeface="Times New Roman" pitchFamily="18" charset="0"/>
              </a:rPr>
              <a:t>VB có sức thuyết phục, sức hấp dẫn không? </a:t>
            </a:r>
            <a:r>
              <a:rPr lang="en-US" sz="2800" b="1" dirty="0" err="1">
                <a:solidFill>
                  <a:srgbClr val="3803BD"/>
                </a:solidFill>
                <a:latin typeface="Times New Roman" pitchFamily="18" charset="0"/>
                <a:cs typeface="Times New Roman" pitchFamily="18" charset="0"/>
              </a:rPr>
              <a:t>Vì</a:t>
            </a:r>
            <a:r>
              <a:rPr lang="en-US" sz="2800" b="1" dirty="0">
                <a:solidFill>
                  <a:srgbClr val="3803BD"/>
                </a:solidFill>
                <a:latin typeface="Times New Roman" pitchFamily="18" charset="0"/>
                <a:cs typeface="Times New Roman" pitchFamily="18" charset="0"/>
              </a:rPr>
              <a:t> </a:t>
            </a:r>
            <a:r>
              <a:rPr lang="en-US" sz="2800" b="1" dirty="0" err="1">
                <a:solidFill>
                  <a:srgbClr val="3803BD"/>
                </a:solidFill>
                <a:latin typeface="Times New Roman" pitchFamily="18" charset="0"/>
                <a:cs typeface="Times New Roman" pitchFamily="18" charset="0"/>
              </a:rPr>
              <a:t>sao</a:t>
            </a:r>
            <a:r>
              <a:rPr lang="en-US" sz="2800" b="1" dirty="0">
                <a:solidFill>
                  <a:srgbClr val="3803BD"/>
                </a:solidFill>
                <a:latin typeface="Times New Roman" pitchFamily="18" charset="0"/>
                <a:cs typeface="Times New Roman" pitchFamily="18" charset="0"/>
              </a:rPr>
              <a:t>?</a:t>
            </a:r>
          </a:p>
          <a:p>
            <a:pPr algn="just"/>
            <a:endParaRPr lang="en-US" sz="2800" dirty="0">
              <a:solidFill>
                <a:srgbClr val="C00000"/>
              </a:solidFill>
            </a:endParaRPr>
          </a:p>
        </p:txBody>
      </p:sp>
      <p:sp>
        <p:nvSpPr>
          <p:cNvPr id="2" name="TextBox 1"/>
          <p:cNvSpPr txBox="1"/>
          <p:nvPr/>
        </p:nvSpPr>
        <p:spPr>
          <a:xfrm>
            <a:off x="4099560" y="640079"/>
            <a:ext cx="3718560" cy="584775"/>
          </a:xfrm>
          <a:prstGeom prst="rect">
            <a:avLst/>
          </a:prstGeom>
          <a:solidFill>
            <a:schemeClr val="accent2"/>
          </a:solidFill>
          <a:ln>
            <a:solidFill>
              <a:schemeClr val="accent1"/>
            </a:solidFill>
          </a:ln>
        </p:spPr>
        <p:txBody>
          <a:bodyPr wrap="square" rtlCol="0">
            <a:spAutoFit/>
          </a:bodyPr>
          <a:lstStyle/>
          <a:p>
            <a:r>
              <a:rPr lang="en-US" sz="3200" b="1" dirty="0">
                <a:latin typeface="Times New Roman" pitchFamily="18" charset="0"/>
                <a:cs typeface="Times New Roman" pitchFamily="18" charset="0"/>
              </a:rPr>
              <a:t>PHIẾU HỌC TẬP</a:t>
            </a:r>
          </a:p>
        </p:txBody>
      </p:sp>
    </p:spTree>
    <p:extLst>
      <p:ext uri="{BB962C8B-B14F-4D97-AF65-F5344CB8AC3E}">
        <p14:creationId xmlns:p14="http://schemas.microsoft.com/office/powerpoint/2010/main" val="1232648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2109" y="-22830"/>
            <a:ext cx="12021731" cy="6616381"/>
          </a:xfrm>
          <a:prstGeom prst="rect">
            <a:avLst/>
          </a:prstGeom>
          <a:gradFill flip="none" rotWithShape="1">
            <a:gsLst>
              <a:gs pos="0">
                <a:srgbClr val="009900">
                  <a:tint val="66000"/>
                  <a:satMod val="160000"/>
                </a:srgbClr>
              </a:gs>
              <a:gs pos="50000">
                <a:srgbClr val="009900">
                  <a:tint val="44500"/>
                  <a:satMod val="160000"/>
                </a:srgbClr>
              </a:gs>
              <a:gs pos="100000">
                <a:srgbClr val="00990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9227750" y="1519695"/>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6"/>
          <p:cNvSpPr>
            <a:spLocks noChangeArrowheads="1"/>
          </p:cNvSpPr>
          <p:nvPr/>
        </p:nvSpPr>
        <p:spPr bwMode="auto">
          <a:xfrm>
            <a:off x="115205" y="1190823"/>
            <a:ext cx="1207679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Đề</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Phân</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tích</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tình</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yêu</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quê</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hương</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trong</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bài</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thơ</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Quê</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hương</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của</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Tế</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Hanh</a:t>
            </a:r>
            <a:r>
              <a:rPr lang="en-US" altLang="en-US" sz="2700" b="1" dirty="0">
                <a:latin typeface="Times New Roman" panose="02020603050405020304" pitchFamily="18" charset="0"/>
                <a:cs typeface="Times New Roman" panose="02020603050405020304" pitchFamily="18" charset="0"/>
              </a:rPr>
              <a:t>.</a:t>
            </a:r>
            <a:endParaRPr lang="en-US" altLang="en-US" sz="2700" b="1" dirty="0">
              <a:latin typeface="Calibri" panose="020F0502020204030204" pitchFamily="34" charset="0"/>
            </a:endParaRPr>
          </a:p>
        </p:txBody>
      </p:sp>
      <p:sp>
        <p:nvSpPr>
          <p:cNvPr id="22" name="Rectangle 12"/>
          <p:cNvSpPr>
            <a:spLocks noChangeArrowheads="1"/>
          </p:cNvSpPr>
          <p:nvPr/>
        </p:nvSpPr>
        <p:spPr bwMode="auto">
          <a:xfrm>
            <a:off x="482121" y="2040221"/>
            <a:ext cx="73341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2. </a:t>
            </a:r>
            <a:r>
              <a:rPr lang="en-US" altLang="en-US" sz="2800" b="1" dirty="0" err="1">
                <a:solidFill>
                  <a:srgbClr val="4203DF"/>
                </a:solidFill>
                <a:latin typeface="Times New Roman" panose="02020603050405020304" pitchFamily="18" charset="0"/>
                <a:cs typeface="Times New Roman" panose="02020603050405020304" pitchFamily="18" charset="0"/>
              </a:rPr>
              <a:t>Cách</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tổ</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chức</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triển</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khai</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luận</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điểm</a:t>
            </a:r>
            <a:r>
              <a:rPr lang="en-US" altLang="en-US" sz="2800" b="1" dirty="0">
                <a:solidFill>
                  <a:srgbClr val="4203DF"/>
                </a:solidFill>
                <a:latin typeface="Times New Roman" panose="02020603050405020304" pitchFamily="18" charset="0"/>
                <a:cs typeface="Times New Roman" panose="02020603050405020304" pitchFamily="18" charset="0"/>
              </a:rPr>
              <a:t>.</a:t>
            </a:r>
            <a:endParaRPr lang="en-US" altLang="en-US" sz="2800" b="1" dirty="0">
              <a:solidFill>
                <a:srgbClr val="4203DF"/>
              </a:solidFill>
              <a:latin typeface="Calibri" panose="020F0502020204030204" pitchFamily="34" charset="0"/>
            </a:endParaRPr>
          </a:p>
        </p:txBody>
      </p:sp>
      <p:sp>
        <p:nvSpPr>
          <p:cNvPr id="23" name="Rectangle 17"/>
          <p:cNvSpPr>
            <a:spLocks noChangeArrowheads="1"/>
          </p:cNvSpPr>
          <p:nvPr/>
        </p:nvSpPr>
        <p:spPr bwMode="auto">
          <a:xfrm>
            <a:off x="1121972" y="2476611"/>
            <a:ext cx="97136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err="1">
                <a:solidFill>
                  <a:srgbClr val="FF0000"/>
                </a:solidFill>
                <a:latin typeface="Times New Roman" panose="02020603050405020304" pitchFamily="18" charset="0"/>
                <a:cs typeface="Times New Roman" panose="02020603050405020304" pitchFamily="18" charset="0"/>
              </a:rPr>
              <a:t>Bài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văn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Quê</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hương</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trong</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tình</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thương</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nỗi</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nhớ</a:t>
            </a:r>
            <a:endParaRPr lang="en-US" altLang="en-US" sz="2800" b="1" dirty="0">
              <a:solidFill>
                <a:srgbClr val="FF0000"/>
              </a:solidFill>
              <a:latin typeface="Calibri" panose="020F0502020204030204" pitchFamily="34" charset="0"/>
            </a:endParaRPr>
          </a:p>
        </p:txBody>
      </p:sp>
      <p:sp>
        <p:nvSpPr>
          <p:cNvPr id="15" name="Rectangle 14"/>
          <p:cNvSpPr>
            <a:spLocks noChangeArrowheads="1"/>
          </p:cNvSpPr>
          <p:nvPr/>
        </p:nvSpPr>
        <p:spPr bwMode="auto">
          <a:xfrm>
            <a:off x="165657" y="713103"/>
            <a:ext cx="108529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4203DF"/>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400" b="1" dirty="0">
              <a:solidFill>
                <a:srgbClr val="4203DF"/>
              </a:solidFill>
              <a:latin typeface="Calibri" panose="020F0502020204030204" pitchFamily="34" charset="0"/>
            </a:endParaRPr>
          </a:p>
        </p:txBody>
      </p:sp>
      <p:sp>
        <p:nvSpPr>
          <p:cNvPr id="16" name="TextBox 15"/>
          <p:cNvSpPr txBox="1"/>
          <p:nvPr/>
        </p:nvSpPr>
        <p:spPr>
          <a:xfrm>
            <a:off x="314112" y="1577488"/>
            <a:ext cx="8809151"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1.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3" name="Rectangle 3"/>
          <p:cNvSpPr>
            <a:spLocks noChangeArrowheads="1"/>
          </p:cNvSpPr>
          <p:nvPr/>
        </p:nvSpPr>
        <p:spPr bwMode="auto">
          <a:xfrm>
            <a:off x="125567" y="-22830"/>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17" name="WordArt 4"/>
          <p:cNvSpPr>
            <a:spLocks noChangeArrowheads="1" noChangeShapeType="1" noTextEdit="1"/>
          </p:cNvSpPr>
          <p:nvPr/>
        </p:nvSpPr>
        <p:spPr bwMode="auto">
          <a:xfrm>
            <a:off x="3955955" y="37563"/>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18" name="WordArt 4"/>
          <p:cNvSpPr>
            <a:spLocks noChangeArrowheads="1" noChangeShapeType="1" noTextEdit="1"/>
          </p:cNvSpPr>
          <p:nvPr/>
        </p:nvSpPr>
        <p:spPr bwMode="auto">
          <a:xfrm>
            <a:off x="2151840" y="207820"/>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19" name="TextBox 18"/>
          <p:cNvSpPr txBox="1"/>
          <p:nvPr/>
        </p:nvSpPr>
        <p:spPr>
          <a:xfrm>
            <a:off x="929640" y="2971800"/>
            <a:ext cx="10088918" cy="1815882"/>
          </a:xfrm>
          <a:prstGeom prst="rect">
            <a:avLst/>
          </a:prstGeom>
          <a:noFill/>
        </p:spPr>
        <p:txBody>
          <a:bodyPr wrap="square" rtlCol="0">
            <a:spAutoFit/>
          </a:bodyPr>
          <a:lstStyle/>
          <a:p>
            <a:r>
              <a:rPr lang="en-US" sz="2800" b="1" dirty="0">
                <a:solidFill>
                  <a:srgbClr val="3803BD"/>
                </a:solidFill>
                <a:latin typeface="Times New Roman" panose="02020603050405020304" pitchFamily="18" charset="0"/>
                <a:cs typeface="Times New Roman" panose="02020603050405020304" pitchFamily="18" charset="0"/>
              </a:rPr>
              <a:t>a. </a:t>
            </a:r>
            <a:r>
              <a:rPr lang="en-US" sz="2800" b="1" dirty="0" err="1">
                <a:solidFill>
                  <a:srgbClr val="3803BD"/>
                </a:solidFill>
                <a:latin typeface="Times New Roman" panose="02020603050405020304" pitchFamily="18" charset="0"/>
                <a:cs typeface="Times New Roman" panose="02020603050405020304" pitchFamily="18" charset="0"/>
              </a:rPr>
              <a:t>Bố</a:t>
            </a:r>
            <a:r>
              <a:rPr lang="en-US" sz="2800" b="1" dirty="0">
                <a:solidFill>
                  <a:srgbClr val="3803BD"/>
                </a:solidFill>
                <a:latin typeface="Times New Roman" panose="02020603050405020304" pitchFamily="18" charset="0"/>
                <a:cs typeface="Times New Roman" panose="02020603050405020304" pitchFamily="18" charset="0"/>
              </a:rPr>
              <a:t> </a:t>
            </a:r>
            <a:r>
              <a:rPr lang="en-US" sz="2800" b="1" dirty="0" err="1">
                <a:solidFill>
                  <a:srgbClr val="3803BD"/>
                </a:solidFill>
                <a:latin typeface="Times New Roman" panose="02020603050405020304" pitchFamily="18" charset="0"/>
                <a:cs typeface="Times New Roman" panose="02020603050405020304" pitchFamily="18" charset="0"/>
              </a:rPr>
              <a:t>cục</a:t>
            </a:r>
            <a:r>
              <a:rPr lang="en-US" sz="2800" b="1" dirty="0">
                <a:solidFill>
                  <a:srgbClr val="3803BD"/>
                </a:solidFill>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phần</a:t>
            </a:r>
            <a:r>
              <a:rPr lang="en-US" sz="2800" b="1" dirty="0">
                <a:latin typeface="Times New Roman" panose="02020603050405020304" pitchFamily="18"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 Mở bài: Từ đầu → “khởi đầu rực rỡ”.</a:t>
            </a: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thực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Hanh</a:t>
            </a:r>
            <a:r>
              <a:rPr lang="en-US" sz="2800" b="1" dirty="0">
                <a:latin typeface="Times New Roman" panose="02020603050405020304" pitchFamily="18"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 Kết bài: “Quê hương” → “thắm thiết”.</a:t>
            </a:r>
            <a:endParaRPr lang="en-US" sz="2800" b="1" dirty="0"/>
          </a:p>
        </p:txBody>
      </p:sp>
      <p:sp>
        <p:nvSpPr>
          <p:cNvPr id="20" name="Text Box 7"/>
          <p:cNvSpPr txBox="1">
            <a:spLocks noChangeArrowheads="1"/>
          </p:cNvSpPr>
          <p:nvPr/>
        </p:nvSpPr>
        <p:spPr bwMode="auto">
          <a:xfrm>
            <a:off x="505692" y="4751027"/>
            <a:ext cx="101927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ts val="600"/>
              </a:spcBef>
            </a:pPr>
            <a:r>
              <a:rPr lang="en-US" altLang="en-US" sz="2800" dirty="0">
                <a:solidFill>
                  <a:srgbClr val="3803BD"/>
                </a:solidFill>
                <a:latin typeface="Times New Roman" panose="02020603050405020304" pitchFamily="18" charset="0"/>
                <a:cs typeface="Times New Roman" panose="02020603050405020304" pitchFamily="18" charset="0"/>
              </a:rPr>
              <a:t>    b. </a:t>
            </a:r>
            <a:r>
              <a:rPr lang="en-US" altLang="en-US" sz="2800" dirty="0" err="1">
                <a:solidFill>
                  <a:srgbClr val="3803BD"/>
                </a:solidFill>
                <a:latin typeface="Times New Roman" panose="02020603050405020304" pitchFamily="18" charset="0"/>
                <a:cs typeface="Times New Roman" panose="02020603050405020304" pitchFamily="18" charset="0"/>
              </a:rPr>
              <a:t>Các</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luận</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điểm</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trong</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phần</a:t>
            </a:r>
            <a:r>
              <a:rPr lang="en-US" altLang="en-US" sz="2800" dirty="0">
                <a:solidFill>
                  <a:srgbClr val="3803BD"/>
                </a:solidFill>
                <a:latin typeface="Times New Roman" panose="02020603050405020304" pitchFamily="18" charset="0"/>
                <a:cs typeface="Times New Roman" panose="02020603050405020304" pitchFamily="18" charset="0"/>
              </a:rPr>
              <a:t> t</a:t>
            </a:r>
            <a:r>
              <a:rPr lang="vi-VN" altLang="en-US" sz="2800" dirty="0">
                <a:solidFill>
                  <a:srgbClr val="3803BD"/>
                </a:solidFill>
                <a:latin typeface="Times New Roman" panose="02020603050405020304" pitchFamily="18" charset="0"/>
                <a:cs typeface="Times New Roman" panose="02020603050405020304" pitchFamily="18" charset="0"/>
              </a:rPr>
              <a:t>hân bài</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gạch</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trong</a:t>
            </a:r>
            <a:r>
              <a:rPr lang="en-US" altLang="en-US" sz="2800" dirty="0">
                <a:solidFill>
                  <a:srgbClr val="3803BD"/>
                </a:solidFill>
                <a:latin typeface="Times New Roman" panose="02020603050405020304" pitchFamily="18" charset="0"/>
                <a:cs typeface="Times New Roman" panose="02020603050405020304" pitchFamily="18" charset="0"/>
              </a:rPr>
              <a:t> SGK) </a:t>
            </a:r>
          </a:p>
        </p:txBody>
      </p:sp>
    </p:spTree>
    <p:extLst>
      <p:ext uri="{BB962C8B-B14F-4D97-AF65-F5344CB8AC3E}">
        <p14:creationId xmlns:p14="http://schemas.microsoft.com/office/powerpoint/2010/main" val="277981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51383" y="982888"/>
            <a:ext cx="11296059" cy="1077218"/>
          </a:xfrm>
          <a:prstGeom prst="rect">
            <a:avLst/>
          </a:prstGeom>
        </p:spPr>
        <p:txBody>
          <a:bodyPr wrap="square">
            <a:spAutoFit/>
          </a:bodyPr>
          <a:lstStyle/>
          <a:p>
            <a:pPr algn="l"/>
            <a:r>
              <a:rPr lang="vi-VN" altLang="vi-VN" sz="3200" dirty="0">
                <a:solidFill>
                  <a:srgbClr val="FFFF00"/>
                </a:solidFill>
                <a:latin typeface="Times New Roman" panose="02020603050405020304" pitchFamily="18" charset="0"/>
                <a:cs typeface="Times New Roman" panose="02020603050405020304" pitchFamily="18" charset="0"/>
              </a:rPr>
              <a:t>	</a:t>
            </a:r>
            <a:r>
              <a:rPr lang="vi-VN" altLang="vi-VN" sz="3200" b="1" dirty="0">
                <a:solidFill>
                  <a:srgbClr val="FFFF00"/>
                </a:solidFill>
                <a:latin typeface="Times New Roman" panose="02020603050405020304" pitchFamily="18" charset="0"/>
                <a:cs typeface="Times New Roman" panose="02020603050405020304" pitchFamily="18" charset="0"/>
              </a:rPr>
              <a:t>Nhà thơ đã viết </a:t>
            </a:r>
            <a:r>
              <a:rPr lang="vi-VN" altLang="vi-VN" sz="3200" b="1" i="1" dirty="0">
                <a:solidFill>
                  <a:srgbClr val="FFFF00"/>
                </a:solidFill>
                <a:latin typeface="Times New Roman" panose="02020603050405020304" pitchFamily="18" charset="0"/>
                <a:cs typeface="Times New Roman" panose="02020603050405020304" pitchFamily="18" charset="0"/>
              </a:rPr>
              <a:t>Quê hương</a:t>
            </a:r>
            <a:r>
              <a:rPr lang="vi-VN" altLang="vi-VN" sz="3200" b="1" dirty="0">
                <a:solidFill>
                  <a:srgbClr val="FFFF00"/>
                </a:solidFill>
                <a:latin typeface="Times New Roman" panose="02020603050405020304" pitchFamily="18" charset="0"/>
                <a:cs typeface="Times New Roman" panose="02020603050405020304" pitchFamily="18" charset="0"/>
              </a:rPr>
              <a:t> bằng tất cả tình yêu thiết tha, trong sáng, đầy thơ mộng của mình. </a:t>
            </a:r>
            <a:endParaRPr lang="vi-VN" b="1" dirty="0">
              <a:solidFill>
                <a:srgbClr val="FFFF00"/>
              </a:solidFill>
            </a:endParaRPr>
          </a:p>
        </p:txBody>
      </p:sp>
      <p:sp>
        <p:nvSpPr>
          <p:cNvPr id="2" name="Rectangle 1"/>
          <p:cNvSpPr/>
          <p:nvPr/>
        </p:nvSpPr>
        <p:spPr>
          <a:xfrm>
            <a:off x="47328" y="-75571"/>
            <a:ext cx="6645020" cy="584775"/>
          </a:xfrm>
          <a:prstGeom prst="rect">
            <a:avLst/>
          </a:prstGeom>
        </p:spPr>
        <p:txBody>
          <a:bodyPr wrap="square">
            <a:spAutoFit/>
          </a:bodyPr>
          <a:lstStyle/>
          <a:p>
            <a:pPr algn="l"/>
            <a:r>
              <a:rPr lang="vi-VN"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Các luận điểm trong phần thân bài: </a:t>
            </a:r>
          </a:p>
        </p:txBody>
      </p:sp>
      <p:sp>
        <p:nvSpPr>
          <p:cNvPr id="4" name="Rectangle 2"/>
          <p:cNvSpPr>
            <a:spLocks noChangeArrowheads="1"/>
          </p:cNvSpPr>
          <p:nvPr/>
        </p:nvSpPr>
        <p:spPr bwMode="auto">
          <a:xfrm>
            <a:off x="788368" y="1492292"/>
            <a:ext cx="11593288"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vi-VN" altLang="vi-VN" sz="3200" b="1" i="0"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						</a:t>
            </a:r>
            <a:r>
              <a:rPr lang="en-US" altLang="vi-VN" sz="3200" b="1" dirty="0">
                <a:solidFill>
                  <a:srgbClr val="0033CC"/>
                </a:solidFill>
                <a:latin typeface="Times New Roman" panose="02020603050405020304" pitchFamily="18" charset="0"/>
                <a:cs typeface="Times New Roman" panose="02020603050405020304" pitchFamily="18" charset="0"/>
              </a:rPr>
              <a:t>      </a:t>
            </a:r>
            <a:r>
              <a:rPr kumimoji="0" lang="vi-VN" altLang="vi-VN" sz="3200" b="1" i="0" u="none" strike="noStrike" cap="none" normalizeH="0" baseline="0" dirty="0">
                <a:ln>
                  <a:noFill/>
                </a:ln>
                <a:solidFill>
                  <a:srgbClr val="009900"/>
                </a:solidFill>
                <a:effectLst/>
                <a:latin typeface="Times New Roman" panose="02020603050405020304" pitchFamily="18" charset="0"/>
                <a:cs typeface="Times New Roman" panose="02020603050405020304" pitchFamily="18" charset="0"/>
              </a:rPr>
              <a:t>Nổi bật lên trong bài thơ là cảnh ra khơi đánh cá của trai làng trong một sớm mai đẹp như mơ:</a:t>
            </a:r>
          </a:p>
          <a:p>
            <a:pPr marL="0" marR="0" lvl="0" indent="0" defTabSz="914400" rtl="0" eaLnBrk="0" fontAlgn="base" latinLnBrk="0" hangingPunct="0">
              <a:lnSpc>
                <a:spcPct val="100000"/>
              </a:lnSpc>
              <a:spcBef>
                <a:spcPct val="0"/>
              </a:spcBef>
              <a:spcAft>
                <a:spcPct val="0"/>
              </a:spcAft>
              <a:buClrTx/>
              <a:buSzTx/>
              <a:buFontTx/>
              <a:buNone/>
              <a:tabLst/>
            </a:pPr>
            <a:r>
              <a:rPr kumimoji="0" lang="vi-VN" altLang="vi-VN" sz="3200" b="1" i="0"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		</a:t>
            </a:r>
            <a:r>
              <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Khi trời trong, gió nhẹ, sớm mai hồng</a:t>
            </a:r>
            <a:br>
              <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br>
            <a:r>
              <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		Dân trai tráng bơi thuyền đi đánh cá.</a:t>
            </a:r>
          </a:p>
          <a:p>
            <a:r>
              <a:rPr kumimoji="0" lang="vi-VN" altLang="vi-VN" sz="3200" b="1" i="0"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Tâm hồn nhà thơ náo nức những hình ảnh đầy sức mạnh:</a:t>
            </a:r>
            <a:br>
              <a:rPr kumimoji="0" lang="vi-VN" altLang="vi-VN" sz="3200" b="1" i="0"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br>
            <a:r>
              <a:rPr kumimoji="0" lang="vi-VN" altLang="vi-VN" sz="3200" b="1" i="0"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		</a:t>
            </a:r>
            <a:r>
              <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Chiếc thuyền nhẹ hăng như con tuấn mã</a:t>
            </a:r>
            <a:br>
              <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br>
            <a:r>
              <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		Phăng mái chèo, mạnh mẽ vượt trường giang</a:t>
            </a:r>
            <a:br>
              <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br>
            <a:r>
              <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		Cánh buồm giương to như mảnh hồn làng</a:t>
            </a:r>
          </a:p>
          <a:p>
            <a:r>
              <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rPr>
              <a:t> 		</a:t>
            </a:r>
            <a:r>
              <a:rPr lang="vi-VN" sz="3200" b="1" i="1" dirty="0">
                <a:solidFill>
                  <a:srgbClr val="0033CC"/>
                </a:solidFill>
                <a:latin typeface="Times New Roman" panose="02020603050405020304" pitchFamily="18" charset="0"/>
                <a:cs typeface="Times New Roman" panose="02020603050405020304" pitchFamily="18" charset="0"/>
              </a:rPr>
              <a:t>Rướn thân trắng bao la thâu góp gió.</a:t>
            </a:r>
            <a:endParaRPr lang="vi-VN" altLang="vi-VN" sz="3200" b="1" i="1" dirty="0">
              <a:solidFill>
                <a:srgbClr val="0033CC"/>
              </a:solidFill>
              <a:latin typeface="Times New Roman" panose="02020603050405020304" pitchFamily="18" charset="0"/>
              <a:cs typeface="Times New Roman" panose="02020603050405020304" pitchFamily="18" charset="0"/>
            </a:endParaRPr>
          </a:p>
          <a:p>
            <a:pPr lvl="0"/>
            <a:endParaRPr kumimoji="0" lang="vi-VN" altLang="vi-VN" sz="3200" b="1" i="1"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endParaRPr>
          </a:p>
        </p:txBody>
      </p:sp>
      <p:sp>
        <p:nvSpPr>
          <p:cNvPr id="7" name="Rectangle 6"/>
          <p:cNvSpPr/>
          <p:nvPr/>
        </p:nvSpPr>
        <p:spPr>
          <a:xfrm>
            <a:off x="6692348" y="1656092"/>
            <a:ext cx="4930789" cy="3785652"/>
          </a:xfrm>
          <a:prstGeom prst="rect">
            <a:avLst/>
          </a:prstGeom>
          <a:solidFill>
            <a:schemeClr val="tx1">
              <a:lumMod val="95000"/>
              <a:lumOff val="5000"/>
            </a:schemeClr>
          </a:solidFill>
          <a:ln w="57150">
            <a:solidFill>
              <a:srgbClr val="FFFF00"/>
            </a:solidFill>
          </a:ln>
        </p:spPr>
        <p:txBody>
          <a:bodyPr wrap="square">
            <a:spAutoFit/>
          </a:bodyPr>
          <a:lstStyle/>
          <a:p>
            <a:pPr algn="l"/>
            <a:r>
              <a:rPr lang="vi-VN" altLang="vi-VN" sz="4800" dirty="0">
                <a:solidFill>
                  <a:schemeClr val="bg2">
                    <a:lumMod val="40000"/>
                    <a:lumOff val="60000"/>
                  </a:schemeClr>
                </a:solidFill>
                <a:latin typeface="Times New Roman" panose="02020603050405020304" pitchFamily="18" charset="0"/>
                <a:cs typeface="Times New Roman" panose="02020603050405020304" pitchFamily="18" charset="0"/>
              </a:rPr>
              <a:t>	</a:t>
            </a:r>
            <a:r>
              <a:rPr lang="en-US" altLang="vi-VN" sz="4800" b="1" dirty="0" err="1">
                <a:solidFill>
                  <a:schemeClr val="bg2">
                    <a:lumMod val="40000"/>
                    <a:lumOff val="60000"/>
                  </a:schemeClr>
                </a:solidFill>
                <a:latin typeface="Times New Roman" panose="02020603050405020304" pitchFamily="18" charset="0"/>
                <a:cs typeface="Times New Roman" panose="02020603050405020304" pitchFamily="18" charset="0"/>
              </a:rPr>
              <a:t>Tổng</a:t>
            </a:r>
            <a:r>
              <a:rPr lang="en-US" altLang="vi-VN" sz="4800" b="1" dirty="0">
                <a:solidFill>
                  <a:schemeClr val="bg2">
                    <a:lumMod val="40000"/>
                    <a:lumOff val="60000"/>
                  </a:schemeClr>
                </a:solidFill>
                <a:latin typeface="Times New Roman" panose="02020603050405020304" pitchFamily="18" charset="0"/>
                <a:cs typeface="Times New Roman" panose="02020603050405020304" pitchFamily="18" charset="0"/>
              </a:rPr>
              <a:t>:</a:t>
            </a:r>
            <a:r>
              <a:rPr lang="en-US" altLang="vi-VN" sz="4800" dirty="0">
                <a:solidFill>
                  <a:schemeClr val="bg2">
                    <a:lumMod val="40000"/>
                    <a:lumOff val="60000"/>
                  </a:schemeClr>
                </a:solidFill>
                <a:latin typeface="Times New Roman" panose="02020603050405020304" pitchFamily="18" charset="0"/>
                <a:cs typeface="Times New Roman" panose="02020603050405020304" pitchFamily="18" charset="0"/>
              </a:rPr>
              <a:t> </a:t>
            </a:r>
            <a:r>
              <a:rPr lang="vi-VN" altLang="vi-VN" sz="3200" dirty="0">
                <a:solidFill>
                  <a:schemeClr val="bg2">
                    <a:lumMod val="40000"/>
                    <a:lumOff val="60000"/>
                  </a:schemeClr>
                </a:solidFill>
                <a:latin typeface="Times New Roman" panose="02020603050405020304" pitchFamily="18" charset="0"/>
                <a:cs typeface="Times New Roman" panose="02020603050405020304" pitchFamily="18" charset="0"/>
              </a:rPr>
              <a:t>Nhà thơ đã viết </a:t>
            </a:r>
            <a:r>
              <a:rPr lang="vi-VN" altLang="vi-VN" sz="3200" i="1" dirty="0">
                <a:solidFill>
                  <a:schemeClr val="bg2">
                    <a:lumMod val="40000"/>
                    <a:lumOff val="60000"/>
                  </a:schemeClr>
                </a:solidFill>
                <a:latin typeface="Times New Roman" panose="02020603050405020304" pitchFamily="18" charset="0"/>
                <a:cs typeface="Times New Roman" panose="02020603050405020304" pitchFamily="18" charset="0"/>
              </a:rPr>
              <a:t>Quê hương</a:t>
            </a:r>
            <a:r>
              <a:rPr lang="vi-VN" altLang="vi-VN" sz="3200" dirty="0">
                <a:solidFill>
                  <a:schemeClr val="bg2">
                    <a:lumMod val="40000"/>
                    <a:lumOff val="60000"/>
                  </a:schemeClr>
                </a:solidFill>
                <a:latin typeface="Times New Roman" panose="02020603050405020304" pitchFamily="18" charset="0"/>
                <a:cs typeface="Times New Roman" panose="02020603050405020304" pitchFamily="18" charset="0"/>
              </a:rPr>
              <a:t> bằng tất cả tình yêu thiết tha, trong sáng, đầy thơ mộng của mình. </a:t>
            </a:r>
          </a:p>
          <a:p>
            <a:pPr algn="l"/>
            <a:r>
              <a:rPr lang="vi-VN" altLang="vi-VN" sz="3200" dirty="0">
                <a:solidFill>
                  <a:srgbClr val="99FF99"/>
                </a:solidFill>
                <a:latin typeface="Times New Roman" panose="02020603050405020304" pitchFamily="18" charset="0"/>
                <a:cs typeface="Times New Roman" panose="02020603050405020304" pitchFamily="18" charset="0"/>
              </a:rPr>
              <a:t>→ Đánh giá chung về bài thơ</a:t>
            </a:r>
            <a:endParaRPr lang="vi-VN" sz="3200" dirty="0">
              <a:solidFill>
                <a:srgbClr val="99FF99"/>
              </a:solidFill>
            </a:endParaRPr>
          </a:p>
        </p:txBody>
      </p:sp>
      <p:sp>
        <p:nvSpPr>
          <p:cNvPr id="3" name="TextBox 2"/>
          <p:cNvSpPr txBox="1"/>
          <p:nvPr/>
        </p:nvSpPr>
        <p:spPr>
          <a:xfrm>
            <a:off x="328464" y="982888"/>
            <a:ext cx="6082748" cy="5647700"/>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w="57150">
            <a:solidFill>
              <a:schemeClr val="accent6">
                <a:lumMod val="75000"/>
              </a:schemeClr>
            </a:solidFill>
          </a:ln>
        </p:spPr>
        <p:txBody>
          <a:bodyPr wrap="square" rtlCol="0">
            <a:spAutoFit/>
          </a:bodyPr>
          <a:lstStyle/>
          <a:p>
            <a:pPr lvl="0" algn="just" eaLnBrk="0" fontAlgn="base" hangingPunct="0">
              <a:spcAft>
                <a:spcPts val="600"/>
              </a:spcAft>
            </a:pPr>
            <a:r>
              <a:rPr lang="en-US" altLang="vi-VN" sz="2400">
                <a:latin typeface="Times New Roman" panose="02020603050405020304" pitchFamily="18" charset="0"/>
                <a:cs typeface="Times New Roman" panose="02020603050405020304" pitchFamily="18" charset="0"/>
              </a:rPr>
              <a:t>       </a:t>
            </a:r>
            <a:r>
              <a:rPr lang="vi-VN" altLang="vi-VN" sz="2400" b="1">
                <a:latin typeface="Times New Roman" panose="02020603050405020304" pitchFamily="18" charset="0"/>
                <a:cs typeface="Times New Roman" panose="02020603050405020304" pitchFamily="18" charset="0"/>
              </a:rPr>
              <a:t>Nhà thơ đã viết </a:t>
            </a:r>
            <a:r>
              <a:rPr lang="vi-VN" altLang="vi-VN" sz="2400" b="1" i="1">
                <a:latin typeface="Times New Roman" panose="02020603050405020304" pitchFamily="18" charset="0"/>
                <a:cs typeface="Times New Roman" panose="02020603050405020304" pitchFamily="18" charset="0"/>
              </a:rPr>
              <a:t>Quê hương</a:t>
            </a:r>
            <a:r>
              <a:rPr lang="vi-VN" altLang="vi-VN" sz="2400" b="1">
                <a:latin typeface="Times New Roman" panose="02020603050405020304" pitchFamily="18" charset="0"/>
                <a:cs typeface="Times New Roman" panose="02020603050405020304" pitchFamily="18" charset="0"/>
              </a:rPr>
              <a:t> bằng tất cả tình yêu thiết tha, trong sáng, đầy thơ mộng của mình.</a:t>
            </a:r>
            <a:r>
              <a:rPr lang="vi-VN" altLang="vi-VN" sz="2400">
                <a:solidFill>
                  <a:srgbClr val="FFFF00"/>
                </a:solidFill>
                <a:latin typeface="Times New Roman" panose="02020603050405020304" pitchFamily="18" charset="0"/>
                <a:cs typeface="Times New Roman" panose="02020603050405020304" pitchFamily="18" charset="0"/>
              </a:rPr>
              <a:t> </a:t>
            </a:r>
            <a:r>
              <a:rPr lang="vi-VN" altLang="vi-VN" sz="2400">
                <a:latin typeface="Times New Roman" panose="02020603050405020304" pitchFamily="18" charset="0"/>
                <a:cs typeface="Times New Roman" panose="02020603050405020304" pitchFamily="18" charset="0"/>
              </a:rPr>
              <a:t>Nổi bật lên trong bài thơ là cảnh ra khơi đánh cá của trai làng trong một sớm mai đẹp như mơ:</a:t>
            </a:r>
          </a:p>
          <a:p>
            <a:pPr lvl="0" algn="just" eaLnBrk="0" fontAlgn="base" hangingPunct="0">
              <a:spcAft>
                <a:spcPts val="600"/>
              </a:spcAft>
            </a:pPr>
            <a:r>
              <a:rPr lang="en-US" altLang="vi-VN" sz="2400">
                <a:latin typeface="Times New Roman" panose="02020603050405020304" pitchFamily="18" charset="0"/>
                <a:cs typeface="Times New Roman" panose="02020603050405020304" pitchFamily="18" charset="0"/>
              </a:rPr>
              <a:t>    </a:t>
            </a:r>
            <a:r>
              <a:rPr lang="vi-VN" altLang="vi-VN" sz="2400" i="1">
                <a:latin typeface="Times New Roman" panose="02020603050405020304" pitchFamily="18" charset="0"/>
                <a:cs typeface="Times New Roman" panose="02020603050405020304" pitchFamily="18" charset="0"/>
              </a:rPr>
              <a:t>Khi trời trong, gió nhẹ, sớm mai hồng</a:t>
            </a:r>
            <a:br>
              <a:rPr lang="vi-VN" altLang="vi-VN" sz="2400" i="1">
                <a:latin typeface="Times New Roman" panose="02020603050405020304" pitchFamily="18" charset="0"/>
                <a:cs typeface="Times New Roman" panose="02020603050405020304" pitchFamily="18" charset="0"/>
              </a:rPr>
            </a:br>
            <a:r>
              <a:rPr lang="en-US" altLang="vi-VN" sz="2400" i="1">
                <a:latin typeface="Times New Roman" panose="02020603050405020304" pitchFamily="18" charset="0"/>
                <a:cs typeface="Times New Roman" panose="02020603050405020304" pitchFamily="18" charset="0"/>
              </a:rPr>
              <a:t>    </a:t>
            </a:r>
            <a:r>
              <a:rPr lang="vi-VN" altLang="vi-VN" sz="2400" i="1">
                <a:latin typeface="Times New Roman" panose="02020603050405020304" pitchFamily="18" charset="0"/>
                <a:cs typeface="Times New Roman" panose="02020603050405020304" pitchFamily="18" charset="0"/>
              </a:rPr>
              <a:t>Dân trai tráng bơi thuyền đi đánh cá.</a:t>
            </a:r>
          </a:p>
          <a:p>
            <a:pPr algn="just">
              <a:spcAft>
                <a:spcPts val="600"/>
              </a:spcAft>
            </a:pPr>
            <a:r>
              <a:rPr lang="vi-VN" altLang="vi-VN" sz="2400">
                <a:latin typeface="Times New Roman" panose="02020603050405020304" pitchFamily="18" charset="0"/>
                <a:cs typeface="Times New Roman" panose="02020603050405020304" pitchFamily="18" charset="0"/>
              </a:rPr>
              <a:t>Tâm hồn nhà thơ náo nức những hình ảnh đầy sức mạnh:</a:t>
            </a:r>
            <a:endParaRPr lang="en-US" altLang="vi-VN" sz="2400">
              <a:latin typeface="Times New Roman" panose="02020603050405020304" pitchFamily="18" charset="0"/>
              <a:cs typeface="Times New Roman" panose="02020603050405020304" pitchFamily="18" charset="0"/>
            </a:endParaRPr>
          </a:p>
          <a:p>
            <a:pPr algn="just">
              <a:spcAft>
                <a:spcPts val="600"/>
              </a:spcAft>
            </a:pPr>
            <a:r>
              <a:rPr lang="en-US" altLang="vi-VN" sz="2400">
                <a:latin typeface="Times New Roman" panose="02020603050405020304" pitchFamily="18" charset="0"/>
                <a:cs typeface="Times New Roman" panose="02020603050405020304" pitchFamily="18" charset="0"/>
              </a:rPr>
              <a:t>    </a:t>
            </a:r>
            <a:r>
              <a:rPr lang="vi-VN" altLang="vi-VN" sz="2400" i="1">
                <a:latin typeface="Times New Roman" panose="02020603050405020304" pitchFamily="18" charset="0"/>
                <a:cs typeface="Times New Roman" panose="02020603050405020304" pitchFamily="18" charset="0"/>
              </a:rPr>
              <a:t>Chiếc thuyền nhẹ hăng như con tuấn mã</a:t>
            </a:r>
            <a:br>
              <a:rPr lang="vi-VN" altLang="vi-VN" sz="2400" i="1">
                <a:latin typeface="Times New Roman" panose="02020603050405020304" pitchFamily="18" charset="0"/>
                <a:cs typeface="Times New Roman" panose="02020603050405020304" pitchFamily="18" charset="0"/>
              </a:rPr>
            </a:br>
            <a:r>
              <a:rPr lang="en-US" altLang="vi-VN" sz="2400" i="1">
                <a:latin typeface="Times New Roman" panose="02020603050405020304" pitchFamily="18" charset="0"/>
                <a:cs typeface="Times New Roman" panose="02020603050405020304" pitchFamily="18" charset="0"/>
              </a:rPr>
              <a:t>    </a:t>
            </a:r>
            <a:r>
              <a:rPr lang="vi-VN" altLang="vi-VN" sz="2400" i="1">
                <a:latin typeface="Times New Roman" panose="02020603050405020304" pitchFamily="18" charset="0"/>
                <a:cs typeface="Times New Roman" panose="02020603050405020304" pitchFamily="18" charset="0"/>
              </a:rPr>
              <a:t>Phăng mái chèo, mạnh mẽ vượt trường giang</a:t>
            </a:r>
            <a:br>
              <a:rPr lang="vi-VN" altLang="vi-VN" sz="2400" i="1">
                <a:latin typeface="Times New Roman" panose="02020603050405020304" pitchFamily="18" charset="0"/>
                <a:cs typeface="Times New Roman" panose="02020603050405020304" pitchFamily="18" charset="0"/>
              </a:rPr>
            </a:br>
            <a:r>
              <a:rPr lang="en-US" altLang="vi-VN" sz="2400" i="1">
                <a:latin typeface="Times New Roman" panose="02020603050405020304" pitchFamily="18" charset="0"/>
                <a:cs typeface="Times New Roman" panose="02020603050405020304" pitchFamily="18" charset="0"/>
              </a:rPr>
              <a:t>    </a:t>
            </a:r>
            <a:r>
              <a:rPr lang="vi-VN" altLang="vi-VN" sz="2400" i="1">
                <a:latin typeface="Times New Roman" panose="02020603050405020304" pitchFamily="18" charset="0"/>
                <a:cs typeface="Times New Roman" panose="02020603050405020304" pitchFamily="18" charset="0"/>
              </a:rPr>
              <a:t>Cánh buồm giương to như mảnh hồn làng</a:t>
            </a:r>
          </a:p>
          <a:p>
            <a:pPr algn="just">
              <a:spcAft>
                <a:spcPts val="600"/>
              </a:spcAft>
            </a:pPr>
            <a:r>
              <a:rPr lang="vi-VN" altLang="vi-VN" sz="2400" i="1">
                <a:latin typeface="Times New Roman" panose="02020603050405020304" pitchFamily="18" charset="0"/>
                <a:cs typeface="Times New Roman" panose="02020603050405020304" pitchFamily="18" charset="0"/>
              </a:rPr>
              <a:t> </a:t>
            </a:r>
            <a:r>
              <a:rPr lang="en-US" altLang="vi-VN" sz="2400" i="1">
                <a:latin typeface="Times New Roman" panose="02020603050405020304" pitchFamily="18" charset="0"/>
                <a:cs typeface="Times New Roman" panose="02020603050405020304" pitchFamily="18" charset="0"/>
              </a:rPr>
              <a:t>   </a:t>
            </a:r>
            <a:r>
              <a:rPr lang="vi-VN" sz="2400" i="1">
                <a:latin typeface="Times New Roman" panose="02020603050405020304" pitchFamily="18" charset="0"/>
                <a:cs typeface="Times New Roman" panose="02020603050405020304" pitchFamily="18" charset="0"/>
              </a:rPr>
              <a:t>Rướn thân trắng bao la thâu góp gió.</a:t>
            </a:r>
            <a:endParaRPr lang="vi-VN" altLang="vi-VN" sz="2400" i="1">
              <a:latin typeface="Times New Roman" panose="02020603050405020304" pitchFamily="18" charset="0"/>
              <a:cs typeface="Times New Roman" panose="02020603050405020304" pitchFamily="18" charset="0"/>
            </a:endParaRPr>
          </a:p>
          <a:p>
            <a:pPr>
              <a:spcAft>
                <a:spcPts val="600"/>
              </a:spcAft>
            </a:pPr>
            <a:endParaRPr lang="en-US" sz="2400"/>
          </a:p>
        </p:txBody>
      </p:sp>
    </p:spTree>
    <p:extLst>
      <p:ext uri="{BB962C8B-B14F-4D97-AF65-F5344CB8AC3E}">
        <p14:creationId xmlns:p14="http://schemas.microsoft.com/office/powerpoint/2010/main" val="305545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grpId="1" nodeType="clickEffect">
                                  <p:stCondLst>
                                    <p:cond delay="0"/>
                                  </p:stCondLst>
                                  <p:childTnLst>
                                    <p:anim calcmode="lin" valueType="num">
                                      <p:cBhvr>
                                        <p:cTn id="24" dur="500"/>
                                        <p:tgtEl>
                                          <p:spTgt spid="4"/>
                                        </p:tgtEl>
                                        <p:attrNameLst>
                                          <p:attrName>ppt_w</p:attrName>
                                        </p:attrNameLst>
                                      </p:cBhvr>
                                      <p:tavLst>
                                        <p:tav tm="0">
                                          <p:val>
                                            <p:strVal val="ppt_w"/>
                                          </p:val>
                                        </p:tav>
                                        <p:tav tm="100000">
                                          <p:val>
                                            <p:fltVal val="0"/>
                                          </p:val>
                                        </p:tav>
                                      </p:tavLst>
                                    </p:anim>
                                    <p:anim calcmode="lin" valueType="num">
                                      <p:cBhvr>
                                        <p:cTn id="25" dur="500"/>
                                        <p:tgtEl>
                                          <p:spTgt spid="4"/>
                                        </p:tgtEl>
                                        <p:attrNameLst>
                                          <p:attrName>ppt_h</p:attrName>
                                        </p:attrNameLst>
                                      </p:cBhvr>
                                      <p:tavLst>
                                        <p:tav tm="0">
                                          <p:val>
                                            <p:strVal val="ppt_h"/>
                                          </p:val>
                                        </p:tav>
                                        <p:tav tm="100000">
                                          <p:val>
                                            <p:fltVal val="0"/>
                                          </p:val>
                                        </p:tav>
                                      </p:tavLst>
                                    </p:anim>
                                    <p:animEffect transition="out" filter="fad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par>
                                <p:cTn id="28" presetID="53" presetClass="exit" presetSubtype="32" fill="hold" grpId="1" nodeType="withEffect">
                                  <p:stCondLst>
                                    <p:cond delay="0"/>
                                  </p:stCondLst>
                                  <p:childTnLst>
                                    <p:anim calcmode="lin" valueType="num">
                                      <p:cBhvr>
                                        <p:cTn id="29" dur="500"/>
                                        <p:tgtEl>
                                          <p:spTgt spid="5"/>
                                        </p:tgtEl>
                                        <p:attrNameLst>
                                          <p:attrName>ppt_w</p:attrName>
                                        </p:attrNameLst>
                                      </p:cBhvr>
                                      <p:tavLst>
                                        <p:tav tm="0">
                                          <p:val>
                                            <p:strVal val="ppt_w"/>
                                          </p:val>
                                        </p:tav>
                                        <p:tav tm="100000">
                                          <p:val>
                                            <p:fltVal val="0"/>
                                          </p:val>
                                        </p:tav>
                                      </p:tavLst>
                                    </p:anim>
                                    <p:anim calcmode="lin" valueType="num">
                                      <p:cBhvr>
                                        <p:cTn id="30" dur="500"/>
                                        <p:tgtEl>
                                          <p:spTgt spid="5"/>
                                        </p:tgtEl>
                                        <p:attrNameLst>
                                          <p:attrName>ppt_h</p:attrName>
                                        </p:attrNameLst>
                                      </p:cBhvr>
                                      <p:tavLst>
                                        <p:tav tm="0">
                                          <p:val>
                                            <p:strVal val="ppt_h"/>
                                          </p:val>
                                        </p:tav>
                                        <p:tav tm="100000">
                                          <p:val>
                                            <p:fltVal val="0"/>
                                          </p:val>
                                        </p:tav>
                                      </p:tavLst>
                                    </p:anim>
                                    <p:animEffect transition="out" filter="fad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par>
                                <p:cTn id="33" presetID="3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1000" fill="hold"/>
                                        <p:tgtEl>
                                          <p:spTgt spid="7"/>
                                        </p:tgtEl>
                                        <p:attrNameLst>
                                          <p:attrName>ppt_w</p:attrName>
                                        </p:attrNameLst>
                                      </p:cBhvr>
                                      <p:tavLst>
                                        <p:tav tm="0">
                                          <p:val>
                                            <p:fltVal val="0"/>
                                          </p:val>
                                        </p:tav>
                                        <p:tav tm="100000">
                                          <p:val>
                                            <p:strVal val="#ppt_w"/>
                                          </p:val>
                                        </p:tav>
                                      </p:tavLst>
                                    </p:anim>
                                    <p:anim calcmode="lin" valueType="num">
                                      <p:cBhvr>
                                        <p:cTn id="36" dur="1000" fill="hold"/>
                                        <p:tgtEl>
                                          <p:spTgt spid="7"/>
                                        </p:tgtEl>
                                        <p:attrNameLst>
                                          <p:attrName>ppt_h</p:attrName>
                                        </p:attrNameLst>
                                      </p:cBhvr>
                                      <p:tavLst>
                                        <p:tav tm="0">
                                          <p:val>
                                            <p:fltVal val="0"/>
                                          </p:val>
                                        </p:tav>
                                        <p:tav tm="100000">
                                          <p:val>
                                            <p:strVal val="#ppt_h"/>
                                          </p:val>
                                        </p:tav>
                                      </p:tavLst>
                                    </p:anim>
                                    <p:anim calcmode="lin" valueType="num">
                                      <p:cBhvr>
                                        <p:cTn id="37" dur="1000" fill="hold"/>
                                        <p:tgtEl>
                                          <p:spTgt spid="7"/>
                                        </p:tgtEl>
                                        <p:attrNameLst>
                                          <p:attrName>style.rotation</p:attrName>
                                        </p:attrNameLst>
                                      </p:cBhvr>
                                      <p:tavLst>
                                        <p:tav tm="0">
                                          <p:val>
                                            <p:fltVal val="90"/>
                                          </p:val>
                                        </p:tav>
                                        <p:tav tm="100000">
                                          <p:val>
                                            <p:fltVal val="0"/>
                                          </p:val>
                                        </p:tav>
                                      </p:tavLst>
                                    </p:anim>
                                    <p:animEffect transition="in" filter="fade">
                                      <p:cBhvr>
                                        <p:cTn id="38" dur="1000"/>
                                        <p:tgtEl>
                                          <p:spTgt spid="7"/>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500" fill="hold"/>
                                        <p:tgtEl>
                                          <p:spTgt spid="3"/>
                                        </p:tgtEl>
                                        <p:attrNameLst>
                                          <p:attrName>ppt_w</p:attrName>
                                        </p:attrNameLst>
                                      </p:cBhvr>
                                      <p:tavLst>
                                        <p:tav tm="0">
                                          <p:val>
                                            <p:fltVal val="0"/>
                                          </p:val>
                                        </p:tav>
                                        <p:tav tm="100000">
                                          <p:val>
                                            <p:strVal val="#ppt_w"/>
                                          </p:val>
                                        </p:tav>
                                      </p:tavLst>
                                    </p:anim>
                                    <p:anim calcmode="lin" valueType="num">
                                      <p:cBhvr>
                                        <p:cTn id="42" dur="500" fill="hold"/>
                                        <p:tgtEl>
                                          <p:spTgt spid="3"/>
                                        </p:tgtEl>
                                        <p:attrNameLst>
                                          <p:attrName>ppt_h</p:attrName>
                                        </p:attrNameLst>
                                      </p:cBhvr>
                                      <p:tavLst>
                                        <p:tav tm="0">
                                          <p:val>
                                            <p:fltVal val="0"/>
                                          </p:val>
                                        </p:tav>
                                        <p:tav tm="100000">
                                          <p:val>
                                            <p:strVal val="#ppt_h"/>
                                          </p:val>
                                        </p:tav>
                                      </p:tavLst>
                                    </p:anim>
                                    <p:animEffect transition="in" filter="fade">
                                      <p:cBhvr>
                                        <p:cTn id="4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 grpId="0"/>
      <p:bldP spid="4" grpId="0"/>
      <p:bldP spid="4" grpId="1"/>
      <p:bldP spid="7" grpId="0" animBg="1"/>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360" y="-27384"/>
            <a:ext cx="3319201" cy="830997"/>
          </a:xfrm>
          <a:prstGeom prst="rect">
            <a:avLst/>
          </a:prstGeom>
        </p:spPr>
        <p:txBody>
          <a:bodyPr wrap="square">
            <a:spAutoFit/>
          </a:bodyPr>
          <a:lstStyle/>
          <a:p>
            <a:pPr algn="l"/>
            <a:r>
              <a:rPr lang="vi-VN"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Luận điểm 1:</a:t>
            </a:r>
            <a:r>
              <a:rPr lang="vi-VN" sz="4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
        <p:nvSpPr>
          <p:cNvPr id="4" name="Rectangle 3"/>
          <p:cNvSpPr/>
          <p:nvPr/>
        </p:nvSpPr>
        <p:spPr>
          <a:xfrm>
            <a:off x="2859673" y="118740"/>
            <a:ext cx="4288102" cy="646331"/>
          </a:xfrm>
          <a:prstGeom prst="rect">
            <a:avLst/>
          </a:prstGeom>
        </p:spPr>
        <p:txBody>
          <a:bodyPr wrap="square">
            <a:spAutoFit/>
          </a:bodyPr>
          <a:lstStyle/>
          <a:p>
            <a:pPr algn="l"/>
            <a:r>
              <a:rPr lang="vi-VN"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 nêu luận điểm: </a:t>
            </a:r>
          </a:p>
        </p:txBody>
      </p:sp>
      <p:sp>
        <p:nvSpPr>
          <p:cNvPr id="5" name="Rectangle 2"/>
          <p:cNvSpPr>
            <a:spLocks noChangeArrowheads="1"/>
          </p:cNvSpPr>
          <p:nvPr/>
        </p:nvSpPr>
        <p:spPr bwMode="auto">
          <a:xfrm>
            <a:off x="47328" y="931530"/>
            <a:ext cx="12144672"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eaLnBrk="1" hangingPunct="1"/>
            <a:r>
              <a:rPr lang="vi-VN" altLang="vi-VN" sz="3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Nhà thơ đã viết </a:t>
            </a:r>
            <a:r>
              <a:rPr lang="vi-VN" altLang="vi-VN" sz="32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Quê hương</a:t>
            </a:r>
            <a:r>
              <a:rPr lang="vi-VN" altLang="vi-VN" sz="3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bằng tất cả tình yêu thiết tha, trong  	sáng, đầy thơ mộng của mình. </a:t>
            </a:r>
            <a:r>
              <a:rPr kumimoji="0" lang="vi-VN" altLang="vi-VN" sz="3200" i="0"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lvl="0" eaLnBrk="1" hangingPunct="1"/>
            <a:endPar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eaLnBrk="1" hangingPunct="1"/>
            <a:r>
              <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Khi trời trong, gió nhẹ, sớm mai hồng</a:t>
            </a:r>
            <a:br>
              <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Dân trai tráng bơi thuyền đi đánh cá.</a:t>
            </a:r>
          </a:p>
          <a:p>
            <a:pPr lvl="0" algn="ctr" eaLnBrk="1" hangingPunct="1"/>
            <a:endParaRPr lang="vi-VN" altLang="vi-VN" sz="3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ctr" eaLnBrk="1" hangingPunct="1"/>
            <a:r>
              <a:rPr lang="vi-VN" altLang="vi-VN" sz="3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Tâm hồn nhà thơ náo nức những hình ảnh đầy sức mạnh:</a:t>
            </a:r>
            <a:endPar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kumimoji="0" lang="vi-VN" altLang="vi-VN" sz="3200" i="0"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Chiếc thuyền nhẹ hăng như con tuấn mã</a:t>
            </a:r>
            <a:br>
              <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Phăng mái chèo, mạnh mẽ vượt trường giang</a:t>
            </a:r>
            <a:br>
              <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Cánh buồm giương to như mảnh hồn làng</a:t>
            </a:r>
          </a:p>
          <a:p>
            <a:r>
              <a:rPr kumimoji="0" lang="vi-VN" altLang="vi-VN" sz="3200" i="1"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32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Rướn thân trắng bao la thâu góp gió.</a:t>
            </a:r>
            <a:endParaRPr lang="vi-VN" altLang="vi-VN" sz="32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ectangle 1"/>
          <p:cNvSpPr/>
          <p:nvPr/>
        </p:nvSpPr>
        <p:spPr>
          <a:xfrm>
            <a:off x="636095" y="1412776"/>
            <a:ext cx="11327305" cy="1077218"/>
          </a:xfrm>
          <a:prstGeom prst="rect">
            <a:avLst/>
          </a:prstGeom>
        </p:spPr>
        <p:txBody>
          <a:bodyPr wrap="square">
            <a:spAutoFit/>
          </a:bodyPr>
          <a:lstStyle/>
          <a:p>
            <a:pPr lvl="0" algn="just"/>
            <a:r>
              <a:rPr lang="vi-VN" altLang="vi-VN" sz="3200" dirty="0">
                <a:solidFill>
                  <a:srgbClr val="FFCC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altLang="vi-VN"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Nổi bật lên trong bài thơ là cảnh ra khơi đánh cá của trai làng trong một sớm mai đẹp như mơ:</a:t>
            </a:r>
          </a:p>
        </p:txBody>
      </p:sp>
    </p:spTree>
    <p:extLst>
      <p:ext uri="{BB962C8B-B14F-4D97-AF65-F5344CB8AC3E}">
        <p14:creationId xmlns:p14="http://schemas.microsoft.com/office/powerpoint/2010/main" val="102487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mph" presetSubtype="0" fill="hold" grpId="1" nodeType="clickEffect">
                                  <p:stCondLst>
                                    <p:cond delay="0"/>
                                  </p:stCondLst>
                                  <p:childTnLst>
                                    <p:animClr clrSpc="hsl" dir="cw">
                                      <p:cBhvr override="childStyle">
                                        <p:cTn id="30" dur="500" fill="hold"/>
                                        <p:tgtEl>
                                          <p:spTgt spid="2"/>
                                        </p:tgtEl>
                                        <p:attrNameLst>
                                          <p:attrName>style.color</p:attrName>
                                        </p:attrNameLst>
                                      </p:cBhvr>
                                      <p:by>
                                        <p:hsl h="7200000" s="0" l="0"/>
                                      </p:by>
                                    </p:animClr>
                                    <p:animClr clrSpc="hsl" dir="cw">
                                      <p:cBhvr>
                                        <p:cTn id="31" dur="500" fill="hold"/>
                                        <p:tgtEl>
                                          <p:spTgt spid="2"/>
                                        </p:tgtEl>
                                        <p:attrNameLst>
                                          <p:attrName>fillcolor</p:attrName>
                                        </p:attrNameLst>
                                      </p:cBhvr>
                                      <p:by>
                                        <p:hsl h="7200000" s="0" l="0"/>
                                      </p:by>
                                    </p:animClr>
                                    <p:animClr clrSpc="hsl" dir="cw">
                                      <p:cBhvr>
                                        <p:cTn id="32" dur="500" fill="hold"/>
                                        <p:tgtEl>
                                          <p:spTgt spid="2"/>
                                        </p:tgtEl>
                                        <p:attrNameLst>
                                          <p:attrName>stroke.color</p:attrName>
                                        </p:attrNameLst>
                                      </p:cBhvr>
                                      <p:by>
                                        <p:hsl h="7200000" s="0" l="0"/>
                                      </p:by>
                                    </p:animClr>
                                    <p:set>
                                      <p:cBhvr>
                                        <p:cTn id="33"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2" grpId="0"/>
      <p:bldP spid="2"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6356116" y="319143"/>
            <a:ext cx="5713964" cy="6309420"/>
          </a:xfrm>
          <a:prstGeom prst="rect">
            <a:avLst/>
          </a:prstGeom>
          <a:solidFill>
            <a:srgbClr val="FFFF00"/>
          </a:solidFill>
          <a:ln w="57150">
            <a:solidFill>
              <a:schemeClr val="accent6">
                <a:lumMod val="40000"/>
                <a:lumOff val="60000"/>
              </a:schemeClr>
            </a:solidFill>
          </a:ln>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just" eaLnBrk="1" hangingPunct="1">
              <a:spcBef>
                <a:spcPts val="600"/>
              </a:spcBef>
            </a:pPr>
            <a:r>
              <a:rPr lang="en-US" altLang="en-US" sz="3200" u="sng" dirty="0" err="1">
                <a:solidFill>
                  <a:srgbClr val="C00000"/>
                </a:solidFill>
                <a:latin typeface="Times New Roman" panose="02020603050405020304" pitchFamily="18" charset="0"/>
                <a:cs typeface="Times New Roman" panose="02020603050405020304" pitchFamily="18" charset="0"/>
              </a:rPr>
              <a:t>Luận</a:t>
            </a:r>
            <a:r>
              <a:rPr lang="en-US" altLang="en-US" sz="3200" u="sng" dirty="0">
                <a:solidFill>
                  <a:srgbClr val="C00000"/>
                </a:solidFill>
                <a:latin typeface="Times New Roman" panose="02020603050405020304" pitchFamily="18" charset="0"/>
                <a:cs typeface="Times New Roman" panose="02020603050405020304" pitchFamily="18" charset="0"/>
              </a:rPr>
              <a:t> </a:t>
            </a:r>
            <a:r>
              <a:rPr lang="en-US" altLang="en-US" sz="3200" u="sng" dirty="0" err="1">
                <a:solidFill>
                  <a:srgbClr val="C00000"/>
                </a:solidFill>
                <a:latin typeface="Times New Roman" panose="02020603050405020304" pitchFamily="18" charset="0"/>
                <a:cs typeface="Times New Roman" panose="02020603050405020304" pitchFamily="18" charset="0"/>
              </a:rPr>
              <a:t>điểm</a:t>
            </a:r>
            <a:r>
              <a:rPr lang="en-US" altLang="en-US" sz="3200" u="sng" dirty="0">
                <a:solidFill>
                  <a:srgbClr val="C00000"/>
                </a:solidFill>
                <a:latin typeface="Times New Roman" panose="02020603050405020304" pitchFamily="18" charset="0"/>
                <a:cs typeface="Times New Roman" panose="02020603050405020304" pitchFamily="18" charset="0"/>
              </a:rPr>
              <a:t> 1</a:t>
            </a:r>
            <a:r>
              <a:rPr lang="en-US" altLang="en-US" sz="3200" b="0" dirty="0">
                <a:solidFill>
                  <a:srgbClr val="C00000"/>
                </a:solidFill>
                <a:latin typeface="Times New Roman" panose="02020603050405020304" pitchFamily="18" charset="0"/>
                <a:cs typeface="Times New Roman" panose="02020603050405020304" pitchFamily="18" charset="0"/>
              </a:rPr>
              <a:t>: </a:t>
            </a:r>
            <a:r>
              <a:rPr lang="en-US" altLang="en-US" sz="3200" b="0" u="sng" dirty="0" err="1">
                <a:solidFill>
                  <a:srgbClr val="0033CC"/>
                </a:solidFill>
                <a:latin typeface="Times New Roman" panose="02020603050405020304" pitchFamily="18" charset="0"/>
                <a:cs typeface="Times New Roman" panose="02020603050405020304" pitchFamily="18" charset="0"/>
              </a:rPr>
              <a:t>Cảnh</a:t>
            </a:r>
            <a:r>
              <a:rPr lang="en-US" altLang="en-US" sz="3200" b="0" u="sng" dirty="0">
                <a:solidFill>
                  <a:srgbClr val="0033CC"/>
                </a:solidFill>
                <a:latin typeface="Times New Roman" panose="02020603050405020304" pitchFamily="18" charset="0"/>
                <a:cs typeface="Times New Roman" panose="02020603050405020304" pitchFamily="18" charset="0"/>
              </a:rPr>
              <a:t> </a:t>
            </a:r>
            <a:r>
              <a:rPr lang="en-US" altLang="en-US" sz="3200" b="0" u="sng" dirty="0" err="1">
                <a:solidFill>
                  <a:srgbClr val="0033CC"/>
                </a:solidFill>
                <a:latin typeface="Times New Roman" panose="02020603050405020304" pitchFamily="18" charset="0"/>
                <a:cs typeface="Times New Roman" panose="02020603050405020304" pitchFamily="18" charset="0"/>
              </a:rPr>
              <a:t>ra</a:t>
            </a:r>
            <a:r>
              <a:rPr lang="en-US" altLang="en-US" sz="3200" b="0" u="sng" dirty="0">
                <a:solidFill>
                  <a:srgbClr val="0033CC"/>
                </a:solidFill>
                <a:latin typeface="Times New Roman" panose="02020603050405020304" pitchFamily="18" charset="0"/>
                <a:cs typeface="Times New Roman" panose="02020603050405020304" pitchFamily="18" charset="0"/>
              </a:rPr>
              <a:t> </a:t>
            </a:r>
            <a:r>
              <a:rPr lang="en-US" altLang="en-US" sz="3200" b="0" u="sng" dirty="0" err="1">
                <a:solidFill>
                  <a:srgbClr val="0033CC"/>
                </a:solidFill>
                <a:latin typeface="Times New Roman" panose="02020603050405020304" pitchFamily="18" charset="0"/>
                <a:cs typeface="Times New Roman" panose="02020603050405020304" pitchFamily="18" charset="0"/>
              </a:rPr>
              <a:t>khơi</a:t>
            </a:r>
            <a:r>
              <a:rPr lang="en-US" altLang="en-US" sz="3200" b="0" u="sng" dirty="0">
                <a:solidFill>
                  <a:srgbClr val="0033CC"/>
                </a:solidFill>
                <a:latin typeface="Times New Roman" panose="02020603050405020304" pitchFamily="18" charset="0"/>
                <a:cs typeface="Times New Roman" panose="02020603050405020304" pitchFamily="18" charset="0"/>
              </a:rPr>
              <a:t> </a:t>
            </a:r>
            <a:r>
              <a:rPr lang="en-US" altLang="en-US" sz="3200" b="0" u="sng" dirty="0" err="1">
                <a:solidFill>
                  <a:srgbClr val="0033CC"/>
                </a:solidFill>
                <a:latin typeface="Times New Roman" panose="02020603050405020304" pitchFamily="18" charset="0"/>
                <a:cs typeface="Times New Roman" panose="02020603050405020304" pitchFamily="18" charset="0"/>
              </a:rPr>
              <a:t>đánh</a:t>
            </a:r>
            <a:r>
              <a:rPr lang="en-US" altLang="en-US" sz="3200" b="0" u="sng" dirty="0">
                <a:solidFill>
                  <a:srgbClr val="0033CC"/>
                </a:solidFill>
                <a:latin typeface="Times New Roman" panose="02020603050405020304" pitchFamily="18" charset="0"/>
                <a:cs typeface="Times New Roman" panose="02020603050405020304" pitchFamily="18" charset="0"/>
              </a:rPr>
              <a:t> </a:t>
            </a:r>
            <a:r>
              <a:rPr lang="en-US" altLang="en-US" sz="3200" b="0" u="sng" dirty="0" err="1">
                <a:solidFill>
                  <a:srgbClr val="0033CC"/>
                </a:solidFill>
                <a:latin typeface="Times New Roman" panose="02020603050405020304" pitchFamily="18" charset="0"/>
                <a:cs typeface="Times New Roman" panose="02020603050405020304" pitchFamily="18" charset="0"/>
              </a:rPr>
              <a:t>cá</a:t>
            </a:r>
            <a:r>
              <a:rPr lang="en-US" altLang="en-US" sz="3200" b="0" dirty="0">
                <a:solidFill>
                  <a:srgbClr val="0033CC"/>
                </a:solidFill>
                <a:latin typeface="Times New Roman" panose="02020603050405020304" pitchFamily="18" charset="0"/>
                <a:cs typeface="Times New Roman" panose="02020603050405020304" pitchFamily="18" charset="0"/>
              </a:rPr>
              <a:t>.</a:t>
            </a:r>
          </a:p>
          <a:p>
            <a:pPr algn="just" eaLnBrk="1" hangingPunct="1">
              <a:spcBef>
                <a:spcPts val="600"/>
              </a:spcBef>
            </a:pPr>
            <a:r>
              <a:rPr lang="en-US" altLang="en-US" sz="3200" b="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Nội</a:t>
            </a:r>
            <a:r>
              <a:rPr lang="en-US" altLang="en-US" sz="3200" dirty="0">
                <a:solidFill>
                  <a:srgbClr val="0033CC"/>
                </a:solidFill>
                <a:latin typeface="Times New Roman" panose="02020603050405020304" pitchFamily="18" charset="0"/>
                <a:cs typeface="Times New Roman" panose="02020603050405020304" pitchFamily="18" charset="0"/>
              </a:rPr>
              <a:t> dung: </a:t>
            </a:r>
            <a:r>
              <a:rPr lang="en-US" altLang="en-US" sz="3200" dirty="0" err="1">
                <a:solidFill>
                  <a:srgbClr val="0033CC"/>
                </a:solidFill>
                <a:latin typeface="Times New Roman" panose="02020603050405020304" pitchFamily="18" charset="0"/>
                <a:cs typeface="Times New Roman" panose="02020603050405020304" pitchFamily="18" charset="0"/>
              </a:rPr>
              <a:t>Vẻ</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đẹp</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trẻ</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trung</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giàu</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sức</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sống</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đầy</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khí</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thế</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vượt</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trường</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giang</a:t>
            </a:r>
            <a:r>
              <a:rPr lang="en-US" altLang="en-US" sz="3200" dirty="0">
                <a:solidFill>
                  <a:srgbClr val="0033CC"/>
                </a:solidFill>
                <a:latin typeface="Times New Roman" panose="02020603050405020304" pitchFamily="18" charset="0"/>
                <a:cs typeface="Times New Roman" panose="02020603050405020304" pitchFamily="18" charset="0"/>
              </a:rPr>
              <a:t>.</a:t>
            </a:r>
          </a:p>
          <a:p>
            <a:pPr algn="just" eaLnBrk="1" hangingPunct="1">
              <a:spcBef>
                <a:spcPts val="600"/>
              </a:spcBef>
            </a:pP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Nghệ</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thuật</a:t>
            </a:r>
            <a:r>
              <a:rPr lang="en-US" altLang="en-US" sz="3200" dirty="0">
                <a:solidFill>
                  <a:srgbClr val="0033CC"/>
                </a:solidFill>
                <a:latin typeface="Times New Roman" panose="02020603050405020304" pitchFamily="18" charset="0"/>
                <a:cs typeface="Times New Roman" panose="02020603050405020304" pitchFamily="18" charset="0"/>
              </a:rPr>
              <a:t>: </a:t>
            </a:r>
          </a:p>
          <a:p>
            <a:pPr algn="just" eaLnBrk="1" hangingPunct="1">
              <a:spcBef>
                <a:spcPts val="600"/>
              </a:spcBef>
            </a:pPr>
            <a:r>
              <a:rPr lang="en-US" altLang="en-US" sz="3200" dirty="0">
                <a:solidFill>
                  <a:srgbClr val="0033CC"/>
                </a:solidFill>
                <a:latin typeface="Times New Roman" panose="02020603050405020304" pitchFamily="18" charset="0"/>
                <a:cs typeface="Times New Roman" panose="02020603050405020304" pitchFamily="18" charset="0"/>
              </a:rPr>
              <a:t>   + </a:t>
            </a:r>
            <a:r>
              <a:rPr lang="en-US" altLang="en-US" sz="3200" dirty="0" err="1">
                <a:solidFill>
                  <a:srgbClr val="0033CC"/>
                </a:solidFill>
                <a:latin typeface="Times New Roman" panose="02020603050405020304" pitchFamily="18" charset="0"/>
                <a:cs typeface="Times New Roman" panose="02020603050405020304" pitchFamily="18" charset="0"/>
              </a:rPr>
              <a:t>Từ</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ngữ</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gợi</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cảm</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trong</a:t>
            </a:r>
            <a:r>
              <a:rPr lang="en-US" altLang="en-US" sz="3200" i="1"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nhẹ</a:t>
            </a:r>
            <a:r>
              <a:rPr lang="en-US" altLang="en-US" sz="3200" i="1"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hồng</a:t>
            </a:r>
            <a:r>
              <a:rPr lang="en-US" altLang="en-US" sz="3200" i="1" dirty="0">
                <a:solidFill>
                  <a:srgbClr val="0033CC"/>
                </a:solidFill>
                <a:latin typeface="Times New Roman" panose="02020603050405020304" pitchFamily="18" charset="0"/>
                <a:cs typeface="Times New Roman" panose="02020603050405020304" pitchFamily="18" charset="0"/>
              </a:rPr>
              <a:t>”…</a:t>
            </a:r>
            <a:r>
              <a:rPr lang="en-US" altLang="en-US" sz="3200" dirty="0">
                <a:solidFill>
                  <a:srgbClr val="0033CC"/>
                </a:solidFill>
                <a:latin typeface="Times New Roman" panose="02020603050405020304" pitchFamily="18" charset="0"/>
                <a:cs typeface="Times New Roman" panose="02020603050405020304" pitchFamily="18" charset="0"/>
              </a:rPr>
              <a:t> </a:t>
            </a:r>
          </a:p>
          <a:p>
            <a:pPr algn="just" eaLnBrk="1" hangingPunct="1">
              <a:spcBef>
                <a:spcPts val="600"/>
              </a:spcBef>
            </a:pPr>
            <a:r>
              <a:rPr lang="en-US" altLang="en-US" sz="3200" dirty="0">
                <a:solidFill>
                  <a:srgbClr val="0033CC"/>
                </a:solidFill>
                <a:latin typeface="Times New Roman" panose="02020603050405020304" pitchFamily="18" charset="0"/>
                <a:cs typeface="Times New Roman" panose="02020603050405020304" pitchFamily="18" charset="0"/>
              </a:rPr>
              <a:t>   + </a:t>
            </a:r>
            <a:r>
              <a:rPr lang="en-US" altLang="en-US" sz="3200" dirty="0" err="1">
                <a:solidFill>
                  <a:srgbClr val="0033CC"/>
                </a:solidFill>
                <a:latin typeface="Times New Roman" panose="02020603050405020304" pitchFamily="18" charset="0"/>
                <a:cs typeface="Times New Roman" panose="02020603050405020304" pitchFamily="18" charset="0"/>
              </a:rPr>
              <a:t>Hình</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ảnh</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thơ</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đẹp</a:t>
            </a:r>
            <a:r>
              <a:rPr lang="en-US" altLang="en-US" sz="3200" dirty="0">
                <a:solidFill>
                  <a:srgbClr val="0033CC"/>
                </a:solidFill>
                <a:latin typeface="Times New Roman" panose="02020603050405020304" pitchFamily="18" charset="0"/>
                <a:cs typeface="Times New Roman" panose="02020603050405020304" pitchFamily="18" charset="0"/>
              </a:rPr>
              <a:t>, so </a:t>
            </a:r>
            <a:r>
              <a:rPr lang="en-US" altLang="en-US" sz="3200" dirty="0" err="1">
                <a:solidFill>
                  <a:srgbClr val="0033CC"/>
                </a:solidFill>
                <a:latin typeface="Times New Roman" panose="02020603050405020304" pitchFamily="18" charset="0"/>
                <a:cs typeface="Times New Roman" panose="02020603050405020304" pitchFamily="18" charset="0"/>
              </a:rPr>
              <a:t>sánh</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nhân</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dirty="0" err="1">
                <a:solidFill>
                  <a:srgbClr val="0033CC"/>
                </a:solidFill>
                <a:latin typeface="Times New Roman" panose="02020603050405020304" pitchFamily="18" charset="0"/>
                <a:cs typeface="Times New Roman" panose="02020603050405020304" pitchFamily="18" charset="0"/>
              </a:rPr>
              <a:t>hoá</a:t>
            </a:r>
            <a:r>
              <a:rPr lang="en-US" altLang="en-US" sz="3200"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chiếc</a:t>
            </a:r>
            <a:r>
              <a:rPr lang="en-US" altLang="en-US" sz="3200" i="1"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thuyền</a:t>
            </a:r>
            <a:r>
              <a:rPr lang="en-US" altLang="en-US" sz="3200" i="1" dirty="0">
                <a:solidFill>
                  <a:srgbClr val="0033CC"/>
                </a:solidFill>
                <a:latin typeface="Times New Roman" panose="02020603050405020304" pitchFamily="18" charset="0"/>
                <a:cs typeface="Times New Roman" panose="02020603050405020304" pitchFamily="18" charset="0"/>
              </a:rPr>
              <a:t>” – “</a:t>
            </a:r>
            <a:r>
              <a:rPr lang="en-US" altLang="en-US" sz="3200" i="1" dirty="0" err="1">
                <a:solidFill>
                  <a:srgbClr val="0033CC"/>
                </a:solidFill>
                <a:latin typeface="Times New Roman" panose="02020603050405020304" pitchFamily="18" charset="0"/>
                <a:cs typeface="Times New Roman" panose="02020603050405020304" pitchFamily="18" charset="0"/>
              </a:rPr>
              <a:t>tuấn</a:t>
            </a:r>
            <a:r>
              <a:rPr lang="en-US" altLang="en-US" sz="3200" i="1"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mã</a:t>
            </a:r>
            <a:r>
              <a:rPr lang="en-US" altLang="en-US" sz="3200" i="1"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cánh</a:t>
            </a:r>
            <a:r>
              <a:rPr lang="en-US" altLang="en-US" sz="3200" i="1"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buồm</a:t>
            </a:r>
            <a:r>
              <a:rPr lang="en-US" altLang="en-US" sz="3200" i="1" dirty="0">
                <a:solidFill>
                  <a:srgbClr val="0033CC"/>
                </a:solidFill>
                <a:latin typeface="Times New Roman" panose="02020603050405020304" pitchFamily="18" charset="0"/>
                <a:cs typeface="Times New Roman" panose="02020603050405020304" pitchFamily="18" charset="0"/>
              </a:rPr>
              <a:t>” – “</a:t>
            </a:r>
            <a:r>
              <a:rPr lang="en-US" altLang="en-US" sz="3200" i="1" dirty="0" err="1">
                <a:solidFill>
                  <a:srgbClr val="0033CC"/>
                </a:solidFill>
                <a:latin typeface="Times New Roman" panose="02020603050405020304" pitchFamily="18" charset="0"/>
                <a:cs typeface="Times New Roman" panose="02020603050405020304" pitchFamily="18" charset="0"/>
              </a:rPr>
              <a:t>mảnh</a:t>
            </a:r>
            <a:r>
              <a:rPr lang="en-US" altLang="en-US" sz="3200" i="1"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hồn</a:t>
            </a:r>
            <a:r>
              <a:rPr lang="en-US" altLang="en-US" sz="3200" i="1" dirty="0">
                <a:solidFill>
                  <a:srgbClr val="0033CC"/>
                </a:solidFill>
                <a:latin typeface="Times New Roman" panose="02020603050405020304" pitchFamily="18" charset="0"/>
                <a:cs typeface="Times New Roman" panose="02020603050405020304" pitchFamily="18" charset="0"/>
              </a:rPr>
              <a:t> </a:t>
            </a:r>
            <a:r>
              <a:rPr lang="en-US" altLang="en-US" sz="3200" i="1" dirty="0" err="1">
                <a:solidFill>
                  <a:srgbClr val="0033CC"/>
                </a:solidFill>
                <a:latin typeface="Times New Roman" panose="02020603050405020304" pitchFamily="18" charset="0"/>
                <a:cs typeface="Times New Roman" panose="02020603050405020304" pitchFamily="18" charset="0"/>
              </a:rPr>
              <a:t>làng</a:t>
            </a:r>
            <a:r>
              <a:rPr lang="en-US" altLang="en-US" sz="3200" i="1" dirty="0">
                <a:solidFill>
                  <a:srgbClr val="0033CC"/>
                </a:solidFill>
                <a:latin typeface="Times New Roman" panose="02020603050405020304" pitchFamily="18" charset="0"/>
                <a:cs typeface="Times New Roman" panose="02020603050405020304" pitchFamily="18" charset="0"/>
              </a:rPr>
              <a:t>”...</a:t>
            </a:r>
          </a:p>
        </p:txBody>
      </p:sp>
      <p:sp>
        <p:nvSpPr>
          <p:cNvPr id="2" name="TextBox 1"/>
          <p:cNvSpPr txBox="1"/>
          <p:nvPr/>
        </p:nvSpPr>
        <p:spPr>
          <a:xfrm>
            <a:off x="152400" y="283548"/>
            <a:ext cx="5961210" cy="6370975"/>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w="57150">
            <a:solidFill>
              <a:srgbClr val="0070C0"/>
            </a:solidFill>
          </a:ln>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Giữa trời nước bao la nổi bật hình ảnh con thuyền hiên ngang, hăng hái, đầy sinh lực dưới bàn tay điều khiển thành thạo của dân trai tráng đang nhẹ lướt trên sóng qua hình ảnh so sánh như con tuấn mã.</a:t>
            </a:r>
            <a:r>
              <a:rPr lang="vi-VN" sz="2400" dirty="0">
                <a:solidFill>
                  <a:srgbClr val="FFFF00"/>
                </a:solidFill>
                <a:latin typeface="Times New Roman" panose="02020603050405020304" pitchFamily="18" charset="0"/>
                <a:cs typeface="Times New Roman" panose="02020603050405020304" pitchFamily="18" charset="0"/>
              </a:rPr>
              <a:t> </a:t>
            </a:r>
            <a:r>
              <a:rPr lang="vi-VN" sz="2400" b="1" dirty="0">
                <a:solidFill>
                  <a:srgbClr val="C00000"/>
                </a:solidFill>
                <a:latin typeface="Times New Roman" panose="02020603050405020304" pitchFamily="18" charset="0"/>
                <a:cs typeface="Times New Roman" panose="02020603050405020304" pitchFamily="18" charset="0"/>
              </a:rPr>
              <a:t>Bằng các từ ngữ sinh động</a:t>
            </a:r>
            <a:r>
              <a:rPr lang="vi-VN" sz="2400" dirty="0">
                <a:latin typeface="Times New Roman" panose="02020603050405020304" pitchFamily="18" charset="0"/>
                <a:cs typeface="Times New Roman" panose="02020603050405020304" pitchFamily="18" charset="0"/>
              </a:rPr>
              <a:t>, nhà thơ đã khắc hoạ tư thế kiêu hãnh chinh phục sông dài, biển rộng của người làng chài.</a:t>
            </a:r>
            <a:r>
              <a:rPr lang="en-US" sz="2400" dirty="0">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Lời</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thơ</a:t>
            </a:r>
            <a:r>
              <a:rPr lang="en-US" sz="2400" b="1" dirty="0">
                <a:solidFill>
                  <a:srgbClr val="C00000"/>
                </a:solidFill>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như băng băng về phía trước, như rướn lên cao bao la cùng với con thuyền, với cánh buồm! </a:t>
            </a:r>
            <a:r>
              <a:rPr lang="vi-VN" sz="2400" b="1" dirty="0">
                <a:solidFill>
                  <a:srgbClr val="C00000"/>
                </a:solidFill>
                <a:latin typeface="Times New Roman" panose="02020603050405020304" pitchFamily="18" charset="0"/>
                <a:cs typeface="Times New Roman" panose="02020603050405020304" pitchFamily="18" charset="0"/>
              </a:rPr>
              <a:t>Tế Hanh đã cảm nhận cuộc sống lao động của làng quê bằng cả tâm hồn thiết tha gắn b</a:t>
            </a:r>
            <a:r>
              <a:rPr lang="en-US" sz="2400" b="1" dirty="0">
                <a:solidFill>
                  <a:srgbClr val="C00000"/>
                </a:solidFill>
                <a:latin typeface="Times New Roman" panose="02020603050405020304" pitchFamily="18" charset="0"/>
                <a:cs typeface="Times New Roman" panose="02020603050405020304" pitchFamily="18" charset="0"/>
              </a:rPr>
              <a:t>ó </a:t>
            </a:r>
            <a:r>
              <a:rPr lang="vi-VN" sz="2400" dirty="0">
                <a:latin typeface="Times New Roman" panose="02020603050405020304" pitchFamily="18" charset="0"/>
                <a:cs typeface="Times New Roman" panose="02020603050405020304" pitchFamily="18" charset="0"/>
              </a:rPr>
              <a:t>nên mới liên tưởng: </a:t>
            </a:r>
            <a:r>
              <a:rPr lang="vi-VN" sz="2400" i="1" dirty="0">
                <a:latin typeface="Times New Roman" panose="02020603050405020304" pitchFamily="18" charset="0"/>
                <a:cs typeface="Times New Roman" panose="02020603050405020304" pitchFamily="18" charset="0"/>
              </a:rPr>
              <a:t>Cánh buồm giương to như mảnh hồn làng</a:t>
            </a:r>
            <a:r>
              <a:rPr lang="vi-VN" sz="2400" dirty="0">
                <a:latin typeface="Times New Roman" panose="02020603050405020304" pitchFamily="18" charset="0"/>
                <a:cs typeface="Times New Roman" panose="02020603050405020304" pitchFamily="18" charset="0"/>
              </a:rPr>
              <a:t>. Bao nhiêu trìu mến thiêng liêng, bao nhiêu hi vọng mưu sinh của người lao động được gửi gắm ở đấy.</a:t>
            </a:r>
            <a:endParaRPr lang="en-US" sz="2400" dirty="0">
              <a:latin typeface="Times New Roman" panose="02020603050405020304" pitchFamily="18" charset="0"/>
              <a:cs typeface="Times New Roman" panose="02020603050405020304" pitchFamily="18" charset="0"/>
            </a:endParaRPr>
          </a:p>
          <a:p>
            <a:pPr algn="just"/>
            <a:endParaRPr lang="en-US" sz="2400" dirty="0"/>
          </a:p>
        </p:txBody>
      </p:sp>
    </p:spTree>
    <p:extLst>
      <p:ext uri="{BB962C8B-B14F-4D97-AF65-F5344CB8AC3E}">
        <p14:creationId xmlns:p14="http://schemas.microsoft.com/office/powerpoint/2010/main" val="2714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2154"/>
            <a:ext cx="4104456" cy="523220"/>
          </a:xfrm>
          <a:prstGeom prst="rect">
            <a:avLst/>
          </a:prstGeom>
        </p:spPr>
        <p:txBody>
          <a:bodyPr wrap="square">
            <a:spAutoFit/>
          </a:bodyPr>
          <a:lstStyle/>
          <a:p>
            <a:pPr algn="l"/>
            <a:r>
              <a:rPr lang="vi-VN" sz="2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Luận điểm </a:t>
            </a:r>
            <a:r>
              <a:rPr lang="en-US" sz="2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vi-VN" sz="2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
        <p:nvSpPr>
          <p:cNvPr id="7" name="Rectangle 6"/>
          <p:cNvSpPr/>
          <p:nvPr/>
        </p:nvSpPr>
        <p:spPr>
          <a:xfrm>
            <a:off x="335360" y="859359"/>
            <a:ext cx="7218377" cy="584775"/>
          </a:xfrm>
          <a:prstGeom prst="rect">
            <a:avLst/>
          </a:prstGeom>
        </p:spPr>
        <p:txBody>
          <a:bodyPr wrap="square">
            <a:spAutoFit/>
          </a:bodyPr>
          <a:lstStyle/>
          <a:p>
            <a:pPr lvl="0" algn="l"/>
            <a:r>
              <a:rPr lang="vi-VN" altLang="vi-VN" sz="3200" i="1" dirty="0">
                <a:solidFill>
                  <a:srgbClr val="FFCC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
        <p:nvSpPr>
          <p:cNvPr id="5" name="Rectangle 2"/>
          <p:cNvSpPr>
            <a:spLocks noChangeArrowheads="1"/>
          </p:cNvSpPr>
          <p:nvPr/>
        </p:nvSpPr>
        <p:spPr bwMode="auto">
          <a:xfrm>
            <a:off x="0" y="472618"/>
            <a:ext cx="12284767" cy="6678751"/>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eaLnBrk="1" hangingPunct="1"/>
            <a:r>
              <a:rPr lang="vi-VN" altLang="vi-VN"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Cảnh</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đón</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thuyền</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trở</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ồn</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ào</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tấp</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nập</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cũng</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được</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miêu</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tả</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với</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tình</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yêu</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thiết</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lvl="0" algn="ctr" eaLnBrk="1" hangingPunct="1"/>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Ngày</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hôm</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sau</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ào</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trên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bến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đỗ</a:t>
            </a:r>
            <a:endPar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ctr" eaLnBrk="1" hangingPunct="1"/>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Khắp</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dân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làng</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tấp</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nập</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đón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ghé</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lvl="0" algn="ctr" eaLnBrk="1" hangingPunct="1"/>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“Nhờ ơn trời biển lặng cá đầy ghe”,</a:t>
            </a:r>
          </a:p>
          <a:p>
            <a:pPr lvl="0" algn="ctr" eaLnBrk="1" hangingPunct="1"/>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con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tươi</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ngon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thân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bạc</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trắng</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lvl="0" algn="just" eaLnBrk="1" hangingPunct="1"/>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Ở đoạn trước, khi tả cảnh ra đi </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mạnh mẽ vượt trường giang </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 đoàn thuyền, hơi thơ băng băng, phơi phới.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Đến</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đoạn</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này</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lvl="0" algn="just" eaLnBrk="1" hangingPunct="1"/>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Chính</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đây</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xuất</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hiện</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thơ</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hay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nhất</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tinh</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tế</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nhất</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Quê</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hương</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lvl="0" algn="ctr" eaLnBrk="1" hangingPunct="1"/>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Dân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chài</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lưới</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làn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da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ngăm</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rám</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nắng</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lvl="0" algn="ctr" eaLnBrk="1" hangingPunct="1"/>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thân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hình</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nồng</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thở</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vị</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xăm</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lvl="0" algn="ctr" eaLnBrk="1" hangingPunct="1"/>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Chiếc</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thuyền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im</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bến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mỏi</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trở</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nằm</a:t>
            </a:r>
            <a:endPar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ctr" eaLnBrk="1" hangingPunct="1"/>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Nghe</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chất</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muối</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thấm</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dần</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trong</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thớ</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vỏ</a:t>
            </a:r>
            <a:r>
              <a:rPr lang="en-US"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algn="just" eaLnBrk="1" hangingPunct="1"/>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Chỉ</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ai</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là</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con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vạn</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chài</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mới</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viết</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được</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thơ</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như</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altLang="vi-VN"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Tế Hanh như khắc tạc bức tượng đài người dân chài giữa đất trời lộng gió với hình khối, màu sắc và cả hương vị không thể lẫn: bức tượng đài nồng thở vị xa xăm – vị muối mặn mòi của biển khơi, của những chân trời tít tắp mà họ thường chinh phục. Chất muối mặn mòi ấy ngấm vào thân hình người dân chài quê hương, thấm dần trong thớ vỏ chiếc thuyền hay đã ngấm sâu vào làn da thớ thịt, vào tâm hồn Tế Hanh để thành niềm cảm xúc bâng khuâng, kì diệu?</a:t>
            </a:r>
            <a:endParaRPr lang="vi-VN" sz="2200" b="1" dirty="0"/>
          </a:p>
          <a:p>
            <a:pPr lvl="0" algn="just" eaLnBrk="1" hangingPunct="1"/>
            <a:r>
              <a:rPr kumimoji="0" lang="vi-VN" altLang="vi-VN" sz="2200" b="1" i="0" u="none" strike="noStrike" cap="none" normalizeH="0" baseline="0" dirty="0">
                <a:ln>
                  <a:noFill/>
                </a:ln>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vi-VN" altLang="vi-VN" sz="2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0" y="415831"/>
            <a:ext cx="184731" cy="369332"/>
          </a:xfrm>
          <a:prstGeom prst="rect">
            <a:avLst/>
          </a:prstGeom>
          <a:noFill/>
        </p:spPr>
        <p:txBody>
          <a:bodyPr wrap="none" rtlCol="0">
            <a:spAutoFit/>
          </a:bodyPr>
          <a:lstStyle/>
          <a:p>
            <a:endParaRPr lang="en-US"/>
          </a:p>
        </p:txBody>
      </p:sp>
      <p:sp>
        <p:nvSpPr>
          <p:cNvPr id="12" name="Rectangle 11"/>
          <p:cNvSpPr/>
          <p:nvPr/>
        </p:nvSpPr>
        <p:spPr>
          <a:xfrm>
            <a:off x="3063565" y="2677461"/>
            <a:ext cx="8980344" cy="400110"/>
          </a:xfrm>
          <a:prstGeom prst="rect">
            <a:avLst/>
          </a:prstGeom>
        </p:spPr>
        <p:txBody>
          <a:bodyPr wrap="none">
            <a:spAutoFit/>
          </a:bodyPr>
          <a:lstStyle/>
          <a:p>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âm</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điệu</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thơ</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thư</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thái</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dần</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lắng</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lại</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theo</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niềm</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vui</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no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ấm</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bình</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yên</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dân</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0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làng</a:t>
            </a:r>
            <a:r>
              <a:rPr lang="en-US" altLang="vi-VN" sz="20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vi-VN" sz="2000" b="1" dirty="0">
              <a:solidFill>
                <a:srgbClr val="0033CC"/>
              </a:solidFill>
            </a:endParaRPr>
          </a:p>
        </p:txBody>
      </p:sp>
      <p:sp>
        <p:nvSpPr>
          <p:cNvPr id="15" name="Text Box 5"/>
          <p:cNvSpPr txBox="1">
            <a:spLocks noChangeArrowheads="1"/>
          </p:cNvSpPr>
          <p:nvPr/>
        </p:nvSpPr>
        <p:spPr bwMode="auto">
          <a:xfrm>
            <a:off x="8036947" y="515348"/>
            <a:ext cx="4134676" cy="1815882"/>
          </a:xfrm>
          <a:prstGeom prst="rect">
            <a:avLst/>
          </a:prstGeom>
          <a:solidFill>
            <a:srgbClr val="FFFF00"/>
          </a:solidFill>
          <a:ln w="57150">
            <a:solidFill>
              <a:schemeClr val="accent1"/>
            </a:solidFill>
          </a:ln>
          <a:effec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sz="2800" u="sng" dirty="0" err="1">
                <a:solidFill>
                  <a:srgbClr val="C00000"/>
                </a:solidFill>
                <a:latin typeface="Times New Roman" panose="02020603050405020304" pitchFamily="18" charset="0"/>
                <a:cs typeface="Times New Roman" panose="02020603050405020304" pitchFamily="18" charset="0"/>
              </a:rPr>
              <a:t>Luận</a:t>
            </a:r>
            <a:r>
              <a:rPr lang="en-US" sz="2800" u="sng" dirty="0">
                <a:solidFill>
                  <a:srgbClr val="C00000"/>
                </a:solidFill>
                <a:latin typeface="Times New Roman" panose="02020603050405020304" pitchFamily="18" charset="0"/>
                <a:cs typeface="Times New Roman" panose="02020603050405020304" pitchFamily="18" charset="0"/>
              </a:rPr>
              <a:t> </a:t>
            </a:r>
            <a:r>
              <a:rPr lang="en-US" sz="2800" u="sng" dirty="0" err="1">
                <a:solidFill>
                  <a:srgbClr val="C00000"/>
                </a:solidFill>
                <a:latin typeface="Times New Roman" panose="02020603050405020304" pitchFamily="18" charset="0"/>
                <a:cs typeface="Times New Roman" panose="02020603050405020304" pitchFamily="18" charset="0"/>
              </a:rPr>
              <a:t>điểm</a:t>
            </a:r>
            <a:r>
              <a:rPr lang="en-US" sz="2800" u="sng" dirty="0">
                <a:solidFill>
                  <a:srgbClr val="C00000"/>
                </a:solidFill>
                <a:latin typeface="Times New Roman" panose="02020603050405020304" pitchFamily="18" charset="0"/>
                <a:cs typeface="Times New Roman" panose="02020603050405020304" pitchFamily="18" charset="0"/>
              </a:rPr>
              <a:t> 2: </a:t>
            </a:r>
          </a:p>
          <a:p>
            <a:pPr algn="just" eaLnBrk="1" hangingPunct="1"/>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Cảnh</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trở</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về</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đông</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vui</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nhộn</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nhịp</a:t>
            </a:r>
            <a:r>
              <a:rPr lang="en-US" sz="2800" dirty="0">
                <a:solidFill>
                  <a:srgbClr val="0033CC"/>
                </a:solidFill>
                <a:latin typeface="Times New Roman" panose="02020603050405020304" pitchFamily="18" charset="0"/>
                <a:cs typeface="Times New Roman" panose="02020603050405020304" pitchFamily="18" charset="0"/>
              </a:rPr>
              <a:t>, no </a:t>
            </a:r>
            <a:r>
              <a:rPr lang="en-US" sz="2800" dirty="0" err="1">
                <a:solidFill>
                  <a:srgbClr val="0033CC"/>
                </a:solidFill>
                <a:latin typeface="Times New Roman" panose="02020603050405020304" pitchFamily="18" charset="0"/>
                <a:cs typeface="Times New Roman" panose="02020603050405020304" pitchFamily="18" charset="0"/>
              </a:rPr>
              <a:t>đủ</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bình</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yên</a:t>
            </a:r>
            <a:r>
              <a:rPr lang="en-US" sz="2800" dirty="0">
                <a:solidFill>
                  <a:srgbClr val="0033CC"/>
                </a:solidFill>
                <a:latin typeface="Times New Roman" panose="02020603050405020304" pitchFamily="18" charset="0"/>
                <a:cs typeface="Times New Roman" panose="02020603050405020304" pitchFamily="18" charset="0"/>
              </a:rPr>
              <a:t>.</a:t>
            </a:r>
            <a:endParaRPr lang="en-US" altLang="en-US" sz="2800" dirty="0">
              <a:solidFill>
                <a:srgbClr val="0033CC"/>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2139730" y="17322"/>
            <a:ext cx="5897217" cy="430887"/>
          </a:xfrm>
          <a:prstGeom prst="rect">
            <a:avLst/>
          </a:prstGeom>
        </p:spPr>
        <p:txBody>
          <a:bodyPr wrap="square">
            <a:spAutoFit/>
          </a:bodyPr>
          <a:lstStyle/>
          <a:p>
            <a:pPr lvl="0"/>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Cảnh</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đón</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thuyền</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đánh</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trở</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ồn</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ào</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tấp</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2200" b="1" dirty="0" err="1">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nập</a:t>
            </a:r>
            <a:r>
              <a:rPr lang="en-US"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vi-VN" altLang="vi-VN" sz="2200" b="1" dirty="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TextBox 13"/>
          <p:cNvSpPr txBox="1"/>
          <p:nvPr/>
        </p:nvSpPr>
        <p:spPr>
          <a:xfrm>
            <a:off x="941243" y="43053"/>
            <a:ext cx="6997146" cy="6740307"/>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w="57150">
            <a:solidFill>
              <a:schemeClr val="accent2"/>
            </a:solidFill>
          </a:ln>
        </p:spPr>
        <p:txBody>
          <a:bodyPr wrap="square" rtlCol="0">
            <a:spAutoFit/>
          </a:bodyPr>
          <a:lstStyle/>
          <a:p>
            <a:pPr lvl="0" algn="just"/>
            <a:r>
              <a:rPr lang="en-US" altLang="vi-VN" sz="2400" b="1" dirty="0" err="1">
                <a:solidFill>
                  <a:srgbClr val="4203DF"/>
                </a:solidFill>
                <a:latin typeface="Times New Roman" panose="02020603050405020304" pitchFamily="18" charset="0"/>
                <a:cs typeface="Times New Roman" panose="02020603050405020304" pitchFamily="18" charset="0"/>
              </a:rPr>
              <a:t>Cảnh</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đón</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thuyền</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đánh</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cá</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trở</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về</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ồn</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ào</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tấp</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nập</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cũng</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được</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miêu</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tả</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với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một</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tình</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yêu</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tha</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thiết</a:t>
            </a:r>
            <a:r>
              <a:rPr lang="en-US" altLang="vi-VN" dirty="0">
                <a:latin typeface="Times New Roman" panose="02020603050405020304" pitchFamily="18" charset="0"/>
                <a:cs typeface="Times New Roman" panose="02020603050405020304" pitchFamily="18" charset="0"/>
              </a:rPr>
              <a:t>:</a:t>
            </a:r>
          </a:p>
          <a:p>
            <a:pPr algn="ctr"/>
            <a:r>
              <a:rPr lang="en-US" altLang="vi-VN" i="1" dirty="0" err="1">
                <a:latin typeface="Times New Roman" panose="02020603050405020304" pitchFamily="18" charset="0"/>
                <a:cs typeface="Times New Roman" panose="02020603050405020304" pitchFamily="18" charset="0"/>
              </a:rPr>
              <a:t>Ngày</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hôm</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sau</a:t>
            </a:r>
            <a:r>
              <a:rPr lang="en-US" altLang="vi-VN" i="1" dirty="0">
                <a:latin typeface="Times New Roman" panose="02020603050405020304" pitchFamily="18" charset="0"/>
                <a:cs typeface="Times New Roman" panose="02020603050405020304" pitchFamily="18" charset="0"/>
              </a:rPr>
              <a:t>,</a:t>
            </a:r>
            <a:r>
              <a:rPr lang="en-US" altLang="vi-VN" dirty="0">
                <a:solidFill>
                  <a:srgbClr val="FFCC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ồn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ào</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trên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bến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đỗ</a:t>
            </a:r>
            <a:endParaRPr lang="en-US" altLang="vi-VN" i="1" dirty="0">
              <a:latin typeface="Times New Roman" panose="02020603050405020304" pitchFamily="18" charset="0"/>
              <a:cs typeface="Times New Roman" panose="02020603050405020304" pitchFamily="18" charset="0"/>
            </a:endParaRPr>
          </a:p>
          <a:p>
            <a:pPr lvl="0" algn="ctr"/>
            <a:r>
              <a:rPr lang="en-US" altLang="vi-VN" i="1" dirty="0" err="1">
                <a:latin typeface="Times New Roman" panose="02020603050405020304" pitchFamily="18" charset="0"/>
                <a:cs typeface="Times New Roman" panose="02020603050405020304" pitchFamily="18" charset="0"/>
              </a:rPr>
              <a:t>Khắp</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dân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làng</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tấp</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nập</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đón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ghé</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về</a:t>
            </a:r>
            <a:r>
              <a:rPr lang="en-US" altLang="vi-VN" i="1" dirty="0">
                <a:latin typeface="Times New Roman" panose="02020603050405020304" pitchFamily="18" charset="0"/>
                <a:cs typeface="Times New Roman" panose="02020603050405020304" pitchFamily="18" charset="0"/>
              </a:rPr>
              <a:t>.</a:t>
            </a:r>
          </a:p>
          <a:p>
            <a:pPr lvl="0" algn="ctr"/>
            <a:r>
              <a:rPr lang="en-US" altLang="vi-VN" i="1" dirty="0">
                <a:latin typeface="Times New Roman" panose="02020603050405020304" pitchFamily="18" charset="0"/>
                <a:cs typeface="Times New Roman" panose="02020603050405020304" pitchFamily="18" charset="0"/>
              </a:rPr>
              <a:t>“Nhờ ơn trời biển lặng cá đầy ghe”,</a:t>
            </a:r>
          </a:p>
          <a:p>
            <a:pPr lvl="0" algn="ctr"/>
            <a:r>
              <a:rPr lang="en-US" altLang="vi-VN" i="1" dirty="0" err="1">
                <a:latin typeface="Times New Roman" panose="02020603050405020304" pitchFamily="18" charset="0"/>
                <a:cs typeface="Times New Roman" panose="02020603050405020304" pitchFamily="18" charset="0"/>
              </a:rPr>
              <a:t>Những</a:t>
            </a:r>
            <a:r>
              <a:rPr lang="en-US" altLang="vi-VN" i="1" dirty="0">
                <a:latin typeface="Times New Roman" panose="02020603050405020304" pitchFamily="18" charset="0"/>
                <a:cs typeface="Times New Roman" panose="02020603050405020304" pitchFamily="18" charset="0"/>
              </a:rPr>
              <a:t> con </a:t>
            </a:r>
            <a:r>
              <a:rPr lang="en-US" altLang="vi-VN" i="1" dirty="0" err="1">
                <a:latin typeface="Times New Roman" panose="02020603050405020304" pitchFamily="18" charset="0"/>
                <a:cs typeface="Times New Roman" panose="02020603050405020304" pitchFamily="18" charset="0"/>
              </a:rPr>
              <a:t>cá</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tươi</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ngon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thân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bạc</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trắng</a:t>
            </a:r>
            <a:r>
              <a:rPr lang="en-US" altLang="vi-VN" i="1" dirty="0">
                <a:latin typeface="Times New Roman" panose="02020603050405020304" pitchFamily="18" charset="0"/>
                <a:cs typeface="Times New Roman" panose="02020603050405020304" pitchFamily="18" charset="0"/>
              </a:rPr>
              <a:t>.</a:t>
            </a:r>
          </a:p>
          <a:p>
            <a:pPr algn="just"/>
            <a:r>
              <a:rPr lang="en-US" altLang="vi-VN" dirty="0">
                <a:latin typeface="Times New Roman" panose="02020603050405020304" pitchFamily="18" charset="0"/>
                <a:cs typeface="Times New Roman" panose="02020603050405020304" pitchFamily="18" charset="0"/>
              </a:rPr>
              <a:t>            Ở </a:t>
            </a:r>
            <a:r>
              <a:rPr lang="en-US" altLang="vi-VN" dirty="0" err="1">
                <a:latin typeface="Times New Roman" panose="02020603050405020304" pitchFamily="18" charset="0"/>
                <a:cs typeface="Times New Roman" panose="02020603050405020304" pitchFamily="18" charset="0"/>
              </a:rPr>
              <a:t>đoạn</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trước</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khi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tả</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cảnh</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ra</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đi</a:t>
            </a:r>
            <a:r>
              <a:rPr lang="en-US" altLang="vi-VN"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mạnh</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mẻ</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vượt</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trường</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giang</a:t>
            </a:r>
            <a:r>
              <a:rPr lang="en-US" altLang="vi-VN" i="1"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của</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đoàn</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thuyền</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hơi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thơ</a:t>
            </a:r>
            <a:r>
              <a:rPr lang="en-US" altLang="vi-VN" dirty="0">
                <a:latin typeface="Times New Roman" panose="02020603050405020304" pitchFamily="18" charset="0"/>
                <a:cs typeface="Times New Roman" panose="02020603050405020304" pitchFamily="18" charset="0"/>
              </a:rPr>
              <a:t> bang </a:t>
            </a:r>
            <a:r>
              <a:rPr lang="en-US" altLang="vi-VN" dirty="0" err="1">
                <a:latin typeface="Times New Roman" panose="02020603050405020304" pitchFamily="18" charset="0"/>
                <a:cs typeface="Times New Roman" panose="02020603050405020304" pitchFamily="18" charset="0"/>
              </a:rPr>
              <a:t>bang</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phơi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phới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Đến</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đoạn</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này</a:t>
            </a:r>
            <a:r>
              <a:rPr lang="en-US" altLang="vi-VN"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âm</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điệu</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thơ</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thư</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thái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và</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dần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lắng</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lại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theo</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niềm</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vui</a:t>
            </a:r>
            <a:r>
              <a:rPr lang="en-US" altLang="vi-VN" b="1" dirty="0">
                <a:solidFill>
                  <a:srgbClr val="C00000"/>
                </a:solidFill>
                <a:latin typeface="Times New Roman" panose="02020603050405020304" pitchFamily="18" charset="0"/>
                <a:cs typeface="Times New Roman" panose="02020603050405020304" pitchFamily="18" charset="0"/>
              </a:rPr>
              <a:t> no </a:t>
            </a:r>
            <a:r>
              <a:rPr lang="en-US" altLang="vi-VN" b="1" dirty="0" err="1">
                <a:solidFill>
                  <a:srgbClr val="C00000"/>
                </a:solidFill>
                <a:latin typeface="Times New Roman" panose="02020603050405020304" pitchFamily="18" charset="0"/>
                <a:cs typeface="Times New Roman" panose="02020603050405020304" pitchFamily="18" charset="0"/>
              </a:rPr>
              <a:t>ấm</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bình</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yên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của</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dân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làng</a:t>
            </a:r>
            <a:r>
              <a:rPr lang="en-US" altLang="vi-VN" dirty="0">
                <a:solidFill>
                  <a:srgbClr val="C00000"/>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Chính</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từ</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đây</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xuất</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hiện</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những</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câu</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thơ</a:t>
            </a:r>
            <a:r>
              <a:rPr lang="en-US" altLang="vi-VN" sz="2400" b="1" dirty="0">
                <a:solidFill>
                  <a:srgbClr val="4203DF"/>
                </a:solidFill>
                <a:latin typeface="Times New Roman" panose="02020603050405020304" pitchFamily="18" charset="0"/>
                <a:cs typeface="Times New Roman" panose="02020603050405020304" pitchFamily="18" charset="0"/>
              </a:rPr>
              <a:t> hay </a:t>
            </a:r>
            <a:r>
              <a:rPr lang="en-US" altLang="vi-VN" sz="2400" b="1" dirty="0" err="1">
                <a:solidFill>
                  <a:srgbClr val="4203DF"/>
                </a:solidFill>
                <a:latin typeface="Times New Roman" panose="02020603050405020304" pitchFamily="18" charset="0"/>
                <a:cs typeface="Times New Roman" panose="02020603050405020304" pitchFamily="18" charset="0"/>
              </a:rPr>
              <a:t>nhất</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tinh</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tế</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nhất</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dirty="0" err="1">
                <a:solidFill>
                  <a:srgbClr val="4203DF"/>
                </a:solidFill>
                <a:latin typeface="Times New Roman" panose="02020603050405020304" pitchFamily="18" charset="0"/>
                <a:cs typeface="Times New Roman" panose="02020603050405020304" pitchFamily="18" charset="0"/>
              </a:rPr>
              <a:t>của</a:t>
            </a:r>
            <a:r>
              <a:rPr lang="en-US" altLang="vi-VN" sz="2400" b="1" dirty="0">
                <a:solidFill>
                  <a:srgbClr val="4203DF"/>
                </a:solidFill>
                <a:latin typeface="Times New Roman" panose="02020603050405020304" pitchFamily="18" charset="0"/>
                <a:cs typeface="Times New Roman" panose="02020603050405020304" pitchFamily="18" charset="0"/>
              </a:rPr>
              <a:t> </a:t>
            </a:r>
            <a:r>
              <a:rPr lang="en-US" altLang="vi-VN" sz="2400" b="1" i="1" dirty="0" err="1">
                <a:solidFill>
                  <a:srgbClr val="4203DF"/>
                </a:solidFill>
                <a:latin typeface="Times New Roman" panose="02020603050405020304" pitchFamily="18" charset="0"/>
                <a:cs typeface="Times New Roman" panose="02020603050405020304" pitchFamily="18" charset="0"/>
              </a:rPr>
              <a:t>Quê</a:t>
            </a:r>
            <a:r>
              <a:rPr lang="en-US" altLang="vi-VN" sz="2400" b="1" i="1" dirty="0">
                <a:solidFill>
                  <a:srgbClr val="4203DF"/>
                </a:solidFill>
                <a:latin typeface="Times New Roman" panose="02020603050405020304" pitchFamily="18" charset="0"/>
                <a:cs typeface="Times New Roman" panose="02020603050405020304" pitchFamily="18" charset="0"/>
              </a:rPr>
              <a:t> </a:t>
            </a:r>
            <a:r>
              <a:rPr lang="en-US" altLang="vi-VN" sz="2400" b="1" i="1" dirty="0" err="1">
                <a:solidFill>
                  <a:srgbClr val="4203DF"/>
                </a:solidFill>
                <a:latin typeface="Times New Roman" panose="02020603050405020304" pitchFamily="18" charset="0"/>
                <a:cs typeface="Times New Roman" panose="02020603050405020304" pitchFamily="18" charset="0"/>
              </a:rPr>
              <a:t>hương</a:t>
            </a:r>
            <a:r>
              <a:rPr lang="en-US" altLang="vi-VN" sz="2400" b="1" dirty="0">
                <a:solidFill>
                  <a:srgbClr val="4203DF"/>
                </a:solidFill>
                <a:latin typeface="Times New Roman" panose="02020603050405020304" pitchFamily="18" charset="0"/>
                <a:cs typeface="Times New Roman" panose="02020603050405020304" pitchFamily="18" charset="0"/>
              </a:rPr>
              <a:t>: </a:t>
            </a:r>
          </a:p>
          <a:p>
            <a:pPr lvl="0" algn="ctr"/>
            <a:r>
              <a:rPr lang="en-US" altLang="vi-VN" i="1" dirty="0" err="1">
                <a:latin typeface="Times New Roman" panose="02020603050405020304" pitchFamily="18" charset="0"/>
                <a:cs typeface="Times New Roman" panose="02020603050405020304" pitchFamily="18" charset="0"/>
              </a:rPr>
              <a:t>Dân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chài</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lưới</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làn</a:t>
            </a:r>
            <a:r>
              <a:rPr lang="en-US" altLang="vi-VN" i="1" dirty="0">
                <a:latin typeface="Times New Roman" panose="02020603050405020304" pitchFamily="18" charset="0"/>
                <a:cs typeface="Times New Roman" panose="02020603050405020304" pitchFamily="18" charset="0"/>
              </a:rPr>
              <a:t> da </a:t>
            </a:r>
            <a:r>
              <a:rPr lang="en-US" altLang="vi-VN" i="1" dirty="0" err="1">
                <a:latin typeface="Times New Roman" panose="02020603050405020304" pitchFamily="18" charset="0"/>
                <a:cs typeface="Times New Roman" panose="02020603050405020304" pitchFamily="18" charset="0"/>
              </a:rPr>
              <a:t>ngăm</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rám</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nắng</a:t>
            </a:r>
            <a:r>
              <a:rPr lang="en-US" altLang="vi-VN" i="1" dirty="0">
                <a:latin typeface="Times New Roman" panose="02020603050405020304" pitchFamily="18" charset="0"/>
                <a:cs typeface="Times New Roman" panose="02020603050405020304" pitchFamily="18" charset="0"/>
              </a:rPr>
              <a:t>,</a:t>
            </a:r>
          </a:p>
          <a:p>
            <a:pPr lvl="0" algn="ctr"/>
            <a:r>
              <a:rPr lang="en-US" altLang="vi-VN" i="1" dirty="0" err="1">
                <a:latin typeface="Times New Roman" panose="02020603050405020304" pitchFamily="18" charset="0"/>
                <a:cs typeface="Times New Roman" panose="02020603050405020304" pitchFamily="18" charset="0"/>
              </a:rPr>
              <a:t>Cả</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thân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hình</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nồng</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thở</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vị</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xa</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xăm</a:t>
            </a:r>
            <a:r>
              <a:rPr lang="en-US" altLang="vi-VN" i="1" dirty="0">
                <a:latin typeface="Times New Roman" panose="02020603050405020304" pitchFamily="18" charset="0"/>
                <a:cs typeface="Times New Roman" panose="02020603050405020304" pitchFamily="18" charset="0"/>
              </a:rPr>
              <a:t>;</a:t>
            </a:r>
          </a:p>
          <a:p>
            <a:pPr lvl="0" algn="ctr"/>
            <a:r>
              <a:rPr lang="en-US" altLang="vi-VN" i="1" dirty="0" err="1">
                <a:latin typeface="Times New Roman" panose="02020603050405020304" pitchFamily="18" charset="0"/>
                <a:cs typeface="Times New Roman" panose="02020603050405020304" pitchFamily="18" charset="0"/>
              </a:rPr>
              <a:t>Chiếc</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thuyền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im</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bến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mỏi</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trở</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về</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nằm</a:t>
            </a:r>
            <a:endParaRPr lang="en-US" altLang="vi-VN" i="1" dirty="0">
              <a:latin typeface="Times New Roman" panose="02020603050405020304" pitchFamily="18" charset="0"/>
              <a:cs typeface="Times New Roman" panose="02020603050405020304" pitchFamily="18" charset="0"/>
            </a:endParaRPr>
          </a:p>
          <a:p>
            <a:pPr lvl="0" algn="ctr"/>
            <a:r>
              <a:rPr lang="en-US" altLang="vi-VN" i="1" dirty="0" err="1">
                <a:latin typeface="Times New Roman" panose="02020603050405020304" pitchFamily="18" charset="0"/>
                <a:cs typeface="Times New Roman" panose="02020603050405020304" pitchFamily="18" charset="0"/>
              </a:rPr>
              <a:t>Nghe</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chất</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muối</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thấm</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dần</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trong</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thớ</a:t>
            </a:r>
            <a:r>
              <a:rPr lang="en-US" altLang="vi-VN" i="1" dirty="0">
                <a:latin typeface="Times New Roman" panose="02020603050405020304" pitchFamily="18" charset="0"/>
                <a:cs typeface="Times New Roman" panose="02020603050405020304" pitchFamily="18" charset="0"/>
              </a:rPr>
              <a:t> </a:t>
            </a:r>
            <a:r>
              <a:rPr lang="en-US" altLang="vi-VN" i="1" dirty="0" err="1">
                <a:latin typeface="Times New Roman" panose="02020603050405020304" pitchFamily="18" charset="0"/>
                <a:cs typeface="Times New Roman" panose="02020603050405020304" pitchFamily="18" charset="0"/>
              </a:rPr>
              <a:t>vỏ</a:t>
            </a:r>
            <a:r>
              <a:rPr lang="en-US" altLang="vi-VN" i="1" dirty="0">
                <a:latin typeface="Times New Roman" panose="02020603050405020304" pitchFamily="18" charset="0"/>
                <a:cs typeface="Times New Roman" panose="02020603050405020304" pitchFamily="18" charset="0"/>
              </a:rPr>
              <a:t>.</a:t>
            </a:r>
          </a:p>
          <a:p>
            <a:pPr algn="just"/>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Chỉ</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ai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là</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người</a:t>
            </a:r>
            <a:r>
              <a:rPr lang="en-US" altLang="vi-VN" dirty="0">
                <a:latin typeface="Times New Roman" panose="02020603050405020304" pitchFamily="18" charset="0"/>
                <a:cs typeface="Times New Roman" panose="02020603050405020304" pitchFamily="18" charset="0"/>
              </a:rPr>
              <a:t> con </a:t>
            </a:r>
            <a:r>
              <a:rPr lang="en-US" altLang="vi-VN" dirty="0" err="1">
                <a:latin typeface="Times New Roman" panose="02020603050405020304" pitchFamily="18" charset="0"/>
                <a:cs typeface="Times New Roman" panose="02020603050405020304" pitchFamily="18" charset="0"/>
              </a:rPr>
              <a:t>của</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một</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vạn</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chài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mới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viết</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được</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những</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câu</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thơ</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như</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thế</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Tế</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Hanh</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như</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khắc</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tạc</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bức</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tượng</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đài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người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dân</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chài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giữa</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đất</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trời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lộng</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gió</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với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hình</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khối</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màu</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sắc</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và</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cả</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hương</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vị</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không</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thể</a:t>
            </a:r>
            <a:r>
              <a:rPr lang="en-US" altLang="vi-VN" dirty="0">
                <a:latin typeface="Times New Roman" panose="02020603050405020304" pitchFamily="18" charset="0"/>
                <a:cs typeface="Times New Roman" panose="02020603050405020304" pitchFamily="18" charset="0"/>
              </a:rPr>
              <a:t> </a:t>
            </a:r>
            <a:r>
              <a:rPr lang="en-US" altLang="vi-VN" dirty="0" err="1">
                <a:latin typeface="Times New Roman" panose="02020603050405020304" pitchFamily="18" charset="0"/>
                <a:cs typeface="Times New Roman" panose="02020603050405020304" pitchFamily="18" charset="0"/>
              </a:rPr>
              <a:t>lẫn</a:t>
            </a:r>
            <a:r>
              <a:rPr lang="en-US" altLang="vi-VN" b="1" dirty="0">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bức</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tượng</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đài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nồng</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thở</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vị</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xa</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xăm</a:t>
            </a:r>
            <a:r>
              <a:rPr lang="en-US" altLang="vi-VN" b="1" dirty="0">
                <a:solidFill>
                  <a:srgbClr val="C00000"/>
                </a:solidFill>
                <a:latin typeface="Times New Roman" panose="02020603050405020304" pitchFamily="18" charset="0"/>
                <a:cs typeface="Times New Roman" panose="02020603050405020304" pitchFamily="18" charset="0"/>
              </a:rPr>
              <a:t> – </a:t>
            </a:r>
            <a:r>
              <a:rPr lang="en-US" altLang="vi-VN" b="1" dirty="0" err="1">
                <a:solidFill>
                  <a:srgbClr val="C00000"/>
                </a:solidFill>
                <a:latin typeface="Times New Roman" panose="02020603050405020304" pitchFamily="18" charset="0"/>
                <a:cs typeface="Times New Roman" panose="02020603050405020304" pitchFamily="18" charset="0"/>
              </a:rPr>
              <a:t>vị</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muối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mặn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mòi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của</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biển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khơi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của</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những</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chân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trời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tít</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tắp</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mà</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họ</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thường</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chinh</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phục</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Chất</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muối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mặn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mòi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ấy</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ngấm</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vào</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thân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hình</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người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dân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chài</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quê</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hương</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thấm</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dần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trong</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thớ</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vỏ</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chiếc</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thuyền</a:t>
            </a:r>
            <a:r>
              <a:rPr lang="en-US" altLang="vi-VN" b="1" dirty="0">
                <a:solidFill>
                  <a:srgbClr val="C00000"/>
                </a:solidFill>
                <a:latin typeface="Times New Roman" panose="02020603050405020304" pitchFamily="18" charset="0"/>
                <a:cs typeface="Times New Roman" panose="02020603050405020304" pitchFamily="18" charset="0"/>
              </a:rPr>
              <a:t> hay </a:t>
            </a:r>
            <a:r>
              <a:rPr lang="en-US" altLang="vi-VN" b="1" dirty="0" err="1">
                <a:solidFill>
                  <a:srgbClr val="C00000"/>
                </a:solidFill>
                <a:latin typeface="Times New Roman" panose="02020603050405020304" pitchFamily="18" charset="0"/>
                <a:cs typeface="Times New Roman" panose="02020603050405020304" pitchFamily="18" charset="0"/>
              </a:rPr>
              <a:t>đã</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ngấm</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sâu</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vào</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làn</a:t>
            </a:r>
            <a:r>
              <a:rPr lang="en-US" altLang="vi-VN" b="1" dirty="0">
                <a:solidFill>
                  <a:srgbClr val="C00000"/>
                </a:solidFill>
                <a:latin typeface="Times New Roman" panose="02020603050405020304" pitchFamily="18" charset="0"/>
                <a:cs typeface="Times New Roman" panose="02020603050405020304" pitchFamily="18" charset="0"/>
              </a:rPr>
              <a:t> da </a:t>
            </a:r>
            <a:r>
              <a:rPr lang="en-US" altLang="vi-VN" b="1" dirty="0" err="1">
                <a:solidFill>
                  <a:srgbClr val="C00000"/>
                </a:solidFill>
                <a:latin typeface="Times New Roman" panose="02020603050405020304" pitchFamily="18" charset="0"/>
                <a:cs typeface="Times New Roman" panose="02020603050405020304" pitchFamily="18" charset="0"/>
              </a:rPr>
              <a:t>thớ</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thịt</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vào</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tâm</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hồn</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Tế</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Hanh</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để</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thành</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niềm</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cảm</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xúc</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bâng</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khuâng</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kì</a:t>
            </a:r>
            <a:r>
              <a:rPr lang="en-US" altLang="vi-VN" b="1" dirty="0">
                <a:solidFill>
                  <a:srgbClr val="C00000"/>
                </a:solidFill>
                <a:latin typeface="Times New Roman" panose="02020603050405020304" pitchFamily="18" charset="0"/>
                <a:cs typeface="Times New Roman" panose="02020603050405020304" pitchFamily="18" charset="0"/>
              </a:rPr>
              <a:t> </a:t>
            </a:r>
            <a:r>
              <a:rPr lang="en-US" altLang="vi-VN" b="1" dirty="0" err="1">
                <a:solidFill>
                  <a:srgbClr val="C00000"/>
                </a:solidFill>
                <a:latin typeface="Times New Roman" panose="02020603050405020304" pitchFamily="18" charset="0"/>
                <a:cs typeface="Times New Roman" panose="02020603050405020304" pitchFamily="18" charset="0"/>
              </a:rPr>
              <a:t>diệu</a:t>
            </a:r>
            <a:r>
              <a:rPr lang="en-US" altLang="vi-VN" b="1" dirty="0">
                <a:solidFill>
                  <a:srgbClr val="C00000"/>
                </a:solidFill>
                <a:latin typeface="Times New Roman" panose="02020603050405020304" pitchFamily="18" charset="0"/>
                <a:cs typeface="Times New Roman" panose="02020603050405020304" pitchFamily="18" charset="0"/>
              </a:rPr>
              <a:t>?</a:t>
            </a:r>
            <a:r>
              <a:rPr lang="en-US" altLang="vi-VN"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altLang="vi-VN"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b="1" dirty="0">
              <a:effectLst>
                <a:outerShdw blurRad="38100" dist="38100" dir="2700000" algn="tl">
                  <a:srgbClr val="000000">
                    <a:alpha val="43137"/>
                  </a:srgbClr>
                </a:outerShdw>
              </a:effectLst>
            </a:endParaRPr>
          </a:p>
        </p:txBody>
      </p:sp>
      <p:sp>
        <p:nvSpPr>
          <p:cNvPr id="16" name="Text Box 5"/>
          <p:cNvSpPr txBox="1">
            <a:spLocks noChangeArrowheads="1"/>
          </p:cNvSpPr>
          <p:nvPr/>
        </p:nvSpPr>
        <p:spPr bwMode="auto">
          <a:xfrm>
            <a:off x="8029662" y="2677461"/>
            <a:ext cx="4134676" cy="3539430"/>
          </a:xfrm>
          <a:prstGeom prst="rect">
            <a:avLst/>
          </a:prstGeom>
          <a:solidFill>
            <a:srgbClr val="FFFF00"/>
          </a:solidFill>
          <a:ln w="57150">
            <a:solidFill>
              <a:schemeClr val="accent1"/>
            </a:solidFill>
          </a:ln>
          <a:effec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sz="2800" u="sng" dirty="0" err="1">
                <a:solidFill>
                  <a:srgbClr val="C00000"/>
                </a:solidFill>
                <a:latin typeface="Times New Roman" panose="02020603050405020304" pitchFamily="18" charset="0"/>
                <a:cs typeface="Times New Roman" panose="02020603050405020304" pitchFamily="18" charset="0"/>
              </a:rPr>
              <a:t>Luận</a:t>
            </a:r>
            <a:r>
              <a:rPr lang="en-US" sz="2800" u="sng" dirty="0">
                <a:solidFill>
                  <a:srgbClr val="C00000"/>
                </a:solidFill>
                <a:latin typeface="Times New Roman" panose="02020603050405020304" pitchFamily="18" charset="0"/>
                <a:cs typeface="Times New Roman" panose="02020603050405020304" pitchFamily="18" charset="0"/>
              </a:rPr>
              <a:t> </a:t>
            </a:r>
            <a:r>
              <a:rPr lang="en-US" sz="2800" u="sng" dirty="0" err="1">
                <a:solidFill>
                  <a:srgbClr val="C00000"/>
                </a:solidFill>
                <a:latin typeface="Times New Roman" panose="02020603050405020304" pitchFamily="18" charset="0"/>
                <a:cs typeface="Times New Roman" panose="02020603050405020304" pitchFamily="18" charset="0"/>
              </a:rPr>
              <a:t>điểm</a:t>
            </a:r>
            <a:r>
              <a:rPr lang="en-US" sz="2800" u="sng" dirty="0">
                <a:solidFill>
                  <a:srgbClr val="C00000"/>
                </a:solidFill>
                <a:latin typeface="Times New Roman" panose="02020603050405020304" pitchFamily="18" charset="0"/>
                <a:cs typeface="Times New Roman" panose="02020603050405020304" pitchFamily="18" charset="0"/>
              </a:rPr>
              <a:t> 3: </a:t>
            </a:r>
          </a:p>
          <a:p>
            <a:pPr algn="just"/>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Giới</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thiệu</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những</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câu</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thơ</a:t>
            </a:r>
            <a:r>
              <a:rPr lang="en-US" sz="2800" dirty="0">
                <a:solidFill>
                  <a:srgbClr val="0033CC"/>
                </a:solidFill>
                <a:latin typeface="Times New Roman" panose="02020603050405020304" pitchFamily="18" charset="0"/>
                <a:cs typeface="Times New Roman" panose="02020603050405020304" pitchFamily="18" charset="0"/>
              </a:rPr>
              <a:t> hay </a:t>
            </a:r>
            <a:r>
              <a:rPr lang="en-US" sz="2800" dirty="0" err="1">
                <a:solidFill>
                  <a:srgbClr val="0033CC"/>
                </a:solidFill>
                <a:latin typeface="Times New Roman" panose="02020603050405020304" pitchFamily="18" charset="0"/>
                <a:cs typeface="Times New Roman" panose="02020603050405020304" pitchFamily="18" charset="0"/>
              </a:rPr>
              <a:t>nhất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tinh</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tế</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nhất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của</a:t>
            </a:r>
            <a:r>
              <a:rPr lang="en-US" sz="2800" dirty="0">
                <a:solidFill>
                  <a:srgbClr val="0033CC"/>
                </a:solidFill>
                <a:latin typeface="Times New Roman" panose="02020603050405020304" pitchFamily="18" charset="0"/>
                <a:cs typeface="Times New Roman" panose="02020603050405020304" pitchFamily="18" charset="0"/>
              </a:rPr>
              <a:t> </a:t>
            </a:r>
            <a:r>
              <a:rPr lang="en-US" sz="2800" i="1" dirty="0" err="1">
                <a:solidFill>
                  <a:srgbClr val="0033CC"/>
                </a:solidFill>
                <a:latin typeface="Times New Roman" panose="02020603050405020304" pitchFamily="18" charset="0"/>
                <a:cs typeface="Times New Roman" panose="02020603050405020304" pitchFamily="18" charset="0"/>
              </a:rPr>
              <a:t>Quê</a:t>
            </a:r>
            <a:r>
              <a:rPr lang="en-US" sz="2800" i="1" dirty="0">
                <a:solidFill>
                  <a:srgbClr val="0033CC"/>
                </a:solidFill>
                <a:latin typeface="Times New Roman" panose="02020603050405020304" pitchFamily="18" charset="0"/>
                <a:cs typeface="Times New Roman" panose="02020603050405020304" pitchFamily="18" charset="0"/>
              </a:rPr>
              <a:t> </a:t>
            </a:r>
            <a:r>
              <a:rPr lang="en-US" sz="2800" i="1" dirty="0" err="1">
                <a:solidFill>
                  <a:srgbClr val="0033CC"/>
                </a:solidFill>
                <a:latin typeface="Times New Roman" panose="02020603050405020304" pitchFamily="18" charset="0"/>
                <a:cs typeface="Times New Roman" panose="02020603050405020304" pitchFamily="18" charset="0"/>
              </a:rPr>
              <a:t>hương</a:t>
            </a:r>
            <a:r>
              <a:rPr lang="en-US" sz="2800" i="1" dirty="0">
                <a:solidFill>
                  <a:srgbClr val="0033CC"/>
                </a:solidFill>
                <a:latin typeface="Times New Roman" panose="02020603050405020304" pitchFamily="18" charset="0"/>
                <a:cs typeface="Times New Roman" panose="02020603050405020304" pitchFamily="18" charset="0"/>
              </a:rPr>
              <a:t> </a:t>
            </a:r>
            <a:r>
              <a:rPr lang="en-US" sz="2800" dirty="0">
                <a:solidFill>
                  <a:srgbClr val="C00000"/>
                </a:solidFill>
                <a:latin typeface="Times New Roman" panose="02020603050405020304" pitchFamily="18" charset="0"/>
                <a:cs typeface="Times New Roman" panose="02020603050405020304" pitchFamily="18" charset="0"/>
              </a:rPr>
              <a:t>(</a:t>
            </a:r>
            <a:r>
              <a:rPr lang="en-US" sz="2800" dirty="0" err="1">
                <a:solidFill>
                  <a:srgbClr val="C00000"/>
                </a:solidFill>
                <a:latin typeface="Times New Roman" panose="02020603050405020304" pitchFamily="18" charset="0"/>
                <a:cs typeface="Times New Roman" panose="02020603050405020304" pitchFamily="18" charset="0"/>
              </a:rPr>
              <a:t>Hình</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ảnh</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người</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dân</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chài</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giữa</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đất</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trời</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lộng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gió</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với</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vị</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nồng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mặn</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của</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biển</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khơi</a:t>
            </a:r>
            <a:r>
              <a:rPr lang="en-US" sz="2800" dirty="0">
                <a:solidFill>
                  <a:srgbClr val="C00000"/>
                </a:solidFill>
                <a:latin typeface="Times New Roman" panose="02020603050405020304" pitchFamily="18" charset="0"/>
                <a:cs typeface="Times New Roman" panose="02020603050405020304" pitchFamily="18" charset="0"/>
              </a:rPr>
              <a:t>.)</a:t>
            </a:r>
            <a:r>
              <a:rPr lang="en-US" sz="2800" i="1" dirty="0">
                <a:solidFill>
                  <a:srgbClr val="0033CC"/>
                </a:solidFill>
                <a:latin typeface="Times New Roman" panose="02020603050405020304" pitchFamily="18" charset="0"/>
                <a:cs typeface="Times New Roman" panose="02020603050405020304" pitchFamily="18" charset="0"/>
              </a:rPr>
              <a:t>  </a:t>
            </a:r>
            <a:endParaRPr lang="en-US" sz="2800" i="1" dirty="0">
              <a:solidFill>
                <a:srgbClr val="0033CC"/>
              </a:solidFill>
              <a:effectLst/>
              <a:latin typeface="Times New Roman" panose="02020603050405020304" pitchFamily="18" charset="0"/>
              <a:cs typeface="Times New Roman" panose="02020603050405020304" pitchFamily="18" charset="0"/>
            </a:endParaRPr>
          </a:p>
          <a:p>
            <a:pPr eaLnBrk="1" hangingPunct="1"/>
            <a:endParaRPr lang="en-US" altLang="en-US" sz="2800" dirty="0">
              <a:solidFill>
                <a:srgbClr val="00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636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mph" presetSubtype="0" fill="hold" grpId="1" nodeType="clickEffect">
                                  <p:stCondLst>
                                    <p:cond delay="0"/>
                                  </p:stCondLst>
                                  <p:childTnLst>
                                    <p:animClr clrSpc="hsl" dir="cw">
                                      <p:cBhvr override="childStyle">
                                        <p:cTn id="13" dur="500" fill="hold"/>
                                        <p:tgtEl>
                                          <p:spTgt spid="11"/>
                                        </p:tgtEl>
                                        <p:attrNameLst>
                                          <p:attrName>style.color</p:attrName>
                                        </p:attrNameLst>
                                      </p:cBhvr>
                                      <p:by>
                                        <p:hsl h="7200000" s="0" l="0"/>
                                      </p:by>
                                    </p:animClr>
                                    <p:animClr clrSpc="hsl" dir="cw">
                                      <p:cBhvr>
                                        <p:cTn id="14" dur="500" fill="hold"/>
                                        <p:tgtEl>
                                          <p:spTgt spid="11"/>
                                        </p:tgtEl>
                                        <p:attrNameLst>
                                          <p:attrName>fillcolor</p:attrName>
                                        </p:attrNameLst>
                                      </p:cBhvr>
                                      <p:by>
                                        <p:hsl h="7200000" s="0" l="0"/>
                                      </p:by>
                                    </p:animClr>
                                    <p:animClr clrSpc="hsl" dir="cw">
                                      <p:cBhvr>
                                        <p:cTn id="15" dur="500" fill="hold"/>
                                        <p:tgtEl>
                                          <p:spTgt spid="11"/>
                                        </p:tgtEl>
                                        <p:attrNameLst>
                                          <p:attrName>stroke.color</p:attrName>
                                        </p:attrNameLst>
                                      </p:cBhvr>
                                      <p:by>
                                        <p:hsl h="7200000" s="0" l="0"/>
                                      </p:by>
                                    </p:animClr>
                                    <p:set>
                                      <p:cBhvr>
                                        <p:cTn id="16" dur="500" fill="hold"/>
                                        <p:tgtEl>
                                          <p:spTgt spid="11"/>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1" presetClass="emph" presetSubtype="0" fill="hold" grpId="0" nodeType="clickEffect">
                                  <p:stCondLst>
                                    <p:cond delay="0"/>
                                  </p:stCondLst>
                                  <p:childTnLst>
                                    <p:animClr clrSpc="hsl" dir="cw">
                                      <p:cBhvr override="childStyle">
                                        <p:cTn id="20" dur="500" fill="hold"/>
                                        <p:tgtEl>
                                          <p:spTgt spid="12"/>
                                        </p:tgtEl>
                                        <p:attrNameLst>
                                          <p:attrName>style.color</p:attrName>
                                        </p:attrNameLst>
                                      </p:cBhvr>
                                      <p:by>
                                        <p:hsl h="7200000" s="0" l="0"/>
                                      </p:by>
                                    </p:animClr>
                                    <p:animClr clrSpc="hsl" dir="cw">
                                      <p:cBhvr>
                                        <p:cTn id="21" dur="500" fill="hold"/>
                                        <p:tgtEl>
                                          <p:spTgt spid="12"/>
                                        </p:tgtEl>
                                        <p:attrNameLst>
                                          <p:attrName>fillcolor</p:attrName>
                                        </p:attrNameLst>
                                      </p:cBhvr>
                                      <p:by>
                                        <p:hsl h="7200000" s="0" l="0"/>
                                      </p:by>
                                    </p:animClr>
                                    <p:animClr clrSpc="hsl" dir="cw">
                                      <p:cBhvr>
                                        <p:cTn id="22" dur="500" fill="hold"/>
                                        <p:tgtEl>
                                          <p:spTgt spid="12"/>
                                        </p:tgtEl>
                                        <p:attrNameLst>
                                          <p:attrName>stroke.color</p:attrName>
                                        </p:attrNameLst>
                                      </p:cBhvr>
                                      <p:by>
                                        <p:hsl h="7200000" s="0" l="0"/>
                                      </p:by>
                                    </p:animClr>
                                    <p:set>
                                      <p:cBhvr>
                                        <p:cTn id="23" dur="500" fill="hold"/>
                                        <p:tgtEl>
                                          <p:spTgt spid="12"/>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3" presetClass="exit" presetSubtype="32" fill="hold" grpId="1" nodeType="clickEffect">
                                  <p:stCondLst>
                                    <p:cond delay="0"/>
                                  </p:stCondLst>
                                  <p:childTnLst>
                                    <p:anim calcmode="lin" valueType="num">
                                      <p:cBhvr>
                                        <p:cTn id="27" dur="500"/>
                                        <p:tgtEl>
                                          <p:spTgt spid="12"/>
                                        </p:tgtEl>
                                        <p:attrNameLst>
                                          <p:attrName>ppt_w</p:attrName>
                                        </p:attrNameLst>
                                      </p:cBhvr>
                                      <p:tavLst>
                                        <p:tav tm="0">
                                          <p:val>
                                            <p:strVal val="ppt_w"/>
                                          </p:val>
                                        </p:tav>
                                        <p:tav tm="100000">
                                          <p:val>
                                            <p:fltVal val="0"/>
                                          </p:val>
                                        </p:tav>
                                      </p:tavLst>
                                    </p:anim>
                                    <p:anim calcmode="lin" valueType="num">
                                      <p:cBhvr>
                                        <p:cTn id="28" dur="500"/>
                                        <p:tgtEl>
                                          <p:spTgt spid="12"/>
                                        </p:tgtEl>
                                        <p:attrNameLst>
                                          <p:attrName>ppt_h</p:attrName>
                                        </p:attrNameLst>
                                      </p:cBhvr>
                                      <p:tavLst>
                                        <p:tav tm="0">
                                          <p:val>
                                            <p:strVal val="ppt_h"/>
                                          </p:val>
                                        </p:tav>
                                        <p:tav tm="100000">
                                          <p:val>
                                            <p:fltVal val="0"/>
                                          </p:val>
                                        </p:tav>
                                      </p:tavLst>
                                    </p:anim>
                                    <p:set>
                                      <p:cBhvr>
                                        <p:cTn id="29" dur="1" fill="hold">
                                          <p:stCondLst>
                                            <p:cond delay="499"/>
                                          </p:stCondLst>
                                        </p:cTn>
                                        <p:tgtEl>
                                          <p:spTgt spid="12"/>
                                        </p:tgtEl>
                                        <p:attrNameLst>
                                          <p:attrName>style.visibility</p:attrName>
                                        </p:attrNameLst>
                                      </p:cBhvr>
                                      <p:to>
                                        <p:strVal val="hidden"/>
                                      </p:to>
                                    </p:set>
                                  </p:childTnLst>
                                </p:cTn>
                              </p:par>
                              <p:par>
                                <p:cTn id="30" presetID="23" presetClass="exit" presetSubtype="32" fill="hold" grpId="0" nodeType="withEffect">
                                  <p:stCondLst>
                                    <p:cond delay="0"/>
                                  </p:stCondLst>
                                  <p:childTnLst>
                                    <p:anim calcmode="lin" valueType="num">
                                      <p:cBhvr>
                                        <p:cTn id="31" dur="500"/>
                                        <p:tgtEl>
                                          <p:spTgt spid="5"/>
                                        </p:tgtEl>
                                        <p:attrNameLst>
                                          <p:attrName>ppt_w</p:attrName>
                                        </p:attrNameLst>
                                      </p:cBhvr>
                                      <p:tavLst>
                                        <p:tav tm="0">
                                          <p:val>
                                            <p:strVal val="ppt_w"/>
                                          </p:val>
                                        </p:tav>
                                        <p:tav tm="100000">
                                          <p:val>
                                            <p:fltVal val="0"/>
                                          </p:val>
                                        </p:tav>
                                      </p:tavLst>
                                    </p:anim>
                                    <p:anim calcmode="lin" valueType="num">
                                      <p:cBhvr>
                                        <p:cTn id="32" dur="500"/>
                                        <p:tgtEl>
                                          <p:spTgt spid="5"/>
                                        </p:tgtEl>
                                        <p:attrNameLst>
                                          <p:attrName>ppt_h</p:attrName>
                                        </p:attrNameLst>
                                      </p:cBhvr>
                                      <p:tavLst>
                                        <p:tav tm="0">
                                          <p:val>
                                            <p:strVal val="ppt_h"/>
                                          </p:val>
                                        </p:tav>
                                        <p:tav tm="100000">
                                          <p:val>
                                            <p:fltVal val="0"/>
                                          </p:val>
                                        </p:tav>
                                      </p:tavLst>
                                    </p:anim>
                                    <p:set>
                                      <p:cBhvr>
                                        <p:cTn id="33" dur="1" fill="hold">
                                          <p:stCondLst>
                                            <p:cond delay="499"/>
                                          </p:stCondLst>
                                        </p:cTn>
                                        <p:tgtEl>
                                          <p:spTgt spid="5"/>
                                        </p:tgtEl>
                                        <p:attrNameLst>
                                          <p:attrName>style.visibility</p:attrName>
                                        </p:attrNameLst>
                                      </p:cBhvr>
                                      <p:to>
                                        <p:strVal val="hidden"/>
                                      </p:to>
                                    </p:set>
                                  </p:childTnLst>
                                </p:cTn>
                              </p:par>
                              <p:par>
                                <p:cTn id="34" presetID="31"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1000" fill="hold"/>
                                        <p:tgtEl>
                                          <p:spTgt spid="14"/>
                                        </p:tgtEl>
                                        <p:attrNameLst>
                                          <p:attrName>ppt_w</p:attrName>
                                        </p:attrNameLst>
                                      </p:cBhvr>
                                      <p:tavLst>
                                        <p:tav tm="0">
                                          <p:val>
                                            <p:fltVal val="0"/>
                                          </p:val>
                                        </p:tav>
                                        <p:tav tm="100000">
                                          <p:val>
                                            <p:strVal val="#ppt_w"/>
                                          </p:val>
                                        </p:tav>
                                      </p:tavLst>
                                    </p:anim>
                                    <p:anim calcmode="lin" valueType="num">
                                      <p:cBhvr>
                                        <p:cTn id="37" dur="1000" fill="hold"/>
                                        <p:tgtEl>
                                          <p:spTgt spid="14"/>
                                        </p:tgtEl>
                                        <p:attrNameLst>
                                          <p:attrName>ppt_h</p:attrName>
                                        </p:attrNameLst>
                                      </p:cBhvr>
                                      <p:tavLst>
                                        <p:tav tm="0">
                                          <p:val>
                                            <p:fltVal val="0"/>
                                          </p:val>
                                        </p:tav>
                                        <p:tav tm="100000">
                                          <p:val>
                                            <p:strVal val="#ppt_h"/>
                                          </p:val>
                                        </p:tav>
                                      </p:tavLst>
                                    </p:anim>
                                    <p:anim calcmode="lin" valueType="num">
                                      <p:cBhvr>
                                        <p:cTn id="38" dur="1000" fill="hold"/>
                                        <p:tgtEl>
                                          <p:spTgt spid="14"/>
                                        </p:tgtEl>
                                        <p:attrNameLst>
                                          <p:attrName>style.rotation</p:attrName>
                                        </p:attrNameLst>
                                      </p:cBhvr>
                                      <p:tavLst>
                                        <p:tav tm="0">
                                          <p:val>
                                            <p:fltVal val="90"/>
                                          </p:val>
                                        </p:tav>
                                        <p:tav tm="100000">
                                          <p:val>
                                            <p:fltVal val="0"/>
                                          </p:val>
                                        </p:tav>
                                      </p:tavLst>
                                    </p:anim>
                                    <p:animEffect transition="in" filter="fade">
                                      <p:cBhvr>
                                        <p:cTn id="39" dur="1000"/>
                                        <p:tgtEl>
                                          <p:spTgt spid="14"/>
                                        </p:tgtEl>
                                      </p:cBhvr>
                                    </p:animEffect>
                                  </p:childTnLst>
                                </p:cTn>
                              </p:par>
                              <p:par>
                                <p:cTn id="40" presetID="31"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1000" fill="hold"/>
                                        <p:tgtEl>
                                          <p:spTgt spid="15"/>
                                        </p:tgtEl>
                                        <p:attrNameLst>
                                          <p:attrName>ppt_w</p:attrName>
                                        </p:attrNameLst>
                                      </p:cBhvr>
                                      <p:tavLst>
                                        <p:tav tm="0">
                                          <p:val>
                                            <p:fltVal val="0"/>
                                          </p:val>
                                        </p:tav>
                                        <p:tav tm="100000">
                                          <p:val>
                                            <p:strVal val="#ppt_w"/>
                                          </p:val>
                                        </p:tav>
                                      </p:tavLst>
                                    </p:anim>
                                    <p:anim calcmode="lin" valueType="num">
                                      <p:cBhvr>
                                        <p:cTn id="43" dur="1000" fill="hold"/>
                                        <p:tgtEl>
                                          <p:spTgt spid="15"/>
                                        </p:tgtEl>
                                        <p:attrNameLst>
                                          <p:attrName>ppt_h</p:attrName>
                                        </p:attrNameLst>
                                      </p:cBhvr>
                                      <p:tavLst>
                                        <p:tav tm="0">
                                          <p:val>
                                            <p:fltVal val="0"/>
                                          </p:val>
                                        </p:tav>
                                        <p:tav tm="100000">
                                          <p:val>
                                            <p:strVal val="#ppt_h"/>
                                          </p:val>
                                        </p:tav>
                                      </p:tavLst>
                                    </p:anim>
                                    <p:anim calcmode="lin" valueType="num">
                                      <p:cBhvr>
                                        <p:cTn id="44" dur="1000" fill="hold"/>
                                        <p:tgtEl>
                                          <p:spTgt spid="15"/>
                                        </p:tgtEl>
                                        <p:attrNameLst>
                                          <p:attrName>style.rotation</p:attrName>
                                        </p:attrNameLst>
                                      </p:cBhvr>
                                      <p:tavLst>
                                        <p:tav tm="0">
                                          <p:val>
                                            <p:fltVal val="90"/>
                                          </p:val>
                                        </p:tav>
                                        <p:tav tm="100000">
                                          <p:val>
                                            <p:fltVal val="0"/>
                                          </p:val>
                                        </p:tav>
                                      </p:tavLst>
                                    </p:anim>
                                    <p:animEffect transition="in" filter="fade">
                                      <p:cBhvr>
                                        <p:cTn id="45" dur="1000"/>
                                        <p:tgtEl>
                                          <p:spTgt spid="15"/>
                                        </p:tgtEl>
                                      </p:cBhvr>
                                    </p:animEffect>
                                  </p:childTnLst>
                                </p:cTn>
                              </p:par>
                              <p:par>
                                <p:cTn id="46" presetID="31"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p:cTn id="48" dur="1000" fill="hold"/>
                                        <p:tgtEl>
                                          <p:spTgt spid="16"/>
                                        </p:tgtEl>
                                        <p:attrNameLst>
                                          <p:attrName>ppt_w</p:attrName>
                                        </p:attrNameLst>
                                      </p:cBhvr>
                                      <p:tavLst>
                                        <p:tav tm="0">
                                          <p:val>
                                            <p:fltVal val="0"/>
                                          </p:val>
                                        </p:tav>
                                        <p:tav tm="100000">
                                          <p:val>
                                            <p:strVal val="#ppt_w"/>
                                          </p:val>
                                        </p:tav>
                                      </p:tavLst>
                                    </p:anim>
                                    <p:anim calcmode="lin" valueType="num">
                                      <p:cBhvr>
                                        <p:cTn id="49" dur="1000" fill="hold"/>
                                        <p:tgtEl>
                                          <p:spTgt spid="16"/>
                                        </p:tgtEl>
                                        <p:attrNameLst>
                                          <p:attrName>ppt_h</p:attrName>
                                        </p:attrNameLst>
                                      </p:cBhvr>
                                      <p:tavLst>
                                        <p:tav tm="0">
                                          <p:val>
                                            <p:fltVal val="0"/>
                                          </p:val>
                                        </p:tav>
                                        <p:tav tm="100000">
                                          <p:val>
                                            <p:strVal val="#ppt_h"/>
                                          </p:val>
                                        </p:tav>
                                      </p:tavLst>
                                    </p:anim>
                                    <p:anim calcmode="lin" valueType="num">
                                      <p:cBhvr>
                                        <p:cTn id="50" dur="1000" fill="hold"/>
                                        <p:tgtEl>
                                          <p:spTgt spid="16"/>
                                        </p:tgtEl>
                                        <p:attrNameLst>
                                          <p:attrName>style.rotation</p:attrName>
                                        </p:attrNameLst>
                                      </p:cBhvr>
                                      <p:tavLst>
                                        <p:tav tm="0">
                                          <p:val>
                                            <p:fltVal val="90"/>
                                          </p:val>
                                        </p:tav>
                                        <p:tav tm="100000">
                                          <p:val>
                                            <p:fltVal val="0"/>
                                          </p:val>
                                        </p:tav>
                                      </p:tavLst>
                                    </p:anim>
                                    <p:animEffect transition="in" filter="fade">
                                      <p:cBhvr>
                                        <p:cTn id="5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2" grpId="1"/>
      <p:bldP spid="15" grpId="0" animBg="1"/>
      <p:bldP spid="11" grpId="0"/>
      <p:bldP spid="11" grpId="1"/>
      <p:bldP spid="14"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35360" y="859359"/>
            <a:ext cx="7218377" cy="584775"/>
          </a:xfrm>
          <a:prstGeom prst="rect">
            <a:avLst/>
          </a:prstGeom>
        </p:spPr>
        <p:txBody>
          <a:bodyPr wrap="square">
            <a:spAutoFit/>
          </a:bodyPr>
          <a:lstStyle/>
          <a:p>
            <a:pPr lvl="0" algn="l"/>
            <a:r>
              <a:rPr lang="vi-VN" altLang="vi-VN" sz="3200" i="1" dirty="0">
                <a:solidFill>
                  <a:srgbClr val="FFCC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
        <p:nvSpPr>
          <p:cNvPr id="4" name="TextBox 3"/>
          <p:cNvSpPr txBox="1"/>
          <p:nvPr/>
        </p:nvSpPr>
        <p:spPr>
          <a:xfrm>
            <a:off x="0" y="415831"/>
            <a:ext cx="184731" cy="369332"/>
          </a:xfrm>
          <a:prstGeom prst="rect">
            <a:avLst/>
          </a:prstGeom>
          <a:noFill/>
        </p:spPr>
        <p:txBody>
          <a:bodyPr wrap="none" rtlCol="0">
            <a:spAutoFit/>
          </a:bodyPr>
          <a:lstStyle/>
          <a:p>
            <a:endParaRPr lang="en-US"/>
          </a:p>
        </p:txBody>
      </p:sp>
      <p:sp>
        <p:nvSpPr>
          <p:cNvPr id="19" name="Rectangle 18"/>
          <p:cNvSpPr/>
          <p:nvPr/>
        </p:nvSpPr>
        <p:spPr>
          <a:xfrm>
            <a:off x="876663" y="864285"/>
            <a:ext cx="5737497" cy="4218784"/>
          </a:xfrm>
          <a:prstGeom prst="rect">
            <a:avLst/>
          </a:prstGeom>
          <a:solidFill>
            <a:srgbClr val="FFFF00"/>
          </a:solidFill>
          <a:ln>
            <a:solidFill>
              <a:schemeClr val="accent1"/>
            </a:solidFill>
          </a:ln>
        </p:spPr>
        <p:txBody>
          <a:bodyPr wrap="square">
            <a:spAutoFit/>
          </a:bodyPr>
          <a:lstStyle/>
          <a:p>
            <a:pPr algn="just">
              <a:lnSpc>
                <a:spcPct val="107000"/>
              </a:lnSpc>
            </a:pPr>
            <a:r>
              <a:rPr lang="en-US" sz="24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nhung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chẳng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nhàn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nhạt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đọng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kỷ</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ám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vẫy</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mùi</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nồng</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mặn</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800" b="1" i="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Tế</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Hanh</a:t>
            </a:r>
            <a:r>
              <a:rPr lang="en-US" sz="28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p>
        </p:txBody>
      </p:sp>
      <p:sp>
        <p:nvSpPr>
          <p:cNvPr id="20" name="Text Box 5"/>
          <p:cNvSpPr txBox="1">
            <a:spLocks noChangeArrowheads="1"/>
          </p:cNvSpPr>
          <p:nvPr/>
        </p:nvSpPr>
        <p:spPr bwMode="auto">
          <a:xfrm>
            <a:off x="6957424" y="1850292"/>
            <a:ext cx="4134676" cy="2246769"/>
          </a:xfrm>
          <a:prstGeom prst="rect">
            <a:avLst/>
          </a:prstGeom>
          <a:solidFill>
            <a:srgbClr val="FFFF00"/>
          </a:solidFill>
          <a:ln w="57150">
            <a:solidFill>
              <a:schemeClr val="accent1"/>
            </a:solidFill>
          </a:ln>
          <a:effec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sz="2800" u="sng" dirty="0" err="1">
                <a:solidFill>
                  <a:srgbClr val="C00000"/>
                </a:solidFill>
                <a:latin typeface="Times New Roman" panose="02020603050405020304" pitchFamily="18" charset="0"/>
                <a:cs typeface="Times New Roman" panose="02020603050405020304" pitchFamily="18" charset="0"/>
              </a:rPr>
              <a:t>Luận</a:t>
            </a:r>
            <a:r>
              <a:rPr lang="en-US" sz="2800" u="sng" dirty="0">
                <a:solidFill>
                  <a:srgbClr val="C00000"/>
                </a:solidFill>
                <a:latin typeface="Times New Roman" panose="02020603050405020304" pitchFamily="18" charset="0"/>
                <a:cs typeface="Times New Roman" panose="02020603050405020304" pitchFamily="18" charset="0"/>
              </a:rPr>
              <a:t> </a:t>
            </a:r>
            <a:r>
              <a:rPr lang="en-US" sz="2800" u="sng" dirty="0" err="1">
                <a:solidFill>
                  <a:srgbClr val="C00000"/>
                </a:solidFill>
                <a:latin typeface="Times New Roman" panose="02020603050405020304" pitchFamily="18" charset="0"/>
                <a:cs typeface="Times New Roman" panose="02020603050405020304" pitchFamily="18" charset="0"/>
              </a:rPr>
              <a:t>điểm</a:t>
            </a:r>
            <a:r>
              <a:rPr lang="en-US" sz="2800" u="sng" dirty="0">
                <a:solidFill>
                  <a:srgbClr val="C00000"/>
                </a:solidFill>
                <a:latin typeface="Times New Roman" panose="02020603050405020304" pitchFamily="18" charset="0"/>
                <a:cs typeface="Times New Roman" panose="02020603050405020304" pitchFamily="18" charset="0"/>
              </a:rPr>
              <a:t> 4: </a:t>
            </a:r>
          </a:p>
          <a:p>
            <a:pPr algn="just"/>
            <a:r>
              <a:rPr lang="en-US" altLang="en-US" sz="2800" dirty="0" err="1">
                <a:latin typeface="Times New Roman" panose="02020603050405020304" pitchFamily="18" charset="0"/>
                <a:cs typeface="Times New Roman" panose="02020603050405020304" pitchFamily="18" charset="0"/>
              </a:rPr>
              <a:t>Nỗi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nhớ</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quê</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đọng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thành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kỉ</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niệm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ảnh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vẫy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gọi</a:t>
            </a:r>
            <a:r>
              <a:rPr lang="en-US" altLang="en-US" sz="2800" dirty="0">
                <a:latin typeface="Times New Roman" panose="02020603050405020304" pitchFamily="18" charset="0"/>
                <a:cs typeface="Times New Roman" panose="02020603050405020304" pitchFamily="18" charset="0"/>
              </a:rPr>
              <a:t> </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Tôi</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thấy</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nhớ</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cái</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mùi</a:t>
            </a:r>
            <a:r>
              <a:rPr lang="en-US" altLang="en-US" sz="2800" i="1" dirty="0">
                <a:latin typeface="Times New Roman" panose="02020603050405020304" pitchFamily="18" charset="0"/>
                <a:cs typeface="Times New Roman" panose="02020603050405020304" pitchFamily="18" charset="0"/>
              </a:rPr>
              <a:t>...</a:t>
            </a:r>
            <a:endParaRPr lang="en-US" altLang="en-US" sz="2800" dirty="0">
              <a:solidFill>
                <a:srgbClr val="00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799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8783" y="119270"/>
            <a:ext cx="11881600" cy="6616381"/>
          </a:xfrm>
          <a:prstGeom prst="rect">
            <a:avLst/>
          </a:prstGeom>
          <a:gradFill flip="none" rotWithShape="1">
            <a:gsLst>
              <a:gs pos="0">
                <a:srgbClr val="009900">
                  <a:tint val="66000"/>
                  <a:satMod val="160000"/>
                </a:srgbClr>
              </a:gs>
              <a:gs pos="50000">
                <a:srgbClr val="009900">
                  <a:tint val="44500"/>
                  <a:satMod val="160000"/>
                </a:srgbClr>
              </a:gs>
              <a:gs pos="100000">
                <a:srgbClr val="00990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sp>
        <p:nvSpPr>
          <p:cNvPr id="4" name="Rectangle 3"/>
          <p:cNvSpPr>
            <a:spLocks noChangeArrowheads="1"/>
          </p:cNvSpPr>
          <p:nvPr/>
        </p:nvSpPr>
        <p:spPr bwMode="auto">
          <a:xfrm>
            <a:off x="271955" y="990601"/>
            <a:ext cx="9263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 ĐỀ BÀI NGHỊ LUẬN VỀ MỘT ĐOẠN THƠ, BÀI THƠ</a:t>
            </a:r>
            <a:endParaRPr lang="en-US" altLang="en-US" sz="2800" b="1" dirty="0">
              <a:solidFill>
                <a:srgbClr val="FF0000"/>
              </a:solidFill>
              <a:latin typeface="Calibri" panose="020F0502020204030204" pitchFamily="34" charset="0"/>
            </a:endParaRPr>
          </a:p>
        </p:txBody>
      </p:sp>
      <p:cxnSp>
        <p:nvCxnSpPr>
          <p:cNvPr id="6" name="Straight Connector 5"/>
          <p:cNvCxnSpPr/>
          <p:nvPr/>
        </p:nvCxnSpPr>
        <p:spPr>
          <a:xfrm flipH="1">
            <a:off x="8210887" y="2136629"/>
            <a:ext cx="40713" cy="459902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a:spLocks noChangeArrowheads="1"/>
          </p:cNvSpPr>
          <p:nvPr/>
        </p:nvSpPr>
        <p:spPr bwMode="auto">
          <a:xfrm>
            <a:off x="288550" y="1905797"/>
            <a:ext cx="51476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latin typeface="Times New Roman" panose="02020603050405020304" pitchFamily="18" charset="0"/>
                <a:cs typeface="Times New Roman" panose="02020603050405020304" pitchFamily="18" charset="0"/>
              </a:rPr>
              <a:t>1. </a:t>
            </a:r>
            <a:r>
              <a:rPr lang="en-US" altLang="en-US" sz="2400" b="1" dirty="0" err="1">
                <a:latin typeface="Times New Roman" panose="02020603050405020304" pitchFamily="18" charset="0"/>
                <a:cs typeface="Times New Roman" panose="02020603050405020304" pitchFamily="18" charset="0"/>
              </a:rPr>
              <a:t>Bài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tập</a:t>
            </a:r>
            <a:r>
              <a:rPr lang="en-US" altLang="en-US" sz="2400" b="1" dirty="0">
                <a:latin typeface="Times New Roman" panose="02020603050405020304" pitchFamily="18" charset="0"/>
                <a:cs typeface="Times New Roman" panose="02020603050405020304" pitchFamily="18" charset="0"/>
              </a:rPr>
              <a:t> :  </a:t>
            </a:r>
            <a:r>
              <a:rPr lang="en-US" altLang="en-US" sz="2400" b="1" dirty="0" err="1">
                <a:latin typeface="Times New Roman" panose="02020603050405020304" pitchFamily="18" charset="0"/>
                <a:cs typeface="Times New Roman" panose="02020603050405020304" pitchFamily="18" charset="0"/>
              </a:rPr>
              <a:t>Các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đề</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bài</a:t>
            </a:r>
            <a:r>
              <a:rPr lang="en-US" altLang="en-US" sz="2400" b="1" dirty="0">
                <a:latin typeface="Times New Roman" panose="02020603050405020304" pitchFamily="18" charset="0"/>
                <a:cs typeface="Times New Roman" panose="02020603050405020304" pitchFamily="18" charset="0"/>
              </a:rPr>
              <a:t> SGK/79, 80</a:t>
            </a:r>
            <a:endParaRPr lang="en-US" altLang="en-US" sz="2400" b="1" dirty="0">
              <a:latin typeface="Calibri" panose="020F0502020204030204" pitchFamily="34" charset="0"/>
            </a:endParaRPr>
          </a:p>
        </p:txBody>
      </p:sp>
      <p:sp>
        <p:nvSpPr>
          <p:cNvPr id="9" name="Explosion 1 8"/>
          <p:cNvSpPr/>
          <p:nvPr/>
        </p:nvSpPr>
        <p:spPr>
          <a:xfrm>
            <a:off x="7355000" y="2345635"/>
            <a:ext cx="4727483" cy="2186608"/>
          </a:xfrm>
          <a:prstGeom prst="irregularSeal1">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a:solidFill>
                  <a:schemeClr val="tx1"/>
                </a:solidFill>
                <a:latin typeface="Times New Roman" panose="02020603050405020304" pitchFamily="18" charset="0"/>
                <a:cs typeface="Times New Roman" panose="02020603050405020304" pitchFamily="18" charset="0"/>
              </a:rPr>
              <a:t>Đọc các đề bài trong SGK/79.</a:t>
            </a:r>
            <a:endParaRPr lang="en-US" altLang="en-US" sz="2400" b="1">
              <a:solidFill>
                <a:schemeClr val="tx1"/>
              </a:solidFill>
              <a:latin typeface="Calibri" panose="020F0502020204030204" pitchFamily="34" charset="0"/>
            </a:endParaRPr>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6577309" y="1120626"/>
            <a:ext cx="802254" cy="1018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3"/>
          <p:cNvSpPr>
            <a:spLocks noChangeArrowheads="1"/>
          </p:cNvSpPr>
          <p:nvPr/>
        </p:nvSpPr>
        <p:spPr bwMode="auto">
          <a:xfrm>
            <a:off x="125567" y="-35709"/>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13" name="WordArt 4"/>
          <p:cNvSpPr>
            <a:spLocks noChangeArrowheads="1" noChangeShapeType="1" noTextEdit="1"/>
          </p:cNvSpPr>
          <p:nvPr/>
        </p:nvSpPr>
        <p:spPr bwMode="auto">
          <a:xfrm>
            <a:off x="3955955" y="24684"/>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15" name="WordArt 4"/>
          <p:cNvSpPr>
            <a:spLocks noChangeArrowheads="1" noChangeShapeType="1" noTextEdit="1"/>
          </p:cNvSpPr>
          <p:nvPr/>
        </p:nvSpPr>
        <p:spPr bwMode="auto">
          <a:xfrm>
            <a:off x="2151840" y="194941"/>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852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xit" presetSubtype="32" fill="hold" grpId="1" nodeType="clickEffect">
                                  <p:stCondLst>
                                    <p:cond delay="0"/>
                                  </p:stCondLst>
                                  <p:childTnLst>
                                    <p:anim calcmode="lin" valueType="num">
                                      <p:cBhvr>
                                        <p:cTn id="21" dur="500"/>
                                        <p:tgtEl>
                                          <p:spTgt spid="9"/>
                                        </p:tgtEl>
                                        <p:attrNameLst>
                                          <p:attrName>ppt_w</p:attrName>
                                        </p:attrNameLst>
                                      </p:cBhvr>
                                      <p:tavLst>
                                        <p:tav tm="0">
                                          <p:val>
                                            <p:strVal val="ppt_w"/>
                                          </p:val>
                                        </p:tav>
                                        <p:tav tm="100000">
                                          <p:val>
                                            <p:fltVal val="0"/>
                                          </p:val>
                                        </p:tav>
                                      </p:tavLst>
                                    </p:anim>
                                    <p:anim calcmode="lin" valueType="num">
                                      <p:cBhvr>
                                        <p:cTn id="22" dur="500"/>
                                        <p:tgtEl>
                                          <p:spTgt spid="9"/>
                                        </p:tgtEl>
                                        <p:attrNameLst>
                                          <p:attrName>ppt_h</p:attrName>
                                        </p:attrNameLst>
                                      </p:cBhvr>
                                      <p:tavLst>
                                        <p:tav tm="0">
                                          <p:val>
                                            <p:strVal val="ppt_h"/>
                                          </p:val>
                                        </p:tav>
                                        <p:tav tm="100000">
                                          <p:val>
                                            <p:fltVal val="0"/>
                                          </p:val>
                                        </p:tav>
                                      </p:tavLst>
                                    </p:anim>
                                    <p:set>
                                      <p:cBhvr>
                                        <p:cTn id="23"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9" grpId="0" animBg="1"/>
      <p:bldP spid="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WordArt 36"/>
          <p:cNvSpPr>
            <a:spLocks noChangeArrowheads="1" noChangeShapeType="1" noTextEdit="1"/>
          </p:cNvSpPr>
          <p:nvPr/>
        </p:nvSpPr>
        <p:spPr bwMode="auto">
          <a:xfrm>
            <a:off x="2514600" y="152401"/>
            <a:ext cx="7397750" cy="6762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vi-VN" sz="3600" b="1" kern="10">
                <a:solidFill>
                  <a:srgbClr val="FF0000"/>
                </a:solidFill>
                <a:latin typeface="Times New Roman" panose="02020603050405020304" pitchFamily="18" charset="0"/>
                <a:cs typeface="Times New Roman" panose="02020603050405020304" pitchFamily="18" charset="0"/>
              </a:rPr>
              <a:t>CÁCH LÀM BÀI  NGHỊ LUẬN</a:t>
            </a:r>
          </a:p>
          <a:p>
            <a:r>
              <a:rPr lang="vi-VN" sz="3600" b="1" kern="10">
                <a:solidFill>
                  <a:srgbClr val="FF0000"/>
                </a:solidFill>
                <a:latin typeface="Times New Roman" panose="02020603050405020304" pitchFamily="18" charset="0"/>
                <a:cs typeface="Times New Roman" panose="02020603050405020304" pitchFamily="18" charset="0"/>
              </a:rPr>
              <a:t>VỀ MỘT ĐOẠN THƠ, BÀI THƠ.</a:t>
            </a:r>
            <a:endParaRPr lang="en-US" sz="3600" b="1" kern="10">
              <a:solidFill>
                <a:srgbClr val="FF0000"/>
              </a:solidFill>
              <a:latin typeface="Times New Roman" panose="02020603050405020304" pitchFamily="18" charset="0"/>
              <a:cs typeface="Times New Roman" panose="02020603050405020304" pitchFamily="18" charset="0"/>
            </a:endParaRPr>
          </a:p>
        </p:txBody>
      </p:sp>
      <p:sp>
        <p:nvSpPr>
          <p:cNvPr id="17411" name="Rectangle 3"/>
          <p:cNvSpPr>
            <a:spLocks noChangeArrowheads="1"/>
          </p:cNvSpPr>
          <p:nvPr/>
        </p:nvSpPr>
        <p:spPr bwMode="auto">
          <a:xfrm>
            <a:off x="1676401" y="990601"/>
            <a:ext cx="4632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0000CC"/>
                </a:solidFill>
                <a:latin typeface="Times New Roman" panose="02020603050405020304" pitchFamily="18" charset="0"/>
                <a:cs typeface="Times New Roman" panose="02020603050405020304" pitchFamily="18" charset="0"/>
              </a:rPr>
              <a:t>I. Đề bài nghị luận về một đoạn thơ, bài thơ.</a:t>
            </a:r>
            <a:endParaRPr lang="en-US" altLang="en-US" sz="2400" b="1">
              <a:solidFill>
                <a:srgbClr val="0000CC"/>
              </a:solidFill>
              <a:latin typeface="Calibri" panose="020F0502020204030204" pitchFamily="34" charset="0"/>
            </a:endParaRPr>
          </a:p>
        </p:txBody>
      </p:sp>
      <p:cxnSp>
        <p:nvCxnSpPr>
          <p:cNvPr id="6" name="Straight Connector 5"/>
          <p:cNvCxnSpPr/>
          <p:nvPr/>
        </p:nvCxnSpPr>
        <p:spPr>
          <a:xfrm rot="16200000" flipH="1">
            <a:off x="3408363" y="3830638"/>
            <a:ext cx="5541963" cy="14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413" name="Rectangle 13"/>
          <p:cNvSpPr>
            <a:spLocks noChangeArrowheads="1"/>
          </p:cNvSpPr>
          <p:nvPr/>
        </p:nvSpPr>
        <p:spPr bwMode="auto">
          <a:xfrm>
            <a:off x="1752600" y="2514601"/>
            <a:ext cx="4191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1. Các bước làm bài nghị luận về một đoạn thơ, bài thơ.</a:t>
            </a:r>
            <a:endParaRPr lang="en-US" altLang="en-US" sz="2400">
              <a:latin typeface="Calibri" panose="020F0502020204030204" pitchFamily="34" charset="0"/>
            </a:endParaRPr>
          </a:p>
        </p:txBody>
      </p:sp>
      <p:sp>
        <p:nvSpPr>
          <p:cNvPr id="10" name="Rounded Rectangular Callout 9"/>
          <p:cNvSpPr/>
          <p:nvPr/>
        </p:nvSpPr>
        <p:spPr>
          <a:xfrm>
            <a:off x="6705600" y="990600"/>
            <a:ext cx="3962400" cy="1600200"/>
          </a:xfrm>
          <a:prstGeom prst="wedgeRoundRectCallout">
            <a:avLst>
              <a:gd name="adj1" fmla="val -42422"/>
              <a:gd name="adj2" fmla="val 770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400" dirty="0" err="1">
                <a:solidFill>
                  <a:schemeClr val="tx1"/>
                </a:solidFill>
                <a:latin typeface="Times New Roman" pitchFamily="18" charset="0"/>
                <a:cs typeface="Times New Roman" pitchFamily="18" charset="0"/>
              </a:rPr>
              <a:t>Bố</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cục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bài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văn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gồm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mấy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phần</a:t>
            </a:r>
            <a:r>
              <a:rPr lang="vi-VN" sz="2400" dirty="0">
                <a:solidFill>
                  <a:schemeClr val="tx1"/>
                </a:solidFill>
                <a:latin typeface="Times New Roman" pitchFamily="18" charset="0"/>
                <a:cs typeface="Times New Roman" pitchFamily="18" charset="0"/>
              </a:rPr>
              <a: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Nhiệm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vụ</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của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mỗi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phần</a:t>
            </a:r>
            <a:r>
              <a:rPr lang="en-US" sz="2400" dirty="0">
                <a:solidFill>
                  <a:schemeClr val="tx1"/>
                </a:solidFill>
                <a:latin typeface="Times New Roman" pitchFamily="18" charset="0"/>
                <a:cs typeface="Times New Roman" pitchFamily="18" charset="0"/>
              </a:rPr>
              <a:t>?</a:t>
            </a:r>
          </a:p>
        </p:txBody>
      </p:sp>
      <p:sp>
        <p:nvSpPr>
          <p:cNvPr id="17415" name="Rectangle 11"/>
          <p:cNvSpPr>
            <a:spLocks noChangeArrowheads="1"/>
          </p:cNvSpPr>
          <p:nvPr/>
        </p:nvSpPr>
        <p:spPr bwMode="auto">
          <a:xfrm>
            <a:off x="1676401" y="1760538"/>
            <a:ext cx="4632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0000CC"/>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400" b="1">
              <a:solidFill>
                <a:srgbClr val="0000CC"/>
              </a:solidFill>
              <a:latin typeface="Calibri" panose="020F0502020204030204" pitchFamily="34" charset="0"/>
            </a:endParaRPr>
          </a:p>
        </p:txBody>
      </p:sp>
      <p:sp>
        <p:nvSpPr>
          <p:cNvPr id="17416" name="Rectangle 12"/>
          <p:cNvSpPr>
            <a:spLocks noChangeArrowheads="1"/>
          </p:cNvSpPr>
          <p:nvPr/>
        </p:nvSpPr>
        <p:spPr bwMode="auto">
          <a:xfrm>
            <a:off x="1981200" y="4338638"/>
            <a:ext cx="4191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a. Tìm hiểu đề và tìm ý.</a:t>
            </a:r>
            <a:endParaRPr lang="en-US" altLang="en-US" sz="2400">
              <a:latin typeface="Calibri" panose="020F0502020204030204" pitchFamily="34" charset="0"/>
            </a:endParaRPr>
          </a:p>
        </p:txBody>
      </p:sp>
      <p:sp>
        <p:nvSpPr>
          <p:cNvPr id="17417" name="Rectangle 16"/>
          <p:cNvSpPr>
            <a:spLocks noChangeArrowheads="1"/>
          </p:cNvSpPr>
          <p:nvPr/>
        </p:nvSpPr>
        <p:spPr bwMode="auto">
          <a:xfrm>
            <a:off x="1828800" y="3276600"/>
            <a:ext cx="4724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Cho đề bài: Phân tích tình yêu quê hương trong bài thơ “Quê hương” của Tế Hanh</a:t>
            </a:r>
            <a:endParaRPr lang="en-US" altLang="en-US" sz="2400">
              <a:latin typeface="Calibri" panose="020F0502020204030204" pitchFamily="34" charset="0"/>
            </a:endParaRPr>
          </a:p>
        </p:txBody>
      </p:sp>
      <p:sp>
        <p:nvSpPr>
          <p:cNvPr id="17418" name="Rectangle 14"/>
          <p:cNvSpPr>
            <a:spLocks noChangeArrowheads="1"/>
          </p:cNvSpPr>
          <p:nvPr/>
        </p:nvSpPr>
        <p:spPr bwMode="auto">
          <a:xfrm>
            <a:off x="1981200" y="4643438"/>
            <a:ext cx="3352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b. Lập dàn ý.</a:t>
            </a:r>
            <a:endParaRPr lang="en-US" altLang="en-US" sz="2400">
              <a:latin typeface="Calibri" panose="020F0502020204030204" pitchFamily="34" charset="0"/>
            </a:endParaRPr>
          </a:p>
        </p:txBody>
      </p:sp>
      <p:pic>
        <p:nvPicPr>
          <p:cNvPr id="17419" name="Picture 2" descr="https://scontent.fsgn6-2.fna.fbcdn.net/v/t1.15752-9/97344146_3787957004612351_1348120462470676480_n.png?_nc_cat=110&amp;_nc_sid=b96e70&amp;_nc_ohc=PwUpZxvQKCkAX93LmhA&amp;_nc_ht=scontent.fsgn6-2.fna&amp;oh=31a6b1327646324d14ad38b962975a3e&amp;oe=5EDE9B6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2" y="13256"/>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1009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35360" y="859359"/>
            <a:ext cx="7218377" cy="584775"/>
          </a:xfrm>
          <a:prstGeom prst="rect">
            <a:avLst/>
          </a:prstGeom>
        </p:spPr>
        <p:txBody>
          <a:bodyPr wrap="square">
            <a:spAutoFit/>
          </a:bodyPr>
          <a:lstStyle/>
          <a:p>
            <a:pPr lvl="0" algn="l"/>
            <a:r>
              <a:rPr lang="vi-VN" altLang="vi-VN" sz="3200" i="1" dirty="0">
                <a:solidFill>
                  <a:srgbClr val="FFCC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
        <p:nvSpPr>
          <p:cNvPr id="4" name="TextBox 3"/>
          <p:cNvSpPr txBox="1"/>
          <p:nvPr/>
        </p:nvSpPr>
        <p:spPr>
          <a:xfrm>
            <a:off x="0" y="415831"/>
            <a:ext cx="184731" cy="369332"/>
          </a:xfrm>
          <a:prstGeom prst="rect">
            <a:avLst/>
          </a:prstGeom>
          <a:noFill/>
        </p:spPr>
        <p:txBody>
          <a:bodyPr wrap="none" rtlCol="0">
            <a:spAutoFit/>
          </a:bodyPr>
          <a:lstStyle/>
          <a:p>
            <a:endParaRPr lang="en-US"/>
          </a:p>
        </p:txBody>
      </p:sp>
      <p:sp>
        <p:nvSpPr>
          <p:cNvPr id="17" name="Rounded Rectangle 16"/>
          <p:cNvSpPr/>
          <p:nvPr/>
        </p:nvSpPr>
        <p:spPr>
          <a:xfrm>
            <a:off x="868680" y="1234441"/>
            <a:ext cx="10759440" cy="3307079"/>
          </a:xfrm>
          <a:prstGeom prst="roundRect">
            <a:avLst/>
          </a:prstGeom>
          <a:solidFill>
            <a:srgbClr val="FFFF00"/>
          </a:solidFill>
          <a:ln>
            <a:solidFill>
              <a:srgbClr val="4203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latin typeface="Times New Roman" panose="02020603050405020304" pitchFamily="18" charset="0"/>
                <a:cs typeface="Times New Roman" panose="02020603050405020304" pitchFamily="18" charset="0"/>
              </a:rPr>
              <a:t>PHÂN CÔNG THỰC HIỆN</a:t>
            </a:r>
          </a:p>
          <a:p>
            <a:pPr algn="just"/>
            <a:r>
              <a:rPr lang="en-US" sz="2800" b="1" dirty="0">
                <a:solidFill>
                  <a:srgbClr val="C00000"/>
                </a:solidFill>
                <a:latin typeface="Times New Roman" pitchFamily="18" charset="0"/>
                <a:cs typeface="Times New Roman" pitchFamily="18" charset="0"/>
              </a:rPr>
              <a:t>- Tổ 2 (Câu 2): </a:t>
            </a:r>
            <a:r>
              <a:rPr lang="en-US" sz="2800" b="1" dirty="0">
                <a:solidFill>
                  <a:srgbClr val="4203DF"/>
                </a:solidFill>
                <a:latin typeface="Times New Roman" pitchFamily="18" charset="0"/>
                <a:cs typeface="Times New Roman" pitchFamily="18" charset="0"/>
              </a:rPr>
              <a:t>Phần thân bài, người viết đã trình bày những nhận xét gì về tình yêu quê hương trong bài thơ “Quê hương”.</a:t>
            </a:r>
            <a:r>
              <a:rPr lang="en-US" sz="2800" b="1" dirty="0">
                <a:solidFill>
                  <a:srgbClr val="0033CC"/>
                </a:solidFill>
                <a:latin typeface="Times New Roman" pitchFamily="18" charset="0"/>
                <a:cs typeface="Times New Roman"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Những</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suy</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nghĩ</a:t>
            </a:r>
            <a:r>
              <a:rPr lang="en-US" sz="2800" b="1" dirty="0">
                <a:solidFill>
                  <a:srgbClr val="4203DF"/>
                </a:solidFill>
                <a:latin typeface="Times New Roman" panose="02020603050405020304" pitchFamily="18" charset="0"/>
                <a:ea typeface="Times New Roman" panose="02020603050405020304" pitchFamily="18" charset="0"/>
              </a:rPr>
              <a:t> ý </a:t>
            </a:r>
            <a:r>
              <a:rPr lang="en-US" sz="2800" b="1" dirty="0" err="1">
                <a:solidFill>
                  <a:srgbClr val="4203DF"/>
                </a:solidFill>
                <a:latin typeface="Times New Roman" panose="02020603050405020304" pitchFamily="18" charset="0"/>
                <a:ea typeface="Times New Roman" panose="02020603050405020304" pitchFamily="18" charset="0"/>
              </a:rPr>
              <a:t>kiến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ấy</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được</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dẫn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dắt</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khẳng</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định</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bằng</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cách</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nào</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được</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liên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kết</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với</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phần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Mở</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bài</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và</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Thân</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bài</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ra</a:t>
            </a:r>
            <a:r>
              <a:rPr lang="en-US" sz="2800" b="1" dirty="0">
                <a:solidFill>
                  <a:srgbClr val="4203DF"/>
                </a:solidFill>
                <a:latin typeface="Times New Roman" panose="02020603050405020304" pitchFamily="18" charset="0"/>
                <a:ea typeface="Times New Roman" panose="02020603050405020304" pitchFamily="18" charset="0"/>
              </a:rPr>
              <a:t> </a:t>
            </a:r>
            <a:r>
              <a:rPr lang="en-US" sz="2800" b="1" dirty="0" err="1">
                <a:solidFill>
                  <a:srgbClr val="4203DF"/>
                </a:solidFill>
                <a:latin typeface="Times New Roman" panose="02020603050405020304" pitchFamily="18" charset="0"/>
                <a:ea typeface="Times New Roman" panose="02020603050405020304" pitchFamily="18" charset="0"/>
              </a:rPr>
              <a:t>sao</a:t>
            </a:r>
            <a:r>
              <a:rPr lang="en-US" sz="2800" b="1" dirty="0">
                <a:solidFill>
                  <a:srgbClr val="4203DF"/>
                </a:solidFill>
                <a:latin typeface="Times New Roman" panose="02020603050405020304" pitchFamily="18" charset="0"/>
                <a:ea typeface="Times New Roman" panose="02020603050405020304" pitchFamily="18" charset="0"/>
              </a:rPr>
              <a:t>?</a:t>
            </a:r>
            <a:endParaRPr lang="en-US" sz="1400" b="1" dirty="0">
              <a:solidFill>
                <a:srgbClr val="4203DF"/>
              </a:solidFill>
              <a:latin typeface="Times New Roman" panose="02020603050405020304" pitchFamily="18" charset="0"/>
              <a:ea typeface="Calibri" panose="020F0502020204030204" pitchFamily="34" charset="0"/>
            </a:endParaRPr>
          </a:p>
          <a:p>
            <a:pPr algn="just"/>
            <a:r>
              <a:rPr lang="en-US" sz="2800" b="1" dirty="0">
                <a:solidFill>
                  <a:srgbClr val="C00000"/>
                </a:solidFill>
                <a:latin typeface="Times New Roman" pitchFamily="18" charset="0"/>
                <a:cs typeface="Times New Roman" pitchFamily="18" charset="0"/>
              </a:rPr>
              <a:t>     - Tổ 3,4</a:t>
            </a:r>
            <a:r>
              <a:rPr lang="en-US" sz="2800" b="1" dirty="0">
                <a:solidFill>
                  <a:srgbClr val="4203DF"/>
                </a:solidFill>
                <a:latin typeface="Times New Roman" pitchFamily="18" charset="0"/>
                <a:cs typeface="Times New Roman" pitchFamily="18" charset="0"/>
              </a:rPr>
              <a:t> </a:t>
            </a:r>
            <a:r>
              <a:rPr lang="en-US" sz="2800" b="1" dirty="0">
                <a:solidFill>
                  <a:srgbClr val="C00000"/>
                </a:solidFill>
                <a:latin typeface="Times New Roman" pitchFamily="18" charset="0"/>
                <a:cs typeface="Times New Roman" pitchFamily="18" charset="0"/>
              </a:rPr>
              <a:t>(Câu 3): </a:t>
            </a:r>
            <a:r>
              <a:rPr lang="en-US" sz="2800" b="1" dirty="0">
                <a:solidFill>
                  <a:srgbClr val="3803BD"/>
                </a:solidFill>
                <a:latin typeface="Times New Roman" pitchFamily="18" charset="0"/>
                <a:cs typeface="Times New Roman" pitchFamily="18" charset="0"/>
              </a:rPr>
              <a:t>VB có sức thuyết phục, sức hấp dẫn không? </a:t>
            </a:r>
            <a:r>
              <a:rPr lang="en-US" sz="2800" b="1" dirty="0" err="1">
                <a:solidFill>
                  <a:srgbClr val="3803BD"/>
                </a:solidFill>
                <a:latin typeface="Times New Roman" pitchFamily="18" charset="0"/>
                <a:cs typeface="Times New Roman" pitchFamily="18" charset="0"/>
              </a:rPr>
              <a:t>Vì</a:t>
            </a:r>
            <a:r>
              <a:rPr lang="en-US" sz="2800" b="1" dirty="0">
                <a:solidFill>
                  <a:srgbClr val="3803BD"/>
                </a:solidFill>
                <a:latin typeface="Times New Roman" pitchFamily="18" charset="0"/>
                <a:cs typeface="Times New Roman" pitchFamily="18" charset="0"/>
              </a:rPr>
              <a:t> </a:t>
            </a:r>
            <a:r>
              <a:rPr lang="en-US" sz="2800" b="1" dirty="0" err="1">
                <a:solidFill>
                  <a:srgbClr val="3803BD"/>
                </a:solidFill>
                <a:latin typeface="Times New Roman" pitchFamily="18" charset="0"/>
                <a:cs typeface="Times New Roman" pitchFamily="18" charset="0"/>
              </a:rPr>
              <a:t>sao</a:t>
            </a:r>
            <a:r>
              <a:rPr lang="en-US" sz="2800" b="1" dirty="0">
                <a:solidFill>
                  <a:srgbClr val="3803BD"/>
                </a:solidFill>
                <a:latin typeface="Times New Roman" pitchFamily="18" charset="0"/>
                <a:cs typeface="Times New Roman" pitchFamily="18" charset="0"/>
              </a:rPr>
              <a:t>?</a:t>
            </a:r>
            <a:endParaRPr lang="en-US" sz="2800" dirty="0">
              <a:solidFill>
                <a:srgbClr val="C00000"/>
              </a:solidFill>
            </a:endParaRPr>
          </a:p>
        </p:txBody>
      </p:sp>
      <p:sp>
        <p:nvSpPr>
          <p:cNvPr id="18" name="TextBox 17"/>
          <p:cNvSpPr txBox="1"/>
          <p:nvPr/>
        </p:nvSpPr>
        <p:spPr>
          <a:xfrm>
            <a:off x="4282440" y="594359"/>
            <a:ext cx="3718560" cy="584775"/>
          </a:xfrm>
          <a:prstGeom prst="rect">
            <a:avLst/>
          </a:prstGeom>
          <a:solidFill>
            <a:schemeClr val="accent2"/>
          </a:solidFill>
          <a:ln>
            <a:solidFill>
              <a:schemeClr val="accent1"/>
            </a:solidFill>
          </a:ln>
        </p:spPr>
        <p:txBody>
          <a:bodyPr wrap="square" rtlCol="0">
            <a:spAutoFit/>
          </a:bodyPr>
          <a:lstStyle/>
          <a:p>
            <a:r>
              <a:rPr lang="en-US" sz="3200" b="1" dirty="0">
                <a:latin typeface="Times New Roman" pitchFamily="18" charset="0"/>
                <a:cs typeface="Times New Roman" pitchFamily="18" charset="0"/>
              </a:rPr>
              <a:t>PHIẾU HỌC TẬP</a:t>
            </a:r>
          </a:p>
        </p:txBody>
      </p:sp>
    </p:spTree>
    <p:extLst>
      <p:ext uri="{BB962C8B-B14F-4D97-AF65-F5344CB8AC3E}">
        <p14:creationId xmlns:p14="http://schemas.microsoft.com/office/powerpoint/2010/main" val="92801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1820" y="666495"/>
            <a:ext cx="11756980" cy="2397451"/>
          </a:xfrm>
          <a:prstGeom prst="rect">
            <a:avLst/>
          </a:prstGeom>
        </p:spPr>
        <p:txBody>
          <a:bodyPr wrap="square">
            <a:spAutoFit/>
          </a:bodyPr>
          <a:lstStyle/>
          <a:p>
            <a:pPr algn="just">
              <a:lnSpc>
                <a:spcPct val="107000"/>
              </a:lnSpc>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bày</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bày</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mộng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bức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chài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khơi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bến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231820" y="3013806"/>
            <a:ext cx="11756980" cy="2602636"/>
          </a:xfrm>
          <a:prstGeom prst="rect">
            <a:avLst/>
          </a:prstGeom>
        </p:spPr>
        <p:txBody>
          <a:bodyPr wrap="square">
            <a:spAutoFit/>
          </a:bodyPr>
          <a:lstStyle/>
          <a:p>
            <a:pPr marR="0" lvl="0" algn="just">
              <a:lnSpc>
                <a:spcPct val="107000"/>
              </a:lnSpc>
              <a:spcBef>
                <a:spcPts val="0"/>
              </a:spcBef>
              <a:spcAft>
                <a:spcPts val="800"/>
              </a:spcAft>
              <a:buSzPts val="1000"/>
              <a:tabLst>
                <a:tab pos="4572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Những suy nghĩ ý kiến ấy được dẫn dắt khẳng định bằng cách liên kết với phần mở bài.</a:t>
            </a:r>
          </a:p>
          <a:p>
            <a:pPr marR="0" lvl="0" algn="just">
              <a:lnSpc>
                <a:spcPct val="107000"/>
              </a:lnSpc>
              <a:spcBef>
                <a:spcPts val="0"/>
              </a:spcBef>
              <a:spcAft>
                <a:spcPts val="800"/>
              </a:spcAft>
              <a:buSzPts val="1000"/>
              <a:tabLst>
                <a:tab pos="4572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giảng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cụ</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liền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ngôn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giọng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p>
          <a:p>
            <a:pPr marR="0" lvl="0" algn="just">
              <a:lnSpc>
                <a:spcPct val="107000"/>
              </a:lnSpc>
              <a:spcBef>
                <a:spcPts val="0"/>
              </a:spcBef>
              <a:spcAft>
                <a:spcPts val="800"/>
              </a:spcAft>
              <a:buSzPts val="1000"/>
              <a:tabLst>
                <a:tab pos="4572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nối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Mở</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chặt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chẽ</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92328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657" y="523303"/>
            <a:ext cx="11800114" cy="4979248"/>
          </a:xfrm>
          <a:prstGeom prst="rect">
            <a:avLst/>
          </a:prstGeom>
        </p:spPr>
        <p:txBody>
          <a:bodyPr wrap="square">
            <a:spAutoFit/>
          </a:bodyPr>
          <a:lstStyle/>
          <a:p>
            <a:pPr algn="just">
              <a:lnSpc>
                <a:spcPct val="107000"/>
              </a:lnSpc>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b)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hấp</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Bởi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vì</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800"/>
              </a:spcAft>
              <a:buSzPts val="1000"/>
              <a:tabLst>
                <a:tab pos="4572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Bố</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cục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mạch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lạc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800"/>
              </a:spcAft>
              <a:buSzPts val="1000"/>
              <a:tabLst>
                <a:tab pos="4572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khai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ràng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từng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minh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cụ</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800"/>
              </a:spcAft>
              <a:buSzPts val="1000"/>
              <a:tabLst>
                <a:tab pos="4572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ngắn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gọn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lẽ</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súc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rung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Rút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nêu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thụ</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riêng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ấy</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ngôn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giọng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639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5384" y="0"/>
            <a:ext cx="12021731" cy="6616381"/>
          </a:xfrm>
          <a:prstGeom prst="rect">
            <a:avLst/>
          </a:prstGeom>
          <a:gradFill flip="none" rotWithShape="1">
            <a:gsLst>
              <a:gs pos="0">
                <a:srgbClr val="009900">
                  <a:tint val="66000"/>
                  <a:satMod val="160000"/>
                </a:srgbClr>
              </a:gs>
              <a:gs pos="50000">
                <a:srgbClr val="009900">
                  <a:tint val="44500"/>
                  <a:satMod val="160000"/>
                </a:srgbClr>
              </a:gs>
              <a:gs pos="100000">
                <a:srgbClr val="00990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9364910" y="3326138"/>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6"/>
          <p:cNvSpPr>
            <a:spLocks noChangeArrowheads="1"/>
          </p:cNvSpPr>
          <p:nvPr/>
        </p:nvSpPr>
        <p:spPr bwMode="auto">
          <a:xfrm>
            <a:off x="115205" y="1099383"/>
            <a:ext cx="1207679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Đề</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Phân</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tích</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tình</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yêu</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quê</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hương</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trong</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bài</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thơ</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Quê</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hương</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của</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Tế</a:t>
            </a:r>
            <a:r>
              <a:rPr lang="en-US" altLang="en-US" sz="2700" b="1" dirty="0">
                <a:latin typeface="Times New Roman" panose="02020603050405020304" pitchFamily="18" charset="0"/>
                <a:cs typeface="Times New Roman" panose="02020603050405020304" pitchFamily="18" charset="0"/>
              </a:rPr>
              <a:t> </a:t>
            </a:r>
            <a:r>
              <a:rPr lang="en-US" altLang="en-US" sz="2700" b="1" dirty="0" err="1">
                <a:latin typeface="Times New Roman" panose="02020603050405020304" pitchFamily="18" charset="0"/>
                <a:cs typeface="Times New Roman" panose="02020603050405020304" pitchFamily="18" charset="0"/>
              </a:rPr>
              <a:t>Hanh</a:t>
            </a:r>
            <a:r>
              <a:rPr lang="en-US" altLang="en-US" sz="2700" b="1" dirty="0">
                <a:latin typeface="Times New Roman" panose="02020603050405020304" pitchFamily="18" charset="0"/>
                <a:cs typeface="Times New Roman" panose="02020603050405020304" pitchFamily="18" charset="0"/>
              </a:rPr>
              <a:t>.</a:t>
            </a:r>
            <a:endParaRPr lang="en-US" altLang="en-US" sz="2700" b="1" dirty="0">
              <a:latin typeface="Calibri" panose="020F0502020204030204" pitchFamily="34" charset="0"/>
            </a:endParaRPr>
          </a:p>
        </p:txBody>
      </p:sp>
      <p:sp>
        <p:nvSpPr>
          <p:cNvPr id="22" name="Rectangle 12"/>
          <p:cNvSpPr>
            <a:spLocks noChangeArrowheads="1"/>
          </p:cNvSpPr>
          <p:nvPr/>
        </p:nvSpPr>
        <p:spPr bwMode="auto">
          <a:xfrm>
            <a:off x="482121" y="1506821"/>
            <a:ext cx="73341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2. </a:t>
            </a:r>
            <a:r>
              <a:rPr lang="en-US" altLang="en-US" sz="2800" b="1" dirty="0" err="1">
                <a:solidFill>
                  <a:srgbClr val="4203DF"/>
                </a:solidFill>
                <a:latin typeface="Times New Roman" panose="02020603050405020304" pitchFamily="18" charset="0"/>
                <a:cs typeface="Times New Roman" panose="02020603050405020304" pitchFamily="18" charset="0"/>
              </a:rPr>
              <a:t>Cách</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tổ</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chức</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triển</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khai</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luận</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điểm</a:t>
            </a:r>
            <a:r>
              <a:rPr lang="en-US" altLang="en-US" sz="2800" b="1" dirty="0">
                <a:solidFill>
                  <a:srgbClr val="4203DF"/>
                </a:solidFill>
                <a:latin typeface="Times New Roman" panose="02020603050405020304" pitchFamily="18" charset="0"/>
                <a:cs typeface="Times New Roman" panose="02020603050405020304" pitchFamily="18" charset="0"/>
              </a:rPr>
              <a:t>.</a:t>
            </a:r>
            <a:endParaRPr lang="en-US" altLang="en-US" sz="2800" b="1" dirty="0">
              <a:solidFill>
                <a:srgbClr val="4203DF"/>
              </a:solidFill>
              <a:latin typeface="Calibri" panose="020F0502020204030204" pitchFamily="34" charset="0"/>
            </a:endParaRPr>
          </a:p>
        </p:txBody>
      </p:sp>
      <p:sp>
        <p:nvSpPr>
          <p:cNvPr id="23" name="Rectangle 17"/>
          <p:cNvSpPr>
            <a:spLocks noChangeArrowheads="1"/>
          </p:cNvSpPr>
          <p:nvPr/>
        </p:nvSpPr>
        <p:spPr bwMode="auto">
          <a:xfrm>
            <a:off x="1121972" y="1897491"/>
            <a:ext cx="97136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err="1">
                <a:solidFill>
                  <a:srgbClr val="FF0000"/>
                </a:solidFill>
                <a:latin typeface="Times New Roman" panose="02020603050405020304" pitchFamily="18" charset="0"/>
                <a:cs typeface="Times New Roman" panose="02020603050405020304" pitchFamily="18" charset="0"/>
              </a:rPr>
              <a:t>Bài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văn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Quê</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hương</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trong</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tình</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thương</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nỗi</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nhớ</a:t>
            </a:r>
            <a:endParaRPr lang="en-US" altLang="en-US" sz="2800" b="1" dirty="0">
              <a:solidFill>
                <a:srgbClr val="FF0000"/>
              </a:solidFill>
              <a:latin typeface="Calibri" panose="020F0502020204030204" pitchFamily="34" charset="0"/>
            </a:endParaRPr>
          </a:p>
        </p:txBody>
      </p:sp>
      <p:sp>
        <p:nvSpPr>
          <p:cNvPr id="15" name="Rectangle 14"/>
          <p:cNvSpPr>
            <a:spLocks noChangeArrowheads="1"/>
          </p:cNvSpPr>
          <p:nvPr/>
        </p:nvSpPr>
        <p:spPr bwMode="auto">
          <a:xfrm>
            <a:off x="165657" y="713103"/>
            <a:ext cx="108529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4203DF"/>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400" b="1" dirty="0">
              <a:solidFill>
                <a:srgbClr val="4203DF"/>
              </a:solidFill>
              <a:latin typeface="Calibri" panose="020F0502020204030204" pitchFamily="34" charset="0"/>
            </a:endParaRPr>
          </a:p>
        </p:txBody>
      </p:sp>
      <p:sp>
        <p:nvSpPr>
          <p:cNvPr id="13" name="Rectangle 3"/>
          <p:cNvSpPr>
            <a:spLocks noChangeArrowheads="1"/>
          </p:cNvSpPr>
          <p:nvPr/>
        </p:nvSpPr>
        <p:spPr bwMode="auto">
          <a:xfrm>
            <a:off x="125567" y="-22830"/>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17" name="WordArt 4"/>
          <p:cNvSpPr>
            <a:spLocks noChangeArrowheads="1" noChangeShapeType="1" noTextEdit="1"/>
          </p:cNvSpPr>
          <p:nvPr/>
        </p:nvSpPr>
        <p:spPr bwMode="auto">
          <a:xfrm>
            <a:off x="3955955" y="37563"/>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18" name="WordArt 4"/>
          <p:cNvSpPr>
            <a:spLocks noChangeArrowheads="1" noChangeShapeType="1" noTextEdit="1"/>
          </p:cNvSpPr>
          <p:nvPr/>
        </p:nvSpPr>
        <p:spPr bwMode="auto">
          <a:xfrm>
            <a:off x="2151840" y="207820"/>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19" name="TextBox 18"/>
          <p:cNvSpPr txBox="1"/>
          <p:nvPr/>
        </p:nvSpPr>
        <p:spPr>
          <a:xfrm>
            <a:off x="929640" y="2286000"/>
            <a:ext cx="10088918" cy="523220"/>
          </a:xfrm>
          <a:prstGeom prst="rect">
            <a:avLst/>
          </a:prstGeom>
          <a:noFill/>
        </p:spPr>
        <p:txBody>
          <a:bodyPr wrap="square" rtlCol="0">
            <a:spAutoFit/>
          </a:bodyPr>
          <a:lstStyle/>
          <a:p>
            <a:r>
              <a:rPr lang="en-US" sz="2800" b="1" dirty="0">
                <a:solidFill>
                  <a:srgbClr val="3803BD"/>
                </a:solidFill>
                <a:latin typeface="Times New Roman" panose="02020603050405020304" pitchFamily="18" charset="0"/>
                <a:cs typeface="Times New Roman" panose="02020603050405020304" pitchFamily="18" charset="0"/>
              </a:rPr>
              <a:t>a. </a:t>
            </a:r>
            <a:r>
              <a:rPr lang="en-US" sz="2800" b="1" dirty="0" err="1">
                <a:solidFill>
                  <a:srgbClr val="3803BD"/>
                </a:solidFill>
                <a:latin typeface="Times New Roman" panose="02020603050405020304" pitchFamily="18" charset="0"/>
                <a:cs typeface="Times New Roman" panose="02020603050405020304" pitchFamily="18" charset="0"/>
              </a:rPr>
              <a:t>Bố</a:t>
            </a:r>
            <a:r>
              <a:rPr lang="en-US" sz="2800" b="1" dirty="0">
                <a:solidFill>
                  <a:srgbClr val="3803BD"/>
                </a:solidFill>
                <a:latin typeface="Times New Roman" panose="02020603050405020304" pitchFamily="18" charset="0"/>
                <a:cs typeface="Times New Roman" panose="02020603050405020304" pitchFamily="18" charset="0"/>
              </a:rPr>
              <a:t> </a:t>
            </a:r>
            <a:r>
              <a:rPr lang="en-US" sz="2800" b="1" dirty="0" err="1">
                <a:solidFill>
                  <a:srgbClr val="3803BD"/>
                </a:solidFill>
                <a:latin typeface="Times New Roman" panose="02020603050405020304" pitchFamily="18" charset="0"/>
                <a:cs typeface="Times New Roman" panose="02020603050405020304" pitchFamily="18" charset="0"/>
              </a:rPr>
              <a:t>cục</a:t>
            </a:r>
            <a:r>
              <a:rPr lang="en-US" sz="2800" b="1" dirty="0">
                <a:solidFill>
                  <a:srgbClr val="3803BD"/>
                </a:solidFill>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phần</a:t>
            </a:r>
            <a:r>
              <a:rPr lang="en-US" sz="2800" b="1" dirty="0">
                <a:latin typeface="Times New Roman" panose="02020603050405020304" pitchFamily="18" charset="0"/>
                <a:cs typeface="Times New Roman" panose="02020603050405020304" pitchFamily="18" charset="0"/>
              </a:rPr>
              <a:t>.</a:t>
            </a:r>
          </a:p>
        </p:txBody>
      </p:sp>
      <p:sp>
        <p:nvSpPr>
          <p:cNvPr id="20" name="Text Box 7"/>
          <p:cNvSpPr txBox="1">
            <a:spLocks noChangeArrowheads="1"/>
          </p:cNvSpPr>
          <p:nvPr/>
        </p:nvSpPr>
        <p:spPr bwMode="auto">
          <a:xfrm>
            <a:off x="551412" y="2678387"/>
            <a:ext cx="101927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ts val="600"/>
              </a:spcBef>
            </a:pPr>
            <a:r>
              <a:rPr lang="en-US" altLang="en-US" sz="2800" dirty="0">
                <a:solidFill>
                  <a:srgbClr val="3803BD"/>
                </a:solidFill>
                <a:latin typeface="Times New Roman" panose="02020603050405020304" pitchFamily="18" charset="0"/>
                <a:cs typeface="Times New Roman" panose="02020603050405020304" pitchFamily="18" charset="0"/>
              </a:rPr>
              <a:t>    b. </a:t>
            </a:r>
            <a:r>
              <a:rPr lang="en-US" altLang="en-US" sz="2800" dirty="0" err="1">
                <a:solidFill>
                  <a:srgbClr val="3803BD"/>
                </a:solidFill>
                <a:latin typeface="Times New Roman" panose="02020603050405020304" pitchFamily="18" charset="0"/>
                <a:cs typeface="Times New Roman" panose="02020603050405020304" pitchFamily="18" charset="0"/>
              </a:rPr>
              <a:t>Các</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luận</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điểm</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trong</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phần</a:t>
            </a:r>
            <a:r>
              <a:rPr lang="en-US" altLang="en-US" sz="2800" dirty="0">
                <a:solidFill>
                  <a:srgbClr val="3803BD"/>
                </a:solidFill>
                <a:latin typeface="Times New Roman" panose="02020603050405020304" pitchFamily="18" charset="0"/>
                <a:cs typeface="Times New Roman" panose="02020603050405020304" pitchFamily="18" charset="0"/>
              </a:rPr>
              <a:t> t</a:t>
            </a:r>
            <a:r>
              <a:rPr lang="vi-VN" altLang="en-US" sz="2800" dirty="0">
                <a:solidFill>
                  <a:srgbClr val="3803BD"/>
                </a:solidFill>
                <a:latin typeface="Times New Roman" panose="02020603050405020304" pitchFamily="18" charset="0"/>
                <a:cs typeface="Times New Roman" panose="02020603050405020304" pitchFamily="18" charset="0"/>
              </a:rPr>
              <a:t>hân bài</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gạch</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trong</a:t>
            </a:r>
            <a:r>
              <a:rPr lang="en-US" altLang="en-US" sz="2800" dirty="0">
                <a:solidFill>
                  <a:srgbClr val="3803BD"/>
                </a:solidFill>
                <a:latin typeface="Times New Roman" panose="02020603050405020304" pitchFamily="18" charset="0"/>
                <a:cs typeface="Times New Roman" panose="02020603050405020304" pitchFamily="18" charset="0"/>
              </a:rPr>
              <a:t> SGK) </a:t>
            </a:r>
          </a:p>
        </p:txBody>
      </p:sp>
      <p:sp>
        <p:nvSpPr>
          <p:cNvPr id="21" name="Rectangle 20"/>
          <p:cNvSpPr/>
          <p:nvPr/>
        </p:nvSpPr>
        <p:spPr>
          <a:xfrm>
            <a:off x="897177" y="3125407"/>
            <a:ext cx="11756980" cy="553357"/>
          </a:xfrm>
          <a:prstGeom prst="rect">
            <a:avLst/>
          </a:prstGeom>
        </p:spPr>
        <p:txBody>
          <a:bodyPr wrap="square">
            <a:spAutoFit/>
          </a:bodyPr>
          <a:lstStyle/>
          <a:p>
            <a:pPr algn="just">
              <a:lnSpc>
                <a:spcPct val="107000"/>
              </a:lnSpc>
            </a:pPr>
            <a:r>
              <a:rPr lang="en-US" sz="2800" b="1" dirty="0">
                <a:solidFill>
                  <a:srgbClr val="3803BD"/>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3803BD"/>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solidFill>
                  <a:srgbClr val="3803B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803BD"/>
                </a:solidFill>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solidFill>
                  <a:srgbClr val="3803BD"/>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a:solidFill>
                <a:srgbClr val="3803BD"/>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1118494" y="3127675"/>
            <a:ext cx="10461760" cy="2677656"/>
          </a:xfrm>
          <a:prstGeom prst="rect">
            <a:avLst/>
          </a:prstGeom>
        </p:spPr>
        <p:txBody>
          <a:bodyPr wrap="square">
            <a:spAutoFit/>
          </a:bodyPr>
          <a:lstStyle/>
          <a:p>
            <a:pPr algn="just"/>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hấp</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Bởi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vì</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R="0" lvl="0" algn="just">
              <a:buSzPts val="1000"/>
              <a:tabLst>
                <a:tab pos="4572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Bố</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cục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mạch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lạc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R="0" lvl="0" algn="just">
              <a:buSzPts val="1000"/>
              <a:tabLst>
                <a:tab pos="4572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khai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ràng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từng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minh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cụ</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R="0" lvl="0" algn="just">
              <a:buSzPts val="1000"/>
              <a:tabLst>
                <a:tab pos="45720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ngắn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gọn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lẽ</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súc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rung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Rectangle 21"/>
          <p:cNvSpPr>
            <a:spLocks noChangeArrowheads="1"/>
          </p:cNvSpPr>
          <p:nvPr/>
        </p:nvSpPr>
        <p:spPr bwMode="auto">
          <a:xfrm>
            <a:off x="1751496" y="5805331"/>
            <a:ext cx="4147476" cy="686398"/>
          </a:xfrm>
          <a:prstGeom prst="rect">
            <a:avLst/>
          </a:prstGeom>
          <a:solidFill>
            <a:srgbClr val="FFFF00"/>
          </a:solidFill>
          <a:ln w="9525">
            <a:solidFill>
              <a:schemeClr val="tx1"/>
            </a:solidFill>
            <a:miter lim="800000"/>
            <a:headEnd/>
            <a:tailEnd/>
          </a:ln>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dirty="0">
                <a:solidFill>
                  <a:srgbClr val="3803BD"/>
                </a:solidFill>
                <a:latin typeface="Times New Roman" panose="02020603050405020304" pitchFamily="18" charset="0"/>
                <a:cs typeface="Times New Roman" panose="02020603050405020304" pitchFamily="18" charset="0"/>
              </a:rPr>
              <a:t>*</a:t>
            </a:r>
            <a:r>
              <a:rPr lang="en-US" altLang="en-US" sz="2800" dirty="0" err="1">
                <a:solidFill>
                  <a:srgbClr val="3803BD"/>
                </a:solidFill>
                <a:latin typeface="Times New Roman" panose="02020603050405020304" pitchFamily="18" charset="0"/>
                <a:cs typeface="Times New Roman" panose="02020603050405020304" pitchFamily="18" charset="0"/>
              </a:rPr>
              <a:t>Ghi</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nhớ</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Sgk</a:t>
            </a:r>
            <a:r>
              <a:rPr lang="en-US" altLang="en-US" sz="2800" dirty="0">
                <a:solidFill>
                  <a:srgbClr val="3803BD"/>
                </a:solidFill>
                <a:latin typeface="Times New Roman" panose="02020603050405020304" pitchFamily="18" charset="0"/>
                <a:cs typeface="Times New Roman" panose="02020603050405020304" pitchFamily="18" charset="0"/>
              </a:rPr>
              <a:t> /83 (</a:t>
            </a:r>
            <a:r>
              <a:rPr lang="en-US" altLang="en-US" sz="2800" dirty="0" err="1">
                <a:solidFill>
                  <a:srgbClr val="3803BD"/>
                </a:solidFill>
                <a:latin typeface="Times New Roman" panose="02020603050405020304" pitchFamily="18" charset="0"/>
                <a:cs typeface="Times New Roman" panose="02020603050405020304" pitchFamily="18" charset="0"/>
              </a:rPr>
              <a:t>Tập</a:t>
            </a:r>
            <a:r>
              <a:rPr lang="en-US" altLang="en-US" sz="2800" dirty="0">
                <a:solidFill>
                  <a:srgbClr val="3803BD"/>
                </a:solidFill>
                <a:latin typeface="Times New Roman" panose="02020603050405020304" pitchFamily="18" charset="0"/>
                <a:cs typeface="Times New Roman" panose="02020603050405020304" pitchFamily="18" charset="0"/>
              </a:rPr>
              <a:t> 2)</a:t>
            </a:r>
          </a:p>
        </p:txBody>
      </p:sp>
    </p:spTree>
    <p:extLst>
      <p:ext uri="{BB962C8B-B14F-4D97-AF65-F5344CB8AC3E}">
        <p14:creationId xmlns:p14="http://schemas.microsoft.com/office/powerpoint/2010/main" val="17076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2"/>
          <p:cNvSpPr txBox="1">
            <a:spLocks noChangeArrowheads="1"/>
          </p:cNvSpPr>
          <p:nvPr/>
        </p:nvSpPr>
        <p:spPr bwMode="auto">
          <a:xfrm>
            <a:off x="594360" y="732118"/>
            <a:ext cx="11308080" cy="6124754"/>
          </a:xfrm>
          <a:prstGeom prst="rect">
            <a:avLst/>
          </a:prstGeom>
          <a:solidFill>
            <a:schemeClr val="accent3">
              <a:lumMod val="20000"/>
              <a:lumOff val="80000"/>
            </a:schemeClr>
          </a:solidFill>
          <a:ln w="38100">
            <a:solidFill>
              <a:srgbClr val="C00000"/>
            </a:solidFill>
          </a:ln>
          <a:effec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Bài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nghị</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luận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về</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một</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đoạn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thơ</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bài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thơ</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cần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được</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bố</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cục</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mạch</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lạc</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theo</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các</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phần</a:t>
            </a:r>
            <a:r>
              <a:rPr lang="en-US" altLang="en-US" sz="2800" dirty="0">
                <a:solidFill>
                  <a:srgbClr val="FF0000"/>
                </a:solidFill>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800" dirty="0">
                <a:solidFill>
                  <a:srgbClr val="FF0000"/>
                </a:solidFill>
                <a:latin typeface="Times New Roman" panose="02020603050405020304" pitchFamily="18" charset="0"/>
                <a:cs typeface="Times New Roman" panose="02020603050405020304" pitchFamily="18" charset="0"/>
              </a:rPr>
              <a:t>     - </a:t>
            </a:r>
            <a:r>
              <a:rPr lang="en-US" altLang="en-US" sz="2800" dirty="0" err="1">
                <a:solidFill>
                  <a:srgbClr val="FF0000"/>
                </a:solidFill>
                <a:latin typeface="Times New Roman" panose="02020603050405020304" pitchFamily="18" charset="0"/>
                <a:cs typeface="Times New Roman" panose="02020603050405020304" pitchFamily="18" charset="0"/>
              </a:rPr>
              <a:t>Mở</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bài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thiệu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bước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xét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mình</a:t>
            </a:r>
            <a:r>
              <a:rPr lang="en-US" altLang="en-US" sz="2800" dirty="0">
                <a:latin typeface="Times New Roman" panose="02020603050405020304" pitchFamily="18" charset="0"/>
                <a:cs typeface="Times New Roman" panose="02020603050405020304" pitchFamily="18" charset="0"/>
              </a:rPr>
              <a:t>. ( </a:t>
            </a:r>
            <a:r>
              <a:rPr lang="en-US" altLang="en-US" sz="2800" dirty="0" err="1">
                <a:latin typeface="Times New Roman" panose="02020603050405020304" pitchFamily="18" charset="0"/>
                <a:cs typeface="Times New Roman" panose="02020603050405020304" pitchFamily="18" charset="0"/>
              </a:rPr>
              <a:t>Nếu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rõ</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phẩm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nội</a:t>
            </a:r>
            <a:r>
              <a:rPr lang="en-US" altLang="en-US" sz="2800" dirty="0">
                <a:latin typeface="Times New Roman" panose="02020603050405020304" pitchFamily="18" charset="0"/>
                <a:cs typeface="Times New Roman" panose="02020603050405020304" pitchFamily="18" charset="0"/>
              </a:rPr>
              <a:t> dung </a:t>
            </a:r>
            <a:r>
              <a:rPr lang="en-US" altLang="en-US" sz="2800" dirty="0" err="1">
                <a:latin typeface="Times New Roman" panose="02020603050405020304" pitchFamily="18" charset="0"/>
                <a:cs typeface="Times New Roman" panose="02020603050405020304" pitchFamily="18" charset="0"/>
              </a:rPr>
              <a:t>cảm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xúc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800" dirty="0">
                <a:solidFill>
                  <a:srgbClr val="FF0000"/>
                </a:solidFill>
                <a:latin typeface="Times New Roman" panose="02020603050405020304" pitchFamily="18" charset="0"/>
                <a:cs typeface="Times New Roman" panose="02020603050405020304" pitchFamily="18" charset="0"/>
              </a:rPr>
              <a:t>     - </a:t>
            </a:r>
            <a:r>
              <a:rPr lang="en-US" altLang="en-US" sz="2800" dirty="0" err="1">
                <a:solidFill>
                  <a:srgbClr val="FF0000"/>
                </a:solidFill>
                <a:latin typeface="Times New Roman" panose="02020603050405020304" pitchFamily="18" charset="0"/>
                <a:cs typeface="Times New Roman" panose="02020603050405020304" pitchFamily="18" charset="0"/>
              </a:rPr>
              <a:t>Thân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bài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lượt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suy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nội</a:t>
            </a:r>
            <a:r>
              <a:rPr lang="en-US" altLang="en-US" sz="2800" dirty="0">
                <a:latin typeface="Times New Roman" panose="02020603050405020304" pitchFamily="18" charset="0"/>
                <a:cs typeface="Times New Roman" panose="02020603050405020304" pitchFamily="18" charset="0"/>
              </a:rPr>
              <a:t> dung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thuật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800" dirty="0">
                <a:solidFill>
                  <a:srgbClr val="FF0000"/>
                </a:solidFill>
                <a:latin typeface="Times New Roman" panose="02020603050405020304" pitchFamily="18" charset="0"/>
                <a:cs typeface="Times New Roman" panose="02020603050405020304" pitchFamily="18" charset="0"/>
              </a:rPr>
              <a:t>     - </a:t>
            </a:r>
            <a:r>
              <a:rPr lang="en-US" altLang="en-US" sz="2800" dirty="0" err="1">
                <a:solidFill>
                  <a:srgbClr val="FF0000"/>
                </a:solidFill>
                <a:latin typeface="Times New Roman" panose="02020603050405020304" pitchFamily="18" charset="0"/>
                <a:cs typeface="Times New Roman" panose="02020603050405020304" pitchFamily="18" charset="0"/>
              </a:rPr>
              <a:t>Kết</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bài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trị</a:t>
            </a:r>
            <a:r>
              <a:rPr lang="en-US" altLang="en-US" sz="2800" dirty="0">
                <a:latin typeface="Times New Roman" panose="02020603050405020304" pitchFamily="18" charset="0"/>
                <a:cs typeface="Times New Roman" panose="02020603050405020304" pitchFamily="18" charset="0"/>
              </a:rPr>
              <a:t>, ý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thơ</a:t>
            </a:r>
            <a:r>
              <a:rPr lang="en-US" altLang="en-US" sz="2800" dirty="0">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Bài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nghị</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luận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về</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một</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đoạn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thơ</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bài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thơ</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cần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nêu</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lên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được</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các</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nhận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xét</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đánh</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giá</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và</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sự</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cảm</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thụ</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riêng</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của</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người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viết</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Những</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nhận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xét</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đánh</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giá</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ấy</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phải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gắn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với</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sự</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phân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tích</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bình</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giá</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ngôn</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từ</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hình</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ảnh</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giọng</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điệu</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nội</a:t>
            </a:r>
            <a:r>
              <a:rPr lang="en-US" altLang="en-US" sz="2800" dirty="0">
                <a:solidFill>
                  <a:srgbClr val="FF0000"/>
                </a:solidFill>
                <a:latin typeface="Times New Roman" panose="02020603050405020304" pitchFamily="18" charset="0"/>
                <a:cs typeface="Times New Roman" panose="02020603050405020304" pitchFamily="18" charset="0"/>
              </a:rPr>
              <a:t> dung </a:t>
            </a:r>
            <a:r>
              <a:rPr lang="en-US" altLang="en-US" sz="2800" dirty="0" err="1">
                <a:solidFill>
                  <a:srgbClr val="FF0000"/>
                </a:solidFill>
                <a:latin typeface="Times New Roman" panose="02020603050405020304" pitchFamily="18" charset="0"/>
                <a:cs typeface="Times New Roman" panose="02020603050405020304" pitchFamily="18" charset="0"/>
              </a:rPr>
              <a:t>cảm</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xúc</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của</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tác</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solidFill>
                  <a:srgbClr val="FF0000"/>
                </a:solidFill>
                <a:latin typeface="Times New Roman" panose="02020603050405020304" pitchFamily="18" charset="0"/>
                <a:cs typeface="Times New Roman" panose="02020603050405020304" pitchFamily="18" charset="0"/>
              </a:rPr>
              <a:t>phẩm</a:t>
            </a:r>
            <a:r>
              <a:rPr lang="en-US" altLang="en-US" sz="2800" dirty="0">
                <a:solidFill>
                  <a:srgbClr val="FF0000"/>
                </a:solidFill>
                <a:latin typeface="Times New Roman" panose="02020603050405020304" pitchFamily="18" charset="0"/>
                <a:cs typeface="Times New Roman" panose="02020603050405020304" pitchFamily="18" charset="0"/>
              </a:rPr>
              <a:t>.</a:t>
            </a:r>
            <a:endParaRPr lang="en-US" altLang="en-US" sz="2800" dirty="0"/>
          </a:p>
        </p:txBody>
      </p:sp>
      <p:sp>
        <p:nvSpPr>
          <p:cNvPr id="6" name="Rectangle 21"/>
          <p:cNvSpPr>
            <a:spLocks noChangeArrowheads="1"/>
          </p:cNvSpPr>
          <p:nvPr/>
        </p:nvSpPr>
        <p:spPr bwMode="auto">
          <a:xfrm>
            <a:off x="1447801" y="30480"/>
            <a:ext cx="4147476" cy="686398"/>
          </a:xfrm>
          <a:prstGeom prst="rect">
            <a:avLst/>
          </a:prstGeom>
          <a:solidFill>
            <a:srgbClr val="FFFF00"/>
          </a:solidFill>
          <a:ln w="9525">
            <a:solidFill>
              <a:schemeClr val="tx1"/>
            </a:solidFill>
            <a:miter lim="800000"/>
            <a:headEnd/>
            <a:tailEnd/>
          </a:ln>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dirty="0">
                <a:solidFill>
                  <a:srgbClr val="3803BD"/>
                </a:solidFill>
                <a:latin typeface="Times New Roman" panose="02020603050405020304" pitchFamily="18" charset="0"/>
                <a:cs typeface="Times New Roman" panose="02020603050405020304" pitchFamily="18" charset="0"/>
              </a:rPr>
              <a:t>*</a:t>
            </a:r>
            <a:r>
              <a:rPr lang="en-US" altLang="en-US" sz="2800" dirty="0" err="1">
                <a:solidFill>
                  <a:srgbClr val="3803BD"/>
                </a:solidFill>
                <a:latin typeface="Times New Roman" panose="02020603050405020304" pitchFamily="18" charset="0"/>
                <a:cs typeface="Times New Roman" panose="02020603050405020304" pitchFamily="18" charset="0"/>
              </a:rPr>
              <a:t>Ghi</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nhớ</a:t>
            </a:r>
            <a:r>
              <a:rPr lang="en-US" altLang="en-US" sz="2800" dirty="0">
                <a:solidFill>
                  <a:srgbClr val="3803BD"/>
                </a:solidFill>
                <a:latin typeface="Times New Roman" panose="02020603050405020304" pitchFamily="18" charset="0"/>
                <a:cs typeface="Times New Roman" panose="02020603050405020304" pitchFamily="18" charset="0"/>
              </a:rPr>
              <a:t>: </a:t>
            </a:r>
            <a:r>
              <a:rPr lang="en-US" altLang="en-US" sz="2800" dirty="0" err="1">
                <a:solidFill>
                  <a:srgbClr val="3803BD"/>
                </a:solidFill>
                <a:latin typeface="Times New Roman" panose="02020603050405020304" pitchFamily="18" charset="0"/>
                <a:cs typeface="Times New Roman" panose="02020603050405020304" pitchFamily="18" charset="0"/>
              </a:rPr>
              <a:t>Sgk</a:t>
            </a:r>
            <a:r>
              <a:rPr lang="en-US" altLang="en-US" sz="2800" dirty="0">
                <a:solidFill>
                  <a:srgbClr val="3803BD"/>
                </a:solidFill>
                <a:latin typeface="Times New Roman" panose="02020603050405020304" pitchFamily="18" charset="0"/>
                <a:cs typeface="Times New Roman" panose="02020603050405020304" pitchFamily="18" charset="0"/>
              </a:rPr>
              <a:t> /83 (</a:t>
            </a:r>
            <a:r>
              <a:rPr lang="en-US" altLang="en-US" sz="2800" dirty="0" err="1">
                <a:solidFill>
                  <a:srgbClr val="3803BD"/>
                </a:solidFill>
                <a:latin typeface="Times New Roman" panose="02020603050405020304" pitchFamily="18" charset="0"/>
                <a:cs typeface="Times New Roman" panose="02020603050405020304" pitchFamily="18" charset="0"/>
              </a:rPr>
              <a:t>Tập</a:t>
            </a:r>
            <a:r>
              <a:rPr lang="en-US" altLang="en-US" sz="2800" dirty="0">
                <a:solidFill>
                  <a:srgbClr val="3803BD"/>
                </a:solidFill>
                <a:latin typeface="Times New Roman" panose="02020603050405020304" pitchFamily="18" charset="0"/>
                <a:cs typeface="Times New Roman" panose="02020603050405020304" pitchFamily="18" charset="0"/>
              </a:rPr>
              <a:t> 2)</a:t>
            </a:r>
          </a:p>
        </p:txBody>
      </p:sp>
    </p:spTree>
    <p:extLst>
      <p:ext uri="{BB962C8B-B14F-4D97-AF65-F5344CB8AC3E}">
        <p14:creationId xmlns:p14="http://schemas.microsoft.com/office/powerpoint/2010/main" val="117854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6" name="Text Box 6"/>
          <p:cNvSpPr txBox="1">
            <a:spLocks noChangeArrowheads="1"/>
          </p:cNvSpPr>
          <p:nvPr/>
        </p:nvSpPr>
        <p:spPr bwMode="auto">
          <a:xfrm>
            <a:off x="1487488" y="711201"/>
            <a:ext cx="1026636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000" i="1"/>
              <a:t>      </a:t>
            </a:r>
            <a:r>
              <a:rPr lang="en-US" altLang="en-US" sz="2000" i="1">
                <a:solidFill>
                  <a:srgbClr val="008000"/>
                </a:solidFill>
              </a:rPr>
              <a:t>    </a:t>
            </a:r>
            <a:r>
              <a:rPr lang="en-US" altLang="en-US" sz="2400" i="1">
                <a:solidFill>
                  <a:srgbClr val="006600"/>
                </a:solidFill>
                <a:latin typeface="Times New Roman" panose="02020603050405020304" pitchFamily="18" charset="0"/>
                <a:cs typeface="Times New Roman" panose="02020603050405020304" pitchFamily="18" charset="0"/>
              </a:rPr>
              <a:t>Đâu là điều cần thiết khi viết mở bài cho bài văn nghị luận về một đoạn thơ, bài thơ?</a:t>
            </a:r>
          </a:p>
          <a:p>
            <a:pPr algn="just" eaLnBrk="1" hangingPunct="1">
              <a:spcBef>
                <a:spcPct val="50000"/>
              </a:spcBef>
            </a:pPr>
            <a:r>
              <a:rPr lang="en-US" altLang="en-US" sz="2400" i="1">
                <a:latin typeface="Times New Roman" panose="02020603050405020304" pitchFamily="18" charset="0"/>
                <a:cs typeface="Times New Roman" panose="02020603050405020304" pitchFamily="18" charset="0"/>
              </a:rPr>
              <a:t>   A. </a:t>
            </a:r>
            <a:r>
              <a:rPr lang="en-US" altLang="en-US" sz="2400">
                <a:latin typeface="Times New Roman" panose="02020603050405020304" pitchFamily="18" charset="0"/>
                <a:cs typeface="Times New Roman" panose="02020603050405020304" pitchFamily="18" charset="0"/>
              </a:rPr>
              <a:t>Giới thiệu bài thơ, đoạn thơ.</a:t>
            </a:r>
          </a:p>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   B. Nêu khái quát giá trị  bài thơ, đoạn thơ</a:t>
            </a:r>
          </a:p>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   C. Kết luận về giá trị của bài thơ, đoạn thơ.</a:t>
            </a:r>
          </a:p>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   D. Giới thiệu đoạn thơ, bài thơ, nêu khái quát giá trị bài thơ, đoạn thơ.</a:t>
            </a:r>
          </a:p>
        </p:txBody>
      </p:sp>
      <p:sp>
        <p:nvSpPr>
          <p:cNvPr id="87050" name="Text Box 10"/>
          <p:cNvSpPr txBox="1">
            <a:spLocks noChangeArrowheads="1"/>
          </p:cNvSpPr>
          <p:nvPr/>
        </p:nvSpPr>
        <p:spPr bwMode="auto">
          <a:xfrm>
            <a:off x="1460500" y="720726"/>
            <a:ext cx="1029335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i="1" dirty="0">
                <a:latin typeface="Times New Roman" panose="02020603050405020304" pitchFamily="18" charset="0"/>
                <a:cs typeface="Times New Roman" panose="02020603050405020304" pitchFamily="18" charset="0"/>
              </a:rPr>
              <a:t>      </a:t>
            </a:r>
            <a:r>
              <a:rPr lang="en-US" altLang="en-US" sz="2400" i="1" dirty="0">
                <a:solidFill>
                  <a:srgbClr val="0080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Đâu</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là</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điều</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cần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thiết</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khi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viết</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mở</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bài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cho</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bài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văn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nghị</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luận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về</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một</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đoạn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thơ</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bài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thơ</a:t>
            </a:r>
            <a:r>
              <a:rPr lang="en-US" altLang="en-US" sz="2400" i="1" dirty="0">
                <a:solidFill>
                  <a:srgbClr val="006600"/>
                </a:solidFill>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400" i="1" dirty="0">
                <a:latin typeface="Times New Roman" panose="02020603050405020304" pitchFamily="18" charset="0"/>
                <a:cs typeface="Times New Roman" panose="02020603050405020304" pitchFamily="18" charset="0"/>
              </a:rPr>
              <a:t>   A. </a:t>
            </a:r>
            <a:r>
              <a:rPr lang="en-US" altLang="en-US" sz="2400" dirty="0" err="1">
                <a:latin typeface="Times New Roman" panose="02020603050405020304" pitchFamily="18" charset="0"/>
                <a:cs typeface="Times New Roman" panose="02020603050405020304" pitchFamily="18" charset="0"/>
              </a:rPr>
              <a:t>Giới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thiệu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đoạn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400" dirty="0">
                <a:latin typeface="Times New Roman" panose="02020603050405020304" pitchFamily="18" charset="0"/>
                <a:cs typeface="Times New Roman" panose="02020603050405020304" pitchFamily="18" charset="0"/>
              </a:rPr>
              <a:t>   B. </a:t>
            </a:r>
            <a:r>
              <a:rPr lang="en-US" altLang="en-US" sz="2400" dirty="0" err="1">
                <a:latin typeface="Times New Roman" panose="02020603050405020304" pitchFamily="18" charset="0"/>
                <a:cs typeface="Times New Roman" panose="02020603050405020304" pitchFamily="18" charset="0"/>
              </a:rPr>
              <a:t>Nêu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quát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đoạn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endParaRPr lang="en-US" altLang="en-US" sz="2400" dirty="0">
              <a:latin typeface="Times New Roman" panose="02020603050405020304" pitchFamily="18" charset="0"/>
              <a:cs typeface="Times New Roman" panose="02020603050405020304" pitchFamily="18" charset="0"/>
            </a:endParaRPr>
          </a:p>
          <a:p>
            <a:pPr algn="just" eaLnBrk="1" hangingPunct="1">
              <a:spcBef>
                <a:spcPct val="50000"/>
              </a:spcBef>
            </a:pPr>
            <a:r>
              <a:rPr lang="en-US" altLang="en-US" sz="2400" dirty="0">
                <a:latin typeface="Times New Roman" panose="02020603050405020304" pitchFamily="18" charset="0"/>
                <a:cs typeface="Times New Roman" panose="02020603050405020304" pitchFamily="18" charset="0"/>
              </a:rPr>
              <a:t>   C. </a:t>
            </a:r>
            <a:r>
              <a:rPr lang="en-US" altLang="en-US" sz="2400" dirty="0" err="1">
                <a:latin typeface="Times New Roman" panose="02020603050405020304" pitchFamily="18" charset="0"/>
                <a:cs typeface="Times New Roman" panose="02020603050405020304" pitchFamily="18" charset="0"/>
              </a:rPr>
              <a:t>Kết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luận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về</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đoạn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400" dirty="0">
                <a:solidFill>
                  <a:srgbClr val="FF4B21"/>
                </a:solidFill>
                <a:latin typeface="Times New Roman" panose="02020603050405020304" pitchFamily="18" charset="0"/>
                <a:cs typeface="Times New Roman" panose="02020603050405020304" pitchFamily="18" charset="0"/>
              </a:rPr>
              <a:t>   D. </a:t>
            </a:r>
            <a:r>
              <a:rPr lang="en-US" altLang="en-US" sz="2400" dirty="0" err="1">
                <a:solidFill>
                  <a:srgbClr val="FF4B21"/>
                </a:solidFill>
                <a:latin typeface="Times New Roman" panose="02020603050405020304" pitchFamily="18" charset="0"/>
                <a:cs typeface="Times New Roman" panose="02020603050405020304" pitchFamily="18" charset="0"/>
              </a:rPr>
              <a:t>Giới</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thiệu</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đoạn</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thơ</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bài</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thơ</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nêu</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khái</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quát</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giá</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trị</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bài</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thơ</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đoạn</a:t>
            </a:r>
            <a:r>
              <a:rPr lang="en-US" altLang="en-US" sz="2400" dirty="0">
                <a:solidFill>
                  <a:srgbClr val="FF4B21"/>
                </a:solidFill>
                <a:latin typeface="Times New Roman" panose="02020603050405020304" pitchFamily="18" charset="0"/>
                <a:cs typeface="Times New Roman" panose="02020603050405020304" pitchFamily="18" charset="0"/>
              </a:rPr>
              <a:t> </a:t>
            </a:r>
            <a:r>
              <a:rPr lang="en-US" altLang="en-US" sz="2400" dirty="0" err="1">
                <a:solidFill>
                  <a:srgbClr val="FF4B21"/>
                </a:solidFill>
                <a:latin typeface="Times New Roman" panose="02020603050405020304" pitchFamily="18" charset="0"/>
                <a:cs typeface="Times New Roman" panose="02020603050405020304" pitchFamily="18" charset="0"/>
              </a:rPr>
              <a:t>thơ</a:t>
            </a:r>
            <a:r>
              <a:rPr lang="en-US" altLang="en-US" sz="2400" dirty="0">
                <a:solidFill>
                  <a:srgbClr val="FF4B21"/>
                </a:solidFill>
                <a:latin typeface="Times New Roman" panose="02020603050405020304" pitchFamily="18" charset="0"/>
                <a:cs typeface="Times New Roman" panose="02020603050405020304" pitchFamily="18" charset="0"/>
              </a:rPr>
              <a:t>.</a:t>
            </a:r>
          </a:p>
        </p:txBody>
      </p:sp>
      <p:sp>
        <p:nvSpPr>
          <p:cNvPr id="28674" name="Text Box 4"/>
          <p:cNvSpPr txBox="1">
            <a:spLocks noChangeArrowheads="1"/>
          </p:cNvSpPr>
          <p:nvPr/>
        </p:nvSpPr>
        <p:spPr bwMode="auto">
          <a:xfrm>
            <a:off x="1847850" y="260351"/>
            <a:ext cx="8820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endParaRPr lang="en-US" altLang="en-US"/>
          </a:p>
        </p:txBody>
      </p:sp>
      <p:sp>
        <p:nvSpPr>
          <p:cNvPr id="28675" name="AutoShape 5"/>
          <p:cNvSpPr>
            <a:spLocks noChangeArrowheads="1"/>
          </p:cNvSpPr>
          <p:nvPr/>
        </p:nvSpPr>
        <p:spPr bwMode="auto">
          <a:xfrm>
            <a:off x="857250" y="127000"/>
            <a:ext cx="9807575" cy="510778"/>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u="sng" dirty="0" err="1">
                <a:latin typeface="Times New Roman" panose="02020603050405020304" pitchFamily="18" charset="0"/>
                <a:cs typeface="Times New Roman" panose="02020603050405020304" pitchFamily="18" charset="0"/>
              </a:rPr>
              <a:t>Bài</a:t>
            </a:r>
            <a:r>
              <a:rPr lang="en-US" altLang="en-US" sz="2400" u="sng" dirty="0">
                <a:latin typeface="Times New Roman" panose="02020603050405020304" pitchFamily="18" charset="0"/>
                <a:cs typeface="Times New Roman" panose="02020603050405020304" pitchFamily="18" charset="0"/>
              </a:rPr>
              <a:t> </a:t>
            </a:r>
            <a:r>
              <a:rPr lang="en-US" altLang="en-US" sz="2400" dirty="0">
                <a:latin typeface="Times New Roman" panose="02020603050405020304" pitchFamily="18" charset="0"/>
                <a:cs typeface="Times New Roman" panose="02020603050405020304" pitchFamily="18" charset="0"/>
              </a:rPr>
              <a:t>1. </a:t>
            </a:r>
            <a:r>
              <a:rPr lang="en-US" altLang="en-US" sz="2400" i="1" dirty="0" err="1">
                <a:latin typeface="Times New Roman" panose="02020603050405020304" pitchFamily="18" charset="0"/>
                <a:cs typeface="Times New Roman" panose="02020603050405020304" pitchFamily="18" charset="0"/>
              </a:rPr>
              <a:t>Hãy</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khoanh</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tròn</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vào</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chữ</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cái</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câu</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trả</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lời</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đúng</a:t>
            </a:r>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nhất</a:t>
            </a:r>
            <a:r>
              <a:rPr lang="en-US" altLang="en-US" sz="2400" dirty="0">
                <a:solidFill>
                  <a:schemeClr val="bg1"/>
                </a:solidFill>
                <a:latin typeface="Times New Roman" panose="02020603050405020304" pitchFamily="18" charset="0"/>
                <a:cs typeface="Times New Roman" panose="02020603050405020304" pitchFamily="18" charset="0"/>
              </a:rPr>
              <a:t>.</a:t>
            </a:r>
          </a:p>
        </p:txBody>
      </p:sp>
      <p:sp>
        <p:nvSpPr>
          <p:cNvPr id="87047" name="Text Box 7"/>
          <p:cNvSpPr txBox="1">
            <a:spLocks noChangeArrowheads="1"/>
          </p:cNvSpPr>
          <p:nvPr/>
        </p:nvSpPr>
        <p:spPr bwMode="auto">
          <a:xfrm>
            <a:off x="1460500" y="3683001"/>
            <a:ext cx="106743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i="1" u="sng" dirty="0" err="1">
                <a:latin typeface="Times New Roman" panose="02020603050405020304" pitchFamily="18" charset="0"/>
                <a:cs typeface="Times New Roman" panose="02020603050405020304" pitchFamily="18" charset="0"/>
              </a:rPr>
              <a:t>Bài</a:t>
            </a:r>
            <a:r>
              <a:rPr lang="en-US" altLang="en-US" sz="2400" i="1" u="sng" dirty="0">
                <a:latin typeface="Times New Roman" panose="02020603050405020304" pitchFamily="18" charset="0"/>
                <a:cs typeface="Times New Roman" panose="02020603050405020304" pitchFamily="18" charset="0"/>
              </a:rPr>
              <a:t> 2</a:t>
            </a:r>
            <a:r>
              <a:rPr lang="en-US" altLang="en-US" sz="2400" i="1" dirty="0">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Một</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bạn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học</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sinh</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khi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lập</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dàn</a:t>
            </a:r>
            <a:r>
              <a:rPr lang="en-US" altLang="en-US" sz="2400" i="1" dirty="0">
                <a:solidFill>
                  <a:srgbClr val="006600"/>
                </a:solidFill>
                <a:latin typeface="Times New Roman" panose="02020603050405020304" pitchFamily="18" charset="0"/>
                <a:cs typeface="Times New Roman" panose="02020603050405020304" pitchFamily="18" charset="0"/>
              </a:rPr>
              <a:t> ý </a:t>
            </a:r>
            <a:r>
              <a:rPr lang="en-US" altLang="en-US" sz="2400" i="1" dirty="0" err="1">
                <a:solidFill>
                  <a:srgbClr val="006600"/>
                </a:solidFill>
                <a:latin typeface="Times New Roman" panose="02020603050405020304" pitchFamily="18" charset="0"/>
                <a:cs typeface="Times New Roman" panose="02020603050405020304" pitchFamily="18" charset="0"/>
              </a:rPr>
              <a:t>phân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tích</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bài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thơ</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Mùa</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xuân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nho</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nhỏ</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đã</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triển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khai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các</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luận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điểm</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phần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thân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bài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như</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sau</a:t>
            </a:r>
            <a:r>
              <a:rPr lang="en-US" altLang="en-US" sz="2400" i="1" dirty="0">
                <a:solidFill>
                  <a:srgbClr val="006600"/>
                </a:solidFill>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400" dirty="0">
                <a:latin typeface="Times New Roman" panose="02020603050405020304" pitchFamily="18" charset="0"/>
                <a:cs typeface="Times New Roman" panose="02020603050405020304" pitchFamily="18" charset="0"/>
              </a:rPr>
              <a:t>   A. </a:t>
            </a:r>
            <a:r>
              <a:rPr lang="en-US" altLang="en-US" sz="2400" dirty="0" err="1">
                <a:latin typeface="Times New Roman" panose="02020603050405020304" pitchFamily="18" charset="0"/>
                <a:cs typeface="Times New Roman" panose="02020603050405020304" pitchFamily="18" charset="0"/>
              </a:rPr>
              <a:t>Cảm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xúc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trước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mùa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xuân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đất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nước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tộc</a:t>
            </a:r>
            <a:r>
              <a:rPr lang="en-US" altLang="en-US" sz="2400" dirty="0">
                <a:latin typeface="Times New Roman" panose="02020603050405020304" pitchFamily="18" charset="0"/>
                <a:cs typeface="Times New Roman" panose="02020603050405020304" pitchFamily="18" charset="0"/>
              </a:rPr>
              <a:t>. </a:t>
            </a:r>
          </a:p>
          <a:p>
            <a:pPr algn="just" eaLnBrk="1" hangingPunct="1">
              <a:spcBef>
                <a:spcPct val="50000"/>
              </a:spcBef>
            </a:pPr>
            <a:r>
              <a:rPr lang="en-US" altLang="en-US" sz="2400" dirty="0">
                <a:latin typeface="Times New Roman" panose="02020603050405020304" pitchFamily="18" charset="0"/>
                <a:cs typeface="Times New Roman" panose="02020603050405020304" pitchFamily="18" charset="0"/>
              </a:rPr>
              <a:t>   B. </a:t>
            </a:r>
            <a:r>
              <a:rPr lang="en-US" altLang="en-US" sz="2400" dirty="0" err="1">
                <a:latin typeface="Times New Roman" panose="02020603050405020304" pitchFamily="18" charset="0"/>
                <a:cs typeface="Times New Roman" panose="02020603050405020304" pitchFamily="18" charset="0"/>
              </a:rPr>
              <a:t>Khát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vọng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nhập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dâng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hiến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mùa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xuân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nhỏ</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400" dirty="0">
                <a:latin typeface="Times New Roman" panose="02020603050405020304" pitchFamily="18" charset="0"/>
                <a:cs typeface="Times New Roman" panose="02020603050405020304" pitchFamily="18" charset="0"/>
              </a:rPr>
              <a:t>   C. </a:t>
            </a:r>
            <a:r>
              <a:rPr lang="en-US" altLang="en-US" sz="2400" dirty="0" err="1">
                <a:latin typeface="Times New Roman" panose="02020603050405020304" pitchFamily="18" charset="0"/>
                <a:cs typeface="Times New Roman" panose="02020603050405020304" pitchFamily="18" charset="0"/>
              </a:rPr>
              <a:t>Cảm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xúc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trước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mùa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xuân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thiên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nhiên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đất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trời</a:t>
            </a:r>
            <a:r>
              <a:rPr lang="en-US" altLang="en-US" sz="2400" dirty="0">
                <a:latin typeface="Times New Roman" panose="02020603050405020304" pitchFamily="18" charset="0"/>
                <a:cs typeface="Times New Roman" panose="02020603050405020304" pitchFamily="18" charset="0"/>
              </a:rPr>
              <a:t>.</a:t>
            </a:r>
          </a:p>
          <a:p>
            <a:pPr algn="just" eaLnBrk="1" hangingPunct="1">
              <a:spcBef>
                <a:spcPct val="50000"/>
              </a:spcBef>
            </a:pPr>
            <a:r>
              <a:rPr lang="en-US" altLang="en-US" sz="2400" i="1" dirty="0" err="1">
                <a:solidFill>
                  <a:srgbClr val="006600"/>
                </a:solidFill>
                <a:latin typeface="Times New Roman" panose="02020603050405020304" pitchFamily="18" charset="0"/>
                <a:cs typeface="Times New Roman" panose="02020603050405020304" pitchFamily="18" charset="0"/>
              </a:rPr>
              <a:t>Hãy</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sắp</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xếp</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lại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các</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luận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điểm</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trên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theo</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trật</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tự</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hợp</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lí</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của</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bài</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thơ</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Mùa</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xuân</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nho</a:t>
            </a:r>
            <a:r>
              <a:rPr lang="en-US" altLang="en-US" sz="2400" i="1" dirty="0">
                <a:solidFill>
                  <a:srgbClr val="006600"/>
                </a:solidFill>
                <a:latin typeface="Times New Roman" panose="02020603050405020304" pitchFamily="18" charset="0"/>
                <a:cs typeface="Times New Roman" panose="02020603050405020304" pitchFamily="18" charset="0"/>
              </a:rPr>
              <a:t> </a:t>
            </a:r>
            <a:r>
              <a:rPr lang="en-US" altLang="en-US" sz="2400" i="1" dirty="0" err="1">
                <a:solidFill>
                  <a:srgbClr val="006600"/>
                </a:solidFill>
                <a:latin typeface="Times New Roman" panose="02020603050405020304" pitchFamily="18" charset="0"/>
                <a:cs typeface="Times New Roman" panose="02020603050405020304" pitchFamily="18" charset="0"/>
              </a:rPr>
              <a:t>nhỏ</a:t>
            </a:r>
            <a:r>
              <a:rPr lang="en-US" altLang="en-US" sz="2400" i="1" dirty="0">
                <a:solidFill>
                  <a:srgbClr val="006600"/>
                </a:solidFill>
                <a:latin typeface="Times New Roman" panose="02020603050405020304" pitchFamily="18" charset="0"/>
                <a:cs typeface="Times New Roman" panose="02020603050405020304" pitchFamily="18" charset="0"/>
              </a:rPr>
              <a:t>".</a:t>
            </a:r>
          </a:p>
        </p:txBody>
      </p:sp>
      <p:sp>
        <p:nvSpPr>
          <p:cNvPr id="87049" name="Oval 9"/>
          <p:cNvSpPr>
            <a:spLocks noChangeArrowheads="1"/>
          </p:cNvSpPr>
          <p:nvPr/>
        </p:nvSpPr>
        <p:spPr bwMode="auto">
          <a:xfrm>
            <a:off x="1654175" y="3313113"/>
            <a:ext cx="431800" cy="4318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Tree>
    <p:extLst>
      <p:ext uri="{BB962C8B-B14F-4D97-AF65-F5344CB8AC3E}">
        <p14:creationId xmlns:p14="http://schemas.microsoft.com/office/powerpoint/2010/main" val="36440910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3000"/>
                                        <p:tgtEl>
                                          <p:spTgt spid="87046"/>
                                        </p:tgtEl>
                                      </p:cBhvr>
                                    </p:animEffect>
                                    <p:set>
                                      <p:cBhvr>
                                        <p:cTn id="7" dur="1" fill="hold">
                                          <p:stCondLst>
                                            <p:cond delay="2999"/>
                                          </p:stCondLst>
                                        </p:cTn>
                                        <p:tgtEl>
                                          <p:spTgt spid="87046"/>
                                        </p:tgtEl>
                                        <p:attrNameLst>
                                          <p:attrName>style.visibility</p:attrName>
                                        </p:attrNameLst>
                                      </p:cBhvr>
                                      <p:to>
                                        <p:strVal val="hidden"/>
                                      </p:to>
                                    </p:set>
                                  </p:childTnLst>
                                </p:cTn>
                              </p:par>
                              <p:par>
                                <p:cTn id="8" presetID="51" presetClass="entr" presetSubtype="0" fill="hold" grpId="0" nodeType="withEffect">
                                  <p:stCondLst>
                                    <p:cond delay="0"/>
                                  </p:stCondLst>
                                  <p:childTnLst>
                                    <p:set>
                                      <p:cBhvr>
                                        <p:cTn id="9" dur="1" fill="hold">
                                          <p:stCondLst>
                                            <p:cond delay="0"/>
                                          </p:stCondLst>
                                        </p:cTn>
                                        <p:tgtEl>
                                          <p:spTgt spid="87049"/>
                                        </p:tgtEl>
                                        <p:attrNameLst>
                                          <p:attrName>style.visibility</p:attrName>
                                        </p:attrNameLst>
                                      </p:cBhvr>
                                      <p:to>
                                        <p:strVal val="visible"/>
                                      </p:to>
                                    </p:set>
                                    <p:animEffect transition="in" filter="fade">
                                      <p:cBhvr>
                                        <p:cTn id="10" dur="385" decel="100000"/>
                                        <p:tgtEl>
                                          <p:spTgt spid="87049"/>
                                        </p:tgtEl>
                                      </p:cBhvr>
                                    </p:animEffect>
                                    <p:animScale>
                                      <p:cBhvr>
                                        <p:cTn id="11" dur="385" decel="100000"/>
                                        <p:tgtEl>
                                          <p:spTgt spid="87049"/>
                                        </p:tgtEl>
                                      </p:cBhvr>
                                      <p:from x="10000" y="10000"/>
                                      <p:to x="200000" y="450000"/>
                                    </p:animScale>
                                    <p:animScale>
                                      <p:cBhvr>
                                        <p:cTn id="12" dur="615" accel="100000" fill="hold">
                                          <p:stCondLst>
                                            <p:cond delay="385"/>
                                          </p:stCondLst>
                                        </p:cTn>
                                        <p:tgtEl>
                                          <p:spTgt spid="87049"/>
                                        </p:tgtEl>
                                      </p:cBhvr>
                                      <p:from x="200000" y="450000"/>
                                      <p:to x="100000" y="100000"/>
                                    </p:animScale>
                                    <p:set>
                                      <p:cBhvr>
                                        <p:cTn id="13" dur="385" fill="hold"/>
                                        <p:tgtEl>
                                          <p:spTgt spid="87049"/>
                                        </p:tgtEl>
                                        <p:attrNameLst>
                                          <p:attrName>ppt_x</p:attrName>
                                        </p:attrNameLst>
                                      </p:cBhvr>
                                      <p:to>
                                        <p:strVal val="(0.5)"/>
                                      </p:to>
                                    </p:set>
                                    <p:anim from="(0.5)" to="(#ppt_x)" calcmode="lin" valueType="num">
                                      <p:cBhvr>
                                        <p:cTn id="14" dur="615" accel="100000" fill="hold">
                                          <p:stCondLst>
                                            <p:cond delay="385"/>
                                          </p:stCondLst>
                                        </p:cTn>
                                        <p:tgtEl>
                                          <p:spTgt spid="87049"/>
                                        </p:tgtEl>
                                        <p:attrNameLst>
                                          <p:attrName>ppt_x</p:attrName>
                                        </p:attrNameLst>
                                      </p:cBhvr>
                                    </p:anim>
                                    <p:set>
                                      <p:cBhvr>
                                        <p:cTn id="15" dur="385" fill="hold"/>
                                        <p:tgtEl>
                                          <p:spTgt spid="87049"/>
                                        </p:tgtEl>
                                        <p:attrNameLst>
                                          <p:attrName>ppt_y</p:attrName>
                                        </p:attrNameLst>
                                      </p:cBhvr>
                                      <p:to>
                                        <p:strVal val="(#ppt_y+0.4)"/>
                                      </p:to>
                                    </p:set>
                                    <p:anim from="(#ppt_y+0.4)" to="(#ppt_y)" calcmode="lin" valueType="num">
                                      <p:cBhvr>
                                        <p:cTn id="16" dur="615" accel="100000" fill="hold">
                                          <p:stCondLst>
                                            <p:cond delay="385"/>
                                          </p:stCondLst>
                                        </p:cTn>
                                        <p:tgtEl>
                                          <p:spTgt spid="87049"/>
                                        </p:tgtEl>
                                        <p:attrNameLst>
                                          <p:attrName>ppt_y</p:attrName>
                                        </p:attrNameLst>
                                      </p:cBhvr>
                                    </p:anim>
                                  </p:childTnLst>
                                </p:cTn>
                              </p:par>
                              <p:par>
                                <p:cTn id="17" presetID="10" presetClass="entr" presetSubtype="0" fill="hold" grpId="0" nodeType="withEffect">
                                  <p:stCondLst>
                                    <p:cond delay="0"/>
                                  </p:stCondLst>
                                  <p:childTnLst>
                                    <p:set>
                                      <p:cBhvr>
                                        <p:cTn id="18" dur="1" fill="hold">
                                          <p:stCondLst>
                                            <p:cond delay="0"/>
                                          </p:stCondLst>
                                        </p:cTn>
                                        <p:tgtEl>
                                          <p:spTgt spid="87050"/>
                                        </p:tgtEl>
                                        <p:attrNameLst>
                                          <p:attrName>style.visibility</p:attrName>
                                        </p:attrNameLst>
                                      </p:cBhvr>
                                      <p:to>
                                        <p:strVal val="visible"/>
                                      </p:to>
                                    </p:set>
                                    <p:animEffect transition="in" filter="fade">
                                      <p:cBhvr>
                                        <p:cTn id="19" dur="2000"/>
                                        <p:tgtEl>
                                          <p:spTgt spid="8705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0" presetClass="path" presetSubtype="0" accel="50000" decel="50000" fill="hold" nodeType="clickEffect">
                                  <p:stCondLst>
                                    <p:cond delay="0"/>
                                  </p:stCondLst>
                                  <p:childTnLst>
                                    <p:animMotion origin="layout" path="M -3.95833E-6 -1.48148E-6 C -0.00312 -0.00856 -0.00755 -0.01528 -0.01041 -0.02361 C -0.01171 -0.02685 -0.01171 -0.03171 -0.01263 -0.03542 C -0.0151 -0.04491 -0.01718 -0.04792 -0.02096 -0.05532 C -0.01927 -0.12523 -0.03099 -0.14051 -0.00442 -0.15301 C 0.00274 -0.1618 -0.00052 -0.16088 0.00417 -0.16088 " pathEditMode="relative" rAng="0" ptsTypes="AAAAAA">
                                      <p:cBhvr>
                                        <p:cTn id="23" dur="2000" fill="hold"/>
                                        <p:tgtEl>
                                          <p:spTgt spid="87047">
                                            <p:txEl>
                                              <p:pRg st="3" end="3"/>
                                            </p:txEl>
                                          </p:spTgt>
                                        </p:tgtEl>
                                        <p:attrNameLst>
                                          <p:attrName>ppt_x</p:attrName>
                                          <p:attrName>ppt_y</p:attrName>
                                        </p:attrNameLst>
                                      </p:cBhvr>
                                      <p:rCtr x="-898" y="-8056"/>
                                    </p:animMotion>
                                  </p:childTnLst>
                                </p:cTn>
                              </p:par>
                              <p:par>
                                <p:cTn id="24" presetID="42" presetClass="path" presetSubtype="0" accel="50000" decel="50000" fill="hold" nodeType="withEffect">
                                  <p:stCondLst>
                                    <p:cond delay="0"/>
                                  </p:stCondLst>
                                  <p:childTnLst>
                                    <p:animMotion origin="layout" path="M -8.33333E-7 -3.7037E-7 L -8.33333E-7 0.07685 " pathEditMode="relative" rAng="0" ptsTypes="AA">
                                      <p:cBhvr>
                                        <p:cTn id="25" dur="2000" fill="hold"/>
                                        <p:tgtEl>
                                          <p:spTgt spid="87047">
                                            <p:txEl>
                                              <p:pRg st="2" end="2"/>
                                            </p:txEl>
                                          </p:spTgt>
                                        </p:tgtEl>
                                        <p:attrNameLst>
                                          <p:attrName>ppt_x</p:attrName>
                                          <p:attrName>ppt_y</p:attrName>
                                        </p:attrNameLst>
                                      </p:cBhvr>
                                      <p:rCtr x="0" y="3843"/>
                                    </p:animMotion>
                                  </p:childTnLst>
                                </p:cTn>
                              </p:par>
                              <p:par>
                                <p:cTn id="26" presetID="42" presetClass="path" presetSubtype="0" accel="50000" decel="50000" fill="hold" nodeType="withEffect">
                                  <p:stCondLst>
                                    <p:cond delay="0"/>
                                  </p:stCondLst>
                                  <p:childTnLst>
                                    <p:animMotion origin="layout" path="M -0.02344 -0.00556 L 0.0039 0.08125 " pathEditMode="relative" rAng="0" ptsTypes="AA">
                                      <p:cBhvr>
                                        <p:cTn id="27" dur="2000" fill="hold"/>
                                        <p:tgtEl>
                                          <p:spTgt spid="87047">
                                            <p:txEl>
                                              <p:pRg st="1" end="1"/>
                                            </p:txEl>
                                          </p:spTgt>
                                        </p:tgtEl>
                                        <p:attrNameLst>
                                          <p:attrName>ppt_x</p:attrName>
                                          <p:attrName>ppt_y</p:attrName>
                                        </p:attrNameLst>
                                      </p:cBhvr>
                                      <p:rCtr x="1367" y="43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6" grpId="0"/>
      <p:bldP spid="87050" grpId="0"/>
      <p:bldP spid="8704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rrowheads="1"/>
          </p:cNvSpPr>
          <p:nvPr/>
        </p:nvSpPr>
        <p:spPr bwMode="auto">
          <a:xfrm>
            <a:off x="194572" y="719614"/>
            <a:ext cx="10016228" cy="995422"/>
          </a:xfrm>
          <a:prstGeom prst="ellipse">
            <a:avLst/>
          </a:prstGeom>
          <a:noFill/>
          <a:ln>
            <a:noFill/>
          </a:ln>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US" altLang="vi-VN" sz="4000" dirty="0">
                <a:solidFill>
                  <a:srgbClr val="FF0000"/>
                </a:solidFill>
                <a:latin typeface="Times New Roman" panose="02020603050405020304" pitchFamily="18" charset="0"/>
                <a:cs typeface="Times New Roman" panose="02020603050405020304" pitchFamily="18" charset="0"/>
              </a:rPr>
              <a:t>III. LUYỆN TẬP, VẬN DỤNG </a:t>
            </a:r>
          </a:p>
        </p:txBody>
      </p:sp>
      <p:sp>
        <p:nvSpPr>
          <p:cNvPr id="6" name="Rectangle 5"/>
          <p:cNvSpPr/>
          <p:nvPr/>
        </p:nvSpPr>
        <p:spPr>
          <a:xfrm>
            <a:off x="1322332" y="2080796"/>
            <a:ext cx="9635227" cy="321971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endParaRPr lang="en-US" sz="2000" b="1" i="1" dirty="0">
              <a:latin typeface="Times New Roman" pitchFamily="18" charset="0"/>
              <a:cs typeface="Times New Roman" pitchFamily="18" charset="0"/>
            </a:endParaRPr>
          </a:p>
          <a:p>
            <a:pPr algn="ctr" eaLnBrk="1" fontAlgn="auto" hangingPunct="1">
              <a:spcBef>
                <a:spcPts val="0"/>
              </a:spcBef>
              <a:spcAft>
                <a:spcPts val="0"/>
              </a:spcAft>
              <a:defRPr/>
            </a:pPr>
            <a:endParaRPr lang="en-US" sz="2800" b="1" i="1" dirty="0">
              <a:latin typeface="Times New Roman" pitchFamily="18" charset="0"/>
              <a:cs typeface="Times New Roman" pitchFamily="18" charset="0"/>
            </a:endParaRPr>
          </a:p>
          <a:p>
            <a:pPr algn="ctr" eaLnBrk="1" fontAlgn="auto" hangingPunct="1">
              <a:spcBef>
                <a:spcPts val="0"/>
              </a:spcBef>
              <a:spcAft>
                <a:spcPts val="0"/>
              </a:spcAft>
              <a:defRPr/>
            </a:pPr>
            <a:r>
              <a:rPr lang="en-US" sz="2800" b="1" i="1" dirty="0" err="1">
                <a:latin typeface="Times New Roman" pitchFamily="18" charset="0"/>
                <a:cs typeface="Times New Roman" pitchFamily="18" charset="0"/>
              </a:rPr>
              <a:t>Kiều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càng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sắc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sảo</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mặn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mà</a:t>
            </a:r>
            <a:r>
              <a:rPr lang="en-US" sz="2800" b="1" i="1" dirty="0">
                <a:latin typeface="Times New Roman" pitchFamily="18" charset="0"/>
                <a:cs typeface="Times New Roman" pitchFamily="18" charset="0"/>
              </a:rPr>
              <a:t>,</a:t>
            </a:r>
          </a:p>
          <a:p>
            <a:pPr algn="ctr" eaLnBrk="1" fontAlgn="auto" hangingPunct="1">
              <a:spcBef>
                <a:spcPts val="0"/>
              </a:spcBef>
              <a:spcAft>
                <a:spcPts val="0"/>
              </a:spcAft>
              <a:defRPr/>
            </a:pPr>
            <a:r>
              <a:rPr lang="en-US" sz="2800" b="1" i="1" dirty="0">
                <a:latin typeface="Times New Roman" pitchFamily="18" charset="0"/>
                <a:cs typeface="Times New Roman" pitchFamily="18" charset="0"/>
              </a:rPr>
              <a:t>So </a:t>
            </a:r>
            <a:r>
              <a:rPr lang="en-US" sz="2800" b="1" i="1" dirty="0" err="1">
                <a:latin typeface="Times New Roman" pitchFamily="18" charset="0"/>
                <a:cs typeface="Times New Roman" pitchFamily="18" charset="0"/>
              </a:rPr>
              <a:t>bề</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tài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sắc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lại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phần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hơn</a:t>
            </a:r>
            <a:r>
              <a:rPr lang="en-US" sz="2800" b="1" i="1" dirty="0">
                <a:latin typeface="Times New Roman" pitchFamily="18" charset="0"/>
                <a:cs typeface="Times New Roman" pitchFamily="18" charset="0"/>
              </a:rPr>
              <a:t>:</a:t>
            </a:r>
          </a:p>
          <a:p>
            <a:pPr algn="ctr" eaLnBrk="1" fontAlgn="auto" hangingPunct="1">
              <a:spcBef>
                <a:spcPts val="0"/>
              </a:spcBef>
              <a:spcAft>
                <a:spcPts val="0"/>
              </a:spcAft>
              <a:defRPr/>
            </a:pPr>
            <a:r>
              <a:rPr lang="en-US" sz="2800" b="1" i="1" dirty="0" err="1">
                <a:latin typeface="Times New Roman" pitchFamily="18" charset="0"/>
                <a:cs typeface="Times New Roman" pitchFamily="18" charset="0"/>
              </a:rPr>
              <a:t>Làn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thủy</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nét</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xuân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sơn</a:t>
            </a:r>
            <a:endParaRPr lang="en-US" sz="2800" b="1" i="1" dirty="0">
              <a:latin typeface="Times New Roman" pitchFamily="18" charset="0"/>
              <a:cs typeface="Times New Roman" pitchFamily="18" charset="0"/>
            </a:endParaRPr>
          </a:p>
          <a:p>
            <a:pPr algn="ctr" eaLnBrk="1" fontAlgn="auto" hangingPunct="1">
              <a:spcBef>
                <a:spcPts val="0"/>
              </a:spcBef>
              <a:spcAft>
                <a:spcPts val="0"/>
              </a:spcAft>
              <a:defRPr/>
            </a:pPr>
            <a:r>
              <a:rPr lang="en-US" sz="2800" b="1" i="1" dirty="0" err="1">
                <a:latin typeface="Times New Roman" pitchFamily="18" charset="0"/>
                <a:cs typeface="Times New Roman" pitchFamily="18" charset="0"/>
              </a:rPr>
              <a:t>Hoa</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ghen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thua</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thắm</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liễu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hờn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kém</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xanh</a:t>
            </a:r>
            <a:r>
              <a:rPr lang="en-US" sz="2800" b="1" i="1" dirty="0">
                <a:latin typeface="Times New Roman" pitchFamily="18" charset="0"/>
                <a:cs typeface="Times New Roman" pitchFamily="18" charset="0"/>
              </a:rPr>
              <a:t>.</a:t>
            </a:r>
          </a:p>
          <a:p>
            <a:pPr algn="ctr" eaLnBrk="1" fontAlgn="auto" hangingPunct="1">
              <a:spcBef>
                <a:spcPts val="0"/>
              </a:spcBef>
              <a:spcAft>
                <a:spcPts val="0"/>
              </a:spcAft>
              <a:defRPr/>
            </a:pPr>
            <a:endParaRPr lang="en-US" sz="2800" b="1" i="1" dirty="0">
              <a:latin typeface="Times New Roman" pitchFamily="18" charset="0"/>
              <a:cs typeface="Times New Roman" pitchFamily="18" charset="0"/>
            </a:endParaRPr>
          </a:p>
          <a:p>
            <a:pPr algn="ctr" eaLnBrk="1" fontAlgn="auto" hangingPunct="1">
              <a:spcBef>
                <a:spcPts val="0"/>
              </a:spcBef>
              <a:spcAft>
                <a:spcPts val="0"/>
              </a:spcAft>
              <a:defRPr/>
            </a:pPr>
            <a:r>
              <a:rPr lang="en-US" sz="2800" b="1" i="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Trích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Chị</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em</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Thuý</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Kiều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Truyện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Kiều</a:t>
            </a:r>
            <a:r>
              <a:rPr lang="en-US" sz="2800" b="1" i="1" dirty="0">
                <a:latin typeface="Times New Roman" pitchFamily="18" charset="0"/>
                <a:cs typeface="Times New Roman" pitchFamily="18" charset="0"/>
              </a:rPr>
              <a:t> - </a:t>
            </a:r>
            <a:r>
              <a:rPr lang="en-US" sz="2800" b="1" dirty="0" err="1">
                <a:latin typeface="Times New Roman" pitchFamily="18" charset="0"/>
                <a:cs typeface="Times New Roman" pitchFamily="18" charset="0"/>
              </a:rPr>
              <a:t>Nguyễn</a:t>
            </a:r>
            <a:r>
              <a:rPr lang="en-US" sz="2800" b="1" dirty="0">
                <a:latin typeface="Times New Roman" pitchFamily="18" charset="0"/>
                <a:cs typeface="Times New Roman" pitchFamily="18" charset="0"/>
              </a:rPr>
              <a:t> Du)</a:t>
            </a:r>
          </a:p>
          <a:p>
            <a:pPr algn="ctr" eaLnBrk="1" fontAlgn="auto" hangingPunct="1">
              <a:spcBef>
                <a:spcPts val="0"/>
              </a:spcBef>
              <a:spcAft>
                <a:spcPts val="0"/>
              </a:spcAft>
              <a:defRPr/>
            </a:pPr>
            <a:endParaRPr lang="en-US" sz="2800" b="1" i="1" dirty="0">
              <a:latin typeface="Times New Roman" pitchFamily="18" charset="0"/>
              <a:cs typeface="Times New Roman" pitchFamily="18" charset="0"/>
            </a:endParaRPr>
          </a:p>
          <a:p>
            <a:pPr algn="ctr" eaLnBrk="1" fontAlgn="auto" hangingPunct="1">
              <a:spcBef>
                <a:spcPts val="0"/>
              </a:spcBef>
              <a:spcAft>
                <a:spcPts val="0"/>
              </a:spcAft>
              <a:defRPr/>
            </a:pPr>
            <a:r>
              <a:rPr lang="en-US" sz="2800" b="1" i="1" dirty="0">
                <a:latin typeface="Times New Roman" pitchFamily="18" charset="0"/>
                <a:cs typeface="Times New Roman" pitchFamily="18" charset="0"/>
              </a:rPr>
              <a:t> </a:t>
            </a:r>
          </a:p>
        </p:txBody>
      </p:sp>
      <p:sp>
        <p:nvSpPr>
          <p:cNvPr id="8" name="TextBox 7"/>
          <p:cNvSpPr txBox="1"/>
          <p:nvPr/>
        </p:nvSpPr>
        <p:spPr>
          <a:xfrm>
            <a:off x="1743585" y="1505232"/>
            <a:ext cx="8711053" cy="523220"/>
          </a:xfrm>
          <a:prstGeom prst="rect">
            <a:avLst/>
          </a:prstGeom>
          <a:noFill/>
        </p:spPr>
        <p:txBody>
          <a:bodyPr wrap="square" rtlCol="0">
            <a:spAutoFit/>
          </a:bodyPr>
          <a:lstStyle/>
          <a:p>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Phân</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tích</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vẻ</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đẹp</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của</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Thuý</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Kiều</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trong</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đoạn</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trích</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 </a:t>
            </a:r>
            <a:r>
              <a:rPr lang="en-US" altLang="vi-VN" sz="2800" b="1" dirty="0" err="1">
                <a:solidFill>
                  <a:schemeClr val="accent5">
                    <a:lumMod val="75000"/>
                  </a:schemeClr>
                </a:solidFill>
                <a:latin typeface="Times New Roman" panose="02020603050405020304" pitchFamily="18" charset="0"/>
                <a:cs typeface="Times New Roman" panose="02020603050405020304" pitchFamily="18" charset="0"/>
              </a:rPr>
              <a:t>sau</a:t>
            </a:r>
            <a:r>
              <a:rPr lang="en-US" altLang="vi-VN" sz="2800" b="1" dirty="0">
                <a:solidFill>
                  <a:schemeClr val="accent5">
                    <a:lumMod val="75000"/>
                  </a:schemeClr>
                </a:solidFill>
                <a:latin typeface="Times New Roman" panose="02020603050405020304" pitchFamily="18" charset="0"/>
                <a:cs typeface="Times New Roman" panose="02020603050405020304" pitchFamily="18" charset="0"/>
              </a:rPr>
              <a:t>:</a:t>
            </a:r>
            <a:endParaRPr lang="en-US" sz="2800" b="1" dirty="0">
              <a:solidFill>
                <a:schemeClr val="accent5">
                  <a:lumMod val="75000"/>
                </a:schemeClr>
              </a:solidFill>
            </a:endParaRPr>
          </a:p>
        </p:txBody>
      </p:sp>
      <p:sp>
        <p:nvSpPr>
          <p:cNvPr id="5" name="Rectangle 3"/>
          <p:cNvSpPr>
            <a:spLocks noChangeArrowheads="1"/>
          </p:cNvSpPr>
          <p:nvPr/>
        </p:nvSpPr>
        <p:spPr bwMode="auto">
          <a:xfrm>
            <a:off x="186527" y="-22830"/>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9" name="WordArt 4"/>
          <p:cNvSpPr>
            <a:spLocks noChangeArrowheads="1" noChangeShapeType="1" noTextEdit="1"/>
          </p:cNvSpPr>
          <p:nvPr/>
        </p:nvSpPr>
        <p:spPr bwMode="auto">
          <a:xfrm>
            <a:off x="4016915" y="37563"/>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10" name="WordArt 4"/>
          <p:cNvSpPr>
            <a:spLocks noChangeArrowheads="1" noChangeShapeType="1" noTextEdit="1"/>
          </p:cNvSpPr>
          <p:nvPr/>
        </p:nvSpPr>
        <p:spPr bwMode="auto">
          <a:xfrm>
            <a:off x="2212800" y="207820"/>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30355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385" y="20136"/>
            <a:ext cx="12039393" cy="6837864"/>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sp>
        <p:nvSpPr>
          <p:cNvPr id="6" name="Rectangle 5"/>
          <p:cNvSpPr>
            <a:spLocks noChangeArrowheads="1"/>
          </p:cNvSpPr>
          <p:nvPr/>
        </p:nvSpPr>
        <p:spPr bwMode="auto">
          <a:xfrm>
            <a:off x="130287" y="784537"/>
            <a:ext cx="64601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0000CC"/>
                </a:solidFill>
                <a:latin typeface="Times New Roman" panose="02020603050405020304" pitchFamily="18" charset="0"/>
                <a:cs typeface="Times New Roman" panose="02020603050405020304" pitchFamily="18" charset="0"/>
              </a:rPr>
              <a:t>I. Đề bài nghị luận về một đoạn thơ, bài thơ</a:t>
            </a:r>
            <a:endParaRPr lang="en-US" altLang="en-US" sz="2400" b="1">
              <a:solidFill>
                <a:srgbClr val="0000CC"/>
              </a:solidFill>
              <a:latin typeface="Calibri" panose="020F0502020204030204" pitchFamily="34" charset="0"/>
            </a:endParaRPr>
          </a:p>
        </p:txBody>
      </p:sp>
      <p:sp>
        <p:nvSpPr>
          <p:cNvPr id="8" name="Explosion 1 7"/>
          <p:cNvSpPr/>
          <p:nvPr/>
        </p:nvSpPr>
        <p:spPr>
          <a:xfrm>
            <a:off x="7415013" y="1687134"/>
            <a:ext cx="4757624" cy="2208026"/>
          </a:xfrm>
          <a:prstGeom prst="irregularSeal1">
            <a:avLst/>
          </a:prstGeom>
          <a:solidFill>
            <a:schemeClr val="accent6">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2200" b="1">
                <a:solidFill>
                  <a:schemeClr val="tx1"/>
                </a:solidFill>
                <a:latin typeface="Times New Roman" panose="02020603050405020304" pitchFamily="18" charset="0"/>
                <a:cs typeface="Times New Roman" panose="02020603050405020304" pitchFamily="18" charset="0"/>
              </a:rPr>
              <a:t>Đọc đề bài. Em hãy xác định yêu cầu đề.</a:t>
            </a:r>
            <a:endParaRPr lang="en-US" altLang="en-US" sz="2200" b="1">
              <a:solidFill>
                <a:schemeClr val="tx1"/>
              </a:solidFill>
              <a:latin typeface="Calibri" panose="020F0502020204030204" pitchFamily="34" charset="0"/>
            </a:endParaRPr>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6884" y="1111454"/>
            <a:ext cx="321685" cy="5430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ounded Rectangular Callout 9"/>
          <p:cNvSpPr/>
          <p:nvPr/>
        </p:nvSpPr>
        <p:spPr>
          <a:xfrm>
            <a:off x="8078584" y="4015495"/>
            <a:ext cx="3352800" cy="1013096"/>
          </a:xfrm>
          <a:prstGeom prst="wedgeRoundRectCallout">
            <a:avLst>
              <a:gd name="adj1" fmla="val -75852"/>
              <a:gd name="adj2" fmla="val -58270"/>
              <a:gd name="adj3" fmla="val 16667"/>
            </a:avLst>
          </a:prstGeom>
          <a:solidFill>
            <a:srgbClr val="CC99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b="1" dirty="0" err="1">
                <a:solidFill>
                  <a:schemeClr val="tx1"/>
                </a:solidFill>
                <a:latin typeface="Times New Roman"/>
              </a:rPr>
              <a:t>Đề</a:t>
            </a:r>
            <a:r>
              <a:rPr lang="en-US" sz="2400" b="1" dirty="0">
                <a:solidFill>
                  <a:schemeClr val="tx1"/>
                </a:solidFill>
                <a:latin typeface="Times New Roman"/>
              </a:rPr>
              <a:t> </a:t>
            </a:r>
            <a:r>
              <a:rPr lang="en-US" sz="2400" b="1" dirty="0" err="1">
                <a:solidFill>
                  <a:schemeClr val="tx1"/>
                </a:solidFill>
                <a:latin typeface="Times New Roman"/>
              </a:rPr>
              <a:t>trên</a:t>
            </a:r>
            <a:r>
              <a:rPr lang="en-US" sz="2400" b="1" dirty="0">
                <a:solidFill>
                  <a:schemeClr val="tx1"/>
                </a:solidFill>
                <a:latin typeface="Times New Roman"/>
              </a:rPr>
              <a:t> </a:t>
            </a:r>
            <a:r>
              <a:rPr lang="en-US" sz="2400" b="1" dirty="0" err="1">
                <a:solidFill>
                  <a:schemeClr val="tx1"/>
                </a:solidFill>
                <a:latin typeface="Times New Roman"/>
              </a:rPr>
              <a:t>yêu</a:t>
            </a:r>
            <a:r>
              <a:rPr lang="en-US" sz="2400" b="1" dirty="0">
                <a:solidFill>
                  <a:schemeClr val="tx1"/>
                </a:solidFill>
                <a:latin typeface="Times New Roman"/>
              </a:rPr>
              <a:t> </a:t>
            </a:r>
            <a:r>
              <a:rPr lang="en-US" sz="2400" b="1" dirty="0" err="1">
                <a:solidFill>
                  <a:schemeClr val="tx1"/>
                </a:solidFill>
                <a:latin typeface="Times New Roman"/>
              </a:rPr>
              <a:t>cầu</a:t>
            </a:r>
            <a:r>
              <a:rPr lang="en-US" sz="2400" b="1" dirty="0">
                <a:solidFill>
                  <a:schemeClr val="tx1"/>
                </a:solidFill>
                <a:latin typeface="Times New Roman"/>
              </a:rPr>
              <a:t> </a:t>
            </a:r>
            <a:r>
              <a:rPr lang="en-US" sz="2400" b="1" dirty="0" err="1">
                <a:solidFill>
                  <a:schemeClr val="tx1"/>
                </a:solidFill>
                <a:latin typeface="Times New Roman"/>
              </a:rPr>
              <a:t>ta</a:t>
            </a:r>
            <a:r>
              <a:rPr lang="en-US" sz="2400" b="1" dirty="0">
                <a:solidFill>
                  <a:schemeClr val="tx1"/>
                </a:solidFill>
                <a:latin typeface="Times New Roman"/>
              </a:rPr>
              <a:t> </a:t>
            </a:r>
            <a:r>
              <a:rPr lang="en-US" sz="2400" b="1" dirty="0" err="1">
                <a:solidFill>
                  <a:schemeClr val="tx1"/>
                </a:solidFill>
                <a:latin typeface="Times New Roman"/>
              </a:rPr>
              <a:t>làm</a:t>
            </a:r>
            <a:r>
              <a:rPr lang="en-US" sz="2400" b="1" dirty="0">
                <a:solidFill>
                  <a:schemeClr val="tx1"/>
                </a:solidFill>
                <a:latin typeface="Times New Roman"/>
              </a:rPr>
              <a:t> </a:t>
            </a:r>
            <a:r>
              <a:rPr lang="en-US" sz="2400" b="1" dirty="0" err="1">
                <a:solidFill>
                  <a:schemeClr val="tx1"/>
                </a:solidFill>
                <a:latin typeface="Times New Roman"/>
              </a:rPr>
              <a:t>gì</a:t>
            </a:r>
            <a:r>
              <a:rPr lang="vi-VN" sz="2400" b="1" dirty="0">
                <a:solidFill>
                  <a:schemeClr val="tx1"/>
                </a:solidFill>
                <a:latin typeface="Times New Roman" pitchFamily="18" charset="0"/>
                <a:cs typeface="Times New Roman" pitchFamily="18" charset="0"/>
              </a:rPr>
              <a:t>?</a:t>
            </a:r>
            <a:endParaRPr lang="en-US" sz="2400" b="1" dirty="0">
              <a:solidFill>
                <a:schemeClr val="tx1"/>
              </a:solidFill>
              <a:latin typeface="Times New Roman" pitchFamily="18" charset="0"/>
              <a:cs typeface="Times New Roman" pitchFamily="18" charset="0"/>
            </a:endParaRPr>
          </a:p>
        </p:txBody>
      </p:sp>
      <p:sp>
        <p:nvSpPr>
          <p:cNvPr id="11" name="Rectangle 10"/>
          <p:cNvSpPr>
            <a:spLocks noChangeArrowheads="1"/>
          </p:cNvSpPr>
          <p:nvPr/>
        </p:nvSpPr>
        <p:spPr bwMode="auto">
          <a:xfrm>
            <a:off x="89546" y="1453866"/>
            <a:ext cx="6992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4203DF"/>
                </a:solidFill>
                <a:latin typeface="Times New Roman" panose="02020603050405020304" pitchFamily="18" charset="0"/>
                <a:cs typeface="Times New Roman" panose="02020603050405020304" pitchFamily="18" charset="0"/>
              </a:rPr>
              <a:t>III. Luyện tập</a:t>
            </a:r>
            <a:endParaRPr lang="en-US" altLang="en-US" sz="2400" b="1">
              <a:solidFill>
                <a:srgbClr val="4203DF"/>
              </a:solidFill>
              <a:latin typeface="Calibri" panose="020F0502020204030204" pitchFamily="34" charset="0"/>
            </a:endParaRPr>
          </a:p>
        </p:txBody>
      </p:sp>
      <p:sp>
        <p:nvSpPr>
          <p:cNvPr id="12" name="Explosion 1 11"/>
          <p:cNvSpPr/>
          <p:nvPr/>
        </p:nvSpPr>
        <p:spPr>
          <a:xfrm>
            <a:off x="8013023" y="4034985"/>
            <a:ext cx="4131756" cy="2583640"/>
          </a:xfrm>
          <a:prstGeom prst="irregularSeal1">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1">
                <a:solidFill>
                  <a:schemeClr val="tx1"/>
                </a:solidFill>
                <a:latin typeface="Times New Roman" panose="02020603050405020304" pitchFamily="18" charset="0"/>
                <a:cs typeface="Times New Roman" panose="02020603050405020304" pitchFamily="18" charset="0"/>
              </a:rPr>
              <a:t>   Các em lập dàn ý cho đề văn trên.</a:t>
            </a:r>
            <a:endParaRPr lang="en-US" altLang="en-US" sz="2400" b="1">
              <a:solidFill>
                <a:schemeClr val="tx1"/>
              </a:solidFill>
              <a:latin typeface="Calibri" panose="020F0502020204030204" pitchFamily="34" charset="0"/>
            </a:endParaRPr>
          </a:p>
        </p:txBody>
      </p:sp>
      <p:sp>
        <p:nvSpPr>
          <p:cNvPr id="13" name="Rectangle 12"/>
          <p:cNvSpPr>
            <a:spLocks noChangeArrowheads="1"/>
          </p:cNvSpPr>
          <p:nvPr/>
        </p:nvSpPr>
        <p:spPr bwMode="auto">
          <a:xfrm>
            <a:off x="77826" y="1111454"/>
            <a:ext cx="6992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4203DF"/>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400" b="1">
              <a:solidFill>
                <a:srgbClr val="4203DF"/>
              </a:solidFill>
              <a:latin typeface="Calibri" panose="020F0502020204030204" pitchFamily="34" charset="0"/>
            </a:endParaRPr>
          </a:p>
        </p:txBody>
      </p:sp>
      <p:sp>
        <p:nvSpPr>
          <p:cNvPr id="15" name="TextBox 14"/>
          <p:cNvSpPr txBox="1"/>
          <p:nvPr/>
        </p:nvSpPr>
        <p:spPr>
          <a:xfrm>
            <a:off x="88472" y="3657638"/>
            <a:ext cx="4185634" cy="523220"/>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Phương</a:t>
            </a:r>
            <a:r>
              <a:rPr lang="en-US" sz="2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pháp</a:t>
            </a:r>
            <a:r>
              <a:rPr lang="en-US" sz="2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a:t>
            </a:r>
          </a:p>
        </p:txBody>
      </p:sp>
      <p:sp>
        <p:nvSpPr>
          <p:cNvPr id="16" name="Rectangle 15"/>
          <p:cNvSpPr>
            <a:spLocks noChangeArrowheads="1"/>
          </p:cNvSpPr>
          <p:nvPr/>
        </p:nvSpPr>
        <p:spPr bwMode="auto">
          <a:xfrm>
            <a:off x="418563" y="4080600"/>
            <a:ext cx="46694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latin typeface="Times New Roman" panose="02020603050405020304" pitchFamily="18" charset="0"/>
                <a:cs typeface="Times New Roman" panose="02020603050405020304" pitchFamily="18" charset="0"/>
              </a:rPr>
              <a:t>B1. Tìm hiểu đề và tìm ý.</a:t>
            </a:r>
            <a:endParaRPr lang="en-US" altLang="en-US" sz="2800" b="1">
              <a:latin typeface="Calibri" panose="020F0502020204030204" pitchFamily="34" charset="0"/>
            </a:endParaRPr>
          </a:p>
        </p:txBody>
      </p:sp>
      <p:sp>
        <p:nvSpPr>
          <p:cNvPr id="17" name="Rectangle 16"/>
          <p:cNvSpPr>
            <a:spLocks noChangeArrowheads="1"/>
          </p:cNvSpPr>
          <p:nvPr/>
        </p:nvSpPr>
        <p:spPr bwMode="auto">
          <a:xfrm>
            <a:off x="447541" y="4493326"/>
            <a:ext cx="598720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Thể</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loại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Nghị</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luận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tích</a:t>
            </a:r>
            <a:r>
              <a:rPr lang="en-US" altLang="en-US" sz="2800" b="1" dirty="0">
                <a:latin typeface="Times New Roman" panose="02020603050405020304" pitchFamily="18" charset="0"/>
                <a:cs typeface="Times New Roman" panose="02020603050405020304" pitchFamily="18" charset="0"/>
              </a:rPr>
              <a:t>.</a:t>
            </a:r>
          </a:p>
          <a:p>
            <a:pPr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Vấn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Vẻ</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đẹp</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Thuý</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Kiều</a:t>
            </a:r>
            <a:r>
              <a:rPr lang="en-US" altLang="en-US" sz="2800" b="1" dirty="0">
                <a:solidFill>
                  <a:srgbClr val="002060"/>
                </a:solidFill>
                <a:latin typeface="Times New Roman" panose="02020603050405020304" pitchFamily="18" charset="0"/>
                <a:cs typeface="Times New Roman" panose="02020603050405020304" pitchFamily="18" charset="0"/>
              </a:rPr>
              <a:t>.</a:t>
            </a:r>
            <a:r>
              <a:rPr lang="en-US" altLang="en-US" sz="2800" b="1" i="1" dirty="0">
                <a:solidFill>
                  <a:srgbClr val="002060"/>
                </a:solidFill>
                <a:latin typeface="Times New Roman" panose="02020603050405020304" pitchFamily="18" charset="0"/>
                <a:cs typeface="Times New Roman" panose="02020603050405020304" pitchFamily="18" charset="0"/>
              </a:rPr>
              <a:t> </a:t>
            </a:r>
          </a:p>
        </p:txBody>
      </p:sp>
      <p:sp>
        <p:nvSpPr>
          <p:cNvPr id="18" name="TextBox 17"/>
          <p:cNvSpPr txBox="1"/>
          <p:nvPr/>
        </p:nvSpPr>
        <p:spPr>
          <a:xfrm>
            <a:off x="105385" y="5310573"/>
            <a:ext cx="7834632" cy="954107"/>
          </a:xfrm>
          <a:prstGeom prst="rect">
            <a:avLst/>
          </a:prstGeom>
          <a:noFill/>
        </p:spPr>
        <p:txBody>
          <a:bodyPr wrap="square" rtlCol="0">
            <a:spAutoFit/>
          </a:bodyPr>
          <a:lstStyle/>
          <a:p>
            <a:pPr algn="just"/>
            <a:r>
              <a:rPr lang="en-US" altLang="en-US" sz="2800" b="1" dirty="0">
                <a:latin typeface="Times New Roman" panose="02020603050405020304" pitchFamily="18" charset="0"/>
                <a:cs typeface="Times New Roman" panose="02020603050405020304" pitchFamily="18" charset="0"/>
              </a:rPr>
              <a:t>   * </a:t>
            </a:r>
            <a:r>
              <a:rPr lang="en-US" altLang="en-US" sz="2800" b="1" dirty="0" err="1">
                <a:latin typeface="Times New Roman" panose="02020603050405020304" pitchFamily="18" charset="0"/>
                <a:cs typeface="Times New Roman" panose="02020603050405020304" pitchFamily="18" charset="0"/>
              </a:rPr>
              <a:t>Tìm</a:t>
            </a:r>
            <a:r>
              <a:rPr lang="en-US" altLang="en-US" sz="2800" b="1" dirty="0">
                <a:latin typeface="Times New Roman" panose="02020603050405020304" pitchFamily="18" charset="0"/>
                <a:cs typeface="Times New Roman" panose="02020603050405020304" pitchFamily="18" charset="0"/>
              </a:rPr>
              <a:t> ý: </a:t>
            </a:r>
            <a:r>
              <a:rPr lang="en-US" altLang="en-US" sz="2800" b="1" dirty="0" err="1">
                <a:latin typeface="Times New Roman" panose="02020603050405020304" pitchFamily="18" charset="0"/>
                <a:cs typeface="Times New Roman" panose="02020603050405020304" pitchFamily="18" charset="0"/>
              </a:rPr>
              <a:t>Đặt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câu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hỏi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tìm</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những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giá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trị</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nội</a:t>
            </a:r>
            <a:r>
              <a:rPr lang="en-US" altLang="en-US" sz="2800" b="1" dirty="0">
                <a:latin typeface="Times New Roman" panose="02020603050405020304" pitchFamily="18" charset="0"/>
                <a:cs typeface="Times New Roman" panose="02020603050405020304" pitchFamily="18" charset="0"/>
              </a:rPr>
              <a:t> dung </a:t>
            </a:r>
            <a:r>
              <a:rPr lang="en-US" altLang="en-US" sz="2800" b="1" dirty="0" err="1">
                <a:latin typeface="Times New Roman" panose="02020603050405020304" pitchFamily="18" charset="0"/>
                <a:cs typeface="Times New Roman" panose="02020603050405020304" pitchFamily="18" charset="0"/>
              </a:rPr>
              <a:t>và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nghệ</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thuật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đoạn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a:t>
            </a:r>
          </a:p>
        </p:txBody>
      </p:sp>
      <p:sp>
        <p:nvSpPr>
          <p:cNvPr id="19" name="Rectangle 18"/>
          <p:cNvSpPr>
            <a:spLocks noChangeArrowheads="1"/>
          </p:cNvSpPr>
          <p:nvPr/>
        </p:nvSpPr>
        <p:spPr bwMode="auto">
          <a:xfrm>
            <a:off x="420198" y="6170647"/>
            <a:ext cx="27335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latin typeface="Times New Roman" panose="02020603050405020304" pitchFamily="18" charset="0"/>
                <a:cs typeface="Times New Roman" panose="02020603050405020304" pitchFamily="18" charset="0"/>
              </a:rPr>
              <a:t>B2. </a:t>
            </a:r>
            <a:r>
              <a:rPr lang="en-US" altLang="en-US" sz="2800" b="1" dirty="0" err="1">
                <a:latin typeface="Times New Roman" panose="02020603050405020304" pitchFamily="18" charset="0"/>
                <a:cs typeface="Times New Roman" panose="02020603050405020304" pitchFamily="18" charset="0"/>
              </a:rPr>
              <a:t>Lập</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dàn</a:t>
            </a:r>
            <a:r>
              <a:rPr lang="en-US" altLang="en-US" sz="2800" b="1" dirty="0">
                <a:latin typeface="Times New Roman" panose="02020603050405020304" pitchFamily="18" charset="0"/>
                <a:cs typeface="Times New Roman" panose="02020603050405020304" pitchFamily="18" charset="0"/>
              </a:rPr>
              <a:t> ý.</a:t>
            </a:r>
            <a:endParaRPr lang="en-US" altLang="en-US" sz="2800" b="1" dirty="0">
              <a:latin typeface="Calibri" panose="020F0502020204030204" pitchFamily="34" charset="0"/>
            </a:endParaRPr>
          </a:p>
        </p:txBody>
      </p:sp>
      <p:sp>
        <p:nvSpPr>
          <p:cNvPr id="14" name="TextBox 13"/>
          <p:cNvSpPr txBox="1"/>
          <p:nvPr/>
        </p:nvSpPr>
        <p:spPr>
          <a:xfrm>
            <a:off x="189963" y="1803037"/>
            <a:ext cx="7197191" cy="2000548"/>
          </a:xfrm>
          <a:prstGeom prst="rect">
            <a:avLst/>
          </a:prstGeom>
          <a:noFill/>
        </p:spPr>
        <p:txBody>
          <a:bodyPr wrap="square" rtlCol="0">
            <a:spAutoFit/>
          </a:bodyPr>
          <a:lstStyle/>
          <a:p>
            <a:pPr algn="ctr">
              <a:defRPr/>
            </a:pPr>
            <a:r>
              <a:rPr lang="en-US" altLang="vi-VN" sz="2400" b="1" dirty="0" err="1">
                <a:latin typeface="Times New Roman" panose="02020603050405020304" pitchFamily="18" charset="0"/>
                <a:cs typeface="Times New Roman" panose="02020603050405020304" pitchFamily="18" charset="0"/>
              </a:rPr>
              <a:t>Đề</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Phân</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tích</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vẻ</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đẹp</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của</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Thuý</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Kiều</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trong</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đoạn</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thơ</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sau</a:t>
            </a:r>
            <a:r>
              <a:rPr lang="en-US" altLang="vi-VN" sz="2400" b="1" dirty="0">
                <a:latin typeface="Times New Roman" panose="02020603050405020304" pitchFamily="18" charset="0"/>
                <a:cs typeface="Times New Roman" panose="02020603050405020304" pitchFamily="18" charset="0"/>
              </a:rPr>
              <a:t>:</a:t>
            </a:r>
            <a:r>
              <a:rPr lang="en-US" altLang="vi-VN" sz="2800" b="1" dirty="0">
                <a:latin typeface="Times New Roman" panose="02020603050405020304" pitchFamily="18" charset="0"/>
                <a:cs typeface="Times New Roman" panose="02020603050405020304" pitchFamily="18" charset="0"/>
              </a:rPr>
              <a:t>  </a:t>
            </a:r>
            <a:r>
              <a:rPr lang="en-US" altLang="vi-VN" sz="2400" b="1" i="1" dirty="0">
                <a:latin typeface="Times New Roman" panose="02020603050405020304" pitchFamily="18" charset="0"/>
                <a:cs typeface="Times New Roman" panose="02020603050405020304" pitchFamily="18" charset="0"/>
              </a:rPr>
              <a:t>“</a:t>
            </a:r>
            <a:r>
              <a:rPr lang="en-US" sz="2400" b="1" i="1" dirty="0" err="1">
                <a:latin typeface="Times New Roman" pitchFamily="18" charset="0"/>
                <a:cs typeface="Times New Roman" pitchFamily="18" charset="0"/>
              </a:rPr>
              <a:t>Kiều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càng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sắc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sảo</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mặn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mà</a:t>
            </a:r>
            <a:r>
              <a:rPr lang="en-US" sz="2400" b="1" i="1" dirty="0">
                <a:latin typeface="Times New Roman" pitchFamily="18" charset="0"/>
                <a:cs typeface="Times New Roman" pitchFamily="18" charset="0"/>
              </a:rPr>
              <a:t>,</a:t>
            </a:r>
          </a:p>
          <a:p>
            <a:pPr algn="ctr">
              <a:defRPr/>
            </a:pPr>
            <a:r>
              <a:rPr lang="en-US" sz="2400" b="1" i="1" dirty="0">
                <a:latin typeface="Times New Roman" pitchFamily="18" charset="0"/>
                <a:cs typeface="Times New Roman" pitchFamily="18" charset="0"/>
              </a:rPr>
              <a:t>      So </a:t>
            </a:r>
            <a:r>
              <a:rPr lang="en-US" sz="2400" b="1" i="1" dirty="0" err="1">
                <a:latin typeface="Times New Roman" pitchFamily="18" charset="0"/>
                <a:cs typeface="Times New Roman" pitchFamily="18" charset="0"/>
              </a:rPr>
              <a:t>bề</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tài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sắc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lại</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phần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hơn</a:t>
            </a:r>
            <a:r>
              <a:rPr lang="en-US" sz="2400" b="1" i="1" dirty="0">
                <a:latin typeface="Times New Roman" pitchFamily="18" charset="0"/>
                <a:cs typeface="Times New Roman" pitchFamily="18" charset="0"/>
              </a:rPr>
              <a:t>:</a:t>
            </a:r>
          </a:p>
          <a:p>
            <a:pPr algn="ctr">
              <a:defRPr/>
            </a:pP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Làn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thủy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nét</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xuân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sơn</a:t>
            </a:r>
            <a:endParaRPr lang="en-US" sz="2400" b="1" i="1" dirty="0">
              <a:latin typeface="Times New Roman" pitchFamily="18" charset="0"/>
              <a:cs typeface="Times New Roman" pitchFamily="18" charset="0"/>
            </a:endParaRPr>
          </a:p>
          <a:p>
            <a:pPr algn="ctr">
              <a:defRPr/>
            </a:pP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Hoa</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ghen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thua</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thắm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liễu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hờn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kém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xanh</a:t>
            </a:r>
            <a:r>
              <a:rPr lang="en-US" sz="2400" b="1" i="1" dirty="0">
                <a:latin typeface="Times New Roman" pitchFamily="18" charset="0"/>
                <a:cs typeface="Times New Roman" pitchFamily="18" charset="0"/>
              </a:rPr>
              <a:t>.</a:t>
            </a:r>
          </a:p>
        </p:txBody>
      </p:sp>
      <p:sp>
        <p:nvSpPr>
          <p:cNvPr id="20" name="Rectangle 3"/>
          <p:cNvSpPr>
            <a:spLocks noChangeArrowheads="1"/>
          </p:cNvSpPr>
          <p:nvPr/>
        </p:nvSpPr>
        <p:spPr bwMode="auto">
          <a:xfrm>
            <a:off x="125567" y="-22830"/>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2" name="WordArt 4"/>
          <p:cNvSpPr>
            <a:spLocks noChangeArrowheads="1" noChangeShapeType="1" noTextEdit="1"/>
          </p:cNvSpPr>
          <p:nvPr/>
        </p:nvSpPr>
        <p:spPr bwMode="auto">
          <a:xfrm>
            <a:off x="3955955" y="37563"/>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3" name="WordArt 4"/>
          <p:cNvSpPr>
            <a:spLocks noChangeArrowheads="1" noChangeShapeType="1" noTextEdit="1"/>
          </p:cNvSpPr>
          <p:nvPr/>
        </p:nvSpPr>
        <p:spPr bwMode="auto">
          <a:xfrm>
            <a:off x="2151840" y="207820"/>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1634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xit" presetSubtype="32" fill="hold" grpId="1" nodeType="clickEffect">
                                  <p:stCondLst>
                                    <p:cond delay="0"/>
                                  </p:stCondLst>
                                  <p:childTnLst>
                                    <p:anim calcmode="lin" valueType="num">
                                      <p:cBhvr>
                                        <p:cTn id="11" dur="500"/>
                                        <p:tgtEl>
                                          <p:spTgt spid="8"/>
                                        </p:tgtEl>
                                        <p:attrNameLst>
                                          <p:attrName>ppt_w</p:attrName>
                                        </p:attrNameLst>
                                      </p:cBhvr>
                                      <p:tavLst>
                                        <p:tav tm="0">
                                          <p:val>
                                            <p:strVal val="ppt_w"/>
                                          </p:val>
                                        </p:tav>
                                        <p:tav tm="100000">
                                          <p:val>
                                            <p:fltVal val="0"/>
                                          </p:val>
                                        </p:tav>
                                      </p:tavLst>
                                    </p:anim>
                                    <p:anim calcmode="lin" valueType="num">
                                      <p:cBhvr>
                                        <p:cTn id="12" dur="500"/>
                                        <p:tgtEl>
                                          <p:spTgt spid="8"/>
                                        </p:tgtEl>
                                        <p:attrNameLst>
                                          <p:attrName>ppt_h</p:attrName>
                                        </p:attrNameLst>
                                      </p:cBhvr>
                                      <p:tavLst>
                                        <p:tav tm="0">
                                          <p:val>
                                            <p:strVal val="ppt_h"/>
                                          </p:val>
                                        </p:tav>
                                        <p:tav tm="100000">
                                          <p:val>
                                            <p:fltVal val="0"/>
                                          </p:val>
                                        </p:tav>
                                      </p:tavLst>
                                    </p:anim>
                                    <p:set>
                                      <p:cBhvr>
                                        <p:cTn id="13" dur="1" fill="hold">
                                          <p:stCondLst>
                                            <p:cond delay="499"/>
                                          </p:stCondLst>
                                        </p:cTn>
                                        <p:tgtEl>
                                          <p:spTgt spid="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xit" presetSubtype="32" fill="hold" grpId="1" nodeType="clickEffect">
                                  <p:stCondLst>
                                    <p:cond delay="0"/>
                                  </p:stCondLst>
                                  <p:childTnLst>
                                    <p:anim calcmode="lin" valueType="num">
                                      <p:cBhvr>
                                        <p:cTn id="22" dur="500"/>
                                        <p:tgtEl>
                                          <p:spTgt spid="10"/>
                                        </p:tgtEl>
                                        <p:attrNameLst>
                                          <p:attrName>ppt_w</p:attrName>
                                        </p:attrNameLst>
                                      </p:cBhvr>
                                      <p:tavLst>
                                        <p:tav tm="0">
                                          <p:val>
                                            <p:strVal val="ppt_w"/>
                                          </p:val>
                                        </p:tav>
                                        <p:tav tm="100000">
                                          <p:val>
                                            <p:fltVal val="0"/>
                                          </p:val>
                                        </p:tav>
                                      </p:tavLst>
                                    </p:anim>
                                    <p:anim calcmode="lin" valueType="num">
                                      <p:cBhvr>
                                        <p:cTn id="23" dur="500"/>
                                        <p:tgtEl>
                                          <p:spTgt spid="10"/>
                                        </p:tgtEl>
                                        <p:attrNameLst>
                                          <p:attrName>ppt_h</p:attrName>
                                        </p:attrNameLst>
                                      </p:cBhvr>
                                      <p:tavLst>
                                        <p:tav tm="0">
                                          <p:val>
                                            <p:strVal val="ppt_h"/>
                                          </p:val>
                                        </p:tav>
                                        <p:tav tm="100000">
                                          <p:val>
                                            <p:fltVal val="0"/>
                                          </p:val>
                                        </p:tav>
                                      </p:tavLst>
                                    </p:anim>
                                    <p:set>
                                      <p:cBhvr>
                                        <p:cTn id="24" dur="1" fill="hold">
                                          <p:stCondLst>
                                            <p:cond delay="499"/>
                                          </p:stCondLst>
                                        </p:cTn>
                                        <p:tgtEl>
                                          <p:spTgt spid="1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arn(inVertical)">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down)">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xit" presetSubtype="32" fill="hold" grpId="1" nodeType="clickEffect">
                                  <p:stCondLst>
                                    <p:cond delay="0"/>
                                  </p:stCondLst>
                                  <p:childTnLst>
                                    <p:anim calcmode="lin" valueType="num">
                                      <p:cBhvr>
                                        <p:cTn id="44" dur="500"/>
                                        <p:tgtEl>
                                          <p:spTgt spid="12"/>
                                        </p:tgtEl>
                                        <p:attrNameLst>
                                          <p:attrName>ppt_w</p:attrName>
                                        </p:attrNameLst>
                                      </p:cBhvr>
                                      <p:tavLst>
                                        <p:tav tm="0">
                                          <p:val>
                                            <p:strVal val="ppt_w"/>
                                          </p:val>
                                        </p:tav>
                                        <p:tav tm="100000">
                                          <p:val>
                                            <p:fltVal val="0"/>
                                          </p:val>
                                        </p:tav>
                                      </p:tavLst>
                                    </p:anim>
                                    <p:anim calcmode="lin" valueType="num">
                                      <p:cBhvr>
                                        <p:cTn id="45" dur="500"/>
                                        <p:tgtEl>
                                          <p:spTgt spid="12"/>
                                        </p:tgtEl>
                                        <p:attrNameLst>
                                          <p:attrName>ppt_h</p:attrName>
                                        </p:attrNameLst>
                                      </p:cBhvr>
                                      <p:tavLst>
                                        <p:tav tm="0">
                                          <p:val>
                                            <p:strVal val="ppt_h"/>
                                          </p:val>
                                        </p:tav>
                                        <p:tav tm="100000">
                                          <p:val>
                                            <p:fltVal val="0"/>
                                          </p:val>
                                        </p:tav>
                                      </p:tavLst>
                                    </p:anim>
                                    <p:set>
                                      <p:cBhvr>
                                        <p:cTn id="46" dur="1" fill="hold">
                                          <p:stCondLst>
                                            <p:cond delay="499"/>
                                          </p:stCondLst>
                                        </p:cTn>
                                        <p:tgtEl>
                                          <p:spTgt spid="1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barn(inVertical)">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0" grpId="0" animBg="1"/>
      <p:bldP spid="10" grpId="1" animBg="1"/>
      <p:bldP spid="12" grpId="0" animBg="1"/>
      <p:bldP spid="12" grpId="1" animBg="1"/>
      <p:bldP spid="17" grpId="0"/>
      <p:bldP spid="18" grpId="0"/>
      <p:bldP spid="1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86" name="AutoShape 18"/>
          <p:cNvSpPr>
            <a:spLocks noChangeArrowheads="1"/>
          </p:cNvSpPr>
          <p:nvPr/>
        </p:nvSpPr>
        <p:spPr bwMode="auto">
          <a:xfrm>
            <a:off x="6175059" y="4916806"/>
            <a:ext cx="3517581" cy="1584325"/>
          </a:xfrm>
          <a:prstGeom prst="irregularSeal1">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w="28575">
            <a:solidFill>
              <a:srgbClr val="C00000"/>
            </a:solidFill>
            <a:miter lim="800000"/>
            <a:headEnd/>
            <a:tailEnd/>
          </a:ln>
          <a:effectLst/>
        </p:spPr>
        <p:txBody>
          <a:bodyPr wrap="none" anchor="ct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dirty="0">
                <a:solidFill>
                  <a:srgbClr val="3803BD"/>
                </a:solidFill>
                <a:latin typeface="Times New Roman" panose="02020603050405020304" pitchFamily="18" charset="0"/>
                <a:cs typeface="Times New Roman" panose="02020603050405020304" pitchFamily="18" charset="0"/>
              </a:rPr>
              <a:t>THẢO LUẬN</a:t>
            </a:r>
          </a:p>
        </p:txBody>
      </p:sp>
      <p:pic>
        <p:nvPicPr>
          <p:cNvPr id="58387" name="Picture 19" descr="0003-3">
            <a:hlinkClick r:id="" action="ppaction://noaction" highlightClick="1">
              <a:snd r:embed="rId3" name="arrow.wav"/>
            </a:hlinkClick>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71308" y="2118360"/>
            <a:ext cx="2833052" cy="459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8" name="Picture 20" descr="AG00040_"/>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331393">
            <a:off x="1354438" y="336954"/>
            <a:ext cx="1745930" cy="1451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5" name="Picture 22" descr="Daisy-0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223308" y="5989320"/>
            <a:ext cx="7096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6" name="Picture 23" descr="Daisy-0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0471786" y="5958840"/>
            <a:ext cx="7096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6"/>
          <p:cNvSpPr>
            <a:spLocks noChangeArrowheads="1"/>
          </p:cNvSpPr>
          <p:nvPr/>
        </p:nvSpPr>
        <p:spPr bwMode="auto">
          <a:xfrm>
            <a:off x="21461" y="2169616"/>
            <a:ext cx="83173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     </a:t>
            </a:r>
            <a:endParaRPr lang="en-US" altLang="en-US" sz="2400" i="1">
              <a:solidFill>
                <a:srgbClr val="002060"/>
              </a:solidFill>
              <a:latin typeface="Times New Roman" panose="02020603050405020304" pitchFamily="18" charset="0"/>
              <a:cs typeface="Times New Roman" panose="02020603050405020304" pitchFamily="18" charset="0"/>
            </a:endParaRPr>
          </a:p>
        </p:txBody>
      </p:sp>
      <p:sp>
        <p:nvSpPr>
          <p:cNvPr id="2" name="Flowchart: Terminator 1"/>
          <p:cNvSpPr/>
          <p:nvPr/>
        </p:nvSpPr>
        <p:spPr>
          <a:xfrm>
            <a:off x="3947160" y="365760"/>
            <a:ext cx="8046720" cy="4495800"/>
          </a:xfrm>
          <a:prstGeom prst="flowChartTerminator">
            <a:avLst/>
          </a:prstGeom>
          <a:solidFill>
            <a:schemeClr val="accent6">
              <a:lumMod val="20000"/>
              <a:lumOff val="8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3200" b="1" dirty="0" err="1">
                <a:solidFill>
                  <a:srgbClr val="4203DF"/>
                </a:solidFill>
                <a:latin typeface="Times New Roman" panose="02020603050405020304" pitchFamily="18" charset="0"/>
                <a:cs typeface="Times New Roman" panose="02020603050405020304" pitchFamily="18" charset="0"/>
              </a:rPr>
              <a:t>Lập</a:t>
            </a:r>
            <a:r>
              <a:rPr lang="en-US" altLang="en-US" sz="3200" b="1" dirty="0">
                <a:solidFill>
                  <a:srgbClr val="4203DF"/>
                </a:solidFill>
                <a:latin typeface="Times New Roman" panose="02020603050405020304" pitchFamily="18" charset="0"/>
                <a:cs typeface="Times New Roman" panose="02020603050405020304" pitchFamily="18" charset="0"/>
              </a:rPr>
              <a:t> </a:t>
            </a:r>
            <a:r>
              <a:rPr lang="en-US" altLang="en-US" sz="3200" b="1" dirty="0" err="1">
                <a:solidFill>
                  <a:srgbClr val="4203DF"/>
                </a:solidFill>
                <a:latin typeface="Times New Roman" panose="02020603050405020304" pitchFamily="18" charset="0"/>
                <a:cs typeface="Times New Roman" panose="02020603050405020304" pitchFamily="18" charset="0"/>
              </a:rPr>
              <a:t>dàn</a:t>
            </a:r>
            <a:r>
              <a:rPr lang="en-US" altLang="en-US" sz="3200" b="1" dirty="0">
                <a:solidFill>
                  <a:srgbClr val="4203DF"/>
                </a:solidFill>
                <a:latin typeface="Times New Roman" panose="02020603050405020304" pitchFamily="18" charset="0"/>
                <a:cs typeface="Times New Roman" panose="02020603050405020304" pitchFamily="18" charset="0"/>
              </a:rPr>
              <a:t> ý </a:t>
            </a:r>
            <a:r>
              <a:rPr lang="en-US" altLang="en-US" sz="3200" b="1" dirty="0" err="1">
                <a:solidFill>
                  <a:srgbClr val="4203DF"/>
                </a:solidFill>
                <a:latin typeface="Times New Roman" panose="02020603050405020304" pitchFamily="18" charset="0"/>
                <a:cs typeface="Times New Roman" panose="02020603050405020304" pitchFamily="18" charset="0"/>
              </a:rPr>
              <a:t>cho</a:t>
            </a:r>
            <a:r>
              <a:rPr lang="en-US" altLang="en-US" sz="3200" b="1" dirty="0">
                <a:solidFill>
                  <a:srgbClr val="4203DF"/>
                </a:solidFill>
                <a:latin typeface="Times New Roman" panose="02020603050405020304" pitchFamily="18" charset="0"/>
                <a:cs typeface="Times New Roman" panose="02020603050405020304" pitchFamily="18" charset="0"/>
              </a:rPr>
              <a:t> </a:t>
            </a:r>
            <a:r>
              <a:rPr lang="en-US" altLang="en-US" sz="3200" b="1" dirty="0" err="1">
                <a:solidFill>
                  <a:srgbClr val="4203DF"/>
                </a:solidFill>
                <a:latin typeface="Times New Roman" panose="02020603050405020304" pitchFamily="18" charset="0"/>
                <a:cs typeface="Times New Roman" panose="02020603050405020304" pitchFamily="18" charset="0"/>
              </a:rPr>
              <a:t>đề</a:t>
            </a:r>
            <a:r>
              <a:rPr lang="en-US" altLang="en-US" sz="3200" b="1" dirty="0">
                <a:solidFill>
                  <a:srgbClr val="4203DF"/>
                </a:solidFill>
                <a:latin typeface="Times New Roman" panose="02020603050405020304" pitchFamily="18" charset="0"/>
                <a:cs typeface="Times New Roman" panose="02020603050405020304" pitchFamily="18" charset="0"/>
              </a:rPr>
              <a:t> </a:t>
            </a:r>
            <a:r>
              <a:rPr lang="en-US" altLang="en-US" sz="3200" b="1" dirty="0" err="1">
                <a:solidFill>
                  <a:srgbClr val="4203DF"/>
                </a:solidFill>
                <a:latin typeface="Times New Roman" panose="02020603050405020304" pitchFamily="18" charset="0"/>
                <a:cs typeface="Times New Roman" panose="02020603050405020304" pitchFamily="18" charset="0"/>
              </a:rPr>
              <a:t>văn</a:t>
            </a:r>
            <a:r>
              <a:rPr lang="en-US" altLang="en-US" sz="3200" b="1" dirty="0">
                <a:solidFill>
                  <a:srgbClr val="4203DF"/>
                </a:solidFill>
                <a:latin typeface="Times New Roman" panose="02020603050405020304" pitchFamily="18" charset="0"/>
                <a:cs typeface="Times New Roman" panose="02020603050405020304" pitchFamily="18" charset="0"/>
              </a:rPr>
              <a:t> </a:t>
            </a:r>
            <a:r>
              <a:rPr lang="en-US" altLang="en-US" sz="3200" b="1" dirty="0" err="1">
                <a:solidFill>
                  <a:srgbClr val="4203DF"/>
                </a:solidFill>
                <a:latin typeface="Times New Roman" panose="02020603050405020304" pitchFamily="18" charset="0"/>
                <a:cs typeface="Times New Roman" panose="02020603050405020304" pitchFamily="18" charset="0"/>
              </a:rPr>
              <a:t>sau</a:t>
            </a:r>
            <a:r>
              <a:rPr lang="en-US" altLang="en-US" sz="3200" b="1" dirty="0">
                <a:solidFill>
                  <a:srgbClr val="4203DF"/>
                </a:solidFill>
                <a:latin typeface="Times New Roman" panose="02020603050405020304" pitchFamily="18" charset="0"/>
                <a:cs typeface="Times New Roman" panose="02020603050405020304" pitchFamily="18" charset="0"/>
              </a:rPr>
              <a:t>:</a:t>
            </a:r>
          </a:p>
          <a:p>
            <a:pPr algn="ctr"/>
            <a:endParaRPr lang="en-US" altLang="en-US" sz="3200" b="1" dirty="0">
              <a:solidFill>
                <a:srgbClr val="4203DF"/>
              </a:solidFill>
              <a:latin typeface="Times New Roman" panose="02020603050405020304" pitchFamily="18" charset="0"/>
              <a:cs typeface="Times New Roman" panose="02020603050405020304" pitchFamily="18" charset="0"/>
            </a:endParaRPr>
          </a:p>
          <a:p>
            <a:pPr>
              <a:defRPr/>
            </a:pPr>
            <a:r>
              <a:rPr lang="en-US" altLang="vi-VN" sz="3200" b="1" dirty="0" err="1">
                <a:solidFill>
                  <a:schemeClr val="tx1"/>
                </a:solidFill>
                <a:latin typeface="Times New Roman" panose="02020603050405020304" pitchFamily="18" charset="0"/>
                <a:cs typeface="Times New Roman" panose="02020603050405020304" pitchFamily="18" charset="0"/>
              </a:rPr>
              <a:t>Đề</a:t>
            </a:r>
            <a:r>
              <a:rPr lang="en-US" altLang="vi-VN" sz="3200" b="1"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Phân</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tích</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vẻ</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đẹp</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của</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Thuý</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Kiều</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trong</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đoạn</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thơ</a:t>
            </a:r>
            <a:r>
              <a:rPr lang="en-US" altLang="vi-VN" sz="3200" dirty="0">
                <a:solidFill>
                  <a:schemeClr val="tx1"/>
                </a:solidFill>
                <a:latin typeface="Times New Roman" panose="02020603050405020304" pitchFamily="18" charset="0"/>
                <a:cs typeface="Times New Roman" panose="02020603050405020304" pitchFamily="18" charset="0"/>
              </a:rPr>
              <a:t> </a:t>
            </a:r>
            <a:r>
              <a:rPr lang="en-US" altLang="vi-VN" sz="3200" dirty="0" err="1">
                <a:solidFill>
                  <a:schemeClr val="tx1"/>
                </a:solidFill>
                <a:latin typeface="Times New Roman" panose="02020603050405020304" pitchFamily="18" charset="0"/>
                <a:cs typeface="Times New Roman" panose="02020603050405020304" pitchFamily="18" charset="0"/>
              </a:rPr>
              <a:t>sau</a:t>
            </a:r>
            <a:r>
              <a:rPr lang="en-US" altLang="vi-VN" sz="3200" dirty="0">
                <a:solidFill>
                  <a:schemeClr val="tx1"/>
                </a:solidFill>
                <a:latin typeface="Times New Roman" panose="02020603050405020304" pitchFamily="18" charset="0"/>
                <a:cs typeface="Times New Roman" panose="02020603050405020304" pitchFamily="18" charset="0"/>
              </a:rPr>
              <a:t>:</a:t>
            </a:r>
            <a:r>
              <a:rPr lang="en-US" altLang="vi-VN" sz="3600" dirty="0">
                <a:solidFill>
                  <a:schemeClr val="tx1"/>
                </a:solidFill>
                <a:latin typeface="Times New Roman" panose="02020603050405020304" pitchFamily="18" charset="0"/>
                <a:cs typeface="Times New Roman" panose="02020603050405020304" pitchFamily="18" charset="0"/>
              </a:rPr>
              <a:t> </a:t>
            </a:r>
          </a:p>
          <a:p>
            <a:pPr algn="ctr">
              <a:defRPr/>
            </a:pPr>
            <a:r>
              <a:rPr lang="en-US" altLang="vi-VN" sz="3200" i="1" dirty="0">
                <a:solidFill>
                  <a:schemeClr val="tx1"/>
                </a:solidFill>
                <a:latin typeface="Times New Roman" panose="02020603050405020304" pitchFamily="18" charset="0"/>
                <a:cs typeface="Times New Roman" panose="02020603050405020304" pitchFamily="18" charset="0"/>
              </a:rPr>
              <a:t>“</a:t>
            </a:r>
            <a:r>
              <a:rPr lang="en-US" sz="3200" i="1" dirty="0" err="1">
                <a:solidFill>
                  <a:schemeClr val="tx1"/>
                </a:solidFill>
                <a:latin typeface="Times New Roman" pitchFamily="18" charset="0"/>
                <a:cs typeface="Times New Roman" pitchFamily="18" charset="0"/>
              </a:rPr>
              <a:t>Kiều</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càng</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sắc</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sảo</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mặn</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mà</a:t>
            </a:r>
            <a:r>
              <a:rPr lang="en-US" sz="3200" i="1" dirty="0">
                <a:solidFill>
                  <a:schemeClr val="tx1"/>
                </a:solidFill>
                <a:latin typeface="Times New Roman" pitchFamily="18" charset="0"/>
                <a:cs typeface="Times New Roman" pitchFamily="18" charset="0"/>
              </a:rPr>
              <a:t>,</a:t>
            </a:r>
          </a:p>
          <a:p>
            <a:pPr algn="ctr">
              <a:defRPr/>
            </a:pPr>
            <a:r>
              <a:rPr lang="en-US" sz="3200" i="1" dirty="0">
                <a:solidFill>
                  <a:schemeClr val="tx1"/>
                </a:solidFill>
                <a:latin typeface="Times New Roman" pitchFamily="18" charset="0"/>
                <a:cs typeface="Times New Roman" pitchFamily="18" charset="0"/>
              </a:rPr>
              <a:t>…</a:t>
            </a:r>
          </a:p>
          <a:p>
            <a:pPr algn="ctr">
              <a:defRPr/>
            </a:pPr>
            <a:r>
              <a:rPr lang="en-US" sz="3200" i="1" dirty="0" err="1">
                <a:solidFill>
                  <a:schemeClr val="tx1"/>
                </a:solidFill>
                <a:latin typeface="Times New Roman" pitchFamily="18" charset="0"/>
                <a:cs typeface="Times New Roman" pitchFamily="18" charset="0"/>
              </a:rPr>
              <a:t>Một</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thiên</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bạc</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mệnh</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lại</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càng</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não</a:t>
            </a:r>
            <a:r>
              <a:rPr lang="en-US" sz="3200" i="1" dirty="0">
                <a:solidFill>
                  <a:schemeClr val="tx1"/>
                </a:solidFill>
                <a:latin typeface="Times New Roman" pitchFamily="18" charset="0"/>
                <a:cs typeface="Times New Roman" pitchFamily="18" charset="0"/>
              </a:rPr>
              <a:t> </a:t>
            </a:r>
            <a:r>
              <a:rPr lang="en-US" sz="3200" i="1" dirty="0" err="1">
                <a:solidFill>
                  <a:schemeClr val="tx1"/>
                </a:solidFill>
                <a:latin typeface="Times New Roman" pitchFamily="18" charset="0"/>
                <a:cs typeface="Times New Roman" pitchFamily="18" charset="0"/>
              </a:rPr>
              <a:t>nhân</a:t>
            </a:r>
            <a:endParaRPr lang="en-US" sz="3200" i="1" dirty="0">
              <a:solidFill>
                <a:schemeClr val="tx1"/>
              </a:solidFill>
              <a:latin typeface="Times New Roman" pitchFamily="18" charset="0"/>
              <a:cs typeface="Times New Roman" pitchFamily="18" charset="0"/>
            </a:endParaRPr>
          </a:p>
          <a:p>
            <a:pPr algn="ctr">
              <a:defRPr/>
            </a:pPr>
            <a:r>
              <a:rPr lang="en-US" sz="2000" dirty="0">
                <a:solidFill>
                  <a:schemeClr val="tx1"/>
                </a:solidFill>
                <a:latin typeface="Times New Roman" pitchFamily="18" charset="0"/>
                <a:cs typeface="Times New Roman" pitchFamily="18" charset="0"/>
              </a:rPr>
              <a:t>(</a:t>
            </a:r>
            <a:r>
              <a:rPr lang="en-US" sz="2000" dirty="0" err="1">
                <a:solidFill>
                  <a:schemeClr val="tx1"/>
                </a:solidFill>
                <a:latin typeface="Times New Roman" pitchFamily="18" charset="0"/>
                <a:cs typeface="Times New Roman" pitchFamily="18" charset="0"/>
              </a:rPr>
              <a:t>Trích</a:t>
            </a:r>
            <a:r>
              <a:rPr lang="en-US" sz="2000" dirty="0">
                <a:solidFill>
                  <a:schemeClr val="tx1"/>
                </a:solidFill>
                <a:latin typeface="Times New Roman" pitchFamily="18" charset="0"/>
                <a:cs typeface="Times New Roman" pitchFamily="18" charset="0"/>
              </a:rPr>
              <a:t> </a:t>
            </a:r>
            <a:r>
              <a:rPr lang="en-US" sz="2000" i="1" dirty="0" err="1">
                <a:solidFill>
                  <a:schemeClr val="tx1"/>
                </a:solidFill>
                <a:latin typeface="Times New Roman" pitchFamily="18" charset="0"/>
                <a:cs typeface="Times New Roman" pitchFamily="18" charset="0"/>
              </a:rPr>
              <a:t>Chị</a:t>
            </a:r>
            <a:r>
              <a:rPr lang="en-US" sz="2000" i="1" dirty="0">
                <a:solidFill>
                  <a:schemeClr val="tx1"/>
                </a:solidFill>
                <a:latin typeface="Times New Roman" pitchFamily="18" charset="0"/>
                <a:cs typeface="Times New Roman" pitchFamily="18" charset="0"/>
              </a:rPr>
              <a:t> </a:t>
            </a:r>
            <a:r>
              <a:rPr lang="en-US" sz="2000" i="1" dirty="0" err="1">
                <a:solidFill>
                  <a:schemeClr val="tx1"/>
                </a:solidFill>
                <a:latin typeface="Times New Roman" pitchFamily="18" charset="0"/>
                <a:cs typeface="Times New Roman" pitchFamily="18" charset="0"/>
              </a:rPr>
              <a:t>em</a:t>
            </a:r>
            <a:r>
              <a:rPr lang="en-US" sz="2000" i="1" dirty="0">
                <a:solidFill>
                  <a:schemeClr val="tx1"/>
                </a:solidFill>
                <a:latin typeface="Times New Roman" pitchFamily="18" charset="0"/>
                <a:cs typeface="Times New Roman" pitchFamily="18" charset="0"/>
              </a:rPr>
              <a:t> </a:t>
            </a:r>
            <a:r>
              <a:rPr lang="en-US" sz="2000" i="1" dirty="0" err="1">
                <a:solidFill>
                  <a:schemeClr val="tx1"/>
                </a:solidFill>
                <a:latin typeface="Times New Roman" pitchFamily="18" charset="0"/>
                <a:cs typeface="Times New Roman" pitchFamily="18" charset="0"/>
              </a:rPr>
              <a:t>Thuý</a:t>
            </a:r>
            <a:r>
              <a:rPr lang="en-US" sz="2000" i="1" dirty="0">
                <a:solidFill>
                  <a:schemeClr val="tx1"/>
                </a:solidFill>
                <a:latin typeface="Times New Roman" pitchFamily="18" charset="0"/>
                <a:cs typeface="Times New Roman" pitchFamily="18" charset="0"/>
              </a:rPr>
              <a:t> </a:t>
            </a:r>
            <a:r>
              <a:rPr lang="en-US" sz="2000" i="1" dirty="0" err="1">
                <a:solidFill>
                  <a:schemeClr val="tx1"/>
                </a:solidFill>
                <a:latin typeface="Times New Roman" pitchFamily="18" charset="0"/>
                <a:cs typeface="Times New Roman" pitchFamily="18" charset="0"/>
              </a:rPr>
              <a:t>Kiều</a:t>
            </a:r>
            <a:r>
              <a:rPr lang="en-US" sz="2000" i="1" dirty="0">
                <a:solidFill>
                  <a:schemeClr val="tx1"/>
                </a:solidFill>
                <a:latin typeface="Times New Roman" pitchFamily="18" charset="0"/>
                <a:cs typeface="Times New Roman" pitchFamily="18" charset="0"/>
              </a:rPr>
              <a:t>- </a:t>
            </a:r>
            <a:r>
              <a:rPr lang="en-US" sz="2000" i="1" dirty="0" err="1">
                <a:solidFill>
                  <a:schemeClr val="tx1"/>
                </a:solidFill>
                <a:latin typeface="Times New Roman" pitchFamily="18" charset="0"/>
                <a:cs typeface="Times New Roman" pitchFamily="18" charset="0"/>
              </a:rPr>
              <a:t>Truyện</a:t>
            </a:r>
            <a:r>
              <a:rPr lang="en-US" sz="2000" i="1" dirty="0">
                <a:solidFill>
                  <a:schemeClr val="tx1"/>
                </a:solidFill>
                <a:latin typeface="Times New Roman" pitchFamily="18" charset="0"/>
                <a:cs typeface="Times New Roman" pitchFamily="18" charset="0"/>
              </a:rPr>
              <a:t> </a:t>
            </a:r>
            <a:r>
              <a:rPr lang="en-US" sz="2000" i="1" dirty="0" err="1">
                <a:solidFill>
                  <a:schemeClr val="tx1"/>
                </a:solidFill>
                <a:latin typeface="Times New Roman" pitchFamily="18" charset="0"/>
                <a:cs typeface="Times New Roman" pitchFamily="18" charset="0"/>
              </a:rPr>
              <a:t>Kiều</a:t>
            </a:r>
            <a:r>
              <a:rPr lang="en-US" sz="2000" i="1"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Nguyễn</a:t>
            </a:r>
            <a:r>
              <a:rPr lang="en-US" sz="2000" dirty="0">
                <a:solidFill>
                  <a:schemeClr val="tx1"/>
                </a:solidFill>
                <a:latin typeface="Times New Roman" pitchFamily="18" charset="0"/>
                <a:cs typeface="Times New Roman" pitchFamily="18" charset="0"/>
              </a:rPr>
              <a:t> Du</a:t>
            </a:r>
            <a:r>
              <a:rPr lang="en-US" sz="2000" i="1" dirty="0">
                <a:solidFill>
                  <a:schemeClr val="tx1"/>
                </a:solidFill>
                <a:latin typeface="Times New Roman" pitchFamily="18" charset="0"/>
                <a:cs typeface="Times New Roman" pitchFamily="18" charset="0"/>
              </a:rPr>
              <a:t>)</a:t>
            </a:r>
          </a:p>
        </p:txBody>
      </p:sp>
      <p:pic>
        <p:nvPicPr>
          <p:cNvPr id="17" name="Picture 23" descr="Daisy-0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0837546" y="5288280"/>
            <a:ext cx="7096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68287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8387"/>
                                        </p:tgtEl>
                                        <p:attrNameLst>
                                          <p:attrName>style.visibility</p:attrName>
                                        </p:attrNameLst>
                                      </p:cBhvr>
                                      <p:to>
                                        <p:strVal val="visible"/>
                                      </p:to>
                                    </p:set>
                                    <p:animEffect transition="in" filter="box(in)">
                                      <p:cBhvr>
                                        <p:cTn id="7" dur="500"/>
                                        <p:tgtEl>
                                          <p:spTgt spid="5838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8386"/>
                                        </p:tgtEl>
                                        <p:attrNameLst>
                                          <p:attrName>style.visibility</p:attrName>
                                        </p:attrNameLst>
                                      </p:cBhvr>
                                      <p:to>
                                        <p:strVal val="visible"/>
                                      </p:to>
                                    </p:set>
                                    <p:animEffect transition="in" filter="box(in)">
                                      <p:cBhvr>
                                        <p:cTn id="10" dur="500"/>
                                        <p:tgtEl>
                                          <p:spTgt spid="5838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58388"/>
                                        </p:tgtEl>
                                        <p:attrNameLst>
                                          <p:attrName>style.visibility</p:attrName>
                                        </p:attrNameLst>
                                      </p:cBhvr>
                                      <p:to>
                                        <p:strVal val="visible"/>
                                      </p:to>
                                    </p:set>
                                    <p:animEffect transition="in" filter="box(in)">
                                      <p:cBhvr>
                                        <p:cTn id="15" dur="500"/>
                                        <p:tgtEl>
                                          <p:spTgt spid="58388"/>
                                        </p:tgtEl>
                                      </p:cBhvr>
                                    </p:animEffect>
                                  </p:childTnLst>
                                  <p:subTnLst>
                                    <p:audio>
                                      <p:cMediaNode>
                                        <p:cTn display="0" masterRel="sameClick">
                                          <p:stCondLst>
                                            <p:cond evt="begin" delay="0">
                                              <p:tn val="13"/>
                                            </p:cond>
                                          </p:stCondLst>
                                          <p:endCondLst>
                                            <p:cond evt="onStopAudio" delay="0">
                                              <p:tgtEl>
                                                <p:sldTgt/>
                                              </p:tgtEl>
                                            </p:cond>
                                          </p:endCondLst>
                                        </p:cTn>
                                        <p:tgtEl>
                                          <p:sndTgt r:embed="rId2" name="ha.wav"/>
                                        </p:tgtEl>
                                      </p:cMediaNode>
                                    </p:audio>
                                  </p:subTnLst>
                                </p:cTn>
                              </p:par>
                            </p:childTnLst>
                          </p:cTn>
                        </p:par>
                      </p:childTnLst>
                    </p:cTn>
                  </p:par>
                  <p:par>
                    <p:cTn id="16" fill="hold" nodeType="clickPar">
                      <p:stCondLst>
                        <p:cond delay="indefinite"/>
                      </p:stCondLst>
                      <p:childTnLst>
                        <p:par>
                          <p:cTn id="17" fill="hold" nodeType="withGroup">
                            <p:stCondLst>
                              <p:cond delay="0"/>
                            </p:stCondLst>
                            <p:childTnLst>
                              <p:par>
                                <p:cTn id="18" presetID="23" presetClass="exit" presetSubtype="32" fill="hold" grpId="1" nodeType="clickEffect">
                                  <p:stCondLst>
                                    <p:cond delay="0"/>
                                  </p:stCondLst>
                                  <p:childTnLst>
                                    <p:anim calcmode="lin" valueType="num">
                                      <p:cBhvr>
                                        <p:cTn id="19" dur="500"/>
                                        <p:tgtEl>
                                          <p:spTgt spid="58386"/>
                                        </p:tgtEl>
                                        <p:attrNameLst>
                                          <p:attrName>ppt_w</p:attrName>
                                        </p:attrNameLst>
                                      </p:cBhvr>
                                      <p:tavLst>
                                        <p:tav tm="0">
                                          <p:val>
                                            <p:strVal val="ppt_w"/>
                                          </p:val>
                                        </p:tav>
                                        <p:tav tm="100000">
                                          <p:val>
                                            <p:fltVal val="0"/>
                                          </p:val>
                                        </p:tav>
                                      </p:tavLst>
                                    </p:anim>
                                    <p:anim calcmode="lin" valueType="num">
                                      <p:cBhvr>
                                        <p:cTn id="20" dur="500"/>
                                        <p:tgtEl>
                                          <p:spTgt spid="58386"/>
                                        </p:tgtEl>
                                        <p:attrNameLst>
                                          <p:attrName>ppt_h</p:attrName>
                                        </p:attrNameLst>
                                      </p:cBhvr>
                                      <p:tavLst>
                                        <p:tav tm="0">
                                          <p:val>
                                            <p:strVal val="ppt_h"/>
                                          </p:val>
                                        </p:tav>
                                        <p:tav tm="100000">
                                          <p:val>
                                            <p:fltVal val="0"/>
                                          </p:val>
                                        </p:tav>
                                      </p:tavLst>
                                    </p:anim>
                                    <p:set>
                                      <p:cBhvr>
                                        <p:cTn id="21" dur="1" fill="hold">
                                          <p:stCondLst>
                                            <p:cond delay="499"/>
                                          </p:stCondLst>
                                        </p:cTn>
                                        <p:tgtEl>
                                          <p:spTgt spid="5838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3" presetClass="exit" presetSubtype="10" fill="hold" nodeType="clickEffect">
                                  <p:stCondLst>
                                    <p:cond delay="0"/>
                                  </p:stCondLst>
                                  <p:childTnLst>
                                    <p:animEffect transition="out" filter="blinds(horizontal)">
                                      <p:cBhvr>
                                        <p:cTn id="25" dur="500"/>
                                        <p:tgtEl>
                                          <p:spTgt spid="58387"/>
                                        </p:tgtEl>
                                      </p:cBhvr>
                                    </p:animEffect>
                                    <p:set>
                                      <p:cBhvr>
                                        <p:cTn id="26" dur="1" fill="hold">
                                          <p:stCondLst>
                                            <p:cond delay="499"/>
                                          </p:stCondLst>
                                        </p:cTn>
                                        <p:tgtEl>
                                          <p:spTgt spid="58387"/>
                                        </p:tgtEl>
                                        <p:attrNameLst>
                                          <p:attrName>style.visibility</p:attrName>
                                        </p:attrNameLst>
                                      </p:cBhvr>
                                      <p:to>
                                        <p:strVal val="hidden"/>
                                      </p:to>
                                    </p:set>
                                  </p:childTnLst>
                                </p:cTn>
                              </p:par>
                              <p:par>
                                <p:cTn id="27" presetID="3" presetClass="exit" presetSubtype="10" fill="hold" nodeType="withEffect">
                                  <p:stCondLst>
                                    <p:cond delay="0"/>
                                  </p:stCondLst>
                                  <p:childTnLst>
                                    <p:animEffect transition="out" filter="blinds(horizontal)">
                                      <p:cBhvr>
                                        <p:cTn id="28" dur="500"/>
                                        <p:tgtEl>
                                          <p:spTgt spid="58388"/>
                                        </p:tgtEl>
                                      </p:cBhvr>
                                    </p:animEffect>
                                    <p:set>
                                      <p:cBhvr>
                                        <p:cTn id="29" dur="1" fill="hold">
                                          <p:stCondLst>
                                            <p:cond delay="499"/>
                                          </p:stCondLst>
                                        </p:cTn>
                                        <p:tgtEl>
                                          <p:spTgt spid="5838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86" grpId="0" animBg="1"/>
      <p:bldP spid="5838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p:cNvSpPr txBox="1"/>
          <p:nvPr/>
        </p:nvSpPr>
        <p:spPr>
          <a:xfrm>
            <a:off x="145775" y="119270"/>
            <a:ext cx="11881600" cy="6616381"/>
          </a:xfrm>
          <a:prstGeom prst="rect">
            <a:avLst/>
          </a:prstGeom>
          <a:solidFill>
            <a:srgbClr val="FFCCFF"/>
          </a:solidFill>
          <a:ln w="38100">
            <a:solidFill>
              <a:schemeClr val="tx1"/>
            </a:solidFill>
            <a:prstDash val="sysDot"/>
          </a:ln>
        </p:spPr>
        <p:txBody>
          <a:bodyPr wrap="square" rtlCol="0">
            <a:spAutoFit/>
          </a:bodyPr>
          <a:lstStyle/>
          <a:p>
            <a:endParaRPr lang="en-US"/>
          </a:p>
        </p:txBody>
      </p:sp>
      <p:sp>
        <p:nvSpPr>
          <p:cNvPr id="20" name="Rectangle 28"/>
          <p:cNvSpPr>
            <a:spLocks noChangeArrowheads="1"/>
          </p:cNvSpPr>
          <p:nvPr/>
        </p:nvSpPr>
        <p:spPr bwMode="auto">
          <a:xfrm>
            <a:off x="689113" y="1342647"/>
            <a:ext cx="10999304"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cs typeface="Arial" panose="020B0604020202020204" pitchFamily="34" charset="0"/>
              </a:defRPr>
            </a:lvl1pPr>
            <a:lvl2pPr marL="669925" indent="-325438" algn="l">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cs typeface="Arial" panose="020B0604020202020204" pitchFamily="34" charset="0"/>
              </a:defRPr>
            </a:lvl2pPr>
            <a:lvl3pPr marL="1022350" indent="-350838" algn="l">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cs typeface="Arial" panose="020B0604020202020204" pitchFamily="34" charset="0"/>
              </a:defRPr>
            </a:lvl3pPr>
            <a:lvl4pPr marL="1339850" indent="-315913" algn="l">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cs typeface="Arial" panose="020B0604020202020204" pitchFamily="34" charset="0"/>
              </a:defRPr>
            </a:lvl4pPr>
            <a:lvl5pPr marL="1681163" indent="-339725" algn="l">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138363" indent="-339725" fontAlgn="base">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595563" indent="-339725" fontAlgn="base">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052763" indent="-339725" fontAlgn="base">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509963" indent="-339725" fontAlgn="base">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buFont typeface="Wingdings" panose="05000000000000000000" pitchFamily="2" charset="2"/>
              <a:buNone/>
            </a:pPr>
            <a:r>
              <a:rPr lang="en-US" sz="1900" b="1" u="sng" dirty="0" err="1">
                <a:solidFill>
                  <a:schemeClr val="tx2"/>
                </a:solidFill>
              </a:rPr>
              <a:t>Đề</a:t>
            </a:r>
            <a:r>
              <a:rPr lang="en-US" sz="1900" b="1" u="sng" dirty="0">
                <a:solidFill>
                  <a:schemeClr val="tx2"/>
                </a:solidFill>
              </a:rPr>
              <a:t> </a:t>
            </a:r>
            <a:r>
              <a:rPr lang="en-US" sz="2300" b="1" u="sng"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1</a:t>
            </a:r>
            <a:r>
              <a:rPr lang="en-US" sz="23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a:t>
            </a:r>
            <a:r>
              <a:rPr lang="en-US" sz="2300" b="1"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Phân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tích</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các</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tầng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nghĩa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trong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đoạn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thơ</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sau</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a:latin typeface="Times New Roman" panose="02020603050405020304" pitchFamily="18" charset="0"/>
                <a:ea typeface="Tahoma" panose="020B0604030504040204" pitchFamily="34" charset="0"/>
                <a:cs typeface="Times New Roman" panose="02020603050405020304" pitchFamily="18" charset="0"/>
              </a:rPr>
              <a:t>“</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nào</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đâu</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những</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đêm</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vàng</a:t>
            </a:r>
            <a:r>
              <a:rPr lang="en-US" sz="2300" i="1" dirty="0">
                <a:latin typeface="Times New Roman" panose="02020603050405020304" pitchFamily="18" charset="0"/>
                <a:ea typeface="Tahoma" panose="020B0604030504040204" pitchFamily="34" charset="0"/>
                <a:cs typeface="Times New Roman" panose="02020603050405020304" pitchFamily="18" charset="0"/>
              </a:rPr>
              <a:t>…nay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còn</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đâu</a:t>
            </a:r>
            <a:r>
              <a:rPr lang="en-US" sz="2300" i="1" dirty="0">
                <a:latin typeface="Times New Roman" panose="02020603050405020304" pitchFamily="18" charset="0"/>
                <a:ea typeface="Tahoma" panose="020B0604030504040204" pitchFamily="34" charset="0"/>
                <a:cs typeface="Times New Roman" panose="02020603050405020304" pitchFamily="18" charset="0"/>
              </a:rPr>
              <a:t>.”</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Thế</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Lữ</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Nhớ</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rừng</a:t>
            </a:r>
            <a:r>
              <a:rPr lang="en-US" sz="2300" dirty="0">
                <a:latin typeface="Times New Roman" panose="02020603050405020304" pitchFamily="18" charset="0"/>
                <a:ea typeface="Tahoma" panose="020B0604030504040204" pitchFamily="34" charset="0"/>
                <a:cs typeface="Times New Roman" panose="02020603050405020304" pitchFamily="18" charset="0"/>
              </a:rPr>
              <a:t>)</a:t>
            </a:r>
          </a:p>
          <a:p>
            <a:pPr>
              <a:buFont typeface="Wingdings" panose="05000000000000000000" pitchFamily="2" charset="2"/>
              <a:buNone/>
            </a:pPr>
            <a:r>
              <a:rPr lang="en-US" sz="2300" b="1" u="sng" dirty="0" err="1">
                <a:solidFill>
                  <a:schemeClr val="tx2"/>
                </a:solidFill>
                <a:latin typeface="Times New Roman" panose="02020603050405020304" pitchFamily="18" charset="0"/>
                <a:ea typeface="Tahoma" panose="020B0604030504040204" pitchFamily="34" charset="0"/>
                <a:cs typeface="Times New Roman" panose="02020603050405020304" pitchFamily="18" charset="0"/>
              </a:rPr>
              <a:t>Đề</a:t>
            </a:r>
            <a:r>
              <a:rPr lang="en-US" sz="2300" b="1" u="sng"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 2</a:t>
            </a:r>
            <a:r>
              <a:rPr lang="en-US" sz="23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a:t>
            </a:r>
            <a:r>
              <a:rPr lang="en-US" sz="2300" b="1"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Cảm</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nhận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và</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suy</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nghĩ</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em</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về</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đoạn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kết</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trong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bài</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thơ</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Đồng</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chí</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Chính</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Hữu</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a:latin typeface="Times New Roman" panose="02020603050405020304" pitchFamily="18" charset="0"/>
                <a:ea typeface="Tahoma" panose="020B0604030504040204" pitchFamily="34" charset="0"/>
                <a:cs typeface="Times New Roman" panose="02020603050405020304" pitchFamily="18" charset="0"/>
              </a:rPr>
              <a:t>“</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Đêm</a:t>
            </a:r>
            <a:r>
              <a:rPr lang="en-US" sz="2300" i="1" dirty="0">
                <a:latin typeface="Times New Roman" panose="02020603050405020304" pitchFamily="18" charset="0"/>
                <a:ea typeface="Tahoma" panose="020B0604030504040204" pitchFamily="34" charset="0"/>
                <a:cs typeface="Times New Roman" panose="02020603050405020304" pitchFamily="18" charset="0"/>
              </a:rPr>
              <a:t> nay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rừng</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trăng</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treo</a:t>
            </a:r>
            <a:r>
              <a:rPr lang="en-US" sz="2300" i="1" dirty="0">
                <a:latin typeface="Times New Roman" panose="02020603050405020304" pitchFamily="18" charset="0"/>
                <a:ea typeface="Tahoma" panose="020B0604030504040204" pitchFamily="34" charset="0"/>
                <a:cs typeface="Times New Roman" panose="02020603050405020304" pitchFamily="18" charset="0"/>
              </a:rPr>
              <a:t>.”</a:t>
            </a:r>
          </a:p>
          <a:p>
            <a:pPr>
              <a:buFont typeface="Wingdings" panose="05000000000000000000" pitchFamily="2" charset="2"/>
              <a:buNone/>
            </a:pPr>
            <a:r>
              <a:rPr lang="en-US" sz="2300" b="1" u="sng" dirty="0" err="1">
                <a:solidFill>
                  <a:schemeClr val="tx2"/>
                </a:solidFill>
                <a:latin typeface="Times New Roman" panose="02020603050405020304" pitchFamily="18" charset="0"/>
                <a:ea typeface="Tahoma" panose="020B0604030504040204" pitchFamily="34" charset="0"/>
                <a:cs typeface="Times New Roman" panose="02020603050405020304" pitchFamily="18" charset="0"/>
              </a:rPr>
              <a:t>Đề</a:t>
            </a:r>
            <a:r>
              <a:rPr lang="en-US" sz="2300" b="1" u="sng"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 3</a:t>
            </a:r>
            <a:r>
              <a:rPr lang="en-US" sz="23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a:t>
            </a:r>
            <a:r>
              <a:rPr lang="en-US" sz="2300" b="1"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Cảm</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nhận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em</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về</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tâm</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trạng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Tản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Đà</a:t>
            </a:r>
            <a:r>
              <a:rPr lang="en-US" sz="2300" dirty="0">
                <a:latin typeface="Times New Roman" panose="02020603050405020304" pitchFamily="18" charset="0"/>
                <a:ea typeface="Tahoma" panose="020B0604030504040204" pitchFamily="34" charset="0"/>
                <a:cs typeface="Times New Roman" panose="02020603050405020304" pitchFamily="18" charset="0"/>
              </a:rPr>
              <a:t> qua </a:t>
            </a:r>
            <a:r>
              <a:rPr lang="en-US" sz="2300" dirty="0" err="1">
                <a:latin typeface="Times New Roman" panose="02020603050405020304" pitchFamily="18" charset="0"/>
                <a:ea typeface="Tahoma" panose="020B0604030504040204" pitchFamily="34" charset="0"/>
                <a:cs typeface="Times New Roman" panose="02020603050405020304" pitchFamily="18" charset="0"/>
              </a:rPr>
              <a:t>bài</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thơ</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Muốn</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làm</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thằng</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Cuội</a:t>
            </a:r>
            <a:r>
              <a:rPr lang="en-US" sz="2300" i="1" dirty="0">
                <a:latin typeface="Times New Roman" panose="02020603050405020304" pitchFamily="18" charset="0"/>
                <a:ea typeface="Tahoma" panose="020B0604030504040204" pitchFamily="34" charset="0"/>
                <a:cs typeface="Times New Roman" panose="02020603050405020304" pitchFamily="18" charset="0"/>
              </a:rPr>
              <a:t>.</a:t>
            </a:r>
          </a:p>
          <a:p>
            <a:pPr>
              <a:buFont typeface="Wingdings" panose="05000000000000000000" pitchFamily="2" charset="2"/>
              <a:buNone/>
            </a:pPr>
            <a:r>
              <a:rPr lang="en-US" sz="2300" b="1" u="sng" dirty="0" err="1">
                <a:solidFill>
                  <a:schemeClr val="tx2"/>
                </a:solidFill>
                <a:latin typeface="Times New Roman" panose="02020603050405020304" pitchFamily="18" charset="0"/>
                <a:ea typeface="Tahoma" panose="020B0604030504040204" pitchFamily="34" charset="0"/>
                <a:cs typeface="Times New Roman" panose="02020603050405020304" pitchFamily="18" charset="0"/>
              </a:rPr>
              <a:t>Đề</a:t>
            </a:r>
            <a:r>
              <a:rPr lang="en-US" sz="2300" b="1" u="sng"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 4</a:t>
            </a:r>
            <a:r>
              <a:rPr lang="en-US" sz="23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a:t>
            </a:r>
            <a:r>
              <a:rPr lang="en-US" sz="2300" b="1"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Hình</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tượng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người</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chiến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sĩ</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lái</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xe</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trong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Bài</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thơ</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về</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tiểu</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đội</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xe</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không</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kính</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Phạm</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Tiến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Duật</a:t>
            </a:r>
            <a:r>
              <a:rPr lang="en-US" sz="2300" dirty="0">
                <a:latin typeface="Times New Roman" panose="02020603050405020304" pitchFamily="18" charset="0"/>
                <a:ea typeface="Tahoma" panose="020B0604030504040204" pitchFamily="34" charset="0"/>
                <a:cs typeface="Times New Roman" panose="02020603050405020304" pitchFamily="18" charset="0"/>
              </a:rPr>
              <a:t>.</a:t>
            </a:r>
          </a:p>
          <a:p>
            <a:pPr>
              <a:buFont typeface="Wingdings" panose="05000000000000000000" pitchFamily="2" charset="2"/>
              <a:buNone/>
            </a:pPr>
            <a:r>
              <a:rPr lang="en-US" sz="2300" b="1" u="sng" dirty="0" err="1">
                <a:solidFill>
                  <a:schemeClr val="tx2"/>
                </a:solidFill>
                <a:latin typeface="Times New Roman" panose="02020603050405020304" pitchFamily="18" charset="0"/>
                <a:ea typeface="Tahoma" panose="020B0604030504040204" pitchFamily="34" charset="0"/>
                <a:cs typeface="Times New Roman" panose="02020603050405020304" pitchFamily="18" charset="0"/>
              </a:rPr>
              <a:t>Đề</a:t>
            </a:r>
            <a:r>
              <a:rPr lang="en-US" sz="2300" b="1" u="sng"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 5</a:t>
            </a:r>
            <a:r>
              <a:rPr lang="en-US" sz="23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a:t>
            </a:r>
            <a:r>
              <a:rPr lang="en-US" sz="2300" b="1"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Bài</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thơ</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Ánh</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trăng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Nguyễn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Duy</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gợi</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cho</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em</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những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suy</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nghĩ</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gì</a:t>
            </a:r>
            <a:r>
              <a:rPr lang="en-US" sz="2300" dirty="0">
                <a:latin typeface="Times New Roman" panose="02020603050405020304" pitchFamily="18" charset="0"/>
                <a:ea typeface="Tahoma" panose="020B0604030504040204" pitchFamily="34" charset="0"/>
                <a:cs typeface="Times New Roman" panose="02020603050405020304" pitchFamily="18" charset="0"/>
              </a:rPr>
              <a:t>?</a:t>
            </a:r>
            <a:endParaRPr lang="en-US" sz="2300" u="sng" dirty="0">
              <a:latin typeface="Times New Roman" panose="02020603050405020304" pitchFamily="18" charset="0"/>
              <a:ea typeface="Tahoma" panose="020B0604030504040204" pitchFamily="34" charset="0"/>
              <a:cs typeface="Times New Roman" panose="02020603050405020304" pitchFamily="18" charset="0"/>
            </a:endParaRPr>
          </a:p>
          <a:p>
            <a:pPr>
              <a:buFont typeface="Wingdings" panose="05000000000000000000" pitchFamily="2" charset="2"/>
              <a:buNone/>
            </a:pPr>
            <a:r>
              <a:rPr lang="en-US" sz="2300" b="1" u="sng" dirty="0" err="1">
                <a:solidFill>
                  <a:schemeClr val="tx2"/>
                </a:solidFill>
                <a:latin typeface="Times New Roman" panose="02020603050405020304" pitchFamily="18" charset="0"/>
                <a:ea typeface="Tahoma" panose="020B0604030504040204" pitchFamily="34" charset="0"/>
                <a:cs typeface="Times New Roman" panose="02020603050405020304" pitchFamily="18" charset="0"/>
              </a:rPr>
              <a:t>Đề</a:t>
            </a:r>
            <a:r>
              <a:rPr lang="en-US" sz="2300" b="1" u="sng"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 6</a:t>
            </a:r>
            <a:r>
              <a:rPr lang="en-US" sz="23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a:t>
            </a:r>
            <a:r>
              <a:rPr lang="en-US" sz="2300" b="1"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Phân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tích</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khổ</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thơ</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đầu</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trong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bài</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a:latin typeface="Times New Roman" panose="02020603050405020304" pitchFamily="18" charset="0"/>
                <a:ea typeface="Tahoma" panose="020B0604030504040204" pitchFamily="34" charset="0"/>
                <a:cs typeface="Times New Roman" panose="02020603050405020304" pitchFamily="18" charset="0"/>
              </a:rPr>
              <a:t>Sang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thu</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Hữu</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Thỉnh</a:t>
            </a:r>
            <a:r>
              <a:rPr lang="en-US" sz="2300" dirty="0">
                <a:latin typeface="Times New Roman" panose="02020603050405020304" pitchFamily="18" charset="0"/>
                <a:ea typeface="Tahoma" panose="020B0604030504040204" pitchFamily="34" charset="0"/>
                <a:cs typeface="Times New Roman" panose="02020603050405020304" pitchFamily="18" charset="0"/>
              </a:rPr>
              <a:t>.</a:t>
            </a:r>
            <a:endParaRPr lang="en-US" sz="2300" u="sng" dirty="0">
              <a:latin typeface="Times New Roman" panose="02020603050405020304" pitchFamily="18" charset="0"/>
              <a:ea typeface="Tahoma" panose="020B0604030504040204" pitchFamily="34" charset="0"/>
              <a:cs typeface="Times New Roman" panose="02020603050405020304" pitchFamily="18" charset="0"/>
            </a:endParaRPr>
          </a:p>
          <a:p>
            <a:pPr>
              <a:buFont typeface="Wingdings" panose="05000000000000000000" pitchFamily="2" charset="2"/>
              <a:buNone/>
            </a:pPr>
            <a:r>
              <a:rPr lang="en-US" sz="2300" b="1" u="sng" dirty="0" err="1">
                <a:solidFill>
                  <a:schemeClr val="tx2"/>
                </a:solidFill>
                <a:latin typeface="Times New Roman" panose="02020603050405020304" pitchFamily="18" charset="0"/>
                <a:ea typeface="Tahoma" panose="020B0604030504040204" pitchFamily="34" charset="0"/>
                <a:cs typeface="Times New Roman" panose="02020603050405020304" pitchFamily="18" charset="0"/>
              </a:rPr>
              <a:t>Đề</a:t>
            </a:r>
            <a:r>
              <a:rPr lang="en-US" sz="2300" b="1" u="sng"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 7</a:t>
            </a:r>
            <a:r>
              <a:rPr lang="en-US" sz="23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a:t>
            </a:r>
            <a:r>
              <a:rPr lang="en-US" sz="2300" b="1"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Những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đặc</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sắc</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trong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bài</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thơ</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Viếng</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lăng</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Bác</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Viễn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Phương</a:t>
            </a:r>
            <a:r>
              <a:rPr lang="en-US" sz="2300" dirty="0">
                <a:latin typeface="Times New Roman" panose="02020603050405020304" pitchFamily="18" charset="0"/>
                <a:ea typeface="Tahoma" panose="020B0604030504040204" pitchFamily="34" charset="0"/>
                <a:cs typeface="Times New Roman" panose="02020603050405020304" pitchFamily="18" charset="0"/>
              </a:rPr>
              <a:t>.</a:t>
            </a:r>
            <a:endParaRPr lang="en-US" sz="2300" u="sng" dirty="0">
              <a:latin typeface="Times New Roman" panose="02020603050405020304" pitchFamily="18" charset="0"/>
              <a:ea typeface="Tahoma" panose="020B0604030504040204" pitchFamily="34" charset="0"/>
              <a:cs typeface="Times New Roman" panose="02020603050405020304" pitchFamily="18" charset="0"/>
            </a:endParaRPr>
          </a:p>
          <a:p>
            <a:pPr>
              <a:buFont typeface="Wingdings" panose="05000000000000000000" pitchFamily="2" charset="2"/>
              <a:buNone/>
            </a:pPr>
            <a:r>
              <a:rPr lang="en-US" sz="2300" b="1" u="sng" dirty="0" err="1">
                <a:solidFill>
                  <a:schemeClr val="tx2"/>
                </a:solidFill>
                <a:latin typeface="Times New Roman" panose="02020603050405020304" pitchFamily="18" charset="0"/>
                <a:ea typeface="Tahoma" panose="020B0604030504040204" pitchFamily="34" charset="0"/>
                <a:cs typeface="Times New Roman" panose="02020603050405020304" pitchFamily="18" charset="0"/>
              </a:rPr>
              <a:t>Đề</a:t>
            </a:r>
            <a:r>
              <a:rPr lang="en-US" sz="2300" b="1" u="sng"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 8</a:t>
            </a:r>
            <a:r>
              <a:rPr lang="en-US" sz="2300"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a:t>
            </a:r>
            <a:r>
              <a:rPr lang="en-US" sz="2300" b="1"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Cảm</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nhận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và</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suy</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nghĩ</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em</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về</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tình</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cảm</a:t>
            </a:r>
            <a:r>
              <a:rPr lang="en-US" sz="2300" dirty="0">
                <a:latin typeface="Times New Roman" panose="02020603050405020304" pitchFamily="18" charset="0"/>
                <a:ea typeface="Tahoma" panose="020B0604030504040204" pitchFamily="34" charset="0"/>
                <a:cs typeface="Times New Roman" panose="02020603050405020304" pitchFamily="18" charset="0"/>
              </a:rPr>
              <a:t> cha con </a:t>
            </a:r>
            <a:r>
              <a:rPr lang="en-US" sz="2300" dirty="0" err="1">
                <a:latin typeface="Times New Roman" panose="02020603050405020304" pitchFamily="18" charset="0"/>
                <a:ea typeface="Tahoma" panose="020B0604030504040204" pitchFamily="34" charset="0"/>
                <a:cs typeface="Times New Roman" panose="02020603050405020304" pitchFamily="18" charset="0"/>
              </a:rPr>
              <a:t>trong</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bài</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Nói</a:t>
            </a:r>
            <a:r>
              <a:rPr lang="en-US" sz="2300" i="1" dirty="0">
                <a:latin typeface="Times New Roman" panose="02020603050405020304" pitchFamily="18" charset="0"/>
                <a:ea typeface="Tahoma" panose="020B0604030504040204" pitchFamily="34" charset="0"/>
                <a:cs typeface="Times New Roman" panose="02020603050405020304" pitchFamily="18" charset="0"/>
              </a:rPr>
              <a:t> </a:t>
            </a:r>
            <a:r>
              <a:rPr lang="en-US" sz="2300" i="1" dirty="0" err="1">
                <a:latin typeface="Times New Roman" panose="02020603050405020304" pitchFamily="18" charset="0"/>
                <a:ea typeface="Tahoma" panose="020B0604030504040204" pitchFamily="34" charset="0"/>
                <a:cs typeface="Times New Roman" panose="02020603050405020304" pitchFamily="18" charset="0"/>
              </a:rPr>
              <a:t>với</a:t>
            </a:r>
            <a:r>
              <a:rPr lang="en-US" sz="2300" i="1" dirty="0">
                <a:latin typeface="Times New Roman" panose="02020603050405020304" pitchFamily="18" charset="0"/>
                <a:ea typeface="Tahoma" panose="020B0604030504040204" pitchFamily="34" charset="0"/>
                <a:cs typeface="Times New Roman" panose="02020603050405020304" pitchFamily="18" charset="0"/>
              </a:rPr>
              <a:t> con</a:t>
            </a:r>
            <a:r>
              <a:rPr lang="en-US" sz="2300" dirty="0">
                <a:latin typeface="Times New Roman" panose="02020603050405020304" pitchFamily="18" charset="0"/>
                <a:ea typeface="Tahoma" panose="020B0604030504040204" pitchFamily="34" charset="0"/>
                <a:cs typeface="Times New Roman" panose="02020603050405020304" pitchFamily="18" charset="0"/>
              </a:rPr>
              <a:t> </a:t>
            </a:r>
            <a:r>
              <a:rPr lang="en-US" sz="23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300" dirty="0">
                <a:latin typeface="Times New Roman" panose="02020603050405020304" pitchFamily="18" charset="0"/>
                <a:ea typeface="Tahoma" panose="020B0604030504040204" pitchFamily="34" charset="0"/>
                <a:cs typeface="Times New Roman" panose="02020603050405020304" pitchFamily="18" charset="0"/>
              </a:rPr>
              <a:t> Y </a:t>
            </a:r>
            <a:r>
              <a:rPr lang="en-US" sz="2300" dirty="0" err="1">
                <a:latin typeface="Times New Roman" panose="02020603050405020304" pitchFamily="18" charset="0"/>
                <a:ea typeface="Tahoma" panose="020B0604030504040204" pitchFamily="34" charset="0"/>
                <a:cs typeface="Times New Roman" panose="02020603050405020304" pitchFamily="18" charset="0"/>
              </a:rPr>
              <a:t>Phương</a:t>
            </a:r>
            <a:r>
              <a:rPr lang="en-US" sz="2300" dirty="0">
                <a:latin typeface="Times New Roman" panose="02020603050405020304" pitchFamily="18" charset="0"/>
                <a:ea typeface="Tahoma" panose="020B0604030504040204" pitchFamily="34" charset="0"/>
                <a:cs typeface="Times New Roman" panose="02020603050405020304" pitchFamily="18" charset="0"/>
              </a:rPr>
              <a:t>.</a:t>
            </a:r>
          </a:p>
          <a:p>
            <a:pPr>
              <a:buFont typeface="Wingdings" panose="05000000000000000000" pitchFamily="2" charset="2"/>
              <a:buNone/>
            </a:pPr>
            <a:endParaRPr lang="en-US" sz="23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Oval 1"/>
          <p:cNvSpPr/>
          <p:nvPr/>
        </p:nvSpPr>
        <p:spPr>
          <a:xfrm>
            <a:off x="2103549" y="1342647"/>
            <a:ext cx="1210614" cy="524791"/>
          </a:xfrm>
          <a:prstGeom prst="ellips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1494141" y="1725770"/>
            <a:ext cx="10174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541364" y="2496356"/>
            <a:ext cx="10174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3079178" y="2517821"/>
            <a:ext cx="10174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636089" y="3296992"/>
            <a:ext cx="10174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585693" y="5707768"/>
            <a:ext cx="10174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3000598" y="5731380"/>
            <a:ext cx="10174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7906890" y="4480730"/>
            <a:ext cx="10174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653518" y="1711773"/>
            <a:ext cx="1719331" cy="0"/>
          </a:xfrm>
          <a:prstGeom prst="line">
            <a:avLst/>
          </a:prstGeom>
          <a:ln w="381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4057032" y="3257236"/>
            <a:ext cx="2610119" cy="0"/>
          </a:xfrm>
          <a:prstGeom prst="line">
            <a:avLst/>
          </a:prstGeom>
          <a:ln w="381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5367939" y="2478065"/>
            <a:ext cx="1015128" cy="0"/>
          </a:xfrm>
          <a:prstGeom prst="line">
            <a:avLst/>
          </a:prstGeom>
          <a:ln w="381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1506129" y="4454222"/>
            <a:ext cx="2055255" cy="0"/>
          </a:xfrm>
          <a:prstGeom prst="line">
            <a:avLst/>
          </a:prstGeom>
          <a:ln w="381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2681381" y="4866721"/>
            <a:ext cx="1364089" cy="0"/>
          </a:xfrm>
          <a:prstGeom prst="line">
            <a:avLst/>
          </a:prstGeom>
          <a:ln w="381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5415284" y="5721025"/>
            <a:ext cx="1893196" cy="0"/>
          </a:xfrm>
          <a:prstGeom prst="line">
            <a:avLst/>
          </a:prstGeom>
          <a:ln w="381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1507392" y="3675708"/>
            <a:ext cx="3900309" cy="0"/>
          </a:xfrm>
          <a:prstGeom prst="line">
            <a:avLst/>
          </a:prstGeom>
          <a:ln w="381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1541364" y="4879977"/>
            <a:ext cx="10174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28" name="Text Placeholder 27"/>
          <p:cNvSpPr>
            <a:spLocks noGrp="1" noChangeArrowheads="1"/>
          </p:cNvSpPr>
          <p:nvPr>
            <p:ph type="body" idx="1"/>
          </p:nvPr>
        </p:nvSpPr>
        <p:spPr bwMode="auto">
          <a:xfrm>
            <a:off x="477838" y="927100"/>
            <a:ext cx="11436350" cy="571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FF0000"/>
                </a:solidFill>
                <a:latin typeface="Times New Roman" panose="02020603050405020304" pitchFamily="18" charset="0"/>
                <a:cs typeface="Times New Roman" panose="02020603050405020304" pitchFamily="18" charset="0"/>
              </a:rPr>
              <a:t>I. ĐỀ BÀI NGHỊ LUẬN VỀ MỘT ĐOẠN THƠ, BÀI THƠ</a:t>
            </a:r>
            <a:endParaRPr lang="en-US" altLang="en-US" sz="2400" b="1" dirty="0">
              <a:solidFill>
                <a:srgbClr val="FF0000"/>
              </a:solidFill>
              <a:latin typeface="Calibri" panose="020F0502020204030204" pitchFamily="34" charset="0"/>
            </a:endParaRPr>
          </a:p>
        </p:txBody>
      </p:sp>
      <p:sp>
        <p:nvSpPr>
          <p:cNvPr id="31" name="Rectangle 3"/>
          <p:cNvSpPr>
            <a:spLocks noChangeArrowheads="1"/>
          </p:cNvSpPr>
          <p:nvPr/>
        </p:nvSpPr>
        <p:spPr bwMode="auto">
          <a:xfrm>
            <a:off x="125567" y="28686"/>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33" name="WordArt 4"/>
          <p:cNvSpPr>
            <a:spLocks noChangeArrowheads="1" noChangeShapeType="1" noTextEdit="1"/>
          </p:cNvSpPr>
          <p:nvPr/>
        </p:nvSpPr>
        <p:spPr bwMode="auto">
          <a:xfrm>
            <a:off x="3955955" y="89079"/>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34" name="WordArt 4"/>
          <p:cNvSpPr>
            <a:spLocks noChangeArrowheads="1" noChangeShapeType="1" noTextEdit="1"/>
          </p:cNvSpPr>
          <p:nvPr/>
        </p:nvSpPr>
        <p:spPr bwMode="auto">
          <a:xfrm>
            <a:off x="2151840" y="259336"/>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2957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1000"/>
                                        <p:tgtEl>
                                          <p:spTgt spid="30"/>
                                        </p:tgtEl>
                                      </p:cBhvr>
                                    </p:animEffect>
                                    <p:anim calcmode="lin" valueType="num">
                                      <p:cBhvr>
                                        <p:cTn id="46" dur="1000" fill="hold"/>
                                        <p:tgtEl>
                                          <p:spTgt spid="30"/>
                                        </p:tgtEl>
                                        <p:attrNameLst>
                                          <p:attrName>ppt_x</p:attrName>
                                        </p:attrNameLst>
                                      </p:cBhvr>
                                      <p:tavLst>
                                        <p:tav tm="0">
                                          <p:val>
                                            <p:strVal val="#ppt_x"/>
                                          </p:val>
                                        </p:tav>
                                        <p:tav tm="100000">
                                          <p:val>
                                            <p:strVal val="#ppt_x"/>
                                          </p:val>
                                        </p:tav>
                                      </p:tavLst>
                                    </p:anim>
                                    <p:anim calcmode="lin" valueType="num">
                                      <p:cBhvr>
                                        <p:cTn id="4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1000"/>
                                        <p:tgtEl>
                                          <p:spTgt spid="13"/>
                                        </p:tgtEl>
                                      </p:cBhvr>
                                    </p:animEffect>
                                    <p:anim calcmode="lin" valueType="num">
                                      <p:cBhvr>
                                        <p:cTn id="58" dur="1000" fill="hold"/>
                                        <p:tgtEl>
                                          <p:spTgt spid="13"/>
                                        </p:tgtEl>
                                        <p:attrNameLst>
                                          <p:attrName>ppt_x</p:attrName>
                                        </p:attrNameLst>
                                      </p:cBhvr>
                                      <p:tavLst>
                                        <p:tav tm="0">
                                          <p:val>
                                            <p:strVal val="#ppt_x"/>
                                          </p:val>
                                        </p:tav>
                                        <p:tav tm="100000">
                                          <p:val>
                                            <p:strVal val="#ppt_x"/>
                                          </p:val>
                                        </p:tav>
                                      </p:tavLst>
                                    </p:anim>
                                    <p:anim calcmode="lin" valueType="num">
                                      <p:cBhvr>
                                        <p:cTn id="5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barn(inVertical)">
                                      <p:cBhvr>
                                        <p:cTn id="64" dur="500"/>
                                        <p:tgtEl>
                                          <p:spTgt spid="15"/>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barn(inVertical)">
                                      <p:cBhvr>
                                        <p:cTn id="69" dur="500"/>
                                        <p:tgtEl>
                                          <p:spTgt spid="21"/>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barn(inVertical)">
                                      <p:cBhvr>
                                        <p:cTn id="74" dur="500"/>
                                        <p:tgtEl>
                                          <p:spTgt spid="1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wipe(down)">
                                      <p:cBhvr>
                                        <p:cTn id="79" dur="500"/>
                                        <p:tgtEl>
                                          <p:spTgt spid="25"/>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nodeType="click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barn(inVertical)">
                                      <p:cBhvr>
                                        <p:cTn id="84" dur="5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barn(inVertical)">
                                      <p:cBhvr>
                                        <p:cTn id="89" dur="500"/>
                                        <p:tgtEl>
                                          <p:spTgt spid="23"/>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nodeType="click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barn(inVertical)">
                                      <p:cBhvr>
                                        <p:cTn id="9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9" name="Oval 5"/>
          <p:cNvSpPr>
            <a:spLocks noChangeArrowheads="1"/>
          </p:cNvSpPr>
          <p:nvPr/>
        </p:nvSpPr>
        <p:spPr bwMode="auto">
          <a:xfrm>
            <a:off x="3444240" y="397986"/>
            <a:ext cx="5867400" cy="735013"/>
          </a:xfrm>
          <a:prstGeom prst="ellipse">
            <a:avLst/>
          </a:prstGeom>
          <a:solidFill>
            <a:srgbClr val="FFCC99"/>
          </a:solidFill>
          <a:ln w="38100">
            <a:solidFill>
              <a:schemeClr val="tx1"/>
            </a:solid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a:solidFill>
                  <a:srgbClr val="C00000"/>
                </a:solidFill>
                <a:latin typeface="Times New Roman" panose="02020603050405020304" pitchFamily="18" charset="0"/>
                <a:cs typeface="Times New Roman" panose="02020603050405020304" pitchFamily="18" charset="0"/>
              </a:rPr>
              <a:t>HƯỚNG DẪN HỌC BÀ</a:t>
            </a:r>
            <a:r>
              <a:rPr lang="en-US" altLang="en-US" sz="2800" b="1">
                <a:solidFill>
                  <a:srgbClr val="C00000"/>
                </a:solidFill>
              </a:rPr>
              <a:t>I</a:t>
            </a:r>
          </a:p>
        </p:txBody>
      </p:sp>
      <p:graphicFrame>
        <p:nvGraphicFramePr>
          <p:cNvPr id="103430" name="Object 6"/>
          <p:cNvGraphicFramePr>
            <a:graphicFrameLocks noChangeAspect="1"/>
          </p:cNvGraphicFramePr>
          <p:nvPr>
            <p:extLst>
              <p:ext uri="{D42A27DB-BD31-4B8C-83A1-F6EECF244321}">
                <p14:modId xmlns:p14="http://schemas.microsoft.com/office/powerpoint/2010/main" val="3912613088"/>
              </p:ext>
            </p:extLst>
          </p:nvPr>
        </p:nvGraphicFramePr>
        <p:xfrm>
          <a:off x="952501" y="1954531"/>
          <a:ext cx="3078163" cy="4437063"/>
        </p:xfrm>
        <a:graphic>
          <a:graphicData uri="http://schemas.openxmlformats.org/presentationml/2006/ole">
            <mc:AlternateContent xmlns:mc="http://schemas.openxmlformats.org/markup-compatibility/2006">
              <mc:Choice xmlns:v="urn:schemas-microsoft-com:vml" Requires="v">
                <p:oleObj spid="_x0000_s1146" name="Clip" r:id="rId3" imgW="1820863" imgH="2530475" progId="MS_ClipArt_Gallery.2">
                  <p:embed/>
                </p:oleObj>
              </mc:Choice>
              <mc:Fallback>
                <p:oleObj name="Clip" r:id="rId3" imgW="1820863" imgH="2530475"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1" y="1954531"/>
                        <a:ext cx="3078163" cy="4437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3431" name="AutoShape 7"/>
          <p:cNvSpPr>
            <a:spLocks noChangeArrowheads="1"/>
          </p:cNvSpPr>
          <p:nvPr/>
        </p:nvSpPr>
        <p:spPr bwMode="auto">
          <a:xfrm>
            <a:off x="4438650" y="1571625"/>
            <a:ext cx="7310439" cy="5152846"/>
          </a:xfrm>
          <a:prstGeom prst="flowChartPunchedTape">
            <a:avLst/>
          </a:prstGeom>
          <a:solidFill>
            <a:schemeClr val="accent2">
              <a:lumMod val="20000"/>
              <a:lumOff val="80000"/>
            </a:schemeClr>
          </a:solidFill>
          <a:ln w="57150">
            <a:solidFill>
              <a:srgbClr val="3803BD"/>
            </a:solidFill>
            <a:miter lim="800000"/>
            <a:headEnd/>
            <a:tailEnd/>
          </a:ln>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AutoNum type="arabicPeriod"/>
            </a:pPr>
            <a:r>
              <a:rPr lang="en-US" altLang="en-US" sz="2800" b="1" dirty="0" err="1">
                <a:latin typeface="Times New Roman" panose="02020603050405020304" pitchFamily="18" charset="0"/>
                <a:cs typeface="Times New Roman" panose="02020603050405020304" pitchFamily="18" charset="0"/>
              </a:rPr>
              <a:t>Xem</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lại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các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bước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làm</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văn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nghị</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luận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đoạn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a:t>
            </a:r>
          </a:p>
          <a:p>
            <a:pPr eaLnBrk="1" hangingPunct="1">
              <a:spcBef>
                <a:spcPct val="50000"/>
              </a:spcBef>
              <a:buFontTx/>
              <a:buAutoNum type="arabicPeriod"/>
            </a:pPr>
            <a:r>
              <a:rPr lang="en-US" altLang="en-US" sz="2800" b="1" dirty="0" err="1">
                <a:latin typeface="Times New Roman" panose="02020603050405020304" pitchFamily="18" charset="0"/>
                <a:cs typeface="Times New Roman" panose="02020603050405020304" pitchFamily="18" charset="0"/>
              </a:rPr>
              <a:t>Hoàn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thành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phần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Luyện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tập</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viết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thành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văn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hoàn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chỉnh</a:t>
            </a:r>
            <a:r>
              <a:rPr lang="en-US" altLang="en-US" sz="2800" b="1" dirty="0">
                <a:latin typeface="Times New Roman" panose="02020603050405020304" pitchFamily="18" charset="0"/>
                <a:cs typeface="Times New Roman" panose="02020603050405020304" pitchFamily="18" charset="0"/>
              </a:rPr>
              <a:t>)</a:t>
            </a:r>
          </a:p>
          <a:p>
            <a:pPr eaLnBrk="1" hangingPunct="1">
              <a:spcBef>
                <a:spcPct val="50000"/>
              </a:spcBef>
              <a:buFontTx/>
              <a:buAutoNum type="arabicPeriod"/>
            </a:pP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Chuẩn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bị</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tiết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Luyện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nói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Nghị</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luận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đoạn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3617473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5657" y="2024235"/>
            <a:ext cx="9026909" cy="4753465"/>
          </a:xfrm>
          <a:prstGeom prst="rect">
            <a:avLst/>
          </a:prstGeom>
          <a:solidFill>
            <a:schemeClr val="accent6">
              <a:lumMod val="60000"/>
              <a:lumOff val="40000"/>
            </a:schemeClr>
          </a:solidFill>
        </p:spPr>
        <p:txBody>
          <a:bodyPr wrap="square" rtlCol="0">
            <a:spAutoFit/>
          </a:bodyPr>
          <a:lstStyle/>
          <a:p>
            <a:endParaRPr lang="en-US"/>
          </a:p>
        </p:txBody>
      </p:sp>
      <p:sp>
        <p:nvSpPr>
          <p:cNvPr id="5" name="TextBox 4"/>
          <p:cNvSpPr txBox="1"/>
          <p:nvPr/>
        </p:nvSpPr>
        <p:spPr>
          <a:xfrm>
            <a:off x="255501" y="2028212"/>
            <a:ext cx="8986072" cy="4753465"/>
          </a:xfrm>
          <a:prstGeom prst="rect">
            <a:avLst/>
          </a:prstGeom>
          <a:solidFill>
            <a:schemeClr val="accent6">
              <a:lumMod val="75000"/>
            </a:schemeClr>
          </a:solidFill>
        </p:spPr>
        <p:txBody>
          <a:bodyPr wrap="square" rtlCol="0">
            <a:spAutoFit/>
          </a:bodyPr>
          <a:lstStyle/>
          <a:p>
            <a:endParaRPr lang="en-US"/>
          </a:p>
        </p:txBody>
      </p:sp>
      <p:sp>
        <p:nvSpPr>
          <p:cNvPr id="7" name="TextBox 6"/>
          <p:cNvSpPr txBox="1"/>
          <p:nvPr/>
        </p:nvSpPr>
        <p:spPr>
          <a:xfrm>
            <a:off x="112654" y="117290"/>
            <a:ext cx="11954765" cy="6616381"/>
          </a:xfrm>
          <a:prstGeom prst="rect">
            <a:avLst/>
          </a:prstGeom>
          <a:gradFill flip="none" rotWithShape="1">
            <a:gsLst>
              <a:gs pos="0">
                <a:srgbClr val="009900">
                  <a:tint val="66000"/>
                  <a:satMod val="160000"/>
                </a:srgbClr>
              </a:gs>
              <a:gs pos="50000">
                <a:srgbClr val="009900">
                  <a:tint val="44500"/>
                  <a:satMod val="160000"/>
                </a:srgbClr>
              </a:gs>
              <a:gs pos="100000">
                <a:srgbClr val="009900">
                  <a:tint val="23500"/>
                  <a:satMod val="160000"/>
                </a:srgbClr>
              </a:gs>
            </a:gsLst>
            <a:path path="circle">
              <a:fillToRect l="50000" t="50000" r="50000" b="50000"/>
            </a:path>
            <a:tileRect/>
          </a:gradFill>
          <a:ln w="57150">
            <a:solidFill>
              <a:schemeClr val="tx1"/>
            </a:solidFill>
            <a:prstDash val="sysDot"/>
          </a:ln>
        </p:spPr>
        <p:txBody>
          <a:bodyPr wrap="square" rtlCol="0">
            <a:spAutoFit/>
          </a:bodyPr>
          <a:lstStyle/>
          <a:p>
            <a:endParaRPr lang="en-US"/>
          </a:p>
        </p:txBody>
      </p:sp>
      <p:cxnSp>
        <p:nvCxnSpPr>
          <p:cNvPr id="6" name="Straight Connector 5"/>
          <p:cNvCxnSpPr/>
          <p:nvPr/>
        </p:nvCxnSpPr>
        <p:spPr>
          <a:xfrm rot="16200000" flipH="1">
            <a:off x="6566901" y="3915569"/>
            <a:ext cx="5553075" cy="793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a:spLocks noChangeArrowheads="1"/>
          </p:cNvSpPr>
          <p:nvPr/>
        </p:nvSpPr>
        <p:spPr bwMode="auto">
          <a:xfrm>
            <a:off x="477076" y="1394792"/>
            <a:ext cx="436545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đề</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bài</a:t>
            </a:r>
            <a:r>
              <a:rPr lang="en-US" altLang="en-US" sz="2400" dirty="0">
                <a:latin typeface="Times New Roman" panose="02020603050405020304" pitchFamily="18" charset="0"/>
                <a:cs typeface="Times New Roman" panose="02020603050405020304" pitchFamily="18" charset="0"/>
              </a:rPr>
              <a:t> SGK/79,80</a:t>
            </a:r>
            <a:endParaRPr lang="en-US" altLang="en-US" sz="2400" dirty="0">
              <a:latin typeface="Calibri" panose="020F0502020204030204" pitchFamily="34" charset="0"/>
            </a:endParaRPr>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4168473" y="1024862"/>
            <a:ext cx="842800" cy="77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43"/>
          <p:cNvGrpSpPr>
            <a:grpSpLocks/>
          </p:cNvGrpSpPr>
          <p:nvPr/>
        </p:nvGrpSpPr>
        <p:grpSpPr bwMode="auto">
          <a:xfrm>
            <a:off x="450576" y="1878497"/>
            <a:ext cx="8397875" cy="1752600"/>
            <a:chOff x="304800" y="4343400"/>
            <a:chExt cx="8397240" cy="1752600"/>
          </a:xfrm>
        </p:grpSpPr>
        <p:sp>
          <p:nvSpPr>
            <p:cNvPr id="13" name="Rectangle 12"/>
            <p:cNvSpPr/>
            <p:nvPr/>
          </p:nvSpPr>
          <p:spPr>
            <a:xfrm>
              <a:off x="304800" y="5105400"/>
              <a:ext cx="1371496" cy="381000"/>
            </a:xfrm>
            <a:prstGeom prst="rect">
              <a:avLst/>
            </a:prstGeom>
            <a:no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schemeClr val="tx1"/>
                  </a:solidFill>
                  <a:latin typeface="Times New Roman" pitchFamily="18" charset="0"/>
                  <a:cs typeface="Times New Roman" pitchFamily="18" charset="0"/>
                </a:rPr>
                <a:t>ĐỀ VĂN</a:t>
              </a:r>
            </a:p>
          </p:txBody>
        </p:sp>
        <p:sp>
          <p:nvSpPr>
            <p:cNvPr id="15" name="Rectangle 14"/>
            <p:cNvSpPr/>
            <p:nvPr/>
          </p:nvSpPr>
          <p:spPr>
            <a:xfrm>
              <a:off x="2133462" y="5340628"/>
              <a:ext cx="1066719" cy="609600"/>
            </a:xfrm>
            <a:prstGeom prst="rect">
              <a:avLst/>
            </a:prstGeom>
            <a:no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a:solidFill>
                    <a:schemeClr val="tx1"/>
                  </a:solidFill>
                  <a:latin typeface="Times New Roman" pitchFamily="18" charset="0"/>
                  <a:cs typeface="Times New Roman" pitchFamily="18" charset="0"/>
                </a:rPr>
                <a:t>Không có lệnh</a:t>
              </a:r>
              <a:endParaRPr lang="en-US" sz="2000" b="1" dirty="0">
                <a:solidFill>
                  <a:schemeClr val="tx1"/>
                </a:solidFill>
                <a:latin typeface="Times New Roman" pitchFamily="18" charset="0"/>
                <a:cs typeface="Times New Roman" pitchFamily="18" charset="0"/>
              </a:endParaRPr>
            </a:p>
          </p:txBody>
        </p:sp>
        <p:sp>
          <p:nvSpPr>
            <p:cNvPr id="16" name="Rectangle 15"/>
            <p:cNvSpPr/>
            <p:nvPr/>
          </p:nvSpPr>
          <p:spPr>
            <a:xfrm>
              <a:off x="2133462" y="4572000"/>
              <a:ext cx="1066719" cy="381000"/>
            </a:xfrm>
            <a:prstGeom prst="rect">
              <a:avLst/>
            </a:prstGeom>
            <a:no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a:solidFill>
                    <a:schemeClr val="tx1"/>
                  </a:solidFill>
                  <a:latin typeface="Times New Roman" pitchFamily="18" charset="0"/>
                  <a:cs typeface="Times New Roman" pitchFamily="18" charset="0"/>
                </a:rPr>
                <a:t>Có lệnh</a:t>
              </a:r>
              <a:endParaRPr lang="en-US" sz="2000" b="1" dirty="0">
                <a:solidFill>
                  <a:schemeClr val="tx1"/>
                </a:solidFill>
                <a:latin typeface="Times New Roman" pitchFamily="18" charset="0"/>
                <a:cs typeface="Times New Roman" pitchFamily="18" charset="0"/>
              </a:endParaRPr>
            </a:p>
          </p:txBody>
        </p:sp>
        <p:sp>
          <p:nvSpPr>
            <p:cNvPr id="17" name="Rectangle 16"/>
            <p:cNvSpPr/>
            <p:nvPr/>
          </p:nvSpPr>
          <p:spPr>
            <a:xfrm>
              <a:off x="3657346" y="5029200"/>
              <a:ext cx="2590604" cy="381000"/>
            </a:xfrm>
            <a:prstGeom prst="rect">
              <a:avLst/>
            </a:prstGeom>
            <a:no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chemeClr val="tx1"/>
                  </a:solidFill>
                  <a:latin typeface="Times New Roman" pitchFamily="18" charset="0"/>
                  <a:cs typeface="Times New Roman" pitchFamily="18" charset="0"/>
                </a:rPr>
                <a:t>Yêu</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cầu</a:t>
              </a:r>
              <a:r>
                <a:rPr lang="en-US" sz="2000" b="1" dirty="0">
                  <a:solidFill>
                    <a:schemeClr val="tx1"/>
                  </a:solidFill>
                  <a:latin typeface="Times New Roman" pitchFamily="18" charset="0"/>
                  <a:cs typeface="Times New Roman" pitchFamily="18" charset="0"/>
                </a:rPr>
                <a:t> </a:t>
              </a:r>
              <a:r>
                <a:rPr lang="en-US" sz="2000" b="1" err="1">
                  <a:solidFill>
                    <a:schemeClr val="tx1"/>
                  </a:solidFill>
                  <a:latin typeface="Times New Roman" pitchFamily="18" charset="0"/>
                  <a:cs typeface="Times New Roman" pitchFamily="18" charset="0"/>
                </a:rPr>
                <a:t>về</a:t>
              </a:r>
              <a:r>
                <a:rPr lang="en-US" sz="2000" b="1">
                  <a:solidFill>
                    <a:schemeClr val="tx1"/>
                  </a:solidFill>
                  <a:latin typeface="Times New Roman" pitchFamily="18" charset="0"/>
                  <a:cs typeface="Times New Roman" pitchFamily="18" charset="0"/>
                </a:rPr>
                <a:t> nội dung</a:t>
              </a:r>
              <a:endParaRPr lang="en-US" sz="2000" b="1" dirty="0">
                <a:solidFill>
                  <a:schemeClr val="tx1"/>
                </a:solidFill>
                <a:latin typeface="Times New Roman" pitchFamily="18" charset="0"/>
                <a:cs typeface="Times New Roman" pitchFamily="18" charset="0"/>
              </a:endParaRPr>
            </a:p>
          </p:txBody>
        </p:sp>
        <p:sp>
          <p:nvSpPr>
            <p:cNvPr id="18" name="Rectangle 17"/>
            <p:cNvSpPr/>
            <p:nvPr/>
          </p:nvSpPr>
          <p:spPr>
            <a:xfrm>
              <a:off x="3657346" y="4343400"/>
              <a:ext cx="2590604" cy="381000"/>
            </a:xfrm>
            <a:prstGeom prst="rect">
              <a:avLst/>
            </a:prstGeom>
            <a:no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chemeClr val="tx1"/>
                  </a:solidFill>
                  <a:latin typeface="Times New Roman" pitchFamily="18" charset="0"/>
                  <a:cs typeface="Times New Roman" pitchFamily="18" charset="0"/>
                </a:rPr>
                <a:t>Yêu</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cầu</a:t>
              </a:r>
              <a:r>
                <a:rPr lang="en-US" sz="2000" b="1" dirty="0">
                  <a:solidFill>
                    <a:schemeClr val="tx1"/>
                  </a:solidFill>
                  <a:latin typeface="Times New Roman" pitchFamily="18" charset="0"/>
                  <a:cs typeface="Times New Roman" pitchFamily="18" charset="0"/>
                </a:rPr>
                <a:t> </a:t>
              </a:r>
              <a:r>
                <a:rPr lang="en-US" sz="2000" b="1" err="1">
                  <a:solidFill>
                    <a:schemeClr val="tx1"/>
                  </a:solidFill>
                  <a:latin typeface="Times New Roman" pitchFamily="18" charset="0"/>
                  <a:cs typeface="Times New Roman" pitchFamily="18" charset="0"/>
                </a:rPr>
                <a:t>về</a:t>
              </a:r>
              <a:r>
                <a:rPr lang="en-US" sz="2000" b="1">
                  <a:solidFill>
                    <a:schemeClr val="tx1"/>
                  </a:solidFill>
                  <a:latin typeface="Times New Roman" pitchFamily="18" charset="0"/>
                  <a:cs typeface="Times New Roman" pitchFamily="18" charset="0"/>
                </a:rPr>
                <a:t> cách thức</a:t>
              </a:r>
              <a:endParaRPr lang="en-US" sz="2000" b="1" dirty="0">
                <a:solidFill>
                  <a:schemeClr val="tx1"/>
                </a:solidFill>
                <a:latin typeface="Times New Roman" pitchFamily="18" charset="0"/>
                <a:cs typeface="Times New Roman" pitchFamily="18" charset="0"/>
              </a:endParaRPr>
            </a:p>
          </p:txBody>
        </p:sp>
        <p:sp>
          <p:nvSpPr>
            <p:cNvPr id="19" name="Rectangle 18"/>
            <p:cNvSpPr/>
            <p:nvPr/>
          </p:nvSpPr>
          <p:spPr>
            <a:xfrm>
              <a:off x="6628922" y="4648200"/>
              <a:ext cx="2073118" cy="381000"/>
            </a:xfrm>
            <a:prstGeom prst="rect">
              <a:avLst/>
            </a:prstGeom>
            <a:no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chemeClr val="tx1"/>
                  </a:solidFill>
                  <a:latin typeface="Times New Roman" pitchFamily="18" charset="0"/>
                  <a:cs typeface="Times New Roman" pitchFamily="18" charset="0"/>
                </a:rPr>
                <a:t>Đề</a:t>
              </a:r>
              <a:r>
                <a:rPr lang="en-US" sz="2000" b="1" dirty="0">
                  <a:solidFill>
                    <a:schemeClr val="tx1"/>
                  </a:solidFill>
                  <a:latin typeface="Times New Roman" pitchFamily="18" charset="0"/>
                  <a:cs typeface="Times New Roman" pitchFamily="18" charset="0"/>
                </a:rPr>
                <a:t> 1, 2, 3, 5, 6, 8</a:t>
              </a:r>
            </a:p>
          </p:txBody>
        </p:sp>
        <p:sp>
          <p:nvSpPr>
            <p:cNvPr id="20" name="Rectangle 19"/>
            <p:cNvSpPr/>
            <p:nvPr/>
          </p:nvSpPr>
          <p:spPr>
            <a:xfrm>
              <a:off x="3657346" y="5715000"/>
              <a:ext cx="2590604" cy="381000"/>
            </a:xfrm>
            <a:prstGeom prst="rect">
              <a:avLst/>
            </a:prstGeom>
            <a:no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chemeClr val="tx1"/>
                  </a:solidFill>
                  <a:latin typeface="Times New Roman" pitchFamily="18" charset="0"/>
                  <a:cs typeface="Times New Roman" pitchFamily="18" charset="0"/>
                </a:rPr>
                <a:t>Yêu</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cầu</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về</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nội</a:t>
              </a:r>
              <a:r>
                <a:rPr lang="en-US" sz="2000" b="1" dirty="0">
                  <a:solidFill>
                    <a:schemeClr val="tx1"/>
                  </a:solidFill>
                  <a:latin typeface="Times New Roman" pitchFamily="18" charset="0"/>
                  <a:cs typeface="Times New Roman" pitchFamily="18" charset="0"/>
                </a:rPr>
                <a:t> dung</a:t>
              </a:r>
            </a:p>
          </p:txBody>
        </p:sp>
        <p:sp>
          <p:nvSpPr>
            <p:cNvPr id="21" name="Rectangle 20"/>
            <p:cNvSpPr/>
            <p:nvPr/>
          </p:nvSpPr>
          <p:spPr>
            <a:xfrm>
              <a:off x="6628922" y="5486400"/>
              <a:ext cx="2073118" cy="381000"/>
            </a:xfrm>
            <a:prstGeom prst="rect">
              <a:avLst/>
            </a:prstGeom>
            <a:no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err="1">
                  <a:solidFill>
                    <a:schemeClr val="tx1"/>
                  </a:solidFill>
                  <a:latin typeface="Times New Roman" pitchFamily="18" charset="0"/>
                  <a:cs typeface="Times New Roman" pitchFamily="18" charset="0"/>
                </a:rPr>
                <a:t>Đề</a:t>
              </a:r>
              <a:r>
                <a:rPr lang="en-US" sz="2000" b="1" dirty="0">
                  <a:solidFill>
                    <a:schemeClr val="tx1"/>
                  </a:solidFill>
                  <a:latin typeface="Times New Roman" pitchFamily="18" charset="0"/>
                  <a:cs typeface="Times New Roman" pitchFamily="18" charset="0"/>
                </a:rPr>
                <a:t> 4, 7</a:t>
              </a:r>
            </a:p>
          </p:txBody>
        </p:sp>
        <p:cxnSp>
          <p:nvCxnSpPr>
            <p:cNvPr id="22" name="Straight Arrow Connector 21"/>
            <p:cNvCxnSpPr>
              <a:stCxn id="13" idx="3"/>
            </p:cNvCxnSpPr>
            <p:nvPr/>
          </p:nvCxnSpPr>
          <p:spPr>
            <a:xfrm flipV="1">
              <a:off x="1676296" y="4953000"/>
              <a:ext cx="457165" cy="3429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3" idx="3"/>
            </p:cNvCxnSpPr>
            <p:nvPr/>
          </p:nvCxnSpPr>
          <p:spPr>
            <a:xfrm>
              <a:off x="1676296" y="5295900"/>
              <a:ext cx="447641" cy="3444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3200181" y="4495800"/>
              <a:ext cx="457165" cy="3429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17" idx="1"/>
            </p:cNvCxnSpPr>
            <p:nvPr/>
          </p:nvCxnSpPr>
          <p:spPr>
            <a:xfrm>
              <a:off x="3193832" y="4811713"/>
              <a:ext cx="463515" cy="4079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20" idx="1"/>
            </p:cNvCxnSpPr>
            <p:nvPr/>
          </p:nvCxnSpPr>
          <p:spPr>
            <a:xfrm>
              <a:off x="3200181" y="5753100"/>
              <a:ext cx="457165" cy="1524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8" idx="3"/>
              <a:endCxn id="19" idx="1"/>
            </p:cNvCxnSpPr>
            <p:nvPr/>
          </p:nvCxnSpPr>
          <p:spPr>
            <a:xfrm>
              <a:off x="6247951" y="4533900"/>
              <a:ext cx="380971" cy="304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7" idx="3"/>
              <a:endCxn id="19" idx="1"/>
            </p:cNvCxnSpPr>
            <p:nvPr/>
          </p:nvCxnSpPr>
          <p:spPr>
            <a:xfrm flipV="1">
              <a:off x="6247951" y="4838700"/>
              <a:ext cx="380971" cy="3810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0" idx="3"/>
              <a:endCxn id="21" idx="1"/>
            </p:cNvCxnSpPr>
            <p:nvPr/>
          </p:nvCxnSpPr>
          <p:spPr>
            <a:xfrm flipV="1">
              <a:off x="6247951" y="5676900"/>
              <a:ext cx="380971"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 name="Rounded Rectangular Callout 10"/>
          <p:cNvSpPr/>
          <p:nvPr/>
        </p:nvSpPr>
        <p:spPr>
          <a:xfrm>
            <a:off x="9533628" y="4976194"/>
            <a:ext cx="2494035" cy="1295400"/>
          </a:xfrm>
          <a:prstGeom prst="wedgeRoundRectCallout">
            <a:avLst>
              <a:gd name="adj1" fmla="val -51592"/>
              <a:gd name="adj2" fmla="val -135488"/>
              <a:gd name="adj3" fmla="val 16667"/>
            </a:avLst>
          </a:prstGeom>
          <a:solidFill>
            <a:schemeClr val="accent6">
              <a:lumMod val="60000"/>
              <a:lumOff val="4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vi-VN" sz="2400" dirty="0">
                <a:solidFill>
                  <a:schemeClr val="tx1"/>
                </a:solidFill>
                <a:latin typeface="Times New Roman" pitchFamily="18" charset="0"/>
                <a:cs typeface="Times New Roman" pitchFamily="18" charset="0"/>
              </a:rPr>
              <a:t>Các đề bài trên có cấu tạo như thế nào?</a:t>
            </a:r>
            <a:endParaRPr lang="en-US" sz="2400" dirty="0">
              <a:solidFill>
                <a:schemeClr val="tx1"/>
              </a:solidFill>
              <a:latin typeface="Times New Roman" pitchFamily="18" charset="0"/>
              <a:cs typeface="Times New Roman" pitchFamily="18" charset="0"/>
            </a:endParaRPr>
          </a:p>
        </p:txBody>
      </p:sp>
      <p:grpSp>
        <p:nvGrpSpPr>
          <p:cNvPr id="40" name="Group 39"/>
          <p:cNvGrpSpPr/>
          <p:nvPr/>
        </p:nvGrpSpPr>
        <p:grpSpPr>
          <a:xfrm>
            <a:off x="67761" y="1868106"/>
            <a:ext cx="9115312" cy="4865238"/>
            <a:chOff x="117463" y="512318"/>
            <a:chExt cx="9195555" cy="4865238"/>
          </a:xfrm>
        </p:grpSpPr>
        <p:sp>
          <p:nvSpPr>
            <p:cNvPr id="41" name="TextBox 40"/>
            <p:cNvSpPr txBox="1"/>
            <p:nvPr/>
          </p:nvSpPr>
          <p:spPr>
            <a:xfrm>
              <a:off x="117463" y="512318"/>
              <a:ext cx="9142917" cy="4817579"/>
            </a:xfrm>
            <a:prstGeom prst="rect">
              <a:avLst/>
            </a:prstGeom>
            <a:solidFill>
              <a:schemeClr val="accent6">
                <a:lumMod val="40000"/>
                <a:lumOff val="60000"/>
              </a:schemeClr>
            </a:solidFill>
          </p:spPr>
          <p:txBody>
            <a:bodyPr wrap="square" rtlCol="0">
              <a:spAutoFit/>
            </a:bodyPr>
            <a:lstStyle/>
            <a:p>
              <a:endParaRPr lang="en-US"/>
            </a:p>
          </p:txBody>
        </p:sp>
        <p:sp>
          <p:nvSpPr>
            <p:cNvPr id="42" name="Rectangle 48"/>
            <p:cNvSpPr>
              <a:spLocks noChangeArrowheads="1"/>
            </p:cNvSpPr>
            <p:nvPr/>
          </p:nvSpPr>
          <p:spPr bwMode="auto">
            <a:xfrm>
              <a:off x="195999" y="1786896"/>
              <a:ext cx="2240182" cy="762000"/>
            </a:xfrm>
            <a:prstGeom prst="rect">
              <a:avLst/>
            </a:prstGeom>
            <a:solidFill>
              <a:schemeClr val="accent6">
                <a:lumMod val="60000"/>
                <a:lumOff val="40000"/>
              </a:schemeClr>
            </a:solidFill>
            <a:ln>
              <a:solidFill>
                <a:srgbClr val="C00000"/>
              </a:solidFill>
            </a:ln>
            <a:effectLst/>
          </p:spPr>
          <p:txBody>
            <a:bodyPr wrap="none" anchor="ctr"/>
            <a:lstStyle/>
            <a:p>
              <a:pPr algn="ctr"/>
              <a:r>
                <a:rPr lang="vi-VN" sz="2400" b="1" dirty="0">
                  <a:solidFill>
                    <a:srgbClr val="FF0000"/>
                  </a:solidFill>
                  <a:latin typeface="Times New Roman" panose="02020603050405020304" pitchFamily="18" charset="0"/>
                  <a:cs typeface="Times New Roman" panose="02020603050405020304" pitchFamily="18" charset="0"/>
                </a:rPr>
                <a:t>Đề có mệnh lệnh</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43" name="Rectangle 49"/>
            <p:cNvSpPr>
              <a:spLocks noChangeArrowheads="1"/>
            </p:cNvSpPr>
            <p:nvPr/>
          </p:nvSpPr>
          <p:spPr bwMode="auto">
            <a:xfrm>
              <a:off x="3097465" y="1026945"/>
              <a:ext cx="5923903" cy="914399"/>
            </a:xfrm>
            <a:prstGeom prst="rect">
              <a:avLst/>
            </a:prstGeom>
            <a:solidFill>
              <a:schemeClr val="accent6">
                <a:lumMod val="60000"/>
                <a:lumOff val="40000"/>
              </a:schemeClr>
            </a:solidFill>
            <a:ln w="9525">
              <a:solidFill>
                <a:srgbClr val="C00000"/>
              </a:solidFill>
              <a:miter lim="800000"/>
              <a:headEnd/>
              <a:tailEnd/>
            </a:ln>
            <a:effectLst/>
          </p:spPr>
          <p:txBody>
            <a:bodyPr wrap="none" anchor="ctr"/>
            <a:lstStyle/>
            <a:p>
              <a:endParaRPr lang="vi-VN" sz="2000" b="1" dirty="0">
                <a:latin typeface="Times New Roman" panose="02020603050405020304" pitchFamily="18" charset="0"/>
              </a:endParaRPr>
            </a:p>
            <a:p>
              <a:r>
                <a:rPr lang="vi-VN" sz="2000" b="1" dirty="0">
                  <a:solidFill>
                    <a:srgbClr val="3A21EF"/>
                  </a:solidFill>
                  <a:latin typeface="Times New Roman" panose="02020603050405020304" pitchFamily="18" charset="0"/>
                </a:rPr>
                <a:t>Phân tích: </a:t>
              </a:r>
              <a:r>
                <a:rPr lang="vi-VN" sz="2000" b="1" dirty="0">
                  <a:latin typeface="Times New Roman" panose="02020603050405020304" pitchFamily="18" charset="0"/>
                </a:rPr>
                <a:t>chia nhỏ đối tượng để xem xét, lí giải về </a:t>
              </a:r>
            </a:p>
            <a:p>
              <a:r>
                <a:rPr lang="vi-VN" sz="2000" b="1" dirty="0">
                  <a:latin typeface="Times New Roman" panose="02020603050405020304" pitchFamily="18" charset="0"/>
                </a:rPr>
                <a:t>nghệ thuật và nội dung (yêu cầu nghiêng về phương </a:t>
              </a:r>
            </a:p>
            <a:p>
              <a:r>
                <a:rPr lang="vi-VN" sz="2000" b="1" dirty="0">
                  <a:latin typeface="Times New Roman" panose="02020603050405020304" pitchFamily="18" charset="0"/>
                </a:rPr>
                <a:t>pháp nghị luận </a:t>
              </a:r>
            </a:p>
            <a:p>
              <a:endParaRPr lang="en-US" sz="2000" b="1" dirty="0">
                <a:latin typeface="Times New Roman" panose="02020603050405020304" pitchFamily="18" charset="0"/>
              </a:endParaRPr>
            </a:p>
          </p:txBody>
        </p:sp>
        <p:sp>
          <p:nvSpPr>
            <p:cNvPr id="44" name="Rectangle 56"/>
            <p:cNvSpPr>
              <a:spLocks noChangeArrowheads="1"/>
            </p:cNvSpPr>
            <p:nvPr/>
          </p:nvSpPr>
          <p:spPr bwMode="auto">
            <a:xfrm>
              <a:off x="3334630" y="2167896"/>
              <a:ext cx="5873459" cy="381000"/>
            </a:xfrm>
            <a:prstGeom prst="rect">
              <a:avLst/>
            </a:prstGeom>
            <a:solidFill>
              <a:schemeClr val="accent6">
                <a:lumMod val="60000"/>
                <a:lumOff val="40000"/>
              </a:schemeClr>
            </a:solidFill>
            <a:ln w="9525">
              <a:solidFill>
                <a:srgbClr val="C00000"/>
              </a:solidFill>
              <a:miter lim="800000"/>
              <a:headEnd/>
              <a:tailEnd/>
            </a:ln>
            <a:effectLst/>
          </p:spPr>
          <p:txBody>
            <a:bodyPr wrap="none" anchor="ctr"/>
            <a:lstStyle/>
            <a:p>
              <a:r>
                <a:rPr lang="vi-VN" sz="2000" b="1" dirty="0">
                  <a:solidFill>
                    <a:srgbClr val="3A21EF"/>
                  </a:solidFill>
                  <a:latin typeface="Times New Roman" panose="02020603050405020304" pitchFamily="18" charset="0"/>
                </a:rPr>
                <a:t>Cảm nhận: </a:t>
              </a:r>
              <a:r>
                <a:rPr lang="vi-VN" sz="2000" b="1" dirty="0">
                  <a:latin typeface="Times New Roman" panose="02020603050405020304" pitchFamily="18" charset="0"/>
                </a:rPr>
                <a:t>ấn tượng, cảm thụ của người viết</a:t>
              </a:r>
              <a:endParaRPr lang="en-US" sz="2000" b="1" dirty="0">
                <a:latin typeface="Times New Roman" panose="02020603050405020304" pitchFamily="18" charset="0"/>
              </a:endParaRPr>
            </a:p>
          </p:txBody>
        </p:sp>
        <p:sp>
          <p:nvSpPr>
            <p:cNvPr id="45" name="Rectangle 57"/>
            <p:cNvSpPr>
              <a:spLocks noChangeArrowheads="1"/>
            </p:cNvSpPr>
            <p:nvPr/>
          </p:nvSpPr>
          <p:spPr bwMode="auto">
            <a:xfrm>
              <a:off x="3197850" y="2861430"/>
              <a:ext cx="5873458" cy="647701"/>
            </a:xfrm>
            <a:prstGeom prst="rect">
              <a:avLst/>
            </a:prstGeom>
            <a:solidFill>
              <a:schemeClr val="accent6">
                <a:lumMod val="60000"/>
                <a:lumOff val="40000"/>
              </a:schemeClr>
            </a:solidFill>
            <a:ln w="9525">
              <a:solidFill>
                <a:srgbClr val="C00000"/>
              </a:solidFill>
              <a:miter lim="800000"/>
              <a:headEnd/>
              <a:tailEnd/>
            </a:ln>
            <a:effectLst/>
          </p:spPr>
          <p:txBody>
            <a:bodyPr wrap="none" anchor="ctr"/>
            <a:lstStyle/>
            <a:p>
              <a:r>
                <a:rPr lang="vi-VN" sz="2000" b="1" dirty="0">
                  <a:solidFill>
                    <a:srgbClr val="3A21EF"/>
                  </a:solidFill>
                  <a:latin typeface="Times New Roman" panose="02020603050405020304" pitchFamily="18" charset="0"/>
                </a:rPr>
                <a:t>Suy nghĩ: </a:t>
              </a:r>
              <a:r>
                <a:rPr lang="vi-VN" sz="2000" b="1" dirty="0">
                  <a:latin typeface="Times New Roman" panose="02020603050405020304" pitchFamily="18" charset="0"/>
                </a:rPr>
                <a:t>nhận định, phân tích, đánh giá của</a:t>
              </a:r>
            </a:p>
            <a:p>
              <a:r>
                <a:rPr lang="vi-VN" sz="2000" b="1" dirty="0">
                  <a:latin typeface="Times New Roman" panose="02020603050405020304" pitchFamily="18" charset="0"/>
                </a:rPr>
                <a:t> người viết</a:t>
              </a:r>
              <a:endParaRPr lang="en-US" sz="2000" b="1" dirty="0">
                <a:latin typeface="Times New Roman" panose="02020603050405020304" pitchFamily="18" charset="0"/>
              </a:endParaRPr>
            </a:p>
          </p:txBody>
        </p:sp>
        <p:sp>
          <p:nvSpPr>
            <p:cNvPr id="46" name="Line 61"/>
            <p:cNvSpPr>
              <a:spLocks noChangeShapeType="1"/>
            </p:cNvSpPr>
            <p:nvPr/>
          </p:nvSpPr>
          <p:spPr bwMode="auto">
            <a:xfrm flipV="1">
              <a:off x="2369972" y="1413681"/>
              <a:ext cx="685800" cy="632866"/>
            </a:xfrm>
            <a:prstGeom prst="line">
              <a:avLst/>
            </a:prstGeom>
            <a:noFill/>
            <a:ln w="28575">
              <a:solidFill>
                <a:schemeClr val="accent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Line 62"/>
            <p:cNvSpPr>
              <a:spLocks noChangeShapeType="1"/>
            </p:cNvSpPr>
            <p:nvPr/>
          </p:nvSpPr>
          <p:spPr bwMode="auto">
            <a:xfrm>
              <a:off x="2456768" y="2219977"/>
              <a:ext cx="609601" cy="144932"/>
            </a:xfrm>
            <a:prstGeom prst="line">
              <a:avLst/>
            </a:prstGeom>
            <a:noFill/>
            <a:ln w="28575">
              <a:solidFill>
                <a:schemeClr val="accent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Line 63"/>
            <p:cNvSpPr>
              <a:spLocks noChangeShapeType="1"/>
            </p:cNvSpPr>
            <p:nvPr/>
          </p:nvSpPr>
          <p:spPr bwMode="auto">
            <a:xfrm>
              <a:off x="2435850" y="2380253"/>
              <a:ext cx="762000" cy="759857"/>
            </a:xfrm>
            <a:prstGeom prst="line">
              <a:avLst/>
            </a:prstGeom>
            <a:noFill/>
            <a:ln w="28575">
              <a:solidFill>
                <a:schemeClr val="accent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Rectangle 48"/>
            <p:cNvSpPr>
              <a:spLocks noChangeArrowheads="1"/>
            </p:cNvSpPr>
            <p:nvPr/>
          </p:nvSpPr>
          <p:spPr bwMode="auto">
            <a:xfrm>
              <a:off x="345299" y="3807896"/>
              <a:ext cx="8967719" cy="1569660"/>
            </a:xfrm>
            <a:prstGeom prst="rect">
              <a:avLst/>
            </a:prstGeom>
            <a:solidFill>
              <a:schemeClr val="accent6">
                <a:lumMod val="40000"/>
                <a:lumOff val="60000"/>
              </a:schemeClr>
            </a:solidFill>
            <a:ln>
              <a:solidFill>
                <a:srgbClr val="C00000"/>
              </a:solid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FF0000"/>
                  </a:solidFill>
                  <a:latin typeface="Times New Roman" panose="02020603050405020304" pitchFamily="18" charset="0"/>
                </a:rPr>
                <a:t>Đề </a:t>
              </a:r>
              <a:r>
                <a:rPr lang="en-US" altLang="en-US" sz="2400" b="1" i="1" dirty="0">
                  <a:solidFill>
                    <a:srgbClr val="FF0000"/>
                  </a:solidFill>
                  <a:latin typeface="Times New Roman" panose="02020603050405020304" pitchFamily="18" charset="0"/>
                </a:rPr>
                <a:t>không có lệnh (không định hướng)</a:t>
              </a:r>
              <a:r>
                <a:rPr lang="en-US" altLang="en-US" sz="2400" b="1" dirty="0">
                  <a:solidFill>
                    <a:srgbClr val="FF0000"/>
                  </a:solidFill>
                  <a:latin typeface="Times New Roman" panose="02020603050405020304" pitchFamily="18" charset="0"/>
                </a:rPr>
                <a:t> </a:t>
              </a:r>
              <a:r>
                <a:rPr lang="vi-VN" altLang="en-US" sz="2400" dirty="0">
                  <a:latin typeface="Times New Roman" panose="02020603050405020304" pitchFamily="18" charset="0"/>
                </a:rPr>
                <a:t>đ</a:t>
              </a:r>
              <a:r>
                <a:rPr lang="en-US" altLang="en-US" sz="2400" dirty="0">
                  <a:latin typeface="Times New Roman" panose="02020603050405020304" pitchFamily="18" charset="0"/>
                </a:rPr>
                <a:t>òi hỏi ng</a:t>
              </a:r>
              <a:r>
                <a:rPr lang="vi-VN" altLang="en-US" sz="2400" dirty="0">
                  <a:latin typeface="Times New Roman" panose="02020603050405020304" pitchFamily="18" charset="0"/>
                </a:rPr>
                <a:t>ư</a:t>
              </a:r>
              <a:r>
                <a:rPr lang="en-US" altLang="en-US" sz="2400" dirty="0">
                  <a:latin typeface="Times New Roman" panose="02020603050405020304" pitchFamily="18" charset="0"/>
                </a:rPr>
                <a:t>ời viết tự xác </a:t>
              </a:r>
              <a:r>
                <a:rPr lang="vi-VN" altLang="en-US" sz="2400" dirty="0">
                  <a:latin typeface="Times New Roman" panose="02020603050405020304" pitchFamily="18" charset="0"/>
                </a:rPr>
                <a:t>đ</a:t>
              </a:r>
              <a:r>
                <a:rPr lang="en-US" altLang="en-US" sz="2400" dirty="0">
                  <a:latin typeface="Times New Roman" panose="02020603050405020304" pitchFamily="18" charset="0"/>
                </a:rPr>
                <a:t>ịnh </a:t>
              </a:r>
              <a:r>
                <a:rPr lang="vi-VN" altLang="en-US" sz="2400" dirty="0">
                  <a:latin typeface="Times New Roman" panose="02020603050405020304" pitchFamily="18" charset="0"/>
                </a:rPr>
                <a:t>đ</a:t>
              </a:r>
              <a:r>
                <a:rPr lang="en-US" altLang="en-US" sz="2400" dirty="0">
                  <a:latin typeface="Times New Roman" panose="02020603050405020304" pitchFamily="18" charset="0"/>
                </a:rPr>
                <a:t>ể tập trung vào h</a:t>
              </a:r>
              <a:r>
                <a:rPr lang="vi-VN" altLang="en-US" sz="2400" dirty="0">
                  <a:latin typeface="Times New Roman" panose="02020603050405020304" pitchFamily="18" charset="0"/>
                </a:rPr>
                <a:t>ư</a:t>
              </a:r>
              <a:r>
                <a:rPr lang="en-US" altLang="en-US" sz="2400" dirty="0">
                  <a:latin typeface="Times New Roman" panose="02020603050405020304" pitchFamily="18" charset="0"/>
                </a:rPr>
                <a:t>ớng nào, ph</a:t>
              </a:r>
              <a:r>
                <a:rPr lang="vi-VN" altLang="en-US" sz="2400" dirty="0">
                  <a:latin typeface="Times New Roman" panose="02020603050405020304" pitchFamily="18" charset="0"/>
                </a:rPr>
                <a:t>ươ</a:t>
              </a:r>
              <a:r>
                <a:rPr lang="en-US" altLang="en-US" sz="2400" dirty="0">
                  <a:latin typeface="Times New Roman" panose="02020603050405020304" pitchFamily="18" charset="0"/>
                </a:rPr>
                <a:t>ng diện nào </a:t>
              </a:r>
              <a:r>
                <a:rPr lang="vi-VN" altLang="en-US" sz="2400" dirty="0">
                  <a:latin typeface="Times New Roman" panose="02020603050405020304" pitchFamily="18" charset="0"/>
                </a:rPr>
                <a:t>đ</a:t>
              </a:r>
              <a:r>
                <a:rPr lang="en-US" altLang="en-US" sz="2400" dirty="0">
                  <a:latin typeface="Times New Roman" panose="02020603050405020304" pitchFamily="18" charset="0"/>
                </a:rPr>
                <a:t>áng chú ý của </a:t>
              </a:r>
              <a:r>
                <a:rPr lang="vi-VN" altLang="en-US" sz="2400" dirty="0">
                  <a:latin typeface="Times New Roman" panose="02020603050405020304" pitchFamily="18" charset="0"/>
                </a:rPr>
                <a:t>đ</a:t>
              </a:r>
              <a:r>
                <a:rPr lang="en-US" altLang="en-US" sz="2400" dirty="0">
                  <a:latin typeface="Times New Roman" panose="02020603050405020304" pitchFamily="18" charset="0"/>
                </a:rPr>
                <a:t>ối t</a:t>
              </a:r>
              <a:r>
                <a:rPr lang="vi-VN" altLang="en-US" sz="2400" dirty="0">
                  <a:latin typeface="Times New Roman" panose="02020603050405020304" pitchFamily="18" charset="0"/>
                </a:rPr>
                <a:t>ư</a:t>
              </a:r>
              <a:r>
                <a:rPr lang="en-US" altLang="en-US" sz="2400" dirty="0">
                  <a:latin typeface="Times New Roman" panose="02020603050405020304" pitchFamily="18" charset="0"/>
                </a:rPr>
                <a:t>ợng. </a:t>
              </a:r>
            </a:p>
            <a:p>
              <a:pPr eaLnBrk="1" hangingPunct="1"/>
              <a:r>
                <a:rPr lang="en-US" altLang="en-US" sz="2400" dirty="0">
                  <a:latin typeface="Times New Roman" panose="02020603050405020304" pitchFamily="18" charset="0"/>
                </a:rPr>
                <a:t>   =&gt;  </a:t>
              </a:r>
              <a:r>
                <a:rPr lang="fr-FR" altLang="en-US" sz="2400" dirty="0">
                  <a:latin typeface="Times New Roman" panose="02020603050405020304" pitchFamily="18" charset="0"/>
                </a:rPr>
                <a:t>Đ</a:t>
              </a:r>
              <a:r>
                <a:rPr lang="en-US" altLang="en-US" sz="2400" dirty="0">
                  <a:latin typeface="Times New Roman" panose="02020603050405020304" pitchFamily="18" charset="0"/>
                </a:rPr>
                <a:t>ều phải nghị luận về một </a:t>
              </a:r>
              <a:r>
                <a:rPr lang="vi-VN" altLang="en-US" sz="2400" dirty="0">
                  <a:latin typeface="Times New Roman" panose="02020603050405020304" pitchFamily="18" charset="0"/>
                </a:rPr>
                <a:t>đ</a:t>
              </a:r>
              <a:r>
                <a:rPr lang="en-US" altLang="en-US" sz="2400" dirty="0">
                  <a:latin typeface="Times New Roman" panose="02020603050405020304" pitchFamily="18" charset="0"/>
                </a:rPr>
                <a:t>oạn th</a:t>
              </a:r>
              <a:r>
                <a:rPr lang="vi-VN" altLang="en-US" sz="2400" dirty="0">
                  <a:latin typeface="Times New Roman" panose="02020603050405020304" pitchFamily="18" charset="0"/>
                </a:rPr>
                <a:t>ơ</a:t>
              </a:r>
              <a:r>
                <a:rPr lang="en-US" altLang="en-US" sz="2400" dirty="0">
                  <a:latin typeface="Times New Roman" panose="02020603050405020304" pitchFamily="18" charset="0"/>
                </a:rPr>
                <a:t>, bài th</a:t>
              </a:r>
              <a:r>
                <a:rPr lang="vi-VN" altLang="en-US" sz="2400" dirty="0">
                  <a:latin typeface="Times New Roman" panose="02020603050405020304" pitchFamily="18" charset="0"/>
                </a:rPr>
                <a:t>ơ</a:t>
              </a:r>
              <a:r>
                <a:rPr lang="en-US" altLang="en-US" sz="2400" dirty="0">
                  <a:latin typeface="Times New Roman" panose="02020603050405020304" pitchFamily="18" charset="0"/>
                </a:rPr>
                <a:t>.</a:t>
              </a:r>
            </a:p>
          </p:txBody>
        </p:sp>
      </p:grpSp>
      <p:sp>
        <p:nvSpPr>
          <p:cNvPr id="50" name="Rectangle 49"/>
          <p:cNvSpPr>
            <a:spLocks noChangeArrowheads="1"/>
          </p:cNvSpPr>
          <p:nvPr/>
        </p:nvSpPr>
        <p:spPr bwMode="auto">
          <a:xfrm>
            <a:off x="8922444" y="1071192"/>
            <a:ext cx="3370823" cy="5632311"/>
          </a:xfrm>
          <a:prstGeom prst="rect">
            <a:avLst/>
          </a:prstGeom>
          <a:solidFill>
            <a:schemeClr val="accent6">
              <a:lumMod val="20000"/>
              <a:lumOff val="80000"/>
            </a:schemeClr>
          </a:solidFill>
          <a:ln w="57150">
            <a:solidFill>
              <a:srgbClr val="C00000"/>
            </a:solid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i="1" dirty="0">
                <a:solidFill>
                  <a:srgbClr val="4203DF"/>
                </a:solidFill>
                <a:latin typeface="Times New Roman" panose="02020603050405020304" pitchFamily="18" charset="0"/>
              </a:rPr>
              <a:t>So </a:t>
            </a:r>
            <a:r>
              <a:rPr lang="en-US" altLang="en-US" sz="2400" b="1" i="1" dirty="0" err="1">
                <a:solidFill>
                  <a:srgbClr val="4203DF"/>
                </a:solidFill>
                <a:latin typeface="Times New Roman" panose="02020603050405020304" pitchFamily="18" charset="0"/>
              </a:rPr>
              <a:t>sánh</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sự</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giống</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nhau</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và</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khác</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nhau</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giữa</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các</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đề</a:t>
            </a:r>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bài</a:t>
            </a:r>
            <a:r>
              <a:rPr lang="en-US" altLang="en-US" sz="2400" b="1" i="1" dirty="0">
                <a:solidFill>
                  <a:srgbClr val="4203DF"/>
                </a:solidFill>
                <a:latin typeface="Times New Roman" panose="02020603050405020304" pitchFamily="18" charset="0"/>
              </a:rPr>
              <a:t>.</a:t>
            </a:r>
          </a:p>
          <a:p>
            <a:pPr eaLnBrk="1" hangingPunct="1"/>
            <a:r>
              <a:rPr lang="en-US" altLang="en-US" sz="2400" b="1" dirty="0">
                <a:solidFill>
                  <a:srgbClr val="4203DF"/>
                </a:solidFill>
                <a:latin typeface="Times New Roman" panose="02020603050405020304" pitchFamily="18" charset="0"/>
              </a:rPr>
              <a:t>*</a:t>
            </a:r>
            <a:r>
              <a:rPr lang="en-US" altLang="en-US" sz="2400" b="1" dirty="0" err="1">
                <a:solidFill>
                  <a:srgbClr val="4203DF"/>
                </a:solidFill>
                <a:latin typeface="Times New Roman" panose="02020603050405020304" pitchFamily="18" charset="0"/>
              </a:rPr>
              <a:t>Giống</a:t>
            </a:r>
            <a:r>
              <a:rPr lang="en-US" altLang="en-US" sz="2400" b="1" dirty="0">
                <a:solidFill>
                  <a:srgbClr val="4203DF"/>
                </a:solidFill>
                <a:latin typeface="Times New Roman" panose="02020603050405020304" pitchFamily="18" charset="0"/>
              </a:rPr>
              <a:t>:  </a:t>
            </a:r>
            <a:r>
              <a:rPr lang="fr-FR" altLang="en-US" sz="2400" dirty="0">
                <a:latin typeface="Times New Roman" panose="02020603050405020304" pitchFamily="18" charset="0"/>
              </a:rPr>
              <a:t>Đ</a:t>
            </a:r>
            <a:r>
              <a:rPr lang="en-US" altLang="en-US" sz="2400" dirty="0" err="1">
                <a:latin typeface="Times New Roman" panose="02020603050405020304" pitchFamily="18" charset="0"/>
              </a:rPr>
              <a:t>ều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phải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nghị</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luận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về</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một</a:t>
            </a:r>
            <a:r>
              <a:rPr lang="en-US" altLang="en-US" sz="2400" dirty="0">
                <a:latin typeface="Times New Roman" panose="02020603050405020304" pitchFamily="18" charset="0"/>
              </a:rPr>
              <a:t> </a:t>
            </a:r>
            <a:r>
              <a:rPr lang="vi-VN" altLang="en-US" sz="2400" dirty="0">
                <a:latin typeface="Times New Roman" panose="02020603050405020304" pitchFamily="18" charset="0"/>
              </a:rPr>
              <a:t>đ</a:t>
            </a:r>
            <a:r>
              <a:rPr lang="en-US" altLang="en-US" sz="2400" dirty="0" err="1">
                <a:latin typeface="Times New Roman" panose="02020603050405020304" pitchFamily="18" charset="0"/>
              </a:rPr>
              <a:t>oạn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a:t>
            </a:r>
            <a:r>
              <a:rPr lang="vi-VN" altLang="en-US" sz="2400" dirty="0">
                <a:latin typeface="Times New Roman" panose="02020603050405020304" pitchFamily="18" charset="0"/>
              </a:rPr>
              <a:t>ơ</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bài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a:t>
            </a:r>
            <a:r>
              <a:rPr lang="vi-VN" altLang="en-US" sz="2400" dirty="0">
                <a:latin typeface="Times New Roman" panose="02020603050405020304" pitchFamily="18" charset="0"/>
              </a:rPr>
              <a:t>ơ</a:t>
            </a:r>
            <a:r>
              <a:rPr lang="en-US" altLang="en-US" sz="2400" dirty="0">
                <a:latin typeface="Times New Roman" panose="02020603050405020304" pitchFamily="18" charset="0"/>
              </a:rPr>
              <a:t>.</a:t>
            </a:r>
          </a:p>
          <a:p>
            <a:pPr eaLnBrk="1" hangingPunct="1"/>
            <a:r>
              <a:rPr lang="en-US" altLang="en-US" sz="2400" b="1" i="1" dirty="0">
                <a:solidFill>
                  <a:srgbClr val="4203DF"/>
                </a:solidFill>
                <a:latin typeface="Times New Roman" panose="02020603050405020304" pitchFamily="18" charset="0"/>
              </a:rPr>
              <a:t>* </a:t>
            </a:r>
            <a:r>
              <a:rPr lang="en-US" altLang="en-US" sz="2400" b="1" i="1" dirty="0" err="1">
                <a:solidFill>
                  <a:srgbClr val="4203DF"/>
                </a:solidFill>
                <a:latin typeface="Times New Roman" panose="02020603050405020304" pitchFamily="18" charset="0"/>
              </a:rPr>
              <a:t>Khác</a:t>
            </a:r>
            <a:r>
              <a:rPr lang="en-US" altLang="en-US" sz="2400" b="1" i="1" dirty="0">
                <a:solidFill>
                  <a:srgbClr val="4203DF"/>
                </a:solidFill>
                <a:latin typeface="Times New Roman" panose="02020603050405020304" pitchFamily="18" charset="0"/>
              </a:rPr>
              <a:t>:</a:t>
            </a:r>
          </a:p>
          <a:p>
            <a:pPr eaLnBrk="1" hangingPunct="1"/>
            <a:r>
              <a:rPr lang="en-US" altLang="en-US" sz="2400" b="1" i="1" dirty="0">
                <a:latin typeface="Times New Roman" panose="02020603050405020304" pitchFamily="18" charset="0"/>
              </a:rPr>
              <a:t>+ Phân tích</a:t>
            </a:r>
            <a:r>
              <a:rPr lang="en-US" altLang="en-US" sz="2400" b="1" dirty="0">
                <a:latin typeface="Times New Roman" panose="02020603050405020304" pitchFamily="18" charset="0"/>
              </a:rPr>
              <a:t>: </a:t>
            </a:r>
            <a:r>
              <a:rPr lang="en-US" altLang="en-US" sz="2400" dirty="0">
                <a:latin typeface="Times New Roman" panose="02020603050405020304" pitchFamily="18" charset="0"/>
              </a:rPr>
              <a:t>Nghiêng về ph</a:t>
            </a:r>
            <a:r>
              <a:rPr lang="vi-VN" altLang="en-US" sz="2400" dirty="0">
                <a:latin typeface="Times New Roman" panose="02020603050405020304" pitchFamily="18" charset="0"/>
              </a:rPr>
              <a:t>ươ</a:t>
            </a:r>
            <a:r>
              <a:rPr lang="en-US" altLang="en-US" sz="2400" dirty="0">
                <a:latin typeface="Times New Roman" panose="02020603050405020304" pitchFamily="18" charset="0"/>
              </a:rPr>
              <a:t>ng </a:t>
            </a:r>
            <a:r>
              <a:rPr lang="en-US" altLang="en-US" sz="2400" dirty="0" err="1">
                <a:latin typeface="Times New Roman" panose="02020603050405020304" pitchFamily="18" charset="0"/>
              </a:rPr>
              <a:t>pháp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nghị</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luận</a:t>
            </a:r>
            <a:r>
              <a:rPr lang="en-US" altLang="en-US" sz="2400" dirty="0">
                <a:latin typeface="Times New Roman" panose="02020603050405020304" pitchFamily="18" charset="0"/>
              </a:rPr>
              <a:t>.</a:t>
            </a:r>
          </a:p>
          <a:p>
            <a:pPr eaLnBrk="1" hangingPunct="1"/>
            <a:r>
              <a:rPr lang="en-US" altLang="en-US" sz="2400" b="1" i="1" dirty="0">
                <a:latin typeface="Times New Roman" panose="02020603050405020304" pitchFamily="18" charset="0"/>
              </a:rPr>
              <a:t>+ </a:t>
            </a:r>
            <a:r>
              <a:rPr lang="en-US" altLang="en-US" sz="2400" b="1" i="1" dirty="0" err="1">
                <a:latin typeface="Times New Roman" panose="02020603050405020304" pitchFamily="18" charset="0"/>
              </a:rPr>
              <a:t>Cảm</a:t>
            </a:r>
            <a:r>
              <a:rPr lang="en-US" altLang="en-US" sz="2400" b="1" i="1" dirty="0">
                <a:latin typeface="Times New Roman" panose="02020603050405020304" pitchFamily="18" charset="0"/>
              </a:rPr>
              <a:t> </a:t>
            </a:r>
            <a:r>
              <a:rPr lang="en-US" altLang="en-US" sz="2400" b="1" i="1" dirty="0" err="1">
                <a:latin typeface="Times New Roman" panose="02020603050405020304" pitchFamily="18" charset="0"/>
              </a:rPr>
              <a:t>nhận</a:t>
            </a:r>
            <a:r>
              <a:rPr lang="en-US" altLang="en-US" sz="2400" b="1" dirty="0">
                <a:latin typeface="Times New Roman" panose="02020603050405020304" pitchFamily="18" charset="0"/>
              </a:rPr>
              <a:t>: </a:t>
            </a:r>
            <a:r>
              <a:rPr lang="en-US" altLang="en-US" sz="2400" dirty="0" err="1">
                <a:latin typeface="Times New Roman" panose="02020603050405020304" pitchFamily="18" charset="0"/>
              </a:rPr>
              <a:t>Nghị</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luận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trên</a:t>
            </a:r>
            <a:r>
              <a:rPr lang="en-US" altLang="en-US" sz="2400" dirty="0">
                <a:latin typeface="Times New Roman" panose="02020603050405020304" pitchFamily="18" charset="0"/>
              </a:rPr>
              <a:t> c</a:t>
            </a:r>
            <a:r>
              <a:rPr lang="vi-VN" altLang="en-US" sz="2400" dirty="0">
                <a:latin typeface="Times New Roman" panose="02020603050405020304" pitchFamily="18" charset="0"/>
              </a:rPr>
              <a:t>ơ</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sở</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ấn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tượng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cảm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thụ</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của</a:t>
            </a:r>
            <a:r>
              <a:rPr lang="en-US" altLang="en-US" sz="2400" dirty="0">
                <a:latin typeface="Times New Roman" panose="02020603050405020304" pitchFamily="18" charset="0"/>
              </a:rPr>
              <a:t> ng</a:t>
            </a:r>
            <a:r>
              <a:rPr lang="vi-VN" altLang="en-US" sz="2400" dirty="0">
                <a:latin typeface="Times New Roman" panose="02020603050405020304" pitchFamily="18" charset="0"/>
              </a:rPr>
              <a:t>ư</a:t>
            </a:r>
            <a:r>
              <a:rPr lang="en-US" altLang="en-US" sz="2400" dirty="0" err="1">
                <a:latin typeface="Times New Roman" panose="02020603050405020304" pitchFamily="18" charset="0"/>
              </a:rPr>
              <a:t>ời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viết</a:t>
            </a:r>
            <a:r>
              <a:rPr lang="en-US" altLang="en-US" sz="2400" dirty="0">
                <a:latin typeface="Times New Roman" panose="02020603050405020304" pitchFamily="18" charset="0"/>
              </a:rPr>
              <a:t>.</a:t>
            </a:r>
          </a:p>
          <a:p>
            <a:pPr eaLnBrk="1" hangingPunct="1"/>
            <a:r>
              <a:rPr lang="en-US" altLang="en-US" sz="2400" b="1" i="1" dirty="0">
                <a:latin typeface="Times New Roman" panose="02020603050405020304" pitchFamily="18" charset="0"/>
              </a:rPr>
              <a:t>+ </a:t>
            </a:r>
            <a:r>
              <a:rPr lang="en-US" altLang="en-US" sz="2400" b="1" i="1" dirty="0" err="1">
                <a:latin typeface="Times New Roman" panose="02020603050405020304" pitchFamily="18" charset="0"/>
              </a:rPr>
              <a:t>Suy</a:t>
            </a:r>
            <a:r>
              <a:rPr lang="en-US" altLang="en-US" sz="2400" b="1" i="1" dirty="0">
                <a:latin typeface="Times New Roman" panose="02020603050405020304" pitchFamily="18" charset="0"/>
              </a:rPr>
              <a:t> </a:t>
            </a:r>
            <a:r>
              <a:rPr lang="en-US" altLang="en-US" sz="2400" b="1" i="1" dirty="0" err="1">
                <a:latin typeface="Times New Roman" panose="02020603050405020304" pitchFamily="18" charset="0"/>
              </a:rPr>
              <a:t>nghĩ</a:t>
            </a:r>
            <a:r>
              <a:rPr lang="en-US" altLang="en-US" sz="2400" b="1" dirty="0">
                <a:latin typeface="Times New Roman" panose="02020603050405020304" pitchFamily="18" charset="0"/>
              </a:rPr>
              <a:t>: </a:t>
            </a:r>
            <a:r>
              <a:rPr lang="en-US" altLang="en-US" sz="2400" dirty="0" err="1">
                <a:latin typeface="Times New Roman" panose="02020603050405020304" pitchFamily="18" charset="0"/>
              </a:rPr>
              <a:t>Nghị</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luận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nhấn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mạnh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tới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nhận</a:t>
            </a:r>
            <a:r>
              <a:rPr lang="en-US" altLang="en-US" sz="2400" dirty="0">
                <a:latin typeface="Times New Roman" panose="02020603050405020304" pitchFamily="18" charset="0"/>
              </a:rPr>
              <a:t> </a:t>
            </a:r>
            <a:r>
              <a:rPr lang="vi-VN" altLang="en-US" sz="2400" dirty="0">
                <a:latin typeface="Times New Roman" panose="02020603050405020304" pitchFamily="18" charset="0"/>
              </a:rPr>
              <a:t>đ</a:t>
            </a:r>
            <a:r>
              <a:rPr lang="en-US" altLang="en-US" sz="2400" dirty="0" err="1">
                <a:latin typeface="Times New Roman" panose="02020603050405020304" pitchFamily="18" charset="0"/>
              </a:rPr>
              <a:t>ịnh</a:t>
            </a:r>
            <a:r>
              <a:rPr lang="en-US" altLang="en-US" sz="2400" dirty="0">
                <a:latin typeface="Times New Roman" panose="02020603050405020304" pitchFamily="18" charset="0"/>
              </a:rPr>
              <a:t>, </a:t>
            </a:r>
            <a:r>
              <a:rPr lang="vi-VN" altLang="en-US" sz="2400" dirty="0">
                <a:latin typeface="Times New Roman" panose="02020603050405020304" pitchFamily="18" charset="0"/>
              </a:rPr>
              <a:t>đ</a:t>
            </a:r>
            <a:r>
              <a:rPr lang="en-US" altLang="en-US" sz="2400" dirty="0" err="1">
                <a:latin typeface="Times New Roman" panose="02020603050405020304" pitchFamily="18" charset="0"/>
              </a:rPr>
              <a:t>ánh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giá</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của</a:t>
            </a:r>
            <a:r>
              <a:rPr lang="en-US" altLang="en-US" sz="2400" dirty="0">
                <a:latin typeface="Times New Roman" panose="02020603050405020304" pitchFamily="18" charset="0"/>
              </a:rPr>
              <a:t> ng</a:t>
            </a:r>
            <a:r>
              <a:rPr lang="vi-VN" altLang="en-US" sz="2400" dirty="0">
                <a:latin typeface="Times New Roman" panose="02020603050405020304" pitchFamily="18" charset="0"/>
              </a:rPr>
              <a:t>ư</a:t>
            </a:r>
            <a:r>
              <a:rPr lang="en-US" altLang="en-US" sz="2400" dirty="0" err="1">
                <a:latin typeface="Times New Roman" panose="02020603050405020304" pitchFamily="18" charset="0"/>
              </a:rPr>
              <a:t>ời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viết</a:t>
            </a:r>
            <a:r>
              <a:rPr lang="en-US" altLang="en-US" sz="2400" dirty="0">
                <a:latin typeface="Times New Roman" panose="02020603050405020304" pitchFamily="18" charset="0"/>
              </a:rPr>
              <a:t>.</a:t>
            </a:r>
          </a:p>
        </p:txBody>
      </p:sp>
      <p:sp>
        <p:nvSpPr>
          <p:cNvPr id="51" name="Rectangle 50"/>
          <p:cNvSpPr>
            <a:spLocks noChangeArrowheads="1"/>
          </p:cNvSpPr>
          <p:nvPr/>
        </p:nvSpPr>
        <p:spPr bwMode="auto">
          <a:xfrm>
            <a:off x="5230022" y="3592997"/>
            <a:ext cx="3370823" cy="3046988"/>
          </a:xfrm>
          <a:prstGeom prst="rect">
            <a:avLst/>
          </a:prstGeom>
          <a:solidFill>
            <a:schemeClr val="accent4">
              <a:lumMod val="20000"/>
              <a:lumOff val="80000"/>
            </a:schemeClr>
          </a:solidFill>
          <a:ln w="57150">
            <a:solidFill>
              <a:srgbClr val="C00000"/>
            </a:solid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i="1" dirty="0">
                <a:solidFill>
                  <a:srgbClr val="4203DF"/>
                </a:solidFill>
                <a:latin typeface="Times New Roman" panose="02020603050405020304" pitchFamily="18" charset="0"/>
              </a:rPr>
              <a:t>Từ việc tìm hiểu các đề bài trên ta thấy được sự đa dạng phong phú của đề  bài nghị luận về đoạn thơ, bài thơ.</a:t>
            </a:r>
          </a:p>
          <a:p>
            <a:pPr eaLnBrk="1" hangingPunct="1"/>
            <a:r>
              <a:rPr lang="en-US" sz="2400" dirty="0">
                <a:latin typeface="Times New Roman" panose="02020603050405020304" pitchFamily="18" charset="0"/>
                <a:cs typeface="Times New Roman" panose="02020603050405020304" pitchFamily="18" charset="0"/>
              </a:rPr>
              <a:t>Em hãy tự ra một đề bài tương tự như các đề trên?</a:t>
            </a:r>
          </a:p>
          <a:p>
            <a:pPr eaLnBrk="1" hangingPunct="1"/>
            <a:endParaRPr lang="en-US" altLang="en-US" sz="2400" dirty="0">
              <a:latin typeface="Times New Roman" panose="02020603050405020304" pitchFamily="18" charset="0"/>
            </a:endParaRPr>
          </a:p>
        </p:txBody>
      </p:sp>
      <p:sp>
        <p:nvSpPr>
          <p:cNvPr id="52" name="Rectangle 51"/>
          <p:cNvSpPr>
            <a:spLocks noChangeArrowheads="1"/>
          </p:cNvSpPr>
          <p:nvPr/>
        </p:nvSpPr>
        <p:spPr bwMode="auto">
          <a:xfrm>
            <a:off x="144781" y="709242"/>
            <a:ext cx="90701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 ĐỀ BÀI NGHỊ LUẬN VỀ MỘT ĐOẠN THƠ, BÀI THƠ</a:t>
            </a:r>
            <a:endParaRPr lang="en-US" altLang="en-US" sz="2800" b="1" dirty="0">
              <a:solidFill>
                <a:srgbClr val="FF0000"/>
              </a:solidFill>
              <a:latin typeface="Calibri" panose="020F0502020204030204" pitchFamily="34" charset="0"/>
            </a:endParaRPr>
          </a:p>
        </p:txBody>
      </p:sp>
      <p:sp>
        <p:nvSpPr>
          <p:cNvPr id="53" name="Rectangle 3"/>
          <p:cNvSpPr>
            <a:spLocks noChangeArrowheads="1"/>
          </p:cNvSpPr>
          <p:nvPr/>
        </p:nvSpPr>
        <p:spPr bwMode="auto">
          <a:xfrm>
            <a:off x="125567" y="-35709"/>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55" name="WordArt 4"/>
          <p:cNvSpPr>
            <a:spLocks noChangeArrowheads="1" noChangeShapeType="1" noTextEdit="1"/>
          </p:cNvSpPr>
          <p:nvPr/>
        </p:nvSpPr>
        <p:spPr bwMode="auto">
          <a:xfrm>
            <a:off x="3955955" y="24684"/>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56" name="WordArt 4"/>
          <p:cNvSpPr>
            <a:spLocks noChangeArrowheads="1" noChangeShapeType="1" noTextEdit="1"/>
          </p:cNvSpPr>
          <p:nvPr/>
        </p:nvSpPr>
        <p:spPr bwMode="auto">
          <a:xfrm>
            <a:off x="2151840" y="194941"/>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6209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nodeType="clickEffect">
                                  <p:stCondLst>
                                    <p:cond delay="0"/>
                                  </p:stCondLst>
                                  <p:childTnLst>
                                    <p:anim calcmode="lin" valueType="num">
                                      <p:cBhvr>
                                        <p:cTn id="6" dur="500"/>
                                        <p:tgtEl>
                                          <p:spTgt spid="40"/>
                                        </p:tgtEl>
                                        <p:attrNameLst>
                                          <p:attrName>ppt_w</p:attrName>
                                        </p:attrNameLst>
                                      </p:cBhvr>
                                      <p:tavLst>
                                        <p:tav tm="0">
                                          <p:val>
                                            <p:strVal val="ppt_w"/>
                                          </p:val>
                                        </p:tav>
                                        <p:tav tm="100000">
                                          <p:val>
                                            <p:fltVal val="0"/>
                                          </p:val>
                                        </p:tav>
                                      </p:tavLst>
                                    </p:anim>
                                    <p:anim calcmode="lin" valueType="num">
                                      <p:cBhvr>
                                        <p:cTn id="7" dur="500"/>
                                        <p:tgtEl>
                                          <p:spTgt spid="40"/>
                                        </p:tgtEl>
                                        <p:attrNameLst>
                                          <p:attrName>ppt_h</p:attrName>
                                        </p:attrNameLst>
                                      </p:cBhvr>
                                      <p:tavLst>
                                        <p:tav tm="0">
                                          <p:val>
                                            <p:strVal val="ppt_h"/>
                                          </p:val>
                                        </p:tav>
                                        <p:tav tm="100000">
                                          <p:val>
                                            <p:fltVal val="0"/>
                                          </p:val>
                                        </p:tav>
                                      </p:tavLst>
                                    </p:anim>
                                    <p:set>
                                      <p:cBhvr>
                                        <p:cTn id="8" dur="1" fill="hold">
                                          <p:stCondLst>
                                            <p:cond delay="499"/>
                                          </p:stCondLst>
                                        </p:cTn>
                                        <p:tgtEl>
                                          <p:spTgt spid="4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checkerboard(across)">
                                      <p:cBhvr>
                                        <p:cTn id="13" dur="500"/>
                                        <p:tgtEl>
                                          <p:spTgt spid="50"/>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xit" presetSubtype="32" fill="hold" grpId="1" nodeType="clickEffect">
                                  <p:stCondLst>
                                    <p:cond delay="0"/>
                                  </p:stCondLst>
                                  <p:childTnLst>
                                    <p:anim calcmode="lin" valueType="num">
                                      <p:cBhvr>
                                        <p:cTn id="17" dur="500"/>
                                        <p:tgtEl>
                                          <p:spTgt spid="50"/>
                                        </p:tgtEl>
                                        <p:attrNameLst>
                                          <p:attrName>ppt_w</p:attrName>
                                        </p:attrNameLst>
                                      </p:cBhvr>
                                      <p:tavLst>
                                        <p:tav tm="0">
                                          <p:val>
                                            <p:strVal val="ppt_w"/>
                                          </p:val>
                                        </p:tav>
                                        <p:tav tm="100000">
                                          <p:val>
                                            <p:fltVal val="0"/>
                                          </p:val>
                                        </p:tav>
                                      </p:tavLst>
                                    </p:anim>
                                    <p:anim calcmode="lin" valueType="num">
                                      <p:cBhvr>
                                        <p:cTn id="18" dur="500"/>
                                        <p:tgtEl>
                                          <p:spTgt spid="50"/>
                                        </p:tgtEl>
                                        <p:attrNameLst>
                                          <p:attrName>ppt_h</p:attrName>
                                        </p:attrNameLst>
                                      </p:cBhvr>
                                      <p:tavLst>
                                        <p:tav tm="0">
                                          <p:val>
                                            <p:strVal val="ppt_h"/>
                                          </p:val>
                                        </p:tav>
                                        <p:tav tm="100000">
                                          <p:val>
                                            <p:fltVal val="0"/>
                                          </p:val>
                                        </p:tav>
                                      </p:tavLst>
                                    </p:anim>
                                    <p:set>
                                      <p:cBhvr>
                                        <p:cTn id="19" dur="1" fill="hold">
                                          <p:stCondLst>
                                            <p:cond delay="499"/>
                                          </p:stCondLst>
                                        </p:cTn>
                                        <p:tgtEl>
                                          <p:spTgt spid="5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checkerboard(across)">
                                      <p:cBhvr>
                                        <p:cTn id="2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0" grpId="1" animBg="1"/>
      <p:bldP spid="5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234" y="151466"/>
            <a:ext cx="12051128" cy="6616381"/>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8268142" y="1311743"/>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6"/>
          <p:cNvSpPr>
            <a:spLocks noChangeArrowheads="1"/>
          </p:cNvSpPr>
          <p:nvPr/>
        </p:nvSpPr>
        <p:spPr bwMode="auto">
          <a:xfrm>
            <a:off x="304800" y="1795530"/>
            <a:ext cx="80889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Đề</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tích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tình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yêu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quê</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trong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Quê</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Tế</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Hanh</a:t>
            </a:r>
            <a:r>
              <a:rPr lang="en-US" altLang="en-US" sz="2400" dirty="0">
                <a:latin typeface="Times New Roman" panose="02020603050405020304" pitchFamily="18" charset="0"/>
                <a:cs typeface="Times New Roman" panose="02020603050405020304" pitchFamily="18" charset="0"/>
              </a:rPr>
              <a:t>.</a:t>
            </a:r>
            <a:endParaRPr lang="en-US" altLang="en-US" sz="2400" dirty="0">
              <a:latin typeface="Calibri" panose="020F0502020204030204" pitchFamily="34" charset="0"/>
            </a:endParaRPr>
          </a:p>
        </p:txBody>
      </p:sp>
      <p:pic>
        <p:nvPicPr>
          <p:cNvPr id="1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3710" y="1523111"/>
            <a:ext cx="295832" cy="4994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oup 16"/>
          <p:cNvGrpSpPr/>
          <p:nvPr/>
        </p:nvGrpSpPr>
        <p:grpSpPr>
          <a:xfrm>
            <a:off x="207207" y="2775003"/>
            <a:ext cx="8189807" cy="3855675"/>
            <a:chOff x="1353438" y="1340189"/>
            <a:chExt cx="9427335" cy="4901480"/>
          </a:xfrm>
        </p:grpSpPr>
        <p:sp>
          <p:nvSpPr>
            <p:cNvPr id="18" name="TextBox 17"/>
            <p:cNvSpPr txBox="1"/>
            <p:nvPr/>
          </p:nvSpPr>
          <p:spPr>
            <a:xfrm>
              <a:off x="1353438" y="1361692"/>
              <a:ext cx="9427335" cy="4879977"/>
            </a:xfrm>
            <a:prstGeom prst="rect">
              <a:avLst/>
            </a:prstGeom>
            <a:solidFill>
              <a:schemeClr val="bg1"/>
            </a:solidFill>
            <a:ln w="57150">
              <a:solidFill>
                <a:schemeClr val="tx1"/>
              </a:solidFill>
            </a:ln>
          </p:spPr>
          <p:txBody>
            <a:bodyPr wrap="square" rtlCol="0">
              <a:spAutoFit/>
            </a:bodyPr>
            <a:lstStyle/>
            <a:p>
              <a:endParaRPr lang="en-US"/>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2020" y="1340189"/>
              <a:ext cx="9090173" cy="1084572"/>
            </a:xfrm>
            <a:prstGeom prst="rect">
              <a:avLst/>
            </a:prstGeom>
          </p:spPr>
        </p:pic>
        <p:sp>
          <p:nvSpPr>
            <p:cNvPr id="20" name="Rectangle 19"/>
            <p:cNvSpPr/>
            <p:nvPr/>
          </p:nvSpPr>
          <p:spPr>
            <a:xfrm>
              <a:off x="4454215" y="1676038"/>
              <a:ext cx="4202896" cy="584775"/>
            </a:xfrm>
            <a:prstGeom prst="rect">
              <a:avLst/>
            </a:prstGeom>
          </p:spPr>
          <p:txBody>
            <a:bodyPr wrap="square">
              <a:spAutoFit/>
            </a:bodyPr>
            <a:lstStyle/>
            <a:p>
              <a:r>
                <a:rPr lang="vi-VN" sz="3200" b="1">
                  <a:solidFill>
                    <a:srgbClr val="FFFF00"/>
                  </a:solidFill>
                  <a:latin typeface="Times New Roman" panose="02020603050405020304" pitchFamily="18" charset="0"/>
                  <a:cs typeface="Times New Roman" panose="02020603050405020304" pitchFamily="18" charset="0"/>
                </a:rPr>
                <a:t>Tìm hiểu đề, tìm ý</a:t>
              </a:r>
              <a:endParaRPr lang="vi-VN" sz="3200" b="1" dirty="0">
                <a:solidFill>
                  <a:srgbClr val="FFFF00"/>
                </a:solidFill>
                <a:latin typeface="+mj-lt"/>
              </a:endParaRPr>
            </a:p>
          </p:txBody>
        </p:sp>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2020" y="2599230"/>
              <a:ext cx="9090173" cy="1144502"/>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2020" y="3825271"/>
              <a:ext cx="9090173" cy="1343335"/>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1" y="5051286"/>
              <a:ext cx="9088192" cy="1167122"/>
            </a:xfrm>
            <a:prstGeom prst="rect">
              <a:avLst/>
            </a:prstGeom>
          </p:spPr>
        </p:pic>
        <p:sp>
          <p:nvSpPr>
            <p:cNvPr id="24" name="Rectangle 23"/>
            <p:cNvSpPr/>
            <p:nvPr/>
          </p:nvSpPr>
          <p:spPr>
            <a:xfrm>
              <a:off x="4531112" y="2837465"/>
              <a:ext cx="2943698" cy="855117"/>
            </a:xfrm>
            <a:prstGeom prst="rect">
              <a:avLst/>
            </a:prstGeom>
          </p:spPr>
          <p:txBody>
            <a:bodyPr wrap="square">
              <a:spAutoFit/>
            </a:bodyPr>
            <a:lstStyle/>
            <a:p>
              <a:pPr>
                <a:lnSpc>
                  <a:spcPct val="150000"/>
                </a:lnSpc>
              </a:pPr>
              <a:r>
                <a:rPr lang="vi-VN" sz="3200" b="1">
                  <a:solidFill>
                    <a:srgbClr val="FFFF00"/>
                  </a:solidFill>
                  <a:latin typeface="Times New Roman" panose="02020603050405020304" pitchFamily="18" charset="0"/>
                  <a:cs typeface="Times New Roman" panose="02020603050405020304" pitchFamily="18" charset="0"/>
                </a:rPr>
                <a:t>Lập dàn ý</a:t>
              </a:r>
            </a:p>
          </p:txBody>
        </p:sp>
        <p:sp>
          <p:nvSpPr>
            <p:cNvPr id="25" name="Rectangle 24"/>
            <p:cNvSpPr/>
            <p:nvPr/>
          </p:nvSpPr>
          <p:spPr>
            <a:xfrm>
              <a:off x="4456196" y="4025931"/>
              <a:ext cx="3551731" cy="830997"/>
            </a:xfrm>
            <a:prstGeom prst="rect">
              <a:avLst/>
            </a:prstGeom>
          </p:spPr>
          <p:txBody>
            <a:bodyPr wrap="square">
              <a:spAutoFit/>
            </a:bodyPr>
            <a:lstStyle/>
            <a:p>
              <a:pPr>
                <a:lnSpc>
                  <a:spcPct val="150000"/>
                </a:lnSpc>
              </a:pPr>
              <a:r>
                <a:rPr lang="vi-VN" sz="3200" b="1">
                  <a:solidFill>
                    <a:srgbClr val="FFFF00"/>
                  </a:solidFill>
                  <a:latin typeface="Times New Roman" panose="02020603050405020304" pitchFamily="18" charset="0"/>
                  <a:cs typeface="Times New Roman" panose="02020603050405020304" pitchFamily="18" charset="0"/>
                </a:rPr>
                <a:t>Viết bài</a:t>
              </a:r>
            </a:p>
          </p:txBody>
        </p:sp>
        <p:sp>
          <p:nvSpPr>
            <p:cNvPr id="26" name="Rectangle 25"/>
            <p:cNvSpPr/>
            <p:nvPr/>
          </p:nvSpPr>
          <p:spPr>
            <a:xfrm>
              <a:off x="4350360" y="5211880"/>
              <a:ext cx="5006459" cy="830997"/>
            </a:xfrm>
            <a:prstGeom prst="rect">
              <a:avLst/>
            </a:prstGeom>
          </p:spPr>
          <p:txBody>
            <a:bodyPr wrap="square">
              <a:spAutoFit/>
            </a:bodyPr>
            <a:lstStyle/>
            <a:p>
              <a:pPr>
                <a:lnSpc>
                  <a:spcPct val="150000"/>
                </a:lnSpc>
              </a:pPr>
              <a:r>
                <a:rPr lang="vi-VN" sz="3200" b="1">
                  <a:solidFill>
                    <a:srgbClr val="FF0000"/>
                  </a:solidFill>
                  <a:latin typeface="Times New Roman" panose="02020603050405020304" pitchFamily="18" charset="0"/>
                  <a:cs typeface="Times New Roman" panose="02020603050405020304" pitchFamily="18" charset="0"/>
                </a:rPr>
                <a:t>Đọc lại và sửa chữa</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2750269" y="1485403"/>
              <a:ext cx="1310529" cy="584774"/>
            </a:xfrm>
            <a:prstGeom prst="rect">
              <a:avLst/>
            </a:prstGeom>
            <a:noFill/>
          </p:spPr>
          <p:txBody>
            <a:bodyPr wrap="square" rtlCol="0">
              <a:spAutoFit/>
            </a:bodyPr>
            <a:lstStyle/>
            <a:p>
              <a:pPr algn="ctr"/>
              <a:r>
                <a:rPr lang="en-US" sz="3200" b="1"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B</a:t>
              </a:r>
              <a:r>
                <a:rPr lang="en-US" sz="3200" b="1">
                  <a:solidFill>
                    <a:srgbClr val="FFFF00"/>
                  </a:solidFill>
                  <a:latin typeface="Times New Roman" panose="02020603050405020304" pitchFamily="18" charset="0"/>
                  <a:ea typeface="Tahoma" panose="020B0604030504040204" pitchFamily="34" charset="0"/>
                  <a:cs typeface="Times New Roman" panose="02020603050405020304" pitchFamily="18" charset="0"/>
                </a:rPr>
                <a:t>1</a:t>
              </a:r>
              <a:endParaRPr lang="en-US" sz="3200" b="1" dirty="0">
                <a:solidFill>
                  <a:srgbClr val="FFFF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TextBox 27"/>
            <p:cNvSpPr txBox="1"/>
            <p:nvPr/>
          </p:nvSpPr>
          <p:spPr>
            <a:xfrm>
              <a:off x="2659027" y="2555928"/>
              <a:ext cx="1366774" cy="584775"/>
            </a:xfrm>
            <a:prstGeom prst="rect">
              <a:avLst/>
            </a:prstGeom>
            <a:noFill/>
          </p:spPr>
          <p:txBody>
            <a:bodyPr wrap="square" rtlCol="0">
              <a:spAutoFit/>
            </a:bodyPr>
            <a:lstStyle/>
            <a:p>
              <a:pPr algn="ctr"/>
              <a:r>
                <a:rPr lang="en-US" sz="3200" b="1">
                  <a:solidFill>
                    <a:srgbClr val="FFFF00"/>
                  </a:solidFill>
                  <a:latin typeface="Times New Roman" panose="02020603050405020304" pitchFamily="18" charset="0"/>
                  <a:ea typeface="Tahoma" panose="020B0604030504040204" pitchFamily="34" charset="0"/>
                  <a:cs typeface="Times New Roman" panose="02020603050405020304" pitchFamily="18" charset="0"/>
                </a:rPr>
                <a:t>B2</a:t>
              </a:r>
              <a:endParaRPr lang="en-US" sz="3200" b="1" dirty="0">
                <a:solidFill>
                  <a:srgbClr val="FFFF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9" name="TextBox 28"/>
            <p:cNvSpPr txBox="1"/>
            <p:nvPr/>
          </p:nvSpPr>
          <p:spPr>
            <a:xfrm>
              <a:off x="2775631" y="3918226"/>
              <a:ext cx="1302267" cy="584775"/>
            </a:xfrm>
            <a:prstGeom prst="rect">
              <a:avLst/>
            </a:prstGeom>
            <a:noFill/>
          </p:spPr>
          <p:txBody>
            <a:bodyPr wrap="square" rtlCol="0">
              <a:spAutoFit/>
            </a:bodyPr>
            <a:lstStyle/>
            <a:p>
              <a:pPr algn="ctr"/>
              <a:r>
                <a:rPr lang="en-US" sz="3200" b="1">
                  <a:solidFill>
                    <a:srgbClr val="FFFF00"/>
                  </a:solidFill>
                  <a:latin typeface="Times New Roman" panose="02020603050405020304" pitchFamily="18" charset="0"/>
                  <a:ea typeface="Tahoma" panose="020B0604030504040204" pitchFamily="34" charset="0"/>
                  <a:cs typeface="Times New Roman" panose="02020603050405020304" pitchFamily="18" charset="0"/>
                </a:rPr>
                <a:t>B3</a:t>
              </a:r>
              <a:endParaRPr lang="en-US" sz="3200" b="1" dirty="0">
                <a:solidFill>
                  <a:srgbClr val="FFFF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0" name="TextBox 29"/>
            <p:cNvSpPr txBox="1"/>
            <p:nvPr/>
          </p:nvSpPr>
          <p:spPr>
            <a:xfrm>
              <a:off x="2763220" y="5211881"/>
              <a:ext cx="1262581" cy="584775"/>
            </a:xfrm>
            <a:prstGeom prst="rect">
              <a:avLst/>
            </a:prstGeom>
            <a:noFill/>
          </p:spPr>
          <p:txBody>
            <a:bodyPr wrap="square" rtlCol="0">
              <a:spAutoFit/>
            </a:bodyPr>
            <a:lstStyle/>
            <a:p>
              <a:pPr algn="ctr"/>
              <a:r>
                <a:rPr lang="en-US" sz="32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B4</a:t>
              </a:r>
              <a:endParaRPr lang="en-US" sz="32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15" name="Rounded Rectangular Callout 14"/>
          <p:cNvSpPr/>
          <p:nvPr/>
        </p:nvSpPr>
        <p:spPr>
          <a:xfrm>
            <a:off x="8560154" y="2648756"/>
            <a:ext cx="3352800" cy="1371600"/>
          </a:xfrm>
          <a:prstGeom prst="wedgeRoundRectCallout">
            <a:avLst>
              <a:gd name="adj1" fmla="val -70474"/>
              <a:gd name="adj2" fmla="val -48881"/>
              <a:gd name="adj3" fmla="val 16667"/>
            </a:avLst>
          </a:prstGeom>
          <a:solidFill>
            <a:srgbClr val="CC99FF"/>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en-US" sz="2400" b="1" dirty="0" err="1">
                <a:solidFill>
                  <a:schemeClr val="tx1"/>
                </a:solidFill>
                <a:latin typeface="Times New Roman"/>
                <a:cs typeface="Times New Roman" pitchFamily="18" charset="0"/>
              </a:rPr>
              <a:t>Khi</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tiến</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hành</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làm</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một</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bài</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văn</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thường</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có</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mấy</a:t>
            </a:r>
            <a:r>
              <a:rPr lang="en-US" sz="2400" b="1" dirty="0">
                <a:solidFill>
                  <a:schemeClr val="tx1"/>
                </a:solidFill>
                <a:latin typeface="Times New Roman"/>
                <a:cs typeface="Times New Roman" pitchFamily="18" charset="0"/>
              </a:rPr>
              <a:t> </a:t>
            </a:r>
            <a:r>
              <a:rPr lang="en-US" sz="2400" b="1" dirty="0" err="1">
                <a:solidFill>
                  <a:schemeClr val="tx1"/>
                </a:solidFill>
                <a:latin typeface="Times New Roman"/>
                <a:cs typeface="Times New Roman" pitchFamily="18" charset="0"/>
              </a:rPr>
              <a:t>bước</a:t>
            </a:r>
            <a:r>
              <a:rPr lang="vi-VN" sz="2400" b="1" dirty="0">
                <a:solidFill>
                  <a:schemeClr val="tx1"/>
                </a:solidFill>
                <a:latin typeface="Times New Roman" pitchFamily="18" charset="0"/>
                <a:cs typeface="Times New Roman" pitchFamily="18" charset="0"/>
              </a:rPr>
              <a:t>?</a:t>
            </a:r>
            <a:endParaRPr lang="en-US" sz="2400" b="1" dirty="0">
              <a:solidFill>
                <a:schemeClr val="tx1"/>
              </a:solidFill>
              <a:latin typeface="Times New Roman" pitchFamily="18" charset="0"/>
              <a:cs typeface="Times New Roman" pitchFamily="18" charset="0"/>
            </a:endParaRPr>
          </a:p>
        </p:txBody>
      </p:sp>
      <p:sp>
        <p:nvSpPr>
          <p:cNvPr id="31" name="Rectangle 30"/>
          <p:cNvSpPr>
            <a:spLocks noChangeArrowheads="1"/>
          </p:cNvSpPr>
          <p:nvPr/>
        </p:nvSpPr>
        <p:spPr bwMode="auto">
          <a:xfrm>
            <a:off x="51030" y="775335"/>
            <a:ext cx="108491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32" name="TextBox 31"/>
          <p:cNvSpPr txBox="1"/>
          <p:nvPr/>
        </p:nvSpPr>
        <p:spPr>
          <a:xfrm>
            <a:off x="165656" y="1185388"/>
            <a:ext cx="8673543" cy="523220"/>
          </a:xfrm>
          <a:prstGeom prst="rect">
            <a:avLst/>
          </a:prstGeom>
          <a:noFill/>
        </p:spPr>
        <p:txBody>
          <a:bodyPr wrap="square" rtlCol="0">
            <a:spAutoFit/>
          </a:bodyPr>
          <a:lstStyle/>
          <a:p>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chemeClr val="accent5"/>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chemeClr val="accent5"/>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
          <p:cNvSpPr>
            <a:spLocks noChangeArrowheads="1"/>
          </p:cNvSpPr>
          <p:nvPr/>
        </p:nvSpPr>
        <p:spPr bwMode="auto">
          <a:xfrm>
            <a:off x="125567" y="-35709"/>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35" name="WordArt 4"/>
          <p:cNvSpPr>
            <a:spLocks noChangeArrowheads="1" noChangeShapeType="1" noTextEdit="1"/>
          </p:cNvSpPr>
          <p:nvPr/>
        </p:nvSpPr>
        <p:spPr bwMode="auto">
          <a:xfrm>
            <a:off x="3955955" y="24684"/>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36" name="WordArt 4"/>
          <p:cNvSpPr>
            <a:spLocks noChangeArrowheads="1" noChangeShapeType="1" noTextEdit="1"/>
          </p:cNvSpPr>
          <p:nvPr/>
        </p:nvSpPr>
        <p:spPr bwMode="auto">
          <a:xfrm>
            <a:off x="2151840" y="194941"/>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7686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8" presetClass="exit" presetSubtype="16" fill="hold" grpId="1" nodeType="clickEffect">
                                  <p:stCondLst>
                                    <p:cond delay="0"/>
                                  </p:stCondLst>
                                  <p:childTnLst>
                                    <p:animEffect transition="out" filter="diamond(in)">
                                      <p:cBhvr>
                                        <p:cTn id="15" dur="500"/>
                                        <p:tgtEl>
                                          <p:spTgt spid="15"/>
                                        </p:tgtEl>
                                      </p:cBhvr>
                                    </p:animEffect>
                                    <p:set>
                                      <p:cBhvr>
                                        <p:cTn id="1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234" y="125708"/>
            <a:ext cx="12051128" cy="6616381"/>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sp>
        <p:nvSpPr>
          <p:cNvPr id="2061" name="Rectangle 13"/>
          <p:cNvSpPr>
            <a:spLocks noChangeArrowheads="1"/>
          </p:cNvSpPr>
          <p:nvPr/>
        </p:nvSpPr>
        <p:spPr bwMode="auto">
          <a:xfrm>
            <a:off x="1765702" y="274307"/>
            <a:ext cx="5325278"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a:latin typeface="Times New Roman" panose="02020603050405020304" pitchFamily="18" charset="0"/>
                <a:cs typeface="Times New Roman" panose="02020603050405020304" pitchFamily="18" charset="0"/>
              </a:rPr>
              <a:t>Quê Hương</a:t>
            </a:r>
          </a:p>
          <a:p>
            <a:pPr eaLnBrk="1" hangingPunct="1">
              <a:spcBef>
                <a:spcPts val="600"/>
              </a:spcBef>
            </a:pPr>
            <a:endParaRPr lang="en-US" altLang="en-US" sz="2000">
              <a:latin typeface="Times New Roman" panose="02020603050405020304" pitchFamily="18" charset="0"/>
              <a:cs typeface="Times New Roman" panose="02020603050405020304" pitchFamily="18" charset="0"/>
            </a:endParaRPr>
          </a:p>
          <a:p>
            <a:pPr eaLnBrk="1" hangingPunct="1">
              <a:spcBef>
                <a:spcPts val="600"/>
              </a:spcBef>
            </a:pPr>
            <a:r>
              <a:rPr lang="en-US" altLang="en-US" sz="2200">
                <a:latin typeface="Times New Roman" panose="02020603050405020304" pitchFamily="18" charset="0"/>
                <a:cs typeface="Times New Roman" panose="02020603050405020304" pitchFamily="18" charset="0"/>
              </a:rPr>
              <a:t>Làng tôi ở vốn làm nghề chài lưới;</a:t>
            </a:r>
          </a:p>
          <a:p>
            <a:pPr eaLnBrk="1" hangingPunct="1">
              <a:spcBef>
                <a:spcPts val="600"/>
              </a:spcBef>
            </a:pPr>
            <a:r>
              <a:rPr lang="en-US" altLang="en-US" sz="2200">
                <a:latin typeface="Times New Roman" panose="02020603050405020304" pitchFamily="18" charset="0"/>
                <a:cs typeface="Times New Roman" panose="02020603050405020304" pitchFamily="18" charset="0"/>
              </a:rPr>
              <a:t>Nước bao vây, cách biển nửa ngày sông.</a:t>
            </a:r>
          </a:p>
          <a:p>
            <a:pPr eaLnBrk="1" hangingPunct="1">
              <a:spcBef>
                <a:spcPts val="600"/>
              </a:spcBef>
            </a:pPr>
            <a:endParaRPr lang="en-US" altLang="en-US" sz="2200">
              <a:latin typeface="Times New Roman" panose="02020603050405020304" pitchFamily="18" charset="0"/>
              <a:cs typeface="Times New Roman" panose="02020603050405020304" pitchFamily="18" charset="0"/>
            </a:endParaRPr>
          </a:p>
          <a:p>
            <a:pPr eaLnBrk="1" hangingPunct="1">
              <a:spcBef>
                <a:spcPts val="600"/>
              </a:spcBef>
            </a:pPr>
            <a:r>
              <a:rPr lang="en-US" altLang="en-US" sz="2200">
                <a:latin typeface="Times New Roman" panose="02020603050405020304" pitchFamily="18" charset="0"/>
                <a:cs typeface="Times New Roman" panose="02020603050405020304" pitchFamily="18" charset="0"/>
              </a:rPr>
              <a:t>Khi trời trong, gió nhẹ, sớm mai hồng</a:t>
            </a:r>
          </a:p>
          <a:p>
            <a:pPr eaLnBrk="1" hangingPunct="1">
              <a:spcBef>
                <a:spcPts val="600"/>
              </a:spcBef>
            </a:pPr>
            <a:r>
              <a:rPr lang="en-US" altLang="en-US" sz="2200">
                <a:latin typeface="Times New Roman" panose="02020603050405020304" pitchFamily="18" charset="0"/>
                <a:cs typeface="Times New Roman" panose="02020603050405020304" pitchFamily="18" charset="0"/>
              </a:rPr>
              <a:t>Dân trai tráng bơi thuyền đi đánh cá,</a:t>
            </a:r>
          </a:p>
          <a:p>
            <a:pPr eaLnBrk="1" hangingPunct="1">
              <a:spcBef>
                <a:spcPts val="600"/>
              </a:spcBef>
            </a:pPr>
            <a:r>
              <a:rPr lang="en-US" altLang="en-US" sz="2200">
                <a:latin typeface="Times New Roman" panose="02020603050405020304" pitchFamily="18" charset="0"/>
                <a:cs typeface="Times New Roman" panose="02020603050405020304" pitchFamily="18" charset="0"/>
              </a:rPr>
              <a:t>Chiếc thuyền nhẹ hăng như con tuấn mã</a:t>
            </a:r>
          </a:p>
          <a:p>
            <a:pPr eaLnBrk="1" hangingPunct="1">
              <a:spcBef>
                <a:spcPts val="600"/>
              </a:spcBef>
            </a:pPr>
            <a:r>
              <a:rPr lang="en-US" altLang="en-US" sz="2200">
                <a:latin typeface="Times New Roman" panose="02020603050405020304" pitchFamily="18" charset="0"/>
                <a:cs typeface="Times New Roman" panose="02020603050405020304" pitchFamily="18" charset="0"/>
              </a:rPr>
              <a:t>Phăng mái chèo, mạnh mẽ vượt trường giang.</a:t>
            </a:r>
          </a:p>
          <a:p>
            <a:pPr eaLnBrk="1" hangingPunct="1">
              <a:spcBef>
                <a:spcPts val="600"/>
              </a:spcBef>
            </a:pPr>
            <a:r>
              <a:rPr lang="en-US" altLang="en-US" sz="2200">
                <a:latin typeface="Times New Roman" panose="02020603050405020304" pitchFamily="18" charset="0"/>
                <a:cs typeface="Times New Roman" panose="02020603050405020304" pitchFamily="18" charset="0"/>
              </a:rPr>
              <a:t>Cánh buồm giương to như mảnh hồn làng</a:t>
            </a:r>
          </a:p>
          <a:p>
            <a:pPr eaLnBrk="1" hangingPunct="1">
              <a:spcBef>
                <a:spcPts val="600"/>
              </a:spcBef>
            </a:pPr>
            <a:r>
              <a:rPr lang="en-US" altLang="en-US" sz="2200">
                <a:latin typeface="Times New Roman" panose="02020603050405020304" pitchFamily="18" charset="0"/>
                <a:cs typeface="Times New Roman" panose="02020603050405020304" pitchFamily="18" charset="0"/>
              </a:rPr>
              <a:t>Rướn thân trắng bao la thâu góp gió…</a:t>
            </a:r>
          </a:p>
          <a:p>
            <a:pPr>
              <a:spcBef>
                <a:spcPts val="600"/>
              </a:spcBef>
            </a:pPr>
            <a:endParaRPr lang="en-US" altLang="en-US" sz="2200">
              <a:latin typeface="Times New Roman" panose="02020603050405020304" pitchFamily="18" charset="0"/>
              <a:cs typeface="Times New Roman" panose="02020603050405020304" pitchFamily="18" charset="0"/>
            </a:endParaRPr>
          </a:p>
          <a:p>
            <a:pPr>
              <a:spcBef>
                <a:spcPts val="600"/>
              </a:spcBef>
            </a:pPr>
            <a:r>
              <a:rPr lang="en-US" altLang="en-US" sz="2200">
                <a:latin typeface="Times New Roman" panose="02020603050405020304" pitchFamily="18" charset="0"/>
                <a:cs typeface="Times New Roman" panose="02020603050405020304" pitchFamily="18" charset="0"/>
              </a:rPr>
              <a:t>Ngày hôm sau, ồn ào trên bến đỗ</a:t>
            </a:r>
          </a:p>
          <a:p>
            <a:pPr>
              <a:spcBef>
                <a:spcPts val="600"/>
              </a:spcBef>
            </a:pPr>
            <a:r>
              <a:rPr lang="en-US" altLang="en-US" sz="2200">
                <a:latin typeface="Times New Roman" panose="02020603050405020304" pitchFamily="18" charset="0"/>
                <a:cs typeface="Times New Roman" panose="02020603050405020304" pitchFamily="18" charset="0"/>
              </a:rPr>
              <a:t>Khắp dân làng tấp nập đón ghe về.</a:t>
            </a:r>
          </a:p>
          <a:p>
            <a:pPr>
              <a:spcBef>
                <a:spcPts val="600"/>
              </a:spcBef>
            </a:pPr>
            <a:r>
              <a:rPr lang="en-US" altLang="en-US" sz="2200">
                <a:latin typeface="Times New Roman" panose="02020603050405020304" pitchFamily="18" charset="0"/>
                <a:cs typeface="Times New Roman" panose="02020603050405020304" pitchFamily="18" charset="0"/>
              </a:rPr>
              <a:t>“Nhờ ơn trời biển lặng cá đầy ghe”,</a:t>
            </a:r>
            <a:endParaRPr lang="en-US" altLang="en-US" sz="200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7422" y="675249"/>
            <a:ext cx="1842828" cy="57001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936432" y="1367460"/>
            <a:ext cx="5255567" cy="4216539"/>
          </a:xfrm>
          <a:prstGeom prst="rect">
            <a:avLst/>
          </a:prstGeom>
          <a:noFill/>
        </p:spPr>
        <p:txBody>
          <a:bodyPr wrap="square" rtlCol="0">
            <a:spAutoFit/>
          </a:bodyPr>
          <a:lstStyle/>
          <a:p>
            <a:pPr>
              <a:spcBef>
                <a:spcPts val="600"/>
              </a:spcBef>
            </a:pPr>
            <a:r>
              <a:rPr lang="en-US" altLang="en-US" sz="2200">
                <a:latin typeface="Times New Roman" panose="02020603050405020304" pitchFamily="18" charset="0"/>
                <a:cs typeface="Times New Roman" panose="02020603050405020304" pitchFamily="18" charset="0"/>
              </a:rPr>
              <a:t>Những con cá tươi ngon thân bạc trắng.</a:t>
            </a:r>
          </a:p>
          <a:p>
            <a:pPr>
              <a:spcBef>
                <a:spcPts val="600"/>
              </a:spcBef>
            </a:pPr>
            <a:r>
              <a:rPr lang="en-US" altLang="en-US" sz="2200">
                <a:latin typeface="Times New Roman" panose="02020603050405020304" pitchFamily="18" charset="0"/>
                <a:cs typeface="Times New Roman" panose="02020603050405020304" pitchFamily="18" charset="0"/>
              </a:rPr>
              <a:t>Dân chài lưới làn da ngăm rám nắng,</a:t>
            </a:r>
          </a:p>
          <a:p>
            <a:pPr>
              <a:spcBef>
                <a:spcPts val="600"/>
              </a:spcBef>
            </a:pPr>
            <a:r>
              <a:rPr lang="en-US" altLang="en-US" sz="2200">
                <a:latin typeface="Times New Roman" panose="02020603050405020304" pitchFamily="18" charset="0"/>
                <a:cs typeface="Times New Roman" panose="02020603050405020304" pitchFamily="18" charset="0"/>
              </a:rPr>
              <a:t>Cả thân hình nồng thở vị xa xăm;</a:t>
            </a:r>
          </a:p>
          <a:p>
            <a:pPr>
              <a:spcBef>
                <a:spcPts val="600"/>
              </a:spcBef>
            </a:pPr>
            <a:r>
              <a:rPr lang="en-US" altLang="en-US" sz="2200">
                <a:latin typeface="Times New Roman" panose="02020603050405020304" pitchFamily="18" charset="0"/>
                <a:cs typeface="Times New Roman" panose="02020603050405020304" pitchFamily="18" charset="0"/>
              </a:rPr>
              <a:t>Chiếc thuyền im bến mỏi trở về nằm</a:t>
            </a:r>
          </a:p>
          <a:p>
            <a:pPr>
              <a:spcBef>
                <a:spcPts val="600"/>
              </a:spcBef>
            </a:pPr>
            <a:r>
              <a:rPr lang="en-US" altLang="en-US" sz="2200">
                <a:latin typeface="Times New Roman" panose="02020603050405020304" pitchFamily="18" charset="0"/>
                <a:cs typeface="Times New Roman" panose="02020603050405020304" pitchFamily="18" charset="0"/>
              </a:rPr>
              <a:t>Nghe chất muối thấm dần trong thớ vỏ.</a:t>
            </a:r>
          </a:p>
          <a:p>
            <a:endParaRPr lang="en-US" altLang="en-US" sz="2200">
              <a:latin typeface="Times New Roman" panose="02020603050405020304" pitchFamily="18" charset="0"/>
              <a:cs typeface="Times New Roman" panose="02020603050405020304" pitchFamily="18" charset="0"/>
            </a:endParaRPr>
          </a:p>
          <a:p>
            <a:r>
              <a:rPr lang="en-US" altLang="en-US" sz="2200">
                <a:latin typeface="Times New Roman" panose="02020603050405020304" pitchFamily="18" charset="0"/>
                <a:cs typeface="Times New Roman" panose="02020603050405020304" pitchFamily="18" charset="0"/>
              </a:rPr>
              <a:t>Nay xa cách lòng tôi luôn tưởng nhớ</a:t>
            </a:r>
          </a:p>
          <a:p>
            <a:r>
              <a:rPr lang="en-US" altLang="en-US" sz="2200">
                <a:latin typeface="Times New Roman" panose="02020603050405020304" pitchFamily="18" charset="0"/>
                <a:cs typeface="Times New Roman" panose="02020603050405020304" pitchFamily="18" charset="0"/>
              </a:rPr>
              <a:t>Màu nước xanh, cá bạc,chiếc buồm vôi,</a:t>
            </a:r>
          </a:p>
          <a:p>
            <a:r>
              <a:rPr lang="en-US" altLang="en-US" sz="2400">
                <a:latin typeface="Times New Roman" panose="02020603050405020304" pitchFamily="18" charset="0"/>
                <a:cs typeface="Times New Roman" panose="02020603050405020304" pitchFamily="18" charset="0"/>
              </a:rPr>
              <a:t>Thoáng con thuyền rẽ sóng chạy ra khơi,</a:t>
            </a:r>
          </a:p>
          <a:p>
            <a:r>
              <a:rPr lang="en-US" altLang="en-US" sz="2400">
                <a:latin typeface="Times New Roman" panose="02020603050405020304" pitchFamily="18" charset="0"/>
                <a:cs typeface="Times New Roman" panose="02020603050405020304" pitchFamily="18" charset="0"/>
              </a:rPr>
              <a:t>Tôi thấy nhờ cái mùi nồng mặn quá!			                 Tế Hanh 1939</a:t>
            </a:r>
          </a:p>
        </p:txBody>
      </p:sp>
      <p:cxnSp>
        <p:nvCxnSpPr>
          <p:cNvPr id="6" name="Straight Connector 5"/>
          <p:cNvCxnSpPr/>
          <p:nvPr/>
        </p:nvCxnSpPr>
        <p:spPr>
          <a:xfrm>
            <a:off x="6941713" y="978794"/>
            <a:ext cx="0" cy="5396605"/>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pic>
        <p:nvPicPr>
          <p:cNvPr id="8" name="Picture 8" descr="Daisy-05"/>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216226" y="5889936"/>
            <a:ext cx="709612" cy="762000"/>
          </a:xfrm>
          <a:prstGeom prst="rect">
            <a:avLst/>
          </a:prstGeom>
          <a:solidFill>
            <a:schemeClr val="accent6">
              <a:lumMod val="40000"/>
              <a:lumOff val="60000"/>
            </a:schemeClr>
          </a:solidFill>
          <a:ln>
            <a:noFill/>
          </a:ln>
        </p:spPr>
      </p:pic>
    </p:spTree>
    <p:extLst>
      <p:ext uri="{BB962C8B-B14F-4D97-AF65-F5344CB8AC3E}">
        <p14:creationId xmlns:p14="http://schemas.microsoft.com/office/powerpoint/2010/main" val="1341338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5385" y="0"/>
            <a:ext cx="11974998" cy="6616381"/>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w="38100">
            <a:solidFill>
              <a:schemeClr val="tx1"/>
            </a:solidFill>
            <a:prstDash val="sysDot"/>
          </a:ln>
        </p:spPr>
        <p:txBody>
          <a:bodyPr wrap="square" rtlCol="0">
            <a:spAutoFit/>
          </a:bodyPr>
          <a:lstStyle/>
          <a:p>
            <a:endParaRPr lang="en-US"/>
          </a:p>
        </p:txBody>
      </p:sp>
      <p:pic>
        <p:nvPicPr>
          <p:cNvPr id="10" name="Picture 13" descr="viet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08976">
            <a:off x="7682573" y="1898346"/>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6"/>
          <p:cNvSpPr>
            <a:spLocks noChangeArrowheads="1"/>
          </p:cNvSpPr>
          <p:nvPr/>
        </p:nvSpPr>
        <p:spPr bwMode="auto">
          <a:xfrm>
            <a:off x="105384" y="1764035"/>
            <a:ext cx="812834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tích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Hanh</a:t>
            </a:r>
            <a:r>
              <a:rPr lang="en-US" altLang="en-US" sz="2800" b="1" dirty="0">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pic>
        <p:nvPicPr>
          <p:cNvPr id="1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3843" y="1490853"/>
            <a:ext cx="295832" cy="4994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Rectangle 31"/>
          <p:cNvSpPr>
            <a:spLocks noChangeArrowheads="1"/>
          </p:cNvSpPr>
          <p:nvPr/>
        </p:nvSpPr>
        <p:spPr bwMode="auto">
          <a:xfrm>
            <a:off x="404049" y="2584806"/>
            <a:ext cx="419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a.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hiểu</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đề</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và</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ý</a:t>
            </a:r>
            <a:r>
              <a:rPr lang="en-US" altLang="en-US" sz="2800" b="1" dirty="0">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sp>
        <p:nvSpPr>
          <p:cNvPr id="33" name="Rectangle 32"/>
          <p:cNvSpPr>
            <a:spLocks noChangeArrowheads="1"/>
          </p:cNvSpPr>
          <p:nvPr/>
        </p:nvSpPr>
        <p:spPr bwMode="auto">
          <a:xfrm>
            <a:off x="668182" y="3487847"/>
            <a:ext cx="8263058"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Kiểu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Nghị</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luận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a:t>
            </a:r>
          </a:p>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Nôi</a:t>
            </a:r>
            <a:r>
              <a:rPr lang="en-US" altLang="en-US" sz="2800" b="1" dirty="0">
                <a:latin typeface="Times New Roman" panose="02020603050405020304" pitchFamily="18" charset="0"/>
                <a:cs typeface="Times New Roman" panose="02020603050405020304" pitchFamily="18" charset="0"/>
              </a:rPr>
              <a:t> dung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cầu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a:t>
            </a:r>
          </a:p>
          <a:p>
            <a:pPr marL="0" indent="0"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Phạm</a:t>
            </a:r>
            <a:r>
              <a:rPr lang="en-US" altLang="en-US" sz="2800" b="1" dirty="0">
                <a:latin typeface="Times New Roman" panose="02020603050405020304" pitchFamily="18" charset="0"/>
                <a:cs typeface="Times New Roman" panose="02020603050405020304" pitchFamily="18" charset="0"/>
              </a:rPr>
              <a:t> vi </a:t>
            </a:r>
            <a:r>
              <a:rPr lang="en-US" altLang="en-US" sz="2800" b="1" dirty="0" err="1">
                <a:latin typeface="Times New Roman" panose="02020603050405020304" pitchFamily="18" charset="0"/>
                <a:cs typeface="Times New Roman" panose="02020603050405020304" pitchFamily="18" charset="0"/>
              </a:rPr>
              <a:t>tư</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liệu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thể</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liên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hệ</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số</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khác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cùng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chủ</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Giang</a:t>
            </a:r>
            <a:r>
              <a:rPr lang="en-US" altLang="en-US" sz="2800" b="1" dirty="0">
                <a:latin typeface="Times New Roman" panose="02020603050405020304" pitchFamily="18" charset="0"/>
                <a:cs typeface="Times New Roman" panose="02020603050405020304" pitchFamily="18" charset="0"/>
              </a:rPr>
              <a:t> Nam, </a:t>
            </a:r>
            <a:r>
              <a:rPr lang="en-US" altLang="en-US" sz="2800" b="1" dirty="0" err="1">
                <a:latin typeface="Times New Roman" panose="02020603050405020304" pitchFamily="18" charset="0"/>
                <a:cs typeface="Times New Roman" panose="02020603050405020304" pitchFamily="18" charset="0"/>
              </a:rPr>
              <a:t>Đỗ</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Trung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Đất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nước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Nguyễn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Thi</a:t>
            </a:r>
            <a:r>
              <a:rPr lang="en-US" altLang="en-US" sz="2800" b="1" dirty="0">
                <a:latin typeface="Times New Roman" panose="02020603050405020304" pitchFamily="18" charset="0"/>
                <a:cs typeface="Times New Roman" panose="02020603050405020304" pitchFamily="18" charset="0"/>
              </a:rPr>
              <a:t>.)</a:t>
            </a:r>
          </a:p>
        </p:txBody>
      </p:sp>
      <p:sp>
        <p:nvSpPr>
          <p:cNvPr id="17" name="Rectangle 16"/>
          <p:cNvSpPr>
            <a:spLocks noChangeArrowheads="1"/>
          </p:cNvSpPr>
          <p:nvPr/>
        </p:nvSpPr>
        <p:spPr bwMode="auto">
          <a:xfrm>
            <a:off x="105384" y="823798"/>
            <a:ext cx="108529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18" name="TextBox 17"/>
          <p:cNvSpPr txBox="1"/>
          <p:nvPr/>
        </p:nvSpPr>
        <p:spPr>
          <a:xfrm>
            <a:off x="165655" y="1300168"/>
            <a:ext cx="8809151" cy="523220"/>
          </a:xfrm>
          <a:prstGeom prst="rect">
            <a:avLst/>
          </a:prstGeom>
          <a:noFill/>
        </p:spPr>
        <p:txBody>
          <a:bodyPr wrap="square" rtlCol="0">
            <a:spAutoFit/>
          </a:bodyPr>
          <a:lstStyle/>
          <a:p>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3803BD"/>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3803BD"/>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Rounded Rectangle 3"/>
          <p:cNvSpPr/>
          <p:nvPr/>
        </p:nvSpPr>
        <p:spPr>
          <a:xfrm>
            <a:off x="9156878" y="1827121"/>
            <a:ext cx="2794715" cy="4345592"/>
          </a:xfrm>
          <a:prstGeom prst="roundRect">
            <a:avLst/>
          </a:prstGeom>
          <a:solidFill>
            <a:srgbClr val="FFFF00"/>
          </a:solidFill>
          <a:ln>
            <a:solidFill>
              <a:srgbClr val="4203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C00000"/>
                </a:solidFill>
                <a:latin typeface="Times New Roman" panose="02020603050405020304" pitchFamily="18" charset="0"/>
                <a:cs typeface="Times New Roman" panose="02020603050405020304" pitchFamily="18" charset="0"/>
              </a:rPr>
              <a:t>Câu</a:t>
            </a:r>
            <a:r>
              <a:rPr lang="en-US" sz="2800" b="1" dirty="0">
                <a:solidFill>
                  <a:srgbClr val="C00000"/>
                </a:solidFill>
                <a:latin typeface="Times New Roman" panose="02020603050405020304" pitchFamily="18" charset="0"/>
                <a:cs typeface="Times New Roman" panose="02020603050405020304" pitchFamily="18" charset="0"/>
              </a:rPr>
              <a:t> 1: </a:t>
            </a:r>
            <a:r>
              <a:rPr lang="en-US" sz="2800" b="1" dirty="0" err="1">
                <a:solidFill>
                  <a:srgbClr val="4203DF"/>
                </a:solidFill>
                <a:latin typeface="Times New Roman" pitchFamily="18" charset="0"/>
                <a:cs typeface="Times New Roman" pitchFamily="18" charset="0"/>
              </a:rPr>
              <a:t>Đề</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thuộc</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kiểu</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bài</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gì</a:t>
            </a:r>
            <a:r>
              <a:rPr lang="en-US" sz="2800" b="1" dirty="0">
                <a:solidFill>
                  <a:srgbClr val="4203DF"/>
                </a:solidFill>
                <a:latin typeface="Times New Roman" pitchFamily="18" charset="0"/>
                <a:cs typeface="Times New Roman" pitchFamily="18" charset="0"/>
              </a:rPr>
              <a:t>?</a:t>
            </a:r>
          </a:p>
          <a:p>
            <a:pPr algn="just"/>
            <a:r>
              <a:rPr lang="en-US" sz="2800" b="1" dirty="0" err="1">
                <a:solidFill>
                  <a:srgbClr val="C00000"/>
                </a:solidFill>
                <a:latin typeface="Times New Roman" pitchFamily="18" charset="0"/>
                <a:cs typeface="Times New Roman" pitchFamily="18" charset="0"/>
              </a:rPr>
              <a:t>Câu</a:t>
            </a:r>
            <a:r>
              <a:rPr lang="en-US" sz="2800" b="1" dirty="0">
                <a:solidFill>
                  <a:srgbClr val="C00000"/>
                </a:solidFill>
                <a:latin typeface="Times New Roman" pitchFamily="18" charset="0"/>
                <a:cs typeface="Times New Roman" pitchFamily="18" charset="0"/>
              </a:rPr>
              <a:t> 2: </a:t>
            </a:r>
            <a:r>
              <a:rPr lang="en-US" sz="2800" b="1" dirty="0" err="1">
                <a:solidFill>
                  <a:srgbClr val="4203DF"/>
                </a:solidFill>
                <a:latin typeface="Times New Roman" pitchFamily="18" charset="0"/>
                <a:cs typeface="Times New Roman" pitchFamily="18" charset="0"/>
              </a:rPr>
              <a:t>Nêu</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nội</a:t>
            </a:r>
            <a:r>
              <a:rPr lang="en-US" sz="2800" b="1" dirty="0">
                <a:solidFill>
                  <a:srgbClr val="4203DF"/>
                </a:solidFill>
                <a:latin typeface="Times New Roman" pitchFamily="18" charset="0"/>
                <a:cs typeface="Times New Roman" pitchFamily="18" charset="0"/>
              </a:rPr>
              <a:t> dung </a:t>
            </a:r>
            <a:r>
              <a:rPr lang="en-US" sz="2800" b="1" dirty="0" err="1">
                <a:solidFill>
                  <a:srgbClr val="4203DF"/>
                </a:solidFill>
                <a:latin typeface="Times New Roman" pitchFamily="18" charset="0"/>
                <a:cs typeface="Times New Roman" pitchFamily="18" charset="0"/>
              </a:rPr>
              <a:t>yêu</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cầu</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của</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đề</a:t>
            </a:r>
            <a:r>
              <a:rPr lang="en-US" sz="2800" b="1" dirty="0">
                <a:solidFill>
                  <a:srgbClr val="4203DF"/>
                </a:solidFill>
                <a:latin typeface="Times New Roman" pitchFamily="18" charset="0"/>
                <a:cs typeface="Times New Roman" pitchFamily="18" charset="0"/>
              </a:rPr>
              <a:t>.</a:t>
            </a:r>
          </a:p>
          <a:p>
            <a:pPr algn="just"/>
            <a:r>
              <a:rPr lang="en-US" sz="2800" b="1" dirty="0" err="1">
                <a:solidFill>
                  <a:srgbClr val="C00000"/>
                </a:solidFill>
                <a:latin typeface="Times New Roman" pitchFamily="18" charset="0"/>
                <a:cs typeface="Times New Roman" pitchFamily="18" charset="0"/>
              </a:rPr>
              <a:t>Câu</a:t>
            </a:r>
            <a:r>
              <a:rPr lang="en-US" sz="2800" b="1" dirty="0">
                <a:solidFill>
                  <a:srgbClr val="C00000"/>
                </a:solidFill>
                <a:latin typeface="Times New Roman" pitchFamily="18" charset="0"/>
                <a:cs typeface="Times New Roman" pitchFamily="18" charset="0"/>
              </a:rPr>
              <a:t> 3: </a:t>
            </a:r>
            <a:r>
              <a:rPr lang="en-US" sz="2800" b="1" dirty="0" err="1">
                <a:solidFill>
                  <a:srgbClr val="4203DF"/>
                </a:solidFill>
                <a:latin typeface="Times New Roman" pitchFamily="18" charset="0"/>
                <a:cs typeface="Times New Roman" pitchFamily="18" charset="0"/>
              </a:rPr>
              <a:t>Đề</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yêu</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cầu</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gì</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về</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phạm</a:t>
            </a:r>
            <a:r>
              <a:rPr lang="en-US" sz="2800" b="1" dirty="0">
                <a:solidFill>
                  <a:srgbClr val="4203DF"/>
                </a:solidFill>
                <a:latin typeface="Times New Roman" pitchFamily="18" charset="0"/>
                <a:cs typeface="Times New Roman" pitchFamily="18" charset="0"/>
              </a:rPr>
              <a:t> vi </a:t>
            </a:r>
            <a:r>
              <a:rPr lang="en-US" sz="2800" b="1" dirty="0" err="1">
                <a:solidFill>
                  <a:srgbClr val="4203DF"/>
                </a:solidFill>
                <a:latin typeface="Times New Roman" pitchFamily="18" charset="0"/>
                <a:cs typeface="Times New Roman" pitchFamily="18" charset="0"/>
              </a:rPr>
              <a:t>tư</a:t>
            </a:r>
            <a:r>
              <a:rPr lang="en-US" sz="2800" b="1" dirty="0">
                <a:solidFill>
                  <a:srgbClr val="4203DF"/>
                </a:solidFill>
                <a:latin typeface="Times New Roman" pitchFamily="18" charset="0"/>
                <a:cs typeface="Times New Roman" pitchFamily="18" charset="0"/>
              </a:rPr>
              <a:t> </a:t>
            </a:r>
            <a:r>
              <a:rPr lang="en-US" sz="2800" b="1" dirty="0" err="1">
                <a:solidFill>
                  <a:srgbClr val="4203DF"/>
                </a:solidFill>
                <a:latin typeface="Times New Roman" pitchFamily="18" charset="0"/>
                <a:cs typeface="Times New Roman" pitchFamily="18" charset="0"/>
              </a:rPr>
              <a:t>liệu</a:t>
            </a:r>
            <a:r>
              <a:rPr lang="en-US" sz="2800" b="1" dirty="0">
                <a:solidFill>
                  <a:srgbClr val="4203DF"/>
                </a:solidFill>
                <a:latin typeface="Times New Roman" pitchFamily="18" charset="0"/>
                <a:cs typeface="Times New Roman" pitchFamily="18" charset="0"/>
              </a:rPr>
              <a:t>. </a:t>
            </a:r>
            <a:endParaRPr lang="en-US" sz="2800" dirty="0">
              <a:solidFill>
                <a:srgbClr val="4203DF"/>
              </a:solidFill>
            </a:endParaRPr>
          </a:p>
        </p:txBody>
      </p:sp>
      <p:sp>
        <p:nvSpPr>
          <p:cNvPr id="19" name="Rectangle 3"/>
          <p:cNvSpPr>
            <a:spLocks noChangeArrowheads="1"/>
          </p:cNvSpPr>
          <p:nvPr/>
        </p:nvSpPr>
        <p:spPr bwMode="auto">
          <a:xfrm>
            <a:off x="125567" y="-35709"/>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1" name="WordArt 4"/>
          <p:cNvSpPr>
            <a:spLocks noChangeArrowheads="1" noChangeShapeType="1" noTextEdit="1"/>
          </p:cNvSpPr>
          <p:nvPr/>
        </p:nvSpPr>
        <p:spPr bwMode="auto">
          <a:xfrm>
            <a:off x="3861680" y="24684"/>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2" name="WordArt 4"/>
          <p:cNvSpPr>
            <a:spLocks noChangeArrowheads="1" noChangeShapeType="1" noTextEdit="1"/>
          </p:cNvSpPr>
          <p:nvPr/>
        </p:nvSpPr>
        <p:spPr bwMode="auto">
          <a:xfrm>
            <a:off x="2057565" y="194941"/>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24" name="Rectangle 23"/>
          <p:cNvSpPr>
            <a:spLocks noChangeArrowheads="1"/>
          </p:cNvSpPr>
          <p:nvPr/>
        </p:nvSpPr>
        <p:spPr bwMode="auto">
          <a:xfrm>
            <a:off x="445607" y="2966955"/>
            <a:ext cx="4191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hiểu</a:t>
            </a:r>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đề</a:t>
            </a:r>
            <a:endParaRPr lang="en-US" altLang="en-US" sz="2800" b="1" dirty="0">
              <a:latin typeface="Calibri" panose="020F0502020204030204" pitchFamily="34" charset="0"/>
            </a:endParaRPr>
          </a:p>
        </p:txBody>
      </p:sp>
    </p:spTree>
    <p:extLst>
      <p:ext uri="{BB962C8B-B14F-4D97-AF65-F5344CB8AC3E}">
        <p14:creationId xmlns:p14="http://schemas.microsoft.com/office/powerpoint/2010/main" val="368545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6"/>
          <p:cNvSpPr>
            <a:spLocks noChangeArrowheads="1"/>
          </p:cNvSpPr>
          <p:nvPr/>
        </p:nvSpPr>
        <p:spPr bwMode="auto">
          <a:xfrm>
            <a:off x="266162" y="1705377"/>
            <a:ext cx="119258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tích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Quê</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Tế</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Hanh</a:t>
            </a:r>
            <a:r>
              <a:rPr lang="en-US" altLang="en-US" sz="2800" b="1" dirty="0">
                <a:latin typeface="Times New Roman" panose="02020603050405020304" pitchFamily="18" charset="0"/>
                <a:cs typeface="Times New Roman" panose="02020603050405020304" pitchFamily="18" charset="0"/>
              </a:rPr>
              <a:t>.</a:t>
            </a:r>
            <a:endParaRPr lang="en-US" altLang="en-US" sz="2800" b="1" dirty="0">
              <a:latin typeface="Calibri" panose="020F0502020204030204" pitchFamily="34" charset="0"/>
            </a:endParaRPr>
          </a:p>
        </p:txBody>
      </p:sp>
      <p:sp>
        <p:nvSpPr>
          <p:cNvPr id="19" name="Rectangle 18"/>
          <p:cNvSpPr>
            <a:spLocks noChangeArrowheads="1"/>
          </p:cNvSpPr>
          <p:nvPr/>
        </p:nvSpPr>
        <p:spPr bwMode="auto">
          <a:xfrm>
            <a:off x="94150" y="782934"/>
            <a:ext cx="108529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CÁCH LÀM  BÀI NGHỊ LUẬN VỀ MỘT ĐOẠN THƠ, BÀI THƠ</a:t>
            </a:r>
            <a:endParaRPr lang="en-US" altLang="en-US" sz="2800" b="1" dirty="0">
              <a:solidFill>
                <a:srgbClr val="FF0000"/>
              </a:solidFill>
              <a:latin typeface="Calibri" panose="020F0502020204030204" pitchFamily="34" charset="0"/>
            </a:endParaRPr>
          </a:p>
        </p:txBody>
      </p:sp>
      <p:sp>
        <p:nvSpPr>
          <p:cNvPr id="20" name="TextBox 19"/>
          <p:cNvSpPr txBox="1"/>
          <p:nvPr/>
        </p:nvSpPr>
        <p:spPr>
          <a:xfrm>
            <a:off x="165657" y="1191512"/>
            <a:ext cx="8809151" cy="523220"/>
          </a:xfrm>
          <a:prstGeom prst="rect">
            <a:avLst/>
          </a:prstGeom>
          <a:noFill/>
        </p:spPr>
        <p:txBody>
          <a:bodyPr wrap="square" rtlCol="0">
            <a:spAutoFit/>
          </a:bodyPr>
          <a:lstStyle/>
          <a:p>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1.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bước</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làm</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nghị</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đoạn</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bài</a:t>
            </a:r>
            <a:r>
              <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4203DF"/>
                </a:solidFill>
                <a:latin typeface="Times New Roman" panose="02020603050405020304" pitchFamily="18" charset="0"/>
                <a:ea typeface="Tahoma" panose="020B0604030504040204" pitchFamily="34" charset="0"/>
                <a:cs typeface="Times New Roman" panose="02020603050405020304" pitchFamily="18" charset="0"/>
              </a:rPr>
              <a:t>thơ</a:t>
            </a:r>
            <a:endParaRPr lang="en-US" sz="2800" b="1" dirty="0">
              <a:solidFill>
                <a:srgbClr val="4203D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3"/>
          <p:cNvSpPr>
            <a:spLocks noChangeArrowheads="1"/>
          </p:cNvSpPr>
          <p:nvPr/>
        </p:nvSpPr>
        <p:spPr bwMode="auto">
          <a:xfrm>
            <a:off x="125567" y="54444"/>
            <a:ext cx="11954816" cy="669993"/>
          </a:xfrm>
          <a:prstGeom prst="rect">
            <a:avLst/>
          </a:prstGeom>
          <a:solidFill>
            <a:schemeClr val="bg1"/>
          </a:solidFill>
          <a:ln w="38100">
            <a:solidFill>
              <a:srgbClr val="6600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a:latin typeface="Times New Roman" panose="02020603050405020304" pitchFamily="18" charset="0"/>
            </a:endParaRPr>
          </a:p>
        </p:txBody>
      </p:sp>
      <p:sp>
        <p:nvSpPr>
          <p:cNvPr id="23" name="WordArt 4"/>
          <p:cNvSpPr>
            <a:spLocks noChangeArrowheads="1" noChangeShapeType="1" noTextEdit="1"/>
          </p:cNvSpPr>
          <p:nvPr/>
        </p:nvSpPr>
        <p:spPr bwMode="auto">
          <a:xfrm>
            <a:off x="3955955" y="114837"/>
            <a:ext cx="7776699" cy="609600"/>
          </a:xfrm>
          <a:prstGeom prst="rect">
            <a:avLst/>
          </a:prstGeom>
        </p:spPr>
        <p:txBody>
          <a:bodyPr wrap="none" fromWordArt="1">
            <a:prstTxWarp prst="textPlain">
              <a:avLst>
                <a:gd name="adj" fmla="val 50000"/>
              </a:avLst>
            </a:prstTxWarp>
          </a:bodyPr>
          <a:lstStyle/>
          <a:p>
            <a:pPr algn="ct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CÁCH LÀM BÀI NGHỊ LUẬN VỀ MỘT ĐOẠN THƠ,  BÀI THƠ</a:t>
            </a:r>
          </a:p>
        </p:txBody>
      </p:sp>
      <p:sp>
        <p:nvSpPr>
          <p:cNvPr id="24" name="WordArt 4"/>
          <p:cNvSpPr>
            <a:spLocks noChangeArrowheads="1" noChangeShapeType="1" noTextEdit="1"/>
          </p:cNvSpPr>
          <p:nvPr/>
        </p:nvSpPr>
        <p:spPr bwMode="auto">
          <a:xfrm>
            <a:off x="2151840" y="285094"/>
            <a:ext cx="1676400" cy="387925"/>
          </a:xfrm>
          <a:prstGeom prst="rect">
            <a:avLst/>
          </a:prstGeom>
        </p:spPr>
        <p:txBody>
          <a:bodyPr wrap="none" fromWordArt="1">
            <a:prstTxWarp prst="textPlain">
              <a:avLst>
                <a:gd name="adj" fmla="val 50000"/>
              </a:avLst>
            </a:prstTxWarp>
          </a:bodyPr>
          <a:lstStyle/>
          <a:p>
            <a:pPr algn="ct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Tập</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làm</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r>
              <a:rPr lang="en-US" sz="2800" b="1" kern="10" dirty="0" err="1">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văn</a:t>
            </a:r>
            <a:r>
              <a:rPr lang="en-US" sz="2800" b="1" kern="10" dirty="0">
                <a:ln w="12700">
                  <a:solidFill>
                    <a:srgbClr val="0000FF"/>
                  </a:solidFill>
                  <a:round/>
                  <a:headEnd/>
                  <a:tailEnd/>
                </a:ln>
                <a:solidFill>
                  <a:srgbClr val="FF00FF"/>
                </a:solidFill>
                <a:effectLst>
                  <a:outerShdw dist="45791" dir="2021404" algn="ctr" rotWithShape="0">
                    <a:srgbClr val="808080">
                      <a:alpha val="79999"/>
                    </a:srgbClr>
                  </a:outerShdw>
                </a:effectLst>
                <a:latin typeface="Times New Roman" panose="02020603050405020304" pitchFamily="18" charset="0"/>
                <a:cs typeface="Times New Roman" panose="02020603050405020304" pitchFamily="18" charset="0"/>
              </a:rPr>
              <a:t>: </a:t>
            </a:r>
          </a:p>
        </p:txBody>
      </p:sp>
      <p:sp>
        <p:nvSpPr>
          <p:cNvPr id="3" name="TextBox 2"/>
          <p:cNvSpPr txBox="1"/>
          <p:nvPr/>
        </p:nvSpPr>
        <p:spPr>
          <a:xfrm>
            <a:off x="698426" y="2793115"/>
            <a:ext cx="7459855" cy="3970318"/>
          </a:xfrm>
          <a:prstGeom prst="rect">
            <a:avLst/>
          </a:prstGeom>
          <a:solidFill>
            <a:srgbClr val="FFFF00"/>
          </a:solidFill>
          <a:ln>
            <a:solidFill>
              <a:srgbClr val="4203DF"/>
            </a:solidFill>
          </a:ln>
        </p:spPr>
        <p:txBody>
          <a:bodyPr wrap="square" rtlCol="0">
            <a:spAutoFit/>
          </a:bodyPr>
          <a:lstStyle/>
          <a:p>
            <a:pPr algn="just"/>
            <a:r>
              <a:rPr lang="en-US" sz="2800" b="1" dirty="0" err="1">
                <a:solidFill>
                  <a:srgbClr val="FF0000"/>
                </a:solidFill>
                <a:latin typeface="Times New Roman" panose="02020603050405020304" pitchFamily="18" charset="0"/>
                <a:cs typeface="Times New Roman" panose="02020603050405020304" pitchFamily="18" charset="0"/>
              </a:rPr>
              <a:t>Câu</a:t>
            </a:r>
            <a:r>
              <a:rPr lang="en-US" sz="2800" b="1" dirty="0">
                <a:solidFill>
                  <a:srgbClr val="FF0000"/>
                </a:solidFill>
                <a:latin typeface="Times New Roman" panose="02020603050405020304" pitchFamily="18" charset="0"/>
                <a:cs typeface="Times New Roman" panose="02020603050405020304" pitchFamily="18" charset="0"/>
              </a:rPr>
              <a:t> 1: </a:t>
            </a:r>
            <a:r>
              <a:rPr lang="en-US" sz="2800" b="1" dirty="0" err="1">
                <a:solidFill>
                  <a:srgbClr val="4203DF"/>
                </a:solidFill>
                <a:latin typeface="Times New Roman" panose="02020603050405020304" pitchFamily="18" charset="0"/>
                <a:cs typeface="Times New Roman" panose="02020603050405020304" pitchFamily="18" charset="0"/>
              </a:rPr>
              <a:t>Bài</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thơ</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được</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sáng</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tác</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vào</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thời</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gian</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địa</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điểm</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nào</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Trong</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tâm</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trạng</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như</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thế</a:t>
            </a:r>
            <a:r>
              <a:rPr lang="en-US" sz="2800" b="1" dirty="0">
                <a:solidFill>
                  <a:srgbClr val="4203DF"/>
                </a:solidFill>
                <a:latin typeface="Times New Roman" panose="02020603050405020304" pitchFamily="18" charset="0"/>
                <a:cs typeface="Times New Roman" panose="02020603050405020304" pitchFamily="18" charset="0"/>
              </a:rPr>
              <a:t> </a:t>
            </a:r>
            <a:r>
              <a:rPr lang="en-US" sz="2800" b="1" dirty="0" err="1">
                <a:solidFill>
                  <a:srgbClr val="4203DF"/>
                </a:solidFill>
                <a:latin typeface="Times New Roman" panose="02020603050405020304" pitchFamily="18" charset="0"/>
                <a:cs typeface="Times New Roman" panose="02020603050405020304" pitchFamily="18" charset="0"/>
              </a:rPr>
              <a:t>nào</a:t>
            </a:r>
            <a:r>
              <a:rPr lang="vi-VN" sz="2800" b="1" dirty="0">
                <a:solidFill>
                  <a:srgbClr val="4203DF"/>
                </a:solidFill>
                <a:latin typeface="Times New Roman" pitchFamily="18" charset="0"/>
                <a:cs typeface="Times New Roman" pitchFamily="18" charset="0"/>
              </a:rPr>
              <a:t>?</a:t>
            </a:r>
            <a:endParaRPr lang="en-US" sz="2800" b="1" dirty="0">
              <a:solidFill>
                <a:srgbClr val="4203DF"/>
              </a:solidFill>
              <a:latin typeface="Times New Roman" pitchFamily="18" charset="0"/>
              <a:cs typeface="Times New Roman" pitchFamily="18" charset="0"/>
            </a:endParaRPr>
          </a:p>
          <a:p>
            <a:pPr algn="just"/>
            <a:r>
              <a:rPr lang="en-US" sz="2800" b="1" dirty="0" err="1">
                <a:solidFill>
                  <a:srgbClr val="FF0000"/>
                </a:solidFill>
                <a:latin typeface="Times New Roman" pitchFamily="18" charset="0"/>
                <a:cs typeface="Times New Roman" pitchFamily="18" charset="0"/>
              </a:rPr>
              <a:t>Câu</a:t>
            </a:r>
            <a:r>
              <a:rPr lang="en-US" sz="2800" b="1" dirty="0">
                <a:solidFill>
                  <a:srgbClr val="FF0000"/>
                </a:solidFill>
                <a:latin typeface="Times New Roman" pitchFamily="18" charset="0"/>
                <a:cs typeface="Times New Roman" pitchFamily="18" charset="0"/>
              </a:rPr>
              <a:t> 2: </a:t>
            </a:r>
            <a:r>
              <a:rPr lang="vi-VN" sz="2800" b="1" dirty="0">
                <a:solidFill>
                  <a:srgbClr val="4203DF"/>
                </a:solidFill>
                <a:latin typeface="Times New Roman" pitchFamily="18" charset="0"/>
                <a:cs typeface="Times New Roman" pitchFamily="18" charset="0"/>
              </a:rPr>
              <a:t>Trong xa cách nhà thơ luôn nhớ về quê hương như thế nào? Hình ảnh làng quê hiện lên trong nỗi nh</a:t>
            </a:r>
            <a:r>
              <a:rPr lang="en-US" sz="2800" b="1" dirty="0">
                <a:solidFill>
                  <a:srgbClr val="4203DF"/>
                </a:solidFill>
                <a:latin typeface="Times New Roman" pitchFamily="18" charset="0"/>
                <a:cs typeface="Times New Roman" pitchFamily="18" charset="0"/>
              </a:rPr>
              <a:t>ớ</a:t>
            </a:r>
            <a:r>
              <a:rPr lang="vi-VN" sz="2800" b="1" dirty="0">
                <a:solidFill>
                  <a:srgbClr val="4203DF"/>
                </a:solidFill>
                <a:latin typeface="Times New Roman" pitchFamily="18" charset="0"/>
                <a:cs typeface="Times New Roman" pitchFamily="18" charset="0"/>
              </a:rPr>
              <a:t>  của nhà thơ có đặc điểm và vẻ đẹp gì?</a:t>
            </a:r>
            <a:endParaRPr lang="en-US" sz="2800" b="1" dirty="0">
              <a:solidFill>
                <a:srgbClr val="4203DF"/>
              </a:solidFill>
              <a:latin typeface="Times New Roman" pitchFamily="18" charset="0"/>
              <a:cs typeface="Times New Roman" pitchFamily="18" charset="0"/>
            </a:endParaRPr>
          </a:p>
          <a:p>
            <a:pPr algn="just"/>
            <a:r>
              <a:rPr lang="en-US" sz="2800" b="1" dirty="0" err="1">
                <a:solidFill>
                  <a:srgbClr val="FF0000"/>
                </a:solidFill>
                <a:latin typeface="Times New Roman" pitchFamily="18" charset="0"/>
                <a:cs typeface="Times New Roman" pitchFamily="18" charset="0"/>
              </a:rPr>
              <a:t>Câu</a:t>
            </a:r>
            <a:r>
              <a:rPr lang="en-US" sz="2800" b="1" dirty="0">
                <a:solidFill>
                  <a:srgbClr val="FF0000"/>
                </a:solidFill>
                <a:latin typeface="Times New Roman" pitchFamily="18" charset="0"/>
                <a:cs typeface="Times New Roman" pitchFamily="18" charset="0"/>
              </a:rPr>
              <a:t> 3: </a:t>
            </a:r>
            <a:r>
              <a:rPr lang="vi-VN" sz="2800" b="1" dirty="0">
                <a:solidFill>
                  <a:srgbClr val="4203DF"/>
                </a:solidFill>
                <a:latin typeface="Times New Roman" pitchFamily="18" charset="0"/>
                <a:cs typeface="Times New Roman" pitchFamily="18" charset="0"/>
              </a:rPr>
              <a:t>Từ việc tìm hiểu bài thơ em hãy khái quát thành những luận điểm nào về tình yêu quê hương?</a:t>
            </a:r>
            <a:endParaRPr lang="en-US" sz="2800" dirty="0">
              <a:solidFill>
                <a:srgbClr val="4203DF"/>
              </a:solidFill>
            </a:endParaRPr>
          </a:p>
        </p:txBody>
      </p:sp>
      <p:sp>
        <p:nvSpPr>
          <p:cNvPr id="25" name="TextBox 24"/>
          <p:cNvSpPr txBox="1"/>
          <p:nvPr/>
        </p:nvSpPr>
        <p:spPr>
          <a:xfrm>
            <a:off x="610374" y="2269895"/>
            <a:ext cx="2252843" cy="523220"/>
          </a:xfrm>
          <a:prstGeom prst="rect">
            <a:avLst/>
          </a:prstGeom>
          <a:noFill/>
        </p:spPr>
        <p:txBody>
          <a:bodyPr wrap="square" rtlCol="0">
            <a:spAutoFit/>
          </a:bodyPr>
          <a:lstStyle/>
          <a:p>
            <a:pPr algn="just"/>
            <a:r>
              <a:rPr lang="en-US" altLang="en-US" sz="2800" b="1" dirty="0">
                <a:solidFill>
                  <a:srgbClr val="4203DF"/>
                </a:solidFill>
                <a:latin typeface="Times New Roman" panose="02020603050405020304" pitchFamily="18" charset="0"/>
                <a:cs typeface="Times New Roman" panose="02020603050405020304" pitchFamily="18" charset="0"/>
              </a:rPr>
              <a:t>* </a:t>
            </a:r>
            <a:r>
              <a:rPr lang="en-US" altLang="en-US" sz="2800" b="1" dirty="0" err="1">
                <a:solidFill>
                  <a:srgbClr val="4203DF"/>
                </a:solidFill>
                <a:latin typeface="Times New Roman" panose="02020603050405020304" pitchFamily="18" charset="0"/>
                <a:cs typeface="Times New Roman" panose="02020603050405020304" pitchFamily="18" charset="0"/>
              </a:rPr>
              <a:t>Tìm</a:t>
            </a:r>
            <a:r>
              <a:rPr lang="en-US" altLang="en-US" sz="2800" b="1" dirty="0">
                <a:solidFill>
                  <a:srgbClr val="4203DF"/>
                </a:solidFill>
                <a:latin typeface="Times New Roman" panose="02020603050405020304" pitchFamily="18" charset="0"/>
                <a:cs typeface="Times New Roman" panose="02020603050405020304" pitchFamily="18" charset="0"/>
              </a:rPr>
              <a:t> ý:</a:t>
            </a:r>
            <a:endParaRPr lang="en-US" altLang="en-US" sz="2800" b="1" dirty="0">
              <a:latin typeface="Times New Roman" panose="02020603050405020304" pitchFamily="18" charset="0"/>
              <a:cs typeface="Times New Roman" panose="02020603050405020304" pitchFamily="18" charset="0"/>
            </a:endParaRPr>
          </a:p>
        </p:txBody>
      </p:sp>
      <p:sp>
        <p:nvSpPr>
          <p:cNvPr id="11" name="Rounded Rectangle 10"/>
          <p:cNvSpPr/>
          <p:nvPr/>
        </p:nvSpPr>
        <p:spPr>
          <a:xfrm>
            <a:off x="8199548" y="3520439"/>
            <a:ext cx="3992451" cy="2194561"/>
          </a:xfrm>
          <a:prstGeom prst="roundRect">
            <a:avLst/>
          </a:prstGeom>
          <a:solidFill>
            <a:srgbClr val="FFFF00"/>
          </a:solidFill>
          <a:ln>
            <a:solidFill>
              <a:srgbClr val="4203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b="1" dirty="0">
                <a:solidFill>
                  <a:srgbClr val="4203DF"/>
                </a:solidFill>
                <a:latin typeface="Times New Roman" panose="02020603050405020304" pitchFamily="18" charset="0"/>
                <a:cs typeface="Times New Roman" panose="02020603050405020304" pitchFamily="18" charset="0"/>
              </a:rPr>
              <a:t>PHÂN CÔNG THỰC HIỆN</a:t>
            </a:r>
          </a:p>
          <a:p>
            <a:pPr algn="just"/>
            <a:r>
              <a:rPr lang="en-US" sz="2800" b="1" dirty="0">
                <a:solidFill>
                  <a:srgbClr val="C00000"/>
                </a:solidFill>
                <a:latin typeface="Times New Roman" pitchFamily="18" charset="0"/>
                <a:cs typeface="Times New Roman" pitchFamily="18" charset="0"/>
              </a:rPr>
              <a:t>       - </a:t>
            </a:r>
            <a:r>
              <a:rPr lang="en-US" sz="2800" b="1" dirty="0" err="1">
                <a:solidFill>
                  <a:srgbClr val="C00000"/>
                </a:solidFill>
                <a:latin typeface="Times New Roman" pitchFamily="18" charset="0"/>
                <a:cs typeface="Times New Roman" pitchFamily="18" charset="0"/>
              </a:rPr>
              <a:t>Tổ</a:t>
            </a:r>
            <a:r>
              <a:rPr lang="en-US" sz="2800" b="1" dirty="0">
                <a:solidFill>
                  <a:srgbClr val="C00000"/>
                </a:solidFill>
                <a:latin typeface="Times New Roman" pitchFamily="18" charset="0"/>
                <a:cs typeface="Times New Roman" pitchFamily="18" charset="0"/>
              </a:rPr>
              <a:t> 1: </a:t>
            </a:r>
            <a:r>
              <a:rPr lang="en-US" sz="2800" b="1" dirty="0" err="1">
                <a:solidFill>
                  <a:srgbClr val="4203DF"/>
                </a:solidFill>
                <a:latin typeface="Times New Roman" pitchFamily="18" charset="0"/>
                <a:cs typeface="Times New Roman" pitchFamily="18" charset="0"/>
              </a:rPr>
              <a:t>Câu</a:t>
            </a:r>
            <a:r>
              <a:rPr lang="en-US" sz="2800" b="1" dirty="0">
                <a:solidFill>
                  <a:srgbClr val="4203DF"/>
                </a:solidFill>
                <a:latin typeface="Times New Roman" pitchFamily="18" charset="0"/>
                <a:cs typeface="Times New Roman" pitchFamily="18" charset="0"/>
              </a:rPr>
              <a:t> 1</a:t>
            </a:r>
          </a:p>
          <a:p>
            <a:pPr algn="just"/>
            <a:r>
              <a:rPr lang="en-US" sz="2800" b="1" dirty="0">
                <a:solidFill>
                  <a:srgbClr val="C00000"/>
                </a:solidFill>
                <a:latin typeface="Times New Roman" pitchFamily="18" charset="0"/>
                <a:cs typeface="Times New Roman" pitchFamily="18" charset="0"/>
              </a:rPr>
              <a:t>       - </a:t>
            </a:r>
            <a:r>
              <a:rPr lang="en-US" sz="2800" b="1" dirty="0" err="1">
                <a:solidFill>
                  <a:srgbClr val="C00000"/>
                </a:solidFill>
                <a:latin typeface="Times New Roman" pitchFamily="18" charset="0"/>
                <a:cs typeface="Times New Roman" pitchFamily="18" charset="0"/>
              </a:rPr>
              <a:t>Tổ</a:t>
            </a:r>
            <a:r>
              <a:rPr lang="en-US" sz="2800" b="1" dirty="0">
                <a:solidFill>
                  <a:srgbClr val="C00000"/>
                </a:solidFill>
                <a:latin typeface="Times New Roman" pitchFamily="18" charset="0"/>
                <a:cs typeface="Times New Roman" pitchFamily="18" charset="0"/>
              </a:rPr>
              <a:t> 2: </a:t>
            </a:r>
            <a:r>
              <a:rPr lang="en-US" sz="2800" b="1" dirty="0" err="1">
                <a:solidFill>
                  <a:srgbClr val="4203DF"/>
                </a:solidFill>
                <a:latin typeface="Times New Roman" pitchFamily="18" charset="0"/>
                <a:cs typeface="Times New Roman" pitchFamily="18" charset="0"/>
              </a:rPr>
              <a:t>Câu</a:t>
            </a:r>
            <a:r>
              <a:rPr lang="en-US" sz="2800" b="1" dirty="0">
                <a:solidFill>
                  <a:srgbClr val="4203DF"/>
                </a:solidFill>
                <a:latin typeface="Times New Roman" pitchFamily="18" charset="0"/>
                <a:cs typeface="Times New Roman" pitchFamily="18" charset="0"/>
              </a:rPr>
              <a:t> 2</a:t>
            </a:r>
          </a:p>
          <a:p>
            <a:pPr algn="just"/>
            <a:r>
              <a:rPr lang="en-US" sz="2800" b="1" dirty="0">
                <a:solidFill>
                  <a:srgbClr val="C00000"/>
                </a:solidFill>
                <a:latin typeface="Times New Roman" pitchFamily="18" charset="0"/>
                <a:cs typeface="Times New Roman" pitchFamily="18" charset="0"/>
              </a:rPr>
              <a:t>       - </a:t>
            </a:r>
            <a:r>
              <a:rPr lang="en-US" sz="2800" b="1" dirty="0" err="1">
                <a:solidFill>
                  <a:srgbClr val="C00000"/>
                </a:solidFill>
                <a:latin typeface="Times New Roman" pitchFamily="18" charset="0"/>
                <a:cs typeface="Times New Roman" pitchFamily="18" charset="0"/>
              </a:rPr>
              <a:t>Tổ</a:t>
            </a:r>
            <a:r>
              <a:rPr lang="en-US" sz="2800" b="1" dirty="0">
                <a:solidFill>
                  <a:srgbClr val="C00000"/>
                </a:solidFill>
                <a:latin typeface="Times New Roman" pitchFamily="18" charset="0"/>
                <a:cs typeface="Times New Roman" pitchFamily="18" charset="0"/>
              </a:rPr>
              <a:t> 3,4: </a:t>
            </a:r>
            <a:r>
              <a:rPr lang="en-US" sz="2800" b="1" dirty="0" err="1">
                <a:solidFill>
                  <a:srgbClr val="4203DF"/>
                </a:solidFill>
                <a:latin typeface="Times New Roman" pitchFamily="18" charset="0"/>
                <a:cs typeface="Times New Roman" pitchFamily="18" charset="0"/>
              </a:rPr>
              <a:t>Câu</a:t>
            </a:r>
            <a:r>
              <a:rPr lang="en-US" sz="2800" b="1" dirty="0">
                <a:solidFill>
                  <a:srgbClr val="4203DF"/>
                </a:solidFill>
                <a:latin typeface="Times New Roman" pitchFamily="18" charset="0"/>
                <a:cs typeface="Times New Roman" pitchFamily="18" charset="0"/>
              </a:rPr>
              <a:t> 3</a:t>
            </a:r>
            <a:endParaRPr lang="en-US" sz="2800" dirty="0">
              <a:solidFill>
                <a:srgbClr val="4203DF"/>
              </a:solidFill>
            </a:endParaRPr>
          </a:p>
        </p:txBody>
      </p:sp>
    </p:spTree>
    <p:extLst>
      <p:ext uri="{BB962C8B-B14F-4D97-AF65-F5344CB8AC3E}">
        <p14:creationId xmlns:p14="http://schemas.microsoft.com/office/powerpoint/2010/main" val="76367974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3.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Integral</Template>
  <TotalTime>2567</TotalTime>
  <Words>7044</Words>
  <Application>Microsoft Office PowerPoint</Application>
  <PresentationFormat>Widescreen</PresentationFormat>
  <Paragraphs>457</Paragraphs>
  <Slides>40</Slides>
  <Notes>0</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40</vt:i4>
      </vt:variant>
    </vt:vector>
  </HeadingPairs>
  <TitlesOfParts>
    <vt:vector size="52" baseType="lpstr">
      <vt:lpstr>.VnTime</vt:lpstr>
      <vt:lpstr>Arial</vt:lpstr>
      <vt:lpstr>Calibri</vt:lpstr>
      <vt:lpstr>Calibri Light</vt:lpstr>
      <vt:lpstr>Century Gothic</vt:lpstr>
      <vt:lpstr>Times New Roman</vt:lpstr>
      <vt:lpstr>Wingdings</vt:lpstr>
      <vt:lpstr>Wingdings 3</vt:lpstr>
      <vt:lpstr>Office Theme</vt:lpstr>
      <vt:lpstr>Ion Boardroom</vt:lpstr>
      <vt:lpstr>Wisp</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Thuy Nguyen</cp:lastModifiedBy>
  <cp:revision>234</cp:revision>
  <dcterms:created xsi:type="dcterms:W3CDTF">2021-09-09T13:01:14Z</dcterms:created>
  <dcterms:modified xsi:type="dcterms:W3CDTF">2022-03-27T02:34:31Z</dcterms:modified>
</cp:coreProperties>
</file>