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7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6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F9869-E6C0-4E5B-B419-D6ED93C8A00A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00F55-D446-42A7-B4E8-59B3280F2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0F46281-6DFA-47F8-8F2A-AA03A57EC01F}" type="slidenum">
              <a:rPr lang="en-US" altLang="en-US" sz="1200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4404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404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C633B3E-74B5-4B70-A388-9AB6CAC56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74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A31CF7C-9437-44C5-BE24-B58470064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29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AC139B9-2BBB-4E6F-B581-C081820BB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26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EBAAF39-48B7-42C8-9F9A-8A0FEABC7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05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E392631-68BF-49DF-8ADD-80C248EFD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65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9F18054-87C7-471C-A2EB-29DC79AA3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29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32EA011-C645-4AE4-96CF-49AEA9660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39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AA5DC74-C0E8-4A86-AEF1-3AAC5AF8B9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7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7D86842-EF82-4AA3-AED9-4378797F2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587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63E3D96-0E80-41A3-B5D1-513DB34D7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70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65907EC-A852-4D9B-B4B3-66C9CD84FD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56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êu đề, Nội dung và 2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BDBC756-ADAA-423A-8C99-EC1F13020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00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5EB763A-0FF7-4353-A5E0-A400FCD30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34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ên đề và 4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7F8925F-6208-4A8D-B0D7-C4F64E109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5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864ED-C543-4F46-91D4-DF1C9EF4A672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D30BB-6B00-4E71-92D0-1F32DE6C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 altLang="en-US" sz="240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20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5A671C-2058-4892-9AD2-FDD678341D7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2055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770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video%20mo%20bai%2027-2.mp4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7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5.gif"/><Relationship Id="rId7" Type="http://schemas.openxmlformats.org/officeDocument/2006/relationships/image" Target="../media/image33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1.png"/><Relationship Id="rId7" Type="http://schemas.openxmlformats.org/officeDocument/2006/relationships/image" Target="../media/image1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flowers_fr0205-1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990600" y="4648200"/>
            <a:ext cx="754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vi-VN" altLang="en-US" b="1" i="1">
              <a:solidFill>
                <a:srgbClr val="FF3300"/>
              </a:solidFill>
              <a:latin typeface=".VnArial"/>
              <a:cs typeface="Arial" pitchFamily="34" charset="0"/>
            </a:endParaRPr>
          </a:p>
        </p:txBody>
      </p:sp>
      <p:sp>
        <p:nvSpPr>
          <p:cNvPr id="188422" name="Text Box 6"/>
          <p:cNvSpPr txBox="1">
            <a:spLocks noChangeArrowheads="1"/>
          </p:cNvSpPr>
          <p:nvPr/>
        </p:nvSpPr>
        <p:spPr bwMode="auto">
          <a:xfrm>
            <a:off x="2286000" y="4076700"/>
            <a:ext cx="44656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CÔNG NGHỆ 8</a:t>
            </a: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3124200" y="48006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vi-VN" altLang="en-US" sz="18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6376" name="WordArt 10"/>
          <p:cNvSpPr>
            <a:spLocks noChangeArrowheads="1" noChangeShapeType="1" noTextEdit="1"/>
          </p:cNvSpPr>
          <p:nvPr/>
        </p:nvSpPr>
        <p:spPr bwMode="auto">
          <a:xfrm>
            <a:off x="533400" y="685800"/>
            <a:ext cx="8077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TRƯỜNG THCS </a:t>
            </a:r>
            <a:r>
              <a:rPr lang="en-US" sz="36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THÁI HÒA</a:t>
            </a:r>
          </a:p>
        </p:txBody>
      </p:sp>
      <p:pic>
        <p:nvPicPr>
          <p:cNvPr id="18440" name="Picture 11" descr="n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65325" y="2362200"/>
            <a:ext cx="4876800" cy="7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3" descr="hoa van trang tr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2514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9" name="Picture 14" descr="Logo-BG&amp;DD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743200"/>
            <a:ext cx="1152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81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0" grpId="0"/>
      <p:bldP spid="188422" grpId="0"/>
      <p:bldP spid="18637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6200"/>
            <a:ext cx="8229600" cy="7159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IV: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4800" y="533400"/>
            <a:ext cx="84582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" y="1295400"/>
            <a:ext cx="3581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II. </a:t>
            </a:r>
            <a:r>
              <a:rPr lang="en-US" sz="2000" b="1" u="sng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thế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915194" y="4038600"/>
            <a:ext cx="563800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4038600" y="1219200"/>
            <a:ext cx="4724400" cy="3276600"/>
            <a:chOff x="2160" y="960"/>
            <a:chExt cx="2880" cy="1584"/>
          </a:xfrm>
        </p:grpSpPr>
        <p:pic>
          <p:nvPicPr>
            <p:cNvPr id="7" name="Picture 35" descr="h24"/>
            <p:cNvPicPr>
              <a:picLocks noChangeAspect="1" noChangeArrowheads="1"/>
            </p:cNvPicPr>
            <p:nvPr/>
          </p:nvPicPr>
          <p:blipFill>
            <a:blip r:embed="rId2"/>
            <a:srcRect l="65373" t="8739" r="9209" b="14793"/>
            <a:stretch>
              <a:fillRect/>
            </a:stretch>
          </p:blipFill>
          <p:spPr bwMode="auto">
            <a:xfrm>
              <a:off x="3408" y="1008"/>
              <a:ext cx="958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36"/>
            <p:cNvSpPr>
              <a:spLocks noChangeShapeType="1"/>
            </p:cNvSpPr>
            <p:nvPr/>
          </p:nvSpPr>
          <p:spPr bwMode="auto">
            <a:xfrm flipV="1">
              <a:off x="4272" y="1392"/>
              <a:ext cx="105" cy="14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Line 37"/>
            <p:cNvSpPr>
              <a:spLocks noChangeShapeType="1"/>
            </p:cNvSpPr>
            <p:nvPr/>
          </p:nvSpPr>
          <p:spPr bwMode="auto">
            <a:xfrm flipH="1">
              <a:off x="3456" y="2208"/>
              <a:ext cx="384" cy="24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Line 38"/>
            <p:cNvSpPr>
              <a:spLocks noChangeShapeType="1"/>
            </p:cNvSpPr>
            <p:nvPr/>
          </p:nvSpPr>
          <p:spPr bwMode="auto">
            <a:xfrm flipH="1" flipV="1">
              <a:off x="3408" y="1728"/>
              <a:ext cx="96" cy="19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Line 39"/>
            <p:cNvSpPr>
              <a:spLocks noChangeShapeType="1"/>
            </p:cNvSpPr>
            <p:nvPr/>
          </p:nvSpPr>
          <p:spPr bwMode="auto">
            <a:xfrm flipH="1" flipV="1">
              <a:off x="3600" y="1008"/>
              <a:ext cx="240" cy="14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Text Box 40"/>
            <p:cNvSpPr txBox="1">
              <a:spLocks noChangeArrowheads="1"/>
            </p:cNvSpPr>
            <p:nvPr/>
          </p:nvSpPr>
          <p:spPr bwMode="auto">
            <a:xfrm>
              <a:off x="2160" y="2256"/>
              <a:ext cx="1632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ròng</a:t>
              </a:r>
              <a:r>
                <a:rPr 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rọc</a:t>
              </a:r>
              <a:endParaRPr 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41"/>
            <p:cNvSpPr txBox="1">
              <a:spLocks noChangeArrowheads="1"/>
            </p:cNvSpPr>
            <p:nvPr/>
          </p:nvSpPr>
          <p:spPr bwMode="auto">
            <a:xfrm>
              <a:off x="2784" y="1536"/>
              <a:ext cx="1008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Trục</a:t>
              </a:r>
              <a:r>
                <a:rPr lang="en-US" dirty="0">
                  <a:solidFill>
                    <a:srgbClr val="FF00FF"/>
                  </a:solidFill>
                  <a:latin typeface="VNI-Times" pitchFamily="2" charset="0"/>
                </a:rPr>
                <a:t> </a:t>
              </a:r>
            </a:p>
          </p:txBody>
        </p:sp>
        <p:sp>
          <p:nvSpPr>
            <p:cNvPr id="14" name="Text Box 42"/>
            <p:cNvSpPr txBox="1">
              <a:spLocks noChangeArrowheads="1"/>
            </p:cNvSpPr>
            <p:nvPr/>
          </p:nvSpPr>
          <p:spPr bwMode="auto">
            <a:xfrm>
              <a:off x="2736" y="960"/>
              <a:ext cx="960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Móc</a:t>
              </a:r>
              <a:r>
                <a:rPr 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treo</a:t>
              </a:r>
              <a:endParaRPr 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43"/>
            <p:cNvSpPr txBox="1">
              <a:spLocks noChangeArrowheads="1"/>
            </p:cNvSpPr>
            <p:nvPr/>
          </p:nvSpPr>
          <p:spPr bwMode="auto">
            <a:xfrm>
              <a:off x="4224" y="1140"/>
              <a:ext cx="816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đỡ</a:t>
              </a:r>
              <a:endParaRPr 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76200" y="2408238"/>
            <a:ext cx="35814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bộ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phận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ròng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rọc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thế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Rectangle 47"/>
          <p:cNvSpPr>
            <a:spLocks noChangeArrowheads="1"/>
          </p:cNvSpPr>
          <p:nvPr/>
        </p:nvSpPr>
        <p:spPr bwMode="auto">
          <a:xfrm>
            <a:off x="4114800" y="4572000"/>
            <a:ext cx="5029200" cy="249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móc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...................................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..................................</a:t>
            </a:r>
            <a:endParaRPr lang="en-US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...................................................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b="1" dirty="0">
              <a:latin typeface="VNI-Times" pitchFamily="2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3657600" y="4800600"/>
            <a:ext cx="37830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19" name="Text Box 48"/>
          <p:cNvSpPr txBox="1">
            <a:spLocks noChangeArrowheads="1"/>
          </p:cNvSpPr>
          <p:nvPr/>
        </p:nvSpPr>
        <p:spPr bwMode="auto">
          <a:xfrm>
            <a:off x="3429000" y="5486400"/>
            <a:ext cx="4283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20" name="Text Box 50"/>
          <p:cNvSpPr txBox="1">
            <a:spLocks noChangeArrowheads="1"/>
          </p:cNvSpPr>
          <p:nvPr/>
        </p:nvSpPr>
        <p:spPr bwMode="auto">
          <a:xfrm>
            <a:off x="4343400" y="6172200"/>
            <a:ext cx="381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quay (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3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6200"/>
            <a:ext cx="8229600" cy="7159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IV: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533400"/>
            <a:ext cx="86375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" y="1295400"/>
            <a:ext cx="7391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II.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thế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0574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28956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1" descr="Vong dai ch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3657600"/>
            <a:ext cx="3810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1153cb9ae00e942cb21688f22c6824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28600"/>
            <a:ext cx="3810000" cy="2895600"/>
          </a:xfrm>
          <a:prstGeom prst="rect">
            <a:avLst/>
          </a:prstGeom>
        </p:spPr>
      </p:pic>
      <p:pic>
        <p:nvPicPr>
          <p:cNvPr id="4" name="Picture 3" descr="Sua-khoa-cu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581400"/>
            <a:ext cx="4267200" cy="2971800"/>
          </a:xfrm>
          <a:prstGeom prst="rect">
            <a:avLst/>
          </a:prstGeom>
        </p:spPr>
      </p:pic>
      <p:pic>
        <p:nvPicPr>
          <p:cNvPr id="5" name="Picture 4" descr="50033a4444ac69912e75f73cbad11ea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304800"/>
            <a:ext cx="403860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0" y="3048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3200" y="3124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0" y="6400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</a:rPr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3200" y="63347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</a:rPr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3576935"/>
            <a:ext cx="29718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>
            <a:stCxn id="10" idx="2"/>
          </p:cNvCxnSpPr>
          <p:nvPr/>
        </p:nvCxnSpPr>
        <p:spPr>
          <a:xfrm rot="5400000">
            <a:off x="3867150" y="2381250"/>
            <a:ext cx="609600" cy="39243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2"/>
          </p:cNvCxnSpPr>
          <p:nvPr/>
        </p:nvCxnSpPr>
        <p:spPr>
          <a:xfrm rot="5400000">
            <a:off x="5200650" y="4476750"/>
            <a:ext cx="1371600" cy="4953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19400" y="3119735"/>
            <a:ext cx="38100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20" idx="0"/>
          </p:cNvCxnSpPr>
          <p:nvPr/>
        </p:nvCxnSpPr>
        <p:spPr>
          <a:xfrm rot="16200000" flipV="1">
            <a:off x="3316933" y="1712268"/>
            <a:ext cx="986135" cy="1828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0" idx="0"/>
          </p:cNvCxnSpPr>
          <p:nvPr/>
        </p:nvCxnSpPr>
        <p:spPr>
          <a:xfrm rot="5400000" flipH="1" flipV="1">
            <a:off x="5641033" y="1140768"/>
            <a:ext cx="1062335" cy="2895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5" descr="flora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flora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6200"/>
            <a:ext cx="8229600" cy="7159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IV: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4800" y="533400"/>
            <a:ext cx="85613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" y="1295400"/>
            <a:ext cx="7391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II.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thế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905000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488" y="2807163"/>
            <a:ext cx="36576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Gồm: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02488" y="31242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Then,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chốt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84426" y="3501882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10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4190999"/>
            <a:ext cx="2056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Mối ghép động: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64288" y="4198305"/>
            <a:ext cx="67273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 những mối ghép mà các chi tiết được ghép có thể xoay, trượt, lăn và ăn khớp với nhau: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Mối ghép bản lề, ổ trục…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6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KhopTruotMov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609600"/>
            <a:ext cx="2590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KhopDongMov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2438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BanLe_Mov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886200"/>
            <a:ext cx="2819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OBi_Ghep_Mov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800" y="3581400"/>
            <a:ext cx="3276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thanh rang 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0" y="304800"/>
            <a:ext cx="32829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24200" y="51054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flora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lora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KhopDongMov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762000"/>
            <a:ext cx="375285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5" descr="KhopTruotMov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1750" y="1071563"/>
            <a:ext cx="276225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THUY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114800"/>
            <a:ext cx="2971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THUY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4394200"/>
            <a:ext cx="2590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0" descr="T86_H25-1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4267200"/>
            <a:ext cx="2819400" cy="2374900"/>
          </a:xfrm>
          <a:prstGeom prst="rect">
            <a:avLst/>
          </a:prstGeom>
          <a:noFill/>
          <a:ln w="15875">
            <a:solidFill>
              <a:srgbClr val="00FF00"/>
            </a:solidFill>
            <a:prstDash val="lgDashDotDot"/>
            <a:miter lim="800000"/>
            <a:headEnd/>
            <a:tailEnd/>
          </a:ln>
        </p:spPr>
      </p:pic>
      <p:sp>
        <p:nvSpPr>
          <p:cNvPr id="22535" name="Rectangle 11"/>
          <p:cNvSpPr>
            <a:spLocks noChangeArrowheads="1"/>
          </p:cNvSpPr>
          <p:nvPr/>
        </p:nvSpPr>
        <p:spPr bwMode="auto">
          <a:xfrm>
            <a:off x="1676400" y="3657600"/>
            <a:ext cx="4572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2536" name="Rectangle 12"/>
          <p:cNvSpPr>
            <a:spLocks noChangeArrowheads="1"/>
          </p:cNvSpPr>
          <p:nvPr/>
        </p:nvSpPr>
        <p:spPr bwMode="auto">
          <a:xfrm>
            <a:off x="1524000" y="6477000"/>
            <a:ext cx="4572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22537" name="Rectangle 13"/>
          <p:cNvSpPr>
            <a:spLocks noChangeArrowheads="1"/>
          </p:cNvSpPr>
          <p:nvPr/>
        </p:nvSpPr>
        <p:spPr bwMode="auto">
          <a:xfrm>
            <a:off x="7162800" y="3124200"/>
            <a:ext cx="4572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2538" name="Rectangle 14"/>
          <p:cNvSpPr>
            <a:spLocks noChangeArrowheads="1"/>
          </p:cNvSpPr>
          <p:nvPr/>
        </p:nvSpPr>
        <p:spPr bwMode="auto">
          <a:xfrm>
            <a:off x="4095750" y="3190875"/>
            <a:ext cx="4572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22539" name="Rectangle 15"/>
          <p:cNvSpPr>
            <a:spLocks noChangeArrowheads="1"/>
          </p:cNvSpPr>
          <p:nvPr/>
        </p:nvSpPr>
        <p:spPr bwMode="auto">
          <a:xfrm>
            <a:off x="6934200" y="6248400"/>
            <a:ext cx="4572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22540" name="Rectangle 16"/>
          <p:cNvSpPr>
            <a:spLocks noChangeArrowheads="1"/>
          </p:cNvSpPr>
          <p:nvPr/>
        </p:nvSpPr>
        <p:spPr bwMode="auto">
          <a:xfrm>
            <a:off x="5715000" y="6248400"/>
            <a:ext cx="4572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458200" cy="715963"/>
          </a:xfrm>
          <a:solidFill>
            <a:srgbClr val="FFFFFF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600" b="1" dirty="0">
                <a:solidFill>
                  <a:srgbClr val="CC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pic>
        <p:nvPicPr>
          <p:cNvPr id="22542" name="Picture 3" descr="GheXep_Move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914400"/>
            <a:ext cx="3276600" cy="2786063"/>
          </a:xfrm>
          <a:noFill/>
          <a:ln>
            <a:miter lim="800000"/>
            <a:headEnd/>
            <a:tailEnd/>
          </a:ln>
        </p:spPr>
      </p:pic>
      <p:pic>
        <p:nvPicPr>
          <p:cNvPr id="22543" name="Picture 5" descr="floral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55013" y="6153150"/>
            <a:ext cx="788987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429000" y="36576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4200" y="62484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6200"/>
            <a:ext cx="8229600" cy="7159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IV: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381000"/>
            <a:ext cx="86375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" y="3170238"/>
            <a:ext cx="7391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II.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thế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629561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4546193"/>
            <a:ext cx="36576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5600" y="48884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Then,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chốt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1400" y="526946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7620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0668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28600" y="1600200"/>
            <a:ext cx="8763000" cy="6096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hoàn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chỉnh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thực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nhiệm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vụ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nhất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định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000" b="1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" y="2105561"/>
            <a:ext cx="655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55626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9800" y="55626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xoay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trượt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ổ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… </a:t>
            </a:r>
          </a:p>
        </p:txBody>
      </p:sp>
      <p:pic>
        <p:nvPicPr>
          <p:cNvPr id="16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4"/>
          <p:cNvSpPr>
            <a:spLocks noChangeArrowheads="1"/>
          </p:cNvSpPr>
          <p:nvPr/>
        </p:nvSpPr>
        <p:spPr bwMode="auto">
          <a:xfrm>
            <a:off x="1295400" y="381000"/>
            <a:ext cx="6781800" cy="1371600"/>
          </a:xfrm>
          <a:prstGeom prst="horizontalScroll">
            <a:avLst>
              <a:gd name="adj" fmla="val 12500"/>
            </a:avLst>
          </a:prstGeom>
          <a:solidFill>
            <a:srgbClr val="EBF961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318294" y="2057400"/>
            <a:ext cx="8444706" cy="353943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-"/>
            </a:pPr>
            <a:r>
              <a:rPr lang="vi-VN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2.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II. Chi 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25 +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26: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Z169"/>
          <p:cNvPicPr>
            <a:picLocks noChangeAspect="1" noChangeArrowheads="1"/>
          </p:cNvPicPr>
          <p:nvPr/>
        </p:nvPicPr>
        <p:blipFill>
          <a:blip r:embed="rId2"/>
          <a:srcRect l="8594" t="2061" r="10156" b="5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905000" y="1797050"/>
            <a:ext cx="609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TIẾT HỌC KẾT THÚC</a:t>
            </a:r>
          </a:p>
        </p:txBody>
      </p:sp>
      <p:sp>
        <p:nvSpPr>
          <p:cNvPr id="24580" name="WordArt 5"/>
          <p:cNvSpPr>
            <a:spLocks noChangeArrowheads="1" noChangeShapeType="1" noTextEdit="1"/>
          </p:cNvSpPr>
          <p:nvPr/>
        </p:nvSpPr>
        <p:spPr bwMode="auto">
          <a:xfrm>
            <a:off x="990600" y="2633663"/>
            <a:ext cx="6486525" cy="1252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CHÀO TẠM BIỆT CÁC EM !</a:t>
            </a:r>
            <a:endParaRPr lang="en-US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4581" name="Picture 7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6858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200" y="533400"/>
            <a:ext cx="87899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24" descr="images[4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2514600"/>
            <a:ext cx="2083000" cy="320040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6" descr="large_15744015417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286000"/>
            <a:ext cx="5943600" cy="302463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43200" y="5334000"/>
            <a:ext cx="5943600" cy="381000"/>
          </a:xfrm>
          <a:prstGeom prst="rect">
            <a:avLst/>
          </a:prstGeom>
          <a:ln w="3175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cụm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trục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trước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đạp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5800" y="6019800"/>
            <a:ext cx="7772400" cy="6096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Cụm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trục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trước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đạp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từ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mấy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o ?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7544594" y="2819400"/>
            <a:ext cx="1676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01000" y="1611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14" idx="2"/>
          </p:cNvCxnSpPr>
          <p:nvPr/>
        </p:nvCxnSpPr>
        <p:spPr>
          <a:xfrm rot="16200000" flipV="1">
            <a:off x="7281456" y="2330043"/>
            <a:ext cx="485796" cy="373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62800" y="1459468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endCxn id="25" idx="2"/>
          </p:cNvCxnSpPr>
          <p:nvPr/>
        </p:nvCxnSpPr>
        <p:spPr>
          <a:xfrm rot="5400000" flipH="1" flipV="1">
            <a:off x="6081306" y="2184236"/>
            <a:ext cx="485799" cy="7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943600" y="12954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đệm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Straight Arrow Connector 26"/>
          <p:cNvCxnSpPr>
            <a:endCxn id="28" idx="2"/>
          </p:cNvCxnSpPr>
          <p:nvPr/>
        </p:nvCxnSpPr>
        <p:spPr>
          <a:xfrm rot="5400000" flipH="1" flipV="1">
            <a:off x="4823999" y="2222343"/>
            <a:ext cx="485812" cy="7698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572000" y="13716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hãm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>
            <a:endCxn id="33" idx="2"/>
          </p:cNvCxnSpPr>
          <p:nvPr/>
        </p:nvCxnSpPr>
        <p:spPr>
          <a:xfrm rot="5400000" flipH="1" flipV="1">
            <a:off x="3771099" y="2236243"/>
            <a:ext cx="762812" cy="769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57600" y="1524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5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 descr="floral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 animBg="1"/>
      <p:bldP spid="9" grpId="0"/>
      <p:bldP spid="12" grpId="0"/>
      <p:bldP spid="14" grpId="0"/>
      <p:bldP spid="25" grpId="0"/>
      <p:bldP spid="28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2400" y="533400"/>
            <a:ext cx="87630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6" descr="large_15744015417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743200"/>
            <a:ext cx="4724400" cy="302463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5791200"/>
            <a:ext cx="4724400" cy="381000"/>
          </a:xfrm>
          <a:prstGeom prst="rect">
            <a:avLst/>
          </a:prstGeom>
          <a:ln w="3175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cụm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trục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trước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đạp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67200" y="33644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1400" y="267866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0800" y="22098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đệm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47800" y="2325469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hãm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14400" y="27548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05400" y="2114490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34000" y="2644914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34000" y="3330714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34000" y="4013537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Lót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cản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4000" y="5007114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hãm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hãm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côn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34000" y="5692914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nồi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9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6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200" y="533400"/>
            <a:ext cx="88392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6" descr="large_15744015417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07867"/>
            <a:ext cx="8763000" cy="302133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76400" y="5105400"/>
            <a:ext cx="5943600" cy="381000"/>
          </a:xfrm>
          <a:prstGeom prst="rect">
            <a:avLst/>
          </a:prstGeom>
          <a:ln w="3175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cụm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trục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trước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xe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đạp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" y="5562600"/>
            <a:ext cx="7772400" cy="6096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trên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đặc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chung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53400" y="3364468"/>
            <a:ext cx="685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62800" y="3581400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10200" y="3429000"/>
            <a:ext cx="762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đệm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5200" y="3429000"/>
            <a:ext cx="1066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hãm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2200" y="3669268"/>
            <a:ext cx="609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381000" y="6019800"/>
            <a:ext cx="8534400" cy="6858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hoàn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chỉnh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chức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năng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nhất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định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533400"/>
            <a:ext cx="86375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228600" y="1981200"/>
            <a:ext cx="8763000" cy="6096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hoàn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chỉnh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thực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nhiệm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vụ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nhất</a:t>
            </a:r>
            <a:r>
              <a:rPr kumimoji="0" lang="en-US" sz="2400" b="1" i="1" u="sng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u="sng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định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1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2400" y="533400"/>
            <a:ext cx="87137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6" descr="soan-cong-nghe-8-bai-24-ngan-nhat-khai-niem-ve-chi-tiet-may-va-lap-ghep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81200"/>
            <a:ext cx="8839200" cy="342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5626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Oval 8"/>
          <p:cNvSpPr/>
          <p:nvPr/>
        </p:nvSpPr>
        <p:spPr>
          <a:xfrm>
            <a:off x="2133600" y="4953000"/>
            <a:ext cx="3048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6150114"/>
            <a:ext cx="807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533400"/>
            <a:ext cx="87630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228600" y="2209800"/>
            <a:ext cx="8763000" cy="6096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Dấu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hiệu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nhận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biết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hoàn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chỉnh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1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tháo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rời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lang="en-US" sz="2400" b="1" i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ea typeface="+mj-ea"/>
                <a:cs typeface="Times New Roman" pitchFamily="18" charset="0"/>
              </a:rPr>
              <a:t>nữa</a:t>
            </a:r>
            <a:r>
              <a:rPr kumimoji="0" lang="en-US" sz="2400" b="1" i="1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1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ora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4800" y="533400"/>
            <a:ext cx="85613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 19-Bài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I. </a:t>
            </a:r>
            <a:r>
              <a:rPr kumimoji="0" lang="en-US" sz="2400" b="1" i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niệm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" y="13414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i="0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400" b="1" i="0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76200" y="1828800"/>
            <a:ext cx="3505200" cy="4572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</a:t>
            </a:r>
            <a:r>
              <a:rPr kumimoji="0" lang="en-US" sz="2400" b="1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Phân</a:t>
            </a:r>
            <a:r>
              <a:rPr kumimoji="0" lang="en-US" sz="2400" b="1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loại</a:t>
            </a:r>
            <a:r>
              <a:rPr kumimoji="0" lang="en-US" sz="2400" b="1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kumimoji="0" lang="en-US" sz="2400" b="1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400" b="1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b="1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400" b="1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en-US" sz="2400" b="1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715430" y="3052658"/>
            <a:ext cx="3732212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reenshot 2021-11-12 1437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283352"/>
            <a:ext cx="876422" cy="1400371"/>
          </a:xfrm>
          <a:prstGeom prst="rect">
            <a:avLst/>
          </a:prstGeom>
        </p:spPr>
      </p:pic>
      <p:pic>
        <p:nvPicPr>
          <p:cNvPr id="11" name="Picture 10" descr="Screenshot 2021-11-12 14383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141" y="1514367"/>
            <a:ext cx="600159" cy="771633"/>
          </a:xfrm>
          <a:prstGeom prst="rect">
            <a:avLst/>
          </a:prstGeom>
        </p:spPr>
      </p:pic>
      <p:pic>
        <p:nvPicPr>
          <p:cNvPr id="12" name="Picture 11" descr="Screenshot 2021-11-12 1440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909" y="3162240"/>
            <a:ext cx="1305107" cy="571580"/>
          </a:xfrm>
          <a:prstGeom prst="rect">
            <a:avLst/>
          </a:prstGeom>
        </p:spPr>
      </p:pic>
      <p:pic>
        <p:nvPicPr>
          <p:cNvPr id="13" name="Picture 12" descr="Screenshot 2021-11-12 1442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8141" y="2868389"/>
            <a:ext cx="666843" cy="6192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01463" y="268372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Lò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xo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05700" y="218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răng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19800" y="388274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lông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10584" y="385277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ốc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Screenshot 2021-11-12 1451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599" y="2133600"/>
            <a:ext cx="2064467" cy="143613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80939" y="344803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đạp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MAYMAY"/>
          <p:cNvPicPr>
            <a:picLocks noChangeAspect="1" noChangeArrowheads="1" noCrop="1"/>
          </p:cNvPicPr>
          <p:nvPr/>
        </p:nvPicPr>
        <p:blipFill>
          <a:blip r:embed="rId7">
            <a:lum bright="-14000" contrast="20000"/>
          </a:blip>
          <a:srcRect/>
          <a:stretch>
            <a:fillRect/>
          </a:stretch>
        </p:blipFill>
        <p:spPr bwMode="auto">
          <a:xfrm>
            <a:off x="201304" y="2369600"/>
            <a:ext cx="3075296" cy="1856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Arrow Connector 21"/>
          <p:cNvCxnSpPr/>
          <p:nvPr/>
        </p:nvCxnSpPr>
        <p:spPr>
          <a:xfrm>
            <a:off x="1047362" y="4037444"/>
            <a:ext cx="26670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11230" y="388274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khâu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8448" y="490665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9600" y="4307413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0402" y="4316790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4" name="Picture 5" descr="floral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floral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88988" y="5360361"/>
            <a:ext cx="72882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 công dụng chi tiết máy được chia làm hai nhóm:</a:t>
            </a:r>
          </a:p>
          <a:p>
            <a:pPr lvl="0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Nhóm chi tiết có công dụng chung.</a:t>
            </a:r>
          </a:p>
          <a:p>
            <a:pPr lvl="0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Nhóm chi tiết có công dụng riêng.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/>
      <p:bldP spid="28" grpId="0"/>
      <p:bldP spid="31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IV: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TIẾT MÁY VÀ LẮP GHÉP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441" y="434345"/>
            <a:ext cx="8637588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22-Bài 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 NIỆM CHI TIẾT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 VÀ LẮP GHÉP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90600"/>
            <a:ext cx="3581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II. </a:t>
            </a:r>
            <a:r>
              <a:rPr lang="en-US" sz="2000" b="1" u="sng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hi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máy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lắp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ghép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nhau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thế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u="sng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kumimoji="0" lang="en-US" sz="2000" b="1" i="0" u="sng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35" descr="h24"/>
          <p:cNvPicPr>
            <a:picLocks noChangeAspect="1" noChangeArrowheads="1"/>
          </p:cNvPicPr>
          <p:nvPr/>
        </p:nvPicPr>
        <p:blipFill>
          <a:blip r:embed="rId2"/>
          <a:srcRect l="65373" t="8739" r="9209" b="14793"/>
          <a:stretch>
            <a:fillRect/>
          </a:stretch>
        </p:blipFill>
        <p:spPr bwMode="auto">
          <a:xfrm>
            <a:off x="7115281" y="1480127"/>
            <a:ext cx="1571519" cy="347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 rot="5400000">
            <a:off x="1219200" y="3733800"/>
            <a:ext cx="5029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76200" y="2179638"/>
            <a:ext cx="35814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Chiếc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ròng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rọc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cấu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từ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bao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nhiêu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?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Picture 40" descr="untitled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352800"/>
            <a:ext cx="8794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4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3581400"/>
            <a:ext cx="106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40"/>
          <p:cNvSpPr txBox="1">
            <a:spLocks noChangeArrowheads="1"/>
          </p:cNvSpPr>
          <p:nvPr/>
        </p:nvSpPr>
        <p:spPr bwMode="auto">
          <a:xfrm>
            <a:off x="3810000" y="4724400"/>
            <a:ext cx="160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rọc</a:t>
            </a:r>
            <a:endParaRPr lang="en-US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1"/>
          <p:cNvSpPr txBox="1">
            <a:spLocks noChangeArrowheads="1"/>
          </p:cNvSpPr>
          <p:nvPr/>
        </p:nvSpPr>
        <p:spPr bwMode="auto">
          <a:xfrm>
            <a:off x="5814060" y="4724400"/>
            <a:ext cx="10439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>
                <a:solidFill>
                  <a:srgbClr val="FF00FF"/>
                </a:solidFill>
                <a:latin typeface="VNI-Times" pitchFamily="2" charset="0"/>
              </a:rPr>
              <a:t> 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5946021" y="4264780"/>
            <a:ext cx="621268" cy="1689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H="1">
            <a:off x="4253111" y="4340980"/>
            <a:ext cx="621268" cy="1689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46" descr="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34180" y="1676400"/>
            <a:ext cx="76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5" descr="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9317" y="1676400"/>
            <a:ext cx="62706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5681980" y="2907268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Móc</a:t>
            </a:r>
            <a:r>
              <a:rPr lang="en-US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treo</a:t>
            </a:r>
            <a:endParaRPr lang="en-US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43"/>
          <p:cNvSpPr txBox="1">
            <a:spLocks noChangeArrowheads="1"/>
          </p:cNvSpPr>
          <p:nvPr/>
        </p:nvSpPr>
        <p:spPr bwMode="auto">
          <a:xfrm>
            <a:off x="3962400" y="2895600"/>
            <a:ext cx="13385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endParaRPr lang="en-US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16200000" flipH="1">
            <a:off x="4236601" y="2588379"/>
            <a:ext cx="621268" cy="1689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6200000" flipH="1">
            <a:off x="5989201" y="2512180"/>
            <a:ext cx="621268" cy="1689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10000" y="11430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6200" y="4465638"/>
            <a:ext cx="35814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Nhiệm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vụ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từng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phần</a:t>
            </a:r>
            <a:r>
              <a:rPr kumimoji="0" lang="en-US" sz="2000" b="1" i="0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000" b="1" i="0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tử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  <a:endParaRPr kumimoji="0" lang="en-US" sz="20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62400" y="53340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62400" y="50292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62400" y="5638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62400" y="5943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Móc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62400" y="62484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9" name="Picture 5" descr="flora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5" descr="flora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6153150"/>
            <a:ext cx="7889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26" grpId="0"/>
      <p:bldP spid="27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1402</Words>
  <Application>Microsoft Office PowerPoint</Application>
  <PresentationFormat>On-screen Show (4:3)</PresentationFormat>
  <Paragraphs>163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.VnArial</vt:lpstr>
      <vt:lpstr>.VnTime</vt:lpstr>
      <vt:lpstr>Arial</vt:lpstr>
      <vt:lpstr>Calibri</vt:lpstr>
      <vt:lpstr>Times New Roman</vt:lpstr>
      <vt:lpstr>VNI-Times</vt:lpstr>
      <vt:lpstr>Wingdings</vt:lpstr>
      <vt:lpstr>Office Theme</vt:lpstr>
      <vt:lpstr>Watermark</vt:lpstr>
      <vt:lpstr>PowerPoint Presentation</vt:lpstr>
      <vt:lpstr>Chương IV: CHI TIẾT MÁY VÀ LẮP GHÉP</vt:lpstr>
      <vt:lpstr>Chương IV: CHI TIẾT MÁY VÀ LẮP GHÉP</vt:lpstr>
      <vt:lpstr>Chương IV: CHI TIẾT MÁY VÀ LẮP GHÉP</vt:lpstr>
      <vt:lpstr>Chương IV: CHI TIẾT MÁY VÀ LẮP GHÉP</vt:lpstr>
      <vt:lpstr>Chương IV: CHI TIẾT MÁY VÀ LẮP GHÉP</vt:lpstr>
      <vt:lpstr>Chương IV: CHI TIẾT MÁY VÀ LẮP GHÉP</vt:lpstr>
      <vt:lpstr>Chương IV: CHI TIẾT MÁY VÀ LẮP GHÉP</vt:lpstr>
      <vt:lpstr>Chương IV: CHI TIẾT MÁY VÀ LẮP GHÉP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Em hãy cho biết những mối ghép sau là mối ghép gì ?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10</dc:creator>
  <cp:lastModifiedBy>Hoàng Trung Dương</cp:lastModifiedBy>
  <cp:revision>76</cp:revision>
  <dcterms:created xsi:type="dcterms:W3CDTF">2021-11-12T01:00:09Z</dcterms:created>
  <dcterms:modified xsi:type="dcterms:W3CDTF">2022-01-24T23:37:47Z</dcterms:modified>
</cp:coreProperties>
</file>