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95" r:id="rId3"/>
    <p:sldMasterId id="2147483725" r:id="rId4"/>
    <p:sldMasterId id="2147483742" r:id="rId5"/>
  </p:sldMasterIdLst>
  <p:notesMasterIdLst>
    <p:notesMasterId r:id="rId25"/>
  </p:notesMasterIdLst>
  <p:sldIdLst>
    <p:sldId id="261" r:id="rId6"/>
    <p:sldId id="257" r:id="rId7"/>
    <p:sldId id="268" r:id="rId8"/>
    <p:sldId id="262" r:id="rId9"/>
    <p:sldId id="266" r:id="rId10"/>
    <p:sldId id="267" r:id="rId11"/>
    <p:sldId id="282" r:id="rId12"/>
    <p:sldId id="269" r:id="rId13"/>
    <p:sldId id="273" r:id="rId14"/>
    <p:sldId id="263" r:id="rId15"/>
    <p:sldId id="271" r:id="rId16"/>
    <p:sldId id="274" r:id="rId17"/>
    <p:sldId id="275" r:id="rId18"/>
    <p:sldId id="276" r:id="rId19"/>
    <p:sldId id="277" r:id="rId20"/>
    <p:sldId id="278" r:id="rId21"/>
    <p:sldId id="280" r:id="rId22"/>
    <p:sldId id="279" r:id="rId23"/>
    <p:sldId id="28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D9D77"/>
    <a:srgbClr val="CC6600"/>
    <a:srgbClr val="0000FF"/>
    <a:srgbClr val="FFCCFF"/>
    <a:srgbClr val="FFCC00"/>
    <a:srgbClr val="DAFBFE"/>
    <a:srgbClr val="0375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94" autoAdjust="0"/>
    <p:restoredTop sz="94660"/>
  </p:normalViewPr>
  <p:slideViewPr>
    <p:cSldViewPr snapToGrid="0">
      <p:cViewPr varScale="1">
        <p:scale>
          <a:sx n="67" d="100"/>
          <a:sy n="67" d="100"/>
        </p:scale>
        <p:origin x="44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EFA0C5-7EF6-46C7-81DC-B6E2209136F6}" type="datetimeFigureOut">
              <a:rPr lang="en-US" smtClean="0"/>
              <a:t>3/27/2022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24E8EA-739D-47ED-947F-1F57A5DDDD46}" type="slidenum">
              <a:rPr lang="en-US" smtClean="0"/>
              <a:t>‹#›</a:t>
            </a:fld>
            <a:endParaRPr lang="en-US"/>
          </a:p>
        </p:txBody>
      </p:sp>
    </p:spTree>
    <p:extLst>
      <p:ext uri="{BB962C8B-B14F-4D97-AF65-F5344CB8AC3E}">
        <p14:creationId xmlns:p14="http://schemas.microsoft.com/office/powerpoint/2010/main" val="2741305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5E9B1A44-35BF-4B3F-B9D0-215CCE26A425}" type="slidenum">
              <a:rPr lang="en-US" altLang="en-US"/>
              <a:pPr eaLnBrk="1" hangingPunct="1"/>
              <a:t>7</a:t>
            </a:fld>
            <a:endParaRPr lang="en-US" altLang="en-US"/>
          </a:p>
        </p:txBody>
      </p:sp>
    </p:spTree>
    <p:extLst>
      <p:ext uri="{BB962C8B-B14F-4D97-AF65-F5344CB8AC3E}">
        <p14:creationId xmlns:p14="http://schemas.microsoft.com/office/powerpoint/2010/main" val="260498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4279992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1547038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32652330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63EC66E2-D9AB-4E7D-8D32-80C56D09EDE9}"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09187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24598538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EC66E2-D9AB-4E7D-8D32-80C56D09EDE9}"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348010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6CDC1AC-60F3-4E5E-AD80-848987AC1FEB}"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2701702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6CDC1AC-60F3-4E5E-AD80-848987AC1FEB}" type="datetimeFigureOut">
              <a:rPr lang="en-US" smtClean="0"/>
              <a:t>3/27/2022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EC66E2-D9AB-4E7D-8D32-80C56D09EDE9}"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57416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6CDC1AC-60F3-4E5E-AD80-848987AC1FEB}" type="datetimeFigureOut">
              <a:rPr lang="en-US" smtClean="0"/>
              <a:t>3/27/2022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EC66E2-D9AB-4E7D-8D32-80C56D09EDE9}"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28718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CDC1AC-60F3-4E5E-AD80-848987AC1FEB}" type="datetimeFigureOut">
              <a:rPr lang="en-US" smtClean="0"/>
              <a:t>3/27/2022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17990147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6CDC1AC-60F3-4E5E-AD80-848987AC1FEB}"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EC66E2-D9AB-4E7D-8D32-80C56D09EDE9}"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6619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16778975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6CDC1AC-60F3-4E5E-AD80-848987AC1FEB}"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31411231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6CDC1AC-60F3-4E5E-AD80-848987AC1FEB}"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32332427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EC66E2-D9AB-4E7D-8D32-80C56D09EDE9}"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235434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EC66E2-D9AB-4E7D-8D32-80C56D09EDE9}"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102072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15384510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EC66E2-D9AB-4E7D-8D32-80C56D09EDE9}"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032027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EC66E2-D9AB-4E7D-8D32-80C56D09EDE9}"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31366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EC66E2-D9AB-4E7D-8D32-80C56D09EDE9}"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199343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EC66E2-D9AB-4E7D-8D32-80C56D09EDE9}"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108130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2822199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1000415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34535238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18687675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6CDC1AC-60F3-4E5E-AD80-848987AC1FEB}"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31665131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6CDC1AC-60F3-4E5E-AD80-848987AC1FEB}" type="datetimeFigureOut">
              <a:rPr lang="en-US" smtClean="0"/>
              <a:t>3/27/2022</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18271833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6CDC1AC-60F3-4E5E-AD80-848987AC1FEB}" type="datetimeFigureOut">
              <a:rPr lang="en-US" smtClean="0"/>
              <a:t>3/27/2022</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14344939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CDC1AC-60F3-4E5E-AD80-848987AC1FEB}" type="datetimeFigureOut">
              <a:rPr lang="en-US" smtClean="0"/>
              <a:t>3/27/2022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12547124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6CDC1AC-60F3-4E5E-AD80-848987AC1FEB}"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24366941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6CDC1AC-60F3-4E5E-AD80-848987AC1FEB}"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28075155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36966566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3EC66E2-D9AB-4E7D-8D32-80C56D09EDE9}"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80586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6CDC1AC-60F3-4E5E-AD80-848987AC1FEB}"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38366142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C6CDC1AC-60F3-4E5E-AD80-848987AC1FEB}"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4540304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C6CDC1AC-60F3-4E5E-AD80-848987AC1FEB}"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3EC66E2-D9AB-4E7D-8D32-80C56D09EDE9}"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762748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C6CDC1AC-60F3-4E5E-AD80-848987AC1FEB}"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23790549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21187550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25229760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4644AF1B-E4AA-469E-9410-1155044ACC39}" type="slidenum">
              <a:rPr lang="en-US" altLang="en-US"/>
              <a:pPr/>
              <a:t>‹#›</a:t>
            </a:fld>
            <a:endParaRPr lang="en-US" altLang="en-US"/>
          </a:p>
        </p:txBody>
      </p:sp>
    </p:spTree>
    <p:extLst>
      <p:ext uri="{BB962C8B-B14F-4D97-AF65-F5344CB8AC3E}">
        <p14:creationId xmlns:p14="http://schemas.microsoft.com/office/powerpoint/2010/main" val="34332975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11450003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8296405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326863729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6CDC1AC-60F3-4E5E-AD80-848987AC1FEB}"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3982105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6CDC1AC-60F3-4E5E-AD80-848987AC1FEB}" type="datetimeFigureOut">
              <a:rPr lang="en-US" smtClean="0"/>
              <a:t>3/27/2022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177114737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6CDC1AC-60F3-4E5E-AD80-848987AC1FEB}" type="datetimeFigureOut">
              <a:rPr lang="en-US" smtClean="0"/>
              <a:t>3/27/2022</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43390520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6CDC1AC-60F3-4E5E-AD80-848987AC1FEB}" type="datetimeFigureOut">
              <a:rPr lang="en-US" smtClean="0"/>
              <a:t>3/27/2022</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2130590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CDC1AC-60F3-4E5E-AD80-848987AC1FEB}" type="datetimeFigureOut">
              <a:rPr lang="en-US" smtClean="0"/>
              <a:t>3/27/2022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227072876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6CDC1AC-60F3-4E5E-AD80-848987AC1FEB}"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218971040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6CDC1AC-60F3-4E5E-AD80-848987AC1FEB}"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258609790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183130754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3EC66E2-D9AB-4E7D-8D32-80C56D09EDE9}"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0053528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C6CDC1AC-60F3-4E5E-AD80-848987AC1FEB}"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143511922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C6CDC1AC-60F3-4E5E-AD80-848987AC1FEB}"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3EC66E2-D9AB-4E7D-8D32-80C56D09EDE9}"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1377058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C6CDC1AC-60F3-4E5E-AD80-848987AC1FEB}"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3257910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6CDC1AC-60F3-4E5E-AD80-848987AC1FEB}" type="datetimeFigureOut">
              <a:rPr lang="en-US" smtClean="0"/>
              <a:t>3/27/2022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366194100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212148460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297697343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375151068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285019975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27068535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6CDC1AC-60F3-4E5E-AD80-848987AC1FEB}"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80405523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6CDC1AC-60F3-4E5E-AD80-848987AC1FEB}" type="datetimeFigureOut">
              <a:rPr lang="en-US" smtClean="0"/>
              <a:t>3/27/2022</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347797776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6CDC1AC-60F3-4E5E-AD80-848987AC1FEB}" type="datetimeFigureOut">
              <a:rPr lang="en-US" smtClean="0"/>
              <a:t>3/27/2022</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422690407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CDC1AC-60F3-4E5E-AD80-848987AC1FEB}" type="datetimeFigureOut">
              <a:rPr lang="en-US" smtClean="0"/>
              <a:t>3/27/2022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155360720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6CDC1AC-60F3-4E5E-AD80-848987AC1FEB}"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3416913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CDC1AC-60F3-4E5E-AD80-848987AC1FEB}" type="datetimeFigureOut">
              <a:rPr lang="en-US" smtClean="0"/>
              <a:t>3/27/2022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110097585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6CDC1AC-60F3-4E5E-AD80-848987AC1FEB}"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330020003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296122479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3EC66E2-D9AB-4E7D-8D32-80C56D09EDE9}"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7447846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C6CDC1AC-60F3-4E5E-AD80-848987AC1FEB}"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76624388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C6CDC1AC-60F3-4E5E-AD80-848987AC1FEB}"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3EC66E2-D9AB-4E7D-8D32-80C56D09EDE9}"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0504970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C6CDC1AC-60F3-4E5E-AD80-848987AC1FEB}"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230220026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192940537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DC1AC-60F3-4E5E-AD80-848987AC1FEB}" type="datetimeFigureOut">
              <a:rPr lang="en-US" smtClean="0"/>
              <a:t>3/27/2022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2030732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CDC1AC-60F3-4E5E-AD80-848987AC1FEB}"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2590120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CDC1AC-60F3-4E5E-AD80-848987AC1FEB}" type="datetimeFigureOut">
              <a:rPr lang="en-US" smtClean="0"/>
              <a:t>3/27/2022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EC66E2-D9AB-4E7D-8D32-80C56D09EDE9}" type="slidenum">
              <a:rPr lang="en-US" smtClean="0"/>
              <a:t>‹#›</a:t>
            </a:fld>
            <a:endParaRPr lang="en-US"/>
          </a:p>
        </p:txBody>
      </p:sp>
    </p:spTree>
    <p:extLst>
      <p:ext uri="{BB962C8B-B14F-4D97-AF65-F5344CB8AC3E}">
        <p14:creationId xmlns:p14="http://schemas.microsoft.com/office/powerpoint/2010/main" val="1211280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theme" Target="../theme/theme4.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theme" Target="../theme/theme5.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CDC1AC-60F3-4E5E-AD80-848987AC1FEB}" type="datetimeFigureOut">
              <a:rPr lang="en-US" smtClean="0"/>
              <a:t>3/27/2022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EC66E2-D9AB-4E7D-8D32-80C56D09EDE9}" type="slidenum">
              <a:rPr lang="en-US" smtClean="0"/>
              <a:t>‹#›</a:t>
            </a:fld>
            <a:endParaRPr lang="en-US"/>
          </a:p>
        </p:txBody>
      </p:sp>
    </p:spTree>
    <p:extLst>
      <p:ext uri="{BB962C8B-B14F-4D97-AF65-F5344CB8AC3E}">
        <p14:creationId xmlns:p14="http://schemas.microsoft.com/office/powerpoint/2010/main" val="13701309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6CDC1AC-60F3-4E5E-AD80-848987AC1FEB}" type="datetimeFigureOut">
              <a:rPr lang="en-US" smtClean="0"/>
              <a:t>3/27/2022</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3EC66E2-D9AB-4E7D-8D32-80C56D09EDE9}" type="slidenum">
              <a:rPr lang="en-US" smtClean="0"/>
              <a:t>‹#›</a:t>
            </a:fld>
            <a:endParaRPr lang="en-US"/>
          </a:p>
        </p:txBody>
      </p:sp>
    </p:spTree>
    <p:extLst>
      <p:ext uri="{BB962C8B-B14F-4D97-AF65-F5344CB8AC3E}">
        <p14:creationId xmlns:p14="http://schemas.microsoft.com/office/powerpoint/2010/main" val="27542381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6CDC1AC-60F3-4E5E-AD80-848987AC1FEB}" type="datetimeFigureOut">
              <a:rPr lang="en-US" smtClean="0"/>
              <a:t>3/27/2022</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3EC66E2-D9AB-4E7D-8D32-80C56D09EDE9}" type="slidenum">
              <a:rPr lang="en-US" smtClean="0"/>
              <a:t>‹#›</a:t>
            </a:fld>
            <a:endParaRPr lang="en-US"/>
          </a:p>
        </p:txBody>
      </p:sp>
    </p:spTree>
    <p:extLst>
      <p:ext uri="{BB962C8B-B14F-4D97-AF65-F5344CB8AC3E}">
        <p14:creationId xmlns:p14="http://schemas.microsoft.com/office/powerpoint/2010/main" val="595318839"/>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24"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6CDC1AC-60F3-4E5E-AD80-848987AC1FEB}" type="datetimeFigureOut">
              <a:rPr lang="en-US" smtClean="0"/>
              <a:t>3/27/2022</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3EC66E2-D9AB-4E7D-8D32-80C56D09EDE9}" type="slidenum">
              <a:rPr lang="en-US" smtClean="0"/>
              <a:t>‹#›</a:t>
            </a:fld>
            <a:endParaRPr lang="en-US"/>
          </a:p>
        </p:txBody>
      </p:sp>
    </p:spTree>
    <p:extLst>
      <p:ext uri="{BB962C8B-B14F-4D97-AF65-F5344CB8AC3E}">
        <p14:creationId xmlns:p14="http://schemas.microsoft.com/office/powerpoint/2010/main" val="862607938"/>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6CDC1AC-60F3-4E5E-AD80-848987AC1FEB}" type="datetimeFigureOut">
              <a:rPr lang="en-US" smtClean="0"/>
              <a:t>3/27/2022</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3EC66E2-D9AB-4E7D-8D32-80C56D09EDE9}" type="slidenum">
              <a:rPr lang="en-US" smtClean="0"/>
              <a:t>‹#›</a:t>
            </a:fld>
            <a:endParaRPr lang="en-US"/>
          </a:p>
        </p:txBody>
      </p:sp>
    </p:spTree>
    <p:extLst>
      <p:ext uri="{BB962C8B-B14F-4D97-AF65-F5344CB8AC3E}">
        <p14:creationId xmlns:p14="http://schemas.microsoft.com/office/powerpoint/2010/main" val="703333288"/>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45.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18" Type="http://schemas.openxmlformats.org/officeDocument/2006/relationships/image" Target="../media/image35.png"/><Relationship Id="rId3" Type="http://schemas.openxmlformats.org/officeDocument/2006/relationships/image" Target="../media/image20.png"/><Relationship Id="rId21" Type="http://schemas.openxmlformats.org/officeDocument/2006/relationships/image" Target="../media/image38.pn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4.png"/><Relationship Id="rId2" Type="http://schemas.openxmlformats.org/officeDocument/2006/relationships/image" Target="../media/image19.png"/><Relationship Id="rId16" Type="http://schemas.openxmlformats.org/officeDocument/2006/relationships/image" Target="../media/image33.png"/><Relationship Id="rId20" Type="http://schemas.openxmlformats.org/officeDocument/2006/relationships/image" Target="../media/image37.png"/><Relationship Id="rId1" Type="http://schemas.openxmlformats.org/officeDocument/2006/relationships/slideLayout" Target="../slideLayouts/slideLayout35.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23" Type="http://schemas.openxmlformats.org/officeDocument/2006/relationships/image" Target="../media/image40.png"/><Relationship Id="rId10" Type="http://schemas.openxmlformats.org/officeDocument/2006/relationships/image" Target="../media/image27.png"/><Relationship Id="rId19" Type="http://schemas.openxmlformats.org/officeDocument/2006/relationships/image" Target="../media/image36.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 Id="rId22" Type="http://schemas.openxmlformats.org/officeDocument/2006/relationships/image" Target="../media/image3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6"/>
          <p:cNvSpPr txBox="1">
            <a:spLocks noChangeArrowheads="1"/>
          </p:cNvSpPr>
          <p:nvPr/>
        </p:nvSpPr>
        <p:spPr bwMode="auto">
          <a:xfrm>
            <a:off x="3671668" y="695567"/>
            <a:ext cx="4135901" cy="579438"/>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0" scaled="1"/>
            <a:tileRect/>
          </a:gradFill>
          <a:ln w="57150">
            <a:solidFill>
              <a:schemeClr val="tx1"/>
            </a:solidFill>
            <a:prstDash val="dash"/>
          </a:ln>
          <a:effectLst/>
        </p:spPr>
        <p:txBody>
          <a:bodyPr wrap="square">
            <a:spAutoFit/>
          </a:bodyPr>
          <a:lstStyle/>
          <a:p>
            <a:pPr algn="ctr">
              <a:spcBef>
                <a:spcPct val="50000"/>
              </a:spcBef>
            </a:pPr>
            <a:r>
              <a:rPr lang="en-US" altLang="en-US" sz="3200" b="1">
                <a:solidFill>
                  <a:srgbClr val="0000FF"/>
                </a:solidFill>
                <a:latin typeface="Times New Roman" panose="02020603050405020304" pitchFamily="18" charset="0"/>
                <a:cs typeface="Times New Roman" panose="02020603050405020304" pitchFamily="18" charset="0"/>
              </a:rPr>
              <a:t>KHỞI ĐỘNG</a:t>
            </a:r>
          </a:p>
        </p:txBody>
      </p:sp>
      <p:pic>
        <p:nvPicPr>
          <p:cNvPr id="1026" name="Picture 2" descr="xsgs_900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94140" y="1645920"/>
            <a:ext cx="1766180" cy="4557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17"/>
          <p:cNvSpPr>
            <a:spLocks noChangeArrowheads="1"/>
          </p:cNvSpPr>
          <p:nvPr/>
        </p:nvSpPr>
        <p:spPr bwMode="auto">
          <a:xfrm>
            <a:off x="4712677" y="4270725"/>
            <a:ext cx="6227300" cy="1524000"/>
          </a:xfrm>
          <a:prstGeom prst="cloudCallout">
            <a:avLst>
              <a:gd name="adj1" fmla="val -29578"/>
              <a:gd name="adj2" fmla="val -90350"/>
            </a:avLst>
          </a:prstGeom>
          <a:gradFill rotWithShape="1">
            <a:gsLst>
              <a:gs pos="0">
                <a:schemeClr val="accent1"/>
              </a:gs>
              <a:gs pos="50000">
                <a:schemeClr val="bg1"/>
              </a:gs>
              <a:gs pos="100000">
                <a:schemeClr val="accent1"/>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sz="3200" b="1" i="1" u="sng" kern="1200">
                <a:solidFill>
                  <a:srgbClr val="FF0000"/>
                </a:solidFill>
                <a:latin typeface="Arial" panose="020B0604020202020204" pitchFamily="34" charset="0"/>
                <a:ea typeface="+mn-ea"/>
                <a:cs typeface="+mn-cs"/>
              </a:defRPr>
            </a:lvl1pPr>
            <a:lvl2pPr marL="457200" algn="l" rtl="0" fontAlgn="base">
              <a:spcBef>
                <a:spcPct val="0"/>
              </a:spcBef>
              <a:spcAft>
                <a:spcPct val="0"/>
              </a:spcAft>
              <a:defRPr sz="3200" b="1" i="1" u="sng" kern="1200">
                <a:solidFill>
                  <a:srgbClr val="FF0000"/>
                </a:solidFill>
                <a:latin typeface="Arial" panose="020B0604020202020204" pitchFamily="34" charset="0"/>
                <a:ea typeface="+mn-ea"/>
                <a:cs typeface="+mn-cs"/>
              </a:defRPr>
            </a:lvl2pPr>
            <a:lvl3pPr marL="914400" algn="l" rtl="0" fontAlgn="base">
              <a:spcBef>
                <a:spcPct val="0"/>
              </a:spcBef>
              <a:spcAft>
                <a:spcPct val="0"/>
              </a:spcAft>
              <a:defRPr sz="3200" b="1" i="1" u="sng" kern="1200">
                <a:solidFill>
                  <a:srgbClr val="FF0000"/>
                </a:solidFill>
                <a:latin typeface="Arial" panose="020B0604020202020204" pitchFamily="34" charset="0"/>
                <a:ea typeface="+mn-ea"/>
                <a:cs typeface="+mn-cs"/>
              </a:defRPr>
            </a:lvl3pPr>
            <a:lvl4pPr marL="1371600" algn="l" rtl="0" fontAlgn="base">
              <a:spcBef>
                <a:spcPct val="0"/>
              </a:spcBef>
              <a:spcAft>
                <a:spcPct val="0"/>
              </a:spcAft>
              <a:defRPr sz="3200" b="1" i="1" u="sng" kern="1200">
                <a:solidFill>
                  <a:srgbClr val="FF0000"/>
                </a:solidFill>
                <a:latin typeface="Arial" panose="020B0604020202020204" pitchFamily="34" charset="0"/>
                <a:ea typeface="+mn-ea"/>
                <a:cs typeface="+mn-cs"/>
              </a:defRPr>
            </a:lvl4pPr>
            <a:lvl5pPr marL="1828800" algn="l" rtl="0" fontAlgn="base">
              <a:spcBef>
                <a:spcPct val="0"/>
              </a:spcBef>
              <a:spcAft>
                <a:spcPct val="0"/>
              </a:spcAft>
              <a:defRPr sz="3200" b="1" i="1" u="sng" kern="1200">
                <a:solidFill>
                  <a:srgbClr val="FF0000"/>
                </a:solidFill>
                <a:latin typeface="Arial" panose="020B0604020202020204" pitchFamily="34" charset="0"/>
                <a:ea typeface="+mn-ea"/>
                <a:cs typeface="+mn-cs"/>
              </a:defRPr>
            </a:lvl5pPr>
            <a:lvl6pPr marL="2286000" algn="l" defTabSz="914400" rtl="0" eaLnBrk="1" latinLnBrk="0" hangingPunct="1">
              <a:defRPr sz="3200" b="1" i="1" u="sng" kern="1200">
                <a:solidFill>
                  <a:srgbClr val="FF0000"/>
                </a:solidFill>
                <a:latin typeface="Arial" panose="020B0604020202020204" pitchFamily="34" charset="0"/>
                <a:ea typeface="+mn-ea"/>
                <a:cs typeface="+mn-cs"/>
              </a:defRPr>
            </a:lvl6pPr>
            <a:lvl7pPr marL="2743200" algn="l" defTabSz="914400" rtl="0" eaLnBrk="1" latinLnBrk="0" hangingPunct="1">
              <a:defRPr sz="3200" b="1" i="1" u="sng" kern="1200">
                <a:solidFill>
                  <a:srgbClr val="FF0000"/>
                </a:solidFill>
                <a:latin typeface="Arial" panose="020B0604020202020204" pitchFamily="34" charset="0"/>
                <a:ea typeface="+mn-ea"/>
                <a:cs typeface="+mn-cs"/>
              </a:defRPr>
            </a:lvl7pPr>
            <a:lvl8pPr marL="3200400" algn="l" defTabSz="914400" rtl="0" eaLnBrk="1" latinLnBrk="0" hangingPunct="1">
              <a:defRPr sz="3200" b="1" i="1" u="sng" kern="1200">
                <a:solidFill>
                  <a:srgbClr val="FF0000"/>
                </a:solidFill>
                <a:latin typeface="Arial" panose="020B0604020202020204" pitchFamily="34" charset="0"/>
                <a:ea typeface="+mn-ea"/>
                <a:cs typeface="+mn-cs"/>
              </a:defRPr>
            </a:lvl8pPr>
            <a:lvl9pPr marL="3657600" algn="l" defTabSz="914400" rtl="0" eaLnBrk="1" latinLnBrk="0" hangingPunct="1">
              <a:defRPr sz="3200" b="1" i="1" u="sng" kern="1200">
                <a:solidFill>
                  <a:srgbClr val="FF0000"/>
                </a:solidFill>
                <a:latin typeface="Arial" panose="020B0604020202020204" pitchFamily="34" charset="0"/>
                <a:ea typeface="+mn-ea"/>
                <a:cs typeface="+mn-cs"/>
              </a:defRPr>
            </a:lvl9pPr>
          </a:lstStyle>
          <a:p>
            <a:pPr algn="ctr"/>
            <a:r>
              <a:rPr lang="fr-FR" sz="2400" u="none">
                <a:latin typeface="Times New Roman" panose="02020603050405020304" pitchFamily="18" charset="0"/>
                <a:cs typeface="Times New Roman" panose="02020603050405020304" pitchFamily="18" charset="0"/>
              </a:rPr>
              <a:t>? Ở lớp 7, các em đã từng học phép lập luận nào  trong bài văn nghị luận?</a:t>
            </a:r>
            <a:endParaRPr lang="en-US" altLang="en-US" sz="2400" u="none"/>
          </a:p>
        </p:txBody>
      </p:sp>
      <p:sp>
        <p:nvSpPr>
          <p:cNvPr id="9" name="TextBox 5"/>
          <p:cNvSpPr txBox="1"/>
          <p:nvPr/>
        </p:nvSpPr>
        <p:spPr>
          <a:xfrm>
            <a:off x="3395003" y="2453367"/>
            <a:ext cx="6283570" cy="120032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571500" indent="-571500" algn="just">
              <a:buFontTx/>
              <a:buChar char="-"/>
            </a:pPr>
            <a:r>
              <a:rPr lang="en-US" sz="3600" b="1">
                <a:latin typeface="Times New Roman" panose="02020603050405020304" pitchFamily="18" charset="0"/>
                <a:cs typeface="Times New Roman" panose="02020603050405020304" pitchFamily="18" charset="0"/>
              </a:rPr>
              <a:t>Phép lập luận chứng minh.</a:t>
            </a:r>
          </a:p>
          <a:p>
            <a:pPr marL="571500" indent="-571500" algn="just">
              <a:buFontTx/>
              <a:buChar char="-"/>
            </a:pPr>
            <a:r>
              <a:rPr lang="en-US" sz="3600" b="1">
                <a:latin typeface="Times New Roman" panose="02020603050405020304" pitchFamily="18" charset="0"/>
                <a:cs typeface="Times New Roman" panose="02020603050405020304" pitchFamily="18" charset="0"/>
              </a:rPr>
              <a:t>Phép lập luận giải thích.</a:t>
            </a:r>
          </a:p>
        </p:txBody>
      </p:sp>
    </p:spTree>
    <p:extLst>
      <p:ext uri="{BB962C8B-B14F-4D97-AF65-F5344CB8AC3E}">
        <p14:creationId xmlns:p14="http://schemas.microsoft.com/office/powerpoint/2010/main" val="1061345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Hộp Văn bản 13">
            <a:extLst>
              <a:ext uri="{FF2B5EF4-FFF2-40B4-BE49-F238E27FC236}">
                <a16:creationId xmlns:a16="http://schemas.microsoft.com/office/drawing/2014/main" id="{D548AB57-EDEB-C444-9B69-9AC30D91927B}"/>
              </a:ext>
            </a:extLst>
          </p:cNvPr>
          <p:cNvSpPr txBox="1"/>
          <p:nvPr/>
        </p:nvSpPr>
        <p:spPr>
          <a:xfrm>
            <a:off x="1547445" y="449459"/>
            <a:ext cx="10438226" cy="1938992"/>
          </a:xfrm>
          <a:prstGeom prst="rect">
            <a:avLst/>
          </a:prstGeom>
          <a:solidFill>
            <a:schemeClr val="bg1"/>
          </a:solidFill>
          <a:ln w="38100">
            <a:solidFill>
              <a:srgbClr val="0000FF"/>
            </a:solidFill>
            <a:prstDash val="solid"/>
          </a:ln>
        </p:spPr>
        <p:txBody>
          <a:bodyPr wrap="square">
            <a:spAutoFit/>
          </a:bodyPr>
          <a:lstStyle/>
          <a:p>
            <a:pPr algn="just"/>
            <a:r>
              <a:rPr lang="en-US" sz="2400">
                <a:latin typeface="Times New Roman" panose="02020603050405020304" pitchFamily="18" charset="0"/>
                <a:cs typeface="Times New Roman" panose="02020603050405020304" pitchFamily="18" charset="0"/>
              </a:rPr>
              <a:t>       Hình ảnh mùa xuân trong bài thơ của Thanh Hải  mang nhiều tầng ý nghĩa. Từ hình ảnh mùa xuân của thiên nhiên, đất nước trong lao động và chiến đấu, nhà thơ đi đến nguyện ước làm </a:t>
            </a:r>
            <a:r>
              <a:rPr lang="vi-VN" sz="2400" i="1">
                <a:solidFill>
                  <a:srgbClr val="0375D3"/>
                </a:solidFill>
                <a:latin typeface="Times New Roman" panose="02020603050405020304" pitchFamily="18" charset="0"/>
                <a:cs typeface="Times New Roman" panose="02020603050405020304" pitchFamily="18" charset="0"/>
              </a:rPr>
              <a:t>Một mùa xuân nho nhỏ</a:t>
            </a:r>
            <a:r>
              <a:rPr lang="en-US" sz="2400" i="1">
                <a:solidFill>
                  <a:srgbClr val="0375D3"/>
                </a:solidFill>
                <a:latin typeface="Times New Roman" panose="02020603050405020304" pitchFamily="18" charset="0"/>
                <a:cs typeface="Times New Roman" panose="02020603050405020304" pitchFamily="18" charset="0"/>
              </a:rPr>
              <a:t> - </a:t>
            </a:r>
            <a:r>
              <a:rPr lang="vi-VN" sz="2400" i="1">
                <a:solidFill>
                  <a:srgbClr val="0375D3"/>
                </a:solidFill>
                <a:latin typeface="Times New Roman" panose="02020603050405020304" pitchFamily="18" charset="0"/>
                <a:cs typeface="Times New Roman" panose="02020603050405020304" pitchFamily="18" charset="0"/>
              </a:rPr>
              <a:t>Lặng lẽ dâng cho đời</a:t>
            </a:r>
            <a:r>
              <a:rPr lang="en-US" sz="2400" i="1">
                <a:solidFill>
                  <a:schemeClr val="accent6">
                    <a:lumMod val="75000"/>
                  </a:schemeClr>
                </a:solidFill>
                <a:latin typeface="Times New Roman" panose="02020603050405020304" pitchFamily="18" charset="0"/>
                <a:cs typeface="Times New Roman" panose="02020603050405020304" pitchFamily="18" charset="0"/>
              </a:rPr>
              <a:t>, </a:t>
            </a:r>
            <a:r>
              <a:rPr lang="en-US" sz="2400">
                <a:latin typeface="Times New Roman" panose="02020603050405020304" pitchFamily="18" charset="0"/>
                <a:cs typeface="Times New Roman" panose="02020603050405020304" pitchFamily="18" charset="0"/>
              </a:rPr>
              <a:t>cất lên khúc hát xao xuyến, tươi vui hoà trong bản tình ca, anh hùng ca của cách mạng. Trong đó, mùa xuân nào cũng thật gợi cảm, cũng thật đáng yêu.</a:t>
            </a:r>
            <a:endParaRPr lang="vi-VN" sz="2400">
              <a:effectLst/>
              <a:latin typeface="Times New Roman" panose="02020603050405020304" pitchFamily="18" charset="0"/>
              <a:cs typeface="Times New Roman" panose="02020603050405020304" pitchFamily="18" charset="0"/>
            </a:endParaRPr>
          </a:p>
        </p:txBody>
      </p:sp>
      <p:sp>
        <p:nvSpPr>
          <p:cNvPr id="13" name="TextBox 12"/>
          <p:cNvSpPr txBox="1"/>
          <p:nvPr/>
        </p:nvSpPr>
        <p:spPr>
          <a:xfrm>
            <a:off x="2194560" y="3038622"/>
            <a:ext cx="1899138" cy="1758461"/>
          </a:xfrm>
          <a:prstGeom prst="rect">
            <a:avLst/>
          </a:prstGeom>
          <a:noFill/>
        </p:spPr>
        <p:txBody>
          <a:bodyPr wrap="square" rtlCol="0">
            <a:spAutoFit/>
          </a:bodyPr>
          <a:lstStyle/>
          <a:p>
            <a:endParaRPr lang="en-US"/>
          </a:p>
        </p:txBody>
      </p:sp>
      <p:graphicFrame>
        <p:nvGraphicFramePr>
          <p:cNvPr id="15" name="Table 14"/>
          <p:cNvGraphicFramePr>
            <a:graphicFrameLocks noGrp="1"/>
          </p:cNvGraphicFramePr>
          <p:nvPr>
            <p:extLst>
              <p:ext uri="{D42A27DB-BD31-4B8C-83A1-F6EECF244321}">
                <p14:modId xmlns:p14="http://schemas.microsoft.com/office/powerpoint/2010/main" val="2261372096"/>
              </p:ext>
            </p:extLst>
          </p:nvPr>
        </p:nvGraphicFramePr>
        <p:xfrm>
          <a:off x="1154308" y="3019867"/>
          <a:ext cx="2939390" cy="2286000"/>
        </p:xfrm>
        <a:graphic>
          <a:graphicData uri="http://schemas.openxmlformats.org/drawingml/2006/table">
            <a:tbl>
              <a:tblPr/>
              <a:tblGrid>
                <a:gridCol w="969914">
                  <a:extLst>
                    <a:ext uri="{9D8B030D-6E8A-4147-A177-3AD203B41FA5}">
                      <a16:colId xmlns:a16="http://schemas.microsoft.com/office/drawing/2014/main" val="20000"/>
                    </a:ext>
                  </a:extLst>
                </a:gridCol>
                <a:gridCol w="1969476">
                  <a:extLst>
                    <a:ext uri="{9D8B030D-6E8A-4147-A177-3AD203B41FA5}">
                      <a16:colId xmlns:a16="http://schemas.microsoft.com/office/drawing/2014/main" val="20001"/>
                    </a:ext>
                  </a:extLst>
                </a:gridCol>
              </a:tblGrid>
              <a:tr h="914400">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en-US" sz="2400" b="1" i="0" u="none">
                          <a:solidFill>
                            <a:srgbClr val="FF0000"/>
                          </a:solidFill>
                          <a:latin typeface="Times New Roman" panose="02020603050405020304" pitchFamily="18" charset="0"/>
                          <a:cs typeface="Times New Roman" panose="02020603050405020304" pitchFamily="18" charset="0"/>
                        </a:rPr>
                        <a:t>L</a:t>
                      </a:r>
                      <a:r>
                        <a:rPr lang="vi-VN" altLang="en-US" sz="2400" b="1" i="0" u="none">
                          <a:solidFill>
                            <a:srgbClr val="FF0000"/>
                          </a:solidFill>
                          <a:latin typeface="Times New Roman" panose="02020603050405020304" pitchFamily="18" charset="0"/>
                          <a:cs typeface="Times New Roman" panose="02020603050405020304" pitchFamily="18" charset="0"/>
                        </a:rPr>
                        <a:t>uận điểm 1</a:t>
                      </a:r>
                      <a:endParaRPr lang="en-US" altLang="en-US" sz="2400" b="1" i="0" u="none">
                        <a:solidFill>
                          <a:srgbClr val="FF0000"/>
                        </a:solidFill>
                        <a:latin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r>
                        <a:rPr lang="en-US" altLang="en-US" sz="2400" i="0" u="none">
                          <a:solidFill>
                            <a:schemeClr val="tx1"/>
                          </a:solidFill>
                          <a:latin typeface="Times New Roman" panose="02020603050405020304" pitchFamily="18" charset="0"/>
                          <a:cs typeface="Times New Roman" panose="02020603050405020304" pitchFamily="18" charset="0"/>
                        </a:rPr>
                        <a:t>H</a:t>
                      </a:r>
                      <a:r>
                        <a:rPr lang="vi-VN" altLang="en-US" sz="2400" i="0" u="none">
                          <a:solidFill>
                            <a:schemeClr val="tx1"/>
                          </a:solidFill>
                          <a:latin typeface="Times New Roman" panose="02020603050405020304" pitchFamily="18" charset="0"/>
                          <a:cs typeface="Times New Roman" panose="02020603050405020304" pitchFamily="18" charset="0"/>
                        </a:rPr>
                        <a:t>ình ảnh mùa xuân trong bài thơ của Thanh Hải mang nhiều tầng ý nghĩa</a:t>
                      </a:r>
                      <a:r>
                        <a:rPr lang="en-US" altLang="en-US" sz="2400" i="0" u="none">
                          <a:solidFill>
                            <a:schemeClr val="tx1"/>
                          </a:solidFill>
                          <a:latin typeface="Times New Roman" panose="02020603050405020304" pitchFamily="18" charset="0"/>
                          <a:cs typeface="Times New Roman" panose="02020603050405020304" pitchFamily="18" charset="0"/>
                        </a:rPr>
                        <a:t>. </a:t>
                      </a:r>
                      <a:endParaRPr lang="en-US" sz="2400">
                        <a:solidFill>
                          <a:schemeClr val="tx1"/>
                        </a:solidFill>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8" name="Table 17"/>
          <p:cNvGraphicFramePr>
            <a:graphicFrameLocks noGrp="1"/>
          </p:cNvGraphicFramePr>
          <p:nvPr>
            <p:extLst>
              <p:ext uri="{D42A27DB-BD31-4B8C-83A1-F6EECF244321}">
                <p14:modId xmlns:p14="http://schemas.microsoft.com/office/powerpoint/2010/main" val="3451177692"/>
              </p:ext>
            </p:extLst>
          </p:nvPr>
        </p:nvGraphicFramePr>
        <p:xfrm>
          <a:off x="5104989" y="2935461"/>
          <a:ext cx="6543064" cy="708073"/>
        </p:xfrm>
        <a:graphic>
          <a:graphicData uri="http://schemas.openxmlformats.org/drawingml/2006/table">
            <a:tbl>
              <a:tblPr/>
              <a:tblGrid>
                <a:gridCol w="1652190">
                  <a:extLst>
                    <a:ext uri="{9D8B030D-6E8A-4147-A177-3AD203B41FA5}">
                      <a16:colId xmlns:a16="http://schemas.microsoft.com/office/drawing/2014/main" val="20000"/>
                    </a:ext>
                  </a:extLst>
                </a:gridCol>
                <a:gridCol w="4890874">
                  <a:extLst>
                    <a:ext uri="{9D8B030D-6E8A-4147-A177-3AD203B41FA5}">
                      <a16:colId xmlns:a16="http://schemas.microsoft.com/office/drawing/2014/main" val="20001"/>
                    </a:ext>
                  </a:extLst>
                </a:gridCol>
              </a:tblGrid>
              <a:tr h="708073">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en-US" sz="2400" b="1" i="0" u="none">
                          <a:solidFill>
                            <a:srgbClr val="FF0000"/>
                          </a:solidFill>
                          <a:latin typeface="Times New Roman" panose="02020603050405020304" pitchFamily="18" charset="0"/>
                          <a:cs typeface="Times New Roman" panose="02020603050405020304" pitchFamily="18" charset="0"/>
                        </a:rPr>
                        <a:t>L</a:t>
                      </a:r>
                      <a:r>
                        <a:rPr lang="vi-VN" altLang="en-US" sz="2400" b="1" i="0" u="none">
                          <a:solidFill>
                            <a:srgbClr val="FF0000"/>
                          </a:solidFill>
                          <a:latin typeface="Times New Roman" panose="02020603050405020304" pitchFamily="18" charset="0"/>
                          <a:cs typeface="Times New Roman" panose="02020603050405020304" pitchFamily="18" charset="0"/>
                        </a:rPr>
                        <a:t>uận </a:t>
                      </a:r>
                      <a:r>
                        <a:rPr lang="en-US" altLang="en-US" sz="2400" b="1" i="0" u="none">
                          <a:solidFill>
                            <a:srgbClr val="FF0000"/>
                          </a:solidFill>
                          <a:latin typeface="Times New Roman" panose="02020603050405020304" pitchFamily="18" charset="0"/>
                          <a:cs typeface="Times New Roman" panose="02020603050405020304" pitchFamily="18" charset="0"/>
                        </a:rPr>
                        <a:t>cứ</a:t>
                      </a:r>
                      <a:r>
                        <a:rPr lang="en-US" altLang="en-US" sz="2400" b="1" i="0" u="none" baseline="0">
                          <a:solidFill>
                            <a:srgbClr val="FF0000"/>
                          </a:solidFill>
                          <a:latin typeface="Times New Roman" panose="02020603050405020304" pitchFamily="18" charset="0"/>
                          <a:cs typeface="Times New Roman" panose="02020603050405020304" pitchFamily="18" charset="0"/>
                        </a:rPr>
                        <a:t> </a:t>
                      </a:r>
                      <a:r>
                        <a:rPr lang="vi-VN" altLang="en-US" sz="2400" b="1" i="0" u="none">
                          <a:solidFill>
                            <a:srgbClr val="FF0000"/>
                          </a:solidFill>
                          <a:latin typeface="Times New Roman" panose="02020603050405020304" pitchFamily="18" charset="0"/>
                          <a:cs typeface="Times New Roman" panose="02020603050405020304" pitchFamily="18" charset="0"/>
                        </a:rPr>
                        <a:t>1</a:t>
                      </a:r>
                      <a:endParaRPr kumimoji="0" lang="en-US" sz="2800" b="0" i="0" u="none" strike="noStrike" cap="none" normalizeH="0" baseline="0" dirty="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r>
                        <a:rPr lang="en-US" altLang="en-US" sz="2400" b="0" i="0" u="none">
                          <a:latin typeface="Times New Roman" panose="02020603050405020304" pitchFamily="18" charset="0"/>
                          <a:cs typeface="Times New Roman" panose="02020603050405020304" pitchFamily="18" charset="0"/>
                        </a:rPr>
                        <a:t>H</a:t>
                      </a:r>
                      <a:r>
                        <a:rPr lang="vi-VN" altLang="en-US" sz="2400" b="0" i="0" u="none">
                          <a:latin typeface="Times New Roman" panose="02020603050405020304" pitchFamily="18" charset="0"/>
                          <a:cs typeface="Times New Roman" panose="02020603050405020304" pitchFamily="18" charset="0"/>
                        </a:rPr>
                        <a:t>ình ảnh mùa xuân của thiên nhiên</a:t>
                      </a:r>
                      <a:r>
                        <a:rPr lang="en-US" altLang="en-US" sz="2400" b="0" i="0" u="none">
                          <a:latin typeface="Times New Roman" panose="02020603050405020304" pitchFamily="18" charset="0"/>
                          <a:cs typeface="Times New Roman" panose="02020603050405020304" pitchFamily="18" charset="0"/>
                        </a:rPr>
                        <a:t>.</a:t>
                      </a:r>
                      <a:endParaRPr lang="en-US" sz="2400" b="0">
                        <a:solidFill>
                          <a:schemeClr val="tx1"/>
                        </a:solidFill>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2877829655"/>
              </p:ext>
            </p:extLst>
          </p:nvPr>
        </p:nvGraphicFramePr>
        <p:xfrm>
          <a:off x="5088571" y="4016331"/>
          <a:ext cx="6543064" cy="822960"/>
        </p:xfrm>
        <a:graphic>
          <a:graphicData uri="http://schemas.openxmlformats.org/drawingml/2006/table">
            <a:tbl>
              <a:tblPr/>
              <a:tblGrid>
                <a:gridCol w="1652190">
                  <a:extLst>
                    <a:ext uri="{9D8B030D-6E8A-4147-A177-3AD203B41FA5}">
                      <a16:colId xmlns:a16="http://schemas.microsoft.com/office/drawing/2014/main" val="20000"/>
                    </a:ext>
                  </a:extLst>
                </a:gridCol>
                <a:gridCol w="4890874">
                  <a:extLst>
                    <a:ext uri="{9D8B030D-6E8A-4147-A177-3AD203B41FA5}">
                      <a16:colId xmlns:a16="http://schemas.microsoft.com/office/drawing/2014/main" val="20001"/>
                    </a:ext>
                  </a:extLst>
                </a:gridCol>
              </a:tblGrid>
              <a:tr h="708073">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en-US" sz="2400" b="1" i="0" u="none">
                          <a:solidFill>
                            <a:srgbClr val="FF0000"/>
                          </a:solidFill>
                          <a:latin typeface="Times New Roman" panose="02020603050405020304" pitchFamily="18" charset="0"/>
                          <a:cs typeface="Times New Roman" panose="02020603050405020304" pitchFamily="18" charset="0"/>
                        </a:rPr>
                        <a:t>L</a:t>
                      </a:r>
                      <a:r>
                        <a:rPr lang="vi-VN" altLang="en-US" sz="2400" b="1" i="0" u="none">
                          <a:solidFill>
                            <a:srgbClr val="FF0000"/>
                          </a:solidFill>
                          <a:latin typeface="Times New Roman" panose="02020603050405020304" pitchFamily="18" charset="0"/>
                          <a:cs typeface="Times New Roman" panose="02020603050405020304" pitchFamily="18" charset="0"/>
                        </a:rPr>
                        <a:t>uận </a:t>
                      </a:r>
                      <a:r>
                        <a:rPr lang="en-US" altLang="en-US" sz="2400" b="1" i="0" u="none">
                          <a:solidFill>
                            <a:srgbClr val="FF0000"/>
                          </a:solidFill>
                          <a:latin typeface="Times New Roman" panose="02020603050405020304" pitchFamily="18" charset="0"/>
                          <a:cs typeface="Times New Roman" panose="02020603050405020304" pitchFamily="18" charset="0"/>
                        </a:rPr>
                        <a:t>cứ</a:t>
                      </a:r>
                      <a:r>
                        <a:rPr lang="en-US" altLang="en-US" sz="2400" b="1" i="0" u="none" baseline="0">
                          <a:solidFill>
                            <a:srgbClr val="FF0000"/>
                          </a:solidFill>
                          <a:latin typeface="Times New Roman" panose="02020603050405020304" pitchFamily="18" charset="0"/>
                          <a:cs typeface="Times New Roman" panose="02020603050405020304" pitchFamily="18" charset="0"/>
                        </a:rPr>
                        <a:t> </a:t>
                      </a:r>
                      <a:r>
                        <a:rPr lang="en-US" altLang="en-US" sz="2400" b="1" i="0" u="none">
                          <a:solidFill>
                            <a:srgbClr val="FF0000"/>
                          </a:solidFill>
                          <a:latin typeface="Times New Roman" panose="02020603050405020304" pitchFamily="18" charset="0"/>
                          <a:cs typeface="Times New Roman" panose="02020603050405020304" pitchFamily="18" charset="0"/>
                        </a:rPr>
                        <a:t>2</a:t>
                      </a:r>
                      <a:endParaRPr kumimoji="0" lang="en-US" sz="2800" b="0" i="0" u="none" strike="noStrike" cap="none" normalizeH="0" baseline="0" dirty="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eaLnBrk="1" hangingPunct="1"/>
                      <a:r>
                        <a:rPr lang="en-US" altLang="en-US" sz="2400" b="0" i="0" u="none">
                          <a:latin typeface="Times New Roman" panose="02020603050405020304" pitchFamily="18" charset="0"/>
                          <a:cs typeface="Times New Roman" panose="02020603050405020304" pitchFamily="18" charset="0"/>
                        </a:rPr>
                        <a:t>H</a:t>
                      </a:r>
                      <a:r>
                        <a:rPr lang="vi-VN" altLang="en-US" sz="2400" b="0" i="0" u="none">
                          <a:latin typeface="Times New Roman" panose="02020603050405020304" pitchFamily="18" charset="0"/>
                          <a:cs typeface="Times New Roman" panose="02020603050405020304" pitchFamily="18" charset="0"/>
                        </a:rPr>
                        <a:t>ình ảnh mùa xuân của đất nước trong lao động và chiến đấu</a:t>
                      </a:r>
                      <a:r>
                        <a:rPr lang="en-US" altLang="en-US" sz="2400" b="0" i="0" u="none">
                          <a:latin typeface="Times New Roman" panose="02020603050405020304" pitchFamily="18" charset="0"/>
                          <a:cs typeface="Times New Roman" panose="02020603050405020304" pitchFamily="18" charset="0"/>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0" name="Table 19"/>
          <p:cNvGraphicFramePr>
            <a:graphicFrameLocks noGrp="1"/>
          </p:cNvGraphicFramePr>
          <p:nvPr>
            <p:extLst>
              <p:ext uri="{D42A27DB-BD31-4B8C-83A1-F6EECF244321}">
                <p14:modId xmlns:p14="http://schemas.microsoft.com/office/powerpoint/2010/main" val="2889351752"/>
              </p:ext>
            </p:extLst>
          </p:nvPr>
        </p:nvGraphicFramePr>
        <p:xfrm>
          <a:off x="5001818" y="5167536"/>
          <a:ext cx="6543064" cy="822960"/>
        </p:xfrm>
        <a:graphic>
          <a:graphicData uri="http://schemas.openxmlformats.org/drawingml/2006/table">
            <a:tbl>
              <a:tblPr/>
              <a:tblGrid>
                <a:gridCol w="1652190">
                  <a:extLst>
                    <a:ext uri="{9D8B030D-6E8A-4147-A177-3AD203B41FA5}">
                      <a16:colId xmlns:a16="http://schemas.microsoft.com/office/drawing/2014/main" val="20000"/>
                    </a:ext>
                  </a:extLst>
                </a:gridCol>
                <a:gridCol w="4890874">
                  <a:extLst>
                    <a:ext uri="{9D8B030D-6E8A-4147-A177-3AD203B41FA5}">
                      <a16:colId xmlns:a16="http://schemas.microsoft.com/office/drawing/2014/main" val="20001"/>
                    </a:ext>
                  </a:extLst>
                </a:gridCol>
              </a:tblGrid>
              <a:tr h="708073">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en-US" sz="2400" b="1" i="0" u="none">
                          <a:solidFill>
                            <a:srgbClr val="FF0000"/>
                          </a:solidFill>
                          <a:latin typeface="Times New Roman" panose="02020603050405020304" pitchFamily="18" charset="0"/>
                          <a:cs typeface="Times New Roman" panose="02020603050405020304" pitchFamily="18" charset="0"/>
                        </a:rPr>
                        <a:t>L</a:t>
                      </a:r>
                      <a:r>
                        <a:rPr lang="vi-VN" altLang="en-US" sz="2400" b="1" i="0" u="none">
                          <a:solidFill>
                            <a:srgbClr val="FF0000"/>
                          </a:solidFill>
                          <a:latin typeface="Times New Roman" panose="02020603050405020304" pitchFamily="18" charset="0"/>
                          <a:cs typeface="Times New Roman" panose="02020603050405020304" pitchFamily="18" charset="0"/>
                        </a:rPr>
                        <a:t>uận </a:t>
                      </a:r>
                      <a:r>
                        <a:rPr lang="en-US" altLang="en-US" sz="2400" b="1" i="0" u="none">
                          <a:solidFill>
                            <a:srgbClr val="FF0000"/>
                          </a:solidFill>
                          <a:latin typeface="Times New Roman" panose="02020603050405020304" pitchFamily="18" charset="0"/>
                          <a:cs typeface="Times New Roman" panose="02020603050405020304" pitchFamily="18" charset="0"/>
                        </a:rPr>
                        <a:t>cứ</a:t>
                      </a:r>
                      <a:r>
                        <a:rPr lang="en-US" altLang="en-US" sz="2400" b="1" i="0" u="none" baseline="0">
                          <a:solidFill>
                            <a:srgbClr val="FF0000"/>
                          </a:solidFill>
                          <a:latin typeface="Times New Roman" panose="02020603050405020304" pitchFamily="18" charset="0"/>
                          <a:cs typeface="Times New Roman" panose="02020603050405020304" pitchFamily="18" charset="0"/>
                        </a:rPr>
                        <a:t> </a:t>
                      </a:r>
                      <a:r>
                        <a:rPr lang="en-US" altLang="en-US" sz="2400" b="1" i="0" u="none">
                          <a:solidFill>
                            <a:srgbClr val="FF0000"/>
                          </a:solidFill>
                          <a:latin typeface="Times New Roman" panose="02020603050405020304" pitchFamily="18" charset="0"/>
                          <a:cs typeface="Times New Roman" panose="02020603050405020304" pitchFamily="18" charset="0"/>
                        </a:rPr>
                        <a:t>3</a:t>
                      </a:r>
                      <a:endParaRPr kumimoji="0" lang="en-US" sz="2800" b="0" i="0" u="none" strike="noStrike" cap="none" normalizeH="0" baseline="0" dirty="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eaLnBrk="1" hangingPunct="1"/>
                      <a:r>
                        <a:rPr lang="en-US" altLang="en-US" sz="2400" b="0" i="0" u="none">
                          <a:latin typeface="Times New Roman" panose="02020603050405020304" pitchFamily="18" charset="0"/>
                          <a:cs typeface="Times New Roman" panose="02020603050405020304" pitchFamily="18" charset="0"/>
                        </a:rPr>
                        <a:t>Nguy</a:t>
                      </a:r>
                      <a:r>
                        <a:rPr lang="vi-VN" altLang="en-US" sz="2400" b="0" i="0" u="none">
                          <a:latin typeface="Times New Roman" panose="02020603050405020304" pitchFamily="18" charset="0"/>
                          <a:cs typeface="Times New Roman" panose="02020603050405020304" pitchFamily="18" charset="0"/>
                        </a:rPr>
                        <a:t>ện ước làm một mùa xuân nho nhỏ</a:t>
                      </a:r>
                      <a:r>
                        <a:rPr lang="en-US" altLang="en-US" sz="2400" b="0" i="0" u="none">
                          <a:latin typeface="Times New Roman" panose="02020603050405020304" pitchFamily="18" charset="0"/>
                          <a:cs typeface="Times New Roman" panose="02020603050405020304" pitchFamily="18" charset="0"/>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1" name="Line 26"/>
          <p:cNvSpPr>
            <a:spLocks noChangeShapeType="1"/>
          </p:cNvSpPr>
          <p:nvPr/>
        </p:nvSpPr>
        <p:spPr bwMode="auto">
          <a:xfrm>
            <a:off x="4106129" y="4185139"/>
            <a:ext cx="944173" cy="137160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cxnSp>
        <p:nvCxnSpPr>
          <p:cNvPr id="24" name="Straight Arrow Connector 23"/>
          <p:cNvCxnSpPr/>
          <p:nvPr/>
        </p:nvCxnSpPr>
        <p:spPr>
          <a:xfrm flipV="1">
            <a:off x="4093698" y="3319978"/>
            <a:ext cx="1125416" cy="86516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21" idx="0"/>
            <a:endCxn id="19" idx="1"/>
          </p:cNvCxnSpPr>
          <p:nvPr/>
        </p:nvCxnSpPr>
        <p:spPr>
          <a:xfrm>
            <a:off x="4106129" y="4185139"/>
            <a:ext cx="982442" cy="24267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2405575" y="829996"/>
            <a:ext cx="8806376" cy="0"/>
          </a:xfrm>
          <a:prstGeom prst="line">
            <a:avLst/>
          </a:prstGeom>
          <a:ln w="38100">
            <a:solidFill>
              <a:srgbClr val="CC6600"/>
            </a:solidFill>
          </a:ln>
        </p:spPr>
        <p:style>
          <a:lnRef idx="1">
            <a:schemeClr val="accent1"/>
          </a:lnRef>
          <a:fillRef idx="0">
            <a:schemeClr val="accent1"/>
          </a:fillRef>
          <a:effectRef idx="0">
            <a:schemeClr val="accent1"/>
          </a:effectRef>
          <a:fontRef idx="minor">
            <a:schemeClr val="tx1"/>
          </a:fontRef>
        </p:style>
      </p:cxnSp>
      <p:sp>
        <p:nvSpPr>
          <p:cNvPr id="29" name="Flowchart: Terminator 28"/>
          <p:cNvSpPr/>
          <p:nvPr/>
        </p:nvSpPr>
        <p:spPr>
          <a:xfrm>
            <a:off x="239150" y="5728610"/>
            <a:ext cx="4811152" cy="1009815"/>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400">
                <a:latin typeface="Times New Roman" panose="02020603050405020304" pitchFamily="18" charset="0"/>
                <a:cs typeface="Times New Roman" panose="02020603050405020304" pitchFamily="18" charset="0"/>
              </a:rPr>
              <a:t>? Người viết đã chọn những luận cứ nào để làm sáng rõ luận điểm?</a:t>
            </a:r>
          </a:p>
        </p:txBody>
      </p:sp>
    </p:spTree>
    <p:extLst>
      <p:ext uri="{BB962C8B-B14F-4D97-AF65-F5344CB8AC3E}">
        <p14:creationId xmlns:p14="http://schemas.microsoft.com/office/powerpoint/2010/main" val="1693117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circle(in)">
                                      <p:cBhvr>
                                        <p:cTn id="12" dur="2000"/>
                                        <p:tgtEl>
                                          <p:spTgt spid="24"/>
                                        </p:tgtEl>
                                      </p:cBhvr>
                                    </p:animEffect>
                                  </p:childTnLst>
                                </p:cTn>
                              </p:par>
                              <p:par>
                                <p:cTn id="13" presetID="6" presetClass="entr" presetSubtype="16"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circle(in)">
                                      <p:cBhvr>
                                        <p:cTn id="15" dur="20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circle(in)">
                                      <p:cBhvr>
                                        <p:cTn id="20" dur="2000"/>
                                        <p:tgtEl>
                                          <p:spTgt spid="26"/>
                                        </p:tgtEl>
                                      </p:cBhvr>
                                    </p:animEffect>
                                  </p:childTnLst>
                                </p:cTn>
                              </p:par>
                              <p:par>
                                <p:cTn id="21" presetID="6" presetClass="entr" presetSubtype="16"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circle(in)">
                                      <p:cBhvr>
                                        <p:cTn id="23" dur="20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circle(in)">
                                      <p:cBhvr>
                                        <p:cTn id="28" dur="2000"/>
                                        <p:tgtEl>
                                          <p:spTgt spid="21"/>
                                        </p:tgtEl>
                                      </p:cBhvr>
                                    </p:animEffect>
                                  </p:childTnLst>
                                </p:cTn>
                              </p:par>
                              <p:par>
                                <p:cTn id="29" presetID="6" presetClass="entr" presetSubtype="16"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circle(in)">
                                      <p:cBhvr>
                                        <p:cTn id="31"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5181600" y="766763"/>
            <a:ext cx="1600200" cy="762000"/>
            <a:chOff x="384" y="912"/>
            <a:chExt cx="1008" cy="480"/>
          </a:xfrm>
        </p:grpSpPr>
        <p:sp>
          <p:nvSpPr>
            <p:cNvPr id="7201" name="Oval 3"/>
            <p:cNvSpPr>
              <a:spLocks noChangeArrowheads="1"/>
            </p:cNvSpPr>
            <p:nvPr/>
          </p:nvSpPr>
          <p:spPr bwMode="auto">
            <a:xfrm>
              <a:off x="864" y="912"/>
              <a:ext cx="96" cy="9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latin typeface=".VnTime" panose="020B7200000000000000" pitchFamily="34" charset="0"/>
              </a:endParaRPr>
            </a:p>
          </p:txBody>
        </p:sp>
        <p:sp>
          <p:nvSpPr>
            <p:cNvPr id="7202" name="Line 4"/>
            <p:cNvSpPr>
              <a:spLocks noChangeShapeType="1"/>
            </p:cNvSpPr>
            <p:nvPr/>
          </p:nvSpPr>
          <p:spPr bwMode="auto">
            <a:xfrm flipH="1">
              <a:off x="384" y="960"/>
              <a:ext cx="528" cy="43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03" name="Line 5"/>
            <p:cNvSpPr>
              <a:spLocks noChangeShapeType="1"/>
            </p:cNvSpPr>
            <p:nvPr/>
          </p:nvSpPr>
          <p:spPr bwMode="auto">
            <a:xfrm>
              <a:off x="912" y="960"/>
              <a:ext cx="480" cy="43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171" name="Group 6"/>
          <p:cNvGrpSpPr>
            <a:grpSpLocks/>
          </p:cNvGrpSpPr>
          <p:nvPr/>
        </p:nvGrpSpPr>
        <p:grpSpPr bwMode="auto">
          <a:xfrm>
            <a:off x="2133600" y="762000"/>
            <a:ext cx="1600200" cy="762000"/>
            <a:chOff x="384" y="912"/>
            <a:chExt cx="1008" cy="480"/>
          </a:xfrm>
        </p:grpSpPr>
        <p:sp>
          <p:nvSpPr>
            <p:cNvPr id="7198" name="Oval 7"/>
            <p:cNvSpPr>
              <a:spLocks noChangeArrowheads="1"/>
            </p:cNvSpPr>
            <p:nvPr/>
          </p:nvSpPr>
          <p:spPr bwMode="auto">
            <a:xfrm>
              <a:off x="864" y="912"/>
              <a:ext cx="96" cy="9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latin typeface=".VnTime" panose="020B7200000000000000" pitchFamily="34" charset="0"/>
              </a:endParaRPr>
            </a:p>
          </p:txBody>
        </p:sp>
        <p:sp>
          <p:nvSpPr>
            <p:cNvPr id="7199" name="Line 8"/>
            <p:cNvSpPr>
              <a:spLocks noChangeShapeType="1"/>
            </p:cNvSpPr>
            <p:nvPr/>
          </p:nvSpPr>
          <p:spPr bwMode="auto">
            <a:xfrm flipH="1">
              <a:off x="384" y="960"/>
              <a:ext cx="528" cy="43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00" name="Line 9"/>
            <p:cNvSpPr>
              <a:spLocks noChangeShapeType="1"/>
            </p:cNvSpPr>
            <p:nvPr/>
          </p:nvSpPr>
          <p:spPr bwMode="auto">
            <a:xfrm>
              <a:off x="912" y="960"/>
              <a:ext cx="480" cy="43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172" name="Group 10"/>
          <p:cNvGrpSpPr>
            <a:grpSpLocks/>
          </p:cNvGrpSpPr>
          <p:nvPr/>
        </p:nvGrpSpPr>
        <p:grpSpPr bwMode="auto">
          <a:xfrm>
            <a:off x="8382000" y="762000"/>
            <a:ext cx="1600200" cy="762000"/>
            <a:chOff x="384" y="912"/>
            <a:chExt cx="1008" cy="480"/>
          </a:xfrm>
        </p:grpSpPr>
        <p:sp>
          <p:nvSpPr>
            <p:cNvPr id="7195" name="Oval 11"/>
            <p:cNvSpPr>
              <a:spLocks noChangeArrowheads="1"/>
            </p:cNvSpPr>
            <p:nvPr/>
          </p:nvSpPr>
          <p:spPr bwMode="auto">
            <a:xfrm>
              <a:off x="864" y="912"/>
              <a:ext cx="96" cy="9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latin typeface=".VnTime" panose="020B7200000000000000" pitchFamily="34" charset="0"/>
              </a:endParaRPr>
            </a:p>
          </p:txBody>
        </p:sp>
        <p:sp>
          <p:nvSpPr>
            <p:cNvPr id="7196" name="Line 12"/>
            <p:cNvSpPr>
              <a:spLocks noChangeShapeType="1"/>
            </p:cNvSpPr>
            <p:nvPr/>
          </p:nvSpPr>
          <p:spPr bwMode="auto">
            <a:xfrm flipH="1">
              <a:off x="384" y="960"/>
              <a:ext cx="528" cy="43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97" name="Line 13"/>
            <p:cNvSpPr>
              <a:spLocks noChangeShapeType="1"/>
            </p:cNvSpPr>
            <p:nvPr/>
          </p:nvSpPr>
          <p:spPr bwMode="auto">
            <a:xfrm>
              <a:off x="912" y="960"/>
              <a:ext cx="480" cy="43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173" name="Rectangle 14"/>
          <p:cNvSpPr>
            <a:spLocks noChangeArrowheads="1"/>
          </p:cNvSpPr>
          <p:nvPr/>
        </p:nvSpPr>
        <p:spPr bwMode="auto">
          <a:xfrm>
            <a:off x="7848600" y="1143000"/>
            <a:ext cx="2819400" cy="4038600"/>
          </a:xfrm>
          <a:prstGeom prst="rect">
            <a:avLst/>
          </a:prstGeom>
          <a:solidFill>
            <a:srgbClr val="E1F5C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latin typeface=".VnTime" panose="020B7200000000000000" pitchFamily="34" charset="0"/>
            </a:endParaRPr>
          </a:p>
        </p:txBody>
      </p:sp>
      <p:sp>
        <p:nvSpPr>
          <p:cNvPr id="7174" name="Rectangle 15"/>
          <p:cNvSpPr>
            <a:spLocks noChangeArrowheads="1"/>
          </p:cNvSpPr>
          <p:nvPr/>
        </p:nvSpPr>
        <p:spPr bwMode="auto">
          <a:xfrm>
            <a:off x="4495800" y="1143000"/>
            <a:ext cx="3200400" cy="4038600"/>
          </a:xfrm>
          <a:prstGeom prst="rect">
            <a:avLst/>
          </a:prstGeom>
          <a:solidFill>
            <a:srgbClr val="E1F5C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latin typeface=".VnTime" panose="020B7200000000000000" pitchFamily="34" charset="0"/>
            </a:endParaRPr>
          </a:p>
        </p:txBody>
      </p:sp>
      <p:sp>
        <p:nvSpPr>
          <p:cNvPr id="7175" name="Rectangle 16"/>
          <p:cNvSpPr>
            <a:spLocks noChangeArrowheads="1"/>
          </p:cNvSpPr>
          <p:nvPr/>
        </p:nvSpPr>
        <p:spPr bwMode="auto">
          <a:xfrm>
            <a:off x="1524000" y="1143000"/>
            <a:ext cx="2819400" cy="4038600"/>
          </a:xfrm>
          <a:prstGeom prst="rect">
            <a:avLst/>
          </a:prstGeom>
          <a:solidFill>
            <a:srgbClr val="E1F5C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latin typeface=".VnTime" panose="020B7200000000000000" pitchFamily="34" charset="0"/>
            </a:endParaRPr>
          </a:p>
        </p:txBody>
      </p:sp>
      <p:sp>
        <p:nvSpPr>
          <p:cNvPr id="7176" name="Text Box 21"/>
          <p:cNvSpPr txBox="1">
            <a:spLocks noChangeArrowheads="1"/>
          </p:cNvSpPr>
          <p:nvPr/>
        </p:nvSpPr>
        <p:spPr bwMode="auto">
          <a:xfrm>
            <a:off x="1752600" y="1147763"/>
            <a:ext cx="25908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en-US" altLang="en-US" sz="1800" b="1" dirty="0">
                <a:solidFill>
                  <a:srgbClr val="660033"/>
                </a:solidFill>
                <a:latin typeface=".VnTime" panose="020B7200000000000000" pitchFamily="34" charset="0"/>
              </a:rPr>
              <a:t>*  </a:t>
            </a:r>
            <a:r>
              <a:rPr lang="en-US" altLang="en-US" sz="1800" b="1" dirty="0">
                <a:solidFill>
                  <a:srgbClr val="FF0000"/>
                </a:solidFill>
                <a:latin typeface="Times New Roman" panose="02020603050405020304" pitchFamily="18" charset="0"/>
                <a:cs typeface="Times New Roman" panose="02020603050405020304" pitchFamily="18" charset="0"/>
              </a:rPr>
              <a:t>H</a:t>
            </a:r>
            <a:r>
              <a:rPr lang="vi-VN" altLang="en-US" sz="1800" b="1" dirty="0">
                <a:solidFill>
                  <a:srgbClr val="FF0000"/>
                </a:solidFill>
                <a:latin typeface="Times New Roman" panose="02020603050405020304" pitchFamily="18" charset="0"/>
                <a:cs typeface="Times New Roman" panose="02020603050405020304" pitchFamily="18" charset="0"/>
              </a:rPr>
              <a:t>ình ảnh mùa xuân trong bài thơ mang nhiều tầng ý nghĩa </a:t>
            </a:r>
            <a:r>
              <a:rPr lang="en-US" altLang="en-US" sz="1800" dirty="0">
                <a:solidFill>
                  <a:srgbClr val="FF0000"/>
                </a:solidFill>
                <a:latin typeface="Times New Roman" panose="02020603050405020304" pitchFamily="18" charset="0"/>
                <a:cs typeface="Times New Roman" panose="02020603050405020304" pitchFamily="18" charset="0"/>
              </a:rPr>
              <a:t>. </a:t>
            </a:r>
            <a:endParaRPr lang="en-US" altLang="en-US" sz="1800" dirty="0">
              <a:solidFill>
                <a:srgbClr val="660066"/>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n-US" sz="1800" dirty="0">
              <a:solidFill>
                <a:srgbClr val="660066"/>
              </a:solidFill>
              <a:latin typeface=".VnTime" panose="020B7200000000000000" pitchFamily="34" charset="0"/>
            </a:endParaRPr>
          </a:p>
        </p:txBody>
      </p:sp>
      <p:sp>
        <p:nvSpPr>
          <p:cNvPr id="7177" name="Text Box 22"/>
          <p:cNvSpPr txBox="1">
            <a:spLocks noChangeArrowheads="1"/>
          </p:cNvSpPr>
          <p:nvPr/>
        </p:nvSpPr>
        <p:spPr bwMode="auto">
          <a:xfrm>
            <a:off x="4800600" y="1143001"/>
            <a:ext cx="27432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en-US" altLang="en-US" sz="1800" b="1" dirty="0">
                <a:solidFill>
                  <a:srgbClr val="FF0000"/>
                </a:solidFill>
                <a:latin typeface="Times New Roman" panose="02020603050405020304" pitchFamily="18" charset="0"/>
                <a:cs typeface="Times New Roman" panose="02020603050405020304" pitchFamily="18" charset="0"/>
              </a:rPr>
              <a:t>*H</a:t>
            </a:r>
            <a:r>
              <a:rPr lang="vi-VN" altLang="en-US" sz="1800" b="1" dirty="0">
                <a:solidFill>
                  <a:srgbClr val="FF0000"/>
                </a:solidFill>
                <a:latin typeface="Times New Roman" panose="02020603050405020304" pitchFamily="18" charset="0"/>
                <a:cs typeface="Times New Roman" panose="02020603050405020304" pitchFamily="18" charset="0"/>
              </a:rPr>
              <a:t>ình ảnh mùa xuân rạo rực của thiên nhiên, đất trời trong cảm xúc thiết tha,</a:t>
            </a:r>
            <a:r>
              <a:rPr lang="en-US" altLang="en-US" sz="1800" b="1" dirty="0">
                <a:solidFill>
                  <a:srgbClr val="FF0000"/>
                </a:solidFill>
                <a:latin typeface="Times New Roman" panose="02020603050405020304" pitchFamily="18" charset="0"/>
                <a:cs typeface="Times New Roman" panose="02020603050405020304" pitchFamily="18" charset="0"/>
              </a:rPr>
              <a:t> </a:t>
            </a:r>
            <a:r>
              <a:rPr lang="vi-VN" altLang="en-US" sz="1800" b="1" dirty="0">
                <a:solidFill>
                  <a:srgbClr val="FF0000"/>
                </a:solidFill>
                <a:latin typeface="Times New Roman" panose="02020603050405020304" pitchFamily="18" charset="0"/>
                <a:cs typeface="Times New Roman" panose="02020603050405020304" pitchFamily="18" charset="0"/>
              </a:rPr>
              <a:t>trìu mến của nhà thơ</a:t>
            </a:r>
            <a:endParaRPr lang="en-US" altLang="en-US" sz="1800" b="1" dirty="0">
              <a:solidFill>
                <a:srgbClr val="FF0000"/>
              </a:solidFill>
              <a:latin typeface="Times New Roman" panose="02020603050405020304" pitchFamily="18" charset="0"/>
              <a:cs typeface="Times New Roman" panose="02020603050405020304" pitchFamily="18" charset="0"/>
            </a:endParaRPr>
          </a:p>
          <a:p>
            <a:pPr lvl="1" eaLnBrk="1" hangingPunct="1">
              <a:spcBef>
                <a:spcPct val="0"/>
              </a:spcBef>
              <a:buFontTx/>
              <a:buNone/>
            </a:pPr>
            <a:endParaRPr lang="en-US" altLang="en-US" sz="1800" b="1" dirty="0">
              <a:solidFill>
                <a:srgbClr val="660033"/>
              </a:solidFill>
              <a:latin typeface=".VnTime" panose="020B7200000000000000" pitchFamily="34" charset="0"/>
            </a:endParaRPr>
          </a:p>
        </p:txBody>
      </p:sp>
      <p:sp>
        <p:nvSpPr>
          <p:cNvPr id="7178" name="Text Box 23"/>
          <p:cNvSpPr txBox="1">
            <a:spLocks noChangeArrowheads="1"/>
          </p:cNvSpPr>
          <p:nvPr/>
        </p:nvSpPr>
        <p:spPr bwMode="auto">
          <a:xfrm>
            <a:off x="8001000" y="1147764"/>
            <a:ext cx="25146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None/>
            </a:pPr>
            <a:r>
              <a:rPr lang="en-US" altLang="en-US" sz="1800" b="1" dirty="0">
                <a:solidFill>
                  <a:srgbClr val="FF0000"/>
                </a:solidFill>
                <a:latin typeface="Times New Roman" panose="02020603050405020304" pitchFamily="18" charset="0"/>
                <a:cs typeface="Times New Roman" panose="02020603050405020304" pitchFamily="18" charset="0"/>
              </a:rPr>
              <a:t>*H</a:t>
            </a:r>
            <a:r>
              <a:rPr lang="vi-VN" altLang="en-US" sz="1800" b="1" dirty="0">
                <a:solidFill>
                  <a:srgbClr val="FF0000"/>
                </a:solidFill>
                <a:latin typeface="Times New Roman" panose="02020603050405020304" pitchFamily="18" charset="0"/>
                <a:cs typeface="Times New Roman" panose="02020603050405020304" pitchFamily="18" charset="0"/>
              </a:rPr>
              <a:t>ình ảnh một mùa xuân nho nhỏ thể hiện khát vọng được hòa nhập, được dâng hiến</a:t>
            </a:r>
            <a:r>
              <a:rPr lang="en-US" altLang="en-US" sz="1800" b="1" dirty="0">
                <a:solidFill>
                  <a:srgbClr val="FF0000"/>
                </a:solidFill>
              </a:rPr>
              <a:t>.</a:t>
            </a:r>
          </a:p>
        </p:txBody>
      </p:sp>
      <p:sp>
        <p:nvSpPr>
          <p:cNvPr id="7182" name="Line 29"/>
          <p:cNvSpPr>
            <a:spLocks noChangeShapeType="1"/>
          </p:cNvSpPr>
          <p:nvPr/>
        </p:nvSpPr>
        <p:spPr bwMode="auto">
          <a:xfrm>
            <a:off x="1524000" y="2362200"/>
            <a:ext cx="2819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83" name="Line 30"/>
          <p:cNvSpPr>
            <a:spLocks noChangeShapeType="1"/>
          </p:cNvSpPr>
          <p:nvPr/>
        </p:nvSpPr>
        <p:spPr bwMode="auto">
          <a:xfrm>
            <a:off x="4572000" y="2357438"/>
            <a:ext cx="3048000" cy="47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84" name="Line 31"/>
          <p:cNvSpPr>
            <a:spLocks noChangeShapeType="1"/>
          </p:cNvSpPr>
          <p:nvPr/>
        </p:nvSpPr>
        <p:spPr bwMode="auto">
          <a:xfrm>
            <a:off x="7924800" y="2362200"/>
            <a:ext cx="2743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85" name="Rectangle 33"/>
          <p:cNvSpPr>
            <a:spLocks noChangeArrowheads="1"/>
          </p:cNvSpPr>
          <p:nvPr/>
        </p:nvSpPr>
        <p:spPr bwMode="auto">
          <a:xfrm>
            <a:off x="1524000" y="228600"/>
            <a:ext cx="9144000" cy="609600"/>
          </a:xfrm>
          <a:prstGeom prst="rect">
            <a:avLst/>
          </a:prstGeom>
          <a:solidFill>
            <a:schemeClr val="accent1">
              <a:lumMod val="20000"/>
              <a:lumOff val="80000"/>
            </a:schemeClr>
          </a:solidFill>
          <a:ln w="28575">
            <a:solidFill>
              <a:schemeClr val="tx1"/>
            </a:solidFill>
            <a:miter lim="800000"/>
            <a:headEnd/>
            <a:tailEnd/>
          </a:ln>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vi-VN" altLang="en-US" b="1">
                <a:solidFill>
                  <a:srgbClr val="000099"/>
                </a:solidFill>
                <a:latin typeface="Times New Roman" panose="02020603050405020304" pitchFamily="18" charset="0"/>
                <a:cs typeface="Times New Roman" panose="02020603050405020304" pitchFamily="18" charset="0"/>
              </a:rPr>
              <a:t> </a:t>
            </a:r>
            <a:r>
              <a:rPr lang="vi-VN" altLang="en-US" b="1">
                <a:latin typeface="Times New Roman" panose="02020603050405020304" pitchFamily="18" charset="0"/>
                <a:cs typeface="Times New Roman" panose="02020603050405020304" pitchFamily="18" charset="0"/>
              </a:rPr>
              <a:t>Các luận cứ trong các luận điểm</a:t>
            </a:r>
            <a:endParaRPr lang="en-US" altLang="en-US">
              <a:latin typeface=".VnTime" panose="020B7200000000000000" pitchFamily="34" charset="0"/>
            </a:endParaRPr>
          </a:p>
        </p:txBody>
      </p:sp>
      <p:sp>
        <p:nvSpPr>
          <p:cNvPr id="165922" name="Text Box 34"/>
          <p:cNvSpPr txBox="1">
            <a:spLocks noChangeArrowheads="1"/>
          </p:cNvSpPr>
          <p:nvPr/>
        </p:nvSpPr>
        <p:spPr bwMode="auto">
          <a:xfrm>
            <a:off x="1524000" y="5562600"/>
            <a:ext cx="175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a:solidFill>
                  <a:srgbClr val="CC0000"/>
                </a:solidFill>
                <a:latin typeface="Times New Roman" panose="02020603050405020304" pitchFamily="18" charset="0"/>
              </a:rPr>
              <a:t>Luận cứ là:</a:t>
            </a:r>
          </a:p>
        </p:txBody>
      </p:sp>
      <p:sp>
        <p:nvSpPr>
          <p:cNvPr id="7187" name="Text Box 36"/>
          <p:cNvSpPr txBox="1">
            <a:spLocks noChangeArrowheads="1"/>
          </p:cNvSpPr>
          <p:nvPr/>
        </p:nvSpPr>
        <p:spPr bwMode="auto">
          <a:xfrm>
            <a:off x="3352800" y="5410201"/>
            <a:ext cx="3124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vi-VN" altLang="en-US" sz="1800"/>
          </a:p>
        </p:txBody>
      </p:sp>
      <p:sp>
        <p:nvSpPr>
          <p:cNvPr id="165925" name="Text Box 37"/>
          <p:cNvSpPr txBox="1">
            <a:spLocks noChangeArrowheads="1"/>
          </p:cNvSpPr>
          <p:nvPr/>
        </p:nvSpPr>
        <p:spPr bwMode="auto">
          <a:xfrm>
            <a:off x="3505200" y="5334000"/>
            <a:ext cx="472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a:solidFill>
                  <a:srgbClr val="006600"/>
                </a:solidFill>
                <a:latin typeface="Times New Roman" panose="02020603050405020304" pitchFamily="18" charset="0"/>
              </a:rPr>
              <a:t>Các câu thơ, hình ảnh thơ đặc sắc</a:t>
            </a:r>
          </a:p>
        </p:txBody>
      </p:sp>
      <p:sp>
        <p:nvSpPr>
          <p:cNvPr id="165926" name="Text Box 38"/>
          <p:cNvSpPr txBox="1">
            <a:spLocks noChangeArrowheads="1"/>
          </p:cNvSpPr>
          <p:nvPr/>
        </p:nvSpPr>
        <p:spPr bwMode="auto">
          <a:xfrm>
            <a:off x="3505200" y="5853332"/>
            <a:ext cx="4876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a:solidFill>
                  <a:srgbClr val="006600"/>
                </a:solidFill>
                <a:latin typeface="Times New Roman" panose="02020603050405020304" pitchFamily="18" charset="0"/>
              </a:rPr>
              <a:t>Giọng điệu và kết cấu bài thơ</a:t>
            </a:r>
          </a:p>
        </p:txBody>
      </p:sp>
      <p:sp>
        <p:nvSpPr>
          <p:cNvPr id="165927" name="Line 39"/>
          <p:cNvSpPr>
            <a:spLocks noChangeShapeType="1"/>
          </p:cNvSpPr>
          <p:nvPr/>
        </p:nvSpPr>
        <p:spPr bwMode="auto">
          <a:xfrm flipV="1">
            <a:off x="3124200" y="5562600"/>
            <a:ext cx="381000" cy="228600"/>
          </a:xfrm>
          <a:prstGeom prst="line">
            <a:avLst/>
          </a:prstGeom>
          <a:noFill/>
          <a:ln w="9525">
            <a:solidFill>
              <a:srgbClr val="6600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5928" name="Line 40"/>
          <p:cNvSpPr>
            <a:spLocks noChangeShapeType="1"/>
          </p:cNvSpPr>
          <p:nvPr/>
        </p:nvSpPr>
        <p:spPr bwMode="auto">
          <a:xfrm>
            <a:off x="3124200" y="5867400"/>
            <a:ext cx="381000" cy="228600"/>
          </a:xfrm>
          <a:prstGeom prst="line">
            <a:avLst/>
          </a:prstGeom>
          <a:noFill/>
          <a:ln w="9525">
            <a:solidFill>
              <a:srgbClr val="6600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5929" name="AutoShape 41"/>
          <p:cNvSpPr>
            <a:spLocks/>
          </p:cNvSpPr>
          <p:nvPr/>
        </p:nvSpPr>
        <p:spPr bwMode="auto">
          <a:xfrm>
            <a:off x="8077200" y="5486400"/>
            <a:ext cx="76200" cy="685800"/>
          </a:xfrm>
          <a:prstGeom prst="rightBrace">
            <a:avLst>
              <a:gd name="adj1" fmla="val 75000"/>
              <a:gd name="adj2" fmla="val 50000"/>
            </a:avLst>
          </a:prstGeom>
          <a:noFill/>
          <a:ln w="9525">
            <a:solidFill>
              <a:srgbClr val="66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1800">
              <a:latin typeface=".VnTime" panose="020B7200000000000000" pitchFamily="34" charset="0"/>
            </a:endParaRPr>
          </a:p>
        </p:txBody>
      </p:sp>
      <p:sp>
        <p:nvSpPr>
          <p:cNvPr id="165930" name="Text Box 42"/>
          <p:cNvSpPr txBox="1">
            <a:spLocks noChangeArrowheads="1"/>
          </p:cNvSpPr>
          <p:nvPr/>
        </p:nvSpPr>
        <p:spPr bwMode="auto">
          <a:xfrm>
            <a:off x="8458200" y="5257800"/>
            <a:ext cx="205740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solidFill>
                  <a:srgbClr val="0000FF"/>
                </a:solidFill>
                <a:latin typeface="Times New Roman" panose="02020603050405020304" pitchFamily="18" charset="0"/>
              </a:rPr>
              <a:t>Nội dung, nghệ thuật của bài thơ</a:t>
            </a:r>
          </a:p>
        </p:txBody>
      </p:sp>
      <p:sp>
        <p:nvSpPr>
          <p:cNvPr id="36" name="Flowchart: Terminator 35"/>
          <p:cNvSpPr/>
          <p:nvPr/>
        </p:nvSpPr>
        <p:spPr>
          <a:xfrm>
            <a:off x="7284724" y="5619228"/>
            <a:ext cx="4684542" cy="1009815"/>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a:t>       </a:t>
            </a:r>
            <a:r>
              <a:rPr lang="vi-VN" sz="2400" b="1" i="1">
                <a:latin typeface="Times New Roman" panose="02020603050405020304" pitchFamily="18" charset="0"/>
                <a:cs typeface="Times New Roman" panose="02020603050405020304" pitchFamily="18" charset="0"/>
              </a:rPr>
              <a:t>Em có nhận xét gì về các luận cứ mà tác giả đưa ra?</a:t>
            </a:r>
            <a:endParaRPr lang="en-US" sz="2400" b="1">
              <a:latin typeface="Times New Roman" panose="02020603050405020304" pitchFamily="18" charset="0"/>
              <a:cs typeface="Times New Roman" panose="02020603050405020304" pitchFamily="18" charset="0"/>
            </a:endParaRPr>
          </a:p>
        </p:txBody>
      </p:sp>
      <p:pic>
        <p:nvPicPr>
          <p:cNvPr id="39" name="Picture 46" descr="Cau hoi"/>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22579" y="5731412"/>
            <a:ext cx="394482" cy="410309"/>
          </a:xfrm>
          <a:prstGeom prst="rect">
            <a:avLst/>
          </a:prstGeom>
          <a:noFill/>
          <a:ln/>
        </p:spPr>
        <p:style>
          <a:lnRef idx="1">
            <a:schemeClr val="accent2"/>
          </a:lnRef>
          <a:fillRef idx="2">
            <a:schemeClr val="accent2"/>
          </a:fillRef>
          <a:effectRef idx="1">
            <a:schemeClr val="accent2"/>
          </a:effectRef>
          <a:fontRef idx="minor">
            <a:schemeClr val="dk1"/>
          </a:fontRef>
        </p:style>
      </p:pic>
      <p:sp>
        <p:nvSpPr>
          <p:cNvPr id="40" name="Rectangle 16"/>
          <p:cNvSpPr>
            <a:spLocks noChangeArrowheads="1"/>
          </p:cNvSpPr>
          <p:nvPr/>
        </p:nvSpPr>
        <p:spPr bwMode="auto">
          <a:xfrm>
            <a:off x="1547450" y="2348092"/>
            <a:ext cx="2795950" cy="2833508"/>
          </a:xfrm>
          <a:prstGeom prst="rect">
            <a:avLst/>
          </a:prstGeom>
          <a:solidFill>
            <a:srgbClr val="E1F5C7"/>
          </a:solidFill>
          <a:ln w="9525">
            <a:solidFill>
              <a:schemeClr val="tx1"/>
            </a:solidFill>
            <a:miter lim="800000"/>
            <a:headEnd/>
            <a:tailEnd/>
          </a:ln>
        </p:spPr>
        <p:txBody>
          <a:bodyPr wrap="none" anchor="ct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algn="just" eaLnBrk="1" hangingPunct="1"/>
            <a:r>
              <a:rPr lang="en-US" altLang="en-US" sz="2000" b="1" i="0" u="none">
                <a:latin typeface="Times New Roman" panose="02020603050405020304" pitchFamily="18" charset="0"/>
                <a:cs typeface="Times New Roman" panose="02020603050405020304" pitchFamily="18" charset="0"/>
              </a:rPr>
              <a:t>+ H</a:t>
            </a:r>
            <a:r>
              <a:rPr lang="vi-VN" altLang="en-US" sz="2000" b="1" i="0" u="none">
                <a:latin typeface="Times New Roman" panose="02020603050405020304" pitchFamily="18" charset="0"/>
                <a:cs typeface="Times New Roman" panose="02020603050405020304" pitchFamily="18" charset="0"/>
              </a:rPr>
              <a:t>ình ảnh mùa xuân </a:t>
            </a:r>
            <a:endParaRPr lang="en-US" altLang="en-US" sz="2000" b="1" i="0" u="none">
              <a:latin typeface="Times New Roman" panose="02020603050405020304" pitchFamily="18" charset="0"/>
              <a:cs typeface="Times New Roman" panose="02020603050405020304" pitchFamily="18" charset="0"/>
            </a:endParaRPr>
          </a:p>
          <a:p>
            <a:pPr algn="just" eaLnBrk="1" hangingPunct="1"/>
            <a:r>
              <a:rPr lang="en-US" altLang="en-US" sz="2000" b="1" i="0" u="none">
                <a:latin typeface="Times New Roman" panose="02020603050405020304" pitchFamily="18" charset="0"/>
                <a:cs typeface="Times New Roman" panose="02020603050405020304" pitchFamily="18" charset="0"/>
              </a:rPr>
              <a:t>c</a:t>
            </a:r>
            <a:r>
              <a:rPr lang="vi-VN" altLang="en-US" sz="2000" b="1" i="0" u="none">
                <a:latin typeface="Times New Roman" panose="02020603050405020304" pitchFamily="18" charset="0"/>
                <a:cs typeface="Times New Roman" panose="02020603050405020304" pitchFamily="18" charset="0"/>
              </a:rPr>
              <a:t>ủa</a:t>
            </a:r>
            <a:r>
              <a:rPr lang="en-US" altLang="en-US" sz="2000" b="1" i="0" u="none">
                <a:latin typeface="Times New Roman" panose="02020603050405020304" pitchFamily="18" charset="0"/>
                <a:cs typeface="Times New Roman" panose="02020603050405020304" pitchFamily="18" charset="0"/>
              </a:rPr>
              <a:t> </a:t>
            </a:r>
            <a:r>
              <a:rPr lang="vi-VN" altLang="en-US" sz="2000" b="1" i="0" u="none">
                <a:latin typeface="Times New Roman" panose="02020603050405020304" pitchFamily="18" charset="0"/>
                <a:cs typeface="Times New Roman" panose="02020603050405020304" pitchFamily="18" charset="0"/>
              </a:rPr>
              <a:t>thiên nhiên</a:t>
            </a:r>
            <a:r>
              <a:rPr lang="en-US" altLang="en-US" sz="2000" b="1" i="0" u="none">
                <a:latin typeface="Times New Roman" panose="02020603050405020304" pitchFamily="18" charset="0"/>
                <a:cs typeface="Times New Roman" panose="02020603050405020304" pitchFamily="18" charset="0"/>
              </a:rPr>
              <a:t>.                     </a:t>
            </a:r>
            <a:endParaRPr lang="vi-VN" altLang="en-US" sz="2000" b="1" i="0" u="none">
              <a:latin typeface="Times New Roman" panose="02020603050405020304" pitchFamily="18" charset="0"/>
              <a:cs typeface="Times New Roman" panose="02020603050405020304" pitchFamily="18" charset="0"/>
            </a:endParaRPr>
          </a:p>
          <a:p>
            <a:pPr algn="just" eaLnBrk="1" hangingPunct="1"/>
            <a:r>
              <a:rPr lang="en-US" altLang="en-US" sz="2000" b="1" i="0" u="none">
                <a:latin typeface="Times New Roman" panose="02020603050405020304" pitchFamily="18" charset="0"/>
                <a:cs typeface="Times New Roman" panose="02020603050405020304" pitchFamily="18" charset="0"/>
              </a:rPr>
              <a:t>+ H</a:t>
            </a:r>
            <a:r>
              <a:rPr lang="vi-VN" altLang="en-US" sz="2000" b="1" i="0" u="none">
                <a:latin typeface="Times New Roman" panose="02020603050405020304" pitchFamily="18" charset="0"/>
                <a:cs typeface="Times New Roman" panose="02020603050405020304" pitchFamily="18" charset="0"/>
              </a:rPr>
              <a:t>ình ảnh mùa xuân </a:t>
            </a:r>
            <a:endParaRPr lang="en-US" altLang="en-US" sz="2000" b="1" i="0" u="none">
              <a:latin typeface="Times New Roman" panose="02020603050405020304" pitchFamily="18" charset="0"/>
              <a:cs typeface="Times New Roman" panose="02020603050405020304" pitchFamily="18" charset="0"/>
            </a:endParaRPr>
          </a:p>
          <a:p>
            <a:pPr algn="just" eaLnBrk="1" hangingPunct="1"/>
            <a:r>
              <a:rPr lang="vi-VN" altLang="en-US" sz="2000" b="1" i="0" u="none">
                <a:latin typeface="Times New Roman" panose="02020603050405020304" pitchFamily="18" charset="0"/>
                <a:cs typeface="Times New Roman" panose="02020603050405020304" pitchFamily="18" charset="0"/>
              </a:rPr>
              <a:t>của đất nước trong </a:t>
            </a:r>
            <a:endParaRPr lang="en-US" altLang="en-US" sz="2000" b="1" i="0" u="none">
              <a:latin typeface="Times New Roman" panose="02020603050405020304" pitchFamily="18" charset="0"/>
              <a:cs typeface="Times New Roman" panose="02020603050405020304" pitchFamily="18" charset="0"/>
            </a:endParaRPr>
          </a:p>
          <a:p>
            <a:pPr algn="just" eaLnBrk="1" hangingPunct="1"/>
            <a:r>
              <a:rPr lang="vi-VN" altLang="en-US" sz="2000" b="1" i="0" u="none">
                <a:latin typeface="Times New Roman" panose="02020603050405020304" pitchFamily="18" charset="0"/>
                <a:cs typeface="Times New Roman" panose="02020603050405020304" pitchFamily="18" charset="0"/>
              </a:rPr>
              <a:t>lao động và chiến đấu</a:t>
            </a:r>
            <a:r>
              <a:rPr lang="en-US" altLang="en-US" sz="2000" b="1" i="0" u="none">
                <a:latin typeface="Times New Roman" panose="02020603050405020304" pitchFamily="18" charset="0"/>
                <a:cs typeface="Times New Roman" panose="02020603050405020304" pitchFamily="18" charset="0"/>
              </a:rPr>
              <a:t>.</a:t>
            </a:r>
          </a:p>
          <a:p>
            <a:pPr algn="just" eaLnBrk="1" hangingPunct="1"/>
            <a:r>
              <a:rPr lang="en-US" altLang="en-US" sz="2000" b="1" i="0" u="none">
                <a:latin typeface="Times New Roman" panose="02020603050405020304" pitchFamily="18" charset="0"/>
                <a:cs typeface="Times New Roman" panose="02020603050405020304" pitchFamily="18" charset="0"/>
              </a:rPr>
              <a:t>+ Nguy</a:t>
            </a:r>
            <a:r>
              <a:rPr lang="vi-VN" altLang="en-US" sz="2000" b="1" i="0" u="none">
                <a:latin typeface="Times New Roman" panose="02020603050405020304" pitchFamily="18" charset="0"/>
                <a:cs typeface="Times New Roman" panose="02020603050405020304" pitchFamily="18" charset="0"/>
              </a:rPr>
              <a:t>ện ước làm một </a:t>
            </a:r>
          </a:p>
          <a:p>
            <a:pPr algn="just" eaLnBrk="1" hangingPunct="1"/>
            <a:r>
              <a:rPr lang="vi-VN" altLang="en-US" sz="2000" b="1" i="0" u="none">
                <a:latin typeface="Times New Roman" panose="02020603050405020304" pitchFamily="18" charset="0"/>
                <a:cs typeface="Times New Roman" panose="02020603050405020304" pitchFamily="18" charset="0"/>
              </a:rPr>
              <a:t>mùa xuân nho nhỏ</a:t>
            </a:r>
            <a:r>
              <a:rPr lang="en-US" altLang="en-US" sz="2000" b="1" i="0" u="none">
                <a:latin typeface="Times New Roman" panose="02020603050405020304" pitchFamily="18" charset="0"/>
                <a:cs typeface="Times New Roman" panose="02020603050405020304" pitchFamily="18" charset="0"/>
              </a:rPr>
              <a:t>.</a:t>
            </a:r>
            <a:endParaRPr lang="en-GB" altLang="en-US" sz="2000">
              <a:latin typeface="Times New Roman" panose="02020603050405020304" pitchFamily="18" charset="0"/>
              <a:cs typeface="Times New Roman" panose="02020603050405020304" pitchFamily="18" charset="0"/>
            </a:endParaRPr>
          </a:p>
        </p:txBody>
      </p:sp>
      <p:sp>
        <p:nvSpPr>
          <p:cNvPr id="41" name="Text Box 25"/>
          <p:cNvSpPr txBox="1">
            <a:spLocks noChangeArrowheads="1"/>
          </p:cNvSpPr>
          <p:nvPr/>
        </p:nvSpPr>
        <p:spPr bwMode="auto">
          <a:xfrm>
            <a:off x="4056187" y="2362200"/>
            <a:ext cx="3640014" cy="323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i="1" u="sng">
                <a:solidFill>
                  <a:schemeClr val="tx1"/>
                </a:solidFill>
                <a:latin typeface=".VnTime" panose="020B7200000000000000" pitchFamily="34" charset="0"/>
              </a:defRPr>
            </a:lvl1pPr>
            <a:lvl2pPr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lvl="1" eaLnBrk="1" hangingPunct="1"/>
            <a:r>
              <a:rPr lang="en-US" altLang="en-US" sz="2000" b="1" i="0" u="none">
                <a:latin typeface="Times New Roman" panose="02020603050405020304" pitchFamily="18" charset="0"/>
                <a:cs typeface="Times New Roman" panose="02020603050405020304" pitchFamily="18" charset="0"/>
              </a:rPr>
              <a:t>+ H</a:t>
            </a:r>
            <a:r>
              <a:rPr lang="vi-VN" altLang="en-US" sz="2000" b="1" i="0" u="none">
                <a:latin typeface="Times New Roman" panose="02020603050405020304" pitchFamily="18" charset="0"/>
                <a:cs typeface="Times New Roman" panose="02020603050405020304" pitchFamily="18" charset="0"/>
              </a:rPr>
              <a:t>ình ảnh</a:t>
            </a:r>
            <a:r>
              <a:rPr lang="en-US" altLang="en-US" sz="2000" b="1" i="0" u="none">
                <a:latin typeface="Times New Roman" panose="02020603050405020304" pitchFamily="18" charset="0"/>
                <a:cs typeface="Times New Roman" panose="02020603050405020304" pitchFamily="18" charset="0"/>
              </a:rPr>
              <a:t> : d</a:t>
            </a:r>
            <a:r>
              <a:rPr lang="vi-VN" altLang="en-US" sz="2000" b="1" i="0" u="none">
                <a:latin typeface="Times New Roman" panose="02020603050405020304" pitchFamily="18" charset="0"/>
                <a:cs typeface="Times New Roman" panose="02020603050405020304" pitchFamily="18" charset="0"/>
              </a:rPr>
              <a:t>òng sông xanh</a:t>
            </a:r>
            <a:r>
              <a:rPr lang="en-US" altLang="en-US" sz="2000" b="1" i="0" u="none">
                <a:latin typeface="Times New Roman" panose="02020603050405020304" pitchFamily="18" charset="0"/>
                <a:cs typeface="Times New Roman" panose="02020603050405020304" pitchFamily="18" charset="0"/>
              </a:rPr>
              <a:t>, hoa t</a:t>
            </a:r>
            <a:r>
              <a:rPr lang="vi-VN" altLang="en-US" sz="2000" b="1" i="0" u="none">
                <a:latin typeface="Times New Roman" panose="02020603050405020304" pitchFamily="18" charset="0"/>
                <a:cs typeface="Times New Roman" panose="02020603050405020304" pitchFamily="18" charset="0"/>
              </a:rPr>
              <a:t>ím biếc</a:t>
            </a:r>
            <a:r>
              <a:rPr lang="en-US" altLang="en-US" sz="2000" b="1" i="0" u="none">
                <a:latin typeface="Times New Roman" panose="02020603050405020304" pitchFamily="18" charset="0"/>
                <a:cs typeface="Times New Roman" panose="02020603050405020304" pitchFamily="18" charset="0"/>
              </a:rPr>
              <a:t>, l</a:t>
            </a:r>
            <a:r>
              <a:rPr lang="vi-VN" altLang="en-US" sz="2000" b="1" i="0" u="none">
                <a:latin typeface="Times New Roman" panose="02020603050405020304" pitchFamily="18" charset="0"/>
                <a:cs typeface="Times New Roman" panose="02020603050405020304" pitchFamily="18" charset="0"/>
              </a:rPr>
              <a:t>ộc</a:t>
            </a:r>
            <a:r>
              <a:rPr lang="en-US" altLang="en-US" sz="2000" b="1" i="0" u="none">
                <a:latin typeface="Times New Roman" panose="02020603050405020304" pitchFamily="18" charset="0"/>
                <a:cs typeface="Times New Roman" panose="02020603050405020304" pitchFamily="18" charset="0"/>
              </a:rPr>
              <a:t>…</a:t>
            </a:r>
          </a:p>
          <a:p>
            <a:pPr lvl="1" eaLnBrk="1" hangingPunct="1"/>
            <a:r>
              <a:rPr lang="en-US" altLang="en-US" sz="2000" b="1" i="0" u="none">
                <a:latin typeface="Times New Roman" panose="02020603050405020304" pitchFamily="18" charset="0"/>
                <a:cs typeface="Times New Roman" panose="02020603050405020304" pitchFamily="18" charset="0"/>
              </a:rPr>
              <a:t>+ </a:t>
            </a:r>
            <a:r>
              <a:rPr lang="vi-VN" altLang="en-US" sz="2000" b="1" i="0" u="none">
                <a:latin typeface="Times New Roman" panose="02020603050405020304" pitchFamily="18" charset="0"/>
                <a:cs typeface="Times New Roman" panose="02020603050405020304" pitchFamily="18" charset="0"/>
              </a:rPr>
              <a:t>Âm thanh</a:t>
            </a:r>
            <a:r>
              <a:rPr lang="en-US" altLang="en-US" sz="2000" b="1" i="0" u="none">
                <a:latin typeface="Times New Roman" panose="02020603050405020304" pitchFamily="18" charset="0"/>
                <a:cs typeface="Times New Roman" panose="02020603050405020304" pitchFamily="18" charset="0"/>
              </a:rPr>
              <a:t>: </a:t>
            </a:r>
            <a:r>
              <a:rPr lang="vi-VN" altLang="en-US" sz="2000" b="1" i="0" u="none">
                <a:latin typeface="Times New Roman" panose="02020603050405020304" pitchFamily="18" charset="0"/>
                <a:cs typeface="Times New Roman" panose="02020603050405020304" pitchFamily="18" charset="0"/>
              </a:rPr>
              <a:t>tiếng chim chiền chiện hót văng trời</a:t>
            </a:r>
            <a:endParaRPr lang="en-US" altLang="en-US" sz="2000" b="1" i="0" u="none">
              <a:latin typeface="Times New Roman" panose="02020603050405020304" pitchFamily="18" charset="0"/>
              <a:cs typeface="Times New Roman" panose="02020603050405020304" pitchFamily="18" charset="0"/>
            </a:endParaRPr>
          </a:p>
          <a:p>
            <a:pPr lvl="1" eaLnBrk="1" hangingPunct="1"/>
            <a:r>
              <a:rPr lang="en-US" altLang="en-US" sz="2000" b="1" i="0" u="none">
                <a:latin typeface="Times New Roman" panose="02020603050405020304" pitchFamily="18" charset="0"/>
                <a:cs typeface="Times New Roman" panose="02020603050405020304" pitchFamily="18" charset="0"/>
              </a:rPr>
              <a:t>+ Ng</a:t>
            </a:r>
            <a:r>
              <a:rPr lang="vi-VN" altLang="en-US" sz="2000" b="1" i="0" u="none">
                <a:latin typeface="Times New Roman" panose="02020603050405020304" pitchFamily="18" charset="0"/>
                <a:cs typeface="Times New Roman" panose="02020603050405020304" pitchFamily="18" charset="0"/>
              </a:rPr>
              <a:t>ôn từ</a:t>
            </a:r>
            <a:r>
              <a:rPr lang="en-US" altLang="en-US" sz="2000" b="1" i="0" u="none">
                <a:latin typeface="Times New Roman" panose="02020603050405020304" pitchFamily="18" charset="0"/>
                <a:cs typeface="Times New Roman" panose="02020603050405020304" pitchFamily="18" charset="0"/>
              </a:rPr>
              <a:t>: tha th</a:t>
            </a:r>
            <a:r>
              <a:rPr lang="vi-VN" altLang="en-US" sz="2000" b="1" i="0" u="none">
                <a:latin typeface="Times New Roman" panose="02020603050405020304" pitchFamily="18" charset="0"/>
                <a:cs typeface="Times New Roman" panose="02020603050405020304" pitchFamily="18" charset="0"/>
              </a:rPr>
              <a:t>iết</a:t>
            </a:r>
            <a:r>
              <a:rPr lang="en-US" altLang="en-US" sz="2000" b="1" i="0" u="none">
                <a:latin typeface="Times New Roman" panose="02020603050405020304" pitchFamily="18" charset="0"/>
                <a:cs typeface="Times New Roman" panose="02020603050405020304" pitchFamily="18" charset="0"/>
              </a:rPr>
              <a:t>, tr</a:t>
            </a:r>
            <a:r>
              <a:rPr lang="vi-VN" altLang="en-US" sz="2000" b="1" i="0" u="none">
                <a:latin typeface="Times New Roman" panose="02020603050405020304" pitchFamily="18" charset="0"/>
                <a:cs typeface="Times New Roman" panose="02020603050405020304" pitchFamily="18" charset="0"/>
              </a:rPr>
              <a:t>ìu mến của nhà thơ trong lời kêu</a:t>
            </a:r>
            <a:r>
              <a:rPr lang="en-US" altLang="en-US" sz="2000" b="1" i="0" u="none">
                <a:latin typeface="Times New Roman" panose="02020603050405020304" pitchFamily="18" charset="0"/>
                <a:cs typeface="Times New Roman" panose="02020603050405020304" pitchFamily="18" charset="0"/>
              </a:rPr>
              <a:t>, gi</a:t>
            </a:r>
            <a:r>
              <a:rPr lang="vi-VN" altLang="en-US" sz="2000" b="1" i="0" u="none">
                <a:latin typeface="Times New Roman" panose="02020603050405020304" pitchFamily="18" charset="0"/>
                <a:cs typeface="Times New Roman" panose="02020603050405020304" pitchFamily="18" charset="0"/>
              </a:rPr>
              <a:t>ọng hỏi</a:t>
            </a:r>
            <a:r>
              <a:rPr lang="en-US" altLang="en-US" sz="2000" b="1" i="0" u="none">
                <a:latin typeface="Times New Roman" panose="02020603050405020304" pitchFamily="18" charset="0"/>
                <a:cs typeface="Times New Roman" panose="02020603050405020304" pitchFamily="18" charset="0"/>
              </a:rPr>
              <a:t>...                            </a:t>
            </a:r>
            <a:endParaRPr lang="vi-VN" altLang="en-US" sz="2000" b="1" i="0" u="none">
              <a:latin typeface="Times New Roman" panose="02020603050405020304" pitchFamily="18" charset="0"/>
              <a:cs typeface="Times New Roman" panose="02020603050405020304" pitchFamily="18" charset="0"/>
            </a:endParaRPr>
          </a:p>
          <a:p>
            <a:pPr lvl="1" eaLnBrk="1" hangingPunct="1"/>
            <a:r>
              <a:rPr lang="en-US" altLang="en-US" sz="2000" b="1" i="0" u="none">
                <a:latin typeface="Times New Roman" panose="02020603050405020304" pitchFamily="18" charset="0"/>
                <a:cs typeface="Times New Roman" panose="02020603050405020304" pitchFamily="18" charset="0"/>
              </a:rPr>
              <a:t>  + T</a:t>
            </a:r>
            <a:r>
              <a:rPr lang="vi-VN" altLang="en-US" sz="2000" b="1" i="0" u="none">
                <a:latin typeface="Times New Roman" panose="02020603050405020304" pitchFamily="18" charset="0"/>
                <a:cs typeface="Times New Roman" panose="02020603050405020304" pitchFamily="18" charset="0"/>
              </a:rPr>
              <a:t>ư thế</a:t>
            </a:r>
            <a:r>
              <a:rPr lang="en-US" altLang="en-US" sz="2000" b="1" i="0" u="none">
                <a:latin typeface="Times New Roman" panose="02020603050405020304" pitchFamily="18" charset="0"/>
                <a:cs typeface="Times New Roman" panose="02020603050405020304" pitchFamily="18" charset="0"/>
              </a:rPr>
              <a:t>: T</a:t>
            </a:r>
            <a:r>
              <a:rPr lang="vi-VN" altLang="en-US" sz="2000" b="1" i="0" u="none">
                <a:latin typeface="Times New Roman" panose="02020603050405020304" pitchFamily="18" charset="0"/>
                <a:cs typeface="Times New Roman" panose="02020603050405020304" pitchFamily="18" charset="0"/>
              </a:rPr>
              <a:t>ôi đưa tay tôi hứng</a:t>
            </a:r>
            <a:r>
              <a:rPr lang="en-US" altLang="en-US" sz="2400" b="1" i="0" u="none">
                <a:latin typeface="Times New Roman" panose="02020603050405020304" pitchFamily="18" charset="0"/>
                <a:cs typeface="Times New Roman" panose="02020603050405020304" pitchFamily="18" charset="0"/>
              </a:rPr>
              <a:t>.</a:t>
            </a:r>
          </a:p>
          <a:p>
            <a:pPr lvl="1" eaLnBrk="1" hangingPunct="1"/>
            <a:endParaRPr lang="en-US" altLang="en-US" sz="2000" i="0" u="none">
              <a:solidFill>
                <a:srgbClr val="0000CC"/>
              </a:solidFill>
            </a:endParaRPr>
          </a:p>
        </p:txBody>
      </p:sp>
      <p:sp>
        <p:nvSpPr>
          <p:cNvPr id="42" name="Text Box 26"/>
          <p:cNvSpPr txBox="1">
            <a:spLocks noChangeArrowheads="1"/>
          </p:cNvSpPr>
          <p:nvPr/>
        </p:nvSpPr>
        <p:spPr bwMode="auto">
          <a:xfrm>
            <a:off x="7595381" y="2362200"/>
            <a:ext cx="30480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i="1" u="sng">
                <a:solidFill>
                  <a:schemeClr val="tx1"/>
                </a:solidFill>
                <a:latin typeface=".VnTime" panose="020B7200000000000000" pitchFamily="34" charset="0"/>
              </a:defRPr>
            </a:lvl1pPr>
            <a:lvl2pPr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lvl="1" eaLnBrk="1" hangingPunct="1"/>
            <a:endParaRPr lang="en-US" altLang="en-US" sz="2000" b="1" i="0" u="none">
              <a:latin typeface="Times New Roman" panose="02020603050405020304" pitchFamily="18" charset="0"/>
              <a:cs typeface="Times New Roman" panose="02020603050405020304" pitchFamily="18" charset="0"/>
            </a:endParaRPr>
          </a:p>
          <a:p>
            <a:pPr lvl="1" eaLnBrk="1" hangingPunct="1"/>
            <a:r>
              <a:rPr lang="vi-VN" altLang="en-US" sz="2000" b="1" i="0" u="none">
                <a:latin typeface="Times New Roman" panose="02020603050405020304" pitchFamily="18" charset="0"/>
                <a:cs typeface="Times New Roman" panose="02020603050405020304" pitchFamily="18" charset="0"/>
              </a:rPr>
              <a:t>+ Câu thơ, hình ảnh thơ đặc sắc</a:t>
            </a:r>
            <a:r>
              <a:rPr lang="en-US" altLang="en-US" sz="2000" b="1" i="0" u="none">
                <a:latin typeface="Times New Roman" panose="02020603050405020304" pitchFamily="18" charset="0"/>
                <a:cs typeface="Times New Roman" panose="02020603050405020304" pitchFamily="18" charset="0"/>
              </a:rPr>
              <a:t>...</a:t>
            </a:r>
          </a:p>
          <a:p>
            <a:pPr lvl="1" eaLnBrk="1" hangingPunct="1"/>
            <a:r>
              <a:rPr lang="en-US" altLang="en-US" sz="2000" b="1" i="0" u="none">
                <a:latin typeface="Times New Roman" panose="02020603050405020304" pitchFamily="18" charset="0"/>
                <a:cs typeface="Times New Roman" panose="02020603050405020304" pitchFamily="18" charset="0"/>
              </a:rPr>
              <a:t>+ C</a:t>
            </a:r>
            <a:r>
              <a:rPr lang="vi-VN" altLang="en-US" sz="2000" b="1" i="0" u="none">
                <a:latin typeface="Times New Roman" panose="02020603050405020304" pitchFamily="18" charset="0"/>
                <a:cs typeface="Times New Roman" panose="02020603050405020304" pitchFamily="18" charset="0"/>
              </a:rPr>
              <a:t>ảm xúc, giọng điệu trữ tình</a:t>
            </a:r>
            <a:r>
              <a:rPr lang="en-US" altLang="en-US" sz="2000" b="1" i="0" u="none">
                <a:latin typeface="Times New Roman" panose="02020603050405020304" pitchFamily="18" charset="0"/>
                <a:cs typeface="Times New Roman" panose="02020603050405020304" pitchFamily="18" charset="0"/>
              </a:rPr>
              <a:t>...                               + S</a:t>
            </a:r>
            <a:r>
              <a:rPr lang="vi-VN" altLang="en-US" sz="2000" b="1" i="0" u="none">
                <a:latin typeface="Times New Roman" panose="02020603050405020304" pitchFamily="18" charset="0"/>
                <a:cs typeface="Times New Roman" panose="02020603050405020304" pitchFamily="18" charset="0"/>
              </a:rPr>
              <a:t>ự láy lại các hình ảnh của mùa xuân</a:t>
            </a:r>
            <a:r>
              <a:rPr lang="en-US" altLang="en-US" sz="2000" b="1" i="0" u="none">
                <a:latin typeface="Times New Roman" panose="02020603050405020304" pitchFamily="18" charset="0"/>
                <a:cs typeface="Times New Roman" panose="02020603050405020304" pitchFamily="18" charset="0"/>
              </a:rPr>
              <a:t>.</a:t>
            </a:r>
            <a:endParaRPr lang="en-US" altLang="en-US" sz="2000" i="0" u="none">
              <a:solidFill>
                <a:srgbClr val="0000CC"/>
              </a:solidFill>
            </a:endParaRPr>
          </a:p>
        </p:txBody>
      </p:sp>
      <p:sp>
        <p:nvSpPr>
          <p:cNvPr id="43" name="Flowchart: Terminator 42"/>
          <p:cNvSpPr/>
          <p:nvPr/>
        </p:nvSpPr>
        <p:spPr>
          <a:xfrm>
            <a:off x="7437124" y="5645016"/>
            <a:ext cx="4684542" cy="1009815"/>
          </a:xfrm>
          <a:prstGeom prst="flowChartTerminator">
            <a:avLst/>
          </a:prstGeom>
          <a:solidFill>
            <a:srgbClr val="FD9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a:latin typeface="Times New Roman" panose="02020603050405020304" pitchFamily="18" charset="0"/>
                <a:cs typeface="Times New Roman" panose="02020603050405020304" pitchFamily="18" charset="0"/>
              </a:rPr>
              <a:t>       </a:t>
            </a:r>
            <a:r>
              <a:rPr lang="en-US" sz="2400" b="1" i="1">
                <a:solidFill>
                  <a:schemeClr val="tx1"/>
                </a:solidFill>
                <a:latin typeface="Times New Roman" panose="02020603050405020304" pitchFamily="18" charset="0"/>
                <a:cs typeface="Times New Roman" panose="02020603050405020304" pitchFamily="18" charset="0"/>
              </a:rPr>
              <a:t>?</a:t>
            </a:r>
            <a:r>
              <a:rPr lang="vi-VN" sz="2400" b="1" i="1">
                <a:solidFill>
                  <a:schemeClr val="tx1"/>
                </a:solidFill>
                <a:latin typeface="Times New Roman" panose="02020603050405020304" pitchFamily="18" charset="0"/>
                <a:cs typeface="Times New Roman" panose="02020603050405020304" pitchFamily="18" charset="0"/>
              </a:rPr>
              <a:t>Các luận cứ ấy có làm nổi bật được luận điểm không?</a:t>
            </a:r>
            <a:endParaRPr lang="en-US" sz="2400" b="1">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2673993"/>
      </p:ext>
    </p:extLst>
  </p:cSld>
  <p:clrMapOvr>
    <a:masterClrMapping/>
  </p:clrMapOvr>
  <p:transition spd="slow">
    <p:checke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5922"/>
                                        </p:tgtEl>
                                        <p:attrNameLst>
                                          <p:attrName>style.visibility</p:attrName>
                                        </p:attrNameLst>
                                      </p:cBhvr>
                                      <p:to>
                                        <p:strVal val="visible"/>
                                      </p:to>
                                    </p:set>
                                    <p:anim calcmode="lin" valueType="num">
                                      <p:cBhvr additive="base">
                                        <p:cTn id="7" dur="500" fill="hold"/>
                                        <p:tgtEl>
                                          <p:spTgt spid="165922"/>
                                        </p:tgtEl>
                                        <p:attrNameLst>
                                          <p:attrName>ppt_x</p:attrName>
                                        </p:attrNameLst>
                                      </p:cBhvr>
                                      <p:tavLst>
                                        <p:tav tm="0">
                                          <p:val>
                                            <p:strVal val="0-#ppt_w/2"/>
                                          </p:val>
                                        </p:tav>
                                        <p:tav tm="100000">
                                          <p:val>
                                            <p:strVal val="#ppt_x"/>
                                          </p:val>
                                        </p:tav>
                                      </p:tavLst>
                                    </p:anim>
                                    <p:anim calcmode="lin" valueType="num">
                                      <p:cBhvr additive="base">
                                        <p:cTn id="8" dur="500" fill="hold"/>
                                        <p:tgtEl>
                                          <p:spTgt spid="16592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8" presetClass="entr" presetSubtype="6" fill="hold" grpId="0" nodeType="clickEffect">
                                  <p:stCondLst>
                                    <p:cond delay="0"/>
                                  </p:stCondLst>
                                  <p:childTnLst>
                                    <p:set>
                                      <p:cBhvr>
                                        <p:cTn id="12" dur="1" fill="hold">
                                          <p:stCondLst>
                                            <p:cond delay="0"/>
                                          </p:stCondLst>
                                        </p:cTn>
                                        <p:tgtEl>
                                          <p:spTgt spid="165927"/>
                                        </p:tgtEl>
                                        <p:attrNameLst>
                                          <p:attrName>style.visibility</p:attrName>
                                        </p:attrNameLst>
                                      </p:cBhvr>
                                      <p:to>
                                        <p:strVal val="visible"/>
                                      </p:to>
                                    </p:set>
                                    <p:animEffect transition="in" filter="strips(downRight)">
                                      <p:cBhvr>
                                        <p:cTn id="13" dur="500"/>
                                        <p:tgtEl>
                                          <p:spTgt spid="16592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7" presetClass="entr" presetSubtype="0" fill="hold" grpId="0" nodeType="clickEffect">
                                  <p:stCondLst>
                                    <p:cond delay="0"/>
                                  </p:stCondLst>
                                  <p:iterate type="lt">
                                    <p:tmPct val="50000"/>
                                  </p:iterate>
                                  <p:childTnLst>
                                    <p:set>
                                      <p:cBhvr>
                                        <p:cTn id="17" dur="1" fill="hold">
                                          <p:stCondLst>
                                            <p:cond delay="0"/>
                                          </p:stCondLst>
                                        </p:cTn>
                                        <p:tgtEl>
                                          <p:spTgt spid="165925"/>
                                        </p:tgtEl>
                                        <p:attrNameLst>
                                          <p:attrName>style.visibility</p:attrName>
                                        </p:attrNameLst>
                                      </p:cBhvr>
                                      <p:to>
                                        <p:strVal val="visible"/>
                                      </p:to>
                                    </p:set>
                                    <p:anim calcmode="discrete" valueType="clr">
                                      <p:cBhvr override="childStyle">
                                        <p:cTn id="18" dur="80"/>
                                        <p:tgtEl>
                                          <p:spTgt spid="165925"/>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165925"/>
                                        </p:tgtEl>
                                        <p:attrNameLst>
                                          <p:attrName>fillcolor</p:attrName>
                                        </p:attrNameLst>
                                      </p:cBhvr>
                                      <p:tavLst>
                                        <p:tav tm="0">
                                          <p:val>
                                            <p:clrVal>
                                              <a:schemeClr val="accent2"/>
                                            </p:clrVal>
                                          </p:val>
                                        </p:tav>
                                        <p:tav tm="50000">
                                          <p:val>
                                            <p:clrVal>
                                              <a:schemeClr val="hlink"/>
                                            </p:clrVal>
                                          </p:val>
                                        </p:tav>
                                      </p:tavLst>
                                    </p:anim>
                                    <p:set>
                                      <p:cBhvr>
                                        <p:cTn id="20" dur="80"/>
                                        <p:tgtEl>
                                          <p:spTgt spid="165925"/>
                                        </p:tgtEl>
                                        <p:attrNameLst>
                                          <p:attrName>fill.type</p:attrName>
                                        </p:attrNameLst>
                                      </p:cBhvr>
                                      <p:to>
                                        <p:strVal val="solid"/>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8" presetClass="entr" presetSubtype="3" fill="hold" grpId="0" nodeType="clickEffect">
                                  <p:stCondLst>
                                    <p:cond delay="0"/>
                                  </p:stCondLst>
                                  <p:childTnLst>
                                    <p:set>
                                      <p:cBhvr>
                                        <p:cTn id="24" dur="1" fill="hold">
                                          <p:stCondLst>
                                            <p:cond delay="0"/>
                                          </p:stCondLst>
                                        </p:cTn>
                                        <p:tgtEl>
                                          <p:spTgt spid="165928"/>
                                        </p:tgtEl>
                                        <p:attrNameLst>
                                          <p:attrName>style.visibility</p:attrName>
                                        </p:attrNameLst>
                                      </p:cBhvr>
                                      <p:to>
                                        <p:strVal val="visible"/>
                                      </p:to>
                                    </p:set>
                                    <p:animEffect transition="in" filter="strips(upRight)">
                                      <p:cBhvr>
                                        <p:cTn id="25" dur="500"/>
                                        <p:tgtEl>
                                          <p:spTgt spid="16592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7" presetClass="entr" presetSubtype="0" fill="hold" grpId="0" nodeType="clickEffect">
                                  <p:stCondLst>
                                    <p:cond delay="0"/>
                                  </p:stCondLst>
                                  <p:iterate type="lt">
                                    <p:tmPct val="50000"/>
                                  </p:iterate>
                                  <p:childTnLst>
                                    <p:set>
                                      <p:cBhvr>
                                        <p:cTn id="29" dur="1" fill="hold">
                                          <p:stCondLst>
                                            <p:cond delay="0"/>
                                          </p:stCondLst>
                                        </p:cTn>
                                        <p:tgtEl>
                                          <p:spTgt spid="165926"/>
                                        </p:tgtEl>
                                        <p:attrNameLst>
                                          <p:attrName>style.visibility</p:attrName>
                                        </p:attrNameLst>
                                      </p:cBhvr>
                                      <p:to>
                                        <p:strVal val="visible"/>
                                      </p:to>
                                    </p:set>
                                    <p:anim calcmode="discrete" valueType="clr">
                                      <p:cBhvr override="childStyle">
                                        <p:cTn id="30" dur="80"/>
                                        <p:tgtEl>
                                          <p:spTgt spid="165926"/>
                                        </p:tgtEl>
                                        <p:attrNameLst>
                                          <p:attrName>style.color</p:attrName>
                                        </p:attrNameLst>
                                      </p:cBhvr>
                                      <p:tavLst>
                                        <p:tav tm="0">
                                          <p:val>
                                            <p:clrVal>
                                              <a:schemeClr val="accent2"/>
                                            </p:clrVal>
                                          </p:val>
                                        </p:tav>
                                        <p:tav tm="50000">
                                          <p:val>
                                            <p:clrVal>
                                              <a:schemeClr val="hlink"/>
                                            </p:clrVal>
                                          </p:val>
                                        </p:tav>
                                      </p:tavLst>
                                    </p:anim>
                                    <p:anim calcmode="discrete" valueType="clr">
                                      <p:cBhvr>
                                        <p:cTn id="31" dur="80"/>
                                        <p:tgtEl>
                                          <p:spTgt spid="165926"/>
                                        </p:tgtEl>
                                        <p:attrNameLst>
                                          <p:attrName>fillcolor</p:attrName>
                                        </p:attrNameLst>
                                      </p:cBhvr>
                                      <p:tavLst>
                                        <p:tav tm="0">
                                          <p:val>
                                            <p:clrVal>
                                              <a:schemeClr val="accent2"/>
                                            </p:clrVal>
                                          </p:val>
                                        </p:tav>
                                        <p:tav tm="50000">
                                          <p:val>
                                            <p:clrVal>
                                              <a:schemeClr val="hlink"/>
                                            </p:clrVal>
                                          </p:val>
                                        </p:tav>
                                      </p:tavLst>
                                    </p:anim>
                                    <p:set>
                                      <p:cBhvr>
                                        <p:cTn id="32" dur="80"/>
                                        <p:tgtEl>
                                          <p:spTgt spid="165926"/>
                                        </p:tgtEl>
                                        <p:attrNameLst>
                                          <p:attrName>fill.type</p:attrName>
                                        </p:attrNameLst>
                                      </p:cBhvr>
                                      <p:to>
                                        <p:strVal val="solid"/>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xit" presetSubtype="32" fill="hold" grpId="0" nodeType="clickEffect">
                                  <p:stCondLst>
                                    <p:cond delay="0"/>
                                  </p:stCondLst>
                                  <p:childTnLst>
                                    <p:anim calcmode="lin" valueType="num">
                                      <p:cBhvr>
                                        <p:cTn id="36" dur="500"/>
                                        <p:tgtEl>
                                          <p:spTgt spid="36"/>
                                        </p:tgtEl>
                                        <p:attrNameLst>
                                          <p:attrName>ppt_w</p:attrName>
                                        </p:attrNameLst>
                                      </p:cBhvr>
                                      <p:tavLst>
                                        <p:tav tm="0">
                                          <p:val>
                                            <p:strVal val="ppt_w"/>
                                          </p:val>
                                        </p:tav>
                                        <p:tav tm="100000">
                                          <p:val>
                                            <p:fltVal val="0"/>
                                          </p:val>
                                        </p:tav>
                                      </p:tavLst>
                                    </p:anim>
                                    <p:anim calcmode="lin" valueType="num">
                                      <p:cBhvr>
                                        <p:cTn id="37" dur="500"/>
                                        <p:tgtEl>
                                          <p:spTgt spid="36"/>
                                        </p:tgtEl>
                                        <p:attrNameLst>
                                          <p:attrName>ppt_h</p:attrName>
                                        </p:attrNameLst>
                                      </p:cBhvr>
                                      <p:tavLst>
                                        <p:tav tm="0">
                                          <p:val>
                                            <p:strVal val="ppt_h"/>
                                          </p:val>
                                        </p:tav>
                                        <p:tav tm="100000">
                                          <p:val>
                                            <p:fltVal val="0"/>
                                          </p:val>
                                        </p:tav>
                                      </p:tavLst>
                                    </p:anim>
                                    <p:set>
                                      <p:cBhvr>
                                        <p:cTn id="38" dur="1" fill="hold">
                                          <p:stCondLst>
                                            <p:cond delay="499"/>
                                          </p:stCondLst>
                                        </p:cTn>
                                        <p:tgtEl>
                                          <p:spTgt spid="36"/>
                                        </p:tgtEl>
                                        <p:attrNameLst>
                                          <p:attrName>style.visibility</p:attrName>
                                        </p:attrNameLst>
                                      </p:cBhvr>
                                      <p:to>
                                        <p:strVal val="hidden"/>
                                      </p:to>
                                    </p:set>
                                  </p:childTnLst>
                                </p:cTn>
                              </p:par>
                              <p:par>
                                <p:cTn id="39" presetID="23" presetClass="exit" presetSubtype="32" fill="hold" nodeType="withEffect">
                                  <p:stCondLst>
                                    <p:cond delay="0"/>
                                  </p:stCondLst>
                                  <p:childTnLst>
                                    <p:anim calcmode="lin" valueType="num">
                                      <p:cBhvr>
                                        <p:cTn id="40" dur="500"/>
                                        <p:tgtEl>
                                          <p:spTgt spid="39"/>
                                        </p:tgtEl>
                                        <p:attrNameLst>
                                          <p:attrName>ppt_w</p:attrName>
                                        </p:attrNameLst>
                                      </p:cBhvr>
                                      <p:tavLst>
                                        <p:tav tm="0">
                                          <p:val>
                                            <p:strVal val="ppt_w"/>
                                          </p:val>
                                        </p:tav>
                                        <p:tav tm="100000">
                                          <p:val>
                                            <p:fltVal val="0"/>
                                          </p:val>
                                        </p:tav>
                                      </p:tavLst>
                                    </p:anim>
                                    <p:anim calcmode="lin" valueType="num">
                                      <p:cBhvr>
                                        <p:cTn id="41" dur="500"/>
                                        <p:tgtEl>
                                          <p:spTgt spid="39"/>
                                        </p:tgtEl>
                                        <p:attrNameLst>
                                          <p:attrName>ppt_h</p:attrName>
                                        </p:attrNameLst>
                                      </p:cBhvr>
                                      <p:tavLst>
                                        <p:tav tm="0">
                                          <p:val>
                                            <p:strVal val="ppt_h"/>
                                          </p:val>
                                        </p:tav>
                                        <p:tav tm="100000">
                                          <p:val>
                                            <p:fltVal val="0"/>
                                          </p:val>
                                        </p:tav>
                                      </p:tavLst>
                                    </p:anim>
                                    <p:set>
                                      <p:cBhvr>
                                        <p:cTn id="42" dur="1" fill="hold">
                                          <p:stCondLst>
                                            <p:cond delay="499"/>
                                          </p:stCondLst>
                                        </p:cTn>
                                        <p:tgtEl>
                                          <p:spTgt spid="39"/>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barn(inVertical)">
                                      <p:cBhvr>
                                        <p:cTn id="47" dur="500"/>
                                        <p:tgtEl>
                                          <p:spTgt spid="43"/>
                                        </p:tgtEl>
                                      </p:cBhvr>
                                    </p:animEffect>
                                  </p:childTnLst>
                                </p:cTn>
                              </p:par>
                            </p:childTnLst>
                          </p:cTn>
                        </p:par>
                      </p:childTnLst>
                    </p:cTn>
                  </p:par>
                  <p:par>
                    <p:cTn id="48" fill="hold">
                      <p:stCondLst>
                        <p:cond delay="indefinite"/>
                      </p:stCondLst>
                      <p:childTnLst>
                        <p:par>
                          <p:cTn id="49" fill="hold">
                            <p:stCondLst>
                              <p:cond delay="0"/>
                            </p:stCondLst>
                            <p:childTnLst>
                              <p:par>
                                <p:cTn id="50" presetID="23" presetClass="exit" presetSubtype="32" fill="hold" grpId="1" nodeType="clickEffect">
                                  <p:stCondLst>
                                    <p:cond delay="0"/>
                                  </p:stCondLst>
                                  <p:childTnLst>
                                    <p:anim calcmode="lin" valueType="num">
                                      <p:cBhvr>
                                        <p:cTn id="51" dur="500"/>
                                        <p:tgtEl>
                                          <p:spTgt spid="43"/>
                                        </p:tgtEl>
                                        <p:attrNameLst>
                                          <p:attrName>ppt_w</p:attrName>
                                        </p:attrNameLst>
                                      </p:cBhvr>
                                      <p:tavLst>
                                        <p:tav tm="0">
                                          <p:val>
                                            <p:strVal val="ppt_w"/>
                                          </p:val>
                                        </p:tav>
                                        <p:tav tm="100000">
                                          <p:val>
                                            <p:fltVal val="0"/>
                                          </p:val>
                                        </p:tav>
                                      </p:tavLst>
                                    </p:anim>
                                    <p:anim calcmode="lin" valueType="num">
                                      <p:cBhvr>
                                        <p:cTn id="52" dur="500"/>
                                        <p:tgtEl>
                                          <p:spTgt spid="43"/>
                                        </p:tgtEl>
                                        <p:attrNameLst>
                                          <p:attrName>ppt_h</p:attrName>
                                        </p:attrNameLst>
                                      </p:cBhvr>
                                      <p:tavLst>
                                        <p:tav tm="0">
                                          <p:val>
                                            <p:strVal val="ppt_h"/>
                                          </p:val>
                                        </p:tav>
                                        <p:tav tm="100000">
                                          <p:val>
                                            <p:fltVal val="0"/>
                                          </p:val>
                                        </p:tav>
                                      </p:tavLst>
                                    </p:anim>
                                    <p:set>
                                      <p:cBhvr>
                                        <p:cTn id="53" dur="1" fill="hold">
                                          <p:stCondLst>
                                            <p:cond delay="499"/>
                                          </p:stCondLst>
                                        </p:cTn>
                                        <p:tgtEl>
                                          <p:spTgt spid="43"/>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2" presetClass="entr" presetSubtype="8" fill="hold" grpId="0" nodeType="clickEffect">
                                  <p:stCondLst>
                                    <p:cond delay="0"/>
                                  </p:stCondLst>
                                  <p:childTnLst>
                                    <p:set>
                                      <p:cBhvr>
                                        <p:cTn id="57" dur="1" fill="hold">
                                          <p:stCondLst>
                                            <p:cond delay="0"/>
                                          </p:stCondLst>
                                        </p:cTn>
                                        <p:tgtEl>
                                          <p:spTgt spid="165929"/>
                                        </p:tgtEl>
                                        <p:attrNameLst>
                                          <p:attrName>style.visibility</p:attrName>
                                        </p:attrNameLst>
                                      </p:cBhvr>
                                      <p:to>
                                        <p:strVal val="visible"/>
                                      </p:to>
                                    </p:set>
                                    <p:anim calcmode="lin" valueType="num">
                                      <p:cBhvr additive="base">
                                        <p:cTn id="58" dur="500" fill="hold"/>
                                        <p:tgtEl>
                                          <p:spTgt spid="165929"/>
                                        </p:tgtEl>
                                        <p:attrNameLst>
                                          <p:attrName>ppt_x</p:attrName>
                                        </p:attrNameLst>
                                      </p:cBhvr>
                                      <p:tavLst>
                                        <p:tav tm="0">
                                          <p:val>
                                            <p:strVal val="0-#ppt_w/2"/>
                                          </p:val>
                                        </p:tav>
                                        <p:tav tm="100000">
                                          <p:val>
                                            <p:strVal val="#ppt_x"/>
                                          </p:val>
                                        </p:tav>
                                      </p:tavLst>
                                    </p:anim>
                                    <p:anim calcmode="lin" valueType="num">
                                      <p:cBhvr additive="base">
                                        <p:cTn id="59" dur="500" fill="hold"/>
                                        <p:tgtEl>
                                          <p:spTgt spid="165929"/>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8" fill="hold" grpId="0" nodeType="clickEffect">
                                  <p:stCondLst>
                                    <p:cond delay="0"/>
                                  </p:stCondLst>
                                  <p:childTnLst>
                                    <p:set>
                                      <p:cBhvr>
                                        <p:cTn id="63" dur="1" fill="hold">
                                          <p:stCondLst>
                                            <p:cond delay="0"/>
                                          </p:stCondLst>
                                        </p:cTn>
                                        <p:tgtEl>
                                          <p:spTgt spid="165930"/>
                                        </p:tgtEl>
                                        <p:attrNameLst>
                                          <p:attrName>style.visibility</p:attrName>
                                        </p:attrNameLst>
                                      </p:cBhvr>
                                      <p:to>
                                        <p:strVal val="visible"/>
                                      </p:to>
                                    </p:set>
                                    <p:anim calcmode="lin" valueType="num">
                                      <p:cBhvr additive="base">
                                        <p:cTn id="64" dur="500" fill="hold"/>
                                        <p:tgtEl>
                                          <p:spTgt spid="165930"/>
                                        </p:tgtEl>
                                        <p:attrNameLst>
                                          <p:attrName>ppt_x</p:attrName>
                                        </p:attrNameLst>
                                      </p:cBhvr>
                                      <p:tavLst>
                                        <p:tav tm="0">
                                          <p:val>
                                            <p:strVal val="0-#ppt_w/2"/>
                                          </p:val>
                                        </p:tav>
                                        <p:tav tm="100000">
                                          <p:val>
                                            <p:strVal val="#ppt_x"/>
                                          </p:val>
                                        </p:tav>
                                      </p:tavLst>
                                    </p:anim>
                                    <p:anim calcmode="lin" valueType="num">
                                      <p:cBhvr additive="base">
                                        <p:cTn id="65" dur="500" fill="hold"/>
                                        <p:tgtEl>
                                          <p:spTgt spid="1659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922" grpId="0"/>
      <p:bldP spid="165925" grpId="0"/>
      <p:bldP spid="165926" grpId="0"/>
      <p:bldP spid="165927" grpId="0" animBg="1"/>
      <p:bldP spid="165928" grpId="0" animBg="1"/>
      <p:bldP spid="165929" grpId="0" animBg="1"/>
      <p:bldP spid="165930" grpId="0"/>
      <p:bldP spid="36" grpId="0" animBg="1"/>
      <p:bldP spid="43" grpId="0" animBg="1"/>
      <p:bldP spid="43"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1856935" y="416982"/>
            <a:ext cx="9340948" cy="584775"/>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0" scaled="1"/>
            <a:tileRect/>
          </a:gradFill>
          <a:ln w="57150">
            <a:solidFill>
              <a:schemeClr val="tx1"/>
            </a:solidFill>
            <a:prstDash val="dash"/>
          </a:ln>
          <a:effectLst/>
        </p:spPr>
        <p:txBody>
          <a:bodyPr wrap="square">
            <a:spAutoFit/>
          </a:bodyPr>
          <a:lstStyle/>
          <a:p>
            <a:pPr algn="ctr">
              <a:spcBef>
                <a:spcPct val="50000"/>
              </a:spcBef>
            </a:pPr>
            <a:r>
              <a:rPr lang="en-US" altLang="en-US" sz="3200" b="1">
                <a:solidFill>
                  <a:srgbClr val="0375D3"/>
                </a:solidFill>
                <a:latin typeface="Times New Roman" panose="02020603050405020304" pitchFamily="18" charset="0"/>
                <a:cs typeface="Times New Roman" panose="02020603050405020304" pitchFamily="18" charset="0"/>
              </a:rPr>
              <a:t>NGHỊ LUẬN VỀ MỘT ĐOẠN THƠ, BÀI THƠ</a:t>
            </a:r>
          </a:p>
        </p:txBody>
      </p:sp>
      <p:sp>
        <p:nvSpPr>
          <p:cNvPr id="5" name="Text Box 7"/>
          <p:cNvSpPr txBox="1">
            <a:spLocks noChangeArrowheads="1"/>
          </p:cNvSpPr>
          <p:nvPr/>
        </p:nvSpPr>
        <p:spPr bwMode="auto">
          <a:xfrm>
            <a:off x="238822" y="81739"/>
            <a:ext cx="267180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2000" b="1" dirty="0" err="1">
                <a:latin typeface="Times New Roman" panose="02020603050405020304" pitchFamily="18" charset="0"/>
                <a:cs typeface="Times New Roman" panose="02020603050405020304" pitchFamily="18" charset="0"/>
              </a:rPr>
              <a:t>Tập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làm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văn</a:t>
            </a:r>
            <a:r>
              <a:rPr lang="en-US" sz="2000" b="1" dirty="0">
                <a:latin typeface="Times New Roman" panose="02020603050405020304" pitchFamily="18" charset="0"/>
                <a:cs typeface="Times New Roman" panose="02020603050405020304" pitchFamily="18" charset="0"/>
              </a:rPr>
              <a:t>:</a:t>
            </a:r>
          </a:p>
        </p:txBody>
      </p:sp>
      <p:sp>
        <p:nvSpPr>
          <p:cNvPr id="6" name="Text Box 40"/>
          <p:cNvSpPr txBox="1">
            <a:spLocks noChangeArrowheads="1"/>
          </p:cNvSpPr>
          <p:nvPr/>
        </p:nvSpPr>
        <p:spPr bwMode="auto">
          <a:xfrm>
            <a:off x="3443803" y="996970"/>
            <a:ext cx="602216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eaLnBrk="1" hangingPunct="1">
              <a:spcBef>
                <a:spcPct val="50000"/>
              </a:spcBef>
            </a:pPr>
            <a:r>
              <a:rPr lang="en-US" altLang="en-US" sz="2000" b="1" i="0">
                <a:solidFill>
                  <a:srgbClr val="C00000"/>
                </a:solidFill>
                <a:latin typeface="Times New Roman" panose="02020603050405020304" pitchFamily="18" charset="0"/>
              </a:rPr>
              <a:t>I. Tìm hiểu bài nghị luận về một đoạn thơ, bài thơ:</a:t>
            </a:r>
          </a:p>
        </p:txBody>
      </p:sp>
      <p:pic>
        <p:nvPicPr>
          <p:cNvPr id="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0101" y="1277473"/>
            <a:ext cx="310296" cy="4994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40"/>
          <p:cNvSpPr txBox="1">
            <a:spLocks noChangeArrowheads="1"/>
          </p:cNvSpPr>
          <p:nvPr/>
        </p:nvSpPr>
        <p:spPr bwMode="auto">
          <a:xfrm>
            <a:off x="3607671" y="1372508"/>
            <a:ext cx="648755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eaLnBrk="1" hangingPunct="1">
              <a:spcBef>
                <a:spcPct val="50000"/>
              </a:spcBef>
            </a:pPr>
            <a:r>
              <a:rPr lang="en-US" altLang="en-US" sz="2000" i="0" u="none" dirty="0">
                <a:solidFill>
                  <a:srgbClr val="0000FF"/>
                </a:solidFill>
                <a:latin typeface="Times New Roman" panose="02020603050405020304" pitchFamily="18" charset="0"/>
              </a:rPr>
              <a:t>1. </a:t>
            </a:r>
            <a:r>
              <a:rPr lang="en-US" altLang="en-US" sz="2000" i="0" u="none" dirty="0" err="1">
                <a:solidFill>
                  <a:srgbClr val="0000FF"/>
                </a:solidFill>
                <a:latin typeface="Times New Roman" panose="02020603050405020304" pitchFamily="18" charset="0"/>
              </a:rPr>
              <a:t>Bài</a:t>
            </a:r>
            <a:r>
              <a:rPr lang="en-US" altLang="en-US" sz="2000" i="0" u="none" dirty="0">
                <a:solidFill>
                  <a:srgbClr val="0000FF"/>
                </a:solidFill>
                <a:latin typeface="Times New Roman" panose="02020603050405020304" pitchFamily="18" charset="0"/>
              </a:rPr>
              <a:t> </a:t>
            </a:r>
            <a:r>
              <a:rPr lang="en-US" altLang="en-US" sz="2000" i="0" u="none" dirty="0" err="1">
                <a:solidFill>
                  <a:srgbClr val="0000FF"/>
                </a:solidFill>
                <a:latin typeface="Times New Roman" panose="02020603050405020304" pitchFamily="18" charset="0"/>
              </a:rPr>
              <a:t>tập</a:t>
            </a:r>
            <a:r>
              <a:rPr lang="en-US" altLang="en-US" sz="2000" i="0" u="none" dirty="0">
                <a:solidFill>
                  <a:srgbClr val="0000FF"/>
                </a:solidFill>
                <a:latin typeface="Times New Roman" panose="02020603050405020304" pitchFamily="18" charset="0"/>
              </a:rPr>
              <a:t> : VB “ </a:t>
            </a:r>
            <a:r>
              <a:rPr lang="en-US" altLang="en-US" sz="2000" i="0" u="none" dirty="0" err="1">
                <a:solidFill>
                  <a:srgbClr val="0000FF"/>
                </a:solidFill>
                <a:latin typeface="Times New Roman" panose="02020603050405020304" pitchFamily="18" charset="0"/>
              </a:rPr>
              <a:t>Khát</a:t>
            </a:r>
            <a:r>
              <a:rPr lang="en-US" altLang="en-US" sz="2000" i="0" u="none" dirty="0">
                <a:solidFill>
                  <a:srgbClr val="0000FF"/>
                </a:solidFill>
                <a:latin typeface="Times New Roman" panose="02020603050405020304" pitchFamily="18" charset="0"/>
              </a:rPr>
              <a:t> </a:t>
            </a:r>
            <a:r>
              <a:rPr lang="en-US" altLang="en-US" sz="2000" i="0" u="none" dirty="0" err="1">
                <a:solidFill>
                  <a:srgbClr val="0000FF"/>
                </a:solidFill>
                <a:latin typeface="Times New Roman" panose="02020603050405020304" pitchFamily="18" charset="0"/>
              </a:rPr>
              <a:t>vọng</a:t>
            </a:r>
            <a:r>
              <a:rPr lang="en-US" altLang="en-US" sz="2000" i="0" u="none" dirty="0">
                <a:solidFill>
                  <a:srgbClr val="0000FF"/>
                </a:solidFill>
                <a:latin typeface="Times New Roman" panose="02020603050405020304" pitchFamily="18" charset="0"/>
              </a:rPr>
              <a:t> </a:t>
            </a:r>
            <a:r>
              <a:rPr lang="en-US" altLang="en-US" sz="2000" i="0" u="none" dirty="0" err="1">
                <a:solidFill>
                  <a:srgbClr val="0000FF"/>
                </a:solidFill>
                <a:latin typeface="Times New Roman" panose="02020603050405020304" pitchFamily="18" charset="0"/>
              </a:rPr>
              <a:t>hoà</a:t>
            </a:r>
            <a:r>
              <a:rPr lang="en-US" altLang="en-US" sz="2000" i="0" u="none" dirty="0">
                <a:solidFill>
                  <a:srgbClr val="0000FF"/>
                </a:solidFill>
                <a:latin typeface="Times New Roman" panose="02020603050405020304" pitchFamily="18" charset="0"/>
              </a:rPr>
              <a:t> </a:t>
            </a:r>
            <a:r>
              <a:rPr lang="en-US" altLang="en-US" sz="2000" i="0" u="none" dirty="0" err="1">
                <a:solidFill>
                  <a:srgbClr val="0000FF"/>
                </a:solidFill>
                <a:latin typeface="Times New Roman" panose="02020603050405020304" pitchFamily="18" charset="0"/>
              </a:rPr>
              <a:t>nhập</a:t>
            </a:r>
            <a:r>
              <a:rPr lang="en-US" altLang="en-US" sz="2000" i="0" u="none" dirty="0">
                <a:solidFill>
                  <a:srgbClr val="0000FF"/>
                </a:solidFill>
                <a:latin typeface="Times New Roman" panose="02020603050405020304" pitchFamily="18" charset="0"/>
              </a:rPr>
              <a:t>, </a:t>
            </a:r>
            <a:r>
              <a:rPr lang="en-US" altLang="en-US" sz="2000" i="0" u="none" dirty="0" err="1">
                <a:solidFill>
                  <a:srgbClr val="0000FF"/>
                </a:solidFill>
                <a:latin typeface="Times New Roman" panose="02020603050405020304" pitchFamily="18" charset="0"/>
              </a:rPr>
              <a:t>dâng</a:t>
            </a:r>
            <a:r>
              <a:rPr lang="en-US" altLang="en-US" sz="2000" i="0" u="none" dirty="0">
                <a:solidFill>
                  <a:srgbClr val="0000FF"/>
                </a:solidFill>
                <a:latin typeface="Times New Roman" panose="02020603050405020304" pitchFamily="18" charset="0"/>
              </a:rPr>
              <a:t> </a:t>
            </a:r>
            <a:r>
              <a:rPr lang="en-US" altLang="en-US" sz="2000" i="0" u="none" dirty="0" err="1">
                <a:solidFill>
                  <a:srgbClr val="0000FF"/>
                </a:solidFill>
                <a:latin typeface="Times New Roman" panose="02020603050405020304" pitchFamily="18" charset="0"/>
              </a:rPr>
              <a:t>hiến</a:t>
            </a:r>
            <a:r>
              <a:rPr lang="en-US" altLang="en-US" sz="2000" i="0" u="none" dirty="0">
                <a:solidFill>
                  <a:srgbClr val="0000FF"/>
                </a:solidFill>
                <a:latin typeface="Times New Roman" panose="02020603050405020304" pitchFamily="18" charset="0"/>
              </a:rPr>
              <a:t> </a:t>
            </a:r>
            <a:r>
              <a:rPr lang="en-US" altLang="en-US" sz="2000" i="0" u="none" dirty="0" err="1">
                <a:solidFill>
                  <a:srgbClr val="0000FF"/>
                </a:solidFill>
                <a:latin typeface="Times New Roman" panose="02020603050405020304" pitchFamily="18" charset="0"/>
              </a:rPr>
              <a:t>cho</a:t>
            </a:r>
            <a:r>
              <a:rPr lang="en-US" altLang="en-US" sz="2000" i="0" u="none" dirty="0">
                <a:solidFill>
                  <a:srgbClr val="0000FF"/>
                </a:solidFill>
                <a:latin typeface="Times New Roman" panose="02020603050405020304" pitchFamily="18" charset="0"/>
              </a:rPr>
              <a:t> </a:t>
            </a:r>
            <a:r>
              <a:rPr lang="en-US" altLang="en-US" sz="2000" i="0" u="none" dirty="0" err="1">
                <a:solidFill>
                  <a:srgbClr val="0000FF"/>
                </a:solidFill>
                <a:latin typeface="Times New Roman" panose="02020603050405020304" pitchFamily="18" charset="0"/>
              </a:rPr>
              <a:t>đời</a:t>
            </a:r>
            <a:r>
              <a:rPr lang="en-US" altLang="en-US" sz="2000" i="0" u="none" dirty="0">
                <a:solidFill>
                  <a:srgbClr val="0000FF"/>
                </a:solidFill>
                <a:latin typeface="Times New Roman" panose="02020603050405020304" pitchFamily="18" charset="0"/>
              </a:rPr>
              <a:t>”</a:t>
            </a:r>
          </a:p>
        </p:txBody>
      </p:sp>
      <p:pic>
        <p:nvPicPr>
          <p:cNvPr id="10" name="Picture 13" descr="vietba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08976">
            <a:off x="7183115" y="2011988"/>
            <a:ext cx="842800" cy="1069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46"/>
          <p:cNvSpPr txBox="1">
            <a:spLocks noChangeArrowheads="1"/>
          </p:cNvSpPr>
          <p:nvPr/>
        </p:nvSpPr>
        <p:spPr bwMode="auto">
          <a:xfrm>
            <a:off x="3574898" y="1675675"/>
            <a:ext cx="817063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algn="just" eaLnBrk="1" hangingPunct="1">
              <a:spcBef>
                <a:spcPct val="50000"/>
              </a:spcBef>
            </a:pPr>
            <a:r>
              <a:rPr lang="en-US" altLang="en-US" sz="2000" b="1" i="0" u="none" dirty="0">
                <a:solidFill>
                  <a:srgbClr val="000099"/>
                </a:solidFill>
                <a:latin typeface="Times New Roman" panose="02020603050405020304" pitchFamily="18" charset="0"/>
              </a:rPr>
              <a:t>* </a:t>
            </a:r>
            <a:r>
              <a:rPr lang="en-US" altLang="en-US" sz="2000" b="1" i="0" u="none" dirty="0" err="1">
                <a:latin typeface="Times New Roman" panose="02020603050405020304" pitchFamily="18" charset="0"/>
              </a:rPr>
              <a:t>Vấn</a:t>
            </a:r>
            <a:r>
              <a:rPr lang="en-US" altLang="en-US" sz="2000" b="1" i="0" u="none" dirty="0">
                <a:latin typeface="Times New Roman" panose="02020603050405020304" pitchFamily="18" charset="0"/>
              </a:rPr>
              <a:t> </a:t>
            </a:r>
            <a:r>
              <a:rPr lang="en-US" altLang="en-US" sz="2000" b="1" i="0" u="none" dirty="0" err="1">
                <a:latin typeface="Times New Roman" panose="02020603050405020304" pitchFamily="18" charset="0"/>
              </a:rPr>
              <a:t>đề</a:t>
            </a:r>
            <a:r>
              <a:rPr lang="en-US" altLang="en-US" sz="2000" b="1" i="0" u="none" dirty="0">
                <a:latin typeface="Times New Roman" panose="02020603050405020304" pitchFamily="18" charset="0"/>
              </a:rPr>
              <a:t> NL: </a:t>
            </a:r>
            <a:r>
              <a:rPr lang="pt-BR" sz="2000" i="0" u="none" dirty="0">
                <a:latin typeface="Times New Roman" panose="02020603050405020304" pitchFamily="18" charset="0"/>
                <a:cs typeface="Times New Roman" panose="02020603050405020304" pitchFamily="18" charset="0"/>
              </a:rPr>
              <a:t>Hình ảnh mùa xuân và tình cảm thiết tha của Thanh Hải trong bài thơ “Mùa xuân nho nhỏ”</a:t>
            </a:r>
            <a:endParaRPr lang="en-US" altLang="en-US" sz="2000" i="0" u="none" dirty="0">
              <a:latin typeface="Times New Roman" panose="02020603050405020304" pitchFamily="18" charset="0"/>
            </a:endParaRPr>
          </a:p>
        </p:txBody>
      </p:sp>
      <p:sp>
        <p:nvSpPr>
          <p:cNvPr id="12" name="Text Box 46"/>
          <p:cNvSpPr txBox="1">
            <a:spLocks noChangeArrowheads="1"/>
          </p:cNvSpPr>
          <p:nvPr/>
        </p:nvSpPr>
        <p:spPr bwMode="auto">
          <a:xfrm>
            <a:off x="3574898" y="2313487"/>
            <a:ext cx="35052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eaLnBrk="1" hangingPunct="1">
              <a:spcBef>
                <a:spcPct val="50000"/>
              </a:spcBef>
            </a:pPr>
            <a:r>
              <a:rPr lang="en-US" altLang="en-US" sz="2000" i="0" u="none" dirty="0">
                <a:latin typeface="Times New Roman" panose="02020603050405020304" pitchFamily="18" charset="0"/>
              </a:rPr>
              <a:t>* </a:t>
            </a:r>
            <a:r>
              <a:rPr lang="en-US" altLang="en-US" sz="2000" b="1" i="0" u="none" dirty="0" err="1">
                <a:latin typeface="Times New Roman" panose="02020603050405020304" pitchFamily="18" charset="0"/>
              </a:rPr>
              <a:t>Hệ</a:t>
            </a:r>
            <a:r>
              <a:rPr lang="en-US" altLang="en-US" sz="2000" b="1" i="0" u="none" dirty="0">
                <a:latin typeface="Times New Roman" panose="02020603050405020304" pitchFamily="18" charset="0"/>
              </a:rPr>
              <a:t> </a:t>
            </a:r>
            <a:r>
              <a:rPr lang="en-US" altLang="en-US" sz="2000" b="1" i="0" u="none" dirty="0" err="1">
                <a:latin typeface="Times New Roman" panose="02020603050405020304" pitchFamily="18" charset="0"/>
              </a:rPr>
              <a:t>thống</a:t>
            </a:r>
            <a:r>
              <a:rPr lang="en-US" altLang="en-US" sz="2000" b="1" i="0" u="none" dirty="0">
                <a:latin typeface="Times New Roman" panose="02020603050405020304" pitchFamily="18" charset="0"/>
              </a:rPr>
              <a:t> </a:t>
            </a:r>
            <a:r>
              <a:rPr lang="en-US" altLang="en-US" sz="2000" b="1" i="0" u="none" dirty="0" err="1">
                <a:latin typeface="Times New Roman" panose="02020603050405020304" pitchFamily="18" charset="0"/>
              </a:rPr>
              <a:t>luận</a:t>
            </a:r>
            <a:r>
              <a:rPr lang="en-US" altLang="en-US" sz="2000" b="1" i="0" u="none" dirty="0">
                <a:latin typeface="Times New Roman" panose="02020603050405020304" pitchFamily="18" charset="0"/>
              </a:rPr>
              <a:t> </a:t>
            </a:r>
            <a:r>
              <a:rPr lang="en-US" altLang="en-US" sz="2000" b="1" i="0" u="none" dirty="0" err="1">
                <a:latin typeface="Times New Roman" panose="02020603050405020304" pitchFamily="18" charset="0"/>
              </a:rPr>
              <a:t>điểm</a:t>
            </a:r>
            <a:r>
              <a:rPr lang="en-US" altLang="en-US" sz="2000" b="1" i="0" u="none" dirty="0">
                <a:latin typeface="Times New Roman" panose="02020603050405020304" pitchFamily="18" charset="0"/>
              </a:rPr>
              <a:t>:</a:t>
            </a:r>
          </a:p>
        </p:txBody>
      </p:sp>
      <p:sp>
        <p:nvSpPr>
          <p:cNvPr id="14" name="Text Box 47"/>
          <p:cNvSpPr txBox="1">
            <a:spLocks noChangeArrowheads="1"/>
          </p:cNvSpPr>
          <p:nvPr/>
        </p:nvSpPr>
        <p:spPr bwMode="auto">
          <a:xfrm>
            <a:off x="3570667" y="2642312"/>
            <a:ext cx="178694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dirty="0">
                <a:latin typeface="Times New Roman" panose="02020603050405020304" pitchFamily="18" charset="0"/>
              </a:rPr>
              <a:t>* </a:t>
            </a:r>
            <a:r>
              <a:rPr lang="en-US" altLang="en-US" sz="2400" b="1" dirty="0" err="1">
                <a:latin typeface="Times New Roman" panose="02020603050405020304" pitchFamily="18" charset="0"/>
              </a:rPr>
              <a:t>Bố</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cục</a:t>
            </a:r>
            <a:r>
              <a:rPr lang="en-US" altLang="en-US" sz="2400" b="1" dirty="0">
                <a:latin typeface="Times New Roman" panose="02020603050405020304" pitchFamily="18" charset="0"/>
              </a:rPr>
              <a:t>:</a:t>
            </a:r>
          </a:p>
        </p:txBody>
      </p:sp>
      <p:sp>
        <p:nvSpPr>
          <p:cNvPr id="15" name="Flowchart: Terminator 14"/>
          <p:cNvSpPr/>
          <p:nvPr/>
        </p:nvSpPr>
        <p:spPr>
          <a:xfrm>
            <a:off x="199189" y="2851565"/>
            <a:ext cx="3008033" cy="924717"/>
          </a:xfrm>
          <a:prstGeom prst="flowChartTerminator">
            <a:avLst/>
          </a:prstGeom>
          <a:solidFill>
            <a:srgbClr val="FD9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a:latin typeface="Times New Roman" panose="02020603050405020304" pitchFamily="18" charset="0"/>
                <a:cs typeface="Times New Roman" panose="02020603050405020304" pitchFamily="18" charset="0"/>
              </a:rPr>
              <a:t>       </a:t>
            </a:r>
            <a:r>
              <a:rPr lang="en-US" sz="2400" b="1" i="1">
                <a:solidFill>
                  <a:schemeClr val="tx1"/>
                </a:solidFill>
                <a:latin typeface="Times New Roman" panose="02020603050405020304" pitchFamily="18" charset="0"/>
                <a:cs typeface="Times New Roman" panose="02020603050405020304" pitchFamily="18" charset="0"/>
              </a:rPr>
              <a:t>? Chỉ ra bố cục của bài văn?</a:t>
            </a:r>
            <a:endParaRPr lang="en-US" sz="2400" b="1">
              <a:solidFill>
                <a:schemeClr val="tx1"/>
              </a:solidFill>
              <a:latin typeface="Times New Roman" panose="02020603050405020304" pitchFamily="18" charset="0"/>
              <a:cs typeface="Times New Roman" panose="02020603050405020304" pitchFamily="18" charset="0"/>
            </a:endParaRPr>
          </a:p>
        </p:txBody>
      </p:sp>
      <p:sp>
        <p:nvSpPr>
          <p:cNvPr id="16" name="Text Box 30"/>
          <p:cNvSpPr txBox="1">
            <a:spLocks noChangeArrowheads="1"/>
          </p:cNvSpPr>
          <p:nvPr/>
        </p:nvSpPr>
        <p:spPr bwMode="auto">
          <a:xfrm>
            <a:off x="3551489" y="3025572"/>
            <a:ext cx="8757741" cy="3062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ts val="600"/>
              </a:spcBef>
              <a:buFontTx/>
              <a:buNone/>
            </a:pPr>
            <a:r>
              <a:rPr lang="en-US" altLang="en-US" sz="2400" b="1" dirty="0">
                <a:solidFill>
                  <a:srgbClr val="FF0000"/>
                </a:solidFill>
                <a:latin typeface="Times New Roman" panose="02020603050405020304" pitchFamily="18" charset="0"/>
              </a:rPr>
              <a:t>1. Mở bài: </a:t>
            </a:r>
            <a:r>
              <a:rPr lang="en-US" altLang="en-US" sz="2400" dirty="0">
                <a:latin typeface="Times New Roman" panose="02020603050405020304" pitchFamily="18" charset="0"/>
              </a:rPr>
              <a:t>Từ đầu đến “đáng trân trọng”            </a:t>
            </a:r>
          </a:p>
          <a:p>
            <a:pPr eaLnBrk="1" hangingPunct="1">
              <a:spcBef>
                <a:spcPts val="600"/>
              </a:spcBef>
              <a:buFontTx/>
              <a:buNone/>
            </a:pPr>
            <a:r>
              <a:rPr lang="en-US" altLang="en-US" sz="2400" dirty="0">
                <a:solidFill>
                  <a:srgbClr val="0000FF"/>
                </a:solidFill>
                <a:latin typeface="Times New Roman" panose="02020603050405020304" pitchFamily="18" charset="0"/>
              </a:rPr>
              <a:t>( Giới thiệu bài thơ, đánh giá, khái quát cảm xúc)</a:t>
            </a:r>
          </a:p>
          <a:p>
            <a:pPr eaLnBrk="1" hangingPunct="1">
              <a:spcBef>
                <a:spcPts val="600"/>
              </a:spcBef>
              <a:buFontTx/>
              <a:buNone/>
            </a:pPr>
            <a:r>
              <a:rPr lang="en-US" altLang="en-US" sz="2400" b="1" dirty="0">
                <a:solidFill>
                  <a:srgbClr val="FF0000"/>
                </a:solidFill>
                <a:latin typeface="Times New Roman" panose="02020603050405020304" pitchFamily="18" charset="0"/>
              </a:rPr>
              <a:t>2. Thân bài:</a:t>
            </a:r>
            <a:r>
              <a:rPr lang="en-US" altLang="en-US" sz="2400" dirty="0">
                <a:latin typeface="Times New Roman" panose="02020603050405020304" pitchFamily="18" charset="0"/>
              </a:rPr>
              <a:t>Tiếp theo đến “sự láy lại các hình ảnh ấy của mùa xuân”</a:t>
            </a:r>
          </a:p>
          <a:p>
            <a:pPr eaLnBrk="1" hangingPunct="1">
              <a:spcBef>
                <a:spcPts val="600"/>
              </a:spcBef>
              <a:buFontTx/>
              <a:buNone/>
            </a:pPr>
            <a:r>
              <a:rPr lang="en-US" altLang="en-US" sz="2400" dirty="0">
                <a:solidFill>
                  <a:srgbClr val="0000FF"/>
                </a:solidFill>
                <a:latin typeface="Times New Roman" panose="02020603050405020304" pitchFamily="18" charset="0"/>
              </a:rPr>
              <a:t>( Triển khai các luận điểm bằng cách trình bày sự cảm nhận, đánh giá cụ thể những đặc sắc nổi bật về nội dung, nghệ thuật của bài thơ)</a:t>
            </a:r>
          </a:p>
          <a:p>
            <a:pPr eaLnBrk="1" hangingPunct="1">
              <a:spcBef>
                <a:spcPts val="600"/>
              </a:spcBef>
              <a:buFontTx/>
              <a:buNone/>
            </a:pPr>
            <a:r>
              <a:rPr lang="en-US" altLang="en-US" sz="2400" b="1" dirty="0">
                <a:solidFill>
                  <a:srgbClr val="FF0000"/>
                </a:solidFill>
                <a:latin typeface="Times New Roman" panose="02020603050405020304" pitchFamily="18" charset="0"/>
              </a:rPr>
              <a:t>3. Kết bài: </a:t>
            </a:r>
            <a:r>
              <a:rPr lang="en-US" altLang="en-US" sz="2400" dirty="0">
                <a:latin typeface="Times New Roman" panose="02020603050405020304" pitchFamily="18" charset="0"/>
              </a:rPr>
              <a:t>Phần còn lại                                     </a:t>
            </a:r>
          </a:p>
          <a:p>
            <a:pPr eaLnBrk="1" hangingPunct="1">
              <a:spcBef>
                <a:spcPts val="600"/>
              </a:spcBef>
              <a:buFontTx/>
              <a:buNone/>
            </a:pPr>
            <a:r>
              <a:rPr lang="en-US" altLang="en-US" sz="2400" dirty="0">
                <a:solidFill>
                  <a:srgbClr val="0000FF"/>
                </a:solidFill>
                <a:latin typeface="Times New Roman" panose="02020603050405020304" pitchFamily="18" charset="0"/>
              </a:rPr>
              <a:t>( Khái quát giá trị, ý nghĩa bài thơ “Mùa xuân nho nhỏ” )</a:t>
            </a:r>
          </a:p>
        </p:txBody>
      </p:sp>
      <p:sp>
        <p:nvSpPr>
          <p:cNvPr id="17" name="Flowchart: Terminator 16"/>
          <p:cNvSpPr/>
          <p:nvPr/>
        </p:nvSpPr>
        <p:spPr>
          <a:xfrm>
            <a:off x="212068" y="5163232"/>
            <a:ext cx="3008033" cy="924717"/>
          </a:xfrm>
          <a:prstGeom prst="flowChartTerminator">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a:latin typeface="Times New Roman" panose="02020603050405020304" pitchFamily="18" charset="0"/>
                <a:cs typeface="Times New Roman" panose="02020603050405020304" pitchFamily="18" charset="0"/>
              </a:rPr>
              <a:t> </a:t>
            </a:r>
            <a:r>
              <a:rPr lang="en-US" sz="2400" b="1" i="1">
                <a:solidFill>
                  <a:schemeClr val="tx1"/>
                </a:solidFill>
                <a:latin typeface="Times New Roman" panose="02020603050405020304" pitchFamily="18" charset="0"/>
                <a:cs typeface="Times New Roman" panose="02020603050405020304" pitchFamily="18" charset="0"/>
              </a:rPr>
              <a:t>? Nêu nhiệm vụ của từng phần?</a:t>
            </a:r>
            <a:endParaRPr lang="en-US" sz="2400" b="1">
              <a:solidFill>
                <a:schemeClr val="tx1"/>
              </a:solidFill>
              <a:latin typeface="Times New Roman" panose="02020603050405020304" pitchFamily="18" charset="0"/>
              <a:cs typeface="Times New Roman" panose="02020603050405020304" pitchFamily="18" charset="0"/>
            </a:endParaRPr>
          </a:p>
        </p:txBody>
      </p:sp>
      <p:sp>
        <p:nvSpPr>
          <p:cNvPr id="18" name="Flowchart: Terminator 17"/>
          <p:cNvSpPr/>
          <p:nvPr/>
        </p:nvSpPr>
        <p:spPr>
          <a:xfrm>
            <a:off x="195652" y="1434903"/>
            <a:ext cx="3008033" cy="1415131"/>
          </a:xfrm>
          <a:prstGeom prst="flowChartTermina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a:latin typeface="Times New Roman" panose="02020603050405020304" pitchFamily="18" charset="0"/>
                <a:cs typeface="Times New Roman" panose="02020603050405020304" pitchFamily="18" charset="0"/>
              </a:rPr>
              <a:t> </a:t>
            </a:r>
            <a:r>
              <a:rPr lang="en-US" sz="2400" b="1" i="1">
                <a:solidFill>
                  <a:schemeClr val="tx1"/>
                </a:solidFill>
                <a:latin typeface="Times New Roman" panose="02020603050405020304" pitchFamily="18" charset="0"/>
                <a:cs typeface="Times New Roman" panose="02020603050405020304" pitchFamily="18" charset="0"/>
              </a:rPr>
              <a:t>? Các đoạn văn trong bài nghị luận phải như thế nào?</a:t>
            </a:r>
            <a:endParaRPr lang="en-US" sz="2400" b="1">
              <a:solidFill>
                <a:schemeClr val="tx1"/>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443651" y="3235745"/>
            <a:ext cx="2544865" cy="1938992"/>
          </a:xfrm>
          <a:prstGeom prst="rect">
            <a:avLst/>
          </a:prstGeom>
          <a:solidFill>
            <a:srgbClr val="FD9D77"/>
          </a:solidFill>
          <a:ln w="28575">
            <a:solidFill>
              <a:schemeClr val="tx1"/>
            </a:solidFill>
          </a:ln>
        </p:spPr>
        <p:txBody>
          <a:bodyPr wrap="square" rtlCol="0">
            <a:spAutoFit/>
          </a:bodyPr>
          <a:lstStyle/>
          <a:p>
            <a:r>
              <a:rPr lang="it-IT" sz="2400">
                <a:latin typeface="Times New Roman" panose="02020603050405020304" pitchFamily="18" charset="0"/>
                <a:cs typeface="Times New Roman" panose="02020603050405020304" pitchFamily="18" charset="0"/>
              </a:rPr>
              <a:t>văn bản có sự liên kết tự nhiên về ý nghĩa và diễn đạt. Bố cục hợp lí, cân đối.</a:t>
            </a:r>
            <a:endParaRPr lang="en-US" sz="2400">
              <a:latin typeface="Times New Roman" panose="02020603050405020304" pitchFamily="18" charset="0"/>
              <a:cs typeface="Times New Roman" panose="02020603050405020304" pitchFamily="18" charset="0"/>
            </a:endParaRPr>
          </a:p>
        </p:txBody>
      </p:sp>
      <p:sp>
        <p:nvSpPr>
          <p:cNvPr id="19" name="Flowchart: Terminator 18"/>
          <p:cNvSpPr/>
          <p:nvPr/>
        </p:nvSpPr>
        <p:spPr>
          <a:xfrm>
            <a:off x="193304" y="1460692"/>
            <a:ext cx="3008033" cy="1415131"/>
          </a:xfrm>
          <a:prstGeom prst="flowChartTerminator">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a:latin typeface="Times New Roman" panose="02020603050405020304" pitchFamily="18" charset="0"/>
                <a:cs typeface="Times New Roman" panose="02020603050405020304" pitchFamily="18" charset="0"/>
              </a:rPr>
              <a:t> </a:t>
            </a:r>
            <a:r>
              <a:rPr lang="en-US" sz="2400" b="1" i="1">
                <a:solidFill>
                  <a:schemeClr val="bg1"/>
                </a:solidFill>
                <a:latin typeface="Times New Roman" panose="02020603050405020304" pitchFamily="18" charset="0"/>
                <a:cs typeface="Times New Roman" panose="02020603050405020304" pitchFamily="18" charset="0"/>
              </a:rPr>
              <a:t>? Em nhận xét gì về cách diễn đạt?</a:t>
            </a:r>
            <a:endParaRPr lang="en-US" sz="2400" b="1">
              <a:solidFill>
                <a:schemeClr val="bg1"/>
              </a:solidFill>
              <a:latin typeface="Times New Roman" panose="02020603050405020304" pitchFamily="18" charset="0"/>
              <a:cs typeface="Times New Roman" panose="02020603050405020304" pitchFamily="18" charset="0"/>
            </a:endParaRPr>
          </a:p>
        </p:txBody>
      </p:sp>
      <p:sp>
        <p:nvSpPr>
          <p:cNvPr id="20" name="Text Box 47"/>
          <p:cNvSpPr txBox="1">
            <a:spLocks noChangeArrowheads="1"/>
          </p:cNvSpPr>
          <p:nvPr/>
        </p:nvSpPr>
        <p:spPr bwMode="auto">
          <a:xfrm>
            <a:off x="3455780" y="6367907"/>
            <a:ext cx="30826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a:latin typeface="Times New Roman" panose="02020603050405020304" pitchFamily="18" charset="0"/>
              </a:rPr>
              <a:t>- Cách diễn đạt:</a:t>
            </a:r>
          </a:p>
        </p:txBody>
      </p:sp>
      <p:sp>
        <p:nvSpPr>
          <p:cNvPr id="21" name="Text Box 47"/>
          <p:cNvSpPr txBox="1">
            <a:spLocks noChangeArrowheads="1"/>
          </p:cNvSpPr>
          <p:nvPr/>
        </p:nvSpPr>
        <p:spPr bwMode="auto">
          <a:xfrm>
            <a:off x="3667486" y="5962514"/>
            <a:ext cx="393210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en-US" altLang="en-US" sz="2400" b="1">
                <a:solidFill>
                  <a:srgbClr val="FF0000"/>
                </a:solidFill>
                <a:latin typeface="Times New Roman" panose="02020603050405020304" pitchFamily="18" charset="0"/>
                <a:sym typeface="Wingdings" panose="05000000000000000000" pitchFamily="2" charset="2"/>
              </a:rPr>
              <a:t></a:t>
            </a:r>
            <a:r>
              <a:rPr lang="en-US" altLang="en-US" sz="2400" b="1">
                <a:solidFill>
                  <a:srgbClr val="FF0000"/>
                </a:solidFill>
                <a:latin typeface="Times New Roman" panose="02020603050405020304" pitchFamily="18" charset="0"/>
              </a:rPr>
              <a:t> </a:t>
            </a:r>
            <a:r>
              <a:rPr lang="it-IT" sz="2400">
                <a:solidFill>
                  <a:srgbClr val="FF0000"/>
                </a:solidFill>
                <a:latin typeface="Times New Roman" panose="02020603050405020304" pitchFamily="18" charset="0"/>
                <a:cs typeface="Times New Roman" panose="02020603050405020304" pitchFamily="18" charset="0"/>
              </a:rPr>
              <a:t>Bố cục hợp lí, cân đối.</a:t>
            </a:r>
            <a:endParaRPr lang="en-US" sz="24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0943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 calcmode="lin" valueType="num">
                                      <p:cBhvr additive="base">
                                        <p:cTn id="12" dur="500" fill="hold"/>
                                        <p:tgtEl>
                                          <p:spTgt spid="16">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6">
                                            <p:txEl>
                                              <p:pRg st="2" end="2"/>
                                            </p:txEl>
                                          </p:spTgt>
                                        </p:tgtEl>
                                        <p:attrNameLst>
                                          <p:attrName>style.visibility</p:attrName>
                                        </p:attrNameLst>
                                      </p:cBhvr>
                                      <p:to>
                                        <p:strVal val="visible"/>
                                      </p:to>
                                    </p:set>
                                    <p:anim calcmode="lin" valueType="num">
                                      <p:cBhvr additive="base">
                                        <p:cTn id="18" dur="500" fill="hold"/>
                                        <p:tgtEl>
                                          <p:spTgt spid="16">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6">
                                            <p:txEl>
                                              <p:pRg st="4" end="4"/>
                                            </p:txEl>
                                          </p:spTgt>
                                        </p:tgtEl>
                                        <p:attrNameLst>
                                          <p:attrName>style.visibility</p:attrName>
                                        </p:attrNameLst>
                                      </p:cBhvr>
                                      <p:to>
                                        <p:strVal val="visible"/>
                                      </p:to>
                                    </p:set>
                                    <p:anim calcmode="lin" valueType="num">
                                      <p:cBhvr additive="base">
                                        <p:cTn id="24" dur="500" fill="hold"/>
                                        <p:tgtEl>
                                          <p:spTgt spid="16">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3" presetClass="exit" presetSubtype="32" fill="hold" grpId="1" nodeType="clickEffect">
                                  <p:stCondLst>
                                    <p:cond delay="0"/>
                                  </p:stCondLst>
                                  <p:childTnLst>
                                    <p:anim calcmode="lin" valueType="num">
                                      <p:cBhvr>
                                        <p:cTn id="29" dur="500"/>
                                        <p:tgtEl>
                                          <p:spTgt spid="15"/>
                                        </p:tgtEl>
                                        <p:attrNameLst>
                                          <p:attrName>ppt_w</p:attrName>
                                        </p:attrNameLst>
                                      </p:cBhvr>
                                      <p:tavLst>
                                        <p:tav tm="0">
                                          <p:val>
                                            <p:strVal val="ppt_w"/>
                                          </p:val>
                                        </p:tav>
                                        <p:tav tm="100000">
                                          <p:val>
                                            <p:fltVal val="0"/>
                                          </p:val>
                                        </p:tav>
                                      </p:tavLst>
                                    </p:anim>
                                    <p:anim calcmode="lin" valueType="num">
                                      <p:cBhvr>
                                        <p:cTn id="30" dur="500"/>
                                        <p:tgtEl>
                                          <p:spTgt spid="15"/>
                                        </p:tgtEl>
                                        <p:attrNameLst>
                                          <p:attrName>ppt_h</p:attrName>
                                        </p:attrNameLst>
                                      </p:cBhvr>
                                      <p:tavLst>
                                        <p:tav tm="0">
                                          <p:val>
                                            <p:strVal val="ppt_h"/>
                                          </p:val>
                                        </p:tav>
                                        <p:tav tm="100000">
                                          <p:val>
                                            <p:fltVal val="0"/>
                                          </p:val>
                                        </p:tav>
                                      </p:tavLst>
                                    </p:anim>
                                    <p:set>
                                      <p:cBhvr>
                                        <p:cTn id="31" dur="1" fill="hold">
                                          <p:stCondLst>
                                            <p:cond delay="499"/>
                                          </p:stCondLst>
                                        </p:cTn>
                                        <p:tgtEl>
                                          <p:spTgt spid="15"/>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barn(inVertical)">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nodeType="clickEffect">
                                  <p:stCondLst>
                                    <p:cond delay="0"/>
                                  </p:stCondLst>
                                  <p:childTnLst>
                                    <p:set>
                                      <p:cBhvr>
                                        <p:cTn id="40" dur="1" fill="hold">
                                          <p:stCondLst>
                                            <p:cond delay="0"/>
                                          </p:stCondLst>
                                        </p:cTn>
                                        <p:tgtEl>
                                          <p:spTgt spid="16">
                                            <p:txEl>
                                              <p:pRg st="1" end="1"/>
                                            </p:txEl>
                                          </p:spTgt>
                                        </p:tgtEl>
                                        <p:attrNameLst>
                                          <p:attrName>style.visibility</p:attrName>
                                        </p:attrNameLst>
                                      </p:cBhvr>
                                      <p:to>
                                        <p:strVal val="visible"/>
                                      </p:to>
                                    </p:set>
                                    <p:anim calcmode="lin" valueType="num">
                                      <p:cBhvr additive="base">
                                        <p:cTn id="41" dur="500" fill="hold"/>
                                        <p:tgtEl>
                                          <p:spTgt spid="16">
                                            <p:txEl>
                                              <p:pRg st="1" end="1"/>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1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nodeType="clickEffect">
                                  <p:stCondLst>
                                    <p:cond delay="0"/>
                                  </p:stCondLst>
                                  <p:childTnLst>
                                    <p:set>
                                      <p:cBhvr>
                                        <p:cTn id="46" dur="1" fill="hold">
                                          <p:stCondLst>
                                            <p:cond delay="0"/>
                                          </p:stCondLst>
                                        </p:cTn>
                                        <p:tgtEl>
                                          <p:spTgt spid="16">
                                            <p:txEl>
                                              <p:pRg st="3" end="3"/>
                                            </p:txEl>
                                          </p:spTgt>
                                        </p:tgtEl>
                                        <p:attrNameLst>
                                          <p:attrName>style.visibility</p:attrName>
                                        </p:attrNameLst>
                                      </p:cBhvr>
                                      <p:to>
                                        <p:strVal val="visible"/>
                                      </p:to>
                                    </p:set>
                                    <p:anim calcmode="lin" valueType="num">
                                      <p:cBhvr additive="base">
                                        <p:cTn id="47" dur="500" fill="hold"/>
                                        <p:tgtEl>
                                          <p:spTgt spid="16">
                                            <p:txEl>
                                              <p:pRg st="3" end="3"/>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nodeType="clickEffect">
                                  <p:stCondLst>
                                    <p:cond delay="0"/>
                                  </p:stCondLst>
                                  <p:childTnLst>
                                    <p:set>
                                      <p:cBhvr>
                                        <p:cTn id="52" dur="1" fill="hold">
                                          <p:stCondLst>
                                            <p:cond delay="0"/>
                                          </p:stCondLst>
                                        </p:cTn>
                                        <p:tgtEl>
                                          <p:spTgt spid="16">
                                            <p:txEl>
                                              <p:pRg st="5" end="5"/>
                                            </p:txEl>
                                          </p:spTgt>
                                        </p:tgtEl>
                                        <p:attrNameLst>
                                          <p:attrName>style.visibility</p:attrName>
                                        </p:attrNameLst>
                                      </p:cBhvr>
                                      <p:to>
                                        <p:strVal val="visible"/>
                                      </p:to>
                                    </p:set>
                                    <p:anim calcmode="lin" valueType="num">
                                      <p:cBhvr additive="base">
                                        <p:cTn id="53" dur="500" fill="hold"/>
                                        <p:tgtEl>
                                          <p:spTgt spid="16">
                                            <p:txEl>
                                              <p:pRg st="5" end="5"/>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16">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3" presetClass="exit" presetSubtype="32" fill="hold" grpId="1" nodeType="clickEffect">
                                  <p:stCondLst>
                                    <p:cond delay="0"/>
                                  </p:stCondLst>
                                  <p:childTnLst>
                                    <p:anim calcmode="lin" valueType="num">
                                      <p:cBhvr>
                                        <p:cTn id="58" dur="500"/>
                                        <p:tgtEl>
                                          <p:spTgt spid="17"/>
                                        </p:tgtEl>
                                        <p:attrNameLst>
                                          <p:attrName>ppt_w</p:attrName>
                                        </p:attrNameLst>
                                      </p:cBhvr>
                                      <p:tavLst>
                                        <p:tav tm="0">
                                          <p:val>
                                            <p:strVal val="ppt_w"/>
                                          </p:val>
                                        </p:tav>
                                        <p:tav tm="100000">
                                          <p:val>
                                            <p:fltVal val="0"/>
                                          </p:val>
                                        </p:tav>
                                      </p:tavLst>
                                    </p:anim>
                                    <p:anim calcmode="lin" valueType="num">
                                      <p:cBhvr>
                                        <p:cTn id="59" dur="500"/>
                                        <p:tgtEl>
                                          <p:spTgt spid="17"/>
                                        </p:tgtEl>
                                        <p:attrNameLst>
                                          <p:attrName>ppt_h</p:attrName>
                                        </p:attrNameLst>
                                      </p:cBhvr>
                                      <p:tavLst>
                                        <p:tav tm="0">
                                          <p:val>
                                            <p:strVal val="ppt_h"/>
                                          </p:val>
                                        </p:tav>
                                        <p:tav tm="100000">
                                          <p:val>
                                            <p:fltVal val="0"/>
                                          </p:val>
                                        </p:tav>
                                      </p:tavLst>
                                    </p:anim>
                                    <p:set>
                                      <p:cBhvr>
                                        <p:cTn id="60" dur="1" fill="hold">
                                          <p:stCondLst>
                                            <p:cond delay="499"/>
                                          </p:stCondLst>
                                        </p:cTn>
                                        <p:tgtEl>
                                          <p:spTgt spid="17"/>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barn(inVertical)">
                                      <p:cBhvr>
                                        <p:cTn id="65" dur="500"/>
                                        <p:tgtEl>
                                          <p:spTgt spid="18"/>
                                        </p:tgtEl>
                                      </p:cBhvr>
                                    </p:animEffect>
                                  </p:childTnLst>
                                </p:cTn>
                              </p:par>
                            </p:childTnLst>
                          </p:cTn>
                        </p:par>
                      </p:childTnLst>
                    </p:cTn>
                  </p:par>
                  <p:par>
                    <p:cTn id="66" fill="hold">
                      <p:stCondLst>
                        <p:cond delay="indefinite"/>
                      </p:stCondLst>
                      <p:childTnLst>
                        <p:par>
                          <p:cTn id="67" fill="hold">
                            <p:stCondLst>
                              <p:cond delay="0"/>
                            </p:stCondLst>
                            <p:childTnLst>
                              <p:par>
                                <p:cTn id="68" presetID="23" presetClass="exit" presetSubtype="32" fill="hold" grpId="1" nodeType="clickEffect">
                                  <p:stCondLst>
                                    <p:cond delay="0"/>
                                  </p:stCondLst>
                                  <p:childTnLst>
                                    <p:anim calcmode="lin" valueType="num">
                                      <p:cBhvr>
                                        <p:cTn id="69" dur="500"/>
                                        <p:tgtEl>
                                          <p:spTgt spid="18"/>
                                        </p:tgtEl>
                                        <p:attrNameLst>
                                          <p:attrName>ppt_w</p:attrName>
                                        </p:attrNameLst>
                                      </p:cBhvr>
                                      <p:tavLst>
                                        <p:tav tm="0">
                                          <p:val>
                                            <p:strVal val="ppt_w"/>
                                          </p:val>
                                        </p:tav>
                                        <p:tav tm="100000">
                                          <p:val>
                                            <p:fltVal val="0"/>
                                          </p:val>
                                        </p:tav>
                                      </p:tavLst>
                                    </p:anim>
                                    <p:anim calcmode="lin" valueType="num">
                                      <p:cBhvr>
                                        <p:cTn id="70" dur="500"/>
                                        <p:tgtEl>
                                          <p:spTgt spid="18"/>
                                        </p:tgtEl>
                                        <p:attrNameLst>
                                          <p:attrName>ppt_h</p:attrName>
                                        </p:attrNameLst>
                                      </p:cBhvr>
                                      <p:tavLst>
                                        <p:tav tm="0">
                                          <p:val>
                                            <p:strVal val="ppt_h"/>
                                          </p:val>
                                        </p:tav>
                                        <p:tav tm="100000">
                                          <p:val>
                                            <p:fltVal val="0"/>
                                          </p:val>
                                        </p:tav>
                                      </p:tavLst>
                                    </p:anim>
                                    <p:set>
                                      <p:cBhvr>
                                        <p:cTn id="71" dur="1" fill="hold">
                                          <p:stCondLst>
                                            <p:cond delay="499"/>
                                          </p:stCondLst>
                                        </p:cTn>
                                        <p:tgtEl>
                                          <p:spTgt spid="18"/>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grpId="0" nodeType="clickEffect">
                                  <p:stCondLst>
                                    <p:cond delay="0"/>
                                  </p:stCondLst>
                                  <p:childTnLst>
                                    <p:set>
                                      <p:cBhvr>
                                        <p:cTn id="75" dur="1" fill="hold">
                                          <p:stCondLst>
                                            <p:cond delay="0"/>
                                          </p:stCondLst>
                                        </p:cTn>
                                        <p:tgtEl>
                                          <p:spTgt spid="2"/>
                                        </p:tgtEl>
                                        <p:attrNameLst>
                                          <p:attrName>style.visibility</p:attrName>
                                        </p:attrNameLst>
                                      </p:cBhvr>
                                      <p:to>
                                        <p:strVal val="visible"/>
                                      </p:to>
                                    </p:set>
                                    <p:animEffect transition="in" filter="wipe(down)">
                                      <p:cBhvr>
                                        <p:cTn id="76" dur="500"/>
                                        <p:tgtEl>
                                          <p:spTgt spid="2"/>
                                        </p:tgtEl>
                                      </p:cBhvr>
                                    </p:animEffect>
                                  </p:childTnLst>
                                </p:cTn>
                              </p:par>
                            </p:childTnLst>
                          </p:cTn>
                        </p:par>
                      </p:childTnLst>
                    </p:cTn>
                  </p:par>
                  <p:par>
                    <p:cTn id="77" fill="hold">
                      <p:stCondLst>
                        <p:cond delay="indefinite"/>
                      </p:stCondLst>
                      <p:childTnLst>
                        <p:par>
                          <p:cTn id="78" fill="hold">
                            <p:stCondLst>
                              <p:cond delay="0"/>
                            </p:stCondLst>
                            <p:childTnLst>
                              <p:par>
                                <p:cTn id="79" presetID="23" presetClass="exit" presetSubtype="32" fill="hold" grpId="1" nodeType="clickEffect">
                                  <p:stCondLst>
                                    <p:cond delay="0"/>
                                  </p:stCondLst>
                                  <p:childTnLst>
                                    <p:anim calcmode="lin" valueType="num">
                                      <p:cBhvr>
                                        <p:cTn id="80" dur="500"/>
                                        <p:tgtEl>
                                          <p:spTgt spid="2"/>
                                        </p:tgtEl>
                                        <p:attrNameLst>
                                          <p:attrName>ppt_w</p:attrName>
                                        </p:attrNameLst>
                                      </p:cBhvr>
                                      <p:tavLst>
                                        <p:tav tm="0">
                                          <p:val>
                                            <p:strVal val="ppt_w"/>
                                          </p:val>
                                        </p:tav>
                                        <p:tav tm="100000">
                                          <p:val>
                                            <p:fltVal val="0"/>
                                          </p:val>
                                        </p:tav>
                                      </p:tavLst>
                                    </p:anim>
                                    <p:anim calcmode="lin" valueType="num">
                                      <p:cBhvr>
                                        <p:cTn id="81" dur="500"/>
                                        <p:tgtEl>
                                          <p:spTgt spid="2"/>
                                        </p:tgtEl>
                                        <p:attrNameLst>
                                          <p:attrName>ppt_h</p:attrName>
                                        </p:attrNameLst>
                                      </p:cBhvr>
                                      <p:tavLst>
                                        <p:tav tm="0">
                                          <p:val>
                                            <p:strVal val="ppt_h"/>
                                          </p:val>
                                        </p:tav>
                                        <p:tav tm="100000">
                                          <p:val>
                                            <p:fltVal val="0"/>
                                          </p:val>
                                        </p:tav>
                                      </p:tavLst>
                                    </p:anim>
                                    <p:set>
                                      <p:cBhvr>
                                        <p:cTn id="82" dur="1" fill="hold">
                                          <p:stCondLst>
                                            <p:cond delay="499"/>
                                          </p:stCondLst>
                                        </p:cTn>
                                        <p:tgtEl>
                                          <p:spTgt spid="2"/>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21"/>
                                        </p:tgtEl>
                                        <p:attrNameLst>
                                          <p:attrName>style.visibility</p:attrName>
                                        </p:attrNameLst>
                                      </p:cBhvr>
                                      <p:to>
                                        <p:strVal val="visible"/>
                                      </p:to>
                                    </p:set>
                                    <p:animEffect transition="in" filter="wipe(down)">
                                      <p:cBhvr>
                                        <p:cTn id="87" dur="500"/>
                                        <p:tgtEl>
                                          <p:spTgt spid="21"/>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19"/>
                                        </p:tgtEl>
                                        <p:attrNameLst>
                                          <p:attrName>style.visibility</p:attrName>
                                        </p:attrNameLst>
                                      </p:cBhvr>
                                      <p:to>
                                        <p:strVal val="visible"/>
                                      </p:to>
                                    </p:set>
                                    <p:animEffect transition="in" filter="barn(inVertical)">
                                      <p:cBhvr>
                                        <p:cTn id="92" dur="500"/>
                                        <p:tgtEl>
                                          <p:spTgt spid="19"/>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20"/>
                                        </p:tgtEl>
                                        <p:attrNameLst>
                                          <p:attrName>style.visibility</p:attrName>
                                        </p:attrNameLst>
                                      </p:cBhvr>
                                      <p:to>
                                        <p:strVal val="visible"/>
                                      </p:to>
                                    </p:set>
                                    <p:animEffect transition="in" filter="barn(inVertical)">
                                      <p:cBhvr>
                                        <p:cTn id="97" dur="500"/>
                                        <p:tgtEl>
                                          <p:spTgt spid="20"/>
                                        </p:tgtEl>
                                      </p:cBhvr>
                                    </p:animEffect>
                                  </p:childTnLst>
                                </p:cTn>
                              </p:par>
                            </p:childTnLst>
                          </p:cTn>
                        </p:par>
                      </p:childTnLst>
                    </p:cTn>
                  </p:par>
                  <p:par>
                    <p:cTn id="98" fill="hold">
                      <p:stCondLst>
                        <p:cond delay="indefinite"/>
                      </p:stCondLst>
                      <p:childTnLst>
                        <p:par>
                          <p:cTn id="99" fill="hold">
                            <p:stCondLst>
                              <p:cond delay="0"/>
                            </p:stCondLst>
                            <p:childTnLst>
                              <p:par>
                                <p:cTn id="100" presetID="23" presetClass="exit" presetSubtype="32" fill="hold" grpId="1" nodeType="clickEffect">
                                  <p:stCondLst>
                                    <p:cond delay="0"/>
                                  </p:stCondLst>
                                  <p:childTnLst>
                                    <p:anim calcmode="lin" valueType="num">
                                      <p:cBhvr>
                                        <p:cTn id="101" dur="500"/>
                                        <p:tgtEl>
                                          <p:spTgt spid="19"/>
                                        </p:tgtEl>
                                        <p:attrNameLst>
                                          <p:attrName>ppt_w</p:attrName>
                                        </p:attrNameLst>
                                      </p:cBhvr>
                                      <p:tavLst>
                                        <p:tav tm="0">
                                          <p:val>
                                            <p:strVal val="ppt_w"/>
                                          </p:val>
                                        </p:tav>
                                        <p:tav tm="100000">
                                          <p:val>
                                            <p:fltVal val="0"/>
                                          </p:val>
                                        </p:tav>
                                      </p:tavLst>
                                    </p:anim>
                                    <p:anim calcmode="lin" valueType="num">
                                      <p:cBhvr>
                                        <p:cTn id="102" dur="500"/>
                                        <p:tgtEl>
                                          <p:spTgt spid="19"/>
                                        </p:tgtEl>
                                        <p:attrNameLst>
                                          <p:attrName>ppt_h</p:attrName>
                                        </p:attrNameLst>
                                      </p:cBhvr>
                                      <p:tavLst>
                                        <p:tav tm="0">
                                          <p:val>
                                            <p:strVal val="ppt_h"/>
                                          </p:val>
                                        </p:tav>
                                        <p:tav tm="100000">
                                          <p:val>
                                            <p:fltVal val="0"/>
                                          </p:val>
                                        </p:tav>
                                      </p:tavLst>
                                    </p:anim>
                                    <p:set>
                                      <p:cBhvr>
                                        <p:cTn id="103"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7" grpId="0" animBg="1"/>
      <p:bldP spid="17" grpId="1" animBg="1"/>
      <p:bldP spid="18" grpId="0" animBg="1"/>
      <p:bldP spid="18" grpId="1" animBg="1"/>
      <p:bldP spid="2" grpId="0" animBg="1"/>
      <p:bldP spid="2" grpId="1" animBg="1"/>
      <p:bldP spid="19" grpId="0" animBg="1"/>
      <p:bldP spid="19" grpId="1" animBg="1"/>
      <p:bldP spid="20"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1856935" y="416982"/>
            <a:ext cx="9340948" cy="584775"/>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0" scaled="1"/>
            <a:tileRect/>
          </a:gradFill>
          <a:ln w="57150">
            <a:solidFill>
              <a:schemeClr val="tx1"/>
            </a:solidFill>
            <a:prstDash val="dash"/>
          </a:ln>
          <a:effectLst/>
        </p:spPr>
        <p:txBody>
          <a:bodyPr wrap="square">
            <a:spAutoFit/>
          </a:bodyPr>
          <a:lstStyle/>
          <a:p>
            <a:pPr algn="ctr">
              <a:spcBef>
                <a:spcPct val="50000"/>
              </a:spcBef>
            </a:pPr>
            <a:r>
              <a:rPr lang="en-US" altLang="en-US" sz="3200" b="1">
                <a:solidFill>
                  <a:srgbClr val="0375D3"/>
                </a:solidFill>
                <a:latin typeface="Times New Roman" panose="02020603050405020304" pitchFamily="18" charset="0"/>
                <a:cs typeface="Times New Roman" panose="02020603050405020304" pitchFamily="18" charset="0"/>
              </a:rPr>
              <a:t>NGHỊ LUẬN VỀ MỘT ĐOẠN THƠ, BÀI THƠ</a:t>
            </a:r>
          </a:p>
        </p:txBody>
      </p:sp>
      <p:sp>
        <p:nvSpPr>
          <p:cNvPr id="5" name="Text Box 7"/>
          <p:cNvSpPr txBox="1">
            <a:spLocks noChangeArrowheads="1"/>
          </p:cNvSpPr>
          <p:nvPr/>
        </p:nvSpPr>
        <p:spPr bwMode="auto">
          <a:xfrm>
            <a:off x="238822" y="81739"/>
            <a:ext cx="267180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2000" b="1" dirty="0" err="1">
                <a:latin typeface="Times New Roman" panose="02020603050405020304" pitchFamily="18" charset="0"/>
                <a:cs typeface="Times New Roman" panose="02020603050405020304" pitchFamily="18" charset="0"/>
              </a:rPr>
              <a:t>Tập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làm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văn</a:t>
            </a:r>
            <a:r>
              <a:rPr lang="en-US" sz="2000" b="1" dirty="0">
                <a:latin typeface="Times New Roman" panose="02020603050405020304" pitchFamily="18" charset="0"/>
                <a:cs typeface="Times New Roman" panose="02020603050405020304" pitchFamily="18" charset="0"/>
              </a:rPr>
              <a:t>:</a:t>
            </a:r>
          </a:p>
        </p:txBody>
      </p:sp>
      <p:sp>
        <p:nvSpPr>
          <p:cNvPr id="6" name="Text Box 40"/>
          <p:cNvSpPr txBox="1">
            <a:spLocks noChangeArrowheads="1"/>
          </p:cNvSpPr>
          <p:nvPr/>
        </p:nvSpPr>
        <p:spPr bwMode="auto">
          <a:xfrm>
            <a:off x="3443803" y="996970"/>
            <a:ext cx="681154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eaLnBrk="1" hangingPunct="1">
              <a:spcBef>
                <a:spcPct val="50000"/>
              </a:spcBef>
            </a:pPr>
            <a:r>
              <a:rPr lang="en-US" altLang="en-US" sz="2200" b="1" i="0">
                <a:solidFill>
                  <a:srgbClr val="C00000"/>
                </a:solidFill>
                <a:latin typeface="Times New Roman" panose="02020603050405020304" pitchFamily="18" charset="0"/>
              </a:rPr>
              <a:t>I. Tìm hiểu bài nghị luận về một đoạn thơ, bài thơ:</a:t>
            </a:r>
          </a:p>
        </p:txBody>
      </p:sp>
      <p:pic>
        <p:nvPicPr>
          <p:cNvPr id="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0101" y="1277473"/>
            <a:ext cx="310296" cy="4994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40"/>
          <p:cNvSpPr txBox="1">
            <a:spLocks noChangeArrowheads="1"/>
          </p:cNvSpPr>
          <p:nvPr/>
        </p:nvSpPr>
        <p:spPr bwMode="auto">
          <a:xfrm>
            <a:off x="3607671" y="1386576"/>
            <a:ext cx="787947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eaLnBrk="1" hangingPunct="1">
              <a:spcBef>
                <a:spcPct val="50000"/>
              </a:spcBef>
            </a:pPr>
            <a:r>
              <a:rPr lang="en-US" altLang="en-US" sz="2200" i="0" u="none" dirty="0">
                <a:solidFill>
                  <a:srgbClr val="0000FF"/>
                </a:solidFill>
                <a:latin typeface="Times New Roman" panose="02020603050405020304" pitchFamily="18" charset="0"/>
              </a:rPr>
              <a:t>1. </a:t>
            </a:r>
            <a:r>
              <a:rPr lang="en-US" altLang="en-US" sz="2200" i="0" u="none" dirty="0" err="1">
                <a:solidFill>
                  <a:srgbClr val="0000FF"/>
                </a:solidFill>
                <a:latin typeface="Times New Roman" panose="02020603050405020304" pitchFamily="18" charset="0"/>
              </a:rPr>
              <a:t>Bài</a:t>
            </a:r>
            <a:r>
              <a:rPr lang="en-US" altLang="en-US" sz="2200" i="0" u="none" dirty="0">
                <a:solidFill>
                  <a:srgbClr val="0000FF"/>
                </a:solidFill>
                <a:latin typeface="Times New Roman" panose="02020603050405020304" pitchFamily="18" charset="0"/>
              </a:rPr>
              <a:t> </a:t>
            </a:r>
            <a:r>
              <a:rPr lang="en-US" altLang="en-US" sz="2200" i="0" u="none" dirty="0" err="1">
                <a:solidFill>
                  <a:srgbClr val="0000FF"/>
                </a:solidFill>
                <a:latin typeface="Times New Roman" panose="02020603050405020304" pitchFamily="18" charset="0"/>
              </a:rPr>
              <a:t>tập</a:t>
            </a:r>
            <a:r>
              <a:rPr lang="en-US" altLang="en-US" sz="2200" i="0" u="none" dirty="0">
                <a:solidFill>
                  <a:srgbClr val="0000FF"/>
                </a:solidFill>
                <a:latin typeface="Times New Roman" panose="02020603050405020304" pitchFamily="18" charset="0"/>
              </a:rPr>
              <a:t> : VB - </a:t>
            </a:r>
            <a:r>
              <a:rPr lang="en-US" altLang="en-US" sz="2200" i="0" u="none" dirty="0" err="1">
                <a:solidFill>
                  <a:srgbClr val="0000FF"/>
                </a:solidFill>
                <a:latin typeface="Times New Roman" panose="02020603050405020304" pitchFamily="18" charset="0"/>
              </a:rPr>
              <a:t>Khát</a:t>
            </a:r>
            <a:r>
              <a:rPr lang="en-US" altLang="en-US" sz="2200" i="0" u="none" dirty="0">
                <a:solidFill>
                  <a:srgbClr val="0000FF"/>
                </a:solidFill>
                <a:latin typeface="Times New Roman" panose="02020603050405020304" pitchFamily="18" charset="0"/>
              </a:rPr>
              <a:t> </a:t>
            </a:r>
            <a:r>
              <a:rPr lang="en-US" altLang="en-US" sz="2200" i="0" u="none" dirty="0" err="1">
                <a:solidFill>
                  <a:srgbClr val="0000FF"/>
                </a:solidFill>
                <a:latin typeface="Times New Roman" panose="02020603050405020304" pitchFamily="18" charset="0"/>
              </a:rPr>
              <a:t>vọng</a:t>
            </a:r>
            <a:r>
              <a:rPr lang="en-US" altLang="en-US" sz="2200" i="0" u="none" dirty="0">
                <a:solidFill>
                  <a:srgbClr val="0000FF"/>
                </a:solidFill>
                <a:latin typeface="Times New Roman" panose="02020603050405020304" pitchFamily="18" charset="0"/>
              </a:rPr>
              <a:t> </a:t>
            </a:r>
            <a:r>
              <a:rPr lang="en-US" altLang="en-US" sz="2200" i="0" u="none" dirty="0" err="1">
                <a:solidFill>
                  <a:srgbClr val="0000FF"/>
                </a:solidFill>
                <a:latin typeface="Times New Roman" panose="02020603050405020304" pitchFamily="18" charset="0"/>
              </a:rPr>
              <a:t>hoà</a:t>
            </a:r>
            <a:r>
              <a:rPr lang="en-US" altLang="en-US" sz="2200" i="0" u="none" dirty="0">
                <a:solidFill>
                  <a:srgbClr val="0000FF"/>
                </a:solidFill>
                <a:latin typeface="Times New Roman" panose="02020603050405020304" pitchFamily="18" charset="0"/>
              </a:rPr>
              <a:t> </a:t>
            </a:r>
            <a:r>
              <a:rPr lang="en-US" altLang="en-US" sz="2200" i="0" u="none" dirty="0" err="1">
                <a:solidFill>
                  <a:srgbClr val="0000FF"/>
                </a:solidFill>
                <a:latin typeface="Times New Roman" panose="02020603050405020304" pitchFamily="18" charset="0"/>
              </a:rPr>
              <a:t>nhập</a:t>
            </a:r>
            <a:r>
              <a:rPr lang="en-US" altLang="en-US" sz="2200" i="0" u="none" dirty="0">
                <a:solidFill>
                  <a:srgbClr val="0000FF"/>
                </a:solidFill>
                <a:latin typeface="Times New Roman" panose="02020603050405020304" pitchFamily="18" charset="0"/>
              </a:rPr>
              <a:t>, </a:t>
            </a:r>
            <a:r>
              <a:rPr lang="en-US" altLang="en-US" sz="2200" i="0" u="none" dirty="0" err="1">
                <a:solidFill>
                  <a:srgbClr val="0000FF"/>
                </a:solidFill>
                <a:latin typeface="Times New Roman" panose="02020603050405020304" pitchFamily="18" charset="0"/>
              </a:rPr>
              <a:t>dâng</a:t>
            </a:r>
            <a:r>
              <a:rPr lang="en-US" altLang="en-US" sz="2200" i="0" u="none" dirty="0">
                <a:solidFill>
                  <a:srgbClr val="0000FF"/>
                </a:solidFill>
                <a:latin typeface="Times New Roman" panose="02020603050405020304" pitchFamily="18" charset="0"/>
              </a:rPr>
              <a:t> </a:t>
            </a:r>
            <a:r>
              <a:rPr lang="en-US" altLang="en-US" sz="2200" i="0" u="none" dirty="0" err="1">
                <a:solidFill>
                  <a:srgbClr val="0000FF"/>
                </a:solidFill>
                <a:latin typeface="Times New Roman" panose="02020603050405020304" pitchFamily="18" charset="0"/>
              </a:rPr>
              <a:t>hiến</a:t>
            </a:r>
            <a:r>
              <a:rPr lang="en-US" altLang="en-US" sz="2200" i="0" u="none" dirty="0">
                <a:solidFill>
                  <a:srgbClr val="0000FF"/>
                </a:solidFill>
                <a:latin typeface="Times New Roman" panose="02020603050405020304" pitchFamily="18" charset="0"/>
              </a:rPr>
              <a:t> </a:t>
            </a:r>
            <a:r>
              <a:rPr lang="en-US" altLang="en-US" sz="2200" i="0" u="none" dirty="0" err="1">
                <a:solidFill>
                  <a:srgbClr val="0000FF"/>
                </a:solidFill>
                <a:latin typeface="Times New Roman" panose="02020603050405020304" pitchFamily="18" charset="0"/>
              </a:rPr>
              <a:t>cho</a:t>
            </a:r>
            <a:r>
              <a:rPr lang="en-US" altLang="en-US" sz="2200" i="0" u="none" dirty="0">
                <a:solidFill>
                  <a:srgbClr val="0000FF"/>
                </a:solidFill>
                <a:latin typeface="Times New Roman" panose="02020603050405020304" pitchFamily="18" charset="0"/>
              </a:rPr>
              <a:t> </a:t>
            </a:r>
            <a:r>
              <a:rPr lang="en-US" altLang="en-US" sz="2200" i="0" u="none" dirty="0" err="1">
                <a:solidFill>
                  <a:srgbClr val="0000FF"/>
                </a:solidFill>
                <a:latin typeface="Times New Roman" panose="02020603050405020304" pitchFamily="18" charset="0"/>
              </a:rPr>
              <a:t>đời</a:t>
            </a:r>
            <a:endParaRPr lang="en-US" altLang="en-US" sz="2200" i="0" u="none" dirty="0">
              <a:solidFill>
                <a:srgbClr val="0000FF"/>
              </a:solidFill>
              <a:latin typeface="Times New Roman" panose="02020603050405020304" pitchFamily="18" charset="0"/>
            </a:endParaRPr>
          </a:p>
        </p:txBody>
      </p:sp>
      <p:pic>
        <p:nvPicPr>
          <p:cNvPr id="10" name="Picture 13" descr="vietba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08976">
            <a:off x="7619214" y="2391816"/>
            <a:ext cx="842800" cy="1069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46"/>
          <p:cNvSpPr txBox="1">
            <a:spLocks noChangeArrowheads="1"/>
          </p:cNvSpPr>
          <p:nvPr/>
        </p:nvSpPr>
        <p:spPr bwMode="auto">
          <a:xfrm>
            <a:off x="3574898" y="1746015"/>
            <a:ext cx="817063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algn="just" eaLnBrk="1" hangingPunct="1">
              <a:spcBef>
                <a:spcPct val="50000"/>
              </a:spcBef>
            </a:pPr>
            <a:r>
              <a:rPr lang="en-US" altLang="en-US" sz="2200" b="1" i="0" u="none" dirty="0">
                <a:solidFill>
                  <a:srgbClr val="000099"/>
                </a:solidFill>
                <a:latin typeface="Times New Roman" panose="02020603050405020304" pitchFamily="18" charset="0"/>
              </a:rPr>
              <a:t>* </a:t>
            </a:r>
            <a:r>
              <a:rPr lang="en-US" altLang="en-US" sz="2200" b="1" i="0" u="none" dirty="0" err="1">
                <a:latin typeface="Times New Roman" panose="02020603050405020304" pitchFamily="18" charset="0"/>
              </a:rPr>
              <a:t>Vấn</a:t>
            </a:r>
            <a:r>
              <a:rPr lang="en-US" altLang="en-US" sz="2200" b="1" i="0" u="none" dirty="0">
                <a:latin typeface="Times New Roman" panose="02020603050405020304" pitchFamily="18" charset="0"/>
              </a:rPr>
              <a:t> </a:t>
            </a:r>
            <a:r>
              <a:rPr lang="en-US" altLang="en-US" sz="2200" b="1" i="0" u="none" dirty="0" err="1">
                <a:latin typeface="Times New Roman" panose="02020603050405020304" pitchFamily="18" charset="0"/>
              </a:rPr>
              <a:t>đề</a:t>
            </a:r>
            <a:r>
              <a:rPr lang="en-US" altLang="en-US" sz="2200" b="1" i="0" u="none" dirty="0">
                <a:latin typeface="Times New Roman" panose="02020603050405020304" pitchFamily="18" charset="0"/>
              </a:rPr>
              <a:t> NL: </a:t>
            </a:r>
            <a:r>
              <a:rPr lang="pt-BR" sz="2200" i="0" u="none" dirty="0">
                <a:latin typeface="Times New Roman" panose="02020603050405020304" pitchFamily="18" charset="0"/>
                <a:cs typeface="Times New Roman" panose="02020603050405020304" pitchFamily="18" charset="0"/>
              </a:rPr>
              <a:t>Hình ảnh mùa xuân và tình cảm thiết tha của Thanh Hải trong bài thơ “Mùa xuân nho nhỏ”</a:t>
            </a:r>
            <a:endParaRPr lang="en-US" altLang="en-US" sz="2200" i="0" u="none" dirty="0">
              <a:latin typeface="Times New Roman" panose="02020603050405020304" pitchFamily="18" charset="0"/>
            </a:endParaRPr>
          </a:p>
        </p:txBody>
      </p:sp>
      <p:sp>
        <p:nvSpPr>
          <p:cNvPr id="12" name="Text Box 46"/>
          <p:cNvSpPr txBox="1">
            <a:spLocks noChangeArrowheads="1"/>
          </p:cNvSpPr>
          <p:nvPr/>
        </p:nvSpPr>
        <p:spPr bwMode="auto">
          <a:xfrm>
            <a:off x="3574898" y="2440099"/>
            <a:ext cx="350520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eaLnBrk="1" hangingPunct="1">
              <a:spcBef>
                <a:spcPct val="50000"/>
              </a:spcBef>
            </a:pPr>
            <a:r>
              <a:rPr lang="en-US" altLang="en-US" sz="2200" i="0" u="none" dirty="0">
                <a:latin typeface="Times New Roman" panose="02020603050405020304" pitchFamily="18" charset="0"/>
              </a:rPr>
              <a:t>* </a:t>
            </a:r>
            <a:r>
              <a:rPr lang="en-US" altLang="en-US" sz="2200" b="1" i="0" u="none" dirty="0" err="1">
                <a:latin typeface="Times New Roman" panose="02020603050405020304" pitchFamily="18" charset="0"/>
              </a:rPr>
              <a:t>Hệ</a:t>
            </a:r>
            <a:r>
              <a:rPr lang="en-US" altLang="en-US" sz="2200" b="1" i="0" u="none" dirty="0">
                <a:latin typeface="Times New Roman" panose="02020603050405020304" pitchFamily="18" charset="0"/>
              </a:rPr>
              <a:t> </a:t>
            </a:r>
            <a:r>
              <a:rPr lang="en-US" altLang="en-US" sz="2200" b="1" i="0" u="none" dirty="0" err="1">
                <a:latin typeface="Times New Roman" panose="02020603050405020304" pitchFamily="18" charset="0"/>
              </a:rPr>
              <a:t>thống</a:t>
            </a:r>
            <a:r>
              <a:rPr lang="en-US" altLang="en-US" sz="2200" b="1" i="0" u="none" dirty="0">
                <a:latin typeface="Times New Roman" panose="02020603050405020304" pitchFamily="18" charset="0"/>
              </a:rPr>
              <a:t> </a:t>
            </a:r>
            <a:r>
              <a:rPr lang="en-US" altLang="en-US" sz="2200" b="1" i="0" u="none" dirty="0" err="1">
                <a:latin typeface="Times New Roman" panose="02020603050405020304" pitchFamily="18" charset="0"/>
              </a:rPr>
              <a:t>luận</a:t>
            </a:r>
            <a:r>
              <a:rPr lang="en-US" altLang="en-US" sz="2200" b="1" i="0" u="none" dirty="0">
                <a:latin typeface="Times New Roman" panose="02020603050405020304" pitchFamily="18" charset="0"/>
              </a:rPr>
              <a:t> </a:t>
            </a:r>
            <a:r>
              <a:rPr lang="en-US" altLang="en-US" sz="2200" b="1" i="0" u="none" dirty="0" err="1">
                <a:latin typeface="Times New Roman" panose="02020603050405020304" pitchFamily="18" charset="0"/>
              </a:rPr>
              <a:t>điểm</a:t>
            </a:r>
            <a:r>
              <a:rPr lang="en-US" altLang="en-US" sz="2200" b="1" i="0" u="none" dirty="0">
                <a:latin typeface="Times New Roman" panose="02020603050405020304" pitchFamily="18" charset="0"/>
              </a:rPr>
              <a:t>:</a:t>
            </a:r>
          </a:p>
        </p:txBody>
      </p:sp>
      <p:sp>
        <p:nvSpPr>
          <p:cNvPr id="14" name="Text Box 47"/>
          <p:cNvSpPr txBox="1">
            <a:spLocks noChangeArrowheads="1"/>
          </p:cNvSpPr>
          <p:nvPr/>
        </p:nvSpPr>
        <p:spPr bwMode="auto">
          <a:xfrm>
            <a:off x="3570667" y="2825195"/>
            <a:ext cx="178694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200" dirty="0">
                <a:latin typeface="Times New Roman" panose="02020603050405020304" pitchFamily="18" charset="0"/>
              </a:rPr>
              <a:t>* </a:t>
            </a:r>
            <a:r>
              <a:rPr lang="en-US" altLang="en-US" sz="2200" b="1" dirty="0" err="1">
                <a:latin typeface="Times New Roman" panose="02020603050405020304" pitchFamily="18" charset="0"/>
              </a:rPr>
              <a:t>Bố</a:t>
            </a:r>
            <a:r>
              <a:rPr lang="en-US" altLang="en-US" sz="2200" b="1" dirty="0">
                <a:latin typeface="Times New Roman" panose="02020603050405020304" pitchFamily="18" charset="0"/>
              </a:rPr>
              <a:t> </a:t>
            </a:r>
            <a:r>
              <a:rPr lang="en-US" altLang="en-US" sz="2200" b="1" dirty="0" err="1">
                <a:latin typeface="Times New Roman" panose="02020603050405020304" pitchFamily="18" charset="0"/>
              </a:rPr>
              <a:t>cục</a:t>
            </a:r>
            <a:r>
              <a:rPr lang="en-US" altLang="en-US" sz="2200" b="1" dirty="0">
                <a:latin typeface="Times New Roman" panose="02020603050405020304" pitchFamily="18" charset="0"/>
              </a:rPr>
              <a:t>:</a:t>
            </a:r>
          </a:p>
        </p:txBody>
      </p:sp>
      <p:sp>
        <p:nvSpPr>
          <p:cNvPr id="19" name="Flowchart: Terminator 18"/>
          <p:cNvSpPr/>
          <p:nvPr/>
        </p:nvSpPr>
        <p:spPr>
          <a:xfrm>
            <a:off x="193304" y="1348150"/>
            <a:ext cx="3008033" cy="1415131"/>
          </a:xfrm>
          <a:prstGeom prst="flowChartTerminator">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a:latin typeface="Times New Roman" panose="02020603050405020304" pitchFamily="18" charset="0"/>
                <a:cs typeface="Times New Roman" panose="02020603050405020304" pitchFamily="18" charset="0"/>
              </a:rPr>
              <a:t> </a:t>
            </a:r>
            <a:r>
              <a:rPr lang="en-US" sz="2400" b="1" i="1">
                <a:solidFill>
                  <a:schemeClr val="bg1"/>
                </a:solidFill>
                <a:latin typeface="Times New Roman" panose="02020603050405020304" pitchFamily="18" charset="0"/>
                <a:cs typeface="Times New Roman" panose="02020603050405020304" pitchFamily="18" charset="0"/>
              </a:rPr>
              <a:t>? Em nhận xét gì về cách diễn đạt?</a:t>
            </a:r>
            <a:endParaRPr lang="en-US" sz="2400" b="1">
              <a:solidFill>
                <a:schemeClr val="bg1"/>
              </a:solidFill>
              <a:latin typeface="Times New Roman" panose="02020603050405020304" pitchFamily="18" charset="0"/>
              <a:cs typeface="Times New Roman" panose="02020603050405020304" pitchFamily="18" charset="0"/>
            </a:endParaRPr>
          </a:p>
        </p:txBody>
      </p:sp>
      <p:sp>
        <p:nvSpPr>
          <p:cNvPr id="20" name="Text Box 47"/>
          <p:cNvSpPr txBox="1">
            <a:spLocks noChangeArrowheads="1"/>
          </p:cNvSpPr>
          <p:nvPr/>
        </p:nvSpPr>
        <p:spPr bwMode="auto">
          <a:xfrm>
            <a:off x="3540187" y="3202673"/>
            <a:ext cx="8543963"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ts val="0"/>
              </a:spcBef>
              <a:buNone/>
            </a:pP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Cách</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diễn</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đạt</a:t>
            </a:r>
            <a:r>
              <a:rPr lang="en-US" altLang="en-US" sz="2400" b="1" dirty="0">
                <a:latin typeface="Times New Roman" panose="02020603050405020304" pitchFamily="18" charset="0"/>
              </a:rPr>
              <a:t>: </a:t>
            </a:r>
          </a:p>
          <a:p>
            <a:pPr eaLnBrk="1" hangingPunct="1">
              <a:spcBef>
                <a:spcPts val="0"/>
              </a:spcBef>
              <a:buNone/>
            </a:pPr>
            <a:r>
              <a:rPr lang="en-US" altLang="en-US" sz="2400" b="1" dirty="0">
                <a:latin typeface="Times New Roman" panose="02020603050405020304" pitchFamily="18" charset="0"/>
              </a:rPr>
              <a:t>     + </a:t>
            </a:r>
            <a:r>
              <a:rPr lang="en-US" altLang="en-US" sz="2400" dirty="0" err="1">
                <a:latin typeface="Times New Roman" panose="02020603050405020304" pitchFamily="18" charset="0"/>
              </a:rPr>
              <a:t>Vào</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đề</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hợp</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lí</a:t>
            </a:r>
            <a:r>
              <a:rPr lang="en-US" altLang="en-US" sz="2400" dirty="0">
                <a:latin typeface="Times New Roman" panose="02020603050405020304" pitchFamily="18" charset="0"/>
              </a:rPr>
              <a:t>.</a:t>
            </a:r>
          </a:p>
          <a:p>
            <a:pPr>
              <a:spcBef>
                <a:spcPts val="0"/>
              </a:spcBef>
              <a:buNone/>
            </a:pPr>
            <a:r>
              <a:rPr lang="en-US" altLang="en-US" sz="2400" dirty="0">
                <a:latin typeface="Times New Roman" panose="02020603050405020304" pitchFamily="18" charset="0"/>
              </a:rPr>
              <a:t>     + </a:t>
            </a:r>
            <a:r>
              <a:rPr lang="it-IT" altLang="en-US" sz="2400" dirty="0">
                <a:latin typeface="Times New Roman" panose="02020603050405020304" pitchFamily="18" charset="0"/>
                <a:cs typeface="Times New Roman" panose="02020603050405020304" pitchFamily="18" charset="0"/>
              </a:rPr>
              <a:t>T</a:t>
            </a:r>
            <a:r>
              <a:rPr lang="it-IT" sz="2400" dirty="0">
                <a:latin typeface="Times New Roman" panose="02020603050405020304" pitchFamily="18" charset="0"/>
                <a:cs typeface="Times New Roman" panose="02020603050405020304" pitchFamily="18" charset="0"/>
              </a:rPr>
              <a:t>rình bày những cảm nghĩ, đánh giá của mình bằng tình cảm, bằng những rung động trước sự đặc sắc của hình ảnh, giọng điệu thơ, sự đồng cảm với nhà thơ.</a:t>
            </a:r>
            <a:endParaRPr lang="en-US" sz="2400" dirty="0">
              <a:latin typeface="Times New Roman" panose="02020603050405020304" pitchFamily="18" charset="0"/>
              <a:cs typeface="Times New Roman" panose="02020603050405020304" pitchFamily="18" charset="0"/>
            </a:endParaRPr>
          </a:p>
          <a:p>
            <a:pPr>
              <a:spcBef>
                <a:spcPts val="0"/>
              </a:spcBef>
              <a:buNone/>
            </a:pPr>
            <a:r>
              <a:rPr lang="it-IT" sz="2400" dirty="0">
                <a:latin typeface="Times New Roman" panose="02020603050405020304" pitchFamily="18" charset="0"/>
                <a:cs typeface="Times New Roman" panose="02020603050405020304" pitchFamily="18" charset="0"/>
              </a:rPr>
              <a:t>     + Tổng hợp, khái quát hoá có sức thuyết phục.</a:t>
            </a:r>
            <a:endParaRPr lang="en-US" altLang="en-US" sz="2400" dirty="0">
              <a:latin typeface="Times New Roman" panose="02020603050405020304" pitchFamily="18" charset="0"/>
              <a:cs typeface="Times New Roman" panose="02020603050405020304" pitchFamily="18" charset="0"/>
            </a:endParaRPr>
          </a:p>
        </p:txBody>
      </p:sp>
      <p:sp>
        <p:nvSpPr>
          <p:cNvPr id="21" name="TextBox 20"/>
          <p:cNvSpPr txBox="1"/>
          <p:nvPr/>
        </p:nvSpPr>
        <p:spPr>
          <a:xfrm>
            <a:off x="323557" y="1533551"/>
            <a:ext cx="2844550" cy="5170646"/>
          </a:xfrm>
          <a:prstGeom prst="rect">
            <a:avLst/>
          </a:prstGeom>
          <a:solidFill>
            <a:srgbClr val="FD9D77"/>
          </a:solidFill>
          <a:ln w="28575">
            <a:solidFill>
              <a:schemeClr val="tx1"/>
            </a:solidFill>
          </a:ln>
        </p:spPr>
        <p:txBody>
          <a:bodyPr wrap="square" rtlCol="0">
            <a:spAutoFit/>
          </a:bodyPr>
          <a:lstStyle/>
          <a:p>
            <a:r>
              <a:rPr lang="it-IT" sz="2200">
                <a:latin typeface="Times New Roman" panose="02020603050405020304" pitchFamily="18" charset="0"/>
                <a:cs typeface="Times New Roman" panose="02020603050405020304" pitchFamily="18" charset="0"/>
              </a:rPr>
              <a:t>Bài văn phải có bố cục  3 phần, giữa các phần của văn bản có sự liên kết tự nhiên về ý nghĩa và diễn đạt.</a:t>
            </a:r>
            <a:endParaRPr lang="en-US" sz="2200">
              <a:latin typeface="Times New Roman" panose="02020603050405020304" pitchFamily="18" charset="0"/>
              <a:cs typeface="Times New Roman" panose="02020603050405020304" pitchFamily="18" charset="0"/>
            </a:endParaRPr>
          </a:p>
          <a:p>
            <a:r>
              <a:rPr lang="it-IT" sz="2200">
                <a:latin typeface="Times New Roman" panose="02020603050405020304" pitchFamily="18" charset="0"/>
                <a:cs typeface="Times New Roman" panose="02020603050405020304" pitchFamily="18" charset="0"/>
              </a:rPr>
              <a:t>- Người viết trình bày những cảm nghĩ, đánh giá của mình bằng thái độ tin yêu, bằng tình cảm thiết tha trìu mến. Lời văn toát lên những rung động trước sự đặc sắc của hình ảnh, giọng điệu thơ, sự đồng cảm với nhà thơ.</a:t>
            </a:r>
            <a:endParaRPr lang="en-US" sz="2200">
              <a:latin typeface="Times New Roman" panose="02020603050405020304" pitchFamily="18" charset="0"/>
              <a:cs typeface="Times New Roman" panose="02020603050405020304" pitchFamily="18" charset="0"/>
            </a:endParaRPr>
          </a:p>
        </p:txBody>
      </p:sp>
      <p:sp>
        <p:nvSpPr>
          <p:cNvPr id="22" name="Flowchart: Terminator 21"/>
          <p:cNvSpPr/>
          <p:nvPr/>
        </p:nvSpPr>
        <p:spPr>
          <a:xfrm>
            <a:off x="212068" y="3193755"/>
            <a:ext cx="3008033" cy="1455124"/>
          </a:xfrm>
          <a:prstGeom prst="flowChartTerminator">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a:latin typeface="Times New Roman" panose="02020603050405020304" pitchFamily="18" charset="0"/>
                <a:cs typeface="Times New Roman" panose="02020603050405020304" pitchFamily="18" charset="0"/>
              </a:rPr>
              <a:t> </a:t>
            </a:r>
            <a:r>
              <a:rPr lang="en-US" sz="2400" b="1" i="1">
                <a:solidFill>
                  <a:schemeClr val="tx1"/>
                </a:solidFill>
                <a:latin typeface="Times New Roman" panose="02020603050405020304" pitchFamily="18" charset="0"/>
                <a:cs typeface="Times New Roman" panose="02020603050405020304" pitchFamily="18" charset="0"/>
              </a:rPr>
              <a:t>? Em hiểu thế nào là nghị luận về một đoạn thơ, bài thơ?</a:t>
            </a:r>
            <a:endParaRPr lang="en-US" sz="2400" b="1">
              <a:solidFill>
                <a:schemeClr val="tx1"/>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7080098" y="5838091"/>
            <a:ext cx="2809490" cy="461665"/>
          </a:xfrm>
          <a:prstGeom prst="rect">
            <a:avLst/>
          </a:prstGeom>
          <a:noFill/>
        </p:spPr>
        <p:txBody>
          <a:bodyPr wrap="squar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2. </a:t>
            </a:r>
            <a:r>
              <a:rPr lang="en-US" sz="2400" b="1" dirty="0" err="1">
                <a:solidFill>
                  <a:srgbClr val="FF0000"/>
                </a:solidFill>
                <a:latin typeface="Times New Roman" panose="02020603050405020304" pitchFamily="18" charset="0"/>
                <a:cs typeface="Times New Roman" panose="02020603050405020304" pitchFamily="18" charset="0"/>
              </a:rPr>
              <a:t>Ghi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nhớ</a:t>
            </a:r>
            <a:r>
              <a:rPr lang="en-US" sz="2400" b="1" dirty="0">
                <a:solidFill>
                  <a:srgbClr val="FF0000"/>
                </a:solidFill>
                <a:latin typeface="Times New Roman" panose="02020603050405020304" pitchFamily="18" charset="0"/>
                <a:cs typeface="Times New Roman" panose="02020603050405020304" pitchFamily="18" charset="0"/>
              </a:rPr>
              <a:t> SGK/78</a:t>
            </a:r>
          </a:p>
        </p:txBody>
      </p:sp>
    </p:spTree>
    <p:extLst>
      <p:ext uri="{BB962C8B-B14F-4D97-AF65-F5344CB8AC3E}">
        <p14:creationId xmlns:p14="http://schemas.microsoft.com/office/powerpoint/2010/main" val="3846364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3" presetClass="exit" presetSubtype="32" fill="hold" grpId="1" nodeType="clickEffect">
                                  <p:stCondLst>
                                    <p:cond delay="0"/>
                                  </p:stCondLst>
                                  <p:childTnLst>
                                    <p:anim calcmode="lin" valueType="num">
                                      <p:cBhvr>
                                        <p:cTn id="16" dur="500"/>
                                        <p:tgtEl>
                                          <p:spTgt spid="19"/>
                                        </p:tgtEl>
                                        <p:attrNameLst>
                                          <p:attrName>ppt_w</p:attrName>
                                        </p:attrNameLst>
                                      </p:cBhvr>
                                      <p:tavLst>
                                        <p:tav tm="0">
                                          <p:val>
                                            <p:strVal val="ppt_w"/>
                                          </p:val>
                                        </p:tav>
                                        <p:tav tm="100000">
                                          <p:val>
                                            <p:fltVal val="0"/>
                                          </p:val>
                                        </p:tav>
                                      </p:tavLst>
                                    </p:anim>
                                    <p:anim calcmode="lin" valueType="num">
                                      <p:cBhvr>
                                        <p:cTn id="17" dur="500"/>
                                        <p:tgtEl>
                                          <p:spTgt spid="19"/>
                                        </p:tgtEl>
                                        <p:attrNameLst>
                                          <p:attrName>ppt_h</p:attrName>
                                        </p:attrNameLst>
                                      </p:cBhvr>
                                      <p:tavLst>
                                        <p:tav tm="0">
                                          <p:val>
                                            <p:strVal val="ppt_h"/>
                                          </p:val>
                                        </p:tav>
                                        <p:tav tm="100000">
                                          <p:val>
                                            <p:fltVal val="0"/>
                                          </p:val>
                                        </p:tav>
                                      </p:tavLst>
                                    </p:anim>
                                    <p:set>
                                      <p:cBhvr>
                                        <p:cTn id="18" dur="1" fill="hold">
                                          <p:stCondLst>
                                            <p:cond delay="499"/>
                                          </p:stCondLst>
                                        </p:cTn>
                                        <p:tgtEl>
                                          <p:spTgt spid="1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23" presetClass="exit" presetSubtype="32" fill="hold" grpId="1" nodeType="clickEffect">
                                  <p:stCondLst>
                                    <p:cond delay="0"/>
                                  </p:stCondLst>
                                  <p:childTnLst>
                                    <p:anim calcmode="lin" valueType="num">
                                      <p:cBhvr>
                                        <p:cTn id="27" dur="500"/>
                                        <p:tgtEl>
                                          <p:spTgt spid="21"/>
                                        </p:tgtEl>
                                        <p:attrNameLst>
                                          <p:attrName>ppt_w</p:attrName>
                                        </p:attrNameLst>
                                      </p:cBhvr>
                                      <p:tavLst>
                                        <p:tav tm="0">
                                          <p:val>
                                            <p:strVal val="ppt_w"/>
                                          </p:val>
                                        </p:tav>
                                        <p:tav tm="100000">
                                          <p:val>
                                            <p:fltVal val="0"/>
                                          </p:val>
                                        </p:tav>
                                      </p:tavLst>
                                    </p:anim>
                                    <p:anim calcmode="lin" valueType="num">
                                      <p:cBhvr>
                                        <p:cTn id="28" dur="500"/>
                                        <p:tgtEl>
                                          <p:spTgt spid="21"/>
                                        </p:tgtEl>
                                        <p:attrNameLst>
                                          <p:attrName>ppt_h</p:attrName>
                                        </p:attrNameLst>
                                      </p:cBhvr>
                                      <p:tavLst>
                                        <p:tav tm="0">
                                          <p:val>
                                            <p:strVal val="ppt_h"/>
                                          </p:val>
                                        </p:tav>
                                        <p:tav tm="100000">
                                          <p:val>
                                            <p:fltVal val="0"/>
                                          </p:val>
                                        </p:tav>
                                      </p:tavLst>
                                    </p:anim>
                                    <p:set>
                                      <p:cBhvr>
                                        <p:cTn id="29" dur="1" fill="hold">
                                          <p:stCondLst>
                                            <p:cond delay="499"/>
                                          </p:stCondLst>
                                        </p:cTn>
                                        <p:tgtEl>
                                          <p:spTgt spid="21"/>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barn(inVertical)">
                                      <p:cBhvr>
                                        <p:cTn id="34" dur="500"/>
                                        <p:tgtEl>
                                          <p:spTgt spid="22"/>
                                        </p:tgtEl>
                                      </p:cBhvr>
                                    </p:animEffect>
                                  </p:childTnLst>
                                </p:cTn>
                              </p:par>
                            </p:childTnLst>
                          </p:cTn>
                        </p:par>
                      </p:childTnLst>
                    </p:cTn>
                  </p:par>
                  <p:par>
                    <p:cTn id="35" fill="hold">
                      <p:stCondLst>
                        <p:cond delay="indefinite"/>
                      </p:stCondLst>
                      <p:childTnLst>
                        <p:par>
                          <p:cTn id="36" fill="hold">
                            <p:stCondLst>
                              <p:cond delay="0"/>
                            </p:stCondLst>
                            <p:childTnLst>
                              <p:par>
                                <p:cTn id="37" presetID="23" presetClass="exit" presetSubtype="32" fill="hold" grpId="1" nodeType="clickEffect">
                                  <p:stCondLst>
                                    <p:cond delay="0"/>
                                  </p:stCondLst>
                                  <p:childTnLst>
                                    <p:anim calcmode="lin" valueType="num">
                                      <p:cBhvr>
                                        <p:cTn id="38" dur="500"/>
                                        <p:tgtEl>
                                          <p:spTgt spid="22"/>
                                        </p:tgtEl>
                                        <p:attrNameLst>
                                          <p:attrName>ppt_w</p:attrName>
                                        </p:attrNameLst>
                                      </p:cBhvr>
                                      <p:tavLst>
                                        <p:tav tm="0">
                                          <p:val>
                                            <p:strVal val="ppt_w"/>
                                          </p:val>
                                        </p:tav>
                                        <p:tav tm="100000">
                                          <p:val>
                                            <p:fltVal val="0"/>
                                          </p:val>
                                        </p:tav>
                                      </p:tavLst>
                                    </p:anim>
                                    <p:anim calcmode="lin" valueType="num">
                                      <p:cBhvr>
                                        <p:cTn id="39" dur="500"/>
                                        <p:tgtEl>
                                          <p:spTgt spid="22"/>
                                        </p:tgtEl>
                                        <p:attrNameLst>
                                          <p:attrName>ppt_h</p:attrName>
                                        </p:attrNameLst>
                                      </p:cBhvr>
                                      <p:tavLst>
                                        <p:tav tm="0">
                                          <p:val>
                                            <p:strVal val="ppt_h"/>
                                          </p:val>
                                        </p:tav>
                                        <p:tav tm="100000">
                                          <p:val>
                                            <p:fltVal val="0"/>
                                          </p:val>
                                        </p:tav>
                                      </p:tavLst>
                                    </p:anim>
                                    <p:set>
                                      <p:cBhvr>
                                        <p:cTn id="40" dur="1" fill="hold">
                                          <p:stCondLst>
                                            <p:cond delay="499"/>
                                          </p:stCondLst>
                                        </p:cTn>
                                        <p:tgtEl>
                                          <p:spTgt spid="22"/>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wipe(down)">
                                      <p:cBhvr>
                                        <p:cTn id="4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p:bldP spid="21" grpId="0" animBg="1"/>
      <p:bldP spid="21" grpId="1" animBg="1"/>
      <p:bldP spid="22" grpId="0" animBg="1"/>
      <p:bldP spid="22" grpId="1" animBg="1"/>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Line 2"/>
          <p:cNvSpPr>
            <a:spLocks noChangeShapeType="1"/>
          </p:cNvSpPr>
          <p:nvPr/>
        </p:nvSpPr>
        <p:spPr bwMode="auto">
          <a:xfrm>
            <a:off x="5486400" y="1066800"/>
            <a:ext cx="0" cy="5791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96" name="Text Box 6"/>
          <p:cNvSpPr txBox="1">
            <a:spLocks noChangeArrowheads="1"/>
          </p:cNvSpPr>
          <p:nvPr/>
        </p:nvSpPr>
        <p:spPr bwMode="auto">
          <a:xfrm>
            <a:off x="1752600" y="5394326"/>
            <a:ext cx="3276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vi-VN" altLang="en-US" sz="1800"/>
          </a:p>
        </p:txBody>
      </p:sp>
      <p:sp>
        <p:nvSpPr>
          <p:cNvPr id="199699" name="Text Box 19"/>
          <p:cNvSpPr txBox="1">
            <a:spLocks noChangeArrowheads="1"/>
          </p:cNvSpPr>
          <p:nvPr/>
        </p:nvSpPr>
        <p:spPr bwMode="auto">
          <a:xfrm>
            <a:off x="5562600" y="1199272"/>
            <a:ext cx="1752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None/>
            </a:pPr>
            <a:r>
              <a:rPr lang="en-US" altLang="en-US" sz="2800" b="1">
                <a:solidFill>
                  <a:srgbClr val="FF0000"/>
                </a:solidFill>
                <a:latin typeface="Times New Roman" panose="02020603050405020304" pitchFamily="18" charset="0"/>
              </a:rPr>
              <a:t>- Yêu cầu: </a:t>
            </a:r>
          </a:p>
        </p:txBody>
      </p:sp>
      <p:sp>
        <p:nvSpPr>
          <p:cNvPr id="199700" name="Text Box 20"/>
          <p:cNvSpPr txBox="1">
            <a:spLocks noChangeArrowheads="1"/>
          </p:cNvSpPr>
          <p:nvPr/>
        </p:nvSpPr>
        <p:spPr bwMode="auto">
          <a:xfrm>
            <a:off x="5638800" y="1744055"/>
            <a:ext cx="613585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2400" b="1">
                <a:solidFill>
                  <a:srgbClr val="000099"/>
                </a:solidFill>
                <a:latin typeface="Times New Roman" panose="02020603050405020304" pitchFamily="18" charset="0"/>
              </a:rPr>
              <a:t> </a:t>
            </a:r>
            <a:r>
              <a:rPr lang="en-US" altLang="en-US" sz="2400" b="1">
                <a:latin typeface="Times New Roman" panose="02020603050405020304" pitchFamily="18" charset="0"/>
              </a:rPr>
              <a:t>+ Về nội dung: </a:t>
            </a:r>
            <a:r>
              <a:rPr lang="en-US" altLang="en-US" sz="2400">
                <a:latin typeface="Times New Roman" panose="02020603050405020304" pitchFamily="18" charset="0"/>
              </a:rPr>
              <a:t>Bài nghị luận tập trung phân tích các yếu tố ngôn ngữ, hình ảnh, giọng điệu,…từ đó nêu bật được giá trị nội dung, giá trị nghệ thuật của đoạn thơ, bài thơ.</a:t>
            </a:r>
          </a:p>
        </p:txBody>
      </p:sp>
      <p:sp>
        <p:nvSpPr>
          <p:cNvPr id="199701" name="Text Box 21"/>
          <p:cNvSpPr txBox="1">
            <a:spLocks noChangeArrowheads="1"/>
          </p:cNvSpPr>
          <p:nvPr/>
        </p:nvSpPr>
        <p:spPr bwMode="auto">
          <a:xfrm>
            <a:off x="5638800" y="3421963"/>
            <a:ext cx="613585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2400" b="1">
                <a:solidFill>
                  <a:srgbClr val="000099"/>
                </a:solidFill>
                <a:latin typeface="Times New Roman" panose="02020603050405020304" pitchFamily="18" charset="0"/>
              </a:rPr>
              <a:t> </a:t>
            </a:r>
            <a:r>
              <a:rPr lang="en-US" altLang="en-US" sz="2400" b="1">
                <a:latin typeface="Times New Roman" panose="02020603050405020304" pitchFamily="18" charset="0"/>
              </a:rPr>
              <a:t>+ Về hình thức: </a:t>
            </a:r>
            <a:r>
              <a:rPr lang="en-US" altLang="en-US" sz="2400">
                <a:latin typeface="Times New Roman" panose="02020603050405020304" pitchFamily="18" charset="0"/>
              </a:rPr>
              <a:t>Bài nghị luận có bố cục mạch lạc rõ ràng; có lời văn gợi cảm, thể hiện rung động chân thành của người viết về đoạn thơ, bài thơ.</a:t>
            </a:r>
          </a:p>
        </p:txBody>
      </p:sp>
      <p:sp>
        <p:nvSpPr>
          <p:cNvPr id="21" name="Text Box 6"/>
          <p:cNvSpPr txBox="1">
            <a:spLocks noChangeArrowheads="1"/>
          </p:cNvSpPr>
          <p:nvPr/>
        </p:nvSpPr>
        <p:spPr bwMode="auto">
          <a:xfrm>
            <a:off x="1856935" y="416982"/>
            <a:ext cx="9340948" cy="584775"/>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0" scaled="1"/>
            <a:tileRect/>
          </a:gradFill>
          <a:ln w="57150">
            <a:solidFill>
              <a:schemeClr val="tx1"/>
            </a:solidFill>
            <a:prstDash val="dash"/>
          </a:ln>
          <a:effectLst/>
        </p:spPr>
        <p:txBody>
          <a:bodyPr wrap="square">
            <a:spAutoFit/>
          </a:bodyPr>
          <a:lstStyle/>
          <a:p>
            <a:pPr algn="ctr">
              <a:spcBef>
                <a:spcPct val="50000"/>
              </a:spcBef>
            </a:pPr>
            <a:r>
              <a:rPr lang="en-US" altLang="en-US" sz="3200" b="1">
                <a:solidFill>
                  <a:srgbClr val="0375D3"/>
                </a:solidFill>
                <a:latin typeface="Times New Roman" panose="02020603050405020304" pitchFamily="18" charset="0"/>
                <a:cs typeface="Times New Roman" panose="02020603050405020304" pitchFamily="18" charset="0"/>
              </a:rPr>
              <a:t>NGHỊ LUẬN VỀ MỘT ĐOẠN THƠ, BÀI THƠ</a:t>
            </a:r>
          </a:p>
        </p:txBody>
      </p:sp>
      <p:sp>
        <p:nvSpPr>
          <p:cNvPr id="22" name="Text Box 7"/>
          <p:cNvSpPr txBox="1">
            <a:spLocks noChangeArrowheads="1"/>
          </p:cNvSpPr>
          <p:nvPr/>
        </p:nvSpPr>
        <p:spPr bwMode="auto">
          <a:xfrm>
            <a:off x="238822" y="81739"/>
            <a:ext cx="267180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2000" b="1" dirty="0" err="1">
                <a:latin typeface="Times New Roman" panose="02020603050405020304" pitchFamily="18" charset="0"/>
                <a:cs typeface="Times New Roman" panose="02020603050405020304" pitchFamily="18" charset="0"/>
              </a:rPr>
              <a:t>Tập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làm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văn</a:t>
            </a:r>
            <a:r>
              <a:rPr lang="en-US" sz="2000" b="1" dirty="0">
                <a:latin typeface="Times New Roman" panose="02020603050405020304" pitchFamily="18" charset="0"/>
                <a:cs typeface="Times New Roman" panose="02020603050405020304" pitchFamily="18" charset="0"/>
              </a:rPr>
              <a:t>:</a:t>
            </a:r>
          </a:p>
        </p:txBody>
      </p:sp>
      <p:sp>
        <p:nvSpPr>
          <p:cNvPr id="23" name="Flowchart: Terminator 22"/>
          <p:cNvSpPr/>
          <p:nvPr/>
        </p:nvSpPr>
        <p:spPr>
          <a:xfrm>
            <a:off x="618979" y="1856935"/>
            <a:ext cx="3909418" cy="1881709"/>
          </a:xfrm>
          <a:prstGeom prst="flowChartTerminator">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a:latin typeface="Times New Roman" panose="02020603050405020304" pitchFamily="18" charset="0"/>
                <a:cs typeface="Times New Roman" panose="02020603050405020304" pitchFamily="18" charset="0"/>
              </a:rPr>
              <a:t> </a:t>
            </a:r>
            <a:r>
              <a:rPr lang="en-US" sz="2400" b="1" i="1">
                <a:solidFill>
                  <a:schemeClr val="tx1"/>
                </a:solidFill>
                <a:latin typeface="Times New Roman" panose="02020603050405020304" pitchFamily="18" charset="0"/>
                <a:cs typeface="Times New Roman" panose="02020603050405020304" pitchFamily="18" charset="0"/>
              </a:rPr>
              <a:t>? Theo em, nghị luận về nội dung, nghệ thuật cần tập trung vào những yếu tố nào?</a:t>
            </a:r>
            <a:endParaRPr lang="en-US" sz="2400" b="1">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0659283"/>
      </p:ext>
    </p:extLst>
  </p:cSld>
  <p:clrMapOvr>
    <a:masterClrMapping/>
  </p:clrMapOvr>
  <p:transition>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99699"/>
                                        </p:tgtEl>
                                        <p:attrNameLst>
                                          <p:attrName>style.visibility</p:attrName>
                                        </p:attrNameLst>
                                      </p:cBhvr>
                                      <p:to>
                                        <p:strVal val="visible"/>
                                      </p:to>
                                    </p:set>
                                    <p:animEffect transition="in" filter="box(in)">
                                      <p:cBhvr>
                                        <p:cTn id="7" dur="500"/>
                                        <p:tgtEl>
                                          <p:spTgt spid="199699"/>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99700"/>
                                        </p:tgtEl>
                                        <p:attrNameLst>
                                          <p:attrName>style.visibility</p:attrName>
                                        </p:attrNameLst>
                                      </p:cBhvr>
                                      <p:to>
                                        <p:strVal val="visible"/>
                                      </p:to>
                                    </p:set>
                                    <p:animEffect transition="in" filter="box(in)">
                                      <p:cBhvr>
                                        <p:cTn id="10" dur="500"/>
                                        <p:tgtEl>
                                          <p:spTgt spid="19970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199701"/>
                                        </p:tgtEl>
                                        <p:attrNameLst>
                                          <p:attrName>style.visibility</p:attrName>
                                        </p:attrNameLst>
                                      </p:cBhvr>
                                      <p:to>
                                        <p:strVal val="visible"/>
                                      </p:to>
                                    </p:set>
                                    <p:animEffect transition="in" filter="box(in)">
                                      <p:cBhvr>
                                        <p:cTn id="15" dur="500"/>
                                        <p:tgtEl>
                                          <p:spTgt spid="1997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99" grpId="0"/>
      <p:bldP spid="199700" grpId="0"/>
      <p:bldP spid="19970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31" name="Picture 27" descr="Cov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90764" y="2022843"/>
            <a:ext cx="949022" cy="652310"/>
          </a:xfrm>
          <a:prstGeom prst="rect">
            <a:avLst/>
          </a:prstGeom>
          <a:noFill/>
          <a:extLst>
            <a:ext uri="{909E8E84-426E-40DD-AFC4-6F175D3DCCD1}">
              <a14:hiddenFill xmlns:a14="http://schemas.microsoft.com/office/drawing/2010/main">
                <a:solidFill>
                  <a:srgbClr val="FFFFFF"/>
                </a:solidFill>
              </a14:hiddenFill>
            </a:ext>
          </a:extLst>
        </p:spPr>
      </p:pic>
      <p:pic>
        <p:nvPicPr>
          <p:cNvPr id="21529" name="Picture 25" descr="Cov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5811" y="1545449"/>
            <a:ext cx="1098685" cy="609601"/>
          </a:xfrm>
          <a:prstGeom prst="rect">
            <a:avLst/>
          </a:prstGeom>
          <a:noFill/>
          <a:extLst>
            <a:ext uri="{909E8E84-426E-40DD-AFC4-6F175D3DCCD1}">
              <a14:hiddenFill xmlns:a14="http://schemas.microsoft.com/office/drawing/2010/main">
                <a:solidFill>
                  <a:srgbClr val="FFFFFF"/>
                </a:solidFill>
              </a14:hiddenFill>
            </a:ext>
          </a:extLst>
        </p:spPr>
      </p:pic>
      <p:pic>
        <p:nvPicPr>
          <p:cNvPr id="21527" name="Picture 23" descr="Cov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970782">
            <a:off x="2226688" y="1061224"/>
            <a:ext cx="1029294" cy="988839"/>
          </a:xfrm>
          <a:prstGeom prst="rect">
            <a:avLst/>
          </a:prstGeom>
          <a:noFill/>
          <a:extLst>
            <a:ext uri="{909E8E84-426E-40DD-AFC4-6F175D3DCCD1}">
              <a14:hiddenFill xmlns:a14="http://schemas.microsoft.com/office/drawing/2010/main">
                <a:solidFill>
                  <a:srgbClr val="FFFFFF"/>
                </a:solidFill>
              </a14:hiddenFill>
            </a:ext>
          </a:extLst>
        </p:spPr>
      </p:pic>
      <p:pic>
        <p:nvPicPr>
          <p:cNvPr id="21526" name="Picture 22" descr="Cove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09364" y="1986190"/>
            <a:ext cx="1086117" cy="1830677"/>
          </a:xfrm>
          <a:prstGeom prst="rect">
            <a:avLst/>
          </a:prstGeom>
          <a:noFill/>
          <a:extLst>
            <a:ext uri="{909E8E84-426E-40DD-AFC4-6F175D3DCCD1}">
              <a14:hiddenFill xmlns:a14="http://schemas.microsoft.com/office/drawing/2010/main">
                <a:solidFill>
                  <a:srgbClr val="FFFFFF"/>
                </a:solidFill>
              </a14:hiddenFill>
            </a:ext>
          </a:extLst>
        </p:spPr>
      </p:pic>
      <p:pic>
        <p:nvPicPr>
          <p:cNvPr id="21525" name="Picture 21" descr="Cove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0772080">
            <a:off x="908784" y="4701508"/>
            <a:ext cx="1940731" cy="1382105"/>
          </a:xfrm>
          <a:prstGeom prst="rect">
            <a:avLst/>
          </a:prstGeom>
          <a:noFill/>
          <a:extLst>
            <a:ext uri="{909E8E84-426E-40DD-AFC4-6F175D3DCCD1}">
              <a14:hiddenFill xmlns:a14="http://schemas.microsoft.com/office/drawing/2010/main">
                <a:solidFill>
                  <a:srgbClr val="FFFFFF"/>
                </a:solidFill>
              </a14:hiddenFill>
            </a:ext>
          </a:extLst>
        </p:spPr>
      </p:pic>
      <p:pic>
        <p:nvPicPr>
          <p:cNvPr id="21524" name="Picture 20" descr="Cove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5146" y="4157777"/>
            <a:ext cx="2197101" cy="1030000"/>
          </a:xfrm>
          <a:prstGeom prst="rect">
            <a:avLst/>
          </a:prstGeom>
          <a:noFill/>
          <a:extLst>
            <a:ext uri="{909E8E84-426E-40DD-AFC4-6F175D3DCCD1}">
              <a14:hiddenFill xmlns:a14="http://schemas.microsoft.com/office/drawing/2010/main">
                <a:solidFill>
                  <a:srgbClr val="FFFFFF"/>
                </a:solidFill>
              </a14:hiddenFill>
            </a:ext>
          </a:extLst>
        </p:spPr>
      </p:pic>
      <p:pic>
        <p:nvPicPr>
          <p:cNvPr id="21523" name="Picture 19" descr="Cove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90982" y="3324474"/>
            <a:ext cx="2461675" cy="1105012"/>
          </a:xfrm>
          <a:prstGeom prst="rect">
            <a:avLst/>
          </a:prstGeom>
          <a:noFill/>
          <a:extLst>
            <a:ext uri="{909E8E84-426E-40DD-AFC4-6F175D3DCCD1}">
              <a14:hiddenFill xmlns:a14="http://schemas.microsoft.com/office/drawing/2010/main">
                <a:solidFill>
                  <a:srgbClr val="FFFFFF"/>
                </a:solidFill>
              </a14:hiddenFill>
            </a:ext>
          </a:extLst>
        </p:spPr>
      </p:pic>
      <p:pic>
        <p:nvPicPr>
          <p:cNvPr id="21522" name="Picture 18" descr="Cove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470151" y="3210172"/>
            <a:ext cx="1401536" cy="1417638"/>
          </a:xfrm>
          <a:prstGeom prst="rect">
            <a:avLst/>
          </a:prstGeom>
          <a:noFill/>
          <a:extLst>
            <a:ext uri="{909E8E84-426E-40DD-AFC4-6F175D3DCCD1}">
              <a14:hiddenFill xmlns:a14="http://schemas.microsoft.com/office/drawing/2010/main">
                <a:solidFill>
                  <a:srgbClr val="FFFFFF"/>
                </a:solidFill>
              </a14:hiddenFill>
            </a:ext>
          </a:extLst>
        </p:spPr>
      </p:pic>
      <p:pic>
        <p:nvPicPr>
          <p:cNvPr id="21521" name="Picture 17" descr="Cove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20269026">
            <a:off x="8126034" y="4916003"/>
            <a:ext cx="3194496" cy="2064346"/>
          </a:xfrm>
          <a:prstGeom prst="rect">
            <a:avLst/>
          </a:prstGeom>
          <a:noFill/>
          <a:extLst>
            <a:ext uri="{909E8E84-426E-40DD-AFC4-6F175D3DCCD1}">
              <a14:hiddenFill xmlns:a14="http://schemas.microsoft.com/office/drawing/2010/main">
                <a:solidFill>
                  <a:srgbClr val="FFFFFF"/>
                </a:solidFill>
              </a14:hiddenFill>
            </a:ext>
          </a:extLst>
        </p:spPr>
      </p:pic>
      <p:pic>
        <p:nvPicPr>
          <p:cNvPr id="21520" name="Picture 16" descr="Cove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21387609">
            <a:off x="6336407" y="4821652"/>
            <a:ext cx="2321148" cy="1113470"/>
          </a:xfrm>
          <a:prstGeom prst="rect">
            <a:avLst/>
          </a:prstGeom>
          <a:noFill/>
          <a:extLst>
            <a:ext uri="{909E8E84-426E-40DD-AFC4-6F175D3DCCD1}">
              <a14:hiddenFill xmlns:a14="http://schemas.microsoft.com/office/drawing/2010/main">
                <a:solidFill>
                  <a:srgbClr val="FFFFFF"/>
                </a:solidFill>
              </a14:hiddenFill>
            </a:ext>
          </a:extLst>
        </p:spPr>
      </p:pic>
      <p:pic>
        <p:nvPicPr>
          <p:cNvPr id="21519" name="Picture 15" descr="Cove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299073" y="4006633"/>
            <a:ext cx="2497137" cy="1412571"/>
          </a:xfrm>
          <a:prstGeom prst="rect">
            <a:avLst/>
          </a:prstGeom>
          <a:noFill/>
          <a:extLst>
            <a:ext uri="{909E8E84-426E-40DD-AFC4-6F175D3DCCD1}">
              <a14:hiddenFill xmlns:a14="http://schemas.microsoft.com/office/drawing/2010/main">
                <a:solidFill>
                  <a:srgbClr val="FFFFFF"/>
                </a:solidFill>
              </a14:hiddenFill>
            </a:ext>
          </a:extLst>
        </p:spPr>
      </p:pic>
      <p:pic>
        <p:nvPicPr>
          <p:cNvPr id="21518" name="Picture 14" descr="Cove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299072" y="3982821"/>
            <a:ext cx="3136900" cy="897408"/>
          </a:xfrm>
          <a:prstGeom prst="rect">
            <a:avLst/>
          </a:prstGeom>
          <a:noFill/>
          <a:extLst>
            <a:ext uri="{909E8E84-426E-40DD-AFC4-6F175D3DCCD1}">
              <a14:hiddenFill xmlns:a14="http://schemas.microsoft.com/office/drawing/2010/main">
                <a:solidFill>
                  <a:srgbClr val="FFFFFF"/>
                </a:solidFill>
              </a14:hiddenFill>
            </a:ext>
          </a:extLst>
        </p:spPr>
      </p:pic>
      <p:pic>
        <p:nvPicPr>
          <p:cNvPr id="21517" name="Picture 13" descr="Cove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280196" y="3093756"/>
            <a:ext cx="3305309" cy="1096173"/>
          </a:xfrm>
          <a:prstGeom prst="rect">
            <a:avLst/>
          </a:prstGeom>
          <a:noFill/>
          <a:extLst>
            <a:ext uri="{909E8E84-426E-40DD-AFC4-6F175D3DCCD1}">
              <a14:hiddenFill xmlns:a14="http://schemas.microsoft.com/office/drawing/2010/main">
                <a:solidFill>
                  <a:srgbClr val="FFFFFF"/>
                </a:solidFill>
              </a14:hiddenFill>
            </a:ext>
          </a:extLst>
        </p:spPr>
      </p:pic>
      <p:pic>
        <p:nvPicPr>
          <p:cNvPr id="21516" name="Picture 12" descr="Cove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348139" y="3692499"/>
            <a:ext cx="2048877" cy="1263890"/>
          </a:xfrm>
          <a:prstGeom prst="rect">
            <a:avLst/>
          </a:prstGeom>
          <a:noFill/>
          <a:extLst>
            <a:ext uri="{909E8E84-426E-40DD-AFC4-6F175D3DCCD1}">
              <a14:hiddenFill xmlns:a14="http://schemas.microsoft.com/office/drawing/2010/main">
                <a:solidFill>
                  <a:srgbClr val="FFFFFF"/>
                </a:solidFill>
              </a14:hiddenFill>
            </a:ext>
          </a:extLst>
        </p:spPr>
      </p:pic>
      <p:pic>
        <p:nvPicPr>
          <p:cNvPr id="21515" name="Picture 11" descr="Cove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20424395">
            <a:off x="7871301" y="2469846"/>
            <a:ext cx="3176587" cy="783694"/>
          </a:xfrm>
          <a:prstGeom prst="rect">
            <a:avLst/>
          </a:prstGeom>
          <a:noFill/>
          <a:extLst>
            <a:ext uri="{909E8E84-426E-40DD-AFC4-6F175D3DCCD1}">
              <a14:hiddenFill xmlns:a14="http://schemas.microsoft.com/office/drawing/2010/main">
                <a:solidFill>
                  <a:srgbClr val="FFFFFF"/>
                </a:solidFill>
              </a14:hiddenFill>
            </a:ext>
          </a:extLst>
        </p:spPr>
      </p:pic>
      <p:pic>
        <p:nvPicPr>
          <p:cNvPr id="21514" name="Picture 10" descr="Cove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269171" y="3113995"/>
            <a:ext cx="2021148" cy="1849683"/>
          </a:xfrm>
          <a:prstGeom prst="rect">
            <a:avLst/>
          </a:prstGeom>
          <a:noFill/>
          <a:extLst>
            <a:ext uri="{909E8E84-426E-40DD-AFC4-6F175D3DCCD1}">
              <a14:hiddenFill xmlns:a14="http://schemas.microsoft.com/office/drawing/2010/main">
                <a:solidFill>
                  <a:srgbClr val="FFFFFF"/>
                </a:solidFill>
              </a14:hiddenFill>
            </a:ext>
          </a:extLst>
        </p:spPr>
      </p:pic>
      <p:pic>
        <p:nvPicPr>
          <p:cNvPr id="21513" name="Picture 9" descr="Cove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429611" y="3445145"/>
            <a:ext cx="2136775" cy="1760247"/>
          </a:xfrm>
          <a:prstGeom prst="rect">
            <a:avLst/>
          </a:prstGeom>
          <a:noFill/>
          <a:extLst>
            <a:ext uri="{909E8E84-426E-40DD-AFC4-6F175D3DCCD1}">
              <a14:hiddenFill xmlns:a14="http://schemas.microsoft.com/office/drawing/2010/main">
                <a:solidFill>
                  <a:srgbClr val="FFFFFF"/>
                </a:solidFill>
              </a14:hiddenFill>
            </a:ext>
          </a:extLst>
        </p:spPr>
      </p:pic>
      <p:pic>
        <p:nvPicPr>
          <p:cNvPr id="21512" name="Picture 8" descr="Cove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7135363" y="1162616"/>
            <a:ext cx="2368392" cy="646445"/>
          </a:xfrm>
          <a:prstGeom prst="rect">
            <a:avLst/>
          </a:prstGeom>
          <a:noFill/>
          <a:extLst>
            <a:ext uri="{909E8E84-426E-40DD-AFC4-6F175D3DCCD1}">
              <a14:hiddenFill xmlns:a14="http://schemas.microsoft.com/office/drawing/2010/main">
                <a:solidFill>
                  <a:srgbClr val="FFFFFF"/>
                </a:solidFill>
              </a14:hiddenFill>
            </a:ext>
          </a:extLst>
        </p:spPr>
      </p:pic>
      <p:pic>
        <p:nvPicPr>
          <p:cNvPr id="21511" name="Picture 7" descr="Cove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7164278" y="1592457"/>
            <a:ext cx="2703244" cy="872030"/>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Cove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7121074" y="695466"/>
            <a:ext cx="1571626" cy="1007394"/>
          </a:xfrm>
          <a:prstGeom prst="rect">
            <a:avLst/>
          </a:prstGeom>
          <a:noFill/>
          <a:extLst>
            <a:ext uri="{909E8E84-426E-40DD-AFC4-6F175D3DCCD1}">
              <a14:hiddenFill xmlns:a14="http://schemas.microsoft.com/office/drawing/2010/main">
                <a:solidFill>
                  <a:srgbClr val="FFFFFF"/>
                </a:solidFill>
              </a14:hiddenFill>
            </a:ext>
          </a:extLst>
        </p:spPr>
      </p:pic>
      <p:pic>
        <p:nvPicPr>
          <p:cNvPr id="21509" name="Picture 5" descr="Cove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rot="359095">
            <a:off x="4534183" y="1044618"/>
            <a:ext cx="2726787" cy="2336310"/>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Cove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3558432" y="2664992"/>
            <a:ext cx="1327148" cy="16827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rot="1655256">
            <a:off x="2470151" y="965925"/>
            <a:ext cx="775325" cy="369332"/>
          </a:xfrm>
          <a:prstGeom prst="rect">
            <a:avLst/>
          </a:prstGeom>
          <a:solidFill>
            <a:schemeClr val="accent5">
              <a:lumMod val="20000"/>
              <a:lumOff val="80000"/>
            </a:schemeClr>
          </a:solidFill>
        </p:spPr>
        <p:txBody>
          <a:bodyPr wrap="square" rtlCol="0">
            <a:spAutoFit/>
          </a:bodyPr>
          <a:lstStyle/>
          <a:p>
            <a:r>
              <a:rPr lang="en-US" b="1">
                <a:latin typeface="Times New Roman" panose="02020603050405020304" pitchFamily="18" charset="0"/>
                <a:cs typeface="Times New Roman" panose="02020603050405020304" pitchFamily="18" charset="0"/>
              </a:rPr>
              <a:t>BT 1</a:t>
            </a:r>
          </a:p>
        </p:txBody>
      </p:sp>
      <p:sp>
        <p:nvSpPr>
          <p:cNvPr id="25" name="TextBox 24"/>
          <p:cNvSpPr txBox="1"/>
          <p:nvPr/>
        </p:nvSpPr>
        <p:spPr>
          <a:xfrm>
            <a:off x="1952846" y="1402852"/>
            <a:ext cx="775325" cy="369332"/>
          </a:xfrm>
          <a:prstGeom prst="rect">
            <a:avLst/>
          </a:prstGeom>
          <a:solidFill>
            <a:schemeClr val="accent5">
              <a:lumMod val="20000"/>
              <a:lumOff val="80000"/>
            </a:schemeClr>
          </a:solidFill>
        </p:spPr>
        <p:txBody>
          <a:bodyPr wrap="square" rtlCol="0">
            <a:spAutoFit/>
          </a:bodyPr>
          <a:lstStyle/>
          <a:p>
            <a:r>
              <a:rPr lang="en-US" b="1">
                <a:latin typeface="Times New Roman" panose="02020603050405020304" pitchFamily="18" charset="0"/>
                <a:cs typeface="Times New Roman" panose="02020603050405020304" pitchFamily="18" charset="0"/>
              </a:rPr>
              <a:t>BT 2</a:t>
            </a:r>
          </a:p>
        </p:txBody>
      </p:sp>
      <p:sp>
        <p:nvSpPr>
          <p:cNvPr id="26" name="TextBox 25"/>
          <p:cNvSpPr txBox="1"/>
          <p:nvPr/>
        </p:nvSpPr>
        <p:spPr>
          <a:xfrm rot="20503436">
            <a:off x="2002214" y="2120739"/>
            <a:ext cx="775325" cy="369332"/>
          </a:xfrm>
          <a:prstGeom prst="rect">
            <a:avLst/>
          </a:prstGeom>
          <a:solidFill>
            <a:schemeClr val="accent5">
              <a:lumMod val="20000"/>
              <a:lumOff val="80000"/>
            </a:schemeClr>
          </a:solidFill>
        </p:spPr>
        <p:txBody>
          <a:bodyPr wrap="square" rtlCol="0">
            <a:spAutoFit/>
          </a:bodyPr>
          <a:lstStyle/>
          <a:p>
            <a:r>
              <a:rPr lang="en-US" b="1">
                <a:latin typeface="Times New Roman" panose="02020603050405020304" pitchFamily="18" charset="0"/>
                <a:cs typeface="Times New Roman" panose="02020603050405020304" pitchFamily="18" charset="0"/>
              </a:rPr>
              <a:t>BT 3</a:t>
            </a:r>
          </a:p>
        </p:txBody>
      </p:sp>
    </p:spTree>
    <p:extLst>
      <p:ext uri="{BB962C8B-B14F-4D97-AF65-F5344CB8AC3E}">
        <p14:creationId xmlns:p14="http://schemas.microsoft.com/office/powerpoint/2010/main" val="42239325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1510"/>
                                        </p:tgtEl>
                                        <p:attrNameLst>
                                          <p:attrName>style.visibility</p:attrName>
                                        </p:attrNameLst>
                                      </p:cBhvr>
                                      <p:to>
                                        <p:strVal val="visible"/>
                                      </p:to>
                                    </p:set>
                                    <p:animEffect transition="in" filter="wipe(left)">
                                      <p:cBhvr>
                                        <p:cTn id="17" dur="500"/>
                                        <p:tgtEl>
                                          <p:spTgt spid="215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1511"/>
                                        </p:tgtEl>
                                        <p:attrNameLst>
                                          <p:attrName>style.visibility</p:attrName>
                                        </p:attrNameLst>
                                      </p:cBhvr>
                                      <p:to>
                                        <p:strVal val="visible"/>
                                      </p:to>
                                    </p:set>
                                    <p:animEffect transition="in" filter="wipe(left)">
                                      <p:cBhvr>
                                        <p:cTn id="22" dur="500"/>
                                        <p:tgtEl>
                                          <p:spTgt spid="2151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21512"/>
                                        </p:tgtEl>
                                        <p:attrNameLst>
                                          <p:attrName>style.visibility</p:attrName>
                                        </p:attrNameLst>
                                      </p:cBhvr>
                                      <p:to>
                                        <p:strVal val="visible"/>
                                      </p:to>
                                    </p:set>
                                    <p:animEffect transition="in" filter="wipe(left)">
                                      <p:cBhvr>
                                        <p:cTn id="27" dur="500"/>
                                        <p:tgtEl>
                                          <p:spTgt spid="215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1513"/>
                                        </p:tgtEl>
                                        <p:attrNameLst>
                                          <p:attrName>style.visibility</p:attrName>
                                        </p:attrNameLst>
                                      </p:cBhvr>
                                      <p:to>
                                        <p:strVal val="visible"/>
                                      </p:to>
                                    </p:set>
                                    <p:animEffect transition="in" filter="wipe(left)">
                                      <p:cBhvr>
                                        <p:cTn id="32" dur="500"/>
                                        <p:tgtEl>
                                          <p:spTgt spid="2151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1514"/>
                                        </p:tgtEl>
                                        <p:attrNameLst>
                                          <p:attrName>style.visibility</p:attrName>
                                        </p:attrNameLst>
                                      </p:cBhvr>
                                      <p:to>
                                        <p:strVal val="visible"/>
                                      </p:to>
                                    </p:set>
                                    <p:animEffect transition="in" filter="wipe(left)">
                                      <p:cBhvr>
                                        <p:cTn id="37" dur="500"/>
                                        <p:tgtEl>
                                          <p:spTgt spid="2151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21515"/>
                                        </p:tgtEl>
                                        <p:attrNameLst>
                                          <p:attrName>style.visibility</p:attrName>
                                        </p:attrNameLst>
                                      </p:cBhvr>
                                      <p:to>
                                        <p:strVal val="visible"/>
                                      </p:to>
                                    </p:set>
                                    <p:animEffect transition="in" filter="wipe(left)">
                                      <p:cBhvr>
                                        <p:cTn id="42" dur="500"/>
                                        <p:tgtEl>
                                          <p:spTgt spid="2151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21516"/>
                                        </p:tgtEl>
                                        <p:attrNameLst>
                                          <p:attrName>style.visibility</p:attrName>
                                        </p:attrNameLst>
                                      </p:cBhvr>
                                      <p:to>
                                        <p:strVal val="visible"/>
                                      </p:to>
                                    </p:set>
                                    <p:animEffect transition="in" filter="wipe(left)">
                                      <p:cBhvr>
                                        <p:cTn id="47" dur="500"/>
                                        <p:tgtEl>
                                          <p:spTgt spid="2151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nodeType="clickEffect">
                                  <p:stCondLst>
                                    <p:cond delay="0"/>
                                  </p:stCondLst>
                                  <p:childTnLst>
                                    <p:set>
                                      <p:cBhvr>
                                        <p:cTn id="51" dur="1" fill="hold">
                                          <p:stCondLst>
                                            <p:cond delay="0"/>
                                          </p:stCondLst>
                                        </p:cTn>
                                        <p:tgtEl>
                                          <p:spTgt spid="21517"/>
                                        </p:tgtEl>
                                        <p:attrNameLst>
                                          <p:attrName>style.visibility</p:attrName>
                                        </p:attrNameLst>
                                      </p:cBhvr>
                                      <p:to>
                                        <p:strVal val="visible"/>
                                      </p:to>
                                    </p:set>
                                    <p:animEffect transition="in" filter="wipe(left)">
                                      <p:cBhvr>
                                        <p:cTn id="52" dur="500"/>
                                        <p:tgtEl>
                                          <p:spTgt spid="2151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nodeType="clickEffect">
                                  <p:stCondLst>
                                    <p:cond delay="0"/>
                                  </p:stCondLst>
                                  <p:childTnLst>
                                    <p:set>
                                      <p:cBhvr>
                                        <p:cTn id="56" dur="1" fill="hold">
                                          <p:stCondLst>
                                            <p:cond delay="0"/>
                                          </p:stCondLst>
                                        </p:cTn>
                                        <p:tgtEl>
                                          <p:spTgt spid="21518"/>
                                        </p:tgtEl>
                                        <p:attrNameLst>
                                          <p:attrName>style.visibility</p:attrName>
                                        </p:attrNameLst>
                                      </p:cBhvr>
                                      <p:to>
                                        <p:strVal val="visible"/>
                                      </p:to>
                                    </p:set>
                                    <p:animEffect transition="in" filter="wipe(left)">
                                      <p:cBhvr>
                                        <p:cTn id="57" dur="500"/>
                                        <p:tgtEl>
                                          <p:spTgt spid="21518"/>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nodeType="clickEffect">
                                  <p:stCondLst>
                                    <p:cond delay="0"/>
                                  </p:stCondLst>
                                  <p:childTnLst>
                                    <p:set>
                                      <p:cBhvr>
                                        <p:cTn id="61" dur="1" fill="hold">
                                          <p:stCondLst>
                                            <p:cond delay="0"/>
                                          </p:stCondLst>
                                        </p:cTn>
                                        <p:tgtEl>
                                          <p:spTgt spid="21519"/>
                                        </p:tgtEl>
                                        <p:attrNameLst>
                                          <p:attrName>style.visibility</p:attrName>
                                        </p:attrNameLst>
                                      </p:cBhvr>
                                      <p:to>
                                        <p:strVal val="visible"/>
                                      </p:to>
                                    </p:set>
                                    <p:animEffect transition="in" filter="wipe(left)">
                                      <p:cBhvr>
                                        <p:cTn id="62" dur="500"/>
                                        <p:tgtEl>
                                          <p:spTgt spid="21519"/>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nodeType="clickEffect">
                                  <p:stCondLst>
                                    <p:cond delay="0"/>
                                  </p:stCondLst>
                                  <p:childTnLst>
                                    <p:set>
                                      <p:cBhvr>
                                        <p:cTn id="66" dur="1" fill="hold">
                                          <p:stCondLst>
                                            <p:cond delay="0"/>
                                          </p:stCondLst>
                                        </p:cTn>
                                        <p:tgtEl>
                                          <p:spTgt spid="21520"/>
                                        </p:tgtEl>
                                        <p:attrNameLst>
                                          <p:attrName>style.visibility</p:attrName>
                                        </p:attrNameLst>
                                      </p:cBhvr>
                                      <p:to>
                                        <p:strVal val="visible"/>
                                      </p:to>
                                    </p:set>
                                    <p:animEffect transition="in" filter="wipe(left)">
                                      <p:cBhvr>
                                        <p:cTn id="67" dur="500"/>
                                        <p:tgtEl>
                                          <p:spTgt spid="21520"/>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8" fill="hold" nodeType="clickEffect">
                                  <p:stCondLst>
                                    <p:cond delay="0"/>
                                  </p:stCondLst>
                                  <p:childTnLst>
                                    <p:set>
                                      <p:cBhvr>
                                        <p:cTn id="71" dur="1" fill="hold">
                                          <p:stCondLst>
                                            <p:cond delay="0"/>
                                          </p:stCondLst>
                                        </p:cTn>
                                        <p:tgtEl>
                                          <p:spTgt spid="21521"/>
                                        </p:tgtEl>
                                        <p:attrNameLst>
                                          <p:attrName>style.visibility</p:attrName>
                                        </p:attrNameLst>
                                      </p:cBhvr>
                                      <p:to>
                                        <p:strVal val="visible"/>
                                      </p:to>
                                    </p:set>
                                    <p:animEffect transition="in" filter="wipe(left)">
                                      <p:cBhvr>
                                        <p:cTn id="72" dur="500"/>
                                        <p:tgtEl>
                                          <p:spTgt spid="21521"/>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2" fill="hold" nodeType="clickEffect">
                                  <p:stCondLst>
                                    <p:cond delay="0"/>
                                  </p:stCondLst>
                                  <p:childTnLst>
                                    <p:set>
                                      <p:cBhvr>
                                        <p:cTn id="76" dur="1" fill="hold">
                                          <p:stCondLst>
                                            <p:cond delay="0"/>
                                          </p:stCondLst>
                                        </p:cTn>
                                        <p:tgtEl>
                                          <p:spTgt spid="21522"/>
                                        </p:tgtEl>
                                        <p:attrNameLst>
                                          <p:attrName>style.visibility</p:attrName>
                                        </p:attrNameLst>
                                      </p:cBhvr>
                                      <p:to>
                                        <p:strVal val="visible"/>
                                      </p:to>
                                    </p:set>
                                    <p:animEffect transition="in" filter="wipe(right)">
                                      <p:cBhvr>
                                        <p:cTn id="77" dur="500"/>
                                        <p:tgtEl>
                                          <p:spTgt spid="21522"/>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2" fill="hold" nodeType="clickEffect">
                                  <p:stCondLst>
                                    <p:cond delay="0"/>
                                  </p:stCondLst>
                                  <p:childTnLst>
                                    <p:set>
                                      <p:cBhvr>
                                        <p:cTn id="81" dur="1" fill="hold">
                                          <p:stCondLst>
                                            <p:cond delay="0"/>
                                          </p:stCondLst>
                                        </p:cTn>
                                        <p:tgtEl>
                                          <p:spTgt spid="21523"/>
                                        </p:tgtEl>
                                        <p:attrNameLst>
                                          <p:attrName>style.visibility</p:attrName>
                                        </p:attrNameLst>
                                      </p:cBhvr>
                                      <p:to>
                                        <p:strVal val="visible"/>
                                      </p:to>
                                    </p:set>
                                    <p:animEffect transition="in" filter="wipe(right)">
                                      <p:cBhvr>
                                        <p:cTn id="82" dur="500"/>
                                        <p:tgtEl>
                                          <p:spTgt spid="21523"/>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22" presetClass="entr" presetSubtype="2" fill="hold" nodeType="clickEffect">
                                  <p:stCondLst>
                                    <p:cond delay="0"/>
                                  </p:stCondLst>
                                  <p:childTnLst>
                                    <p:set>
                                      <p:cBhvr>
                                        <p:cTn id="86" dur="1" fill="hold">
                                          <p:stCondLst>
                                            <p:cond delay="0"/>
                                          </p:stCondLst>
                                        </p:cTn>
                                        <p:tgtEl>
                                          <p:spTgt spid="21524"/>
                                        </p:tgtEl>
                                        <p:attrNameLst>
                                          <p:attrName>style.visibility</p:attrName>
                                        </p:attrNameLst>
                                      </p:cBhvr>
                                      <p:to>
                                        <p:strVal val="visible"/>
                                      </p:to>
                                    </p:set>
                                    <p:animEffect transition="in" filter="wipe(right)">
                                      <p:cBhvr>
                                        <p:cTn id="87" dur="500"/>
                                        <p:tgtEl>
                                          <p:spTgt spid="21524"/>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22" presetClass="entr" presetSubtype="2" fill="hold" nodeType="clickEffect">
                                  <p:stCondLst>
                                    <p:cond delay="0"/>
                                  </p:stCondLst>
                                  <p:childTnLst>
                                    <p:set>
                                      <p:cBhvr>
                                        <p:cTn id="91" dur="1" fill="hold">
                                          <p:stCondLst>
                                            <p:cond delay="0"/>
                                          </p:stCondLst>
                                        </p:cTn>
                                        <p:tgtEl>
                                          <p:spTgt spid="21525"/>
                                        </p:tgtEl>
                                        <p:attrNameLst>
                                          <p:attrName>style.visibility</p:attrName>
                                        </p:attrNameLst>
                                      </p:cBhvr>
                                      <p:to>
                                        <p:strVal val="visible"/>
                                      </p:to>
                                    </p:set>
                                    <p:animEffect transition="in" filter="wipe(right)">
                                      <p:cBhvr>
                                        <p:cTn id="92" dur="500"/>
                                        <p:tgtEl>
                                          <p:spTgt spid="21525"/>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22" presetClass="entr" presetSubtype="2" fill="hold" nodeType="clickEffect">
                                  <p:stCondLst>
                                    <p:cond delay="0"/>
                                  </p:stCondLst>
                                  <p:childTnLst>
                                    <p:set>
                                      <p:cBhvr>
                                        <p:cTn id="96" dur="1" fill="hold">
                                          <p:stCondLst>
                                            <p:cond delay="0"/>
                                          </p:stCondLst>
                                        </p:cTn>
                                        <p:tgtEl>
                                          <p:spTgt spid="21526"/>
                                        </p:tgtEl>
                                        <p:attrNameLst>
                                          <p:attrName>style.visibility</p:attrName>
                                        </p:attrNameLst>
                                      </p:cBhvr>
                                      <p:to>
                                        <p:strVal val="visible"/>
                                      </p:to>
                                    </p:set>
                                    <p:animEffect transition="in" filter="wipe(right)">
                                      <p:cBhvr>
                                        <p:cTn id="97" dur="500"/>
                                        <p:tgtEl>
                                          <p:spTgt spid="21526"/>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22" presetClass="entr" presetSubtype="2" fill="hold" nodeType="clickEffect">
                                  <p:stCondLst>
                                    <p:cond delay="0"/>
                                  </p:stCondLst>
                                  <p:childTnLst>
                                    <p:set>
                                      <p:cBhvr>
                                        <p:cTn id="101" dur="1" fill="hold">
                                          <p:stCondLst>
                                            <p:cond delay="0"/>
                                          </p:stCondLst>
                                        </p:cTn>
                                        <p:tgtEl>
                                          <p:spTgt spid="21527"/>
                                        </p:tgtEl>
                                        <p:attrNameLst>
                                          <p:attrName>style.visibility</p:attrName>
                                        </p:attrNameLst>
                                      </p:cBhvr>
                                      <p:to>
                                        <p:strVal val="visible"/>
                                      </p:to>
                                    </p:set>
                                    <p:animEffect transition="in" filter="wipe(right)">
                                      <p:cBhvr>
                                        <p:cTn id="102" dur="500"/>
                                        <p:tgtEl>
                                          <p:spTgt spid="21527"/>
                                        </p:tgtEl>
                                      </p:cBhvr>
                                    </p:animEffect>
                                  </p:childTnLst>
                                </p:cTn>
                              </p:par>
                              <p:par>
                                <p:cTn id="103" presetID="16" presetClass="entr" presetSubtype="21" fill="hold" grpId="0" nodeType="withEffect">
                                  <p:stCondLst>
                                    <p:cond delay="0"/>
                                  </p:stCondLst>
                                  <p:childTnLst>
                                    <p:set>
                                      <p:cBhvr>
                                        <p:cTn id="104" dur="1" fill="hold">
                                          <p:stCondLst>
                                            <p:cond delay="0"/>
                                          </p:stCondLst>
                                        </p:cTn>
                                        <p:tgtEl>
                                          <p:spTgt spid="2"/>
                                        </p:tgtEl>
                                        <p:attrNameLst>
                                          <p:attrName>style.visibility</p:attrName>
                                        </p:attrNameLst>
                                      </p:cBhvr>
                                      <p:to>
                                        <p:strVal val="visible"/>
                                      </p:to>
                                    </p:set>
                                    <p:animEffect transition="in" filter="barn(inVertical)">
                                      <p:cBhvr>
                                        <p:cTn id="105" dur="500"/>
                                        <p:tgtEl>
                                          <p:spTgt spid="2"/>
                                        </p:tgtEl>
                                      </p:cBhvr>
                                    </p:animEffect>
                                  </p:childTnLst>
                                </p:cTn>
                              </p:par>
                            </p:childTnLst>
                          </p:cTn>
                        </p:par>
                      </p:childTnLst>
                    </p:cTn>
                  </p:par>
                  <p:par>
                    <p:cTn id="106" fill="hold">
                      <p:stCondLst>
                        <p:cond delay="indefinite"/>
                      </p:stCondLst>
                      <p:childTnLst>
                        <p:par>
                          <p:cTn id="107" fill="hold">
                            <p:stCondLst>
                              <p:cond delay="0"/>
                            </p:stCondLst>
                            <p:childTnLst>
                              <p:par>
                                <p:cTn id="108" presetID="22" presetClass="entr" presetSubtype="2" fill="hold" nodeType="clickEffect">
                                  <p:stCondLst>
                                    <p:cond delay="0"/>
                                  </p:stCondLst>
                                  <p:childTnLst>
                                    <p:set>
                                      <p:cBhvr>
                                        <p:cTn id="109" dur="1" fill="hold">
                                          <p:stCondLst>
                                            <p:cond delay="0"/>
                                          </p:stCondLst>
                                        </p:cTn>
                                        <p:tgtEl>
                                          <p:spTgt spid="21529"/>
                                        </p:tgtEl>
                                        <p:attrNameLst>
                                          <p:attrName>style.visibility</p:attrName>
                                        </p:attrNameLst>
                                      </p:cBhvr>
                                      <p:to>
                                        <p:strVal val="visible"/>
                                      </p:to>
                                    </p:set>
                                    <p:animEffect transition="in" filter="wipe(right)">
                                      <p:cBhvr>
                                        <p:cTn id="110" dur="500"/>
                                        <p:tgtEl>
                                          <p:spTgt spid="21529"/>
                                        </p:tgtEl>
                                      </p:cBhvr>
                                    </p:animEffect>
                                  </p:childTnLst>
                                </p:cTn>
                              </p:par>
                              <p:par>
                                <p:cTn id="111" presetID="16" presetClass="entr" presetSubtype="21" fill="hold" grpId="0" nodeType="withEffect">
                                  <p:stCondLst>
                                    <p:cond delay="0"/>
                                  </p:stCondLst>
                                  <p:childTnLst>
                                    <p:set>
                                      <p:cBhvr>
                                        <p:cTn id="112" dur="1" fill="hold">
                                          <p:stCondLst>
                                            <p:cond delay="0"/>
                                          </p:stCondLst>
                                        </p:cTn>
                                        <p:tgtEl>
                                          <p:spTgt spid="25"/>
                                        </p:tgtEl>
                                        <p:attrNameLst>
                                          <p:attrName>style.visibility</p:attrName>
                                        </p:attrNameLst>
                                      </p:cBhvr>
                                      <p:to>
                                        <p:strVal val="visible"/>
                                      </p:to>
                                    </p:set>
                                    <p:animEffect transition="in" filter="barn(inVertical)">
                                      <p:cBhvr>
                                        <p:cTn id="113" dur="500"/>
                                        <p:tgtEl>
                                          <p:spTgt spid="25"/>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2" fill="hold" nodeType="clickEffect">
                                  <p:stCondLst>
                                    <p:cond delay="0"/>
                                  </p:stCondLst>
                                  <p:childTnLst>
                                    <p:set>
                                      <p:cBhvr>
                                        <p:cTn id="117" dur="1" fill="hold">
                                          <p:stCondLst>
                                            <p:cond delay="0"/>
                                          </p:stCondLst>
                                        </p:cTn>
                                        <p:tgtEl>
                                          <p:spTgt spid="21531"/>
                                        </p:tgtEl>
                                        <p:attrNameLst>
                                          <p:attrName>style.visibility</p:attrName>
                                        </p:attrNameLst>
                                      </p:cBhvr>
                                      <p:to>
                                        <p:strVal val="visible"/>
                                      </p:to>
                                    </p:set>
                                    <p:animEffect transition="in" filter="wipe(right)">
                                      <p:cBhvr>
                                        <p:cTn id="118" dur="500"/>
                                        <p:tgtEl>
                                          <p:spTgt spid="21531"/>
                                        </p:tgtEl>
                                      </p:cBhvr>
                                    </p:animEffect>
                                  </p:childTnLst>
                                </p:cTn>
                              </p:par>
                              <p:par>
                                <p:cTn id="119" presetID="16" presetClass="entr" presetSubtype="21" fill="hold" grpId="0" nodeType="withEffect">
                                  <p:stCondLst>
                                    <p:cond delay="0"/>
                                  </p:stCondLst>
                                  <p:childTnLst>
                                    <p:set>
                                      <p:cBhvr>
                                        <p:cTn id="120" dur="1" fill="hold">
                                          <p:stCondLst>
                                            <p:cond delay="0"/>
                                          </p:stCondLst>
                                        </p:cTn>
                                        <p:tgtEl>
                                          <p:spTgt spid="26"/>
                                        </p:tgtEl>
                                        <p:attrNameLst>
                                          <p:attrName>style.visibility</p:attrName>
                                        </p:attrNameLst>
                                      </p:cBhvr>
                                      <p:to>
                                        <p:strVal val="visible"/>
                                      </p:to>
                                    </p:set>
                                    <p:animEffect transition="in" filter="barn(inVertical)">
                                      <p:cBhvr>
                                        <p:cTn id="12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5" grpId="0" animBg="1"/>
      <p:bldP spid="2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515149" y="1403797"/>
            <a:ext cx="2756086" cy="3847207"/>
          </a:xfrm>
          <a:prstGeom prst="rect">
            <a:avLst/>
          </a:prstGeom>
          <a:gradFill flip="none" rotWithShape="1">
            <a:gsLst>
              <a:gs pos="0">
                <a:schemeClr val="accent2">
                  <a:lumMod val="60000"/>
                  <a:lumOff val="40000"/>
                  <a:tint val="66000"/>
                  <a:satMod val="160000"/>
                </a:schemeClr>
              </a:gs>
              <a:gs pos="50000">
                <a:schemeClr val="accent2">
                  <a:lumMod val="60000"/>
                  <a:lumOff val="40000"/>
                  <a:tint val="44500"/>
                  <a:satMod val="160000"/>
                </a:schemeClr>
              </a:gs>
              <a:gs pos="100000">
                <a:schemeClr val="accent2">
                  <a:lumMod val="60000"/>
                  <a:lumOff val="40000"/>
                  <a:tint val="23500"/>
                  <a:satMod val="160000"/>
                </a:schemeClr>
              </a:gs>
            </a:gsLst>
            <a:lin ang="0" scaled="1"/>
            <a:tileRect/>
          </a:gradFill>
          <a:ln w="38100">
            <a:solidFill>
              <a:schemeClr val="tx1"/>
            </a:solidFill>
          </a:ln>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dirty="0">
                <a:solidFill>
                  <a:srgbClr val="000099"/>
                </a:solidFill>
                <a:latin typeface="Times New Roman" panose="02020603050405020304" pitchFamily="18" charset="0"/>
              </a:rPr>
              <a:t>   </a:t>
            </a:r>
            <a:r>
              <a:rPr lang="en-US" altLang="en-US" sz="2400" u="sng" dirty="0">
                <a:solidFill>
                  <a:srgbClr val="FF0000"/>
                </a:solidFill>
                <a:latin typeface="Times New Roman" panose="02020603050405020304" pitchFamily="18" charset="0"/>
              </a:rPr>
              <a:t>Bài </a:t>
            </a:r>
            <a:r>
              <a:rPr lang="en-US" altLang="en-US" sz="2400" u="sng" dirty="0" err="1">
                <a:solidFill>
                  <a:srgbClr val="FF0000"/>
                </a:solidFill>
                <a:latin typeface="Times New Roman" panose="02020603050405020304" pitchFamily="18" charset="0"/>
              </a:rPr>
              <a:t>tập</a:t>
            </a:r>
            <a:r>
              <a:rPr lang="en-US" altLang="en-US" sz="2400" u="sng">
                <a:solidFill>
                  <a:srgbClr val="FF0000"/>
                </a:solidFill>
                <a:latin typeface="Times New Roman" panose="02020603050405020304" pitchFamily="18" charset="0"/>
              </a:rPr>
              <a:t> 1</a:t>
            </a:r>
            <a:r>
              <a:rPr lang="en-US" altLang="en-US" sz="2400">
                <a:solidFill>
                  <a:srgbClr val="000099"/>
                </a:solidFill>
                <a:latin typeface="Times New Roman" panose="02020603050405020304" pitchFamily="18" charset="0"/>
              </a:rPr>
              <a:t>: </a:t>
            </a:r>
            <a:r>
              <a:rPr lang="en-US" altLang="en-US" sz="2400" dirty="0">
                <a:solidFill>
                  <a:srgbClr val="000099"/>
                </a:solidFill>
                <a:latin typeface="Times New Roman" panose="02020603050405020304" pitchFamily="18" charset="0"/>
              </a:rPr>
              <a:t>Ngoài các luận điểm đã nêu về hình ảnh mùa xuân trong bài “Mùa xuân nho nhỏ” ở văn bản trên, hãy suy nghĩ và nêu thêm các luận điểm khác nữa về bài thơ đặc sắc này.</a:t>
            </a:r>
            <a:endParaRPr lang="en-US" altLang="en-US" sz="2400" dirty="0">
              <a:solidFill>
                <a:srgbClr val="FF0000"/>
              </a:solidFill>
              <a:latin typeface="Times New Roman" panose="02020603050405020304" pitchFamily="18" charset="0"/>
            </a:endParaRPr>
          </a:p>
        </p:txBody>
      </p:sp>
      <p:sp>
        <p:nvSpPr>
          <p:cNvPr id="21507" name="Text Box 3"/>
          <p:cNvSpPr txBox="1">
            <a:spLocks noChangeArrowheads="1"/>
          </p:cNvSpPr>
          <p:nvPr/>
        </p:nvSpPr>
        <p:spPr bwMode="auto">
          <a:xfrm>
            <a:off x="3891568" y="2663481"/>
            <a:ext cx="8220718"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a:latin typeface="Times New Roman" panose="02020603050405020304" pitchFamily="18" charset="0"/>
              </a:rPr>
              <a:t>+ Kết cấu bài thơ chặt chẽ cân đối, mở đầu là mùa xuân đất nước, kết thúc lại là một giai điệu dân ca.</a:t>
            </a:r>
          </a:p>
        </p:txBody>
      </p:sp>
      <p:sp>
        <p:nvSpPr>
          <p:cNvPr id="21508" name="Text Box 4"/>
          <p:cNvSpPr txBox="1">
            <a:spLocks noChangeArrowheads="1"/>
          </p:cNvSpPr>
          <p:nvPr/>
        </p:nvSpPr>
        <p:spPr bwMode="auto">
          <a:xfrm>
            <a:off x="3938257" y="3562651"/>
            <a:ext cx="803050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a:latin typeface="Times New Roman" panose="02020603050405020304" pitchFamily="18" charset="0"/>
              </a:rPr>
              <a:t>+ Giọng điệu trữ tình của bài thơ chân thành tha thiết.</a:t>
            </a:r>
          </a:p>
        </p:txBody>
      </p:sp>
      <p:sp>
        <p:nvSpPr>
          <p:cNvPr id="21509" name="Text Box 5"/>
          <p:cNvSpPr txBox="1">
            <a:spLocks noChangeArrowheads="1"/>
          </p:cNvSpPr>
          <p:nvPr/>
        </p:nvSpPr>
        <p:spPr bwMode="auto">
          <a:xfrm>
            <a:off x="3842200" y="4036149"/>
            <a:ext cx="7027572"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a:solidFill>
                  <a:srgbClr val="000099"/>
                </a:solidFill>
                <a:latin typeface="Times New Roman" panose="02020603050405020304" pitchFamily="18" charset="0"/>
              </a:rPr>
              <a:t> </a:t>
            </a:r>
            <a:r>
              <a:rPr lang="en-US" altLang="en-US" sz="2800">
                <a:latin typeface="Times New Roman" panose="02020603050405020304" pitchFamily="18" charset="0"/>
              </a:rPr>
              <a:t>+ Ước nguyện sống hòa nhập của Thanh Hải.</a:t>
            </a:r>
          </a:p>
        </p:txBody>
      </p:sp>
      <p:sp>
        <p:nvSpPr>
          <p:cNvPr id="21510" name="Text Box 6"/>
          <p:cNvSpPr txBox="1">
            <a:spLocks noChangeArrowheads="1"/>
          </p:cNvSpPr>
          <p:nvPr/>
        </p:nvSpPr>
        <p:spPr bwMode="auto">
          <a:xfrm>
            <a:off x="3970453" y="2252335"/>
            <a:ext cx="666803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a:latin typeface="Times New Roman" panose="02020603050405020304" pitchFamily="18" charset="0"/>
              </a:rPr>
              <a:t>Có thể bổ sung một số luận điểm sau:</a:t>
            </a:r>
          </a:p>
        </p:txBody>
      </p:sp>
      <p:sp>
        <p:nvSpPr>
          <p:cNvPr id="8" name="Text Box 16"/>
          <p:cNvSpPr txBox="1">
            <a:spLocks noChangeArrowheads="1"/>
          </p:cNvSpPr>
          <p:nvPr/>
        </p:nvSpPr>
        <p:spPr bwMode="auto">
          <a:xfrm>
            <a:off x="4319569" y="1466494"/>
            <a:ext cx="3886200" cy="45720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i="0">
                <a:solidFill>
                  <a:srgbClr val="C00000"/>
                </a:solidFill>
                <a:latin typeface="Times New Roman" panose="02020603050405020304" pitchFamily="18" charset="0"/>
              </a:rPr>
              <a:t>II. Luyện tập:</a:t>
            </a:r>
          </a:p>
        </p:txBody>
      </p:sp>
      <p:sp>
        <p:nvSpPr>
          <p:cNvPr id="9" name="Text Box 6"/>
          <p:cNvSpPr txBox="1">
            <a:spLocks noChangeArrowheads="1"/>
          </p:cNvSpPr>
          <p:nvPr/>
        </p:nvSpPr>
        <p:spPr bwMode="auto">
          <a:xfrm>
            <a:off x="1856935" y="416982"/>
            <a:ext cx="9340948" cy="584775"/>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0" scaled="1"/>
            <a:tileRect/>
          </a:gradFill>
          <a:ln w="57150">
            <a:solidFill>
              <a:schemeClr val="tx1"/>
            </a:solidFill>
            <a:prstDash val="dash"/>
          </a:ln>
          <a:effectLst/>
        </p:spPr>
        <p:txBody>
          <a:bodyPr wrap="square">
            <a:spAutoFit/>
          </a:bodyPr>
          <a:lstStyle/>
          <a:p>
            <a:pPr algn="ctr">
              <a:spcBef>
                <a:spcPct val="50000"/>
              </a:spcBef>
            </a:pPr>
            <a:r>
              <a:rPr lang="en-US" altLang="en-US" sz="3200" b="1">
                <a:solidFill>
                  <a:srgbClr val="0375D3"/>
                </a:solidFill>
                <a:latin typeface="Times New Roman" panose="02020603050405020304" pitchFamily="18" charset="0"/>
                <a:cs typeface="Times New Roman" panose="02020603050405020304" pitchFamily="18" charset="0"/>
              </a:rPr>
              <a:t>NGHỊ LUẬN VỀ MỘT ĐOẠN THƠ, BÀI THƠ</a:t>
            </a:r>
          </a:p>
        </p:txBody>
      </p:sp>
      <p:sp>
        <p:nvSpPr>
          <p:cNvPr id="10" name="Text Box 7"/>
          <p:cNvSpPr txBox="1">
            <a:spLocks noChangeArrowheads="1"/>
          </p:cNvSpPr>
          <p:nvPr/>
        </p:nvSpPr>
        <p:spPr bwMode="auto">
          <a:xfrm>
            <a:off x="238822" y="81739"/>
            <a:ext cx="267180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2000" b="1" dirty="0" err="1">
                <a:latin typeface="Times New Roman" panose="02020603050405020304" pitchFamily="18" charset="0"/>
                <a:cs typeface="Times New Roman" panose="02020603050405020304" pitchFamily="18" charset="0"/>
              </a:rPr>
              <a:t>Tập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làm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văn</a:t>
            </a:r>
            <a:r>
              <a:rPr lang="en-US" sz="2000" b="1" dirty="0">
                <a:latin typeface="Times New Roman" panose="02020603050405020304" pitchFamily="18" charset="0"/>
                <a:cs typeface="Times New Roman" panose="02020603050405020304" pitchFamily="18" charset="0"/>
              </a:rPr>
              <a:t>:</a:t>
            </a:r>
          </a:p>
        </p:txBody>
      </p:sp>
      <p:sp>
        <p:nvSpPr>
          <p:cNvPr id="11" name="Text Box 40"/>
          <p:cNvSpPr txBox="1">
            <a:spLocks noChangeArrowheads="1"/>
          </p:cNvSpPr>
          <p:nvPr/>
        </p:nvSpPr>
        <p:spPr bwMode="auto">
          <a:xfrm>
            <a:off x="4319567" y="1074244"/>
            <a:ext cx="681154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eaLnBrk="1" hangingPunct="1">
              <a:spcBef>
                <a:spcPct val="50000"/>
              </a:spcBef>
            </a:pPr>
            <a:r>
              <a:rPr lang="en-US" altLang="en-US" sz="2200" b="1" i="0">
                <a:solidFill>
                  <a:srgbClr val="C00000"/>
                </a:solidFill>
                <a:latin typeface="Times New Roman" panose="02020603050405020304" pitchFamily="18" charset="0"/>
              </a:rPr>
              <a:t>I. Tìm hiểu bài nghị luận về một đoạn thơ, bài thơ:</a:t>
            </a:r>
          </a:p>
        </p:txBody>
      </p:sp>
      <p:sp>
        <p:nvSpPr>
          <p:cNvPr id="12" name="Text Box 17"/>
          <p:cNvSpPr txBox="1">
            <a:spLocks noChangeArrowheads="1"/>
          </p:cNvSpPr>
          <p:nvPr/>
        </p:nvSpPr>
        <p:spPr bwMode="auto">
          <a:xfrm>
            <a:off x="4493507" y="1858030"/>
            <a:ext cx="17398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None/>
            </a:pPr>
            <a:r>
              <a:rPr lang="en-US" altLang="en-US" sz="2400" b="1" i="0">
                <a:solidFill>
                  <a:srgbClr val="000099"/>
                </a:solidFill>
                <a:latin typeface="Times New Roman" panose="02020603050405020304" pitchFamily="18" charset="0"/>
              </a:rPr>
              <a:t>Bài tập 1:</a:t>
            </a:r>
            <a:endParaRPr lang="en-US" altLang="en-US" sz="2400" b="1" i="0">
              <a:solidFill>
                <a:srgbClr val="000099"/>
              </a:solidFill>
              <a:latin typeface="Times New Roman" panose="02020603050405020304" pitchFamily="18" charset="0"/>
              <a:cs typeface="Times New Roman" panose="02020603050405020304" pitchFamily="18" charset="0"/>
            </a:endParaRPr>
          </a:p>
        </p:txBody>
      </p:sp>
      <p:sp>
        <p:nvSpPr>
          <p:cNvPr id="13" name="Line 2"/>
          <p:cNvSpPr>
            <a:spLocks noChangeShapeType="1"/>
          </p:cNvSpPr>
          <p:nvPr/>
        </p:nvSpPr>
        <p:spPr bwMode="auto">
          <a:xfrm>
            <a:off x="3618969" y="1066800"/>
            <a:ext cx="0" cy="5791200"/>
          </a:xfrm>
          <a:prstGeom prst="line">
            <a:avLst/>
          </a:prstGeom>
          <a:noFill/>
          <a:ln w="38100">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Text Box 17"/>
          <p:cNvSpPr txBox="1">
            <a:spLocks noChangeArrowheads="1"/>
          </p:cNvSpPr>
          <p:nvPr/>
        </p:nvSpPr>
        <p:spPr bwMode="auto">
          <a:xfrm>
            <a:off x="4474334" y="4625667"/>
            <a:ext cx="34588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None/>
            </a:pPr>
            <a:r>
              <a:rPr lang="en-US" altLang="en-US" sz="2400" b="1" i="0" dirty="0">
                <a:solidFill>
                  <a:srgbClr val="000099"/>
                </a:solidFill>
                <a:latin typeface="Times New Roman" panose="02020603050405020304" pitchFamily="18" charset="0"/>
              </a:rPr>
              <a:t>Bài tập 2: </a:t>
            </a:r>
            <a:r>
              <a:rPr lang="pt-BR" sz="2400" b="1" dirty="0">
                <a:latin typeface="Times New Roman" panose="02020603050405020304" pitchFamily="18" charset="0"/>
                <a:cs typeface="Times New Roman" panose="02020603050405020304" pitchFamily="18" charset="0"/>
              </a:rPr>
              <a:t>VẬN DỤNG</a:t>
            </a:r>
            <a:endParaRPr lang="en-US" altLang="en-US" sz="2400" b="1" i="0" dirty="0">
              <a:solidFill>
                <a:srgbClr val="00009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6480864"/>
      </p:ext>
    </p:extLst>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with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box(in)">
                                      <p:cBhvr>
                                        <p:cTn id="7" dur="500"/>
                                        <p:tgtEl>
                                          <p:spTgt spid="215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1510"/>
                                        </p:tgtEl>
                                        <p:attrNameLst>
                                          <p:attrName>style.visibility</p:attrName>
                                        </p:attrNameLst>
                                      </p:cBhvr>
                                      <p:to>
                                        <p:strVal val="visible"/>
                                      </p:to>
                                    </p:set>
                                    <p:anim calcmode="lin" valueType="num">
                                      <p:cBhvr additive="base">
                                        <p:cTn id="12" dur="500" fill="hold"/>
                                        <p:tgtEl>
                                          <p:spTgt spid="21510"/>
                                        </p:tgtEl>
                                        <p:attrNameLst>
                                          <p:attrName>ppt_x</p:attrName>
                                        </p:attrNameLst>
                                      </p:cBhvr>
                                      <p:tavLst>
                                        <p:tav tm="0">
                                          <p:val>
                                            <p:strVal val="0-#ppt_w/2"/>
                                          </p:val>
                                        </p:tav>
                                        <p:tav tm="100000">
                                          <p:val>
                                            <p:strVal val="#ppt_x"/>
                                          </p:val>
                                        </p:tav>
                                      </p:tavLst>
                                    </p:anim>
                                    <p:anim calcmode="lin" valueType="num">
                                      <p:cBhvr additive="base">
                                        <p:cTn id="13" dur="500" fill="hold"/>
                                        <p:tgtEl>
                                          <p:spTgt spid="21510"/>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6" fill="hold" nodeType="clickEffect">
                                  <p:stCondLst>
                                    <p:cond delay="0"/>
                                  </p:stCondLst>
                                  <p:childTnLst>
                                    <p:set>
                                      <p:cBhvr>
                                        <p:cTn id="17" dur="1" fill="hold">
                                          <p:stCondLst>
                                            <p:cond delay="0"/>
                                          </p:stCondLst>
                                        </p:cTn>
                                        <p:tgtEl>
                                          <p:spTgt spid="21507">
                                            <p:txEl>
                                              <p:pRg st="0" end="0"/>
                                            </p:txEl>
                                          </p:spTgt>
                                        </p:tgtEl>
                                        <p:attrNameLst>
                                          <p:attrName>style.visibility</p:attrName>
                                        </p:attrNameLst>
                                      </p:cBhvr>
                                      <p:to>
                                        <p:strVal val="visible"/>
                                      </p:to>
                                    </p:set>
                                    <p:animEffect transition="in" filter="barn(inHorizontal)">
                                      <p:cBhvr>
                                        <p:cTn id="18" dur="500"/>
                                        <p:tgtEl>
                                          <p:spTgt spid="21507">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1" presetClass="entr" presetSubtype="4" fill="hold" nodeType="clickEffect">
                                  <p:stCondLst>
                                    <p:cond delay="0"/>
                                  </p:stCondLst>
                                  <p:childTnLst>
                                    <p:set>
                                      <p:cBhvr>
                                        <p:cTn id="22" dur="1" fill="hold">
                                          <p:stCondLst>
                                            <p:cond delay="0"/>
                                          </p:stCondLst>
                                        </p:cTn>
                                        <p:tgtEl>
                                          <p:spTgt spid="21508">
                                            <p:txEl>
                                              <p:pRg st="0" end="0"/>
                                            </p:txEl>
                                          </p:spTgt>
                                        </p:tgtEl>
                                        <p:attrNameLst>
                                          <p:attrName>style.visibility</p:attrName>
                                        </p:attrNameLst>
                                      </p:cBhvr>
                                      <p:to>
                                        <p:strVal val="visible"/>
                                      </p:to>
                                    </p:set>
                                    <p:animEffect transition="in" filter="wheel(4)">
                                      <p:cBhvr>
                                        <p:cTn id="23" dur="500"/>
                                        <p:tgtEl>
                                          <p:spTgt spid="21508">
                                            <p:txEl>
                                              <p:pRg st="0" end="0"/>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9" presetClass="entr" presetSubtype="0" decel="100000" fill="hold" nodeType="clickEffect">
                                  <p:stCondLst>
                                    <p:cond delay="0"/>
                                  </p:stCondLst>
                                  <p:childTnLst>
                                    <p:set>
                                      <p:cBhvr>
                                        <p:cTn id="27" dur="1" fill="hold">
                                          <p:stCondLst>
                                            <p:cond delay="0"/>
                                          </p:stCondLst>
                                        </p:cTn>
                                        <p:tgtEl>
                                          <p:spTgt spid="21509">
                                            <p:txEl>
                                              <p:pRg st="0" end="0"/>
                                            </p:txEl>
                                          </p:spTgt>
                                        </p:tgtEl>
                                        <p:attrNameLst>
                                          <p:attrName>style.visibility</p:attrName>
                                        </p:attrNameLst>
                                      </p:cBhvr>
                                      <p:to>
                                        <p:strVal val="visible"/>
                                      </p:to>
                                    </p:set>
                                    <p:anim calcmode="lin" valueType="num">
                                      <p:cBhvr>
                                        <p:cTn id="28" dur="500" fill="hold"/>
                                        <p:tgtEl>
                                          <p:spTgt spid="21509">
                                            <p:txEl>
                                              <p:pRg st="0" end="0"/>
                                            </p:txEl>
                                          </p:spTgt>
                                        </p:tgtEl>
                                        <p:attrNameLst>
                                          <p:attrName>ppt_w</p:attrName>
                                        </p:attrNameLst>
                                      </p:cBhvr>
                                      <p:tavLst>
                                        <p:tav tm="0">
                                          <p:val>
                                            <p:fltVal val="0"/>
                                          </p:val>
                                        </p:tav>
                                        <p:tav tm="100000">
                                          <p:val>
                                            <p:strVal val="#ppt_w"/>
                                          </p:val>
                                        </p:tav>
                                      </p:tavLst>
                                    </p:anim>
                                    <p:anim calcmode="lin" valueType="num">
                                      <p:cBhvr>
                                        <p:cTn id="29" dur="500" fill="hold"/>
                                        <p:tgtEl>
                                          <p:spTgt spid="21509">
                                            <p:txEl>
                                              <p:pRg st="0" end="0"/>
                                            </p:txEl>
                                          </p:spTgt>
                                        </p:tgtEl>
                                        <p:attrNameLst>
                                          <p:attrName>ppt_h</p:attrName>
                                        </p:attrNameLst>
                                      </p:cBhvr>
                                      <p:tavLst>
                                        <p:tav tm="0">
                                          <p:val>
                                            <p:fltVal val="0"/>
                                          </p:val>
                                        </p:tav>
                                        <p:tav tm="100000">
                                          <p:val>
                                            <p:strVal val="#ppt_h"/>
                                          </p:val>
                                        </p:tav>
                                      </p:tavLst>
                                    </p:anim>
                                    <p:anim calcmode="lin" valueType="num">
                                      <p:cBhvr>
                                        <p:cTn id="30" dur="500" fill="hold"/>
                                        <p:tgtEl>
                                          <p:spTgt spid="21509">
                                            <p:txEl>
                                              <p:pRg st="0" end="0"/>
                                            </p:txEl>
                                          </p:spTgt>
                                        </p:tgtEl>
                                        <p:attrNameLst>
                                          <p:attrName>style.rotation</p:attrName>
                                        </p:attrNameLst>
                                      </p:cBhvr>
                                      <p:tavLst>
                                        <p:tav tm="0">
                                          <p:val>
                                            <p:fltVal val="360"/>
                                          </p:val>
                                        </p:tav>
                                        <p:tav tm="100000">
                                          <p:val>
                                            <p:fltVal val="0"/>
                                          </p:val>
                                        </p:tav>
                                      </p:tavLst>
                                    </p:anim>
                                    <p:animEffect transition="in" filter="fade">
                                      <p:cBhvr>
                                        <p:cTn id="31" dur="500"/>
                                        <p:tgtEl>
                                          <p:spTgt spid="2150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animBg="1"/>
      <p:bldP spid="215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311046" y="1352131"/>
            <a:ext cx="2756086" cy="4955203"/>
          </a:xfrm>
          <a:prstGeom prst="rect">
            <a:avLst/>
          </a:prstGeom>
          <a:gradFill flip="none" rotWithShape="1">
            <a:gsLst>
              <a:gs pos="0">
                <a:schemeClr val="accent2">
                  <a:lumMod val="60000"/>
                  <a:lumOff val="40000"/>
                  <a:tint val="66000"/>
                  <a:satMod val="160000"/>
                </a:schemeClr>
              </a:gs>
              <a:gs pos="50000">
                <a:schemeClr val="accent2">
                  <a:lumMod val="60000"/>
                  <a:lumOff val="40000"/>
                  <a:tint val="44500"/>
                  <a:satMod val="160000"/>
                </a:schemeClr>
              </a:gs>
              <a:gs pos="100000">
                <a:schemeClr val="accent2">
                  <a:lumMod val="60000"/>
                  <a:lumOff val="40000"/>
                  <a:tint val="23500"/>
                  <a:satMod val="160000"/>
                </a:schemeClr>
              </a:gs>
            </a:gsLst>
            <a:lin ang="0" scaled="1"/>
            <a:tileRect/>
          </a:gradFill>
          <a:ln w="38100">
            <a:solidFill>
              <a:schemeClr val="tx1"/>
            </a:solidFill>
          </a:ln>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None/>
            </a:pPr>
            <a:r>
              <a:rPr lang="en-US" altLang="en-US" sz="2800" b="1">
                <a:solidFill>
                  <a:srgbClr val="000099"/>
                </a:solidFill>
                <a:latin typeface="Times New Roman" panose="02020603050405020304" pitchFamily="18" charset="0"/>
              </a:rPr>
              <a:t> Cách diễn đạt </a:t>
            </a:r>
          </a:p>
          <a:p>
            <a:pPr>
              <a:spcBef>
                <a:spcPct val="50000"/>
              </a:spcBef>
              <a:buNone/>
            </a:pPr>
            <a:r>
              <a:rPr lang="en-US" altLang="en-US" sz="2400">
                <a:solidFill>
                  <a:srgbClr val="000099"/>
                </a:solidFill>
                <a:latin typeface="Times New Roman" panose="02020603050405020304" pitchFamily="18" charset="0"/>
              </a:rPr>
              <a:t>Đọc đoạn trình bày cảm xúc bịn rịn nghĩ tới lúc phải rời xa nơi Bác nghỉ. </a:t>
            </a:r>
          </a:p>
          <a:p>
            <a:pPr>
              <a:spcBef>
                <a:spcPct val="50000"/>
              </a:spcBef>
              <a:buNone/>
            </a:pPr>
            <a:r>
              <a:rPr lang="en-US" altLang="en-US" sz="2400">
                <a:solidFill>
                  <a:srgbClr val="000099"/>
                </a:solidFill>
                <a:latin typeface="Times New Roman" panose="02020603050405020304" pitchFamily="18" charset="0"/>
              </a:rPr>
              <a:t>Tác giả bày tỏ sự đồng cảm với niềm tiếc thương vô hạn, nỗi thương nhớ, xót xa với nhà thơ qua giọng điệu, ngôn ngữ của bài thơ.</a:t>
            </a:r>
            <a:endParaRPr lang="en-US" altLang="en-US" sz="2400" b="1">
              <a:solidFill>
                <a:srgbClr val="000099"/>
              </a:solidFill>
              <a:latin typeface="Times New Roman" panose="02020603050405020304" pitchFamily="18" charset="0"/>
            </a:endParaRPr>
          </a:p>
        </p:txBody>
      </p:sp>
      <p:sp>
        <p:nvSpPr>
          <p:cNvPr id="8" name="Text Box 16"/>
          <p:cNvSpPr txBox="1">
            <a:spLocks noChangeArrowheads="1"/>
          </p:cNvSpPr>
          <p:nvPr/>
        </p:nvSpPr>
        <p:spPr bwMode="auto">
          <a:xfrm>
            <a:off x="4319569" y="1466494"/>
            <a:ext cx="3886200" cy="45720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i="0">
                <a:solidFill>
                  <a:srgbClr val="C00000"/>
                </a:solidFill>
                <a:latin typeface="Times New Roman" panose="02020603050405020304" pitchFamily="18" charset="0"/>
              </a:rPr>
              <a:t>II. Luyện tập:</a:t>
            </a:r>
          </a:p>
        </p:txBody>
      </p:sp>
      <p:sp>
        <p:nvSpPr>
          <p:cNvPr id="9" name="Text Box 6"/>
          <p:cNvSpPr txBox="1">
            <a:spLocks noChangeArrowheads="1"/>
          </p:cNvSpPr>
          <p:nvPr/>
        </p:nvSpPr>
        <p:spPr bwMode="auto">
          <a:xfrm>
            <a:off x="1856935" y="416982"/>
            <a:ext cx="9340948" cy="584775"/>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0" scaled="1"/>
            <a:tileRect/>
          </a:gradFill>
          <a:ln w="57150">
            <a:solidFill>
              <a:schemeClr val="tx1"/>
            </a:solidFill>
            <a:prstDash val="dash"/>
          </a:ln>
          <a:effectLst/>
        </p:spPr>
        <p:txBody>
          <a:bodyPr wrap="square">
            <a:spAutoFit/>
          </a:bodyPr>
          <a:lstStyle/>
          <a:p>
            <a:pPr algn="ctr">
              <a:spcBef>
                <a:spcPct val="50000"/>
              </a:spcBef>
            </a:pPr>
            <a:r>
              <a:rPr lang="en-US" altLang="en-US" sz="3200" b="1">
                <a:solidFill>
                  <a:srgbClr val="0375D3"/>
                </a:solidFill>
                <a:latin typeface="Times New Roman" panose="02020603050405020304" pitchFamily="18" charset="0"/>
                <a:cs typeface="Times New Roman" panose="02020603050405020304" pitchFamily="18" charset="0"/>
              </a:rPr>
              <a:t>NGHỊ LUẬN VỀ MỘT ĐOẠN THƠ, BÀI THƠ</a:t>
            </a:r>
          </a:p>
        </p:txBody>
      </p:sp>
      <p:sp>
        <p:nvSpPr>
          <p:cNvPr id="10" name="Text Box 7"/>
          <p:cNvSpPr txBox="1">
            <a:spLocks noChangeArrowheads="1"/>
          </p:cNvSpPr>
          <p:nvPr/>
        </p:nvSpPr>
        <p:spPr bwMode="auto">
          <a:xfrm>
            <a:off x="238822" y="81739"/>
            <a:ext cx="267180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2000" b="1" dirty="0" err="1">
                <a:latin typeface="Times New Roman" panose="02020603050405020304" pitchFamily="18" charset="0"/>
                <a:cs typeface="Times New Roman" panose="02020603050405020304" pitchFamily="18" charset="0"/>
              </a:rPr>
              <a:t>Tập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làm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văn</a:t>
            </a:r>
            <a:r>
              <a:rPr lang="en-US" sz="2000" b="1" dirty="0">
                <a:latin typeface="Times New Roman" panose="02020603050405020304" pitchFamily="18" charset="0"/>
                <a:cs typeface="Times New Roman" panose="02020603050405020304" pitchFamily="18" charset="0"/>
              </a:rPr>
              <a:t>:</a:t>
            </a:r>
          </a:p>
        </p:txBody>
      </p:sp>
      <p:sp>
        <p:nvSpPr>
          <p:cNvPr id="11" name="Text Box 40"/>
          <p:cNvSpPr txBox="1">
            <a:spLocks noChangeArrowheads="1"/>
          </p:cNvSpPr>
          <p:nvPr/>
        </p:nvSpPr>
        <p:spPr bwMode="auto">
          <a:xfrm>
            <a:off x="4319567" y="1074244"/>
            <a:ext cx="681154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eaLnBrk="1" hangingPunct="1">
              <a:spcBef>
                <a:spcPct val="50000"/>
              </a:spcBef>
            </a:pPr>
            <a:r>
              <a:rPr lang="en-US" altLang="en-US" sz="2200" b="1" i="0">
                <a:solidFill>
                  <a:srgbClr val="C00000"/>
                </a:solidFill>
                <a:latin typeface="Times New Roman" panose="02020603050405020304" pitchFamily="18" charset="0"/>
              </a:rPr>
              <a:t>I. Tìm hiểu bài nghị luận về một đoạn thơ, bài thơ:</a:t>
            </a:r>
          </a:p>
        </p:txBody>
      </p:sp>
      <p:sp>
        <p:nvSpPr>
          <p:cNvPr id="12" name="Text Box 17"/>
          <p:cNvSpPr txBox="1">
            <a:spLocks noChangeArrowheads="1"/>
          </p:cNvSpPr>
          <p:nvPr/>
        </p:nvSpPr>
        <p:spPr bwMode="auto">
          <a:xfrm>
            <a:off x="4493507" y="1858030"/>
            <a:ext cx="17398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None/>
            </a:pPr>
            <a:r>
              <a:rPr lang="en-US" altLang="en-US" sz="2400" b="1" i="0">
                <a:solidFill>
                  <a:srgbClr val="000099"/>
                </a:solidFill>
                <a:latin typeface="Times New Roman" panose="02020603050405020304" pitchFamily="18" charset="0"/>
              </a:rPr>
              <a:t>Bài tập 1:</a:t>
            </a:r>
            <a:endParaRPr lang="en-US" altLang="en-US" sz="2400" b="1" i="0">
              <a:solidFill>
                <a:srgbClr val="000099"/>
              </a:solidFill>
              <a:latin typeface="Times New Roman" panose="02020603050405020304" pitchFamily="18" charset="0"/>
              <a:cs typeface="Times New Roman" panose="02020603050405020304" pitchFamily="18" charset="0"/>
            </a:endParaRPr>
          </a:p>
        </p:txBody>
      </p:sp>
      <p:sp>
        <p:nvSpPr>
          <p:cNvPr id="13" name="Line 2"/>
          <p:cNvSpPr>
            <a:spLocks noChangeShapeType="1"/>
          </p:cNvSpPr>
          <p:nvPr/>
        </p:nvSpPr>
        <p:spPr bwMode="auto">
          <a:xfrm>
            <a:off x="3168204" y="1066800"/>
            <a:ext cx="0" cy="5791200"/>
          </a:xfrm>
          <a:prstGeom prst="line">
            <a:avLst/>
          </a:prstGeom>
          <a:noFill/>
          <a:ln w="38100">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Text Box 17"/>
          <p:cNvSpPr txBox="1">
            <a:spLocks noChangeArrowheads="1"/>
          </p:cNvSpPr>
          <p:nvPr/>
        </p:nvSpPr>
        <p:spPr bwMode="auto">
          <a:xfrm>
            <a:off x="4500092" y="2268832"/>
            <a:ext cx="34588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None/>
            </a:pPr>
            <a:r>
              <a:rPr lang="en-US" altLang="en-US" sz="2400" b="1" i="0">
                <a:solidFill>
                  <a:srgbClr val="000099"/>
                </a:solidFill>
                <a:latin typeface="Times New Roman" panose="02020603050405020304" pitchFamily="18" charset="0"/>
              </a:rPr>
              <a:t>Bài tập 2:</a:t>
            </a:r>
            <a:r>
              <a:rPr lang="pt-BR" sz="2400" b="1">
                <a:latin typeface="Times New Roman" panose="02020603050405020304" pitchFamily="18" charset="0"/>
                <a:cs typeface="Times New Roman" panose="02020603050405020304" pitchFamily="18" charset="0"/>
              </a:rPr>
              <a:t>VẬN DỤNG</a:t>
            </a:r>
            <a:endParaRPr lang="en-US" altLang="en-US" sz="2400" b="1" i="0">
              <a:solidFill>
                <a:srgbClr val="000099"/>
              </a:solidFill>
              <a:latin typeface="Times New Roman" panose="02020603050405020304" pitchFamily="18" charset="0"/>
              <a:cs typeface="Times New Roman" panose="02020603050405020304" pitchFamily="18" charset="0"/>
            </a:endParaRPr>
          </a:p>
        </p:txBody>
      </p:sp>
      <p:sp>
        <p:nvSpPr>
          <p:cNvPr id="15" name="Text Box 7"/>
          <p:cNvSpPr txBox="1">
            <a:spLocks noChangeArrowheads="1"/>
          </p:cNvSpPr>
          <p:nvPr/>
        </p:nvSpPr>
        <p:spPr bwMode="auto">
          <a:xfrm>
            <a:off x="3168204" y="2773253"/>
            <a:ext cx="8991601" cy="363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2000" b="1" i="0" u="none">
                <a:solidFill>
                  <a:srgbClr val="000099"/>
                </a:solidFill>
                <a:latin typeface="Times New Roman" panose="02020603050405020304" pitchFamily="18" charset="0"/>
              </a:rPr>
              <a:t>        </a:t>
            </a:r>
            <a:r>
              <a:rPr lang="en-US" altLang="en-US" sz="2000" i="0" u="none">
                <a:solidFill>
                  <a:srgbClr val="000099"/>
                </a:solidFill>
                <a:latin typeface="Times New Roman" panose="02020603050405020304" pitchFamily="18" charset="0"/>
              </a:rPr>
              <a:t>Bài thơ được viết theo mạch cảm xúc thời gian. Còn đứng trên đất Bắc, tác giả đã phải bịn rịn nghĩ tới lúc chia tay, phải xa nơi Bác nghỉ. Và đây cũng là dòng cảm xúc được đẩy tới mức cao nhất, tuôn trào mạnh mẽ nhất:</a:t>
            </a:r>
          </a:p>
          <a:p>
            <a:pPr algn="ctr" eaLnBrk="1" hangingPunct="1">
              <a:spcBef>
                <a:spcPct val="50000"/>
              </a:spcBef>
              <a:buFontTx/>
              <a:buNone/>
            </a:pPr>
            <a:r>
              <a:rPr lang="en-US" altLang="en-US" sz="2000" i="1" u="none">
                <a:solidFill>
                  <a:srgbClr val="000099"/>
                </a:solidFill>
                <a:latin typeface="Times New Roman" panose="02020603050405020304" pitchFamily="18" charset="0"/>
              </a:rPr>
              <a:t>“Mai về miền Nam thương trào nước mắt”</a:t>
            </a:r>
          </a:p>
          <a:p>
            <a:pPr algn="just" eaLnBrk="1" hangingPunct="1">
              <a:spcBef>
                <a:spcPct val="50000"/>
              </a:spcBef>
              <a:buFontTx/>
              <a:buNone/>
            </a:pPr>
            <a:r>
              <a:rPr lang="en-US" altLang="en-US" sz="2000" i="0" u="none">
                <a:solidFill>
                  <a:srgbClr val="000099"/>
                </a:solidFill>
                <a:latin typeface="Times New Roman" panose="02020603050405020304" pitchFamily="18" charset="0"/>
              </a:rPr>
              <a:t>        Câu thơ như lời nói thường, không cần dùng đến kĩ thuật. Giọng thơ không ồn ào. Thế mà đọc lên thấy xúc động. Trước hết bởi cách nói, cách bộc lộ có cái gì đó rất Nam Bộ. Chân thành bộc trực mà không thô. Tác giả thay mặt cho đồng bào miền Nam – những người con ở xa – bày tỏ niềm tiếc thương vô hạn. Người đọc đồng cảm với anh, bởi nỗi thương nhớ, xót xa ân hận khi đến trước Bác, nào phải của riêng ai.</a:t>
            </a:r>
          </a:p>
          <a:p>
            <a:pPr algn="r" eaLnBrk="1" hangingPunct="1">
              <a:spcBef>
                <a:spcPct val="50000"/>
              </a:spcBef>
              <a:buFontTx/>
              <a:buNone/>
            </a:pPr>
            <a:r>
              <a:rPr lang="en-US" altLang="en-US" sz="2000" i="0" u="none">
                <a:solidFill>
                  <a:srgbClr val="000099"/>
                </a:solidFill>
                <a:latin typeface="Times New Roman" panose="02020603050405020304" pitchFamily="18" charset="0"/>
              </a:rPr>
              <a:t>(theo Đức Thảo, báo Văn nghệ, số 1186)</a:t>
            </a:r>
          </a:p>
        </p:txBody>
      </p:sp>
      <p:sp>
        <p:nvSpPr>
          <p:cNvPr id="3" name="Rectangular Callout 2"/>
          <p:cNvSpPr/>
          <p:nvPr/>
        </p:nvSpPr>
        <p:spPr>
          <a:xfrm>
            <a:off x="256574" y="4275785"/>
            <a:ext cx="2768127" cy="1596522"/>
          </a:xfrm>
          <a:prstGeom prst="wedgeRectCallout">
            <a:avLst>
              <a:gd name="adj1" fmla="val 60571"/>
              <a:gd name="adj2" fmla="val -8199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50000"/>
              </a:spcBef>
              <a:buNone/>
            </a:pPr>
            <a:r>
              <a:rPr lang="en-US" altLang="en-US" sz="2000">
                <a:solidFill>
                  <a:schemeClr val="tx1"/>
                </a:solidFill>
                <a:latin typeface="Times New Roman" panose="02020603050405020304" pitchFamily="18" charset="0"/>
              </a:rPr>
              <a:t>Đọc đoạn văn bên: Đoạn văn trình bày cảm xúc gì? Cách diễn đạt trong đoạn như thế nào?</a:t>
            </a:r>
          </a:p>
        </p:txBody>
      </p:sp>
    </p:spTree>
    <p:extLst>
      <p:ext uri="{BB962C8B-B14F-4D97-AF65-F5344CB8AC3E}">
        <p14:creationId xmlns:p14="http://schemas.microsoft.com/office/powerpoint/2010/main" val="3729754873"/>
      </p:ext>
    </p:extLst>
  </p:cSld>
  <p:clrMapOvr>
    <a:masterClrMapping/>
  </p:clrMapOvr>
  <p:transition>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xit" presetSubtype="32" fill="hold" grpId="0" nodeType="clickEffect">
                                  <p:stCondLst>
                                    <p:cond delay="0"/>
                                  </p:stCondLst>
                                  <p:childTnLst>
                                    <p:anim calcmode="lin" valueType="num">
                                      <p:cBhvr>
                                        <p:cTn id="6" dur="500"/>
                                        <p:tgtEl>
                                          <p:spTgt spid="3"/>
                                        </p:tgtEl>
                                        <p:attrNameLst>
                                          <p:attrName>ppt_w</p:attrName>
                                        </p:attrNameLst>
                                      </p:cBhvr>
                                      <p:tavLst>
                                        <p:tav tm="0">
                                          <p:val>
                                            <p:strVal val="ppt_w"/>
                                          </p:val>
                                        </p:tav>
                                        <p:tav tm="100000">
                                          <p:val>
                                            <p:fltVal val="0"/>
                                          </p:val>
                                        </p:tav>
                                      </p:tavLst>
                                    </p:anim>
                                    <p:anim calcmode="lin" valueType="num">
                                      <p:cBhvr>
                                        <p:cTn id="7" dur="500"/>
                                        <p:tgtEl>
                                          <p:spTgt spid="3"/>
                                        </p:tgtEl>
                                        <p:attrNameLst>
                                          <p:attrName>ppt_h</p:attrName>
                                        </p:attrNameLst>
                                      </p:cBhvr>
                                      <p:tavLst>
                                        <p:tav tm="0">
                                          <p:val>
                                            <p:strVal val="ppt_h"/>
                                          </p:val>
                                        </p:tav>
                                        <p:tav tm="100000">
                                          <p:val>
                                            <p:fltVal val="0"/>
                                          </p:val>
                                        </p:tav>
                                      </p:tavLst>
                                    </p:anim>
                                    <p:set>
                                      <p:cBhvr>
                                        <p:cTn id="8" dur="1" fill="hold">
                                          <p:stCondLst>
                                            <p:cond delay="499"/>
                                          </p:stCondLst>
                                        </p:cTn>
                                        <p:tgtEl>
                                          <p:spTgt spid="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1506"/>
                                        </p:tgtEl>
                                        <p:attrNameLst>
                                          <p:attrName>style.visibility</p:attrName>
                                        </p:attrNameLst>
                                      </p:cBhvr>
                                      <p:to>
                                        <p:strVal val="visible"/>
                                      </p:to>
                                    </p:set>
                                    <p:animEffect transition="in" filter="wipe(down)">
                                      <p:cBhvr>
                                        <p:cTn id="13" dur="500"/>
                                        <p:tgtEl>
                                          <p:spTgt spid="21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animBg="1"/>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7"/>
          <p:cNvSpPr txBox="1">
            <a:spLocks noChangeArrowheads="1"/>
          </p:cNvSpPr>
          <p:nvPr/>
        </p:nvSpPr>
        <p:spPr bwMode="auto">
          <a:xfrm>
            <a:off x="4488402" y="2923476"/>
            <a:ext cx="504949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None/>
            </a:pPr>
            <a:r>
              <a:rPr lang="en-US" altLang="en-US" sz="2400" b="1" i="0">
                <a:solidFill>
                  <a:srgbClr val="000099"/>
                </a:solidFill>
                <a:latin typeface="Times New Roman" panose="02020603050405020304" pitchFamily="18" charset="0"/>
              </a:rPr>
              <a:t>Bài tập 3:</a:t>
            </a:r>
            <a:r>
              <a:rPr lang="pt-BR" sz="2400" b="1">
                <a:latin typeface="Times New Roman" panose="02020603050405020304" pitchFamily="18" charset="0"/>
                <a:cs typeface="Times New Roman" panose="02020603050405020304" pitchFamily="18" charset="0"/>
              </a:rPr>
              <a:t>MỞ RỘNG, SÁNG TẠO</a:t>
            </a:r>
            <a:endParaRPr lang="en-US" altLang="en-US" sz="2400" b="1" i="0">
              <a:solidFill>
                <a:srgbClr val="000099"/>
              </a:solidFill>
              <a:latin typeface="Times New Roman" panose="02020603050405020304" pitchFamily="18" charset="0"/>
              <a:cs typeface="Times New Roman" panose="02020603050405020304" pitchFamily="18" charset="0"/>
            </a:endParaRPr>
          </a:p>
        </p:txBody>
      </p:sp>
      <p:sp>
        <p:nvSpPr>
          <p:cNvPr id="5" name="Text Box 16"/>
          <p:cNvSpPr txBox="1">
            <a:spLocks noChangeArrowheads="1"/>
          </p:cNvSpPr>
          <p:nvPr/>
        </p:nvSpPr>
        <p:spPr bwMode="auto">
          <a:xfrm>
            <a:off x="4221093" y="1564970"/>
            <a:ext cx="3886200" cy="45720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i="0">
                <a:solidFill>
                  <a:srgbClr val="C00000"/>
                </a:solidFill>
                <a:latin typeface="Times New Roman" panose="02020603050405020304" pitchFamily="18" charset="0"/>
              </a:rPr>
              <a:t>II. Luyện tập:</a:t>
            </a:r>
          </a:p>
        </p:txBody>
      </p:sp>
      <p:sp>
        <p:nvSpPr>
          <p:cNvPr id="6" name="Text Box 6"/>
          <p:cNvSpPr txBox="1">
            <a:spLocks noChangeArrowheads="1"/>
          </p:cNvSpPr>
          <p:nvPr/>
        </p:nvSpPr>
        <p:spPr bwMode="auto">
          <a:xfrm>
            <a:off x="1856935" y="416982"/>
            <a:ext cx="9340948" cy="584775"/>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0" scaled="1"/>
            <a:tileRect/>
          </a:gradFill>
          <a:ln w="57150">
            <a:solidFill>
              <a:schemeClr val="tx1"/>
            </a:solidFill>
            <a:prstDash val="dash"/>
          </a:ln>
          <a:effectLst/>
        </p:spPr>
        <p:txBody>
          <a:bodyPr wrap="square">
            <a:spAutoFit/>
          </a:bodyPr>
          <a:lstStyle/>
          <a:p>
            <a:pPr algn="ctr">
              <a:spcBef>
                <a:spcPct val="50000"/>
              </a:spcBef>
            </a:pPr>
            <a:r>
              <a:rPr lang="en-US" altLang="en-US" sz="3200" b="1">
                <a:solidFill>
                  <a:srgbClr val="0375D3"/>
                </a:solidFill>
                <a:latin typeface="Times New Roman" panose="02020603050405020304" pitchFamily="18" charset="0"/>
                <a:cs typeface="Times New Roman" panose="02020603050405020304" pitchFamily="18" charset="0"/>
              </a:rPr>
              <a:t>NGHỊ LUẬN VỀ MỘT ĐOẠN THƠ, BÀI THƠ</a:t>
            </a:r>
          </a:p>
        </p:txBody>
      </p:sp>
      <p:sp>
        <p:nvSpPr>
          <p:cNvPr id="7" name="Text Box 7"/>
          <p:cNvSpPr txBox="1">
            <a:spLocks noChangeArrowheads="1"/>
          </p:cNvSpPr>
          <p:nvPr/>
        </p:nvSpPr>
        <p:spPr bwMode="auto">
          <a:xfrm>
            <a:off x="238822" y="81739"/>
            <a:ext cx="267180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2000" b="1" dirty="0" err="1">
                <a:latin typeface="Times New Roman" panose="02020603050405020304" pitchFamily="18" charset="0"/>
                <a:cs typeface="Times New Roman" panose="02020603050405020304" pitchFamily="18" charset="0"/>
              </a:rPr>
              <a:t>Tập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làm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văn</a:t>
            </a:r>
            <a:r>
              <a:rPr lang="en-US" sz="2000" b="1" dirty="0">
                <a:latin typeface="Times New Roman" panose="02020603050405020304" pitchFamily="18" charset="0"/>
                <a:cs typeface="Times New Roman" panose="02020603050405020304" pitchFamily="18" charset="0"/>
              </a:rPr>
              <a:t>:</a:t>
            </a:r>
          </a:p>
        </p:txBody>
      </p:sp>
      <p:sp>
        <p:nvSpPr>
          <p:cNvPr id="8" name="Text Box 40"/>
          <p:cNvSpPr txBox="1">
            <a:spLocks noChangeArrowheads="1"/>
          </p:cNvSpPr>
          <p:nvPr/>
        </p:nvSpPr>
        <p:spPr bwMode="auto">
          <a:xfrm>
            <a:off x="4246445" y="1115332"/>
            <a:ext cx="68115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eaLnBrk="1" hangingPunct="1">
              <a:spcBef>
                <a:spcPct val="50000"/>
              </a:spcBef>
            </a:pPr>
            <a:r>
              <a:rPr lang="en-US" altLang="en-US" sz="2400" b="1" i="0">
                <a:solidFill>
                  <a:srgbClr val="C00000"/>
                </a:solidFill>
                <a:latin typeface="Times New Roman" panose="02020603050405020304" pitchFamily="18" charset="0"/>
              </a:rPr>
              <a:t>I. Tìm hiểu bài nghị luận về một đoạn thơ, bài thơ:</a:t>
            </a:r>
          </a:p>
        </p:txBody>
      </p:sp>
      <p:sp>
        <p:nvSpPr>
          <p:cNvPr id="9" name="Text Box 17"/>
          <p:cNvSpPr txBox="1">
            <a:spLocks noChangeArrowheads="1"/>
          </p:cNvSpPr>
          <p:nvPr/>
        </p:nvSpPr>
        <p:spPr bwMode="auto">
          <a:xfrm>
            <a:off x="4521643" y="1984641"/>
            <a:ext cx="17398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None/>
            </a:pPr>
            <a:r>
              <a:rPr lang="en-US" altLang="en-US" sz="2400" b="1" i="0">
                <a:solidFill>
                  <a:srgbClr val="000099"/>
                </a:solidFill>
                <a:latin typeface="Times New Roman" panose="02020603050405020304" pitchFamily="18" charset="0"/>
              </a:rPr>
              <a:t>Bài tập 1:</a:t>
            </a:r>
            <a:endParaRPr lang="en-US" altLang="en-US" sz="2400" b="1" i="0">
              <a:solidFill>
                <a:srgbClr val="000099"/>
              </a:solidFill>
              <a:latin typeface="Times New Roman" panose="02020603050405020304" pitchFamily="18" charset="0"/>
              <a:cs typeface="Times New Roman" panose="02020603050405020304" pitchFamily="18" charset="0"/>
            </a:endParaRPr>
          </a:p>
        </p:txBody>
      </p:sp>
      <p:sp>
        <p:nvSpPr>
          <p:cNvPr id="10" name="Text Box 17"/>
          <p:cNvSpPr txBox="1">
            <a:spLocks noChangeArrowheads="1"/>
          </p:cNvSpPr>
          <p:nvPr/>
        </p:nvSpPr>
        <p:spPr bwMode="auto">
          <a:xfrm>
            <a:off x="4500092" y="2451712"/>
            <a:ext cx="34588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None/>
            </a:pPr>
            <a:r>
              <a:rPr lang="en-US" altLang="en-US" sz="2400" b="1" i="0">
                <a:solidFill>
                  <a:srgbClr val="000099"/>
                </a:solidFill>
                <a:latin typeface="Times New Roman" panose="02020603050405020304" pitchFamily="18" charset="0"/>
              </a:rPr>
              <a:t>Bài tập 2:</a:t>
            </a:r>
            <a:r>
              <a:rPr lang="pt-BR" sz="2400" b="1">
                <a:latin typeface="Times New Roman" panose="02020603050405020304" pitchFamily="18" charset="0"/>
                <a:cs typeface="Times New Roman" panose="02020603050405020304" pitchFamily="18" charset="0"/>
              </a:rPr>
              <a:t>VẬN DỤNG</a:t>
            </a:r>
            <a:endParaRPr lang="en-US" altLang="en-US" sz="2400" b="1" i="0">
              <a:solidFill>
                <a:srgbClr val="000099"/>
              </a:solidFill>
              <a:latin typeface="Times New Roman" panose="02020603050405020304" pitchFamily="18" charset="0"/>
              <a:cs typeface="Times New Roman" panose="02020603050405020304" pitchFamily="18" charset="0"/>
            </a:endParaRPr>
          </a:p>
        </p:txBody>
      </p:sp>
      <p:sp>
        <p:nvSpPr>
          <p:cNvPr id="11" name="Line 2"/>
          <p:cNvSpPr>
            <a:spLocks noChangeShapeType="1"/>
          </p:cNvSpPr>
          <p:nvPr/>
        </p:nvSpPr>
        <p:spPr bwMode="auto">
          <a:xfrm>
            <a:off x="3168204" y="1066800"/>
            <a:ext cx="0" cy="5791200"/>
          </a:xfrm>
          <a:prstGeom prst="line">
            <a:avLst/>
          </a:prstGeom>
          <a:noFill/>
          <a:ln w="38100">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Rectangular Callout 12"/>
          <p:cNvSpPr/>
          <p:nvPr/>
        </p:nvSpPr>
        <p:spPr>
          <a:xfrm>
            <a:off x="246931" y="4880695"/>
            <a:ext cx="2768127" cy="1596522"/>
          </a:xfrm>
          <a:prstGeom prst="wedgeRectCallout">
            <a:avLst>
              <a:gd name="adj1" fmla="val 57522"/>
              <a:gd name="adj2" fmla="val -12517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50000"/>
              </a:spcBef>
              <a:buNone/>
            </a:pPr>
            <a:r>
              <a:rPr lang="vi-VN" sz="2400" b="1">
                <a:solidFill>
                  <a:schemeClr val="tx1"/>
                </a:solidFill>
                <a:latin typeface="Times New Roman" panose="02020603050405020304" pitchFamily="18" charset="0"/>
                <a:cs typeface="Times New Roman" panose="02020603050405020304" pitchFamily="18" charset="0"/>
              </a:rPr>
              <a:t>- Tìm đọc</a:t>
            </a:r>
            <a:r>
              <a:rPr lang="pt-BR" sz="2400" b="1">
                <a:solidFill>
                  <a:schemeClr val="tx1"/>
                </a:solidFill>
                <a:latin typeface="Times New Roman" panose="02020603050405020304" pitchFamily="18" charset="0"/>
                <a:cs typeface="Times New Roman" panose="02020603050405020304" pitchFamily="18" charset="0"/>
              </a:rPr>
              <a:t> những bài văn mẫu phân tích về các bài thơ đã học</a:t>
            </a:r>
            <a:r>
              <a:rPr lang="vi-VN" sz="2400" b="1" i="1">
                <a:solidFill>
                  <a:schemeClr val="tx1"/>
                </a:solidFill>
                <a:latin typeface="Times New Roman" panose="02020603050405020304" pitchFamily="18" charset="0"/>
                <a:cs typeface="Times New Roman" panose="02020603050405020304" pitchFamily="18" charset="0"/>
              </a:rPr>
              <a:t>.</a:t>
            </a:r>
            <a:endParaRPr lang="en-US" altLang="en-US" sz="2400" b="1">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6780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xit" presetSubtype="32" fill="hold" grpId="0" nodeType="clickEffect">
                                  <p:stCondLst>
                                    <p:cond delay="0"/>
                                  </p:stCondLst>
                                  <p:childTnLst>
                                    <p:anim calcmode="lin" valueType="num">
                                      <p:cBhvr>
                                        <p:cTn id="6" dur="500"/>
                                        <p:tgtEl>
                                          <p:spTgt spid="13"/>
                                        </p:tgtEl>
                                        <p:attrNameLst>
                                          <p:attrName>ppt_w</p:attrName>
                                        </p:attrNameLst>
                                      </p:cBhvr>
                                      <p:tavLst>
                                        <p:tav tm="0">
                                          <p:val>
                                            <p:strVal val="ppt_w"/>
                                          </p:val>
                                        </p:tav>
                                        <p:tav tm="100000">
                                          <p:val>
                                            <p:fltVal val="0"/>
                                          </p:val>
                                        </p:tav>
                                      </p:tavLst>
                                    </p:anim>
                                    <p:anim calcmode="lin" valueType="num">
                                      <p:cBhvr>
                                        <p:cTn id="7" dur="500"/>
                                        <p:tgtEl>
                                          <p:spTgt spid="13"/>
                                        </p:tgtEl>
                                        <p:attrNameLst>
                                          <p:attrName>ppt_h</p:attrName>
                                        </p:attrNameLst>
                                      </p:cBhvr>
                                      <p:tavLst>
                                        <p:tav tm="0">
                                          <p:val>
                                            <p:strVal val="ppt_h"/>
                                          </p:val>
                                        </p:tav>
                                        <p:tav tm="100000">
                                          <p:val>
                                            <p:fltVal val="0"/>
                                          </p:val>
                                        </p:tav>
                                      </p:tavLst>
                                    </p:anim>
                                    <p:set>
                                      <p:cBhvr>
                                        <p:cTn id="8"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3"/>
          <p:cNvSpPr txBox="1">
            <a:spLocks noChangeArrowheads="1"/>
          </p:cNvSpPr>
          <p:nvPr/>
        </p:nvSpPr>
        <p:spPr bwMode="auto">
          <a:xfrm>
            <a:off x="2994075" y="1542867"/>
            <a:ext cx="6324600" cy="3339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ts val="0"/>
              </a:spcBef>
              <a:buFontTx/>
              <a:buChar char="-"/>
            </a:pPr>
            <a:r>
              <a:rPr lang="en-US" altLang="en-US" sz="2800" b="1" dirty="0">
                <a:solidFill>
                  <a:srgbClr val="800080"/>
                </a:solidFill>
                <a:latin typeface="Times New Roman" panose="02020603050405020304" pitchFamily="18" charset="0"/>
              </a:rPr>
              <a:t> </a:t>
            </a:r>
            <a:r>
              <a:rPr lang="en-US" altLang="en-US" sz="2800" b="1" dirty="0">
                <a:latin typeface="Times New Roman" panose="02020603050405020304" pitchFamily="18" charset="0"/>
              </a:rPr>
              <a:t>Học thuộc ghi nhớ SGK/78</a:t>
            </a:r>
          </a:p>
          <a:p>
            <a:pPr algn="just">
              <a:spcBef>
                <a:spcPts val="0"/>
              </a:spcBef>
              <a:buFontTx/>
              <a:buChar char="-"/>
            </a:pPr>
            <a:r>
              <a:rPr lang="en-US" altLang="en-US" sz="2800" b="1" dirty="0">
                <a:latin typeface="Times New Roman" panose="02020603050405020304" pitchFamily="18" charset="0"/>
              </a:rPr>
              <a:t> Hoàn thành bài tập. </a:t>
            </a:r>
          </a:p>
          <a:p>
            <a:pPr algn="just">
              <a:spcBef>
                <a:spcPts val="600"/>
              </a:spcBef>
              <a:buNone/>
            </a:pPr>
            <a:r>
              <a:rPr lang="en-US" altLang="en-US" sz="2800" b="1" dirty="0">
                <a:solidFill>
                  <a:srgbClr val="FF0000"/>
                </a:solidFill>
                <a:latin typeface="Times New Roman" panose="02020603050405020304" pitchFamily="18" charset="0"/>
              </a:rPr>
              <a:t>- Chuẩn bị trước bài: </a:t>
            </a:r>
            <a:r>
              <a:rPr lang="en-US" altLang="en-US" sz="2800" b="1" dirty="0">
                <a:solidFill>
                  <a:srgbClr val="0070C0"/>
                </a:solidFill>
                <a:latin typeface="Times New Roman" panose="02020603050405020304" pitchFamily="18" charset="0"/>
              </a:rPr>
              <a:t>“Cách làm bài nghị luận về một đoạn thơ, bài thơ”</a:t>
            </a:r>
          </a:p>
          <a:p>
            <a:pPr algn="just">
              <a:spcBef>
                <a:spcPts val="600"/>
              </a:spcBef>
              <a:buNone/>
            </a:pPr>
            <a:r>
              <a:rPr lang="en-US" altLang="en-US" sz="2800" b="1" dirty="0">
                <a:latin typeface="Times New Roman" panose="02020603050405020304" pitchFamily="18" charset="0"/>
              </a:rPr>
              <a:t>  + Đọc và trả lời các câu hỏi trong SGK.</a:t>
            </a:r>
          </a:p>
          <a:p>
            <a:pPr algn="just">
              <a:spcBef>
                <a:spcPts val="600"/>
              </a:spcBef>
              <a:buNone/>
            </a:pPr>
            <a:r>
              <a:rPr lang="en-US" altLang="en-US" sz="2800" b="1" dirty="0">
                <a:latin typeface="Times New Roman" panose="02020603050405020304" pitchFamily="18" charset="0"/>
              </a:rPr>
              <a:t>  + Đọc trước VB “Quê hương trong tình thương, nỗi </a:t>
            </a:r>
            <a:r>
              <a:rPr lang="en-US" altLang="en-US" sz="2800" b="1" dirty="0" err="1">
                <a:latin typeface="Times New Roman" panose="02020603050405020304" pitchFamily="18" charset="0"/>
              </a:rPr>
              <a:t>nhớ</a:t>
            </a:r>
            <a:r>
              <a:rPr lang="en-US" altLang="en-US" sz="2800" b="1" dirty="0">
                <a:latin typeface="Times New Roman" panose="02020603050405020304" pitchFamily="18" charset="0"/>
              </a:rPr>
              <a:t>”( sgk-81).</a:t>
            </a:r>
          </a:p>
        </p:txBody>
      </p:sp>
      <p:sp>
        <p:nvSpPr>
          <p:cNvPr id="23556" name="Text Box 4"/>
          <p:cNvSpPr txBox="1">
            <a:spLocks noChangeArrowheads="1"/>
          </p:cNvSpPr>
          <p:nvPr/>
        </p:nvSpPr>
        <p:spPr bwMode="auto">
          <a:xfrm>
            <a:off x="3454400" y="869540"/>
            <a:ext cx="5257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a:solidFill>
                  <a:srgbClr val="FF0066"/>
                </a:solidFill>
                <a:latin typeface="Times New Roman" panose="02020603050405020304" pitchFamily="18" charset="0"/>
                <a:cs typeface="Times New Roman" panose="02020603050405020304" pitchFamily="18" charset="0"/>
              </a:rPr>
              <a:t>HƯỚNG DẪN HỌC Ở NHÀ</a:t>
            </a:r>
          </a:p>
        </p:txBody>
      </p:sp>
      <p:pic>
        <p:nvPicPr>
          <p:cNvPr id="6"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58373" y="675249"/>
            <a:ext cx="1981200" cy="57001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9820" y="5910577"/>
            <a:ext cx="373062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09619" y="2163738"/>
            <a:ext cx="231775" cy="373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0284751"/>
      </p:ext>
    </p:extLst>
  </p:cSld>
  <p:clrMapOvr>
    <a:masterClrMapping/>
  </p:clrMapOvr>
  <p:transition spd="slow">
    <p:wheel spokes="8"/>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74" y="0"/>
            <a:ext cx="4724400" cy="6858000"/>
          </a:xfrm>
          <a:prstGeom prst="rect">
            <a:avLst/>
          </a:prstGeom>
          <a:noFill/>
          <a:ln w="2857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5"/>
          <p:cNvSpPr txBox="1"/>
          <p:nvPr/>
        </p:nvSpPr>
        <p:spPr>
          <a:xfrm>
            <a:off x="5219114" y="2551837"/>
            <a:ext cx="6780628" cy="120032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vi-VN" sz="3600" b="1" dirty="0">
                <a:solidFill>
                  <a:srgbClr val="FF0000"/>
                </a:solidFill>
                <a:latin typeface="Times New Roman" panose="02020603050405020304" pitchFamily="18" charset="0"/>
                <a:cs typeface="Times New Roman" panose="02020603050405020304" pitchFamily="18" charset="0"/>
              </a:rPr>
              <a:t>NGHỊ LUẬN </a:t>
            </a:r>
            <a:endParaRPr lang="en-US" sz="3600" b="1" dirty="0">
              <a:solidFill>
                <a:srgbClr val="FF0000"/>
              </a:solidFill>
              <a:latin typeface="Times New Roman" panose="02020603050405020304" pitchFamily="18" charset="0"/>
              <a:cs typeface="Times New Roman" panose="02020603050405020304" pitchFamily="18" charset="0"/>
            </a:endParaRPr>
          </a:p>
          <a:p>
            <a:pPr algn="ctr"/>
            <a:r>
              <a:rPr lang="vi-VN" sz="3600" b="1" dirty="0">
                <a:solidFill>
                  <a:srgbClr val="FF0000"/>
                </a:solidFill>
                <a:latin typeface="Times New Roman" panose="02020603050405020304" pitchFamily="18" charset="0"/>
                <a:cs typeface="Times New Roman" panose="02020603050405020304" pitchFamily="18" charset="0"/>
              </a:rPr>
              <a:t>VỀ MỘT ĐOẠN THƠ, BÀI THƠ</a:t>
            </a:r>
            <a:endPar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6" name="Text Box 7"/>
          <p:cNvSpPr txBox="1">
            <a:spLocks noChangeArrowheads="1"/>
          </p:cNvSpPr>
          <p:nvPr/>
        </p:nvSpPr>
        <p:spPr bwMode="auto">
          <a:xfrm>
            <a:off x="5348369" y="278689"/>
            <a:ext cx="650073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3200" b="1" dirty="0" err="1">
                <a:latin typeface="Times New Roman" panose="02020603050405020304" pitchFamily="18" charset="0"/>
                <a:cs typeface="Times New Roman" panose="02020603050405020304" pitchFamily="18" charset="0"/>
              </a:rPr>
              <a:t>Tiết</a:t>
            </a:r>
            <a:r>
              <a:rPr lang="en-US" sz="3200" b="1" dirty="0">
                <a:latin typeface="Times New Roman" panose="02020603050405020304" pitchFamily="18" charset="0"/>
                <a:cs typeface="Times New Roman" panose="02020603050405020304" pitchFamily="18" charset="0"/>
              </a:rPr>
              <a:t> 137-141:  </a:t>
            </a:r>
            <a:r>
              <a:rPr lang="en-US" sz="3200" b="1" dirty="0" err="1">
                <a:latin typeface="Times New Roman" panose="02020603050405020304" pitchFamily="18" charset="0"/>
                <a:cs typeface="Times New Roman" panose="02020603050405020304" pitchFamily="18" charset="0"/>
              </a:rPr>
              <a:t>Tập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làm</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văn</a:t>
            </a:r>
            <a:endParaRPr lang="en-US"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9556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1856935" y="751836"/>
            <a:ext cx="9340948" cy="584775"/>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0" scaled="1"/>
            <a:tileRect/>
          </a:gradFill>
          <a:ln w="57150">
            <a:solidFill>
              <a:schemeClr val="tx1"/>
            </a:solidFill>
            <a:prstDash val="dash"/>
          </a:ln>
          <a:effectLst/>
        </p:spPr>
        <p:txBody>
          <a:bodyPr wrap="square">
            <a:spAutoFit/>
          </a:bodyPr>
          <a:lstStyle/>
          <a:p>
            <a:pPr algn="ctr">
              <a:spcBef>
                <a:spcPct val="50000"/>
              </a:spcBef>
            </a:pPr>
            <a:r>
              <a:rPr lang="en-US" altLang="en-US" sz="3200" b="1">
                <a:solidFill>
                  <a:srgbClr val="0375D3"/>
                </a:solidFill>
                <a:latin typeface="Times New Roman" panose="02020603050405020304" pitchFamily="18" charset="0"/>
                <a:cs typeface="Times New Roman" panose="02020603050405020304" pitchFamily="18" charset="0"/>
              </a:rPr>
              <a:t>NGHỊ LUẬN VỀ MỘT ĐOẠN THƠ, BÀI THƠ</a:t>
            </a:r>
          </a:p>
        </p:txBody>
      </p:sp>
      <p:sp>
        <p:nvSpPr>
          <p:cNvPr id="5" name="Text Box 7"/>
          <p:cNvSpPr txBox="1">
            <a:spLocks noChangeArrowheads="1"/>
          </p:cNvSpPr>
          <p:nvPr/>
        </p:nvSpPr>
        <p:spPr bwMode="auto">
          <a:xfrm>
            <a:off x="1578225" y="81739"/>
            <a:ext cx="417268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2800" b="1" dirty="0" err="1">
                <a:latin typeface="Times New Roman" panose="02020603050405020304" pitchFamily="18" charset="0"/>
                <a:cs typeface="Times New Roman" panose="02020603050405020304" pitchFamily="18" charset="0"/>
              </a:rPr>
              <a:t>Tập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văn</a:t>
            </a:r>
            <a:r>
              <a:rPr lang="en-US" sz="2800" b="1" dirty="0">
                <a:latin typeface="Times New Roman" panose="02020603050405020304" pitchFamily="18" charset="0"/>
                <a:cs typeface="Times New Roman" panose="02020603050405020304" pitchFamily="18" charset="0"/>
              </a:rPr>
              <a:t>:</a:t>
            </a:r>
          </a:p>
        </p:txBody>
      </p:sp>
      <p:sp>
        <p:nvSpPr>
          <p:cNvPr id="6" name="Text Box 40"/>
          <p:cNvSpPr txBox="1">
            <a:spLocks noChangeArrowheads="1"/>
          </p:cNvSpPr>
          <p:nvPr/>
        </p:nvSpPr>
        <p:spPr bwMode="auto">
          <a:xfrm>
            <a:off x="5458264" y="1452490"/>
            <a:ext cx="6541477"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eaLnBrk="1" hangingPunct="1">
              <a:spcBef>
                <a:spcPct val="50000"/>
              </a:spcBef>
            </a:pPr>
            <a:r>
              <a:rPr lang="en-US" altLang="en-US" sz="2800" b="1" i="0" dirty="0">
                <a:solidFill>
                  <a:srgbClr val="C00000"/>
                </a:solidFill>
                <a:latin typeface="Times New Roman" panose="02020603050405020304" pitchFamily="18" charset="0"/>
              </a:rPr>
              <a:t>I. </a:t>
            </a:r>
            <a:r>
              <a:rPr lang="en-US" altLang="en-US" sz="2800" b="1" i="0" dirty="0" err="1">
                <a:solidFill>
                  <a:srgbClr val="C00000"/>
                </a:solidFill>
                <a:latin typeface="Times New Roman" panose="02020603050405020304" pitchFamily="18" charset="0"/>
              </a:rPr>
              <a:t>Tìm</a:t>
            </a:r>
            <a:r>
              <a:rPr lang="en-US" altLang="en-US" sz="2800" b="1" i="0" dirty="0">
                <a:solidFill>
                  <a:srgbClr val="C00000"/>
                </a:solidFill>
                <a:latin typeface="Times New Roman" panose="02020603050405020304" pitchFamily="18" charset="0"/>
              </a:rPr>
              <a:t> </a:t>
            </a:r>
            <a:r>
              <a:rPr lang="en-US" altLang="en-US" sz="2800" b="1" i="0" dirty="0" err="1">
                <a:solidFill>
                  <a:srgbClr val="C00000"/>
                </a:solidFill>
                <a:latin typeface="Times New Roman" panose="02020603050405020304" pitchFamily="18" charset="0"/>
              </a:rPr>
              <a:t>hiểu</a:t>
            </a:r>
            <a:r>
              <a:rPr lang="en-US" altLang="en-US" sz="2800" b="1" i="0" dirty="0">
                <a:solidFill>
                  <a:srgbClr val="C00000"/>
                </a:solidFill>
                <a:latin typeface="Times New Roman" panose="02020603050405020304" pitchFamily="18" charset="0"/>
              </a:rPr>
              <a:t> </a:t>
            </a:r>
            <a:r>
              <a:rPr lang="en-US" altLang="en-US" sz="2800" b="1" i="0" dirty="0" err="1">
                <a:solidFill>
                  <a:srgbClr val="C00000"/>
                </a:solidFill>
                <a:latin typeface="Times New Roman" panose="02020603050405020304" pitchFamily="18" charset="0"/>
              </a:rPr>
              <a:t>bài</a:t>
            </a:r>
            <a:r>
              <a:rPr lang="en-US" altLang="en-US" sz="2800" b="1" i="0" dirty="0">
                <a:solidFill>
                  <a:srgbClr val="C00000"/>
                </a:solidFill>
                <a:latin typeface="Times New Roman" panose="02020603050405020304" pitchFamily="18" charset="0"/>
              </a:rPr>
              <a:t> </a:t>
            </a:r>
            <a:r>
              <a:rPr lang="en-US" altLang="en-US" sz="2800" b="1" i="0" dirty="0" err="1">
                <a:solidFill>
                  <a:srgbClr val="C00000"/>
                </a:solidFill>
                <a:latin typeface="Times New Roman" panose="02020603050405020304" pitchFamily="18" charset="0"/>
              </a:rPr>
              <a:t>nghị</a:t>
            </a:r>
            <a:r>
              <a:rPr lang="en-US" altLang="en-US" sz="2800" b="1" i="0" dirty="0">
                <a:solidFill>
                  <a:srgbClr val="C00000"/>
                </a:solidFill>
                <a:latin typeface="Times New Roman" panose="02020603050405020304" pitchFamily="18" charset="0"/>
              </a:rPr>
              <a:t> </a:t>
            </a:r>
            <a:r>
              <a:rPr lang="en-US" altLang="en-US" sz="2800" b="1" i="0" dirty="0" err="1">
                <a:solidFill>
                  <a:srgbClr val="C00000"/>
                </a:solidFill>
                <a:latin typeface="Times New Roman" panose="02020603050405020304" pitchFamily="18" charset="0"/>
              </a:rPr>
              <a:t>luận</a:t>
            </a:r>
            <a:r>
              <a:rPr lang="en-US" altLang="en-US" sz="2800" b="1" i="0" dirty="0">
                <a:solidFill>
                  <a:srgbClr val="C00000"/>
                </a:solidFill>
                <a:latin typeface="Times New Roman" panose="02020603050405020304" pitchFamily="18" charset="0"/>
              </a:rPr>
              <a:t> </a:t>
            </a:r>
            <a:r>
              <a:rPr lang="en-US" altLang="en-US" sz="2800" b="1" i="0" dirty="0" err="1">
                <a:solidFill>
                  <a:srgbClr val="C00000"/>
                </a:solidFill>
                <a:latin typeface="Times New Roman" panose="02020603050405020304" pitchFamily="18" charset="0"/>
              </a:rPr>
              <a:t>về</a:t>
            </a:r>
            <a:r>
              <a:rPr lang="en-US" altLang="en-US" sz="2800" b="1" i="0" dirty="0">
                <a:solidFill>
                  <a:srgbClr val="C00000"/>
                </a:solidFill>
                <a:latin typeface="Times New Roman" panose="02020603050405020304" pitchFamily="18" charset="0"/>
              </a:rPr>
              <a:t> </a:t>
            </a:r>
            <a:r>
              <a:rPr lang="en-US" altLang="en-US" sz="2800" b="1" i="0" dirty="0" err="1">
                <a:solidFill>
                  <a:srgbClr val="C00000"/>
                </a:solidFill>
                <a:latin typeface="Times New Roman" panose="02020603050405020304" pitchFamily="18" charset="0"/>
              </a:rPr>
              <a:t>một</a:t>
            </a:r>
            <a:r>
              <a:rPr lang="en-US" altLang="en-US" sz="2800" b="1" i="0" dirty="0">
                <a:solidFill>
                  <a:srgbClr val="C00000"/>
                </a:solidFill>
                <a:latin typeface="Times New Roman" panose="02020603050405020304" pitchFamily="18" charset="0"/>
              </a:rPr>
              <a:t> </a:t>
            </a:r>
            <a:r>
              <a:rPr lang="en-US" altLang="en-US" sz="2800" b="1" i="0" dirty="0" err="1">
                <a:solidFill>
                  <a:srgbClr val="C00000"/>
                </a:solidFill>
                <a:latin typeface="Times New Roman" panose="02020603050405020304" pitchFamily="18" charset="0"/>
              </a:rPr>
              <a:t>đoạn</a:t>
            </a:r>
            <a:r>
              <a:rPr lang="en-US" altLang="en-US" sz="2800" b="1" i="0" dirty="0">
                <a:solidFill>
                  <a:srgbClr val="C00000"/>
                </a:solidFill>
                <a:latin typeface="Times New Roman" panose="02020603050405020304" pitchFamily="18" charset="0"/>
              </a:rPr>
              <a:t> </a:t>
            </a:r>
            <a:r>
              <a:rPr lang="en-US" altLang="en-US" sz="2800" b="1" i="0" dirty="0" err="1">
                <a:solidFill>
                  <a:srgbClr val="C00000"/>
                </a:solidFill>
                <a:latin typeface="Times New Roman" panose="02020603050405020304" pitchFamily="18" charset="0"/>
              </a:rPr>
              <a:t>thơ</a:t>
            </a:r>
            <a:r>
              <a:rPr lang="en-US" altLang="en-US" sz="2800" b="1" i="0" dirty="0">
                <a:solidFill>
                  <a:srgbClr val="C00000"/>
                </a:solidFill>
                <a:latin typeface="Times New Roman" panose="02020603050405020304" pitchFamily="18" charset="0"/>
              </a:rPr>
              <a:t>, </a:t>
            </a:r>
            <a:r>
              <a:rPr lang="en-US" altLang="en-US" sz="2800" b="1" i="0" dirty="0" err="1">
                <a:solidFill>
                  <a:srgbClr val="C00000"/>
                </a:solidFill>
                <a:latin typeface="Times New Roman" panose="02020603050405020304" pitchFamily="18" charset="0"/>
              </a:rPr>
              <a:t>bài</a:t>
            </a:r>
            <a:r>
              <a:rPr lang="en-US" altLang="en-US" sz="2800" b="1" i="0" dirty="0">
                <a:solidFill>
                  <a:srgbClr val="C00000"/>
                </a:solidFill>
                <a:latin typeface="Times New Roman" panose="02020603050405020304" pitchFamily="18" charset="0"/>
              </a:rPr>
              <a:t> </a:t>
            </a:r>
            <a:r>
              <a:rPr lang="en-US" altLang="en-US" sz="2800" b="1" i="0" dirty="0" err="1">
                <a:solidFill>
                  <a:srgbClr val="C00000"/>
                </a:solidFill>
                <a:latin typeface="Times New Roman" panose="02020603050405020304" pitchFamily="18" charset="0"/>
              </a:rPr>
              <a:t>thơ</a:t>
            </a:r>
            <a:endParaRPr lang="en-US" altLang="en-US" sz="2800" b="1" i="0" dirty="0">
              <a:solidFill>
                <a:srgbClr val="C00000"/>
              </a:solidFill>
              <a:latin typeface="Times New Roman" panose="02020603050405020304" pitchFamily="18" charset="0"/>
            </a:endParaRPr>
          </a:p>
        </p:txBody>
      </p:sp>
      <p:pic>
        <p:nvPicPr>
          <p:cNvPr id="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766" y="1685436"/>
            <a:ext cx="310296" cy="4994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40"/>
          <p:cNvSpPr txBox="1">
            <a:spLocks noChangeArrowheads="1"/>
          </p:cNvSpPr>
          <p:nvPr/>
        </p:nvSpPr>
        <p:spPr bwMode="auto">
          <a:xfrm>
            <a:off x="5357446" y="2378611"/>
            <a:ext cx="648755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eaLnBrk="1" hangingPunct="1">
              <a:spcBef>
                <a:spcPct val="50000"/>
              </a:spcBef>
            </a:pPr>
            <a:r>
              <a:rPr lang="en-US" altLang="en-US" sz="2800" i="0" u="none" dirty="0">
                <a:solidFill>
                  <a:srgbClr val="0000FF"/>
                </a:solidFill>
                <a:latin typeface="Times New Roman" panose="02020603050405020304" pitchFamily="18" charset="0"/>
              </a:rPr>
              <a:t>1</a:t>
            </a:r>
            <a:r>
              <a:rPr lang="en-US" altLang="en-US" sz="2800" b="1" i="0" u="none" dirty="0">
                <a:solidFill>
                  <a:srgbClr val="0000FF"/>
                </a:solidFill>
                <a:latin typeface="Times New Roman" panose="02020603050405020304" pitchFamily="18" charset="0"/>
              </a:rPr>
              <a:t>. </a:t>
            </a:r>
            <a:r>
              <a:rPr lang="en-US" altLang="en-US" sz="2800" b="1" i="0" u="none" dirty="0" err="1">
                <a:solidFill>
                  <a:srgbClr val="0000FF"/>
                </a:solidFill>
                <a:latin typeface="Times New Roman" panose="02020603050405020304" pitchFamily="18" charset="0"/>
              </a:rPr>
              <a:t>Bài</a:t>
            </a:r>
            <a:r>
              <a:rPr lang="en-US" altLang="en-US" sz="2800" b="1" i="0" u="none" dirty="0">
                <a:solidFill>
                  <a:srgbClr val="0000FF"/>
                </a:solidFill>
                <a:latin typeface="Times New Roman" panose="02020603050405020304" pitchFamily="18" charset="0"/>
              </a:rPr>
              <a:t> </a:t>
            </a:r>
            <a:r>
              <a:rPr lang="en-US" altLang="en-US" sz="2800" b="1" i="0" u="none" dirty="0" err="1">
                <a:solidFill>
                  <a:srgbClr val="0000FF"/>
                </a:solidFill>
                <a:latin typeface="Times New Roman" panose="02020603050405020304" pitchFamily="18" charset="0"/>
              </a:rPr>
              <a:t>tập</a:t>
            </a:r>
            <a:r>
              <a:rPr lang="en-US" altLang="en-US" sz="2800" b="1" i="0" u="none" dirty="0">
                <a:solidFill>
                  <a:srgbClr val="0000FF"/>
                </a:solidFill>
                <a:latin typeface="Times New Roman" panose="02020603050405020304" pitchFamily="18" charset="0"/>
              </a:rPr>
              <a:t> </a:t>
            </a:r>
            <a:r>
              <a:rPr lang="en-US" altLang="en-US" sz="2800" i="0" u="none" dirty="0">
                <a:solidFill>
                  <a:srgbClr val="0000FF"/>
                </a:solidFill>
                <a:latin typeface="Times New Roman" panose="02020603050405020304" pitchFamily="18" charset="0"/>
              </a:rPr>
              <a:t>: VB: </a:t>
            </a:r>
            <a:r>
              <a:rPr lang="en-US" altLang="en-US" sz="2800" u="none" dirty="0">
                <a:solidFill>
                  <a:srgbClr val="0000FF"/>
                </a:solidFill>
                <a:latin typeface="Times New Roman" panose="02020603050405020304" pitchFamily="18" charset="0"/>
              </a:rPr>
              <a:t>Khát vọng hoà nhập, dâng hiến cho đời</a:t>
            </a:r>
          </a:p>
        </p:txBody>
      </p:sp>
      <p:sp>
        <p:nvSpPr>
          <p:cNvPr id="9" name="AutoShape 17"/>
          <p:cNvSpPr>
            <a:spLocks noChangeArrowheads="1"/>
          </p:cNvSpPr>
          <p:nvPr/>
        </p:nvSpPr>
        <p:spPr bwMode="auto">
          <a:xfrm>
            <a:off x="309489" y="3418449"/>
            <a:ext cx="4724400" cy="3150001"/>
          </a:xfrm>
          <a:prstGeom prst="cloudCallout">
            <a:avLst>
              <a:gd name="adj1" fmla="val 49677"/>
              <a:gd name="adj2" fmla="val -86705"/>
            </a:avLst>
          </a:prstGeom>
          <a:gradFill flip="none" rotWithShape="1">
            <a:gsLst>
              <a:gs pos="0">
                <a:schemeClr val="accent5">
                  <a:lumMod val="60000"/>
                  <a:lumOff val="40000"/>
                  <a:tint val="66000"/>
                  <a:satMod val="160000"/>
                </a:schemeClr>
              </a:gs>
              <a:gs pos="50000">
                <a:schemeClr val="accent5">
                  <a:lumMod val="60000"/>
                  <a:lumOff val="40000"/>
                  <a:tint val="44500"/>
                  <a:satMod val="160000"/>
                </a:schemeClr>
              </a:gs>
              <a:gs pos="100000">
                <a:schemeClr val="accent5">
                  <a:lumMod val="60000"/>
                  <a:lumOff val="40000"/>
                  <a:tint val="23500"/>
                  <a:satMod val="160000"/>
                </a:schemeClr>
              </a:gs>
            </a:gsLst>
            <a:path path="circle">
              <a:fillToRect r="100000" b="100000"/>
            </a:path>
            <a:tileRect l="-100000" t="-100000"/>
          </a:gradFill>
          <a:ln w="9525">
            <a:solidFill>
              <a:schemeClr val="tx1"/>
            </a:solidFill>
            <a:round/>
            <a:headEnd/>
            <a:tailEnd/>
          </a:ln>
          <a:effectLst/>
        </p:spPr>
        <p:txBody>
          <a:bodyPr/>
          <a:lstStyle>
            <a:defPPr>
              <a:defRPr lang="en-US"/>
            </a:defPPr>
            <a:lvl1pPr algn="l" rtl="0" fontAlgn="base">
              <a:spcBef>
                <a:spcPct val="0"/>
              </a:spcBef>
              <a:spcAft>
                <a:spcPct val="0"/>
              </a:spcAft>
              <a:defRPr sz="3200" b="1" i="1" u="sng" kern="1200">
                <a:solidFill>
                  <a:srgbClr val="FF0000"/>
                </a:solidFill>
                <a:latin typeface="Arial" panose="020B0604020202020204" pitchFamily="34" charset="0"/>
                <a:ea typeface="+mn-ea"/>
                <a:cs typeface="+mn-cs"/>
              </a:defRPr>
            </a:lvl1pPr>
            <a:lvl2pPr marL="457200" algn="l" rtl="0" fontAlgn="base">
              <a:spcBef>
                <a:spcPct val="0"/>
              </a:spcBef>
              <a:spcAft>
                <a:spcPct val="0"/>
              </a:spcAft>
              <a:defRPr sz="3200" b="1" i="1" u="sng" kern="1200">
                <a:solidFill>
                  <a:srgbClr val="FF0000"/>
                </a:solidFill>
                <a:latin typeface="Arial" panose="020B0604020202020204" pitchFamily="34" charset="0"/>
                <a:ea typeface="+mn-ea"/>
                <a:cs typeface="+mn-cs"/>
              </a:defRPr>
            </a:lvl2pPr>
            <a:lvl3pPr marL="914400" algn="l" rtl="0" fontAlgn="base">
              <a:spcBef>
                <a:spcPct val="0"/>
              </a:spcBef>
              <a:spcAft>
                <a:spcPct val="0"/>
              </a:spcAft>
              <a:defRPr sz="3200" b="1" i="1" u="sng" kern="1200">
                <a:solidFill>
                  <a:srgbClr val="FF0000"/>
                </a:solidFill>
                <a:latin typeface="Arial" panose="020B0604020202020204" pitchFamily="34" charset="0"/>
                <a:ea typeface="+mn-ea"/>
                <a:cs typeface="+mn-cs"/>
              </a:defRPr>
            </a:lvl3pPr>
            <a:lvl4pPr marL="1371600" algn="l" rtl="0" fontAlgn="base">
              <a:spcBef>
                <a:spcPct val="0"/>
              </a:spcBef>
              <a:spcAft>
                <a:spcPct val="0"/>
              </a:spcAft>
              <a:defRPr sz="3200" b="1" i="1" u="sng" kern="1200">
                <a:solidFill>
                  <a:srgbClr val="FF0000"/>
                </a:solidFill>
                <a:latin typeface="Arial" panose="020B0604020202020204" pitchFamily="34" charset="0"/>
                <a:ea typeface="+mn-ea"/>
                <a:cs typeface="+mn-cs"/>
              </a:defRPr>
            </a:lvl4pPr>
            <a:lvl5pPr marL="1828800" algn="l" rtl="0" fontAlgn="base">
              <a:spcBef>
                <a:spcPct val="0"/>
              </a:spcBef>
              <a:spcAft>
                <a:spcPct val="0"/>
              </a:spcAft>
              <a:defRPr sz="3200" b="1" i="1" u="sng" kern="1200">
                <a:solidFill>
                  <a:srgbClr val="FF0000"/>
                </a:solidFill>
                <a:latin typeface="Arial" panose="020B0604020202020204" pitchFamily="34" charset="0"/>
                <a:ea typeface="+mn-ea"/>
                <a:cs typeface="+mn-cs"/>
              </a:defRPr>
            </a:lvl5pPr>
            <a:lvl6pPr marL="2286000" algn="l" defTabSz="914400" rtl="0" eaLnBrk="1" latinLnBrk="0" hangingPunct="1">
              <a:defRPr sz="3200" b="1" i="1" u="sng" kern="1200">
                <a:solidFill>
                  <a:srgbClr val="FF0000"/>
                </a:solidFill>
                <a:latin typeface="Arial" panose="020B0604020202020204" pitchFamily="34" charset="0"/>
                <a:ea typeface="+mn-ea"/>
                <a:cs typeface="+mn-cs"/>
              </a:defRPr>
            </a:lvl6pPr>
            <a:lvl7pPr marL="2743200" algn="l" defTabSz="914400" rtl="0" eaLnBrk="1" latinLnBrk="0" hangingPunct="1">
              <a:defRPr sz="3200" b="1" i="1" u="sng" kern="1200">
                <a:solidFill>
                  <a:srgbClr val="FF0000"/>
                </a:solidFill>
                <a:latin typeface="Arial" panose="020B0604020202020204" pitchFamily="34" charset="0"/>
                <a:ea typeface="+mn-ea"/>
                <a:cs typeface="+mn-cs"/>
              </a:defRPr>
            </a:lvl7pPr>
            <a:lvl8pPr marL="3200400" algn="l" defTabSz="914400" rtl="0" eaLnBrk="1" latinLnBrk="0" hangingPunct="1">
              <a:defRPr sz="3200" b="1" i="1" u="sng" kern="1200">
                <a:solidFill>
                  <a:srgbClr val="FF0000"/>
                </a:solidFill>
                <a:latin typeface="Arial" panose="020B0604020202020204" pitchFamily="34" charset="0"/>
                <a:ea typeface="+mn-ea"/>
                <a:cs typeface="+mn-cs"/>
              </a:defRPr>
            </a:lvl8pPr>
            <a:lvl9pPr marL="3657600" algn="l" defTabSz="914400" rtl="0" eaLnBrk="1" latinLnBrk="0" hangingPunct="1">
              <a:defRPr sz="3200" b="1" i="1" u="sng" kern="1200">
                <a:solidFill>
                  <a:srgbClr val="FF0000"/>
                </a:solidFill>
                <a:latin typeface="Arial" panose="020B0604020202020204" pitchFamily="34" charset="0"/>
                <a:ea typeface="+mn-ea"/>
                <a:cs typeface="+mn-cs"/>
              </a:defRPr>
            </a:lvl9pPr>
          </a:lstStyle>
          <a:p>
            <a:pPr algn="ctr"/>
            <a:r>
              <a:rPr lang="fr-FR" sz="2400" u="none" dirty="0">
                <a:solidFill>
                  <a:schemeClr val="tx1"/>
                </a:solidFill>
                <a:latin typeface="Times New Roman" panose="02020603050405020304" pitchFamily="18" charset="0"/>
                <a:cs typeface="Times New Roman" panose="02020603050405020304" pitchFamily="18" charset="0"/>
              </a:rPr>
              <a:t>Em hãy đọc văn bản «</a:t>
            </a:r>
            <a:r>
              <a:rPr lang="en-US" altLang="en-US" sz="2400" i="0" u="none" dirty="0">
                <a:solidFill>
                  <a:schemeClr val="tx1"/>
                </a:solidFill>
                <a:latin typeface="Times New Roman" panose="02020603050405020304" pitchFamily="18" charset="0"/>
                <a:cs typeface="Times New Roman" panose="02020603050405020304" pitchFamily="18" charset="0"/>
              </a:rPr>
              <a:t>Khát vọng hoà nhập, dâng hiến cho đời” ở SGK/77</a:t>
            </a:r>
            <a:r>
              <a:rPr lang="fr-FR" sz="2400" u="none" dirty="0">
                <a:solidFill>
                  <a:schemeClr val="tx1"/>
                </a:solidFill>
                <a:latin typeface="Times New Roman" panose="02020603050405020304" pitchFamily="18" charset="0"/>
                <a:cs typeface="Times New Roman" panose="02020603050405020304" pitchFamily="18" charset="0"/>
              </a:rPr>
              <a:t> và cho biết </a:t>
            </a:r>
            <a:r>
              <a:rPr lang="en-US" sz="2400" u="none" dirty="0">
                <a:latin typeface="Times New Roman" panose="02020603050405020304" pitchFamily="18" charset="0"/>
                <a:cs typeface="Times New Roman" panose="02020603050405020304" pitchFamily="18" charset="0"/>
              </a:rPr>
              <a:t>vấn đề nghị luận </a:t>
            </a:r>
            <a:r>
              <a:rPr lang="en-US" sz="2400" u="none" dirty="0">
                <a:solidFill>
                  <a:schemeClr val="tx1"/>
                </a:solidFill>
                <a:latin typeface="Times New Roman" panose="02020603050405020304" pitchFamily="18" charset="0"/>
                <a:cs typeface="Times New Roman" panose="02020603050405020304" pitchFamily="18" charset="0"/>
              </a:rPr>
              <a:t>của văn bản này là gì?</a:t>
            </a:r>
            <a:endParaRPr lang="en-US" altLang="en-US" sz="2400" u="none" dirty="0">
              <a:solidFill>
                <a:schemeClr val="tx1"/>
              </a:solidFill>
              <a:latin typeface="Times New Roman" panose="02020603050405020304" pitchFamily="18" charset="0"/>
              <a:cs typeface="Times New Roman" panose="02020603050405020304" pitchFamily="18" charset="0"/>
            </a:endParaRPr>
          </a:p>
        </p:txBody>
      </p:sp>
      <p:pic>
        <p:nvPicPr>
          <p:cNvPr id="10" name="Picture 13" descr="vietba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08976">
            <a:off x="11265722" y="1213501"/>
            <a:ext cx="842800" cy="1069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277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11">
            <a:extLst>
              <a:ext uri="{FF2B5EF4-FFF2-40B4-BE49-F238E27FC236}">
                <a16:creationId xmlns:a16="http://schemas.microsoft.com/office/drawing/2014/main" id="{3F0A96FE-B838-8B45-9157-8D3CF3B4B29E}"/>
              </a:ext>
            </a:extLst>
          </p:cNvPr>
          <p:cNvSpPr txBox="1"/>
          <p:nvPr/>
        </p:nvSpPr>
        <p:spPr>
          <a:xfrm>
            <a:off x="178438" y="706592"/>
            <a:ext cx="11821305" cy="1938992"/>
          </a:xfrm>
          <a:prstGeom prst="rect">
            <a:avLst/>
          </a:prstGeom>
          <a:noFill/>
        </p:spPr>
        <p:txBody>
          <a:bodyPr wrap="square">
            <a:spAutoFit/>
          </a:bodyPr>
          <a:lstStyle/>
          <a:p>
            <a:pPr algn="just"/>
            <a:r>
              <a:rPr lang="en-US" sz="2400">
                <a:effectLst/>
                <a:latin typeface="Times New Roman" panose="02020603050405020304" pitchFamily="18" charset="0"/>
                <a:cs typeface="Times New Roman" panose="02020603050405020304" pitchFamily="18" charset="0"/>
              </a:rPr>
              <a:t>       Mùa xuân là mùa của thiên nhiên thắ m tươi, của vạn vật sinh sôi nảy nở. Văn học Việt Nam từng có không ít vần thơ thể hiện cảm xúc rạo rực, trẻ trung trước mùa xuân. Ngay từ khi ra đời, </a:t>
            </a:r>
            <a:r>
              <a:rPr lang="en-US" sz="2400" i="1">
                <a:effectLst/>
                <a:latin typeface="Times New Roman" panose="02020603050405020304" pitchFamily="18" charset="0"/>
                <a:cs typeface="Times New Roman" panose="02020603050405020304" pitchFamily="18" charset="0"/>
              </a:rPr>
              <a:t>Mùa xuân nho nhỏ</a:t>
            </a:r>
            <a:r>
              <a:rPr lang="en-US" sz="2400">
                <a:effectLst/>
                <a:latin typeface="Times New Roman" panose="02020603050405020304" pitchFamily="18" charset="0"/>
                <a:cs typeface="Times New Roman" panose="02020603050405020304" pitchFamily="18" charset="0"/>
              </a:rPr>
              <a:t> của Thanh Hải đã chiếm được cảm tình của đông đảo bạn đọc. Bài thơ đã toát lên một không khí vừa rạo rực vừa trong sáng, êm dịu đến dễ thương, thể hiện tình yêu thiết tha đối với thiên nhiên, đất nước và một nguyện ước cống hiến thật đáng trân trọng. </a:t>
            </a:r>
            <a:endParaRPr lang="vi-VN" sz="2400">
              <a:effectLst/>
              <a:latin typeface="Times New Roman" panose="02020603050405020304" pitchFamily="18" charset="0"/>
              <a:cs typeface="Times New Roman" panose="02020603050405020304" pitchFamily="18" charset="0"/>
            </a:endParaRPr>
          </a:p>
        </p:txBody>
      </p:sp>
      <p:sp>
        <p:nvSpPr>
          <p:cNvPr id="5" name="Hộp Văn bản 13">
            <a:extLst>
              <a:ext uri="{FF2B5EF4-FFF2-40B4-BE49-F238E27FC236}">
                <a16:creationId xmlns:a16="http://schemas.microsoft.com/office/drawing/2014/main" id="{D548AB57-EDEB-C444-9B69-9AC30D91927B}"/>
              </a:ext>
            </a:extLst>
          </p:cNvPr>
          <p:cNvSpPr txBox="1"/>
          <p:nvPr/>
        </p:nvSpPr>
        <p:spPr>
          <a:xfrm>
            <a:off x="158301" y="2547502"/>
            <a:ext cx="11943475" cy="1938992"/>
          </a:xfrm>
          <a:prstGeom prst="rect">
            <a:avLst/>
          </a:prstGeom>
          <a:noFill/>
        </p:spPr>
        <p:txBody>
          <a:bodyPr wrap="square">
            <a:spAutoFit/>
          </a:bodyPr>
          <a:lstStyle/>
          <a:p>
            <a:pPr algn="just"/>
            <a:r>
              <a:rPr lang="en-US" sz="2400" dirty="0">
                <a:latin typeface="Times New Roman" panose="02020603050405020304" pitchFamily="18" charset="0"/>
                <a:cs typeface="Times New Roman" panose="02020603050405020304" pitchFamily="18" charset="0"/>
              </a:rPr>
              <a:t>       Hình ảnh mùa xuân trong bài thơ của Thanh Hải  mang nhiều tầng ý nghĩa. Từ hình ảnh mùa xuân của thiên nhiên, đất nước trong lao động và chiến đấu, nhà thơ đi đến nguyện ước làm </a:t>
            </a:r>
            <a:r>
              <a:rPr lang="vi-VN" sz="2400" i="1" dirty="0">
                <a:solidFill>
                  <a:srgbClr val="0375D3"/>
                </a:solidFill>
                <a:latin typeface="Times New Roman" panose="02020603050405020304" pitchFamily="18" charset="0"/>
                <a:cs typeface="Times New Roman" panose="02020603050405020304" pitchFamily="18" charset="0"/>
              </a:rPr>
              <a:t>Một mùa xuân nho nhỏ</a:t>
            </a:r>
            <a:r>
              <a:rPr lang="en-US" sz="2400" i="1" dirty="0">
                <a:solidFill>
                  <a:srgbClr val="0375D3"/>
                </a:solidFill>
                <a:latin typeface="Times New Roman" panose="02020603050405020304" pitchFamily="18" charset="0"/>
                <a:cs typeface="Times New Roman" panose="02020603050405020304" pitchFamily="18" charset="0"/>
              </a:rPr>
              <a:t> - </a:t>
            </a:r>
            <a:r>
              <a:rPr lang="vi-VN" sz="2400" i="1" dirty="0">
                <a:solidFill>
                  <a:srgbClr val="0375D3"/>
                </a:solidFill>
                <a:latin typeface="Times New Roman" panose="02020603050405020304" pitchFamily="18" charset="0"/>
                <a:cs typeface="Times New Roman" panose="02020603050405020304" pitchFamily="18" charset="0"/>
              </a:rPr>
              <a:t>Lặng lẽ dâng cho đời</a:t>
            </a:r>
            <a:r>
              <a:rPr lang="en-US" sz="2400" i="1" dirty="0">
                <a:solidFill>
                  <a:schemeClr val="accent6">
                    <a:lumMod val="75000"/>
                  </a:schemeClr>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cất lên khúc hát xao xuyến, tươi vui hoà trong bản tình ca, anh hùng ca của cách mạng. Trong đó, mùa xuân nào cũng thật gợi cảm, cũng thật đáng yêu.</a:t>
            </a:r>
            <a:endParaRPr lang="vi-VN" sz="2400" dirty="0">
              <a:effectLst/>
              <a:latin typeface="Times New Roman" panose="02020603050405020304" pitchFamily="18" charset="0"/>
              <a:cs typeface="Times New Roman" panose="02020603050405020304" pitchFamily="18" charset="0"/>
            </a:endParaRPr>
          </a:p>
        </p:txBody>
      </p:sp>
      <p:sp>
        <p:nvSpPr>
          <p:cNvPr id="6" name="Hộp Văn bản 15">
            <a:extLst>
              <a:ext uri="{FF2B5EF4-FFF2-40B4-BE49-F238E27FC236}">
                <a16:creationId xmlns:a16="http://schemas.microsoft.com/office/drawing/2014/main" id="{B9C53330-0D89-2041-BE3F-5EEC8BBC4A05}"/>
              </a:ext>
            </a:extLst>
          </p:cNvPr>
          <p:cNvSpPr txBox="1"/>
          <p:nvPr/>
        </p:nvSpPr>
        <p:spPr>
          <a:xfrm>
            <a:off x="123717" y="4388411"/>
            <a:ext cx="11932293" cy="2308324"/>
          </a:xfrm>
          <a:prstGeom prst="rect">
            <a:avLst/>
          </a:prstGeom>
          <a:noFill/>
        </p:spPr>
        <p:txBody>
          <a:bodyPr wrap="square">
            <a:spAutoFit/>
          </a:bodyPr>
          <a:lstStyle/>
          <a:p>
            <a:pPr algn="just"/>
            <a:r>
              <a:rPr lang="en-US" sz="2400">
                <a:effectLst/>
                <a:latin typeface="Times New Roman" panose="02020603050405020304" pitchFamily="18" charset="0"/>
                <a:cs typeface="Times New Roman" panose="02020603050405020304" pitchFamily="18" charset="0"/>
              </a:rPr>
              <a:t>     Bức tranh xuân của thiên nhiên, đất nước được tạo nên từ các chi tiết rất tiêu biểu, được vẽ bằng cả màu sắc lẫn âm thanh. Đó là </a:t>
            </a:r>
            <a:r>
              <a:rPr lang="vi-VN" sz="2400" i="1">
                <a:solidFill>
                  <a:srgbClr val="0375D3"/>
                </a:solidFill>
                <a:latin typeface="Times New Roman" panose="02020603050405020304" pitchFamily="18" charset="0"/>
                <a:cs typeface="Times New Roman" panose="02020603050405020304" pitchFamily="18" charset="0"/>
              </a:rPr>
              <a:t>dòng sông xanh</a:t>
            </a:r>
            <a:r>
              <a:rPr lang="en-US" sz="2400" i="1">
                <a:solidFill>
                  <a:srgbClr val="0375D3"/>
                </a:solidFill>
                <a:latin typeface="Times New Roman" panose="02020603050405020304" pitchFamily="18" charset="0"/>
                <a:cs typeface="Times New Roman" panose="02020603050405020304" pitchFamily="18" charset="0"/>
              </a:rPr>
              <a:t>,</a:t>
            </a:r>
            <a:r>
              <a:rPr lang="vi-VN" sz="2400" i="1">
                <a:solidFill>
                  <a:srgbClr val="0375D3"/>
                </a:solidFill>
                <a:latin typeface="Times New Roman" panose="02020603050405020304" pitchFamily="18" charset="0"/>
                <a:cs typeface="Times New Roman" panose="02020603050405020304" pitchFamily="18" charset="0"/>
              </a:rPr>
              <a:t> bông hoa tím biếc</a:t>
            </a:r>
            <a:r>
              <a:rPr lang="en-US" sz="2400" i="1">
                <a:latin typeface="Times New Roman" panose="02020603050405020304" pitchFamily="18" charset="0"/>
                <a:cs typeface="Times New Roman" panose="02020603050405020304" pitchFamily="18" charset="0"/>
              </a:rPr>
              <a:t>, </a:t>
            </a:r>
            <a:r>
              <a:rPr lang="en-US" sz="2400">
                <a:latin typeface="Times New Roman" panose="02020603050405020304" pitchFamily="18" charset="0"/>
                <a:cs typeface="Times New Roman" panose="02020603050405020304" pitchFamily="18" charset="0"/>
              </a:rPr>
              <a:t>là  </a:t>
            </a:r>
            <a:r>
              <a:rPr lang="en-US" sz="2400" i="1">
                <a:solidFill>
                  <a:srgbClr val="0000FF"/>
                </a:solidFill>
                <a:latin typeface="Times New Roman" panose="02020603050405020304" pitchFamily="18" charset="0"/>
                <a:cs typeface="Times New Roman" panose="02020603050405020304" pitchFamily="18" charset="0"/>
              </a:rPr>
              <a:t>l</a:t>
            </a:r>
            <a:r>
              <a:rPr lang="en-US" altLang="en-US" sz="2400" i="1">
                <a:solidFill>
                  <a:srgbClr val="0000FF"/>
                </a:solidFill>
                <a:latin typeface="Times New Roman" panose="02020603050405020304" pitchFamily="18" charset="0"/>
                <a:cs typeface="Times New Roman" panose="02020603050405020304" pitchFamily="18" charset="0"/>
              </a:rPr>
              <a:t>ộc giắt đầy trên lưng </a:t>
            </a:r>
            <a:r>
              <a:rPr lang="en-US" altLang="en-US" sz="2400">
                <a:latin typeface="Times New Roman" panose="02020603050405020304" pitchFamily="18" charset="0"/>
                <a:cs typeface="Times New Roman" panose="02020603050405020304" pitchFamily="18" charset="0"/>
              </a:rPr>
              <a:t>người ra trận và </a:t>
            </a:r>
            <a:r>
              <a:rPr lang="en-US" altLang="en-US" sz="2400" i="1">
                <a:solidFill>
                  <a:srgbClr val="0000FF"/>
                </a:solidFill>
                <a:latin typeface="Times New Roman" panose="02020603050405020304" pitchFamily="18" charset="0"/>
                <a:cs typeface="Times New Roman" panose="02020603050405020304" pitchFamily="18" charset="0"/>
              </a:rPr>
              <a:t>trải dài </a:t>
            </a:r>
            <a:r>
              <a:rPr lang="en-US" altLang="en-US" sz="2400">
                <a:latin typeface="Times New Roman" panose="02020603050405020304" pitchFamily="18" charset="0"/>
                <a:cs typeface="Times New Roman" panose="02020603050405020304" pitchFamily="18" charset="0"/>
              </a:rPr>
              <a:t>trên những cánh đồng ( tượng trưng cho sự nảy nở, sinh sôi, cho sự dồi dào, thành đạt). Đó là tiếng chim chiền chiện lảnh lót vang trời. Hình ảnh mùa xuân hiện lên trong cảm xúc thiết tha, trìu mến của nhà thơ, trong lời kêu, giọng hỏi: </a:t>
            </a:r>
            <a:r>
              <a:rPr lang="en-US" altLang="en-US" sz="2400" i="1">
                <a:solidFill>
                  <a:srgbClr val="0375D3"/>
                </a:solidFill>
                <a:latin typeface="Times New Roman" panose="02020603050405020304" pitchFamily="18" charset="0"/>
                <a:cs typeface="Times New Roman" panose="02020603050405020304" pitchFamily="18" charset="0"/>
              </a:rPr>
              <a:t>ơi …, hót chi mà,…</a:t>
            </a:r>
            <a:r>
              <a:rPr lang="en-US" altLang="en-US" sz="2400">
                <a:latin typeface="Times New Roman" panose="02020603050405020304" pitchFamily="18" charset="0"/>
                <a:cs typeface="Times New Roman" panose="02020603050405020304" pitchFamily="18" charset="0"/>
              </a:rPr>
              <a:t>Đặc biệt, tình cảm nâng niu vẻ đẹp của mùa xuân, khát vọng thu nhận và giữ gìn vẻ đẹp  </a:t>
            </a:r>
            <a:endParaRPr lang="vi-VN" sz="2400">
              <a:effectLst/>
              <a:latin typeface="Times New Roman" panose="02020603050405020304" pitchFamily="18" charset="0"/>
              <a:cs typeface="Times New Roman" panose="02020603050405020304" pitchFamily="18" charset="0"/>
            </a:endParaRPr>
          </a:p>
        </p:txBody>
      </p:sp>
      <p:sp>
        <p:nvSpPr>
          <p:cNvPr id="8" name="TextBox 6"/>
          <p:cNvSpPr txBox="1">
            <a:spLocks noChangeArrowheads="1"/>
          </p:cNvSpPr>
          <p:nvPr/>
        </p:nvSpPr>
        <p:spPr bwMode="auto">
          <a:xfrm>
            <a:off x="1708053" y="155239"/>
            <a:ext cx="851916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2800" b="1">
                <a:solidFill>
                  <a:srgbClr val="0000FF"/>
                </a:solidFill>
                <a:latin typeface="Times New Roman" panose="02020603050405020304" pitchFamily="18" charset="0"/>
                <a:cs typeface="Times New Roman" panose="02020603050405020304" pitchFamily="18" charset="0"/>
              </a:rPr>
              <a:t>KHÁT VỌNG HOÀ NHẬP, DÂNG HIẾN CHO ĐỜI</a:t>
            </a:r>
          </a:p>
        </p:txBody>
      </p:sp>
    </p:spTree>
    <p:extLst>
      <p:ext uri="{BB962C8B-B14F-4D97-AF65-F5344CB8AC3E}">
        <p14:creationId xmlns:p14="http://schemas.microsoft.com/office/powerpoint/2010/main" val="2440141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11">
            <a:extLst>
              <a:ext uri="{FF2B5EF4-FFF2-40B4-BE49-F238E27FC236}">
                <a16:creationId xmlns:a16="http://schemas.microsoft.com/office/drawing/2014/main" id="{3F0A96FE-B838-8B45-9157-8D3CF3B4B29E}"/>
              </a:ext>
            </a:extLst>
          </p:cNvPr>
          <p:cNvSpPr txBox="1"/>
          <p:nvPr/>
        </p:nvSpPr>
        <p:spPr>
          <a:xfrm>
            <a:off x="94030" y="312696"/>
            <a:ext cx="11961981" cy="2677656"/>
          </a:xfrm>
          <a:prstGeom prst="rect">
            <a:avLst/>
          </a:prstGeom>
          <a:noFill/>
        </p:spPr>
        <p:txBody>
          <a:bodyPr wrap="square">
            <a:spAutoFit/>
          </a:bodyPr>
          <a:lstStyle/>
          <a:p>
            <a:pPr algn="just"/>
            <a:r>
              <a:rPr lang="en-US" altLang="en-US" sz="2400">
                <a:latin typeface="Times New Roman" panose="02020603050405020304" pitchFamily="18" charset="0"/>
                <a:cs typeface="Times New Roman" panose="02020603050405020304" pitchFamily="18" charset="0"/>
              </a:rPr>
              <a:t>ấy được thể hiện qua tư thế độc đáo: </a:t>
            </a:r>
            <a:r>
              <a:rPr lang="vi-VN" sz="2400" i="1">
                <a:solidFill>
                  <a:srgbClr val="0375D3"/>
                </a:solidFill>
                <a:latin typeface="Times New Roman" panose="02020603050405020304" pitchFamily="18" charset="0"/>
                <a:cs typeface="Times New Roman" panose="02020603050405020304" pitchFamily="18" charset="0"/>
              </a:rPr>
              <a:t>Tôi đưa tay tôi hứng</a:t>
            </a:r>
            <a:r>
              <a:rPr lang="en-US" sz="2400" i="1">
                <a:solidFill>
                  <a:srgbClr val="0375D3"/>
                </a:solidFill>
                <a:latin typeface="Times New Roman" panose="02020603050405020304" pitchFamily="18" charset="0"/>
                <a:cs typeface="Times New Roman" panose="02020603050405020304" pitchFamily="18" charset="0"/>
              </a:rPr>
              <a:t> </a:t>
            </a:r>
            <a:r>
              <a:rPr lang="en-US" sz="2400">
                <a:latin typeface="Times New Roman" panose="02020603050405020304" pitchFamily="18" charset="0"/>
                <a:cs typeface="Times New Roman" panose="02020603050405020304" pitchFamily="18" charset="0"/>
              </a:rPr>
              <a:t>từng giọt âm thanh từ trời xanh rơi xuống. Tiếng chim chiền chiện thả vào không gian trong suốt của mùa xuân được cảm nhận thành từng giọt mang màu sắc long lanh. </a:t>
            </a:r>
            <a:r>
              <a:rPr lang="en-US" sz="2400">
                <a:effectLst/>
                <a:latin typeface="Times New Roman" panose="02020603050405020304" pitchFamily="18" charset="0"/>
                <a:cs typeface="Times New Roman" panose="02020603050405020304" pitchFamily="18" charset="0"/>
              </a:rPr>
              <a:t>Cảm giác ấy, động tác ấy chỉ có được ở một tâm hồn thi sĩ, ở một tấm lòng thiết tha yêu mến cuộc sống này. Từ hình ảnh mùa xuân gần gũi, nhà thơ liên tưởng khái quát đến truyền thống bốn nghìn năm, đến sức xuân </a:t>
            </a:r>
            <a:r>
              <a:rPr lang="en-US" altLang="en-US" sz="2400" i="1">
                <a:solidFill>
                  <a:srgbClr val="0375D3"/>
                </a:solidFill>
                <a:latin typeface="Times New Roman" panose="02020603050405020304" pitchFamily="18" charset="0"/>
                <a:cs typeface="Times New Roman" panose="02020603050405020304" pitchFamily="18" charset="0"/>
              </a:rPr>
              <a:t>cứ đi lên phí trước</a:t>
            </a:r>
            <a:r>
              <a:rPr lang="en-US" altLang="en-US" sz="2400">
                <a:solidFill>
                  <a:srgbClr val="0375D3"/>
                </a:solidFill>
                <a:latin typeface="Times New Roman" panose="02020603050405020304" pitchFamily="18" charset="0"/>
                <a:cs typeface="Times New Roman" panose="02020603050405020304" pitchFamily="18" charset="0"/>
              </a:rPr>
              <a:t> </a:t>
            </a:r>
            <a:r>
              <a:rPr lang="en-US" altLang="en-US" sz="2400">
                <a:latin typeface="Times New Roman" panose="02020603050405020304" pitchFamily="18" charset="0"/>
                <a:cs typeface="Times New Roman" panose="02020603050405020304" pitchFamily="18" charset="0"/>
              </a:rPr>
              <a:t>của đất nước. Khi đúc kết, khái quát như thế, lời thơ dễ khô khan. Nhưng khổ thơ thứ ba cứ như tự nhiên được cuốn đi trong dòng cảm xúc dịu dàng, đằm thắm, </a:t>
            </a:r>
            <a:r>
              <a:rPr lang="en-US" altLang="en-US" sz="2300">
                <a:latin typeface="Times New Roman" panose="02020603050405020304" pitchFamily="18" charset="0"/>
                <a:cs typeface="Times New Roman" panose="02020603050405020304" pitchFamily="18" charset="0"/>
              </a:rPr>
              <a:t>do đó vẫn nằm trong mạch tâm tình.</a:t>
            </a:r>
            <a:r>
              <a:rPr lang="en-US" sz="2300">
                <a:effectLst/>
                <a:latin typeface="Times New Roman" panose="02020603050405020304" pitchFamily="18" charset="0"/>
                <a:cs typeface="Times New Roman" panose="02020603050405020304" pitchFamily="18" charset="0"/>
              </a:rPr>
              <a:t>                                                                                                                                                                                                                                               </a:t>
            </a:r>
            <a:endParaRPr lang="vi-VN" sz="2300">
              <a:effectLst/>
              <a:latin typeface="Times New Roman" panose="02020603050405020304" pitchFamily="18" charset="0"/>
              <a:cs typeface="Times New Roman" panose="02020603050405020304" pitchFamily="18" charset="0"/>
            </a:endParaRPr>
          </a:p>
        </p:txBody>
      </p:sp>
      <p:sp>
        <p:nvSpPr>
          <p:cNvPr id="5" name="TextBox 4"/>
          <p:cNvSpPr txBox="1"/>
          <p:nvPr/>
        </p:nvSpPr>
        <p:spPr>
          <a:xfrm>
            <a:off x="126607" y="2883873"/>
            <a:ext cx="11929404" cy="3754874"/>
          </a:xfrm>
          <a:prstGeom prst="rect">
            <a:avLst/>
          </a:prstGeom>
          <a:noFill/>
        </p:spPr>
        <p:txBody>
          <a:bodyPr wrap="square" rtlCol="0">
            <a:spAutoFit/>
          </a:bodyPr>
          <a:lstStyle/>
          <a:p>
            <a:pPr algn="just"/>
            <a:r>
              <a:rPr lang="en-US" sz="2300">
                <a:latin typeface="Times New Roman" panose="02020603050405020304" pitchFamily="18" charset="0"/>
                <a:cs typeface="Times New Roman" panose="02020603050405020304" pitchFamily="18" charset="0"/>
              </a:rPr>
              <a:t>        Từ rung cảm thiết tha trước mùa xuân đẹp của quê hương, đất nước, Thanh Hải bộc lộ một nguyện ước chân thành:</a:t>
            </a:r>
          </a:p>
          <a:p>
            <a:pPr algn="ctr"/>
            <a:r>
              <a:rPr lang="vi-VN" sz="2400" i="1">
                <a:solidFill>
                  <a:srgbClr val="0000FF"/>
                </a:solidFill>
                <a:latin typeface="Times New Roman" panose="02020603050405020304" pitchFamily="18" charset="0"/>
                <a:cs typeface="Times New Roman" panose="02020603050405020304" pitchFamily="18" charset="0"/>
              </a:rPr>
              <a:t>Ta làm con chim hót</a:t>
            </a:r>
            <a:br>
              <a:rPr lang="vi-VN" sz="2400" i="1">
                <a:solidFill>
                  <a:srgbClr val="0000FF"/>
                </a:solidFill>
                <a:latin typeface="Times New Roman" panose="02020603050405020304" pitchFamily="18" charset="0"/>
                <a:cs typeface="Times New Roman" panose="02020603050405020304" pitchFamily="18" charset="0"/>
              </a:rPr>
            </a:br>
            <a:r>
              <a:rPr lang="vi-VN" sz="2400" i="1">
                <a:solidFill>
                  <a:srgbClr val="0000FF"/>
                </a:solidFill>
                <a:latin typeface="Times New Roman" panose="02020603050405020304" pitchFamily="18" charset="0"/>
                <a:cs typeface="Times New Roman" panose="02020603050405020304" pitchFamily="18" charset="0"/>
              </a:rPr>
              <a:t>Ta làm một cành hoa</a:t>
            </a:r>
            <a:br>
              <a:rPr lang="vi-VN" sz="2400" i="1">
                <a:solidFill>
                  <a:srgbClr val="0000FF"/>
                </a:solidFill>
                <a:latin typeface="Times New Roman" panose="02020603050405020304" pitchFamily="18" charset="0"/>
                <a:cs typeface="Times New Roman" panose="02020603050405020304" pitchFamily="18" charset="0"/>
              </a:rPr>
            </a:br>
            <a:r>
              <a:rPr lang="vi-VN" sz="2400" i="1">
                <a:solidFill>
                  <a:srgbClr val="0000FF"/>
                </a:solidFill>
                <a:latin typeface="Times New Roman" panose="02020603050405020304" pitchFamily="18" charset="0"/>
                <a:cs typeface="Times New Roman" panose="02020603050405020304" pitchFamily="18" charset="0"/>
              </a:rPr>
              <a:t>Ta nhập vào hoà ca</a:t>
            </a:r>
            <a:br>
              <a:rPr lang="vi-VN" sz="2400" i="1">
                <a:solidFill>
                  <a:srgbClr val="0000FF"/>
                </a:solidFill>
                <a:latin typeface="Times New Roman" panose="02020603050405020304" pitchFamily="18" charset="0"/>
                <a:cs typeface="Times New Roman" panose="02020603050405020304" pitchFamily="18" charset="0"/>
              </a:rPr>
            </a:br>
            <a:r>
              <a:rPr lang="vi-VN" sz="2400" i="1">
                <a:solidFill>
                  <a:srgbClr val="0000FF"/>
                </a:solidFill>
                <a:latin typeface="Times New Roman" panose="02020603050405020304" pitchFamily="18" charset="0"/>
                <a:cs typeface="Times New Roman" panose="02020603050405020304" pitchFamily="18" charset="0"/>
              </a:rPr>
              <a:t>Một nốt trầm xao xuyến.</a:t>
            </a:r>
          </a:p>
          <a:p>
            <a:pPr algn="just"/>
            <a:r>
              <a:rPr lang="en-US" sz="2300">
                <a:latin typeface="Times New Roman" panose="02020603050405020304" pitchFamily="18" charset="0"/>
                <a:cs typeface="Times New Roman" panose="02020603050405020304" pitchFamily="18" charset="0"/>
              </a:rPr>
              <a:t>       Đó chính là hình ảnh </a:t>
            </a:r>
            <a:r>
              <a:rPr lang="vi-VN" sz="2400" i="1">
                <a:solidFill>
                  <a:srgbClr val="0000FF"/>
                </a:solidFill>
                <a:latin typeface="Times New Roman" panose="02020603050405020304" pitchFamily="18" charset="0"/>
                <a:cs typeface="Times New Roman" panose="02020603050405020304" pitchFamily="18" charset="0"/>
              </a:rPr>
              <a:t>Một mùa xuân nho nhỏ</a:t>
            </a:r>
            <a:r>
              <a:rPr lang="en-US" sz="2400" i="1">
                <a:solidFill>
                  <a:srgbClr val="0000FF"/>
                </a:solidFill>
                <a:latin typeface="Times New Roman" panose="02020603050405020304" pitchFamily="18" charset="0"/>
                <a:cs typeface="Times New Roman" panose="02020603050405020304" pitchFamily="18" charset="0"/>
              </a:rPr>
              <a:t> - </a:t>
            </a:r>
            <a:r>
              <a:rPr lang="vi-VN" sz="2400" i="1">
                <a:solidFill>
                  <a:srgbClr val="0000FF"/>
                </a:solidFill>
                <a:latin typeface="Times New Roman" panose="02020603050405020304" pitchFamily="18" charset="0"/>
                <a:cs typeface="Times New Roman" panose="02020603050405020304" pitchFamily="18" charset="0"/>
              </a:rPr>
              <a:t>Lặng lẽ dâng cho đời</a:t>
            </a:r>
            <a:r>
              <a:rPr lang="en-US" sz="2400" i="1">
                <a:solidFill>
                  <a:srgbClr val="0000FF"/>
                </a:solidFill>
                <a:latin typeface="Times New Roman" panose="02020603050405020304" pitchFamily="18" charset="0"/>
                <a:cs typeface="Times New Roman" panose="02020603050405020304" pitchFamily="18" charset="0"/>
              </a:rPr>
              <a:t> </a:t>
            </a:r>
            <a:r>
              <a:rPr lang="en-US" sz="2400">
                <a:latin typeface="Times New Roman" panose="02020603050405020304" pitchFamily="18" charset="0"/>
                <a:cs typeface="Times New Roman" panose="02020603050405020304" pitchFamily="18" charset="0"/>
              </a:rPr>
              <a:t>thể hiện được khát vọng được hoà nhập, được dâng hiến. Đến đây ta bỗng thấm thía ý nghĩa của nhan đề bài thơ. Trước Thanh Hải quả chưa từng có hình ảnh thơ vừa lạ, vừa hồn nhiên, thân thương này. Hình ảnh </a:t>
            </a:r>
            <a:r>
              <a:rPr lang="vi-VN" sz="2400" i="1">
                <a:solidFill>
                  <a:srgbClr val="0000FF"/>
                </a:solidFill>
                <a:latin typeface="Times New Roman" panose="02020603050405020304" pitchFamily="18" charset="0"/>
                <a:cs typeface="Times New Roman" panose="02020603050405020304" pitchFamily="18" charset="0"/>
              </a:rPr>
              <a:t>mùa xuân nho nhỏ</a:t>
            </a:r>
            <a:r>
              <a:rPr lang="en-US" sz="2400" i="1">
                <a:solidFill>
                  <a:srgbClr val="0000FF"/>
                </a:solidFill>
                <a:latin typeface="Times New Roman" panose="02020603050405020304" pitchFamily="18" charset="0"/>
                <a:cs typeface="Times New Roman" panose="02020603050405020304" pitchFamily="18" charset="0"/>
              </a:rPr>
              <a:t> </a:t>
            </a:r>
            <a:r>
              <a:rPr lang="en-US" sz="2400">
                <a:latin typeface="Times New Roman" panose="02020603050405020304" pitchFamily="18" charset="0"/>
                <a:cs typeface="Times New Roman" panose="02020603050405020304" pitchFamily="18" charset="0"/>
              </a:rPr>
              <a:t>chứa đựng sự khiêm nhường mà cũng tự tin, tự hào biết mấy của con người</a:t>
            </a:r>
            <a:endParaRPr lang="en-US" sz="2300">
              <a:latin typeface="Times New Roman" panose="02020603050405020304" pitchFamily="18" charset="0"/>
              <a:cs typeface="Times New Roman" panose="02020603050405020304" pitchFamily="18" charset="0"/>
            </a:endParaRPr>
          </a:p>
        </p:txBody>
      </p:sp>
      <p:sp>
        <p:nvSpPr>
          <p:cNvPr id="6" name="Title 1"/>
          <p:cNvSpPr>
            <a:spLocks noGrp="1"/>
          </p:cNvSpPr>
          <p:nvPr>
            <p:ph type="title"/>
          </p:nvPr>
        </p:nvSpPr>
        <p:spPr>
          <a:xfrm>
            <a:off x="79961" y="87608"/>
            <a:ext cx="12004185" cy="6714119"/>
          </a:xfrm>
          <a:ln w="76200">
            <a:solidFill>
              <a:srgbClr val="00B050"/>
            </a:solidFill>
          </a:ln>
        </p:spPr>
        <p:txBody>
          <a:bodyPr/>
          <a:lstStyle/>
          <a:p>
            <a:endParaRPr lang="en-US" dirty="0"/>
          </a:p>
        </p:txBody>
      </p:sp>
    </p:spTree>
    <p:extLst>
      <p:ext uri="{BB962C8B-B14F-4D97-AF65-F5344CB8AC3E}">
        <p14:creationId xmlns:p14="http://schemas.microsoft.com/office/powerpoint/2010/main" val="1435204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3218" y="731520"/>
            <a:ext cx="11732456" cy="4878259"/>
          </a:xfrm>
          <a:prstGeom prst="rect">
            <a:avLst/>
          </a:prstGeom>
          <a:noFill/>
        </p:spPr>
        <p:txBody>
          <a:bodyPr wrap="square" rtlCol="0">
            <a:spAutoFit/>
          </a:bodyPr>
          <a:lstStyle/>
          <a:p>
            <a:pPr algn="just"/>
            <a:r>
              <a:rPr lang="en-US" sz="2400">
                <a:latin typeface="Times New Roman" panose="02020603050405020304" pitchFamily="18" charset="0"/>
                <a:cs typeface="Times New Roman" panose="02020603050405020304" pitchFamily="18" charset="0"/>
              </a:rPr>
              <a:t>ý thức sâu sắc về giá trị cuộc đời, về hạnh phúc của hiến dâng và đón nhận. </a:t>
            </a:r>
            <a:r>
              <a:rPr lang="en-US" sz="2400" i="1">
                <a:solidFill>
                  <a:srgbClr val="0000FF"/>
                </a:solidFill>
                <a:latin typeface="Times New Roman" panose="02020603050405020304" pitchFamily="18" charset="0"/>
                <a:cs typeface="Times New Roman" panose="02020603050405020304" pitchFamily="18" charset="0"/>
              </a:rPr>
              <a:t>N</a:t>
            </a:r>
            <a:r>
              <a:rPr lang="vi-VN" sz="2400" i="1">
                <a:solidFill>
                  <a:srgbClr val="0000FF"/>
                </a:solidFill>
                <a:latin typeface="Times New Roman" panose="02020603050405020304" pitchFamily="18" charset="0"/>
                <a:cs typeface="Times New Roman" panose="02020603050405020304" pitchFamily="18" charset="0"/>
              </a:rPr>
              <a:t>ốt trầm xao xuyến</a:t>
            </a:r>
            <a:r>
              <a:rPr lang="en-US" sz="2400" i="1">
                <a:solidFill>
                  <a:schemeClr val="accent6">
                    <a:lumMod val="75000"/>
                  </a:schemeClr>
                </a:solidFill>
                <a:latin typeface="Times New Roman" panose="02020603050405020304" pitchFamily="18" charset="0"/>
                <a:cs typeface="Times New Roman" panose="02020603050405020304" pitchFamily="18" charset="0"/>
              </a:rPr>
              <a:t> </a:t>
            </a:r>
            <a:r>
              <a:rPr lang="en-US" sz="2400">
                <a:latin typeface="Times New Roman" panose="02020603050405020304" pitchFamily="18" charset="0"/>
                <a:cs typeface="Times New Roman" panose="02020603050405020304" pitchFamily="18" charset="0"/>
              </a:rPr>
              <a:t>của</a:t>
            </a:r>
            <a:r>
              <a:rPr lang="vi-VN" sz="2400" i="1">
                <a:solidFill>
                  <a:schemeClr val="accent6">
                    <a:lumMod val="75000"/>
                  </a:schemeClr>
                </a:solidFill>
                <a:latin typeface="Times New Roman" panose="02020603050405020304" pitchFamily="18" charset="0"/>
                <a:cs typeface="Times New Roman" panose="02020603050405020304" pitchFamily="18" charset="0"/>
              </a:rPr>
              <a:t> </a:t>
            </a:r>
            <a:r>
              <a:rPr lang="vi-VN" sz="2400" i="1">
                <a:solidFill>
                  <a:srgbClr val="0000FF"/>
                </a:solidFill>
                <a:latin typeface="Times New Roman" panose="02020603050405020304" pitchFamily="18" charset="0"/>
                <a:cs typeface="Times New Roman" panose="02020603050405020304" pitchFamily="18" charset="0"/>
              </a:rPr>
              <a:t>mùa xuân nho nhỏ</a:t>
            </a:r>
            <a:r>
              <a:rPr lang="en-US" sz="2400" i="1">
                <a:solidFill>
                  <a:srgbClr val="0000FF"/>
                </a:solidFill>
                <a:latin typeface="Times New Roman" panose="02020603050405020304" pitchFamily="18" charset="0"/>
                <a:cs typeface="Times New Roman" panose="02020603050405020304" pitchFamily="18" charset="0"/>
              </a:rPr>
              <a:t> </a:t>
            </a:r>
            <a:r>
              <a:rPr lang="en-US" sz="2400">
                <a:latin typeface="Times New Roman" panose="02020603050405020304" pitchFamily="18" charset="0"/>
                <a:cs typeface="Times New Roman" panose="02020603050405020304" pitchFamily="18" charset="0"/>
              </a:rPr>
              <a:t>này cứ tự nhiên hoà vào mùa xuân lớn của thiên nhiên, đất nước nhờ sự chiếu ứng giữa hai phần của bài thơ. Khổ đầu đã xuất hiện hình ảnh bông hoa tím, con chim </a:t>
            </a:r>
            <a:r>
              <a:rPr lang="en-US" sz="2300">
                <a:latin typeface="Times New Roman" panose="02020603050405020304" pitchFamily="18" charset="0"/>
                <a:cs typeface="Times New Roman" panose="02020603050405020304" pitchFamily="18" charset="0"/>
              </a:rPr>
              <a:t>chiền chiện giữa trời xanh với tiếng hót</a:t>
            </a:r>
            <a:r>
              <a:rPr lang="vi-VN" sz="2400" i="1">
                <a:latin typeface="Times New Roman" panose="02020603050405020304" pitchFamily="18" charset="0"/>
                <a:cs typeface="Times New Roman" panose="02020603050405020304" pitchFamily="18" charset="0"/>
              </a:rPr>
              <a:t> </a:t>
            </a:r>
            <a:r>
              <a:rPr lang="en-US" sz="2400" i="1">
                <a:solidFill>
                  <a:srgbClr val="0000FF"/>
                </a:solidFill>
                <a:latin typeface="Times New Roman" panose="02020603050405020304" pitchFamily="18" charset="0"/>
                <a:cs typeface="Times New Roman" panose="02020603050405020304" pitchFamily="18" charset="0"/>
              </a:rPr>
              <a:t>t</a:t>
            </a:r>
            <a:r>
              <a:rPr lang="vi-VN" sz="2400" i="1">
                <a:solidFill>
                  <a:srgbClr val="0000FF"/>
                </a:solidFill>
                <a:latin typeface="Times New Roman" panose="02020603050405020304" pitchFamily="18" charset="0"/>
                <a:cs typeface="Times New Roman" panose="02020603050405020304" pitchFamily="18" charset="0"/>
              </a:rPr>
              <a:t>ừng giọt long lanh</a:t>
            </a:r>
            <a:r>
              <a:rPr lang="en-US" sz="2400" i="1">
                <a:solidFill>
                  <a:srgbClr val="0000FF"/>
                </a:solidFill>
                <a:latin typeface="Times New Roman" panose="02020603050405020304" pitchFamily="18" charset="0"/>
                <a:cs typeface="Times New Roman" panose="02020603050405020304" pitchFamily="18" charset="0"/>
              </a:rPr>
              <a:t>. </a:t>
            </a:r>
            <a:r>
              <a:rPr lang="en-US" sz="2300">
                <a:latin typeface="Times New Roman" panose="02020603050405020304" pitchFamily="18" charset="0"/>
                <a:cs typeface="Times New Roman" panose="02020603050405020304" pitchFamily="18" charset="0"/>
              </a:rPr>
              <a:t>Giờ đây, đến khổ thứ tư, nguyện ước của nhân vật trữ tình, của </a:t>
            </a:r>
            <a:r>
              <a:rPr lang="vi-VN" sz="2400" i="1">
                <a:solidFill>
                  <a:srgbClr val="0000FF"/>
                </a:solidFill>
                <a:latin typeface="Times New Roman" panose="02020603050405020304" pitchFamily="18" charset="0"/>
                <a:cs typeface="Times New Roman" panose="02020603050405020304" pitchFamily="18" charset="0"/>
              </a:rPr>
              <a:t>mùa xuân nho nhỏ</a:t>
            </a:r>
            <a:r>
              <a:rPr lang="en-US" sz="2400">
                <a:solidFill>
                  <a:srgbClr val="0000FF"/>
                </a:solidFill>
                <a:latin typeface="Times New Roman" panose="02020603050405020304" pitchFamily="18" charset="0"/>
                <a:cs typeface="Times New Roman" panose="02020603050405020304" pitchFamily="18" charset="0"/>
              </a:rPr>
              <a:t> </a:t>
            </a:r>
            <a:r>
              <a:rPr lang="en-US" sz="2400">
                <a:latin typeface="Times New Roman" panose="02020603050405020304" pitchFamily="18" charset="0"/>
                <a:cs typeface="Times New Roman" panose="02020603050405020304" pitchFamily="18" charset="0"/>
              </a:rPr>
              <a:t>chính là sự láy lại các hình ảnh ấy của mùa xuân.</a:t>
            </a:r>
          </a:p>
          <a:p>
            <a:pPr algn="just"/>
            <a:r>
              <a:rPr lang="en-US" sz="2400" i="1">
                <a:latin typeface="Times New Roman" panose="02020603050405020304" pitchFamily="18" charset="0"/>
                <a:cs typeface="Times New Roman" panose="02020603050405020304" pitchFamily="18" charset="0"/>
              </a:rPr>
              <a:t>         </a:t>
            </a:r>
            <a:r>
              <a:rPr lang="en-US" sz="2400">
                <a:latin typeface="Times New Roman" panose="02020603050405020304" pitchFamily="18" charset="0"/>
                <a:cs typeface="Times New Roman" panose="02020603050405020304" pitchFamily="18" charset="0"/>
              </a:rPr>
              <a:t>Như vậy, giữa các khổ, các phần của </a:t>
            </a:r>
            <a:r>
              <a:rPr lang="en-US" sz="2400" i="1">
                <a:solidFill>
                  <a:srgbClr val="0000FF"/>
                </a:solidFill>
                <a:latin typeface="Times New Roman" panose="02020603050405020304" pitchFamily="18" charset="0"/>
                <a:cs typeface="Times New Roman" panose="02020603050405020304" pitchFamily="18" charset="0"/>
              </a:rPr>
              <a:t>M</a:t>
            </a:r>
            <a:r>
              <a:rPr lang="vi-VN" sz="2400" i="1">
                <a:solidFill>
                  <a:srgbClr val="0000FF"/>
                </a:solidFill>
                <a:latin typeface="Times New Roman" panose="02020603050405020304" pitchFamily="18" charset="0"/>
                <a:cs typeface="Times New Roman" panose="02020603050405020304" pitchFamily="18" charset="0"/>
              </a:rPr>
              <a:t>ùa xuân nho nhỏ</a:t>
            </a:r>
            <a:r>
              <a:rPr lang="en-US" sz="2400">
                <a:solidFill>
                  <a:srgbClr val="0000FF"/>
                </a:solidFill>
                <a:latin typeface="Times New Roman" panose="02020603050405020304" pitchFamily="18" charset="0"/>
                <a:cs typeface="Times New Roman" panose="02020603050405020304" pitchFamily="18" charset="0"/>
              </a:rPr>
              <a:t> </a:t>
            </a:r>
            <a:r>
              <a:rPr lang="en-US" sz="2400">
                <a:latin typeface="Times New Roman" panose="02020603050405020304" pitchFamily="18" charset="0"/>
                <a:cs typeface="Times New Roman" panose="02020603050405020304" pitchFamily="18" charset="0"/>
              </a:rPr>
              <a:t>có sự gắn kết tự nhiên, chặt chẽ, vừa luyến láy vừa được nâng cao. Bài thơ này lay động tâm hồn chúng ta bởi chất hoạ gợi cảm, chất nhạc vấn vương, quyến luyến, bởi nguyện ước tha thiết, chân thành. Cái nguyện ước </a:t>
            </a:r>
            <a:r>
              <a:rPr lang="en-US" sz="2400" i="1">
                <a:solidFill>
                  <a:srgbClr val="0000FF"/>
                </a:solidFill>
                <a:latin typeface="Times New Roman" panose="02020603050405020304" pitchFamily="18" charset="0"/>
                <a:cs typeface="Times New Roman" panose="02020603050405020304" pitchFamily="18" charset="0"/>
              </a:rPr>
              <a:t>lặng lẽ dâng cho đời </a:t>
            </a:r>
            <a:r>
              <a:rPr lang="en-US" sz="2400">
                <a:latin typeface="Times New Roman" panose="02020603050405020304" pitchFamily="18" charset="0"/>
                <a:cs typeface="Times New Roman" panose="02020603050405020304" pitchFamily="18" charset="0"/>
              </a:rPr>
              <a:t>một </a:t>
            </a:r>
            <a:r>
              <a:rPr lang="en-US" sz="2400" i="1">
                <a:solidFill>
                  <a:srgbClr val="0000FF"/>
                </a:solidFill>
                <a:latin typeface="Times New Roman" panose="02020603050405020304" pitchFamily="18" charset="0"/>
                <a:cs typeface="Times New Roman" panose="02020603050405020304" pitchFamily="18" charset="0"/>
              </a:rPr>
              <a:t>mùa xuân nho nhỏ</a:t>
            </a:r>
            <a:r>
              <a:rPr lang="en-US" sz="2400">
                <a:latin typeface="Times New Roman" panose="02020603050405020304" pitchFamily="18" charset="0"/>
                <a:cs typeface="Times New Roman" panose="02020603050405020304" pitchFamily="18" charset="0"/>
              </a:rPr>
              <a:t> kia đâu còn của riêng Thanh Hải mà có lẽ đã trở thành tiếng lòng của nhiều bạn đọc.</a:t>
            </a:r>
          </a:p>
          <a:p>
            <a:r>
              <a:rPr lang="en-US" sz="2400">
                <a:latin typeface="Times New Roman" panose="02020603050405020304" pitchFamily="18" charset="0"/>
                <a:cs typeface="Times New Roman" panose="02020603050405020304" pitchFamily="18" charset="0"/>
              </a:rPr>
              <a:t>                                                                                                      ( Hà Vinh )</a:t>
            </a:r>
            <a:br>
              <a:rPr lang="vi-VN" sz="2400">
                <a:latin typeface="Times New Roman" panose="02020603050405020304" pitchFamily="18" charset="0"/>
                <a:cs typeface="Times New Roman" panose="02020603050405020304" pitchFamily="18" charset="0"/>
              </a:rPr>
            </a:br>
            <a:r>
              <a:rPr lang="en-US" sz="2300">
                <a:latin typeface="Times New Roman" panose="02020603050405020304" pitchFamily="18" charset="0"/>
                <a:cs typeface="Times New Roman" panose="02020603050405020304" pitchFamily="18" charset="0"/>
              </a:rPr>
              <a:t> </a:t>
            </a:r>
          </a:p>
        </p:txBody>
      </p:sp>
      <p:sp>
        <p:nvSpPr>
          <p:cNvPr id="5" name="Title 1"/>
          <p:cNvSpPr>
            <a:spLocks noGrp="1"/>
          </p:cNvSpPr>
          <p:nvPr>
            <p:ph type="title"/>
          </p:nvPr>
        </p:nvSpPr>
        <p:spPr>
          <a:xfrm>
            <a:off x="79961" y="84406"/>
            <a:ext cx="12004185" cy="6639951"/>
          </a:xfrm>
          <a:ln w="76200">
            <a:solidFill>
              <a:srgbClr val="00B050"/>
            </a:solidFill>
          </a:ln>
        </p:spPr>
        <p:txBody>
          <a:bodyPr/>
          <a:lstStyle/>
          <a:p>
            <a:endParaRPr lang="en-US" dirty="0"/>
          </a:p>
        </p:txBody>
      </p:sp>
    </p:spTree>
    <p:extLst>
      <p:ext uri="{BB962C8B-B14F-4D97-AF65-F5344CB8AC3E}">
        <p14:creationId xmlns:p14="http://schemas.microsoft.com/office/powerpoint/2010/main" val="3268667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p:cNvCxnSpPr/>
          <p:nvPr/>
        </p:nvCxnSpPr>
        <p:spPr>
          <a:xfrm>
            <a:off x="6096000" y="1092200"/>
            <a:ext cx="0" cy="4978400"/>
          </a:xfrm>
          <a:prstGeom prst="line">
            <a:avLst/>
          </a:prstGeom>
          <a:ln>
            <a:solidFill>
              <a:srgbClr val="002060"/>
            </a:solidFill>
          </a:ln>
        </p:spPr>
        <p:style>
          <a:lnRef idx="2">
            <a:schemeClr val="dk1"/>
          </a:lnRef>
          <a:fillRef idx="0">
            <a:schemeClr val="dk1"/>
          </a:fillRef>
          <a:effectRef idx="1">
            <a:schemeClr val="dk1"/>
          </a:effectRef>
          <a:fontRef idx="minor">
            <a:schemeClr val="tx1"/>
          </a:fontRef>
        </p:style>
      </p:cxnSp>
      <p:sp>
        <p:nvSpPr>
          <p:cNvPr id="4105" name="Text Box 20"/>
          <p:cNvSpPr txBox="1">
            <a:spLocks noChangeArrowheads="1"/>
          </p:cNvSpPr>
          <p:nvPr/>
        </p:nvSpPr>
        <p:spPr bwMode="auto">
          <a:xfrm>
            <a:off x="142237" y="2766454"/>
            <a:ext cx="313098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sz="2000" i="1">
                <a:solidFill>
                  <a:srgbClr val="0000FF"/>
                </a:solidFill>
                <a:latin typeface="Times New Roman" panose="02020603050405020304" pitchFamily="18" charset="0"/>
                <a:cs typeface="Times New Roman" panose="02020603050405020304" pitchFamily="18" charset="0"/>
              </a:rPr>
              <a:t>“Mùa xuân người cầm súng</a:t>
            </a:r>
          </a:p>
          <a:p>
            <a:pPr eaLnBrk="1" hangingPunct="1"/>
            <a:r>
              <a:rPr lang="en-US" altLang="en-US" sz="2000" i="1">
                <a:solidFill>
                  <a:srgbClr val="0000FF"/>
                </a:solidFill>
                <a:latin typeface="Times New Roman" panose="02020603050405020304" pitchFamily="18" charset="0"/>
                <a:cs typeface="Times New Roman" panose="02020603050405020304" pitchFamily="18" charset="0"/>
              </a:rPr>
              <a:t>Lộc giắt đầy trên lưng</a:t>
            </a:r>
          </a:p>
          <a:p>
            <a:pPr eaLnBrk="1" hangingPunct="1"/>
            <a:r>
              <a:rPr lang="en-US" altLang="en-US" sz="2000" i="1">
                <a:solidFill>
                  <a:srgbClr val="0000FF"/>
                </a:solidFill>
                <a:latin typeface="Times New Roman" panose="02020603050405020304" pitchFamily="18" charset="0"/>
                <a:cs typeface="Times New Roman" panose="02020603050405020304" pitchFamily="18" charset="0"/>
              </a:rPr>
              <a:t>Mùa xuân người ra đồng</a:t>
            </a:r>
          </a:p>
          <a:p>
            <a:pPr eaLnBrk="1" hangingPunct="1"/>
            <a:r>
              <a:rPr lang="en-US" altLang="en-US" sz="2000" i="1">
                <a:solidFill>
                  <a:srgbClr val="0000FF"/>
                </a:solidFill>
                <a:latin typeface="Times New Roman" panose="02020603050405020304" pitchFamily="18" charset="0"/>
                <a:cs typeface="Times New Roman" panose="02020603050405020304" pitchFamily="18" charset="0"/>
              </a:rPr>
              <a:t>Lộc trải dài nương mạ</a:t>
            </a:r>
          </a:p>
          <a:p>
            <a:pPr eaLnBrk="1" hangingPunct="1"/>
            <a:r>
              <a:rPr lang="en-US" altLang="en-US" sz="2000" i="1">
                <a:solidFill>
                  <a:srgbClr val="0000FF"/>
                </a:solidFill>
                <a:latin typeface="Times New Roman" panose="02020603050405020304" pitchFamily="18" charset="0"/>
                <a:cs typeface="Times New Roman" panose="02020603050405020304" pitchFamily="18" charset="0"/>
              </a:rPr>
              <a:t>Tất cả như hối hả</a:t>
            </a:r>
          </a:p>
          <a:p>
            <a:pPr eaLnBrk="1" hangingPunct="1"/>
            <a:r>
              <a:rPr lang="en-US" altLang="en-US" sz="2000" i="1">
                <a:solidFill>
                  <a:srgbClr val="0000FF"/>
                </a:solidFill>
                <a:latin typeface="Times New Roman" panose="02020603050405020304" pitchFamily="18" charset="0"/>
                <a:cs typeface="Times New Roman" panose="02020603050405020304" pitchFamily="18" charset="0"/>
              </a:rPr>
              <a:t>Tất cả như xôn xao…</a:t>
            </a:r>
          </a:p>
        </p:txBody>
      </p:sp>
      <p:sp>
        <p:nvSpPr>
          <p:cNvPr id="4106" name="Text Box 27"/>
          <p:cNvSpPr txBox="1">
            <a:spLocks noChangeArrowheads="1"/>
          </p:cNvSpPr>
          <p:nvPr/>
        </p:nvSpPr>
        <p:spPr bwMode="auto">
          <a:xfrm>
            <a:off x="6250517" y="856208"/>
            <a:ext cx="326697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sz="2000" i="1">
                <a:solidFill>
                  <a:srgbClr val="0375D3"/>
                </a:solidFill>
                <a:latin typeface="Times New Roman" panose="02020603050405020304" pitchFamily="18" charset="0"/>
                <a:cs typeface="Times New Roman" panose="02020603050405020304" pitchFamily="18" charset="0"/>
              </a:rPr>
              <a:t>Đất nước bốn nghìn năm</a:t>
            </a:r>
          </a:p>
          <a:p>
            <a:pPr eaLnBrk="1" hangingPunct="1"/>
            <a:r>
              <a:rPr lang="en-US" altLang="en-US" sz="2000" i="1">
                <a:solidFill>
                  <a:srgbClr val="0375D3"/>
                </a:solidFill>
                <a:latin typeface="Times New Roman" panose="02020603050405020304" pitchFamily="18" charset="0"/>
                <a:cs typeface="Times New Roman" panose="02020603050405020304" pitchFamily="18" charset="0"/>
              </a:rPr>
              <a:t>Vất vả và gian lao</a:t>
            </a:r>
          </a:p>
          <a:p>
            <a:pPr eaLnBrk="1" hangingPunct="1"/>
            <a:r>
              <a:rPr lang="en-US" altLang="en-US" sz="2000" i="1">
                <a:solidFill>
                  <a:srgbClr val="0375D3"/>
                </a:solidFill>
                <a:latin typeface="Times New Roman" panose="02020603050405020304" pitchFamily="18" charset="0"/>
                <a:cs typeface="Times New Roman" panose="02020603050405020304" pitchFamily="18" charset="0"/>
              </a:rPr>
              <a:t>Đất nước như vì sao</a:t>
            </a:r>
          </a:p>
          <a:p>
            <a:pPr eaLnBrk="1" hangingPunct="1"/>
            <a:r>
              <a:rPr lang="en-US" altLang="en-US" sz="2000" i="1">
                <a:solidFill>
                  <a:srgbClr val="0375D3"/>
                </a:solidFill>
                <a:latin typeface="Times New Roman" panose="02020603050405020304" pitchFamily="18" charset="0"/>
                <a:cs typeface="Times New Roman" panose="02020603050405020304" pitchFamily="18" charset="0"/>
              </a:rPr>
              <a:t>Cứ đi lên phí trước”</a:t>
            </a:r>
          </a:p>
        </p:txBody>
      </p:sp>
      <p:pic>
        <p:nvPicPr>
          <p:cNvPr id="4116" name="Picture 7" descr="C:\Users\Bui Van Nhan\Desktop\Mua xuan nhi nho\Capture15-10-2015-7.32.37 AM2-23-2021-11.06.37 P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8045" y="2889017"/>
            <a:ext cx="2935515" cy="1767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7" name="Picture 8" descr="C:\Users\Bui Van Nhan\Desktop\Mua xuan nhi nho\download (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622" y="4843359"/>
            <a:ext cx="2910625" cy="1934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8" name="Picture 31" descr="http://i224.photobucket.com/albums/dd255/Cartograph/cay.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82463" y="4827836"/>
            <a:ext cx="2827739" cy="191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TextBox 6"/>
          <p:cNvSpPr txBox="1">
            <a:spLocks noChangeArrowheads="1"/>
          </p:cNvSpPr>
          <p:nvPr/>
        </p:nvSpPr>
        <p:spPr bwMode="auto">
          <a:xfrm>
            <a:off x="1468096" y="221806"/>
            <a:ext cx="765927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b="1">
                <a:solidFill>
                  <a:srgbClr val="0000FF"/>
                </a:solidFill>
                <a:latin typeface="Times New Roman" panose="02020603050405020304" pitchFamily="18" charset="0"/>
                <a:cs typeface="Times New Roman" panose="02020603050405020304" pitchFamily="18" charset="0"/>
              </a:rPr>
              <a:t>Bài thơ</a:t>
            </a:r>
            <a:r>
              <a:rPr lang="en-US" altLang="en-US" sz="2400" b="1">
                <a:solidFill>
                  <a:srgbClr val="0000FF"/>
                </a:solidFill>
                <a:latin typeface="Times New Roman" panose="02020603050405020304" pitchFamily="18" charset="0"/>
                <a:cs typeface="Times New Roman" panose="02020603050405020304" pitchFamily="18" charset="0"/>
              </a:rPr>
              <a:t>:  </a:t>
            </a:r>
            <a:r>
              <a:rPr lang="en-US" altLang="en-US" sz="2400" b="1">
                <a:solidFill>
                  <a:srgbClr val="FF0000"/>
                </a:solidFill>
                <a:latin typeface="Times New Roman" panose="02020603050405020304" pitchFamily="18" charset="0"/>
                <a:cs typeface="Times New Roman" panose="02020603050405020304" pitchFamily="18" charset="0"/>
              </a:rPr>
              <a:t>MÙA XUÂN NHO NHỎ- Thanh Hải </a:t>
            </a:r>
          </a:p>
        </p:txBody>
      </p:sp>
      <p:sp>
        <p:nvSpPr>
          <p:cNvPr id="50" name="Hộp Văn bản 11">
            <a:extLst>
              <a:ext uri="{FF2B5EF4-FFF2-40B4-BE49-F238E27FC236}">
                <a16:creationId xmlns:a16="http://schemas.microsoft.com/office/drawing/2014/main" id="{3F0A96FE-B838-8B45-9157-8D3CF3B4B29E}"/>
              </a:ext>
            </a:extLst>
          </p:cNvPr>
          <p:cNvSpPr txBox="1"/>
          <p:nvPr/>
        </p:nvSpPr>
        <p:spPr>
          <a:xfrm>
            <a:off x="94031" y="782486"/>
            <a:ext cx="2984014" cy="1938992"/>
          </a:xfrm>
          <a:prstGeom prst="rect">
            <a:avLst/>
          </a:prstGeom>
          <a:noFill/>
        </p:spPr>
        <p:txBody>
          <a:bodyPr wrap="square">
            <a:spAutoFit/>
          </a:bodyPr>
          <a:lstStyle/>
          <a:p>
            <a:pPr algn="l"/>
            <a:r>
              <a:rPr lang="vi-VN" sz="2000" i="1">
                <a:effectLst/>
                <a:latin typeface="Times New Roman" panose="02020603050405020304" pitchFamily="18" charset="0"/>
                <a:cs typeface="Times New Roman" panose="02020603050405020304" pitchFamily="18" charset="0"/>
              </a:rPr>
              <a:t>Mọc giữa dòng sông xanh</a:t>
            </a:r>
            <a:br>
              <a:rPr lang="vi-VN" sz="2000" i="1">
                <a:effectLst/>
                <a:latin typeface="Times New Roman" panose="02020603050405020304" pitchFamily="18" charset="0"/>
                <a:cs typeface="Times New Roman" panose="02020603050405020304" pitchFamily="18" charset="0"/>
              </a:rPr>
            </a:br>
            <a:r>
              <a:rPr lang="vi-VN" sz="2000" i="1">
                <a:effectLst/>
                <a:latin typeface="Times New Roman" panose="02020603050405020304" pitchFamily="18" charset="0"/>
                <a:cs typeface="Times New Roman" panose="02020603050405020304" pitchFamily="18" charset="0"/>
              </a:rPr>
              <a:t>Một bông hoa tím biếc</a:t>
            </a:r>
            <a:br>
              <a:rPr lang="vi-VN" sz="2000" i="1">
                <a:effectLst/>
                <a:latin typeface="Times New Roman" panose="02020603050405020304" pitchFamily="18" charset="0"/>
                <a:cs typeface="Times New Roman" panose="02020603050405020304" pitchFamily="18" charset="0"/>
              </a:rPr>
            </a:br>
            <a:r>
              <a:rPr lang="vi-VN" sz="2000" i="1">
                <a:effectLst/>
                <a:latin typeface="Times New Roman" panose="02020603050405020304" pitchFamily="18" charset="0"/>
                <a:cs typeface="Times New Roman" panose="02020603050405020304" pitchFamily="18" charset="0"/>
              </a:rPr>
              <a:t>Ơi con chim chiền chiện</a:t>
            </a:r>
            <a:br>
              <a:rPr lang="vi-VN" sz="2000" i="1">
                <a:effectLst/>
                <a:latin typeface="Times New Roman" panose="02020603050405020304" pitchFamily="18" charset="0"/>
                <a:cs typeface="Times New Roman" panose="02020603050405020304" pitchFamily="18" charset="0"/>
              </a:rPr>
            </a:br>
            <a:r>
              <a:rPr lang="vi-VN" sz="2000" i="1">
                <a:effectLst/>
                <a:latin typeface="Times New Roman" panose="02020603050405020304" pitchFamily="18" charset="0"/>
                <a:cs typeface="Times New Roman" panose="02020603050405020304" pitchFamily="18" charset="0"/>
              </a:rPr>
              <a:t>Hót chi mà vang trời</a:t>
            </a:r>
            <a:br>
              <a:rPr lang="vi-VN" sz="2000" i="1">
                <a:effectLst/>
                <a:latin typeface="Times New Roman" panose="02020603050405020304" pitchFamily="18" charset="0"/>
                <a:cs typeface="Times New Roman" panose="02020603050405020304" pitchFamily="18" charset="0"/>
              </a:rPr>
            </a:br>
            <a:r>
              <a:rPr lang="vi-VN" sz="2000" i="1">
                <a:effectLst/>
                <a:latin typeface="Times New Roman" panose="02020603050405020304" pitchFamily="18" charset="0"/>
                <a:cs typeface="Times New Roman" panose="02020603050405020304" pitchFamily="18" charset="0"/>
              </a:rPr>
              <a:t>Từng giọt long lanh rơi</a:t>
            </a:r>
            <a:br>
              <a:rPr lang="vi-VN" sz="2000" i="1">
                <a:effectLst/>
                <a:latin typeface="Times New Roman" panose="02020603050405020304" pitchFamily="18" charset="0"/>
                <a:cs typeface="Times New Roman" panose="02020603050405020304" pitchFamily="18" charset="0"/>
              </a:rPr>
            </a:br>
            <a:r>
              <a:rPr lang="vi-VN" sz="2000" i="1">
                <a:effectLst/>
                <a:latin typeface="Times New Roman" panose="02020603050405020304" pitchFamily="18" charset="0"/>
                <a:cs typeface="Times New Roman" panose="02020603050405020304" pitchFamily="18" charset="0"/>
              </a:rPr>
              <a:t>Tôi đưa tay tôi hứng.</a:t>
            </a:r>
          </a:p>
        </p:txBody>
      </p:sp>
      <p:pic>
        <p:nvPicPr>
          <p:cNvPr id="52" name="Hình ảnh 4">
            <a:extLst>
              <a:ext uri="{FF2B5EF4-FFF2-40B4-BE49-F238E27FC236}">
                <a16:creationId xmlns:a16="http://schemas.microsoft.com/office/drawing/2014/main" id="{FA067A8C-22D4-F44A-9011-442AEBF029D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78045" y="923721"/>
            <a:ext cx="2935515" cy="17938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4" name="Hộp Văn bản 13">
            <a:extLst>
              <a:ext uri="{FF2B5EF4-FFF2-40B4-BE49-F238E27FC236}">
                <a16:creationId xmlns:a16="http://schemas.microsoft.com/office/drawing/2014/main" id="{D548AB57-EDEB-C444-9B69-9AC30D91927B}"/>
              </a:ext>
            </a:extLst>
          </p:cNvPr>
          <p:cNvSpPr txBox="1"/>
          <p:nvPr/>
        </p:nvSpPr>
        <p:spPr>
          <a:xfrm>
            <a:off x="6291618" y="2341865"/>
            <a:ext cx="3006894" cy="1323439"/>
          </a:xfrm>
          <a:prstGeom prst="rect">
            <a:avLst/>
          </a:prstGeom>
          <a:noFill/>
        </p:spPr>
        <p:txBody>
          <a:bodyPr wrap="square">
            <a:spAutoFit/>
          </a:bodyPr>
          <a:lstStyle/>
          <a:p>
            <a:pPr algn="l"/>
            <a:r>
              <a:rPr lang="vi-VN" sz="2000" i="1">
                <a:solidFill>
                  <a:schemeClr val="accent6">
                    <a:lumMod val="75000"/>
                  </a:schemeClr>
                </a:solidFill>
                <a:effectLst/>
                <a:latin typeface="Times New Roman" panose="02020603050405020304" pitchFamily="18" charset="0"/>
                <a:cs typeface="Times New Roman" panose="02020603050405020304" pitchFamily="18" charset="0"/>
              </a:rPr>
              <a:t>Ta làm con chim hót</a:t>
            </a:r>
            <a:br>
              <a:rPr lang="vi-VN" sz="2000" i="1">
                <a:solidFill>
                  <a:schemeClr val="accent6">
                    <a:lumMod val="75000"/>
                  </a:schemeClr>
                </a:solidFill>
                <a:effectLst/>
                <a:latin typeface="Times New Roman" panose="02020603050405020304" pitchFamily="18" charset="0"/>
                <a:cs typeface="Times New Roman" panose="02020603050405020304" pitchFamily="18" charset="0"/>
              </a:rPr>
            </a:br>
            <a:r>
              <a:rPr lang="vi-VN" sz="2000" i="1">
                <a:solidFill>
                  <a:schemeClr val="accent6">
                    <a:lumMod val="75000"/>
                  </a:schemeClr>
                </a:solidFill>
                <a:effectLst/>
                <a:latin typeface="Times New Roman" panose="02020603050405020304" pitchFamily="18" charset="0"/>
                <a:cs typeface="Times New Roman" panose="02020603050405020304" pitchFamily="18" charset="0"/>
              </a:rPr>
              <a:t>Ta làm một cành hoa</a:t>
            </a:r>
            <a:br>
              <a:rPr lang="vi-VN" sz="2000" i="1">
                <a:solidFill>
                  <a:schemeClr val="accent6">
                    <a:lumMod val="75000"/>
                  </a:schemeClr>
                </a:solidFill>
                <a:effectLst/>
                <a:latin typeface="Times New Roman" panose="02020603050405020304" pitchFamily="18" charset="0"/>
                <a:cs typeface="Times New Roman" panose="02020603050405020304" pitchFamily="18" charset="0"/>
              </a:rPr>
            </a:br>
            <a:r>
              <a:rPr lang="vi-VN" sz="2000" i="1">
                <a:solidFill>
                  <a:schemeClr val="accent6">
                    <a:lumMod val="75000"/>
                  </a:schemeClr>
                </a:solidFill>
                <a:effectLst/>
                <a:latin typeface="Times New Roman" panose="02020603050405020304" pitchFamily="18" charset="0"/>
                <a:cs typeface="Times New Roman" panose="02020603050405020304" pitchFamily="18" charset="0"/>
              </a:rPr>
              <a:t>Ta nhập vào hoà ca</a:t>
            </a:r>
            <a:br>
              <a:rPr lang="vi-VN" sz="2000" i="1">
                <a:solidFill>
                  <a:schemeClr val="accent6">
                    <a:lumMod val="75000"/>
                  </a:schemeClr>
                </a:solidFill>
                <a:effectLst/>
                <a:latin typeface="Times New Roman" panose="02020603050405020304" pitchFamily="18" charset="0"/>
                <a:cs typeface="Times New Roman" panose="02020603050405020304" pitchFamily="18" charset="0"/>
              </a:rPr>
            </a:br>
            <a:r>
              <a:rPr lang="vi-VN" sz="2000" i="1">
                <a:solidFill>
                  <a:schemeClr val="accent6">
                    <a:lumMod val="75000"/>
                  </a:schemeClr>
                </a:solidFill>
                <a:effectLst/>
                <a:latin typeface="Times New Roman" panose="02020603050405020304" pitchFamily="18" charset="0"/>
                <a:cs typeface="Times New Roman" panose="02020603050405020304" pitchFamily="18" charset="0"/>
              </a:rPr>
              <a:t>Một nốt trầm xao xuyến.</a:t>
            </a:r>
          </a:p>
        </p:txBody>
      </p:sp>
      <p:pic>
        <p:nvPicPr>
          <p:cNvPr id="58" name="Picture 2" descr="http://files.chungta.com/Image.ashx/image=pjpeg/8c353de3c7fb4c69a2b3fda151f59aed-Hoa%20mai%20vang%20no.jpg/Hoa%20mai%20vang%20no.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27370" y="2420732"/>
            <a:ext cx="2811344"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Picture 6" descr="http://farm1.static.flickr.com/37/75006636_acff4db238.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27369" y="917720"/>
            <a:ext cx="2811345" cy="145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Hộp Văn bản 15">
            <a:extLst>
              <a:ext uri="{FF2B5EF4-FFF2-40B4-BE49-F238E27FC236}">
                <a16:creationId xmlns:a16="http://schemas.microsoft.com/office/drawing/2014/main" id="{B9C53330-0D89-2041-BE3F-5EEC8BBC4A05}"/>
              </a:ext>
            </a:extLst>
          </p:cNvPr>
          <p:cNvSpPr txBox="1"/>
          <p:nvPr/>
        </p:nvSpPr>
        <p:spPr>
          <a:xfrm>
            <a:off x="9234148" y="3914219"/>
            <a:ext cx="2977521" cy="2862322"/>
          </a:xfrm>
          <a:prstGeom prst="rect">
            <a:avLst/>
          </a:prstGeom>
          <a:noFill/>
        </p:spPr>
        <p:txBody>
          <a:bodyPr wrap="square">
            <a:spAutoFit/>
          </a:bodyPr>
          <a:lstStyle/>
          <a:p>
            <a:pPr algn="l"/>
            <a:r>
              <a:rPr lang="vi-VN" sz="2000" i="1">
                <a:solidFill>
                  <a:schemeClr val="accent6">
                    <a:lumMod val="75000"/>
                  </a:schemeClr>
                </a:solidFill>
                <a:effectLst/>
                <a:latin typeface="Times New Roman" panose="02020603050405020304" pitchFamily="18" charset="0"/>
                <a:cs typeface="Times New Roman" panose="02020603050405020304" pitchFamily="18" charset="0"/>
              </a:rPr>
              <a:t>Một mùa xuân nho nhỏ</a:t>
            </a:r>
            <a:br>
              <a:rPr lang="vi-VN" sz="2000" i="1">
                <a:solidFill>
                  <a:schemeClr val="accent6">
                    <a:lumMod val="75000"/>
                  </a:schemeClr>
                </a:solidFill>
                <a:effectLst/>
                <a:latin typeface="Times New Roman" panose="02020603050405020304" pitchFamily="18" charset="0"/>
                <a:cs typeface="Times New Roman" panose="02020603050405020304" pitchFamily="18" charset="0"/>
              </a:rPr>
            </a:br>
            <a:r>
              <a:rPr lang="vi-VN" sz="2000" i="1">
                <a:solidFill>
                  <a:schemeClr val="accent6">
                    <a:lumMod val="75000"/>
                  </a:schemeClr>
                </a:solidFill>
                <a:effectLst/>
                <a:latin typeface="Times New Roman" panose="02020603050405020304" pitchFamily="18" charset="0"/>
                <a:cs typeface="Times New Roman" panose="02020603050405020304" pitchFamily="18" charset="0"/>
              </a:rPr>
              <a:t>Lặng lẽ dâng cho đời</a:t>
            </a:r>
            <a:br>
              <a:rPr lang="vi-VN" sz="2000" i="1">
                <a:solidFill>
                  <a:schemeClr val="accent6">
                    <a:lumMod val="75000"/>
                  </a:schemeClr>
                </a:solidFill>
                <a:effectLst/>
                <a:latin typeface="Times New Roman" panose="02020603050405020304" pitchFamily="18" charset="0"/>
                <a:cs typeface="Times New Roman" panose="02020603050405020304" pitchFamily="18" charset="0"/>
              </a:rPr>
            </a:br>
            <a:r>
              <a:rPr lang="vi-VN" sz="2000" i="1">
                <a:solidFill>
                  <a:schemeClr val="accent6">
                    <a:lumMod val="75000"/>
                  </a:schemeClr>
                </a:solidFill>
                <a:effectLst/>
                <a:latin typeface="Times New Roman" panose="02020603050405020304" pitchFamily="18" charset="0"/>
                <a:cs typeface="Times New Roman" panose="02020603050405020304" pitchFamily="18" charset="0"/>
              </a:rPr>
              <a:t>Dù là tuổi hai mươi</a:t>
            </a:r>
            <a:br>
              <a:rPr lang="vi-VN" sz="2000" i="1">
                <a:solidFill>
                  <a:schemeClr val="accent6">
                    <a:lumMod val="75000"/>
                  </a:schemeClr>
                </a:solidFill>
                <a:effectLst/>
                <a:latin typeface="Times New Roman" panose="02020603050405020304" pitchFamily="18" charset="0"/>
                <a:cs typeface="Times New Roman" panose="02020603050405020304" pitchFamily="18" charset="0"/>
              </a:rPr>
            </a:br>
            <a:r>
              <a:rPr lang="vi-VN" sz="2000" i="1">
                <a:solidFill>
                  <a:schemeClr val="accent6">
                    <a:lumMod val="75000"/>
                  </a:schemeClr>
                </a:solidFill>
                <a:effectLst/>
                <a:latin typeface="Times New Roman" panose="02020603050405020304" pitchFamily="18" charset="0"/>
                <a:cs typeface="Times New Roman" panose="02020603050405020304" pitchFamily="18" charset="0"/>
              </a:rPr>
              <a:t>Dù là khi tóc bạc.</a:t>
            </a:r>
          </a:p>
          <a:p>
            <a:pPr algn="l"/>
            <a:r>
              <a:rPr lang="vi-VN" sz="2000" i="1">
                <a:effectLst/>
                <a:latin typeface="Times New Roman" panose="02020603050405020304" pitchFamily="18" charset="0"/>
                <a:cs typeface="Times New Roman" panose="02020603050405020304" pitchFamily="18" charset="0"/>
              </a:rPr>
              <a:t>Mùa xuân ta xin hát</a:t>
            </a:r>
            <a:br>
              <a:rPr lang="vi-VN" sz="2000" i="1">
                <a:effectLst/>
                <a:latin typeface="Times New Roman" panose="02020603050405020304" pitchFamily="18" charset="0"/>
                <a:cs typeface="Times New Roman" panose="02020603050405020304" pitchFamily="18" charset="0"/>
              </a:rPr>
            </a:br>
            <a:r>
              <a:rPr lang="vi-VN" sz="2000" i="1">
                <a:effectLst/>
                <a:latin typeface="Times New Roman" panose="02020603050405020304" pitchFamily="18" charset="0"/>
                <a:cs typeface="Times New Roman" panose="02020603050405020304" pitchFamily="18" charset="0"/>
              </a:rPr>
              <a:t>Câu Nam ai, Nam bình</a:t>
            </a:r>
            <a:br>
              <a:rPr lang="vi-VN" sz="2000" i="1">
                <a:effectLst/>
                <a:latin typeface="Times New Roman" panose="02020603050405020304" pitchFamily="18" charset="0"/>
                <a:cs typeface="Times New Roman" panose="02020603050405020304" pitchFamily="18" charset="0"/>
              </a:rPr>
            </a:br>
            <a:r>
              <a:rPr lang="vi-VN" sz="2000" i="1">
                <a:effectLst/>
                <a:latin typeface="Times New Roman" panose="02020603050405020304" pitchFamily="18" charset="0"/>
                <a:cs typeface="Times New Roman" panose="02020603050405020304" pitchFamily="18" charset="0"/>
              </a:rPr>
              <a:t>Nước non ngàn dặm mình</a:t>
            </a:r>
            <a:br>
              <a:rPr lang="vi-VN" sz="2000" i="1">
                <a:effectLst/>
                <a:latin typeface="Times New Roman" panose="02020603050405020304" pitchFamily="18" charset="0"/>
                <a:cs typeface="Times New Roman" panose="02020603050405020304" pitchFamily="18" charset="0"/>
              </a:rPr>
            </a:br>
            <a:r>
              <a:rPr lang="vi-VN" sz="2000" i="1">
                <a:effectLst/>
                <a:latin typeface="Times New Roman" panose="02020603050405020304" pitchFamily="18" charset="0"/>
                <a:cs typeface="Times New Roman" panose="02020603050405020304" pitchFamily="18" charset="0"/>
              </a:rPr>
              <a:t>Nước non ngàn dặm tình</a:t>
            </a:r>
            <a:br>
              <a:rPr lang="vi-VN" sz="2000" i="1">
                <a:effectLst/>
                <a:latin typeface="Times New Roman" panose="02020603050405020304" pitchFamily="18" charset="0"/>
                <a:cs typeface="Times New Roman" panose="02020603050405020304" pitchFamily="18" charset="0"/>
              </a:rPr>
            </a:br>
            <a:r>
              <a:rPr lang="vi-VN" sz="2000" i="1">
                <a:effectLst/>
                <a:latin typeface="Times New Roman" panose="02020603050405020304" pitchFamily="18" charset="0"/>
                <a:cs typeface="Times New Roman" panose="02020603050405020304" pitchFamily="18" charset="0"/>
              </a:rPr>
              <a:t>Nhịp phách tiền đất Huế...</a:t>
            </a:r>
          </a:p>
        </p:txBody>
      </p:sp>
      <p:pic>
        <p:nvPicPr>
          <p:cNvPr id="61" name="Hình ảnh 26">
            <a:extLst>
              <a:ext uri="{FF2B5EF4-FFF2-40B4-BE49-F238E27FC236}">
                <a16:creationId xmlns:a16="http://schemas.microsoft.com/office/drawing/2014/main" id="{65E5079B-61D4-5A4D-BFE5-E1D9B30A80B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73431" y="4371433"/>
            <a:ext cx="3034959" cy="2106638"/>
          </a:xfrm>
          <a:prstGeom prst="rect">
            <a:avLst/>
          </a:prstGeom>
        </p:spPr>
      </p:pic>
    </p:spTree>
    <p:extLst>
      <p:ext uri="{BB962C8B-B14F-4D97-AF65-F5344CB8AC3E}">
        <p14:creationId xmlns:p14="http://schemas.microsoft.com/office/powerpoint/2010/main" val="235247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p:cNvSpPr>
            <a:spLocks noGrp="1"/>
          </p:cNvSpPr>
          <p:nvPr>
            <p:ph type="title"/>
          </p:nvPr>
        </p:nvSpPr>
        <p:spPr>
          <a:xfrm>
            <a:off x="79961" y="84406"/>
            <a:ext cx="12004185" cy="6639951"/>
          </a:xfrm>
          <a:ln w="76200">
            <a:solidFill>
              <a:srgbClr val="00B050"/>
            </a:solidFill>
          </a:ln>
        </p:spPr>
        <p:txBody>
          <a:bodyPr/>
          <a:lstStyle/>
          <a:p>
            <a:endParaRPr lang="en-US" dirty="0"/>
          </a:p>
        </p:txBody>
      </p:sp>
      <p:grpSp>
        <p:nvGrpSpPr>
          <p:cNvPr id="23" name="Group 31"/>
          <p:cNvGrpSpPr>
            <a:grpSpLocks/>
          </p:cNvGrpSpPr>
          <p:nvPr/>
        </p:nvGrpSpPr>
        <p:grpSpPr bwMode="auto">
          <a:xfrm>
            <a:off x="9802190" y="3215850"/>
            <a:ext cx="2120278" cy="2995152"/>
            <a:chOff x="4835" y="2336"/>
            <a:chExt cx="925" cy="1954"/>
          </a:xfrm>
          <a:solidFill>
            <a:schemeClr val="accent6">
              <a:lumMod val="40000"/>
              <a:lumOff val="60000"/>
            </a:schemeClr>
          </a:solidFill>
        </p:grpSpPr>
        <p:sp>
          <p:nvSpPr>
            <p:cNvPr id="24" name="Rectangle 20"/>
            <p:cNvSpPr>
              <a:spLocks noChangeArrowheads="1"/>
            </p:cNvSpPr>
            <p:nvPr/>
          </p:nvSpPr>
          <p:spPr bwMode="auto">
            <a:xfrm>
              <a:off x="4835" y="2336"/>
              <a:ext cx="925" cy="448"/>
            </a:xfrm>
            <a:prstGeom prst="rect">
              <a:avLst/>
            </a:prstGeom>
            <a:solidFill>
              <a:schemeClr val="accent6">
                <a:lumMod val="20000"/>
                <a:lumOff val="80000"/>
              </a:schemeClr>
            </a:solidFill>
            <a:ln w="9525">
              <a:solidFill>
                <a:srgbClr val="660066"/>
              </a:solidFill>
              <a:miter lim="800000"/>
              <a:headEnd/>
              <a:tailEnd/>
            </a:ln>
          </p:spPr>
          <p:txBody>
            <a:bodyPr wrap="none" anchor="ct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algn="ctr" eaLnBrk="1" hangingPunct="1"/>
              <a:r>
                <a:rPr lang="en-US" altLang="en-US" sz="2000" b="1" i="0" u="none">
                  <a:solidFill>
                    <a:srgbClr val="0375D3"/>
                  </a:solidFill>
                  <a:latin typeface="Times New Roman" panose="02020603050405020304" pitchFamily="18" charset="0"/>
                  <a:cs typeface="Times New Roman" panose="02020603050405020304" pitchFamily="18" charset="0"/>
                </a:rPr>
                <a:t>Lu</a:t>
              </a:r>
              <a:r>
                <a:rPr lang="vi-VN" altLang="en-US" sz="2000" b="1" i="0" u="none">
                  <a:solidFill>
                    <a:srgbClr val="0375D3"/>
                  </a:solidFill>
                  <a:latin typeface="Times New Roman" panose="02020603050405020304" pitchFamily="18" charset="0"/>
                  <a:cs typeface="Times New Roman" panose="02020603050405020304" pitchFamily="18" charset="0"/>
                </a:rPr>
                <a:t>ận điểm </a:t>
              </a:r>
              <a:r>
                <a:rPr lang="en-US" altLang="en-US" sz="2000" b="1" i="0" u="none">
                  <a:solidFill>
                    <a:srgbClr val="0375D3"/>
                  </a:solidFill>
                  <a:latin typeface="Times New Roman" panose="02020603050405020304" pitchFamily="18" charset="0"/>
                  <a:cs typeface="Times New Roman" panose="02020603050405020304" pitchFamily="18" charset="0"/>
                </a:rPr>
                <a:t>3</a:t>
              </a:r>
            </a:p>
          </p:txBody>
        </p:sp>
        <p:sp>
          <p:nvSpPr>
            <p:cNvPr id="25" name="Text Box 19"/>
            <p:cNvSpPr txBox="1">
              <a:spLocks noChangeArrowheads="1"/>
            </p:cNvSpPr>
            <p:nvPr/>
          </p:nvSpPr>
          <p:spPr bwMode="auto">
            <a:xfrm>
              <a:off x="4840" y="2784"/>
              <a:ext cx="920" cy="1506"/>
            </a:xfrm>
            <a:prstGeom prst="rect">
              <a:avLst/>
            </a:prstGeom>
            <a:noFill/>
            <a:ln w="9525">
              <a:solidFill>
                <a:srgbClr val="660066"/>
              </a:solidFill>
              <a:miter lim="800000"/>
              <a:headEnd/>
              <a:tailEnd/>
            </a:ln>
          </p:spPr>
          <p:txBody>
            <a:bodyPr wrap="square">
              <a:spAutoFit/>
            </a:bodyP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eaLnBrk="1" hangingPunct="1">
                <a:spcBef>
                  <a:spcPct val="50000"/>
                </a:spcBef>
              </a:pPr>
              <a:r>
                <a:rPr lang="vi-VN" altLang="en-US" sz="2400" i="0" u="none">
                  <a:latin typeface="Times New Roman" panose="02020603050405020304" pitchFamily="18" charset="0"/>
                  <a:cs typeface="Times New Roman" panose="02020603050405020304" pitchFamily="18" charset="0"/>
                </a:rPr>
                <a:t>Hình ảnh một mùa xuân nho nhỏ thể hiện khát vọng được hòa nhập được dâng hiến</a:t>
              </a:r>
              <a:r>
                <a:rPr lang="en-US" altLang="en-US" sz="2400" i="0" u="none">
                  <a:latin typeface="Times New Roman" panose="02020603050405020304" pitchFamily="18" charset="0"/>
                  <a:cs typeface="Times New Roman" panose="02020603050405020304" pitchFamily="18" charset="0"/>
                </a:rPr>
                <a:t>.</a:t>
              </a:r>
              <a:endParaRPr lang="en-US" altLang="en-US" sz="2200" i="0" u="none"/>
            </a:p>
          </p:txBody>
        </p:sp>
      </p:grpSp>
      <p:sp>
        <p:nvSpPr>
          <p:cNvPr id="4" name="Text Box 6"/>
          <p:cNvSpPr txBox="1">
            <a:spLocks noChangeArrowheads="1"/>
          </p:cNvSpPr>
          <p:nvPr/>
        </p:nvSpPr>
        <p:spPr bwMode="auto">
          <a:xfrm>
            <a:off x="1856935" y="442342"/>
            <a:ext cx="9340948" cy="584775"/>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0" scaled="1"/>
            <a:tileRect/>
          </a:gradFill>
          <a:ln w="57150">
            <a:solidFill>
              <a:schemeClr val="tx1"/>
            </a:solidFill>
            <a:prstDash val="dash"/>
          </a:ln>
          <a:effectLst/>
        </p:spPr>
        <p:txBody>
          <a:bodyPr wrap="square">
            <a:spAutoFit/>
          </a:bodyPr>
          <a:lstStyle/>
          <a:p>
            <a:pPr algn="ctr">
              <a:spcBef>
                <a:spcPct val="50000"/>
              </a:spcBef>
            </a:pPr>
            <a:r>
              <a:rPr lang="en-US" altLang="en-US" sz="3200" b="1">
                <a:solidFill>
                  <a:srgbClr val="0375D3"/>
                </a:solidFill>
                <a:latin typeface="Times New Roman" panose="02020603050405020304" pitchFamily="18" charset="0"/>
                <a:cs typeface="Times New Roman" panose="02020603050405020304" pitchFamily="18" charset="0"/>
              </a:rPr>
              <a:t>NGHỊ LUẬN VỀ MỘT ĐOẠN THƠ, BÀI THƠ</a:t>
            </a:r>
          </a:p>
        </p:txBody>
      </p:sp>
      <p:sp>
        <p:nvSpPr>
          <p:cNvPr id="5" name="Text Box 7"/>
          <p:cNvSpPr txBox="1">
            <a:spLocks noChangeArrowheads="1"/>
          </p:cNvSpPr>
          <p:nvPr/>
        </p:nvSpPr>
        <p:spPr bwMode="auto">
          <a:xfrm>
            <a:off x="171456" y="81739"/>
            <a:ext cx="286716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2000" b="1" dirty="0" err="1">
                <a:latin typeface="Times New Roman" panose="02020603050405020304" pitchFamily="18" charset="0"/>
                <a:cs typeface="Times New Roman" panose="02020603050405020304" pitchFamily="18" charset="0"/>
              </a:rPr>
              <a:t>Tập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làm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văn</a:t>
            </a:r>
            <a:r>
              <a:rPr lang="en-US" sz="2000" b="1" dirty="0">
                <a:latin typeface="Times New Roman" panose="02020603050405020304" pitchFamily="18" charset="0"/>
                <a:cs typeface="Times New Roman" panose="02020603050405020304" pitchFamily="18" charset="0"/>
              </a:rPr>
              <a:t>:</a:t>
            </a:r>
          </a:p>
        </p:txBody>
      </p:sp>
      <p:sp>
        <p:nvSpPr>
          <p:cNvPr id="6" name="Text Box 40"/>
          <p:cNvSpPr txBox="1">
            <a:spLocks noChangeArrowheads="1"/>
          </p:cNvSpPr>
          <p:nvPr/>
        </p:nvSpPr>
        <p:spPr bwMode="auto">
          <a:xfrm>
            <a:off x="4881489" y="1072661"/>
            <a:ext cx="711825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eaLnBrk="1" hangingPunct="1">
              <a:spcBef>
                <a:spcPct val="50000"/>
              </a:spcBef>
            </a:pPr>
            <a:r>
              <a:rPr lang="en-US" altLang="en-US" sz="2400" b="1" i="0">
                <a:solidFill>
                  <a:srgbClr val="C00000"/>
                </a:solidFill>
                <a:latin typeface="Times New Roman" panose="02020603050405020304" pitchFamily="18" charset="0"/>
              </a:rPr>
              <a:t>I. Tìm hiểu bài nghị luận về một đoạn thơ, bài thơ</a:t>
            </a:r>
          </a:p>
        </p:txBody>
      </p:sp>
      <p:pic>
        <p:nvPicPr>
          <p:cNvPr id="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6789" y="1291538"/>
            <a:ext cx="161412" cy="4994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40"/>
          <p:cNvSpPr txBox="1">
            <a:spLocks noChangeArrowheads="1"/>
          </p:cNvSpPr>
          <p:nvPr/>
        </p:nvSpPr>
        <p:spPr bwMode="auto">
          <a:xfrm>
            <a:off x="5033889" y="1464209"/>
            <a:ext cx="64875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eaLnBrk="1" hangingPunct="1">
              <a:spcBef>
                <a:spcPct val="50000"/>
              </a:spcBef>
            </a:pPr>
            <a:r>
              <a:rPr lang="en-US" altLang="en-US" sz="2400" i="0" u="none">
                <a:solidFill>
                  <a:srgbClr val="0000FF"/>
                </a:solidFill>
                <a:latin typeface="Times New Roman" panose="02020603050405020304" pitchFamily="18" charset="0"/>
              </a:rPr>
              <a:t>VB: Khát vọng hoà nhập, dâng hiến cho đời</a:t>
            </a:r>
          </a:p>
        </p:txBody>
      </p:sp>
      <p:sp>
        <p:nvSpPr>
          <p:cNvPr id="9" name="AutoShape 17"/>
          <p:cNvSpPr>
            <a:spLocks noChangeArrowheads="1"/>
          </p:cNvSpPr>
          <p:nvPr/>
        </p:nvSpPr>
        <p:spPr bwMode="auto">
          <a:xfrm>
            <a:off x="407962" y="4895558"/>
            <a:ext cx="3673208" cy="1519312"/>
          </a:xfrm>
          <a:prstGeom prst="cloudCallout">
            <a:avLst>
              <a:gd name="adj1" fmla="val 50374"/>
              <a:gd name="adj2" fmla="val -117200"/>
            </a:avLst>
          </a:prstGeom>
          <a:gradFill rotWithShape="1">
            <a:gsLst>
              <a:gs pos="0">
                <a:schemeClr val="accent1"/>
              </a:gs>
              <a:gs pos="50000">
                <a:schemeClr val="bg1"/>
              </a:gs>
              <a:gs pos="100000">
                <a:schemeClr val="accent1"/>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sz="3200" b="1" i="1" u="sng" kern="1200">
                <a:solidFill>
                  <a:srgbClr val="FF0000"/>
                </a:solidFill>
                <a:latin typeface="Arial" panose="020B0604020202020204" pitchFamily="34" charset="0"/>
                <a:ea typeface="+mn-ea"/>
                <a:cs typeface="+mn-cs"/>
              </a:defRPr>
            </a:lvl1pPr>
            <a:lvl2pPr marL="457200" algn="l" rtl="0" fontAlgn="base">
              <a:spcBef>
                <a:spcPct val="0"/>
              </a:spcBef>
              <a:spcAft>
                <a:spcPct val="0"/>
              </a:spcAft>
              <a:defRPr sz="3200" b="1" i="1" u="sng" kern="1200">
                <a:solidFill>
                  <a:srgbClr val="FF0000"/>
                </a:solidFill>
                <a:latin typeface="Arial" panose="020B0604020202020204" pitchFamily="34" charset="0"/>
                <a:ea typeface="+mn-ea"/>
                <a:cs typeface="+mn-cs"/>
              </a:defRPr>
            </a:lvl2pPr>
            <a:lvl3pPr marL="914400" algn="l" rtl="0" fontAlgn="base">
              <a:spcBef>
                <a:spcPct val="0"/>
              </a:spcBef>
              <a:spcAft>
                <a:spcPct val="0"/>
              </a:spcAft>
              <a:defRPr sz="3200" b="1" i="1" u="sng" kern="1200">
                <a:solidFill>
                  <a:srgbClr val="FF0000"/>
                </a:solidFill>
                <a:latin typeface="Arial" panose="020B0604020202020204" pitchFamily="34" charset="0"/>
                <a:ea typeface="+mn-ea"/>
                <a:cs typeface="+mn-cs"/>
              </a:defRPr>
            </a:lvl3pPr>
            <a:lvl4pPr marL="1371600" algn="l" rtl="0" fontAlgn="base">
              <a:spcBef>
                <a:spcPct val="0"/>
              </a:spcBef>
              <a:spcAft>
                <a:spcPct val="0"/>
              </a:spcAft>
              <a:defRPr sz="3200" b="1" i="1" u="sng" kern="1200">
                <a:solidFill>
                  <a:srgbClr val="FF0000"/>
                </a:solidFill>
                <a:latin typeface="Arial" panose="020B0604020202020204" pitchFamily="34" charset="0"/>
                <a:ea typeface="+mn-ea"/>
                <a:cs typeface="+mn-cs"/>
              </a:defRPr>
            </a:lvl4pPr>
            <a:lvl5pPr marL="1828800" algn="l" rtl="0" fontAlgn="base">
              <a:spcBef>
                <a:spcPct val="0"/>
              </a:spcBef>
              <a:spcAft>
                <a:spcPct val="0"/>
              </a:spcAft>
              <a:defRPr sz="3200" b="1" i="1" u="sng" kern="1200">
                <a:solidFill>
                  <a:srgbClr val="FF0000"/>
                </a:solidFill>
                <a:latin typeface="Arial" panose="020B0604020202020204" pitchFamily="34" charset="0"/>
                <a:ea typeface="+mn-ea"/>
                <a:cs typeface="+mn-cs"/>
              </a:defRPr>
            </a:lvl5pPr>
            <a:lvl6pPr marL="2286000" algn="l" defTabSz="914400" rtl="0" eaLnBrk="1" latinLnBrk="0" hangingPunct="1">
              <a:defRPr sz="3200" b="1" i="1" u="sng" kern="1200">
                <a:solidFill>
                  <a:srgbClr val="FF0000"/>
                </a:solidFill>
                <a:latin typeface="Arial" panose="020B0604020202020204" pitchFamily="34" charset="0"/>
                <a:ea typeface="+mn-ea"/>
                <a:cs typeface="+mn-cs"/>
              </a:defRPr>
            </a:lvl6pPr>
            <a:lvl7pPr marL="2743200" algn="l" defTabSz="914400" rtl="0" eaLnBrk="1" latinLnBrk="0" hangingPunct="1">
              <a:defRPr sz="3200" b="1" i="1" u="sng" kern="1200">
                <a:solidFill>
                  <a:srgbClr val="FF0000"/>
                </a:solidFill>
                <a:latin typeface="Arial" panose="020B0604020202020204" pitchFamily="34" charset="0"/>
                <a:ea typeface="+mn-ea"/>
                <a:cs typeface="+mn-cs"/>
              </a:defRPr>
            </a:lvl7pPr>
            <a:lvl8pPr marL="3200400" algn="l" defTabSz="914400" rtl="0" eaLnBrk="1" latinLnBrk="0" hangingPunct="1">
              <a:defRPr sz="3200" b="1" i="1" u="sng" kern="1200">
                <a:solidFill>
                  <a:srgbClr val="FF0000"/>
                </a:solidFill>
                <a:latin typeface="Arial" panose="020B0604020202020204" pitchFamily="34" charset="0"/>
                <a:ea typeface="+mn-ea"/>
                <a:cs typeface="+mn-cs"/>
              </a:defRPr>
            </a:lvl8pPr>
            <a:lvl9pPr marL="3657600" algn="l" defTabSz="914400" rtl="0" eaLnBrk="1" latinLnBrk="0" hangingPunct="1">
              <a:defRPr sz="3200" b="1" i="1" u="sng" kern="1200">
                <a:solidFill>
                  <a:srgbClr val="FF0000"/>
                </a:solidFill>
                <a:latin typeface="Arial" panose="020B0604020202020204" pitchFamily="34" charset="0"/>
                <a:ea typeface="+mn-ea"/>
                <a:cs typeface="+mn-cs"/>
              </a:defRPr>
            </a:lvl9pPr>
          </a:lstStyle>
          <a:p>
            <a:pPr algn="ctr"/>
            <a:r>
              <a:rPr lang="en-US" sz="2400" u="none">
                <a:solidFill>
                  <a:schemeClr val="tx1"/>
                </a:solidFill>
                <a:latin typeface="Times New Roman" panose="02020603050405020304" pitchFamily="18" charset="0"/>
                <a:cs typeface="Times New Roman" panose="02020603050405020304" pitchFamily="18" charset="0"/>
              </a:rPr>
              <a:t>Vấn đề nghị luận của văn bản này là gì?</a:t>
            </a:r>
            <a:endParaRPr lang="en-US" altLang="en-US" sz="2400" u="none">
              <a:solidFill>
                <a:schemeClr val="tx1"/>
              </a:solidFill>
              <a:latin typeface="Times New Roman" panose="02020603050405020304" pitchFamily="18" charset="0"/>
              <a:cs typeface="Times New Roman" panose="02020603050405020304" pitchFamily="18" charset="0"/>
            </a:endParaRPr>
          </a:p>
        </p:txBody>
      </p:sp>
      <p:sp>
        <p:nvSpPr>
          <p:cNvPr id="12" name="Text Box 46"/>
          <p:cNvSpPr txBox="1">
            <a:spLocks noChangeArrowheads="1"/>
          </p:cNvSpPr>
          <p:nvPr/>
        </p:nvSpPr>
        <p:spPr bwMode="auto">
          <a:xfrm>
            <a:off x="4901426" y="1796144"/>
            <a:ext cx="711238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eaLnBrk="1" hangingPunct="1">
              <a:spcBef>
                <a:spcPct val="50000"/>
              </a:spcBef>
            </a:pPr>
            <a:r>
              <a:rPr lang="en-US" altLang="en-US" sz="2400" b="1" i="0" u="none" dirty="0">
                <a:solidFill>
                  <a:srgbClr val="000099"/>
                </a:solidFill>
                <a:latin typeface="Times New Roman" panose="02020603050405020304" pitchFamily="18" charset="0"/>
              </a:rPr>
              <a:t>* </a:t>
            </a:r>
            <a:r>
              <a:rPr lang="en-US" altLang="en-US" sz="2400" b="1" i="0" u="none" dirty="0" err="1">
                <a:latin typeface="Times New Roman" panose="02020603050405020304" pitchFamily="18" charset="0"/>
              </a:rPr>
              <a:t>Vấn</a:t>
            </a:r>
            <a:r>
              <a:rPr lang="en-US" altLang="en-US" sz="2400" b="1" i="0" u="none" dirty="0">
                <a:latin typeface="Times New Roman" panose="02020603050405020304" pitchFamily="18" charset="0"/>
              </a:rPr>
              <a:t> </a:t>
            </a:r>
            <a:r>
              <a:rPr lang="en-US" altLang="en-US" sz="2400" b="1" i="0" u="none" dirty="0" err="1">
                <a:latin typeface="Times New Roman" panose="02020603050405020304" pitchFamily="18" charset="0"/>
              </a:rPr>
              <a:t>đề</a:t>
            </a:r>
            <a:r>
              <a:rPr lang="en-US" altLang="en-US" sz="2400" b="1" i="0" u="none" dirty="0">
                <a:latin typeface="Times New Roman" panose="02020603050405020304" pitchFamily="18" charset="0"/>
              </a:rPr>
              <a:t> NL: </a:t>
            </a:r>
            <a:r>
              <a:rPr lang="pt-BR" sz="2400" i="0" u="none" dirty="0">
                <a:latin typeface="Times New Roman" panose="02020603050405020304" pitchFamily="18" charset="0"/>
                <a:cs typeface="Times New Roman" panose="02020603050405020304" pitchFamily="18" charset="0"/>
              </a:rPr>
              <a:t>Hình ảnh mùa xuân và tình cảm thiết tha của Thanh Hải trong bài thơ “Mùa xuân nho nhỏ”</a:t>
            </a:r>
            <a:endParaRPr lang="en-US" altLang="en-US" sz="2400" i="0" u="none" dirty="0">
              <a:latin typeface="Times New Roman" panose="02020603050405020304" pitchFamily="18" charset="0"/>
            </a:endParaRPr>
          </a:p>
        </p:txBody>
      </p:sp>
      <p:sp>
        <p:nvSpPr>
          <p:cNvPr id="13" name="Text Box 46"/>
          <p:cNvSpPr txBox="1">
            <a:spLocks noChangeArrowheads="1"/>
          </p:cNvSpPr>
          <p:nvPr/>
        </p:nvSpPr>
        <p:spPr bwMode="auto">
          <a:xfrm>
            <a:off x="4901426" y="2627141"/>
            <a:ext cx="3505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eaLnBrk="1" hangingPunct="1">
              <a:spcBef>
                <a:spcPct val="50000"/>
              </a:spcBef>
            </a:pPr>
            <a:r>
              <a:rPr lang="en-US" altLang="en-US" sz="2400" i="0" u="none" dirty="0">
                <a:latin typeface="Times New Roman" panose="02020603050405020304" pitchFamily="18" charset="0"/>
              </a:rPr>
              <a:t> *</a:t>
            </a:r>
            <a:r>
              <a:rPr lang="en-US" altLang="en-US" sz="2400" b="1" i="0" u="none" dirty="0" err="1">
                <a:latin typeface="Times New Roman" panose="02020603050405020304" pitchFamily="18" charset="0"/>
              </a:rPr>
              <a:t>Hệ</a:t>
            </a:r>
            <a:r>
              <a:rPr lang="en-US" altLang="en-US" sz="2400" b="1" i="0" u="none" dirty="0">
                <a:latin typeface="Times New Roman" panose="02020603050405020304" pitchFamily="18" charset="0"/>
              </a:rPr>
              <a:t> </a:t>
            </a:r>
            <a:r>
              <a:rPr lang="en-US" altLang="en-US" sz="2400" b="1" i="0" u="none" dirty="0" err="1">
                <a:latin typeface="Times New Roman" panose="02020603050405020304" pitchFamily="18" charset="0"/>
              </a:rPr>
              <a:t>thống</a:t>
            </a:r>
            <a:r>
              <a:rPr lang="en-US" altLang="en-US" sz="2400" b="1" i="0" u="none" dirty="0">
                <a:latin typeface="Times New Roman" panose="02020603050405020304" pitchFamily="18" charset="0"/>
              </a:rPr>
              <a:t> </a:t>
            </a:r>
            <a:r>
              <a:rPr lang="en-US" altLang="en-US" sz="2400" b="1" i="0" u="none" dirty="0" err="1">
                <a:latin typeface="Times New Roman" panose="02020603050405020304" pitchFamily="18" charset="0"/>
              </a:rPr>
              <a:t>luận</a:t>
            </a:r>
            <a:r>
              <a:rPr lang="en-US" altLang="en-US" sz="2400" b="1" i="0" u="none" dirty="0">
                <a:latin typeface="Times New Roman" panose="02020603050405020304" pitchFamily="18" charset="0"/>
              </a:rPr>
              <a:t> </a:t>
            </a:r>
            <a:r>
              <a:rPr lang="en-US" altLang="en-US" sz="2400" b="1" i="0" u="none" dirty="0" err="1">
                <a:latin typeface="Times New Roman" panose="02020603050405020304" pitchFamily="18" charset="0"/>
              </a:rPr>
              <a:t>điểm</a:t>
            </a:r>
            <a:r>
              <a:rPr lang="en-US" altLang="en-US" sz="2400" b="1" i="0" u="none" dirty="0">
                <a:latin typeface="Times New Roman" panose="02020603050405020304" pitchFamily="18" charset="0"/>
              </a:rPr>
              <a:t>:</a:t>
            </a:r>
          </a:p>
        </p:txBody>
      </p:sp>
      <p:sp>
        <p:nvSpPr>
          <p:cNvPr id="2" name="Oval Callout 1"/>
          <p:cNvSpPr/>
          <p:nvPr/>
        </p:nvSpPr>
        <p:spPr>
          <a:xfrm>
            <a:off x="98476" y="5092504"/>
            <a:ext cx="4403188" cy="1519311"/>
          </a:xfrm>
          <a:prstGeom prst="wedgeEllipseCallout">
            <a:avLst>
              <a:gd name="adj1" fmla="val 51410"/>
              <a:gd name="adj2" fmla="val -119983"/>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i="1">
                <a:solidFill>
                  <a:schemeClr val="tx1"/>
                </a:solidFill>
                <a:latin typeface="Times New Roman" panose="02020603050405020304" pitchFamily="18" charset="0"/>
                <a:cs typeface="Times New Roman" panose="02020603050405020304" pitchFamily="18" charset="0"/>
              </a:rPr>
              <a:t>Em hãy tìm các luận điểm về hình ảnh mùa xuân.</a:t>
            </a:r>
            <a:r>
              <a:rPr lang="en-US" sz="2400" b="1">
                <a:solidFill>
                  <a:schemeClr val="tx1"/>
                </a:solidFill>
                <a:latin typeface="Times New Roman" panose="02020603050405020304" pitchFamily="18" charset="0"/>
                <a:cs typeface="Times New Roman" panose="02020603050405020304" pitchFamily="18" charset="0"/>
              </a:rPr>
              <a:t> </a:t>
            </a:r>
          </a:p>
        </p:txBody>
      </p:sp>
      <p:grpSp>
        <p:nvGrpSpPr>
          <p:cNvPr id="14" name="Group 30"/>
          <p:cNvGrpSpPr>
            <a:grpSpLocks/>
          </p:cNvGrpSpPr>
          <p:nvPr/>
        </p:nvGrpSpPr>
        <p:grpSpPr bwMode="auto">
          <a:xfrm>
            <a:off x="7098571" y="3215113"/>
            <a:ext cx="2514783" cy="2963375"/>
            <a:chOff x="3227" y="2496"/>
            <a:chExt cx="1864" cy="1303"/>
          </a:xfrm>
        </p:grpSpPr>
        <p:sp>
          <p:nvSpPr>
            <p:cNvPr id="15" name="Text Box 16"/>
            <p:cNvSpPr txBox="1">
              <a:spLocks noChangeArrowheads="1"/>
            </p:cNvSpPr>
            <p:nvPr/>
          </p:nvSpPr>
          <p:spPr bwMode="auto">
            <a:xfrm>
              <a:off x="3228" y="2784"/>
              <a:ext cx="1863" cy="1015"/>
            </a:xfrm>
            <a:prstGeom prst="rect">
              <a:avLst/>
            </a:prstGeom>
            <a:noFill/>
            <a:ln w="9525">
              <a:solidFill>
                <a:srgbClr val="660066"/>
              </a:solidFill>
              <a:miter lim="800000"/>
              <a:headEnd/>
              <a:tailEnd/>
            </a:ln>
          </p:spPr>
          <p:txBody>
            <a:bodyPr wrap="square">
              <a:spAutoFit/>
            </a:bodyP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algn="ctr" eaLnBrk="1" hangingPunct="1">
                <a:spcBef>
                  <a:spcPct val="50000"/>
                </a:spcBef>
              </a:pPr>
              <a:r>
                <a:rPr lang="en-US" altLang="en-US" sz="2400" i="0" u="none">
                  <a:latin typeface="Times New Roman" panose="02020603050405020304" pitchFamily="18" charset="0"/>
                  <a:cs typeface="Times New Roman" panose="02020603050405020304" pitchFamily="18" charset="0"/>
                </a:rPr>
                <a:t>H</a:t>
              </a:r>
              <a:r>
                <a:rPr lang="vi-VN" altLang="en-US" sz="2400" i="0" u="none">
                  <a:latin typeface="Times New Roman" panose="02020603050405020304" pitchFamily="18" charset="0"/>
                  <a:cs typeface="Times New Roman" panose="02020603050405020304" pitchFamily="18" charset="0"/>
                </a:rPr>
                <a:t>ình ảnh mùa xuân rạo rực của thiên nhiên, đất nước trong cảm xúc thiết tha, trìu mến của nhà thơ</a:t>
              </a:r>
              <a:r>
                <a:rPr lang="en-US" altLang="en-US" sz="2400" i="0" u="none">
                  <a:latin typeface="Times New Roman" panose="02020603050405020304" pitchFamily="18" charset="0"/>
                  <a:cs typeface="Times New Roman" panose="02020603050405020304" pitchFamily="18" charset="0"/>
                </a:rPr>
                <a:t>. </a:t>
              </a:r>
            </a:p>
          </p:txBody>
        </p:sp>
        <p:sp>
          <p:nvSpPr>
            <p:cNvPr id="16" name="Rectangle 17"/>
            <p:cNvSpPr>
              <a:spLocks noChangeArrowheads="1"/>
            </p:cNvSpPr>
            <p:nvPr/>
          </p:nvSpPr>
          <p:spPr bwMode="auto">
            <a:xfrm>
              <a:off x="3227" y="2496"/>
              <a:ext cx="1864" cy="288"/>
            </a:xfrm>
            <a:prstGeom prst="rect">
              <a:avLst/>
            </a:prstGeom>
            <a:solidFill>
              <a:schemeClr val="accent6">
                <a:lumMod val="20000"/>
                <a:lumOff val="80000"/>
              </a:schemeClr>
            </a:solidFill>
            <a:ln w="9525">
              <a:solidFill>
                <a:srgbClr val="660066"/>
              </a:solidFill>
              <a:miter lim="800000"/>
              <a:headEnd/>
              <a:tailEnd/>
            </a:ln>
          </p:spPr>
          <p:txBody>
            <a:bodyPr wrap="none" anchor="ct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algn="ctr" eaLnBrk="1" hangingPunct="1"/>
              <a:r>
                <a:rPr lang="en-US" altLang="en-US" sz="2000" b="1" i="0" u="none">
                  <a:solidFill>
                    <a:srgbClr val="0375D3"/>
                  </a:solidFill>
                  <a:latin typeface="Times New Roman" panose="02020603050405020304" pitchFamily="18" charset="0"/>
                  <a:cs typeface="Times New Roman" panose="02020603050405020304" pitchFamily="18" charset="0"/>
                </a:rPr>
                <a:t>Lu</a:t>
              </a:r>
              <a:r>
                <a:rPr lang="vi-VN" altLang="en-US" sz="2000" b="1" i="0" u="none">
                  <a:solidFill>
                    <a:srgbClr val="0375D3"/>
                  </a:solidFill>
                  <a:latin typeface="Times New Roman" panose="02020603050405020304" pitchFamily="18" charset="0"/>
                  <a:cs typeface="Times New Roman" panose="02020603050405020304" pitchFamily="18" charset="0"/>
                </a:rPr>
                <a:t>ận điểm </a:t>
              </a:r>
              <a:r>
                <a:rPr lang="en-US" altLang="en-US" sz="2000" b="1" i="0" u="none">
                  <a:solidFill>
                    <a:srgbClr val="0375D3"/>
                  </a:solidFill>
                  <a:latin typeface="Times New Roman" panose="02020603050405020304" pitchFamily="18" charset="0"/>
                  <a:cs typeface="Times New Roman" panose="02020603050405020304" pitchFamily="18" charset="0"/>
                </a:rPr>
                <a:t>2</a:t>
              </a:r>
            </a:p>
          </p:txBody>
        </p:sp>
      </p:grpSp>
      <p:grpSp>
        <p:nvGrpSpPr>
          <p:cNvPr id="17" name="Group 36"/>
          <p:cNvGrpSpPr>
            <a:grpSpLocks/>
          </p:cNvGrpSpPr>
          <p:nvPr/>
        </p:nvGrpSpPr>
        <p:grpSpPr bwMode="auto">
          <a:xfrm>
            <a:off x="4840541" y="3164580"/>
            <a:ext cx="1979174" cy="2961173"/>
            <a:chOff x="2496" y="2340"/>
            <a:chExt cx="979" cy="2015"/>
          </a:xfrm>
        </p:grpSpPr>
        <p:sp>
          <p:nvSpPr>
            <p:cNvPr id="18" name="Rectangle 22"/>
            <p:cNvSpPr>
              <a:spLocks noChangeArrowheads="1"/>
            </p:cNvSpPr>
            <p:nvPr/>
          </p:nvSpPr>
          <p:spPr bwMode="auto">
            <a:xfrm>
              <a:off x="2496" y="2340"/>
              <a:ext cx="979" cy="444"/>
            </a:xfrm>
            <a:prstGeom prst="rect">
              <a:avLst/>
            </a:prstGeom>
            <a:solidFill>
              <a:schemeClr val="accent6">
                <a:lumMod val="20000"/>
                <a:lumOff val="80000"/>
              </a:schemeClr>
            </a:solidFill>
            <a:ln w="9525">
              <a:solidFill>
                <a:srgbClr val="660066"/>
              </a:solidFill>
              <a:miter lim="800000"/>
              <a:headEnd/>
              <a:tailEnd/>
            </a:ln>
          </p:spPr>
          <p:txBody>
            <a:bodyPr wrap="none" anchor="ct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algn="ctr" eaLnBrk="1" hangingPunct="1"/>
              <a:r>
                <a:rPr lang="en-US" altLang="en-US" sz="2000" b="1" i="0" u="none">
                  <a:solidFill>
                    <a:srgbClr val="0375D3"/>
                  </a:solidFill>
                  <a:latin typeface="Times New Roman" panose="02020603050405020304" pitchFamily="18" charset="0"/>
                  <a:cs typeface="Times New Roman" panose="02020603050405020304" pitchFamily="18" charset="0"/>
                </a:rPr>
                <a:t>L</a:t>
              </a:r>
              <a:r>
                <a:rPr lang="vi-VN" altLang="en-US" sz="2000" b="1" i="0" u="none">
                  <a:solidFill>
                    <a:srgbClr val="0375D3"/>
                  </a:solidFill>
                  <a:latin typeface="Times New Roman" panose="02020603050405020304" pitchFamily="18" charset="0"/>
                  <a:cs typeface="Times New Roman" panose="02020603050405020304" pitchFamily="18" charset="0"/>
                </a:rPr>
                <a:t>uận điểm 1</a:t>
              </a:r>
              <a:endParaRPr lang="en-US" altLang="en-US" sz="2000" b="1" i="0" u="none">
                <a:solidFill>
                  <a:srgbClr val="0375D3"/>
                </a:solidFill>
                <a:latin typeface="Times New Roman" panose="02020603050405020304" pitchFamily="18" charset="0"/>
                <a:cs typeface="Times New Roman" panose="02020603050405020304" pitchFamily="18" charset="0"/>
              </a:endParaRPr>
            </a:p>
          </p:txBody>
        </p:sp>
        <p:sp>
          <p:nvSpPr>
            <p:cNvPr id="19" name="Text Box 23"/>
            <p:cNvSpPr txBox="1">
              <a:spLocks noChangeArrowheads="1"/>
            </p:cNvSpPr>
            <p:nvPr/>
          </p:nvSpPr>
          <p:spPr bwMode="auto">
            <a:xfrm>
              <a:off x="2496" y="2784"/>
              <a:ext cx="979" cy="1571"/>
            </a:xfrm>
            <a:prstGeom prst="rect">
              <a:avLst/>
            </a:prstGeom>
            <a:noFill/>
            <a:ln w="9525">
              <a:solidFill>
                <a:srgbClr val="660066"/>
              </a:solidFill>
              <a:miter lim="800000"/>
              <a:headEnd/>
              <a:tailEnd/>
            </a:ln>
          </p:spPr>
          <p:txBody>
            <a:bodyPr wrap="square">
              <a:spAutoFit/>
            </a:bodyP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algn="ctr" eaLnBrk="1" hangingPunct="1">
                <a:spcBef>
                  <a:spcPct val="50000"/>
                </a:spcBef>
              </a:pPr>
              <a:r>
                <a:rPr lang="en-US" altLang="en-US" sz="2200" i="0" u="none">
                  <a:solidFill>
                    <a:srgbClr val="FF0F0F"/>
                  </a:solidFill>
                </a:rPr>
                <a:t> </a:t>
              </a:r>
              <a:r>
                <a:rPr lang="en-US" altLang="en-US" sz="2400" i="0" u="none">
                  <a:latin typeface="Times New Roman" panose="02020603050405020304" pitchFamily="18" charset="0"/>
                  <a:cs typeface="Times New Roman" panose="02020603050405020304" pitchFamily="18" charset="0"/>
                </a:rPr>
                <a:t>H</a:t>
              </a:r>
              <a:r>
                <a:rPr lang="vi-VN" altLang="en-US" sz="2400" i="0" u="none">
                  <a:latin typeface="Times New Roman" panose="02020603050405020304" pitchFamily="18" charset="0"/>
                  <a:cs typeface="Times New Roman" panose="02020603050405020304" pitchFamily="18" charset="0"/>
                </a:rPr>
                <a:t>ình ảnh mùa xuân trong bài thơ của Thanh Hải mang nhiều tầng ý nghĩa</a:t>
              </a:r>
              <a:r>
                <a:rPr lang="en-US" altLang="en-US" sz="2400" i="0" u="none">
                  <a:latin typeface="Times New Roman" panose="02020603050405020304" pitchFamily="18" charset="0"/>
                  <a:cs typeface="Times New Roman" panose="02020603050405020304" pitchFamily="18" charset="0"/>
                </a:rPr>
                <a:t>. </a:t>
              </a:r>
              <a:r>
                <a:rPr lang="en-US" altLang="en-US" sz="2000" i="0" u="none">
                  <a:latin typeface="Times New Roman" panose="02020603050405020304" pitchFamily="18" charset="0"/>
                  <a:cs typeface="Times New Roman" panose="02020603050405020304" pitchFamily="18" charset="0"/>
                </a:rPr>
                <a:t>               </a:t>
              </a:r>
            </a:p>
          </p:txBody>
        </p:sp>
      </p:grpSp>
      <p:sp>
        <p:nvSpPr>
          <p:cNvPr id="20" name="Line 24"/>
          <p:cNvSpPr>
            <a:spLocks noChangeShapeType="1"/>
          </p:cNvSpPr>
          <p:nvPr/>
        </p:nvSpPr>
        <p:spPr bwMode="auto">
          <a:xfrm flipH="1">
            <a:off x="6499665" y="2750235"/>
            <a:ext cx="1736725" cy="6858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 name="Line 25"/>
          <p:cNvSpPr>
            <a:spLocks noChangeShapeType="1"/>
          </p:cNvSpPr>
          <p:nvPr/>
        </p:nvSpPr>
        <p:spPr bwMode="auto">
          <a:xfrm flipH="1">
            <a:off x="8236390" y="2750235"/>
            <a:ext cx="0" cy="6858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 name="Line 26"/>
          <p:cNvSpPr>
            <a:spLocks noChangeShapeType="1"/>
          </p:cNvSpPr>
          <p:nvPr/>
        </p:nvSpPr>
        <p:spPr bwMode="auto">
          <a:xfrm>
            <a:off x="8298303" y="2750235"/>
            <a:ext cx="1808162" cy="6858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502896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xit" presetSubtype="32" fill="hold" grpId="0" nodeType="clickEffect">
                                  <p:stCondLst>
                                    <p:cond delay="0"/>
                                  </p:stCondLst>
                                  <p:childTnLst>
                                    <p:anim calcmode="lin" valueType="num">
                                      <p:cBhvr>
                                        <p:cTn id="11" dur="500"/>
                                        <p:tgtEl>
                                          <p:spTgt spid="9"/>
                                        </p:tgtEl>
                                        <p:attrNameLst>
                                          <p:attrName>ppt_w</p:attrName>
                                        </p:attrNameLst>
                                      </p:cBhvr>
                                      <p:tavLst>
                                        <p:tav tm="0">
                                          <p:val>
                                            <p:strVal val="ppt_w"/>
                                          </p:val>
                                        </p:tav>
                                        <p:tav tm="100000">
                                          <p:val>
                                            <p:fltVal val="0"/>
                                          </p:val>
                                        </p:tav>
                                      </p:tavLst>
                                    </p:anim>
                                    <p:anim calcmode="lin" valueType="num">
                                      <p:cBhvr>
                                        <p:cTn id="12" dur="500"/>
                                        <p:tgtEl>
                                          <p:spTgt spid="9"/>
                                        </p:tgtEl>
                                        <p:attrNameLst>
                                          <p:attrName>ppt_h</p:attrName>
                                        </p:attrNameLst>
                                      </p:cBhvr>
                                      <p:tavLst>
                                        <p:tav tm="0">
                                          <p:val>
                                            <p:strVal val="ppt_h"/>
                                          </p:val>
                                        </p:tav>
                                        <p:tav tm="100000">
                                          <p:val>
                                            <p:fltVal val="0"/>
                                          </p:val>
                                        </p:tav>
                                      </p:tavLst>
                                    </p:anim>
                                    <p:set>
                                      <p:cBhvr>
                                        <p:cTn id="13" dur="1" fill="hold">
                                          <p:stCondLst>
                                            <p:cond delay="499"/>
                                          </p:stCondLst>
                                        </p:cTn>
                                        <p:tgtEl>
                                          <p:spTgt spid="9"/>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linds(horizont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3"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 calcmode="lin" valueType="num">
                                      <p:cBhvr additive="base">
                                        <p:cTn id="28" dur="500" fill="hold"/>
                                        <p:tgtEl>
                                          <p:spTgt spid="20"/>
                                        </p:tgtEl>
                                        <p:attrNameLst>
                                          <p:attrName>ppt_x</p:attrName>
                                        </p:attrNameLst>
                                      </p:cBhvr>
                                      <p:tavLst>
                                        <p:tav tm="0">
                                          <p:val>
                                            <p:strVal val="1+#ppt_w/2"/>
                                          </p:val>
                                        </p:tav>
                                        <p:tav tm="100000">
                                          <p:val>
                                            <p:strVal val="#ppt_x"/>
                                          </p:val>
                                        </p:tav>
                                      </p:tavLst>
                                    </p:anim>
                                    <p:anim calcmode="lin" valueType="num">
                                      <p:cBhvr additive="base">
                                        <p:cTn id="29"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3" presetClass="entr" presetSubtype="16"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500" fill="hold"/>
                                        <p:tgtEl>
                                          <p:spTgt spid="17"/>
                                        </p:tgtEl>
                                        <p:attrNameLst>
                                          <p:attrName>ppt_w</p:attrName>
                                        </p:attrNameLst>
                                      </p:cBhvr>
                                      <p:tavLst>
                                        <p:tav tm="0">
                                          <p:val>
                                            <p:fltVal val="0"/>
                                          </p:val>
                                        </p:tav>
                                        <p:tav tm="100000">
                                          <p:val>
                                            <p:strVal val="#ppt_w"/>
                                          </p:val>
                                        </p:tav>
                                      </p:tavLst>
                                    </p:anim>
                                    <p:anim calcmode="lin" valueType="num">
                                      <p:cBhvr>
                                        <p:cTn id="35" dur="500" fill="hold"/>
                                        <p:tgtEl>
                                          <p:spTgt spid="17"/>
                                        </p:tgtEl>
                                        <p:attrNameLst>
                                          <p:attrName>ppt_h</p:attrName>
                                        </p:attrNameLst>
                                      </p:cBhvr>
                                      <p:tavLst>
                                        <p:tav tm="0">
                                          <p:val>
                                            <p:fltVal val="0"/>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1"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 calcmode="lin" valueType="num">
                                      <p:cBhvr additive="base">
                                        <p:cTn id="40" dur="500" fill="hold"/>
                                        <p:tgtEl>
                                          <p:spTgt spid="21"/>
                                        </p:tgtEl>
                                        <p:attrNameLst>
                                          <p:attrName>ppt_x</p:attrName>
                                        </p:attrNameLst>
                                      </p:cBhvr>
                                      <p:tavLst>
                                        <p:tav tm="0">
                                          <p:val>
                                            <p:strVal val="#ppt_x"/>
                                          </p:val>
                                        </p:tav>
                                        <p:tav tm="100000">
                                          <p:val>
                                            <p:strVal val="#ppt_x"/>
                                          </p:val>
                                        </p:tav>
                                      </p:tavLst>
                                    </p:anim>
                                    <p:anim calcmode="lin" valueType="num">
                                      <p:cBhvr additive="base">
                                        <p:cTn id="41"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3" presetClass="entr" presetSubtype="16" fill="hold" nodeType="click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p:cTn id="46" dur="500" fill="hold"/>
                                        <p:tgtEl>
                                          <p:spTgt spid="14"/>
                                        </p:tgtEl>
                                        <p:attrNameLst>
                                          <p:attrName>ppt_w</p:attrName>
                                        </p:attrNameLst>
                                      </p:cBhvr>
                                      <p:tavLst>
                                        <p:tav tm="0">
                                          <p:val>
                                            <p:fltVal val="0"/>
                                          </p:val>
                                        </p:tav>
                                        <p:tav tm="100000">
                                          <p:val>
                                            <p:strVal val="#ppt_w"/>
                                          </p:val>
                                        </p:tav>
                                      </p:tavLst>
                                    </p:anim>
                                    <p:anim calcmode="lin" valueType="num">
                                      <p:cBhvr>
                                        <p:cTn id="47" dur="5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9"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 calcmode="lin" valueType="num">
                                      <p:cBhvr additive="base">
                                        <p:cTn id="52" dur="500" fill="hold"/>
                                        <p:tgtEl>
                                          <p:spTgt spid="22"/>
                                        </p:tgtEl>
                                        <p:attrNameLst>
                                          <p:attrName>ppt_x</p:attrName>
                                        </p:attrNameLst>
                                      </p:cBhvr>
                                      <p:tavLst>
                                        <p:tav tm="0">
                                          <p:val>
                                            <p:strVal val="0-#ppt_w/2"/>
                                          </p:val>
                                        </p:tav>
                                        <p:tav tm="100000">
                                          <p:val>
                                            <p:strVal val="#ppt_x"/>
                                          </p:val>
                                        </p:tav>
                                      </p:tavLst>
                                    </p:anim>
                                    <p:anim calcmode="lin" valueType="num">
                                      <p:cBhvr additive="base">
                                        <p:cTn id="53"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3" presetClass="entr" presetSubtype="16" fill="hold" nodeType="clickEffect">
                                  <p:stCondLst>
                                    <p:cond delay="0"/>
                                  </p:stCondLst>
                                  <p:childTnLst>
                                    <p:set>
                                      <p:cBhvr>
                                        <p:cTn id="57" dur="1" fill="hold">
                                          <p:stCondLst>
                                            <p:cond delay="0"/>
                                          </p:stCondLst>
                                        </p:cTn>
                                        <p:tgtEl>
                                          <p:spTgt spid="23"/>
                                        </p:tgtEl>
                                        <p:attrNameLst>
                                          <p:attrName>style.visibility</p:attrName>
                                        </p:attrNameLst>
                                      </p:cBhvr>
                                      <p:to>
                                        <p:strVal val="visible"/>
                                      </p:to>
                                    </p:set>
                                    <p:anim calcmode="lin" valueType="num">
                                      <p:cBhvr>
                                        <p:cTn id="58" dur="500" fill="hold"/>
                                        <p:tgtEl>
                                          <p:spTgt spid="23"/>
                                        </p:tgtEl>
                                        <p:attrNameLst>
                                          <p:attrName>ppt_w</p:attrName>
                                        </p:attrNameLst>
                                      </p:cBhvr>
                                      <p:tavLst>
                                        <p:tav tm="0">
                                          <p:val>
                                            <p:fltVal val="0"/>
                                          </p:val>
                                        </p:tav>
                                        <p:tav tm="100000">
                                          <p:val>
                                            <p:strVal val="#ppt_w"/>
                                          </p:val>
                                        </p:tav>
                                      </p:tavLst>
                                    </p:anim>
                                    <p:anim calcmode="lin" valueType="num">
                                      <p:cBhvr>
                                        <p:cTn id="59" dur="500" fill="hold"/>
                                        <p:tgtEl>
                                          <p:spTgt spid="23"/>
                                        </p:tgtEl>
                                        <p:attrNameLst>
                                          <p:attrName>ppt_h</p:attrName>
                                        </p:attrNameLst>
                                      </p:cBhvr>
                                      <p:tavLst>
                                        <p:tav tm="0">
                                          <p:val>
                                            <p:fltVal val="0"/>
                                          </p:val>
                                        </p:tav>
                                        <p:tav tm="100000">
                                          <p:val>
                                            <p:strVal val="#ppt_h"/>
                                          </p:val>
                                        </p:tav>
                                      </p:tavLst>
                                    </p:anim>
                                  </p:childTnLst>
                                </p:cTn>
                              </p:par>
                            </p:childTnLst>
                          </p:cTn>
                        </p:par>
                      </p:childTnLst>
                    </p:cTn>
                  </p:par>
                  <p:par>
                    <p:cTn id="60" fill="hold">
                      <p:stCondLst>
                        <p:cond delay="indefinite"/>
                      </p:stCondLst>
                      <p:childTnLst>
                        <p:par>
                          <p:cTn id="61" fill="hold">
                            <p:stCondLst>
                              <p:cond delay="0"/>
                            </p:stCondLst>
                            <p:childTnLst>
                              <p:par>
                                <p:cTn id="62" presetID="23" presetClass="exit" presetSubtype="32" fill="hold" grpId="1" nodeType="clickEffect">
                                  <p:stCondLst>
                                    <p:cond delay="0"/>
                                  </p:stCondLst>
                                  <p:childTnLst>
                                    <p:anim calcmode="lin" valueType="num">
                                      <p:cBhvr>
                                        <p:cTn id="63" dur="500"/>
                                        <p:tgtEl>
                                          <p:spTgt spid="2"/>
                                        </p:tgtEl>
                                        <p:attrNameLst>
                                          <p:attrName>ppt_w</p:attrName>
                                        </p:attrNameLst>
                                      </p:cBhvr>
                                      <p:tavLst>
                                        <p:tav tm="0">
                                          <p:val>
                                            <p:strVal val="ppt_w"/>
                                          </p:val>
                                        </p:tav>
                                        <p:tav tm="100000">
                                          <p:val>
                                            <p:fltVal val="0"/>
                                          </p:val>
                                        </p:tav>
                                      </p:tavLst>
                                    </p:anim>
                                    <p:anim calcmode="lin" valueType="num">
                                      <p:cBhvr>
                                        <p:cTn id="64" dur="500"/>
                                        <p:tgtEl>
                                          <p:spTgt spid="2"/>
                                        </p:tgtEl>
                                        <p:attrNameLst>
                                          <p:attrName>ppt_h</p:attrName>
                                        </p:attrNameLst>
                                      </p:cBhvr>
                                      <p:tavLst>
                                        <p:tav tm="0">
                                          <p:val>
                                            <p:strVal val="ppt_h"/>
                                          </p:val>
                                        </p:tav>
                                        <p:tav tm="100000">
                                          <p:val>
                                            <p:fltVal val="0"/>
                                          </p:val>
                                        </p:tav>
                                      </p:tavLst>
                                    </p:anim>
                                    <p:set>
                                      <p:cBhvr>
                                        <p:cTn id="65"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p:bldP spid="13" grpId="0"/>
      <p:bldP spid="2" grpId="0" animBg="1"/>
      <p:bldP spid="2" grpId="1" animBg="1"/>
      <p:bldP spid="20" grpId="0" animBg="1"/>
      <p:bldP spid="21" grpId="0" animBg="1"/>
      <p:bldP spid="2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1856935" y="545772"/>
            <a:ext cx="9340948" cy="584775"/>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0" scaled="1"/>
            <a:tileRect/>
          </a:gradFill>
          <a:ln w="57150">
            <a:solidFill>
              <a:schemeClr val="tx1"/>
            </a:solidFill>
            <a:prstDash val="dash"/>
          </a:ln>
          <a:effectLst/>
        </p:spPr>
        <p:txBody>
          <a:bodyPr wrap="square">
            <a:spAutoFit/>
          </a:bodyPr>
          <a:lstStyle/>
          <a:p>
            <a:pPr algn="ctr">
              <a:spcBef>
                <a:spcPct val="50000"/>
              </a:spcBef>
            </a:pPr>
            <a:r>
              <a:rPr lang="en-US" altLang="en-US" sz="3200" b="1">
                <a:solidFill>
                  <a:srgbClr val="0375D3"/>
                </a:solidFill>
                <a:latin typeface="Times New Roman" panose="02020603050405020304" pitchFamily="18" charset="0"/>
                <a:cs typeface="Times New Roman" panose="02020603050405020304" pitchFamily="18" charset="0"/>
              </a:rPr>
              <a:t>NGHỊ LUẬN VỀ MỘT ĐOẠN THƠ, BÀI THƠ</a:t>
            </a:r>
          </a:p>
        </p:txBody>
      </p:sp>
      <p:sp>
        <p:nvSpPr>
          <p:cNvPr id="5" name="Text Box 7"/>
          <p:cNvSpPr txBox="1">
            <a:spLocks noChangeArrowheads="1"/>
          </p:cNvSpPr>
          <p:nvPr/>
        </p:nvSpPr>
        <p:spPr bwMode="auto">
          <a:xfrm>
            <a:off x="1578225" y="81739"/>
            <a:ext cx="417268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2800" b="1" dirty="0" err="1">
                <a:latin typeface="Times New Roman" panose="02020603050405020304" pitchFamily="18" charset="0"/>
                <a:cs typeface="Times New Roman" panose="02020603050405020304" pitchFamily="18" charset="0"/>
              </a:rPr>
              <a:t>Tập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văn</a:t>
            </a:r>
            <a:r>
              <a:rPr lang="en-US" sz="2800" b="1" dirty="0">
                <a:latin typeface="Times New Roman" panose="02020603050405020304" pitchFamily="18" charset="0"/>
                <a:cs typeface="Times New Roman" panose="02020603050405020304" pitchFamily="18" charset="0"/>
              </a:rPr>
              <a:t>:</a:t>
            </a:r>
          </a:p>
        </p:txBody>
      </p:sp>
      <p:sp>
        <p:nvSpPr>
          <p:cNvPr id="6" name="Text Box 40"/>
          <p:cNvSpPr txBox="1">
            <a:spLocks noChangeArrowheads="1"/>
          </p:cNvSpPr>
          <p:nvPr/>
        </p:nvSpPr>
        <p:spPr bwMode="auto">
          <a:xfrm>
            <a:off x="3443803" y="1396218"/>
            <a:ext cx="788068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eaLnBrk="1" hangingPunct="1">
              <a:spcBef>
                <a:spcPct val="50000"/>
              </a:spcBef>
            </a:pPr>
            <a:r>
              <a:rPr lang="en-US" altLang="en-US" sz="2800" b="1" i="0">
                <a:solidFill>
                  <a:srgbClr val="C00000"/>
                </a:solidFill>
                <a:latin typeface="Times New Roman" panose="02020603050405020304" pitchFamily="18" charset="0"/>
              </a:rPr>
              <a:t>I. Tìm hiểu bài nghị luận về một đoạn thơ, bài thơ:</a:t>
            </a:r>
          </a:p>
        </p:txBody>
      </p:sp>
      <p:pic>
        <p:nvPicPr>
          <p:cNvPr id="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7222" y="1277473"/>
            <a:ext cx="310296" cy="4994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40"/>
          <p:cNvSpPr txBox="1">
            <a:spLocks noChangeArrowheads="1"/>
          </p:cNvSpPr>
          <p:nvPr/>
        </p:nvSpPr>
        <p:spPr bwMode="auto">
          <a:xfrm>
            <a:off x="3716476" y="1897333"/>
            <a:ext cx="81611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eaLnBrk="1" hangingPunct="1">
              <a:spcBef>
                <a:spcPct val="50000"/>
              </a:spcBef>
            </a:pPr>
            <a:r>
              <a:rPr lang="en-US" altLang="en-US" sz="2800" i="0" u="none" dirty="0">
                <a:solidFill>
                  <a:srgbClr val="0000FF"/>
                </a:solidFill>
                <a:latin typeface="Times New Roman" panose="02020603050405020304" pitchFamily="18" charset="0"/>
              </a:rPr>
              <a:t>1. </a:t>
            </a:r>
            <a:r>
              <a:rPr lang="en-US" altLang="en-US" sz="2800" i="0" u="none" dirty="0" err="1">
                <a:solidFill>
                  <a:srgbClr val="0000FF"/>
                </a:solidFill>
                <a:latin typeface="Times New Roman" panose="02020603050405020304" pitchFamily="18" charset="0"/>
              </a:rPr>
              <a:t>Bài</a:t>
            </a:r>
            <a:r>
              <a:rPr lang="en-US" altLang="en-US" sz="2800" i="0" u="none" dirty="0">
                <a:solidFill>
                  <a:srgbClr val="0000FF"/>
                </a:solidFill>
                <a:latin typeface="Times New Roman" panose="02020603050405020304" pitchFamily="18" charset="0"/>
              </a:rPr>
              <a:t> </a:t>
            </a:r>
            <a:r>
              <a:rPr lang="en-US" altLang="en-US" sz="2800" i="0" u="none" dirty="0" err="1">
                <a:solidFill>
                  <a:srgbClr val="0000FF"/>
                </a:solidFill>
                <a:latin typeface="Times New Roman" panose="02020603050405020304" pitchFamily="18" charset="0"/>
              </a:rPr>
              <a:t>tập</a:t>
            </a:r>
            <a:r>
              <a:rPr lang="en-US" altLang="en-US" sz="2800" i="0" u="none" dirty="0">
                <a:solidFill>
                  <a:srgbClr val="0000FF"/>
                </a:solidFill>
                <a:latin typeface="Times New Roman" panose="02020603050405020304" pitchFamily="18" charset="0"/>
              </a:rPr>
              <a:t> : VB: </a:t>
            </a:r>
            <a:r>
              <a:rPr lang="en-US" altLang="en-US" sz="2800" i="0" u="none" dirty="0" err="1">
                <a:solidFill>
                  <a:srgbClr val="0000FF"/>
                </a:solidFill>
                <a:latin typeface="Times New Roman" panose="02020603050405020304" pitchFamily="18" charset="0"/>
              </a:rPr>
              <a:t>Khát</a:t>
            </a:r>
            <a:r>
              <a:rPr lang="en-US" altLang="en-US" sz="2800" i="0" u="none" dirty="0">
                <a:solidFill>
                  <a:srgbClr val="0000FF"/>
                </a:solidFill>
                <a:latin typeface="Times New Roman" panose="02020603050405020304" pitchFamily="18" charset="0"/>
              </a:rPr>
              <a:t> </a:t>
            </a:r>
            <a:r>
              <a:rPr lang="en-US" altLang="en-US" sz="2800" i="0" u="none" dirty="0" err="1">
                <a:solidFill>
                  <a:srgbClr val="0000FF"/>
                </a:solidFill>
                <a:latin typeface="Times New Roman" panose="02020603050405020304" pitchFamily="18" charset="0"/>
              </a:rPr>
              <a:t>vọng</a:t>
            </a:r>
            <a:r>
              <a:rPr lang="en-US" altLang="en-US" sz="2800" i="0" u="none" dirty="0">
                <a:solidFill>
                  <a:srgbClr val="0000FF"/>
                </a:solidFill>
                <a:latin typeface="Times New Roman" panose="02020603050405020304" pitchFamily="18" charset="0"/>
              </a:rPr>
              <a:t> </a:t>
            </a:r>
            <a:r>
              <a:rPr lang="en-US" altLang="en-US" sz="2800" i="0" u="none" dirty="0" err="1">
                <a:solidFill>
                  <a:srgbClr val="0000FF"/>
                </a:solidFill>
                <a:latin typeface="Times New Roman" panose="02020603050405020304" pitchFamily="18" charset="0"/>
              </a:rPr>
              <a:t>hoà</a:t>
            </a:r>
            <a:r>
              <a:rPr lang="en-US" altLang="en-US" sz="2800" i="0" u="none" dirty="0">
                <a:solidFill>
                  <a:srgbClr val="0000FF"/>
                </a:solidFill>
                <a:latin typeface="Times New Roman" panose="02020603050405020304" pitchFamily="18" charset="0"/>
              </a:rPr>
              <a:t> </a:t>
            </a:r>
            <a:r>
              <a:rPr lang="en-US" altLang="en-US" sz="2800" i="0" u="none" dirty="0" err="1">
                <a:solidFill>
                  <a:srgbClr val="0000FF"/>
                </a:solidFill>
                <a:latin typeface="Times New Roman" panose="02020603050405020304" pitchFamily="18" charset="0"/>
              </a:rPr>
              <a:t>nhập</a:t>
            </a:r>
            <a:r>
              <a:rPr lang="en-US" altLang="en-US" sz="2800" i="0" u="none" dirty="0">
                <a:solidFill>
                  <a:srgbClr val="0000FF"/>
                </a:solidFill>
                <a:latin typeface="Times New Roman" panose="02020603050405020304" pitchFamily="18" charset="0"/>
              </a:rPr>
              <a:t>, </a:t>
            </a:r>
            <a:r>
              <a:rPr lang="en-US" altLang="en-US" sz="2800" i="0" u="none" dirty="0" err="1">
                <a:solidFill>
                  <a:srgbClr val="0000FF"/>
                </a:solidFill>
                <a:latin typeface="Times New Roman" panose="02020603050405020304" pitchFamily="18" charset="0"/>
              </a:rPr>
              <a:t>dâng</a:t>
            </a:r>
            <a:r>
              <a:rPr lang="en-US" altLang="en-US" sz="2800" i="0" u="none" dirty="0">
                <a:solidFill>
                  <a:srgbClr val="0000FF"/>
                </a:solidFill>
                <a:latin typeface="Times New Roman" panose="02020603050405020304" pitchFamily="18" charset="0"/>
              </a:rPr>
              <a:t> </a:t>
            </a:r>
            <a:r>
              <a:rPr lang="en-US" altLang="en-US" sz="2800" i="0" u="none" dirty="0" err="1">
                <a:solidFill>
                  <a:srgbClr val="0000FF"/>
                </a:solidFill>
                <a:latin typeface="Times New Roman" panose="02020603050405020304" pitchFamily="18" charset="0"/>
              </a:rPr>
              <a:t>hiến</a:t>
            </a:r>
            <a:r>
              <a:rPr lang="en-US" altLang="en-US" sz="2800" i="0" u="none" dirty="0">
                <a:solidFill>
                  <a:srgbClr val="0000FF"/>
                </a:solidFill>
                <a:latin typeface="Times New Roman" panose="02020603050405020304" pitchFamily="18" charset="0"/>
              </a:rPr>
              <a:t> </a:t>
            </a:r>
            <a:r>
              <a:rPr lang="en-US" altLang="en-US" sz="2800" i="0" u="none" dirty="0" err="1">
                <a:solidFill>
                  <a:srgbClr val="0000FF"/>
                </a:solidFill>
                <a:latin typeface="Times New Roman" panose="02020603050405020304" pitchFamily="18" charset="0"/>
              </a:rPr>
              <a:t>cho</a:t>
            </a:r>
            <a:r>
              <a:rPr lang="en-US" altLang="en-US" sz="2800" i="0" u="none" dirty="0">
                <a:solidFill>
                  <a:srgbClr val="0000FF"/>
                </a:solidFill>
                <a:latin typeface="Times New Roman" panose="02020603050405020304" pitchFamily="18" charset="0"/>
              </a:rPr>
              <a:t> </a:t>
            </a:r>
            <a:r>
              <a:rPr lang="en-US" altLang="en-US" sz="2800" i="0" u="none" dirty="0" err="1">
                <a:solidFill>
                  <a:srgbClr val="0000FF"/>
                </a:solidFill>
                <a:latin typeface="Times New Roman" panose="02020603050405020304" pitchFamily="18" charset="0"/>
              </a:rPr>
              <a:t>đời</a:t>
            </a:r>
            <a:endParaRPr lang="en-US" altLang="en-US" sz="2800" i="0" u="none" dirty="0">
              <a:solidFill>
                <a:srgbClr val="0000FF"/>
              </a:solidFill>
              <a:latin typeface="Times New Roman" panose="02020603050405020304" pitchFamily="18" charset="0"/>
            </a:endParaRPr>
          </a:p>
        </p:txBody>
      </p:sp>
      <p:pic>
        <p:nvPicPr>
          <p:cNvPr id="10" name="Picture 13" descr="vietba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08976">
            <a:off x="11265722" y="1213501"/>
            <a:ext cx="842800" cy="1069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46"/>
          <p:cNvSpPr txBox="1">
            <a:spLocks noChangeArrowheads="1"/>
          </p:cNvSpPr>
          <p:nvPr/>
        </p:nvSpPr>
        <p:spPr bwMode="auto">
          <a:xfrm>
            <a:off x="3806720" y="2332503"/>
            <a:ext cx="711238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algn="just" eaLnBrk="1" hangingPunct="1">
              <a:spcBef>
                <a:spcPct val="50000"/>
              </a:spcBef>
            </a:pPr>
            <a:r>
              <a:rPr lang="en-US" altLang="en-US" sz="2400" b="1" i="0" u="none" dirty="0">
                <a:solidFill>
                  <a:srgbClr val="000099"/>
                </a:solidFill>
                <a:latin typeface="Times New Roman" panose="02020603050405020304" pitchFamily="18" charset="0"/>
              </a:rPr>
              <a:t>*</a:t>
            </a:r>
            <a:r>
              <a:rPr lang="en-US" altLang="en-US" sz="2400" b="1" i="0" u="none" dirty="0" err="1">
                <a:latin typeface="Times New Roman" panose="02020603050405020304" pitchFamily="18" charset="0"/>
              </a:rPr>
              <a:t>Vấn</a:t>
            </a:r>
            <a:r>
              <a:rPr lang="en-US" altLang="en-US" sz="2400" b="1" i="0" u="none" dirty="0">
                <a:latin typeface="Times New Roman" panose="02020603050405020304" pitchFamily="18" charset="0"/>
              </a:rPr>
              <a:t> </a:t>
            </a:r>
            <a:r>
              <a:rPr lang="en-US" altLang="en-US" sz="2400" b="1" i="0" u="none" dirty="0" err="1">
                <a:latin typeface="Times New Roman" panose="02020603050405020304" pitchFamily="18" charset="0"/>
              </a:rPr>
              <a:t>đề</a:t>
            </a:r>
            <a:r>
              <a:rPr lang="en-US" altLang="en-US" sz="2400" b="1" i="0" u="none" dirty="0">
                <a:latin typeface="Times New Roman" panose="02020603050405020304" pitchFamily="18" charset="0"/>
              </a:rPr>
              <a:t> NL: </a:t>
            </a:r>
            <a:r>
              <a:rPr lang="pt-BR" sz="2400" i="0" u="none" dirty="0">
                <a:latin typeface="Times New Roman" panose="02020603050405020304" pitchFamily="18" charset="0"/>
                <a:cs typeface="Times New Roman" panose="02020603050405020304" pitchFamily="18" charset="0"/>
              </a:rPr>
              <a:t>Hình ảnh mùa xuân và tình cảm thiết tha của Thanh Hải trong bài thơ “Mùa xuân nho nhỏ”</a:t>
            </a:r>
            <a:endParaRPr lang="en-US" altLang="en-US" sz="2400" i="0" u="none" dirty="0">
              <a:latin typeface="Times New Roman" panose="02020603050405020304" pitchFamily="18" charset="0"/>
            </a:endParaRPr>
          </a:p>
        </p:txBody>
      </p:sp>
      <p:sp>
        <p:nvSpPr>
          <p:cNvPr id="12" name="Text Box 46"/>
          <p:cNvSpPr txBox="1">
            <a:spLocks noChangeArrowheads="1"/>
          </p:cNvSpPr>
          <p:nvPr/>
        </p:nvSpPr>
        <p:spPr bwMode="auto">
          <a:xfrm>
            <a:off x="3806720" y="3163500"/>
            <a:ext cx="3505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eaLnBrk="1" hangingPunct="1">
              <a:spcBef>
                <a:spcPct val="50000"/>
              </a:spcBef>
            </a:pPr>
            <a:r>
              <a:rPr lang="en-US" altLang="en-US" sz="2400" i="0" u="none" dirty="0">
                <a:latin typeface="Times New Roman" panose="02020603050405020304" pitchFamily="18" charset="0"/>
              </a:rPr>
              <a:t>* </a:t>
            </a:r>
            <a:r>
              <a:rPr lang="en-US" altLang="en-US" sz="2400" b="1" i="0" u="none" dirty="0" err="1">
                <a:latin typeface="Times New Roman" panose="02020603050405020304" pitchFamily="18" charset="0"/>
              </a:rPr>
              <a:t>Hệ</a:t>
            </a:r>
            <a:r>
              <a:rPr lang="en-US" altLang="en-US" sz="2400" b="1" i="0" u="none" dirty="0">
                <a:latin typeface="Times New Roman" panose="02020603050405020304" pitchFamily="18" charset="0"/>
              </a:rPr>
              <a:t> </a:t>
            </a:r>
            <a:r>
              <a:rPr lang="en-US" altLang="en-US" sz="2400" b="1" i="0" u="none" dirty="0" err="1">
                <a:latin typeface="Times New Roman" panose="02020603050405020304" pitchFamily="18" charset="0"/>
              </a:rPr>
              <a:t>thống</a:t>
            </a:r>
            <a:r>
              <a:rPr lang="en-US" altLang="en-US" sz="2400" b="1" i="0" u="none" dirty="0">
                <a:latin typeface="Times New Roman" panose="02020603050405020304" pitchFamily="18" charset="0"/>
              </a:rPr>
              <a:t> </a:t>
            </a:r>
            <a:r>
              <a:rPr lang="en-US" altLang="en-US" sz="2400" b="1" i="0" u="none" dirty="0" err="1">
                <a:latin typeface="Times New Roman" panose="02020603050405020304" pitchFamily="18" charset="0"/>
              </a:rPr>
              <a:t>luận</a:t>
            </a:r>
            <a:r>
              <a:rPr lang="en-US" altLang="en-US" sz="2400" b="1" i="0" u="none" dirty="0">
                <a:latin typeface="Times New Roman" panose="02020603050405020304" pitchFamily="18" charset="0"/>
              </a:rPr>
              <a:t> </a:t>
            </a:r>
            <a:r>
              <a:rPr lang="en-US" altLang="en-US" sz="2400" b="1" i="0" u="none" dirty="0" err="1">
                <a:latin typeface="Times New Roman" panose="02020603050405020304" pitchFamily="18" charset="0"/>
              </a:rPr>
              <a:t>điểm</a:t>
            </a:r>
            <a:r>
              <a:rPr lang="en-US" altLang="en-US" sz="2400" b="1" i="0" u="none" dirty="0">
                <a:latin typeface="Times New Roman" panose="02020603050405020304" pitchFamily="18" charset="0"/>
              </a:rPr>
              <a:t>:</a:t>
            </a:r>
          </a:p>
        </p:txBody>
      </p:sp>
      <p:sp>
        <p:nvSpPr>
          <p:cNvPr id="13" name="Text Box 46"/>
          <p:cNvSpPr txBox="1">
            <a:spLocks noChangeArrowheads="1"/>
          </p:cNvSpPr>
          <p:nvPr/>
        </p:nvSpPr>
        <p:spPr bwMode="auto">
          <a:xfrm>
            <a:off x="4056442" y="3542165"/>
            <a:ext cx="6836904"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i="1" u="sng">
                <a:solidFill>
                  <a:schemeClr val="tx1"/>
                </a:solidFill>
                <a:latin typeface=".VnTime" panose="020B7200000000000000" pitchFamily="34" charset="0"/>
              </a:defRPr>
            </a:lvl1pPr>
            <a:lvl2pPr marL="742950" indent="-285750" eaLnBrk="0" hangingPunct="0">
              <a:defRPr i="1" u="sng">
                <a:solidFill>
                  <a:schemeClr val="tx1"/>
                </a:solidFill>
                <a:latin typeface=".VnTime" panose="020B7200000000000000" pitchFamily="34" charset="0"/>
              </a:defRPr>
            </a:lvl2pPr>
            <a:lvl3pPr marL="1143000" indent="-228600" eaLnBrk="0" hangingPunct="0">
              <a:defRPr i="1" u="sng">
                <a:solidFill>
                  <a:schemeClr val="tx1"/>
                </a:solidFill>
                <a:latin typeface=".VnTime" panose="020B7200000000000000" pitchFamily="34" charset="0"/>
              </a:defRPr>
            </a:lvl3pPr>
            <a:lvl4pPr marL="1600200" indent="-228600" eaLnBrk="0" hangingPunct="0">
              <a:defRPr i="1" u="sng">
                <a:solidFill>
                  <a:schemeClr val="tx1"/>
                </a:solidFill>
                <a:latin typeface=".VnTime" panose="020B7200000000000000" pitchFamily="34" charset="0"/>
              </a:defRPr>
            </a:lvl4pPr>
            <a:lvl5pPr marL="2057400" indent="-228600" eaLnBrk="0" hangingPunct="0">
              <a:defRPr i="1" u="sng">
                <a:solidFill>
                  <a:schemeClr val="tx1"/>
                </a:solidFill>
                <a:latin typeface=".VnTime" panose="020B7200000000000000" pitchFamily="34" charset="0"/>
              </a:defRPr>
            </a:lvl5pPr>
            <a:lvl6pPr marL="2514600" indent="-228600" eaLnBrk="0" fontAlgn="base" hangingPunct="0">
              <a:spcBef>
                <a:spcPct val="0"/>
              </a:spcBef>
              <a:spcAft>
                <a:spcPct val="0"/>
              </a:spcAft>
              <a:defRPr i="1" u="sng">
                <a:solidFill>
                  <a:schemeClr val="tx1"/>
                </a:solidFill>
                <a:latin typeface=".VnTime" panose="020B7200000000000000" pitchFamily="34" charset="0"/>
              </a:defRPr>
            </a:lvl6pPr>
            <a:lvl7pPr marL="2971800" indent="-228600" eaLnBrk="0" fontAlgn="base" hangingPunct="0">
              <a:spcBef>
                <a:spcPct val="0"/>
              </a:spcBef>
              <a:spcAft>
                <a:spcPct val="0"/>
              </a:spcAft>
              <a:defRPr i="1" u="sng">
                <a:solidFill>
                  <a:schemeClr val="tx1"/>
                </a:solidFill>
                <a:latin typeface=".VnTime" panose="020B7200000000000000" pitchFamily="34" charset="0"/>
              </a:defRPr>
            </a:lvl7pPr>
            <a:lvl8pPr marL="3429000" indent="-228600" eaLnBrk="0" fontAlgn="base" hangingPunct="0">
              <a:spcBef>
                <a:spcPct val="0"/>
              </a:spcBef>
              <a:spcAft>
                <a:spcPct val="0"/>
              </a:spcAft>
              <a:defRPr i="1" u="sng">
                <a:solidFill>
                  <a:schemeClr val="tx1"/>
                </a:solidFill>
                <a:latin typeface=".VnTime" panose="020B7200000000000000" pitchFamily="34" charset="0"/>
              </a:defRPr>
            </a:lvl8pPr>
            <a:lvl9pPr marL="3886200" indent="-228600" eaLnBrk="0" fontAlgn="base" hangingPunct="0">
              <a:spcBef>
                <a:spcPct val="0"/>
              </a:spcBef>
              <a:spcAft>
                <a:spcPct val="0"/>
              </a:spcAft>
              <a:defRPr i="1" u="sng">
                <a:solidFill>
                  <a:schemeClr val="tx1"/>
                </a:solidFill>
                <a:latin typeface=".VnTime" panose="020B7200000000000000" pitchFamily="34" charset="0"/>
              </a:defRPr>
            </a:lvl9pPr>
          </a:lstStyle>
          <a:p>
            <a:pPr algn="just" eaLnBrk="1" hangingPunct="1">
              <a:spcBef>
                <a:spcPct val="50000"/>
              </a:spcBef>
            </a:pPr>
            <a:r>
              <a:rPr lang="en-US" altLang="en-US" sz="2400" b="1" i="0" u="none">
                <a:latin typeface="Times New Roman" panose="02020603050405020304" pitchFamily="18" charset="0"/>
              </a:rPr>
              <a:t>+ Luận điểm 1:</a:t>
            </a:r>
            <a:r>
              <a:rPr lang="en-US" altLang="en-US" sz="2200" i="0" u="none">
                <a:solidFill>
                  <a:srgbClr val="FF0F0F"/>
                </a:solidFill>
              </a:rPr>
              <a:t> </a:t>
            </a:r>
            <a:r>
              <a:rPr lang="en-US" altLang="en-US" sz="2400" i="0" u="none">
                <a:latin typeface="Times New Roman" panose="02020603050405020304" pitchFamily="18" charset="0"/>
                <a:cs typeface="Times New Roman" panose="02020603050405020304" pitchFamily="18" charset="0"/>
              </a:rPr>
              <a:t>H</a:t>
            </a:r>
            <a:r>
              <a:rPr lang="vi-VN" altLang="en-US" sz="2400" i="0" u="none">
                <a:latin typeface="Times New Roman" panose="02020603050405020304" pitchFamily="18" charset="0"/>
                <a:cs typeface="Times New Roman" panose="02020603050405020304" pitchFamily="18" charset="0"/>
              </a:rPr>
              <a:t>ình ảnh mùa xuân trong bài thơ của Thanh Hải mang nhiều tầng ý nghĩa</a:t>
            </a:r>
            <a:r>
              <a:rPr lang="en-US" altLang="en-US" sz="2400" i="0" u="none">
                <a:latin typeface="Times New Roman" panose="02020603050405020304" pitchFamily="18" charset="0"/>
                <a:cs typeface="Times New Roman" panose="02020603050405020304" pitchFamily="18" charset="0"/>
              </a:rPr>
              <a:t>.</a:t>
            </a:r>
            <a:r>
              <a:rPr lang="en-US" altLang="en-US" sz="2000" i="0" u="none">
                <a:latin typeface="Times New Roman" panose="02020603050405020304" pitchFamily="18" charset="0"/>
                <a:cs typeface="Times New Roman" panose="02020603050405020304" pitchFamily="18" charset="0"/>
              </a:rPr>
              <a:t>  </a:t>
            </a:r>
          </a:p>
          <a:p>
            <a:pPr algn="just" eaLnBrk="1" hangingPunct="1">
              <a:spcBef>
                <a:spcPct val="50000"/>
              </a:spcBef>
            </a:pPr>
            <a:r>
              <a:rPr lang="en-US" altLang="en-US" sz="2400" b="1" i="0" u="none">
                <a:latin typeface="Times New Roman" panose="02020603050405020304" pitchFamily="18" charset="0"/>
                <a:cs typeface="Times New Roman" panose="02020603050405020304" pitchFamily="18" charset="0"/>
              </a:rPr>
              <a:t>+</a:t>
            </a:r>
            <a:r>
              <a:rPr lang="en-US" altLang="en-US" sz="2400" b="1" i="0" u="none">
                <a:solidFill>
                  <a:srgbClr val="0375D3"/>
                </a:solidFill>
                <a:latin typeface="Times New Roman" panose="02020603050405020304" pitchFamily="18" charset="0"/>
                <a:cs typeface="Times New Roman" panose="02020603050405020304" pitchFamily="18" charset="0"/>
              </a:rPr>
              <a:t> </a:t>
            </a:r>
            <a:r>
              <a:rPr lang="en-US" altLang="en-US" sz="2400" b="1" i="0" u="none">
                <a:latin typeface="Times New Roman" panose="02020603050405020304" pitchFamily="18" charset="0"/>
                <a:cs typeface="Times New Roman" panose="02020603050405020304" pitchFamily="18" charset="0"/>
              </a:rPr>
              <a:t>Lu</a:t>
            </a:r>
            <a:r>
              <a:rPr lang="vi-VN" altLang="en-US" sz="2400" b="1" i="0" u="none">
                <a:latin typeface="Times New Roman" panose="02020603050405020304" pitchFamily="18" charset="0"/>
                <a:cs typeface="Times New Roman" panose="02020603050405020304" pitchFamily="18" charset="0"/>
              </a:rPr>
              <a:t>ận điểm </a:t>
            </a:r>
            <a:r>
              <a:rPr lang="en-US" altLang="en-US" sz="2400" b="1" i="0" u="none">
                <a:latin typeface="Times New Roman" panose="02020603050405020304" pitchFamily="18" charset="0"/>
                <a:cs typeface="Times New Roman" panose="02020603050405020304" pitchFamily="18" charset="0"/>
              </a:rPr>
              <a:t>2: </a:t>
            </a:r>
            <a:r>
              <a:rPr lang="en-US" altLang="en-US" sz="2400" i="0" u="none">
                <a:latin typeface="Times New Roman" panose="02020603050405020304" pitchFamily="18" charset="0"/>
                <a:cs typeface="Times New Roman" panose="02020603050405020304" pitchFamily="18" charset="0"/>
              </a:rPr>
              <a:t>H</a:t>
            </a:r>
            <a:r>
              <a:rPr lang="vi-VN" altLang="en-US" sz="2400" i="0" u="none">
                <a:latin typeface="Times New Roman" panose="02020603050405020304" pitchFamily="18" charset="0"/>
                <a:cs typeface="Times New Roman" panose="02020603050405020304" pitchFamily="18" charset="0"/>
              </a:rPr>
              <a:t>ình ảnh mùa xuân rạo rực của thiên nhiên, đất nước trong cảm xúc thiết tha, trìu mến của nhà thơ</a:t>
            </a:r>
            <a:r>
              <a:rPr lang="en-US" altLang="en-US" sz="2400" i="0" u="none">
                <a:latin typeface="Times New Roman" panose="02020603050405020304" pitchFamily="18" charset="0"/>
                <a:cs typeface="Times New Roman" panose="02020603050405020304" pitchFamily="18" charset="0"/>
              </a:rPr>
              <a:t>. </a:t>
            </a:r>
          </a:p>
          <a:p>
            <a:pPr algn="just" eaLnBrk="1" hangingPunct="1">
              <a:spcBef>
                <a:spcPct val="50000"/>
              </a:spcBef>
            </a:pPr>
            <a:r>
              <a:rPr lang="en-US" altLang="en-US" sz="2400" b="1" i="0" u="none">
                <a:latin typeface="Times New Roman" panose="02020603050405020304" pitchFamily="18" charset="0"/>
                <a:cs typeface="Times New Roman" panose="02020603050405020304" pitchFamily="18" charset="0"/>
              </a:rPr>
              <a:t>+ Lu</a:t>
            </a:r>
            <a:r>
              <a:rPr lang="vi-VN" altLang="en-US" sz="2400" b="1" i="0" u="none">
                <a:latin typeface="Times New Roman" panose="02020603050405020304" pitchFamily="18" charset="0"/>
                <a:cs typeface="Times New Roman" panose="02020603050405020304" pitchFamily="18" charset="0"/>
              </a:rPr>
              <a:t>ận điểm </a:t>
            </a:r>
            <a:r>
              <a:rPr lang="en-US" altLang="en-US" sz="2400" b="1" i="0" u="none">
                <a:latin typeface="Times New Roman" panose="02020603050405020304" pitchFamily="18" charset="0"/>
                <a:cs typeface="Times New Roman" panose="02020603050405020304" pitchFamily="18" charset="0"/>
              </a:rPr>
              <a:t>3:</a:t>
            </a:r>
            <a:r>
              <a:rPr lang="vi-VN" altLang="en-US" sz="2400" i="0" u="none">
                <a:latin typeface="Times New Roman" panose="02020603050405020304" pitchFamily="18" charset="0"/>
                <a:cs typeface="Times New Roman" panose="02020603050405020304" pitchFamily="18" charset="0"/>
              </a:rPr>
              <a:t>Hình ảnh một mùa xuân nho nhỏ thể hiện khát vọng được hòa nhập được dâng hiến</a:t>
            </a:r>
            <a:r>
              <a:rPr lang="en-US" altLang="en-US" sz="2400" i="0" u="none">
                <a:latin typeface="Times New Roman" panose="02020603050405020304" pitchFamily="18" charset="0"/>
                <a:cs typeface="Times New Roman" panose="02020603050405020304" pitchFamily="18" charset="0"/>
              </a:rPr>
              <a:t>.</a:t>
            </a:r>
            <a:endParaRPr lang="en-US" altLang="en-US" sz="2400" b="1" i="0" u="none">
              <a:latin typeface="Times New Roman" panose="02020603050405020304" pitchFamily="18" charset="0"/>
            </a:endParaRPr>
          </a:p>
        </p:txBody>
      </p:sp>
    </p:spTree>
    <p:extLst>
      <p:ext uri="{BB962C8B-B14F-4D97-AF65-F5344CB8AC3E}">
        <p14:creationId xmlns:p14="http://schemas.microsoft.com/office/powerpoint/2010/main" val="1202425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3.xml><?xml version="1.0" encoding="utf-8"?>
<a:theme xmlns:a="http://schemas.openxmlformats.org/drawingml/2006/main" name="1_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4.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5.xml><?xml version="1.0" encoding="utf-8"?>
<a:theme xmlns:a="http://schemas.openxmlformats.org/drawingml/2006/main" name="2_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836</TotalTime>
  <Words>3185</Words>
  <Application>Microsoft Office PowerPoint</Application>
  <PresentationFormat>Widescreen</PresentationFormat>
  <Paragraphs>180</Paragraphs>
  <Slides>19</Slides>
  <Notes>1</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19</vt:i4>
      </vt:variant>
    </vt:vector>
  </HeadingPairs>
  <TitlesOfParts>
    <vt:vector size="32" baseType="lpstr">
      <vt:lpstr>.VnTime</vt:lpstr>
      <vt:lpstr>Arial</vt:lpstr>
      <vt:lpstr>Calibri</vt:lpstr>
      <vt:lpstr>Calibri Light</vt:lpstr>
      <vt:lpstr>Century Gothic</vt:lpstr>
      <vt:lpstr>Garamond</vt:lpstr>
      <vt:lpstr>Times New Roman</vt:lpstr>
      <vt:lpstr>Wingdings 3</vt:lpstr>
      <vt:lpstr>Office Theme</vt:lpstr>
      <vt:lpstr>Organic</vt:lpstr>
      <vt:lpstr>1_Wisp</vt:lpstr>
      <vt:lpstr>Wisp</vt:lpstr>
      <vt:lpstr>2_Wisp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Thuy Nguyen</cp:lastModifiedBy>
  <cp:revision>115</cp:revision>
  <dcterms:created xsi:type="dcterms:W3CDTF">2021-09-05T13:18:23Z</dcterms:created>
  <dcterms:modified xsi:type="dcterms:W3CDTF">2022-03-27T03:19:33Z</dcterms:modified>
</cp:coreProperties>
</file>