
<file path=[Content_Types].xml><?xml version="1.0" encoding="utf-8"?>
<Types xmlns="http://schemas.openxmlformats.org/package/2006/content-types">
  <Default Extension="wmf" ContentType="image/x-wmf"/>
  <Default Extension="png" ContentType="image/png"/>
  <Default Extension="gif" ContentType="image/gif"/>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1" r:id="rId6"/>
    <p:sldId id="263" r:id="rId7"/>
    <p:sldId id="267" r:id="rId8"/>
    <p:sldId id="268" r:id="rId9"/>
    <p:sldId id="269" r:id="rId10"/>
    <p:sldId id="277" r:id="rId11"/>
    <p:sldId id="270" r:id="rId12"/>
    <p:sldId id="272" r:id="rId13"/>
    <p:sldId id="271" r:id="rId14"/>
    <p:sldId id="273" r:id="rId15"/>
    <p:sldId id="278" r:id="rId16"/>
    <p:sldId id="274" r:id="rId17"/>
    <p:sldId id="279" r:id="rId18"/>
    <p:sldId id="275" r:id="rId19"/>
    <p:sldId id="276" r:id="rId20"/>
    <p:sldId id="282" r:id="rId21"/>
    <p:sldId id="281" r:id="rId22"/>
    <p:sldId id="283" r:id="rId23"/>
    <p:sldId id="286" r:id="rId24"/>
    <p:sldId id="284" r:id="rId25"/>
    <p:sldId id="280" r:id="rId26"/>
    <p:sldId id="290"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0" Type="http://schemas.openxmlformats.org/officeDocument/2006/relationships/tableStyles" Target="tableStyles.xml"/><Relationship Id="rId3" Type="http://schemas.openxmlformats.org/officeDocument/2006/relationships/slide" Target="slides/slide1.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3A7D5452-55D6-4BE2-8C8D-E9ED5BFDF5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661866-4566-49B4-8A25-6D2982A1E740}"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3A7D5452-55D6-4BE2-8C8D-E9ED5BFDF5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661866-4566-49B4-8A25-6D2982A1E740}"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3A7D5452-55D6-4BE2-8C8D-E9ED5BFDF5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661866-4566-49B4-8A25-6D2982A1E740}" type="slidenum">
              <a:rPr lang="en-US" smtClean="0"/>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noProof="1"/>
              <a:t>Click to edit Master title style</a:t>
            </a:r>
            <a:endParaRPr lang="en-US" noProof="1"/>
          </a:p>
        </p:txBody>
      </p:sp>
      <p:sp>
        <p:nvSpPr>
          <p:cNvPr id="3" name="Text Placeholder 2"/>
          <p:cNvSpPr>
            <a:spLocks noGrp="1"/>
          </p:cNvSpPr>
          <p:nvPr>
            <p:ph type="body" sz="half" idx="1"/>
          </p:nvPr>
        </p:nvSpPr>
        <p:spPr>
          <a:xfrm>
            <a:off x="457200" y="1600200"/>
            <a:ext cx="4038600" cy="4525963"/>
          </a:xfrm>
        </p:spPr>
        <p:txBody>
          <a:bodyPr/>
          <a:lstStyle/>
          <a:p>
            <a:pPr lvl="0"/>
            <a:r>
              <a:rPr lang="en-US" noProof="1"/>
              <a:t>Click to edit Master text styles</a:t>
            </a:r>
            <a:endParaRPr lang="en-US" noProof="1"/>
          </a:p>
          <a:p>
            <a:pPr lvl="1"/>
            <a:r>
              <a:rPr lang="en-US" noProof="1"/>
              <a:t>Second level</a:t>
            </a:r>
            <a:endParaRPr lang="en-US" noProof="1"/>
          </a:p>
          <a:p>
            <a:pPr lvl="2"/>
            <a:r>
              <a:rPr lang="en-US" noProof="1"/>
              <a:t>Third level</a:t>
            </a:r>
            <a:endParaRPr lang="en-US" noProof="1"/>
          </a:p>
          <a:p>
            <a:pPr lvl="3"/>
            <a:r>
              <a:rPr lang="en-US" noProof="1"/>
              <a:t>Fourth level</a:t>
            </a:r>
            <a:endParaRPr lang="en-US" noProof="1"/>
          </a:p>
          <a:p>
            <a:pPr lvl="4"/>
            <a:r>
              <a:rPr lang="en-US" noProof="1"/>
              <a:t>Fifth level</a:t>
            </a:r>
            <a:endParaRPr lang="en-US" noProof="1"/>
          </a:p>
        </p:txBody>
      </p:sp>
      <p:sp>
        <p:nvSpPr>
          <p:cNvPr id="4" name="ClipArt Placeholder 3"/>
          <p:cNvSpPr>
            <a:spLocks noGrp="1"/>
          </p:cNvSpPr>
          <p:nvPr>
            <p:ph type="clipArt" sz="half" idx="2"/>
          </p:nvPr>
        </p:nvSpPr>
        <p:spPr>
          <a:xfrm>
            <a:off x="4648200" y="1600200"/>
            <a:ext cx="4038600" cy="4525963"/>
          </a:xfrm>
        </p:spPr>
        <p:txBody>
          <a:bodyPr/>
          <a:lstStyle/>
          <a:p>
            <a:pPr lvl="0"/>
            <a:endParaRPr lang="en-US" noProof="0"/>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3ED14061-592A-45C5-8599-14E6FBA4429B}" type="slidenum">
              <a:rPr lang="en-US" altLang="en-US"/>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3A7D5452-55D6-4BE2-8C8D-E9ED5BFDF5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661866-4566-49B4-8A25-6D2982A1E740}"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3A7D5452-55D6-4BE2-8C8D-E9ED5BFDF5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661866-4566-49B4-8A25-6D2982A1E740}"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3A7D5452-55D6-4BE2-8C8D-E9ED5BFDF5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661866-4566-49B4-8A25-6D2982A1E740}"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3A7D5452-55D6-4BE2-8C8D-E9ED5BFDF50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661866-4566-49B4-8A25-6D2982A1E740}"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3A7D5452-55D6-4BE2-8C8D-E9ED5BFDF50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7661866-4566-49B4-8A25-6D2982A1E740}"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7D5452-55D6-4BE2-8C8D-E9ED5BFDF50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7661866-4566-49B4-8A25-6D2982A1E740}"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3A7D5452-55D6-4BE2-8C8D-E9ED5BFDF5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661866-4566-49B4-8A25-6D2982A1E740}"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3A7D5452-55D6-4BE2-8C8D-E9ED5BFDF5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661866-4566-49B4-8A25-6D2982A1E740}"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7D5452-55D6-4BE2-8C8D-E9ED5BFDF509}"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661866-4566-49B4-8A25-6D2982A1E740}"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12.xml"/><Relationship Id="rId5" Type="http://schemas.openxmlformats.org/officeDocument/2006/relationships/image" Target="../media/image5.GIF"/><Relationship Id="rId4" Type="http://schemas.openxmlformats.org/officeDocument/2006/relationships/image" Target="../media/image4.GIF"/><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image" Target="../media/image1.wmf"/></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9.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0.png"/><Relationship Id="rId1" Type="http://schemas.openxmlformats.org/officeDocument/2006/relationships/image" Target="../media/image9.GI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0.png"/><Relationship Id="rId1" Type="http://schemas.openxmlformats.org/officeDocument/2006/relationships/image" Target="../media/image9.GIF"/></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png"/><Relationship Id="rId1"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0.png"/><Relationship Id="rId1" Type="http://schemas.openxmlformats.org/officeDocument/2006/relationships/image" Target="../media/image9.GIF"/></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6.png"/><Relationship Id="rId1" Type="http://schemas.openxmlformats.org/officeDocument/2006/relationships/image" Target="../media/image2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7.pn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0.png"/><Relationship Id="rId2" Type="http://schemas.openxmlformats.org/officeDocument/2006/relationships/image" Target="../media/image9.GIF"/><Relationship Id="rId1" Type="http://schemas.openxmlformats.org/officeDocument/2006/relationships/image" Target="../media/image8.jpe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5.png"/><Relationship Id="rId1"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7.png"/><Relationship Id="rId1"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8.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0.png"/><Relationship Id="rId2" Type="http://schemas.openxmlformats.org/officeDocument/2006/relationships/image" Target="../media/image9.GIF"/><Relationship Id="rId1"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Group 14"/>
          <p:cNvGrpSpPr/>
          <p:nvPr/>
        </p:nvGrpSpPr>
        <p:grpSpPr bwMode="auto">
          <a:xfrm>
            <a:off x="0" y="12700"/>
            <a:ext cx="9296400" cy="6845300"/>
            <a:chOff x="0" y="-192"/>
            <a:chExt cx="5856" cy="4530"/>
          </a:xfrm>
        </p:grpSpPr>
        <p:sp>
          <p:nvSpPr>
            <p:cNvPr id="6167" name="Rectangle 8"/>
            <p:cNvSpPr>
              <a:spLocks noChangeArrowheads="1"/>
            </p:cNvSpPr>
            <p:nvPr/>
          </p:nvSpPr>
          <p:spPr bwMode="auto">
            <a:xfrm>
              <a:off x="0" y="-192"/>
              <a:ext cx="5760" cy="4512"/>
            </a:xfrm>
            <a:prstGeom prst="rect">
              <a:avLst/>
            </a:prstGeom>
            <a:gradFill rotWithShape="0">
              <a:gsLst>
                <a:gs pos="0">
                  <a:srgbClr val="00FFFF"/>
                </a:gs>
                <a:gs pos="50000">
                  <a:srgbClr val="FFFFFF"/>
                </a:gs>
                <a:gs pos="100000">
                  <a:srgbClr val="00FFFF"/>
                </a:gs>
              </a:gsLst>
              <a:lin ang="5400000" scaled="1"/>
            </a:gradFill>
            <a:ln w="9525">
              <a:solidFill>
                <a:schemeClr val="tx1"/>
              </a:solidFill>
              <a:miter lim="800000"/>
            </a:ln>
          </p:spPr>
          <p:txBody>
            <a:bodyPr wrap="none" anchor="ctr"/>
            <a:lstStyle/>
            <a:p>
              <a:pPr algn="ctr" eaLnBrk="0" hangingPunct="0"/>
              <a:endParaRPr lang="en-US" altLang="zh-CN"/>
            </a:p>
          </p:txBody>
        </p:sp>
        <p:pic>
          <p:nvPicPr>
            <p:cNvPr id="6168" name="Picture 10" descr="POINSET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416" y="1270"/>
              <a:ext cx="1440" cy="3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6147"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3556000"/>
            <a:ext cx="1905000" cy="173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15" descr="BOOKANI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511300"/>
            <a:ext cx="3429000"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Text Box 16"/>
          <p:cNvSpPr txBox="1">
            <a:spLocks noChangeArrowheads="1"/>
          </p:cNvSpPr>
          <p:nvPr/>
        </p:nvSpPr>
        <p:spPr bwMode="auto">
          <a:xfrm>
            <a:off x="3124200" y="1828800"/>
            <a:ext cx="106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omic Sans MS" panose="030F0702030302020204" pitchFamily="66" charset="0"/>
                <a:cs typeface="Arial" panose="020B0604020202020204" pitchFamily="34" charset="0"/>
              </a:defRPr>
            </a:lvl1pPr>
            <a:lvl2pPr marL="742950" indent="-285750" eaLnBrk="0" hangingPunct="0">
              <a:defRPr sz="2000">
                <a:solidFill>
                  <a:schemeClr val="tx1"/>
                </a:solidFill>
                <a:latin typeface="Comic Sans MS" panose="030F0702030302020204" pitchFamily="66" charset="0"/>
                <a:cs typeface="Arial" panose="020B0604020202020204" pitchFamily="34" charset="0"/>
              </a:defRPr>
            </a:lvl2pPr>
            <a:lvl3pPr marL="1143000" indent="-228600" eaLnBrk="0" hangingPunct="0">
              <a:defRPr sz="2000">
                <a:solidFill>
                  <a:schemeClr val="tx1"/>
                </a:solidFill>
                <a:latin typeface="Comic Sans MS" panose="030F0702030302020204" pitchFamily="66" charset="0"/>
                <a:cs typeface="Arial" panose="020B0604020202020204" pitchFamily="34" charset="0"/>
              </a:defRPr>
            </a:lvl3pPr>
            <a:lvl4pPr marL="1600200" indent="-228600" eaLnBrk="0" hangingPunct="0">
              <a:defRPr sz="2000">
                <a:solidFill>
                  <a:schemeClr val="tx1"/>
                </a:solidFill>
                <a:latin typeface="Comic Sans MS" panose="030F0702030302020204" pitchFamily="66" charset="0"/>
                <a:cs typeface="Arial" panose="020B0604020202020204" pitchFamily="34" charset="0"/>
              </a:defRPr>
            </a:lvl4pPr>
            <a:lvl5pPr marL="2057400" indent="-228600" eaLnBrk="0" hangingPunct="0">
              <a:defRPr sz="20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Comic Sans MS" panose="030F0702030302020204" pitchFamily="66" charset="0"/>
                <a:cs typeface="Arial" panose="020B0604020202020204" pitchFamily="34" charset="0"/>
              </a:defRPr>
            </a:lvl9pPr>
          </a:lstStyle>
          <a:p>
            <a:pPr algn="ctr">
              <a:spcBef>
                <a:spcPct val="50000"/>
              </a:spcBef>
            </a:pPr>
            <a:r>
              <a:rPr lang="en-US" altLang="zh-CN" sz="3200" b="1" u="sng">
                <a:solidFill>
                  <a:srgbClr val="FF0000"/>
                </a:solidFill>
                <a:latin typeface="VNI-Thufap3" panose="02020000000000000000" pitchFamily="18" charset="0"/>
              </a:rPr>
              <a:t>Daïy toát</a:t>
            </a:r>
            <a:endParaRPr lang="en-US" altLang="zh-CN" sz="3200" b="1" u="sng">
              <a:solidFill>
                <a:srgbClr val="FF0000"/>
              </a:solidFill>
              <a:latin typeface="VNI-Thufap3" panose="02020000000000000000" pitchFamily="18" charset="0"/>
            </a:endParaRPr>
          </a:p>
        </p:txBody>
      </p:sp>
      <p:sp>
        <p:nvSpPr>
          <p:cNvPr id="6150" name="Text Box 18"/>
          <p:cNvSpPr txBox="1">
            <a:spLocks noChangeArrowheads="1"/>
          </p:cNvSpPr>
          <p:nvPr/>
        </p:nvSpPr>
        <p:spPr bwMode="auto">
          <a:xfrm>
            <a:off x="4267200" y="1828800"/>
            <a:ext cx="106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omic Sans MS" panose="030F0702030302020204" pitchFamily="66" charset="0"/>
                <a:cs typeface="Arial" panose="020B0604020202020204" pitchFamily="34" charset="0"/>
              </a:defRPr>
            </a:lvl1pPr>
            <a:lvl2pPr marL="742950" indent="-285750" eaLnBrk="0" hangingPunct="0">
              <a:defRPr sz="2000">
                <a:solidFill>
                  <a:schemeClr val="tx1"/>
                </a:solidFill>
                <a:latin typeface="Comic Sans MS" panose="030F0702030302020204" pitchFamily="66" charset="0"/>
                <a:cs typeface="Arial" panose="020B0604020202020204" pitchFamily="34" charset="0"/>
              </a:defRPr>
            </a:lvl2pPr>
            <a:lvl3pPr marL="1143000" indent="-228600" eaLnBrk="0" hangingPunct="0">
              <a:defRPr sz="2000">
                <a:solidFill>
                  <a:schemeClr val="tx1"/>
                </a:solidFill>
                <a:latin typeface="Comic Sans MS" panose="030F0702030302020204" pitchFamily="66" charset="0"/>
                <a:cs typeface="Arial" panose="020B0604020202020204" pitchFamily="34" charset="0"/>
              </a:defRPr>
            </a:lvl3pPr>
            <a:lvl4pPr marL="1600200" indent="-228600" eaLnBrk="0" hangingPunct="0">
              <a:defRPr sz="2000">
                <a:solidFill>
                  <a:schemeClr val="tx1"/>
                </a:solidFill>
                <a:latin typeface="Comic Sans MS" panose="030F0702030302020204" pitchFamily="66" charset="0"/>
                <a:cs typeface="Arial" panose="020B0604020202020204" pitchFamily="34" charset="0"/>
              </a:defRPr>
            </a:lvl4pPr>
            <a:lvl5pPr marL="2057400" indent="-228600" eaLnBrk="0" hangingPunct="0">
              <a:defRPr sz="20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Comic Sans MS" panose="030F0702030302020204" pitchFamily="66" charset="0"/>
                <a:cs typeface="Arial" panose="020B0604020202020204" pitchFamily="34" charset="0"/>
              </a:defRPr>
            </a:lvl9pPr>
          </a:lstStyle>
          <a:p>
            <a:pPr algn="ctr">
              <a:spcBef>
                <a:spcPct val="50000"/>
              </a:spcBef>
            </a:pPr>
            <a:r>
              <a:rPr lang="en-US" altLang="zh-CN" sz="3200" b="1" u="sng">
                <a:solidFill>
                  <a:srgbClr val="FF0000"/>
                </a:solidFill>
                <a:latin typeface="VNI-Thufap3" panose="02020000000000000000" pitchFamily="18" charset="0"/>
              </a:rPr>
              <a:t>Hoïc toát</a:t>
            </a:r>
            <a:endParaRPr lang="en-US" altLang="zh-CN" sz="3200" b="1" u="sng">
              <a:solidFill>
                <a:srgbClr val="FF0000"/>
              </a:solidFill>
              <a:latin typeface="VNI-Thufap3" panose="02020000000000000000" pitchFamily="18" charset="0"/>
            </a:endParaRPr>
          </a:p>
        </p:txBody>
      </p:sp>
      <p:pic>
        <p:nvPicPr>
          <p:cNvPr id="6152" name="Picture 54" descr="Bellco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 y="152400"/>
            <a:ext cx="9525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3" name="Picture 54" descr="Bellco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5753100"/>
            <a:ext cx="9525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838200"/>
            <a:ext cx="1524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5" name="Picture 54" descr="Bellco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2100" y="152400"/>
            <a:ext cx="9525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6" name="Picture 54" descr="Bellco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62900" y="304800"/>
            <a:ext cx="9525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WordArt 4"/>
          <p:cNvSpPr>
            <a:spLocks noChangeArrowheads="1" noChangeShapeType="1" noTextEdit="1"/>
          </p:cNvSpPr>
          <p:nvPr/>
        </p:nvSpPr>
        <p:spPr bwMode="auto">
          <a:xfrm rot="825947">
            <a:off x="1798638" y="571500"/>
            <a:ext cx="5434012" cy="5189538"/>
          </a:xfrm>
          <a:prstGeom prst="rect">
            <a:avLst/>
          </a:prstGeom>
        </p:spPr>
        <p:txBody>
          <a:bodyPr spcFirstLastPara="1" wrap="none" fromWordArt="1">
            <a:prstTxWarp prst="textCircle">
              <a:avLst>
                <a:gd name="adj" fmla="val 11029107"/>
              </a:avLst>
            </a:prstTxWarp>
          </a:bodyPr>
          <a:lstStyle/>
          <a:p>
            <a:pPr algn="ctr"/>
            <a:r>
              <a:rPr lang="en-US" sz="4000" b="1" kern="10" dirty="0">
                <a:ln w="3175">
                  <a:solidFill>
                    <a:srgbClr val="FF0066"/>
                  </a:solidFill>
                  <a:round/>
                </a:ln>
                <a:solidFill>
                  <a:srgbClr val="0000FF">
                    <a:alpha val="98822"/>
                  </a:srgbClr>
                </a:solidFill>
                <a:latin typeface="Times New Roman" panose="02020603050405020304"/>
                <a:cs typeface="Times New Roman" panose="02020603050405020304"/>
              </a:rPr>
              <a:t>CHÀO  CÁC EM HỌC SINH ĐẾN VỚI TIẾT HỌC KHTN  NGÀY HÔM NAY    ***</a:t>
            </a:r>
            <a:endParaRPr lang="en-US" sz="4000" b="1" kern="10" dirty="0">
              <a:ln w="3175">
                <a:solidFill>
                  <a:srgbClr val="FF0066"/>
                </a:solidFill>
                <a:round/>
              </a:ln>
              <a:solidFill>
                <a:srgbClr val="0000FF">
                  <a:alpha val="98822"/>
                </a:srgbClr>
              </a:solidFill>
              <a:latin typeface="Times New Roman" panose="02020603050405020304"/>
              <a:cs typeface="Times New Roman" panose="02020603050405020304"/>
            </a:endParaRPr>
          </a:p>
        </p:txBody>
      </p:sp>
      <p:pic>
        <p:nvPicPr>
          <p:cNvPr id="6158" name="Picture 10" descr="POINSET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flipH="1" flipV="1">
            <a:off x="0" y="-76200"/>
            <a:ext cx="1905000" cy="503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9" name="Text Box 16"/>
          <p:cNvSpPr txBox="1">
            <a:spLocks noChangeArrowheads="1"/>
          </p:cNvSpPr>
          <p:nvPr/>
        </p:nvSpPr>
        <p:spPr bwMode="auto">
          <a:xfrm>
            <a:off x="4876800" y="3733800"/>
            <a:ext cx="1828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omic Sans MS" panose="030F0702030302020204" pitchFamily="66" charset="0"/>
                <a:cs typeface="Arial" panose="020B0604020202020204" pitchFamily="34" charset="0"/>
              </a:defRPr>
            </a:lvl1pPr>
            <a:lvl2pPr marL="742950" indent="-285750" eaLnBrk="0" hangingPunct="0">
              <a:defRPr sz="2000">
                <a:solidFill>
                  <a:schemeClr val="tx1"/>
                </a:solidFill>
                <a:latin typeface="Comic Sans MS" panose="030F0702030302020204" pitchFamily="66" charset="0"/>
                <a:cs typeface="Arial" panose="020B0604020202020204" pitchFamily="34" charset="0"/>
              </a:defRPr>
            </a:lvl2pPr>
            <a:lvl3pPr marL="1143000" indent="-228600" eaLnBrk="0" hangingPunct="0">
              <a:defRPr sz="2000">
                <a:solidFill>
                  <a:schemeClr val="tx1"/>
                </a:solidFill>
                <a:latin typeface="Comic Sans MS" panose="030F0702030302020204" pitchFamily="66" charset="0"/>
                <a:cs typeface="Arial" panose="020B0604020202020204" pitchFamily="34" charset="0"/>
              </a:defRPr>
            </a:lvl3pPr>
            <a:lvl4pPr marL="1600200" indent="-228600" eaLnBrk="0" hangingPunct="0">
              <a:defRPr sz="2000">
                <a:solidFill>
                  <a:schemeClr val="tx1"/>
                </a:solidFill>
                <a:latin typeface="Comic Sans MS" panose="030F0702030302020204" pitchFamily="66" charset="0"/>
                <a:cs typeface="Arial" panose="020B0604020202020204" pitchFamily="34" charset="0"/>
              </a:defRPr>
            </a:lvl4pPr>
            <a:lvl5pPr marL="2057400" indent="-228600" eaLnBrk="0" hangingPunct="0">
              <a:defRPr sz="2000">
                <a:solidFill>
                  <a:schemeClr val="tx1"/>
                </a:solidFill>
                <a:latin typeface="Comic Sans MS" panose="030F0702030302020204" pitchFamily="66" charset="0"/>
                <a:cs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sz="2000">
                <a:solidFill>
                  <a:schemeClr val="tx1"/>
                </a:solidFill>
                <a:latin typeface="Comic Sans MS" panose="030F0702030302020204" pitchFamily="66" charset="0"/>
                <a:cs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sz="2000">
                <a:solidFill>
                  <a:schemeClr val="tx1"/>
                </a:solidFill>
                <a:latin typeface="Comic Sans MS" panose="030F0702030302020204" pitchFamily="66" charset="0"/>
                <a:cs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sz="2000">
                <a:solidFill>
                  <a:schemeClr val="tx1"/>
                </a:solidFill>
                <a:latin typeface="Comic Sans MS" panose="030F0702030302020204" pitchFamily="66" charset="0"/>
                <a:cs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sz="2000">
                <a:solidFill>
                  <a:schemeClr val="tx1"/>
                </a:solidFill>
                <a:latin typeface="Comic Sans MS" panose="030F0702030302020204" pitchFamily="66" charset="0"/>
                <a:cs typeface="Arial" panose="020B0604020202020204" pitchFamily="34" charset="0"/>
              </a:defRPr>
            </a:lvl9pPr>
          </a:lstStyle>
          <a:p>
            <a:pPr algn="ctr">
              <a:spcBef>
                <a:spcPct val="50000"/>
              </a:spcBef>
            </a:pPr>
            <a:r>
              <a:rPr lang="en-US" altLang="zh-CN" sz="3200" u="sng" dirty="0">
                <a:solidFill>
                  <a:srgbClr val="FF0000"/>
                </a:solidFill>
                <a:latin typeface="Times New Roman" panose="02020603050405020304" pitchFamily="18" charset="0"/>
              </a:rPr>
              <a:t>LỚP 7 </a:t>
            </a:r>
            <a:endParaRPr lang="en-US" altLang="zh-CN" sz="3200" b="1" u="sng" dirty="0">
              <a:solidFill>
                <a:srgbClr val="FF0000"/>
              </a:solidFill>
              <a:latin typeface="Times New Roman" panose="02020603050405020304" pitchFamily="18" charset="0"/>
            </a:endParaRPr>
          </a:p>
        </p:txBody>
      </p:sp>
      <p:pic>
        <p:nvPicPr>
          <p:cNvPr id="6160" name="Picture 20" descr="SS128x128P_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8100" y="4429125"/>
            <a:ext cx="17526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1" name="Picture 21" descr="SS128x128P_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1281866">
            <a:off x="38100" y="4810125"/>
            <a:ext cx="895350"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2" name="Picture 22" descr="SS128x128P_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1774454">
            <a:off x="952500" y="5191125"/>
            <a:ext cx="895350"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3" name="Picture 24" descr="SS128x128P_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219950" y="-76200"/>
            <a:ext cx="17526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4" name="Picture 25" descr="SS128x128P_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1281866">
            <a:off x="7219950" y="304800"/>
            <a:ext cx="895350"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5" name="Picture 26" descr="SS128x128P_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1774454">
            <a:off x="8134350" y="685800"/>
            <a:ext cx="895350"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grpId="0" nodeType="withEffect">
                                  <p:stCondLst>
                                    <p:cond delay="0"/>
                                  </p:stCondLst>
                                  <p:endCondLst>
                                    <p:cond evt="onNext" delay="0">
                                      <p:tgtEl>
                                        <p:sldTgt/>
                                      </p:tgtEl>
                                    </p:cond>
                                  </p:endCondLst>
                                  <p:childTnLst>
                                    <p:animRot by="21600000">
                                      <p:cBhvr>
                                        <p:cTn id="6" dur="9000" fill="hold"/>
                                        <p:tgtEl>
                                          <p:spTgt spid="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VBOJRyrk0LEyfzkyvaqxwy2a1Ro3Xya_fioaIcjZUeooZmHswD83AoHt_t6kKqBzMT2RcM9dUdk7hBAZxnj9NuDUCwHM4GZqvfnpGKMKC2NVxowSwvpKQ5TqwXFsdPIKFwGuLHsV_dSe6DYbow"/>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9144000" cy="4038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0782" y="4114800"/>
            <a:ext cx="8991600" cy="1815882"/>
          </a:xfrm>
          <a:prstGeom prst="rect">
            <a:avLst/>
          </a:prstGeom>
        </p:spPr>
        <p:txBody>
          <a:bodyPr wrap="square">
            <a:spAutoFit/>
          </a:bodyPr>
          <a:lstStyle/>
          <a:p>
            <a:r>
              <a:rPr lang="vi-VN" sz="2800" b="1" dirty="0">
                <a:latin typeface="+mj-lt"/>
              </a:rPr>
              <a:t>Câu 5</a:t>
            </a:r>
            <a:r>
              <a:rPr lang="en-US" sz="2800" b="1" dirty="0">
                <a:latin typeface="+mj-lt"/>
              </a:rPr>
              <a:t>.</a:t>
            </a:r>
            <a:r>
              <a:rPr lang="vi-VN" sz="2800" b="1" dirty="0">
                <a:latin typeface="+mj-lt"/>
              </a:rPr>
              <a:t> </a:t>
            </a:r>
            <a:r>
              <a:rPr lang="vi-VN" sz="2800" dirty="0">
                <a:latin typeface="+mj-lt"/>
              </a:rPr>
              <a:t>Khí khổng thường phân bố ở lớp biểu bì mặt trên hay mặt dưới của lá cây?</a:t>
            </a:r>
            <a:endParaRPr lang="vi-VN" sz="2800" dirty="0">
              <a:latin typeface="+mj-lt"/>
            </a:endParaRPr>
          </a:p>
          <a:p>
            <a:r>
              <a:rPr lang="vi-VN" sz="2800" b="1" dirty="0">
                <a:latin typeface="+mj-lt"/>
              </a:rPr>
              <a:t>Câu 6</a:t>
            </a:r>
            <a:r>
              <a:rPr lang="en-US" sz="2800" b="1" dirty="0">
                <a:latin typeface="+mj-lt"/>
              </a:rPr>
              <a:t>.</a:t>
            </a:r>
            <a:r>
              <a:rPr lang="vi-VN" sz="2800" dirty="0">
                <a:latin typeface="+mj-lt"/>
              </a:rPr>
              <a:t> Quan sát Hình 27.1, mô tả cấu tạo của khí khổng phù hợp với chức năng trao đổi khí ở thực vật.</a:t>
            </a:r>
            <a:endParaRPr lang="vi-VN" sz="2800"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3TOYD9XW1s5wAs9nlRYL6otX97n4-tANyCFsYbEOKwQD6vc3ars6-BMVVbc-9O8nS0Njwoh9_4YpG1CT95SP6j0kiovupgqFrStFIjFSE9Mf9vaMpCDFkdvC9j8wrU0gFyQo7xV2ukQmuWv__w"/>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4160" y="1447800"/>
            <a:ext cx="8718840" cy="538451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52400" y="76200"/>
            <a:ext cx="8915400" cy="1384995"/>
          </a:xfrm>
          <a:prstGeom prst="rect">
            <a:avLst/>
          </a:prstGeom>
        </p:spPr>
        <p:txBody>
          <a:bodyPr wrap="square">
            <a:spAutoFit/>
          </a:bodyPr>
          <a:lstStyle/>
          <a:p>
            <a:r>
              <a:rPr lang="vi-VN" sz="2800" b="1" dirty="0">
                <a:latin typeface="Times New Roman" panose="02020603050405020304" pitchFamily="18" charset="0"/>
                <a:cs typeface="Times New Roman" panose="02020603050405020304" pitchFamily="18" charset="0"/>
              </a:rPr>
              <a:t>Câu 7</a:t>
            </a:r>
            <a:r>
              <a:rPr lang="en-US" sz="2800" b="1" dirty="0">
                <a:latin typeface="Times New Roman" panose="02020603050405020304" pitchFamily="18" charset="0"/>
                <a:cs typeface="Times New Roman" panose="02020603050405020304" pitchFamily="18" charset="0"/>
              </a:rPr>
              <a:t>.</a:t>
            </a:r>
            <a:r>
              <a:rPr lang="vi-VN" sz="2800" b="1"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Dựa vào Hình 27.2, hãy cho biết những chất khí nào có thể di chuyển ra, vào qua các khí khổng.</a:t>
            </a:r>
            <a:endParaRPr lang="vi-VN" sz="2800" dirty="0">
              <a:latin typeface="Times New Roman" panose="02020603050405020304" pitchFamily="18" charset="0"/>
              <a:cs typeface="Times New Roman" panose="02020603050405020304" pitchFamily="18" charset="0"/>
            </a:endParaRPr>
          </a:p>
          <a:p>
            <a:r>
              <a:rPr lang="vi-VN" sz="2800" b="1" dirty="0">
                <a:latin typeface="Times New Roman" panose="02020603050405020304" pitchFamily="18" charset="0"/>
                <a:cs typeface="Times New Roman" panose="02020603050405020304" pitchFamily="18" charset="0"/>
              </a:rPr>
              <a:t>Câu 8</a:t>
            </a:r>
            <a:r>
              <a:rPr lang="en-US" sz="2800" b="1" dirty="0">
                <a:latin typeface="Times New Roman" panose="02020603050405020304" pitchFamily="18" charset="0"/>
                <a:cs typeface="Times New Roman" panose="02020603050405020304" pitchFamily="18" charset="0"/>
              </a:rPr>
              <a:t>.</a:t>
            </a:r>
            <a:r>
              <a:rPr lang="vi-VN" sz="2800" dirty="0">
                <a:latin typeface="Times New Roman" panose="02020603050405020304" pitchFamily="18" charset="0"/>
                <a:cs typeface="Times New Roman" panose="02020603050405020304" pitchFamily="18" charset="0"/>
              </a:rPr>
              <a:t> Khí khổng có vai trò gì đối với cây?</a:t>
            </a:r>
            <a:endParaRPr lang="vi-VN"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484471"/>
            <a:ext cx="8839200" cy="2677656"/>
          </a:xfrm>
          <a:prstGeom prst="rect">
            <a:avLst/>
          </a:prstGeom>
        </p:spPr>
        <p:txBody>
          <a:bodyPr wrap="square">
            <a:spAutoFit/>
          </a:bodyPr>
          <a:lstStyle/>
          <a:p>
            <a:r>
              <a:rPr lang="vi-VN" sz="2800" b="1" dirty="0">
                <a:solidFill>
                  <a:srgbClr val="FF0000"/>
                </a:solidFill>
                <a:latin typeface="+mj-lt"/>
              </a:rPr>
              <a:t>Câu 5</a:t>
            </a:r>
            <a:r>
              <a:rPr lang="en-US" sz="2800" b="1" dirty="0">
                <a:solidFill>
                  <a:srgbClr val="FF0000"/>
                </a:solidFill>
                <a:latin typeface="+mj-lt"/>
              </a:rPr>
              <a:t>.</a:t>
            </a:r>
            <a:r>
              <a:rPr lang="vi-VN" sz="2800" b="1" dirty="0">
                <a:solidFill>
                  <a:srgbClr val="FF0000"/>
                </a:solidFill>
                <a:latin typeface="+mj-lt"/>
              </a:rPr>
              <a:t> </a:t>
            </a:r>
            <a:r>
              <a:rPr lang="vi-VN" sz="2800" dirty="0">
                <a:solidFill>
                  <a:srgbClr val="FF0000"/>
                </a:solidFill>
                <a:latin typeface="+mj-lt"/>
              </a:rPr>
              <a:t>Ở cây một lá mầm, khí khổng phân bố ở cả biểu bì mặt trên và mặt dưới của lá. Ở cây hai lá mầm, khí khổng tập trung chủ yếu ở biểu bì mặt dưới lá.</a:t>
            </a:r>
            <a:endParaRPr lang="vi-VN" sz="2800" dirty="0">
              <a:solidFill>
                <a:srgbClr val="FF0000"/>
              </a:solidFill>
              <a:latin typeface="+mj-lt"/>
            </a:endParaRPr>
          </a:p>
          <a:p>
            <a:r>
              <a:rPr lang="vi-VN" sz="2800" b="1" dirty="0">
                <a:latin typeface="+mj-lt"/>
              </a:rPr>
              <a:t>Câu 6</a:t>
            </a:r>
            <a:r>
              <a:rPr lang="en-US" sz="2800" b="1" dirty="0">
                <a:latin typeface="+mj-lt"/>
              </a:rPr>
              <a:t>.</a:t>
            </a:r>
            <a:r>
              <a:rPr lang="vi-VN" sz="2800" dirty="0">
                <a:latin typeface="+mj-lt"/>
              </a:rPr>
              <a:t> Mỗi khí khổng có hai tế bào hình hạt đậu áp sát vào nhau. Các tế bào hạt đậu có thành trong dày, thành ngoài mỏng tạo thành một khe hở (lỗ khí) giữa hai tế bào hạt đậu.</a:t>
            </a:r>
            <a:endParaRPr lang="vi-VN" sz="2800" dirty="0">
              <a:latin typeface="+mj-lt"/>
            </a:endParaRPr>
          </a:p>
        </p:txBody>
      </p:sp>
      <p:sp>
        <p:nvSpPr>
          <p:cNvPr id="3" name="Rectangle 2"/>
          <p:cNvSpPr/>
          <p:nvPr/>
        </p:nvSpPr>
        <p:spPr>
          <a:xfrm>
            <a:off x="180108" y="3342144"/>
            <a:ext cx="8811491" cy="2677656"/>
          </a:xfrm>
          <a:prstGeom prst="rect">
            <a:avLst/>
          </a:prstGeom>
        </p:spPr>
        <p:txBody>
          <a:bodyPr wrap="square">
            <a:spAutoFit/>
          </a:bodyPr>
          <a:lstStyle/>
          <a:p>
            <a:r>
              <a:rPr lang="vi-VN" sz="2800" b="1" dirty="0">
                <a:solidFill>
                  <a:srgbClr val="FF0000"/>
                </a:solidFill>
                <a:latin typeface="+mj-lt"/>
              </a:rPr>
              <a:t>Câu 7</a:t>
            </a:r>
            <a:r>
              <a:rPr lang="en-US" sz="2800" b="1" dirty="0">
                <a:solidFill>
                  <a:srgbClr val="FF0000"/>
                </a:solidFill>
                <a:latin typeface="+mj-lt"/>
              </a:rPr>
              <a:t>.</a:t>
            </a:r>
            <a:r>
              <a:rPr lang="vi-VN" sz="2800" b="1" dirty="0">
                <a:solidFill>
                  <a:srgbClr val="FF0000"/>
                </a:solidFill>
                <a:latin typeface="+mj-lt"/>
              </a:rPr>
              <a:t> </a:t>
            </a:r>
            <a:r>
              <a:rPr lang="vi-VN" sz="2800" dirty="0">
                <a:solidFill>
                  <a:srgbClr val="FF0000"/>
                </a:solidFill>
                <a:latin typeface="+mj-lt"/>
              </a:rPr>
              <a:t>Các khí O</a:t>
            </a:r>
            <a:r>
              <a:rPr lang="vi-VN" sz="2800" baseline="-25000" dirty="0">
                <a:solidFill>
                  <a:srgbClr val="FF0000"/>
                </a:solidFill>
                <a:latin typeface="+mj-lt"/>
              </a:rPr>
              <a:t>2</a:t>
            </a:r>
            <a:r>
              <a:rPr lang="vi-VN" sz="2800" dirty="0">
                <a:solidFill>
                  <a:srgbClr val="FF0000"/>
                </a:solidFill>
                <a:latin typeface="+mj-lt"/>
              </a:rPr>
              <a:t>, CO</a:t>
            </a:r>
            <a:r>
              <a:rPr lang="vi-VN" sz="2800" baseline="-25000" dirty="0">
                <a:solidFill>
                  <a:srgbClr val="FF0000"/>
                </a:solidFill>
                <a:latin typeface="+mj-lt"/>
              </a:rPr>
              <a:t>2</a:t>
            </a:r>
            <a:r>
              <a:rPr lang="vi-VN" sz="2800" dirty="0">
                <a:solidFill>
                  <a:srgbClr val="FF0000"/>
                </a:solidFill>
                <a:latin typeface="+mj-lt"/>
              </a:rPr>
              <a:t> sẽ di chuyển ra, vào qua các khí khổng, hơi nước (H</a:t>
            </a:r>
            <a:r>
              <a:rPr lang="vi-VN" sz="2800" baseline="-25000" dirty="0">
                <a:solidFill>
                  <a:srgbClr val="FF0000"/>
                </a:solidFill>
                <a:latin typeface="+mj-lt"/>
              </a:rPr>
              <a:t>2</a:t>
            </a:r>
            <a:r>
              <a:rPr lang="vi-VN" sz="2800" dirty="0">
                <a:solidFill>
                  <a:srgbClr val="FF0000"/>
                </a:solidFill>
                <a:latin typeface="+mj-lt"/>
              </a:rPr>
              <a:t>O) sẽ di chuyển từ cây ra môi trường qua các khí khổng.</a:t>
            </a:r>
            <a:endParaRPr lang="vi-VN" sz="2800" dirty="0">
              <a:solidFill>
                <a:srgbClr val="FF0000"/>
              </a:solidFill>
              <a:latin typeface="+mj-lt"/>
            </a:endParaRPr>
          </a:p>
          <a:p>
            <a:r>
              <a:rPr lang="vi-VN" sz="2800" b="1" dirty="0">
                <a:latin typeface="+mj-lt"/>
              </a:rPr>
              <a:t>Câu 8</a:t>
            </a:r>
            <a:r>
              <a:rPr lang="en-US" sz="2800" b="1" dirty="0">
                <a:latin typeface="+mj-lt"/>
              </a:rPr>
              <a:t>.</a:t>
            </a:r>
            <a:r>
              <a:rPr lang="vi-VN" sz="2800" b="1" dirty="0">
                <a:latin typeface="+mj-lt"/>
              </a:rPr>
              <a:t> </a:t>
            </a:r>
            <a:r>
              <a:rPr lang="vi-VN" sz="2800" dirty="0">
                <a:latin typeface="+mj-lt"/>
              </a:rPr>
              <a:t>Vai trò của khí khổng đối với thực vật:</a:t>
            </a:r>
            <a:endParaRPr lang="vi-VN" sz="2800" dirty="0">
              <a:latin typeface="+mj-lt"/>
            </a:endParaRPr>
          </a:p>
          <a:p>
            <a:r>
              <a:rPr lang="vi-VN" sz="2800" dirty="0">
                <a:latin typeface="+mj-lt"/>
              </a:rPr>
              <a:t>- Giúp các loại khí khuếch tán vào và ra khỏi lá.</a:t>
            </a:r>
            <a:endParaRPr lang="vi-VN" sz="2800" dirty="0">
              <a:latin typeface="+mj-lt"/>
            </a:endParaRPr>
          </a:p>
          <a:p>
            <a:r>
              <a:rPr lang="vi-VN" sz="2800" dirty="0">
                <a:latin typeface="+mj-lt"/>
              </a:rPr>
              <a:t>- Thực hiện quá trình thoát hơi nước cho cây</a:t>
            </a:r>
            <a:endParaRPr lang="vi-VN" sz="2800" dirty="0">
              <a:latin typeface="+mj-lt"/>
            </a:endParaRPr>
          </a:p>
        </p:txBody>
      </p:sp>
      <p:sp>
        <p:nvSpPr>
          <p:cNvPr id="5" name="Rectangle 5"/>
          <p:cNvSpPr txBox="1">
            <a:spLocks noChangeArrowheads="1"/>
          </p:cNvSpPr>
          <p:nvPr/>
        </p:nvSpPr>
        <p:spPr>
          <a:xfrm>
            <a:off x="3276600" y="76200"/>
            <a:ext cx="1676400" cy="457200"/>
          </a:xfrm>
          <a:prstGeom prst="rect">
            <a:avLst/>
          </a:prstGeom>
        </p:spPr>
        <p:txBody>
          <a:bodyP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3200" b="1" u="sng" dirty="0" err="1">
                <a:solidFill>
                  <a:srgbClr val="0000FF"/>
                </a:solidFill>
                <a:latin typeface="Times New Roman" panose="02020603050405020304" pitchFamily="18" charset="0"/>
                <a:cs typeface="Times New Roman" panose="02020603050405020304" pitchFamily="18" charset="0"/>
              </a:rPr>
              <a:t>Trả</a:t>
            </a:r>
            <a:r>
              <a:rPr lang="en-US" altLang="en-US" sz="3200" b="1" u="sng" dirty="0">
                <a:solidFill>
                  <a:srgbClr val="0000FF"/>
                </a:solidFill>
                <a:latin typeface="Times New Roman" panose="02020603050405020304" pitchFamily="18" charset="0"/>
                <a:cs typeface="Times New Roman" panose="02020603050405020304" pitchFamily="18" charset="0"/>
              </a:rPr>
              <a:t> </a:t>
            </a:r>
            <a:r>
              <a:rPr lang="en-US" altLang="en-US" sz="3200" b="1" u="sng" dirty="0" err="1">
                <a:solidFill>
                  <a:srgbClr val="0000FF"/>
                </a:solidFill>
                <a:latin typeface="Times New Roman" panose="02020603050405020304" pitchFamily="18" charset="0"/>
                <a:cs typeface="Times New Roman" panose="02020603050405020304" pitchFamily="18" charset="0"/>
              </a:rPr>
              <a:t>lời</a:t>
            </a:r>
            <a:r>
              <a:rPr lang="en-US" altLang="en-US" sz="3200" b="1" u="sng" dirty="0">
                <a:solidFill>
                  <a:srgbClr val="0000FF"/>
                </a:solidFill>
                <a:latin typeface="Times New Roman" panose="02020603050405020304" pitchFamily="18" charset="0"/>
                <a:cs typeface="Times New Roman" panose="02020603050405020304" pitchFamily="18" charset="0"/>
              </a:rPr>
              <a:t> </a:t>
            </a:r>
            <a:endParaRPr lang="en-US" altLang="en-US" sz="3200" b="1" u="sng" dirty="0">
              <a:solidFill>
                <a:srgbClr val="0000FF"/>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arn(inVertic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barn(inVertical)">
                                      <p:cBhvr>
                                        <p:cTn id="22" dur="500"/>
                                        <p:tgtEl>
                                          <p:spTgt spid="3">
                                            <p:txEl>
                                              <p:pRg st="1" end="1"/>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barn(inVertical)">
                                      <p:cBhvr>
                                        <p:cTn id="25" dur="500"/>
                                        <p:tgtEl>
                                          <p:spTgt spid="3">
                                            <p:txEl>
                                              <p:pRg st="2" end="2"/>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barn(inVertical)">
                                      <p:cBhvr>
                                        <p:cTn id="2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tZu4iCtCt1mtGqxW2wr4KoV3eJRD-tLqp_XdqJUvupFxrkTaRg6Qr9Omfx3voHE8kx4t8wFg6KF4jo18p01akyExsFIAMKI0CBOCNzJcnXbFbNZvJFzvARJYyWg499Urv0Z_1C8uhweQSif-B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505200" y="990600"/>
            <a:ext cx="5562600" cy="4572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0" y="30402"/>
            <a:ext cx="9067800" cy="954107"/>
          </a:xfrm>
          <a:prstGeom prst="rect">
            <a:avLst/>
          </a:prstGeom>
        </p:spPr>
        <p:txBody>
          <a:bodyPr wrap="square">
            <a:spAutoFit/>
          </a:bodyPr>
          <a:lstStyle/>
          <a:p>
            <a:r>
              <a:rPr lang="vi-VN" sz="2800" b="1" dirty="0">
                <a:latin typeface="Times New Roman" panose="02020603050405020304" pitchFamily="18" charset="0"/>
                <a:cs typeface="Times New Roman" panose="02020603050405020304" pitchFamily="18" charset="0"/>
              </a:rPr>
              <a:t>Câu 9</a:t>
            </a:r>
            <a:r>
              <a:rPr lang="en-US" sz="2800" b="1" dirty="0">
                <a:latin typeface="Times New Roman" panose="02020603050405020304" pitchFamily="18" charset="0"/>
                <a:cs typeface="Times New Roman" panose="02020603050405020304" pitchFamily="18" charset="0"/>
              </a:rPr>
              <a:t>.</a:t>
            </a:r>
            <a:r>
              <a:rPr lang="vi-VN" sz="2800" b="1"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Quan sát Hình 27.3, hãy mô tả sự trao đổi khí diễn ra ở lá cây khi cây quang hợp và hô hấp</a:t>
            </a:r>
            <a:r>
              <a:rPr 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3" name="Rectangle 2"/>
          <p:cNvSpPr/>
          <p:nvPr/>
        </p:nvSpPr>
        <p:spPr>
          <a:xfrm>
            <a:off x="83127" y="1048895"/>
            <a:ext cx="3498273" cy="5693866"/>
          </a:xfrm>
          <a:prstGeom prst="rect">
            <a:avLst/>
          </a:prstGeom>
        </p:spPr>
        <p:txBody>
          <a:bodyPr wrap="square">
            <a:spAutoFit/>
          </a:bodyPr>
          <a:lstStyle/>
          <a:p>
            <a:r>
              <a:rPr lang="en-US" sz="2800" dirty="0">
                <a:latin typeface="+mj-lt"/>
              </a:rPr>
              <a:t>=&gt; </a:t>
            </a:r>
            <a:r>
              <a:rPr lang="vi-VN" sz="2800" dirty="0">
                <a:latin typeface="+mj-lt"/>
              </a:rPr>
              <a:t>Khí CO</a:t>
            </a:r>
            <a:r>
              <a:rPr lang="vi-VN" sz="2800" baseline="-25000" dirty="0">
                <a:latin typeface="+mj-lt"/>
              </a:rPr>
              <a:t>2</a:t>
            </a:r>
            <a:r>
              <a:rPr lang="vi-VN" sz="2800" dirty="0">
                <a:latin typeface="+mj-lt"/>
              </a:rPr>
              <a:t>/ O</a:t>
            </a:r>
            <a:r>
              <a:rPr lang="vi-VN" sz="2800" baseline="-25000" dirty="0">
                <a:latin typeface="+mj-lt"/>
              </a:rPr>
              <a:t>2</a:t>
            </a:r>
            <a:r>
              <a:rPr lang="vi-VN" sz="2800" dirty="0">
                <a:latin typeface="+mj-lt"/>
              </a:rPr>
              <a:t> đi từ ngoài môi trường vào </a:t>
            </a:r>
            <a:r>
              <a:rPr lang="vi-VN" sz="2800" dirty="0">
                <a:solidFill>
                  <a:srgbClr val="0000FF"/>
                </a:solidFill>
                <a:latin typeface="+mj-lt"/>
              </a:rPr>
              <a:t>vào các khoang chứa</a:t>
            </a:r>
            <a:r>
              <a:rPr lang="vi-VN" sz="2800" dirty="0">
                <a:latin typeface="+mj-lt"/>
              </a:rPr>
              <a:t> khí ở lá thông qua khi khổng, sau đó di </a:t>
            </a:r>
            <a:r>
              <a:rPr lang="vi-VN" sz="2800" dirty="0">
                <a:solidFill>
                  <a:srgbClr val="0000FF"/>
                </a:solidFill>
                <a:latin typeface="+mj-lt"/>
              </a:rPr>
              <a:t>chuyển đến các tế bào </a:t>
            </a:r>
            <a:r>
              <a:rPr lang="vi-VN" sz="2800" dirty="0">
                <a:latin typeface="+mj-lt"/>
              </a:rPr>
              <a:t>thịt lá để trao đổi theo cơ chế khuếch tán, đưa </a:t>
            </a:r>
            <a:r>
              <a:rPr lang="vi-VN" sz="2800" dirty="0">
                <a:solidFill>
                  <a:srgbClr val="0000FF"/>
                </a:solidFill>
                <a:latin typeface="+mj-lt"/>
              </a:rPr>
              <a:t>khí O</a:t>
            </a:r>
            <a:r>
              <a:rPr lang="vi-VN" sz="2800" baseline="-25000" dirty="0">
                <a:solidFill>
                  <a:srgbClr val="0000FF"/>
                </a:solidFill>
                <a:latin typeface="+mj-lt"/>
              </a:rPr>
              <a:t>2</a:t>
            </a:r>
            <a:r>
              <a:rPr lang="vi-VN" sz="2800" dirty="0">
                <a:solidFill>
                  <a:srgbClr val="0000FF"/>
                </a:solidFill>
                <a:latin typeface="+mj-lt"/>
              </a:rPr>
              <a:t>/ CO</a:t>
            </a:r>
            <a:r>
              <a:rPr lang="vi-VN" sz="2800" baseline="-25000" dirty="0">
                <a:solidFill>
                  <a:srgbClr val="0000FF"/>
                </a:solidFill>
                <a:latin typeface="+mj-lt"/>
              </a:rPr>
              <a:t>2</a:t>
            </a:r>
            <a:r>
              <a:rPr lang="vi-VN" sz="2800" dirty="0">
                <a:solidFill>
                  <a:srgbClr val="0000FF"/>
                </a:solidFill>
                <a:latin typeface="+mj-lt"/>
              </a:rPr>
              <a:t> từ các tế </a:t>
            </a:r>
            <a:r>
              <a:rPr lang="vi-VN" sz="2800" dirty="0">
                <a:latin typeface="+mj-lt"/>
              </a:rPr>
              <a:t>bào thịt lá ra khoang chứa khí rồi ra ngoài </a:t>
            </a:r>
            <a:r>
              <a:rPr lang="vi-VN" sz="2800" dirty="0">
                <a:solidFill>
                  <a:srgbClr val="0000FF"/>
                </a:solidFill>
                <a:latin typeface="+mj-lt"/>
              </a:rPr>
              <a:t>môi trường qua lỗ khí </a:t>
            </a:r>
            <a:r>
              <a:rPr lang="vi-VN" sz="2800" dirty="0">
                <a:latin typeface="+mj-lt"/>
              </a:rPr>
              <a:t>khổng.</a:t>
            </a:r>
            <a:endParaRPr lang="en-US" sz="2800"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1" descr="Tay viÕt "/>
          <p:cNvPicPr>
            <a:picLocks noChangeAspect="1" noChangeArrowheads="1" noCrop="1"/>
          </p:cNvPicPr>
          <p:nvPr/>
        </p:nvPicPr>
        <p:blipFill>
          <a:blip r:embed="rId1"/>
          <a:srcRect/>
          <a:stretch>
            <a:fillRect/>
          </a:stretch>
        </p:blipFill>
        <p:spPr bwMode="auto">
          <a:xfrm>
            <a:off x="8001000" y="708629"/>
            <a:ext cx="959201" cy="657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20"/>
          <p:cNvSpPr txBox="1">
            <a:spLocks noChangeArrowheads="1"/>
          </p:cNvSpPr>
          <p:nvPr/>
        </p:nvSpPr>
        <p:spPr bwMode="auto">
          <a:xfrm>
            <a:off x="-41565" y="396539"/>
            <a:ext cx="514696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defRPr/>
            </a:pPr>
            <a:r>
              <a:rPr lang="en-US" altLang="en-US" sz="2800" b="1" u="sng" dirty="0">
                <a:solidFill>
                  <a:srgbClr val="3333FF"/>
                </a:solidFill>
                <a:latin typeface="Times New Roman" panose="02020603050405020304" pitchFamily="18" charset="0"/>
                <a:cs typeface="Times New Roman" panose="02020603050405020304" pitchFamily="18" charset="0"/>
              </a:rPr>
              <a:t>I .</a:t>
            </a:r>
            <a:r>
              <a:rPr lang="en-US" altLang="en-US" sz="2800" b="1" u="sng" dirty="0" err="1">
                <a:solidFill>
                  <a:srgbClr val="3333FF"/>
                </a:solidFill>
                <a:latin typeface="Times New Roman" panose="02020603050405020304" pitchFamily="18" charset="0"/>
                <a:cs typeface="Times New Roman" panose="02020603050405020304" pitchFamily="18" charset="0"/>
              </a:rPr>
              <a:t>Trao</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đổi</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khí</a:t>
            </a:r>
            <a:r>
              <a:rPr lang="en-US" altLang="en-US" sz="2800" b="1" u="sng" dirty="0">
                <a:solidFill>
                  <a:srgbClr val="3333FF"/>
                </a:solidFill>
                <a:latin typeface="Times New Roman" panose="02020603050405020304" pitchFamily="18" charset="0"/>
                <a:cs typeface="Times New Roman" panose="02020603050405020304" pitchFamily="18" charset="0"/>
              </a:rPr>
              <a:t> ở </a:t>
            </a:r>
            <a:r>
              <a:rPr lang="en-US" altLang="en-US" sz="2800" b="1" u="sng" dirty="0" err="1">
                <a:solidFill>
                  <a:srgbClr val="3333FF"/>
                </a:solidFill>
                <a:latin typeface="Times New Roman" panose="02020603050405020304" pitchFamily="18" charset="0"/>
                <a:cs typeface="Times New Roman" panose="02020603050405020304" pitchFamily="18" charset="0"/>
              </a:rPr>
              <a:t>sinh</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vật</a:t>
            </a:r>
            <a:r>
              <a:rPr lang="en-US" altLang="en-US" sz="2800" b="1" u="sng" dirty="0">
                <a:solidFill>
                  <a:srgbClr val="3333FF"/>
                </a:solidFill>
                <a:latin typeface="Times New Roman" panose="02020603050405020304" pitchFamily="18" charset="0"/>
                <a:cs typeface="Times New Roman" panose="02020603050405020304" pitchFamily="18" charset="0"/>
              </a:rPr>
              <a:t>:</a:t>
            </a:r>
            <a:endParaRPr lang="en-US" altLang="en-US" sz="2800" b="1" u="sng" dirty="0">
              <a:solidFill>
                <a:srgbClr val="3333FF"/>
              </a:solidFill>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92886" y="4218445"/>
            <a:ext cx="2098883" cy="2798510"/>
          </a:xfrm>
          <a:prstGeom prst="rect">
            <a:avLst/>
          </a:prstGeom>
        </p:spPr>
      </p:pic>
      <p:sp>
        <p:nvSpPr>
          <p:cNvPr id="13" name="Text Box 20"/>
          <p:cNvSpPr txBox="1">
            <a:spLocks noChangeArrowheads="1"/>
          </p:cNvSpPr>
          <p:nvPr/>
        </p:nvSpPr>
        <p:spPr bwMode="auto">
          <a:xfrm>
            <a:off x="1524000" y="0"/>
            <a:ext cx="63246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defRPr/>
            </a:pPr>
            <a:r>
              <a:rPr lang="en-US" altLang="en-US" sz="2800" b="1" dirty="0">
                <a:solidFill>
                  <a:srgbClr val="FF0000"/>
                </a:solidFill>
                <a:latin typeface="Times New Roman" panose="02020603050405020304" pitchFamily="18" charset="0"/>
                <a:cs typeface="Times New Roman" panose="02020603050405020304" pitchFamily="18" charset="0"/>
              </a:rPr>
              <a:t>BÀI 27-TRAO ĐỔI KHÍ Ở SINH VẬT </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
        <p:nvSpPr>
          <p:cNvPr id="7" name="Rectangle 6"/>
          <p:cNvSpPr>
            <a:spLocks noChangeArrowheads="1"/>
          </p:cNvSpPr>
          <p:nvPr/>
        </p:nvSpPr>
        <p:spPr bwMode="auto">
          <a:xfrm>
            <a:off x="152400" y="885825"/>
            <a:ext cx="8328200"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Trao</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đổi</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khí</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là</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sự</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trao</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đổi</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các</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chất</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khí</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 carbon dioxide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và</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oxygen )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giữa</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cơ</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thể</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với</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môi</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trường</a:t>
            </a:r>
            <a:endParaRPr kumimoji="0" 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8" name="Text Box 20"/>
          <p:cNvSpPr txBox="1">
            <a:spLocks noChangeArrowheads="1"/>
          </p:cNvSpPr>
          <p:nvPr/>
        </p:nvSpPr>
        <p:spPr bwMode="auto">
          <a:xfrm>
            <a:off x="-41565" y="1641765"/>
            <a:ext cx="514696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defRPr/>
            </a:pPr>
            <a:r>
              <a:rPr lang="en-US" altLang="en-US" sz="2800" b="1" u="sng" dirty="0" err="1">
                <a:solidFill>
                  <a:srgbClr val="3333FF"/>
                </a:solidFill>
                <a:latin typeface="Times New Roman" panose="02020603050405020304" pitchFamily="18" charset="0"/>
                <a:cs typeface="Times New Roman" panose="02020603050405020304" pitchFamily="18" charset="0"/>
              </a:rPr>
              <a:t>II.Trao</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đổi</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khí</a:t>
            </a:r>
            <a:r>
              <a:rPr lang="en-US" altLang="en-US" sz="2800" b="1" u="sng" dirty="0">
                <a:solidFill>
                  <a:srgbClr val="3333FF"/>
                </a:solidFill>
                <a:latin typeface="Times New Roman" panose="02020603050405020304" pitchFamily="18" charset="0"/>
                <a:cs typeface="Times New Roman" panose="02020603050405020304" pitchFamily="18" charset="0"/>
              </a:rPr>
              <a:t> ở </a:t>
            </a:r>
            <a:r>
              <a:rPr lang="en-US" altLang="en-US" sz="2800" b="1" u="sng" dirty="0" err="1">
                <a:solidFill>
                  <a:srgbClr val="3333FF"/>
                </a:solidFill>
                <a:latin typeface="Times New Roman" panose="02020603050405020304" pitchFamily="18" charset="0"/>
                <a:cs typeface="Times New Roman" panose="02020603050405020304" pitchFamily="18" charset="0"/>
              </a:rPr>
              <a:t>thực</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vật</a:t>
            </a:r>
            <a:r>
              <a:rPr lang="en-US" altLang="en-US" sz="2800" b="1" u="sng" dirty="0">
                <a:solidFill>
                  <a:srgbClr val="3333FF"/>
                </a:solidFill>
                <a:latin typeface="Times New Roman" panose="02020603050405020304" pitchFamily="18" charset="0"/>
                <a:cs typeface="Times New Roman" panose="02020603050405020304" pitchFamily="18" charset="0"/>
              </a:rPr>
              <a:t>:</a:t>
            </a:r>
            <a:endParaRPr lang="en-US" altLang="en-US" sz="2800" b="1" u="sng" dirty="0">
              <a:solidFill>
                <a:srgbClr val="3333FF"/>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0" y="2057400"/>
            <a:ext cx="9144000" cy="954107"/>
          </a:xfrm>
          <a:prstGeom prst="rect">
            <a:avLst/>
          </a:prstGeom>
        </p:spPr>
        <p:txBody>
          <a:bodyPr wrap="square">
            <a:spAutoFit/>
          </a:bodyPr>
          <a:lstStyle/>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môi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chủ</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yếu</a:t>
            </a:r>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qua  khí khổng</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lá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hợp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hấp</a:t>
            </a:r>
            <a:endParaRPr lang="en-US" sz="2800" dirty="0">
              <a:latin typeface="Times New Roman" panose="02020603050405020304" pitchFamily="18" charset="0"/>
              <a:cs typeface="Times New Roman" panose="02020603050405020304" pitchFamily="18" charset="0"/>
            </a:endParaRPr>
          </a:p>
        </p:txBody>
      </p:sp>
      <p:sp>
        <p:nvSpPr>
          <p:cNvPr id="15" name="Rectangle 14"/>
          <p:cNvSpPr/>
          <p:nvPr/>
        </p:nvSpPr>
        <p:spPr>
          <a:xfrm>
            <a:off x="0" y="2895600"/>
            <a:ext cx="9144000" cy="1383665"/>
          </a:xfrm>
          <a:prstGeom prst="rect">
            <a:avLst/>
          </a:prstGeom>
        </p:spPr>
        <p:txBody>
          <a:bodyPr wrap="square">
            <a:spAutoFit/>
          </a:bodyPr>
          <a:lstStyle/>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khổng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hai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đậu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xếp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úp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nhau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lỗ</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khổng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mở</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loại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khuếch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khỏi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lá</a:t>
            </a:r>
            <a:endParaRPr lang="en-US" sz="2800" dirty="0">
              <a:latin typeface="Times New Roman" panose="02020603050405020304" pitchFamily="18" charset="0"/>
              <a:cs typeface="Times New Roman" panose="02020603050405020304" pitchFamily="18" charset="0"/>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04800" y="0"/>
          <a:ext cx="8229600" cy="922628"/>
        </p:xfrm>
        <a:graphic>
          <a:graphicData uri="http://schemas.openxmlformats.org/drawingml/2006/table">
            <a:tbl>
              <a:tblPr/>
              <a:tblGrid>
                <a:gridCol w="8229600"/>
              </a:tblGrid>
              <a:tr h="268446">
                <a:tc>
                  <a:txBody>
                    <a:bodyPr/>
                    <a:lstStyle/>
                    <a:p>
                      <a:pPr fontAlgn="t"/>
                      <a:r>
                        <a:rPr lang="en-US" sz="2800" b="0" dirty="0">
                          <a:solidFill>
                            <a:srgbClr val="FF0000"/>
                          </a:solidFill>
                          <a:effectLst/>
                        </a:rPr>
                        <a:t>???</a:t>
                      </a:r>
                      <a:r>
                        <a:rPr lang="vi-VN" sz="2800" b="0" dirty="0">
                          <a:solidFill>
                            <a:srgbClr val="FF0000"/>
                          </a:solidFill>
                          <a:effectLst/>
                        </a:rPr>
                        <a:t>Sự trao đổi khí có vai trò gì đối với thực vật và đối với môi trường?</a:t>
                      </a:r>
                      <a:endParaRPr lang="vi-VN" sz="2800" b="0" dirty="0">
                        <a:solidFill>
                          <a:srgbClr val="FF0000"/>
                        </a:solidFill>
                        <a:effectLst/>
                      </a:endParaRPr>
                    </a:p>
                  </a:txBody>
                  <a:tcPr marL="34594" marR="34594" marT="34594" marB="34594">
                    <a:lnL>
                      <a:noFill/>
                    </a:lnL>
                    <a:lnR>
                      <a:noFill/>
                    </a:lnR>
                    <a:lnT>
                      <a:noFill/>
                    </a:lnT>
                    <a:lnB>
                      <a:noFill/>
                    </a:lnB>
                  </a:tcPr>
                </a:tc>
              </a:tr>
            </a:tbl>
          </a:graphicData>
        </a:graphic>
      </p:graphicFrame>
      <p:sp>
        <p:nvSpPr>
          <p:cNvPr id="3" name="Rectangle 1"/>
          <p:cNvSpPr>
            <a:spLocks noChangeArrowheads="1"/>
          </p:cNvSpPr>
          <p:nvPr/>
        </p:nvSpPr>
        <p:spPr bwMode="auto">
          <a:xfrm>
            <a:off x="76200" y="838200"/>
            <a:ext cx="8839200"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lang="en-US" sz="2800" dirty="0">
                <a:solidFill>
                  <a:srgbClr val="000000"/>
                </a:solidFill>
                <a:latin typeface="Times New Roman" panose="02020603050405020304" pitchFamily="18" charset="0"/>
                <a:cs typeface="Times New Roman" panose="02020603050405020304" pitchFamily="18" charset="0"/>
              </a:rPr>
              <a:t>=&gt; + </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Vai</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trò</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của</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trao</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đổi</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khí</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với</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thực</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vật</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Cung</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cấp</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các</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khí</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cần</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thiết</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và</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giải</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phóng</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các</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sản</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phẩm</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khí</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của</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quá</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trình</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tổng</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hợp</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và</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phân</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giải</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ở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thực</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vật</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t>
            </a:r>
            <a:endParaRPr kumimoji="0" 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pPr>
            <a:r>
              <a:rPr lang="en-US" sz="2800" dirty="0">
                <a:solidFill>
                  <a:srgbClr val="000000"/>
                </a:solidFill>
                <a:latin typeface="Times New Roman" panose="02020603050405020304" pitchFamily="18" charset="0"/>
                <a:cs typeface="Times New Roman" panose="02020603050405020304" pitchFamily="18" charset="0"/>
              </a:rPr>
              <a:t>+</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Vai</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trò</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của</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trao</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đổi</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khí</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với</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môi</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trường</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Đóng</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vai</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trò</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trong</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sự</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cân</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bằng</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nồng</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độ</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khí</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trong</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môi</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trường</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cung</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cấp</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các</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khí</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cần</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thiết</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cho</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hoạt</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động</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sống</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của</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các</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sinh</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vật</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trên</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Trái</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Đất</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t>
            </a:r>
            <a:endPar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nvGraphicFramePr>
        <p:xfrm>
          <a:off x="76200" y="3429000"/>
          <a:ext cx="9067800" cy="939548"/>
        </p:xfrm>
        <a:graphic>
          <a:graphicData uri="http://schemas.openxmlformats.org/drawingml/2006/table">
            <a:tbl>
              <a:tblPr/>
              <a:tblGrid>
                <a:gridCol w="9067800"/>
              </a:tblGrid>
              <a:tr h="334098">
                <a:tc>
                  <a:txBody>
                    <a:bodyPr/>
                    <a:lstStyle/>
                    <a:p>
                      <a:pPr fontAlgn="t"/>
                      <a:r>
                        <a:rPr lang="en-US" sz="2800" b="0" dirty="0">
                          <a:solidFill>
                            <a:srgbClr val="FF0000"/>
                          </a:solidFill>
                          <a:effectLst/>
                        </a:rPr>
                        <a:t>???</a:t>
                      </a:r>
                      <a:r>
                        <a:rPr lang="vi-VN" sz="2800" b="0" dirty="0">
                          <a:solidFill>
                            <a:srgbClr val="FF0000"/>
                          </a:solidFill>
                          <a:effectLst/>
                        </a:rPr>
                        <a:t>Vì sao ban đêm không nên để nhiều hoa hoặc cây xanh trong phòng ngủ đóng kín cửa?</a:t>
                      </a:r>
                      <a:endParaRPr lang="vi-VN" sz="2800" b="0" dirty="0">
                        <a:solidFill>
                          <a:srgbClr val="FF0000"/>
                        </a:solidFill>
                        <a:effectLst/>
                      </a:endParaRPr>
                    </a:p>
                  </a:txBody>
                  <a:tcPr marL="43054" marR="43054" marT="43054" marB="43054">
                    <a:lnL>
                      <a:noFill/>
                    </a:lnL>
                    <a:lnR>
                      <a:noFill/>
                    </a:lnR>
                    <a:lnT>
                      <a:noFill/>
                    </a:lnT>
                    <a:lnB>
                      <a:noFill/>
                    </a:lnB>
                  </a:tcPr>
                </a:tc>
              </a:tr>
            </a:tbl>
          </a:graphicData>
        </a:graphic>
      </p:graphicFrame>
      <p:sp>
        <p:nvSpPr>
          <p:cNvPr id="6" name="Rectangle 5"/>
          <p:cNvSpPr/>
          <p:nvPr/>
        </p:nvSpPr>
        <p:spPr>
          <a:xfrm>
            <a:off x="76200" y="4267200"/>
            <a:ext cx="9067800" cy="2677656"/>
          </a:xfrm>
          <a:prstGeom prst="rect">
            <a:avLst/>
          </a:prstGeom>
        </p:spPr>
        <p:txBody>
          <a:bodyPr wrap="square">
            <a:spAutoFit/>
          </a:bodyPr>
          <a:lstStyle/>
          <a:p>
            <a:r>
              <a:rPr lang="en-US" sz="2800" dirty="0">
                <a:latin typeface="+mj-lt"/>
              </a:rPr>
              <a:t>=&gt;</a:t>
            </a:r>
            <a:r>
              <a:rPr lang="vi-VN" sz="2800" dirty="0">
                <a:latin typeface="+mj-lt"/>
              </a:rPr>
              <a:t>Ban đêm không nên để nhiều hoa hoặc cây xanh trong phòng ngủ đóng kín cửa vì ban đêm cây chỉ diễn ra quá trình hô hấp nên ban đêm cây chỉ thải khí CO</a:t>
            </a:r>
            <a:r>
              <a:rPr lang="vi-VN" sz="2800" baseline="-25000" dirty="0">
                <a:latin typeface="+mj-lt"/>
              </a:rPr>
              <a:t>2</a:t>
            </a:r>
            <a:r>
              <a:rPr lang="vi-VN" sz="2800" dirty="0">
                <a:latin typeface="+mj-lt"/>
              </a:rPr>
              <a:t>, hấp thụ khí O</a:t>
            </a:r>
            <a:r>
              <a:rPr lang="vi-VN" sz="2800" baseline="-25000" dirty="0">
                <a:latin typeface="+mj-lt"/>
              </a:rPr>
              <a:t>2</a:t>
            </a:r>
            <a:r>
              <a:rPr lang="vi-VN" sz="2800" dirty="0">
                <a:latin typeface="+mj-lt"/>
              </a:rPr>
              <a:t> từ môi trường, dẫn đến nồng độ khí CO</a:t>
            </a:r>
            <a:r>
              <a:rPr lang="vi-VN" sz="2800" baseline="-25000" dirty="0">
                <a:latin typeface="+mj-lt"/>
              </a:rPr>
              <a:t>2</a:t>
            </a:r>
            <a:r>
              <a:rPr lang="vi-VN" sz="2800" dirty="0">
                <a:latin typeface="+mj-lt"/>
              </a:rPr>
              <a:t> trong phòng tăng lên; nồng độ O</a:t>
            </a:r>
            <a:r>
              <a:rPr lang="vi-VN" sz="2800" baseline="-25000" dirty="0">
                <a:latin typeface="+mj-lt"/>
              </a:rPr>
              <a:t>2</a:t>
            </a:r>
            <a:r>
              <a:rPr lang="vi-VN" sz="2800" dirty="0">
                <a:latin typeface="+mj-lt"/>
              </a:rPr>
              <a:t> giảm xuống và gây nên tình trạng khó thở cho con người.</a:t>
            </a:r>
            <a:endParaRPr lang="en-US" sz="2800"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1" descr="Tay viÕt "/>
          <p:cNvPicPr>
            <a:picLocks noChangeAspect="1" noChangeArrowheads="1" noCrop="1"/>
          </p:cNvPicPr>
          <p:nvPr/>
        </p:nvPicPr>
        <p:blipFill>
          <a:blip r:embed="rId1"/>
          <a:srcRect/>
          <a:stretch>
            <a:fillRect/>
          </a:stretch>
        </p:blipFill>
        <p:spPr bwMode="auto">
          <a:xfrm>
            <a:off x="8001000" y="708629"/>
            <a:ext cx="959201" cy="657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20"/>
          <p:cNvSpPr txBox="1">
            <a:spLocks noChangeArrowheads="1"/>
          </p:cNvSpPr>
          <p:nvPr/>
        </p:nvSpPr>
        <p:spPr bwMode="auto">
          <a:xfrm>
            <a:off x="-41565" y="396539"/>
            <a:ext cx="514696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defRPr/>
            </a:pPr>
            <a:r>
              <a:rPr lang="en-US" altLang="en-US" sz="2800" b="1" u="sng" dirty="0">
                <a:solidFill>
                  <a:srgbClr val="3333FF"/>
                </a:solidFill>
                <a:latin typeface="Times New Roman" panose="02020603050405020304" pitchFamily="18" charset="0"/>
                <a:cs typeface="Times New Roman" panose="02020603050405020304" pitchFamily="18" charset="0"/>
              </a:rPr>
              <a:t>I. </a:t>
            </a:r>
            <a:r>
              <a:rPr lang="en-US" altLang="en-US" sz="2800" b="1" u="sng" dirty="0" err="1">
                <a:solidFill>
                  <a:srgbClr val="3333FF"/>
                </a:solidFill>
                <a:latin typeface="Times New Roman" panose="02020603050405020304" pitchFamily="18" charset="0"/>
                <a:cs typeface="Times New Roman" panose="02020603050405020304" pitchFamily="18" charset="0"/>
              </a:rPr>
              <a:t>Trao</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đổi</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khí</a:t>
            </a:r>
            <a:r>
              <a:rPr lang="en-US" altLang="en-US" sz="2800" b="1" u="sng" dirty="0">
                <a:solidFill>
                  <a:srgbClr val="3333FF"/>
                </a:solidFill>
                <a:latin typeface="Times New Roman" panose="02020603050405020304" pitchFamily="18" charset="0"/>
                <a:cs typeface="Times New Roman" panose="02020603050405020304" pitchFamily="18" charset="0"/>
              </a:rPr>
              <a:t> ở </a:t>
            </a:r>
            <a:r>
              <a:rPr lang="en-US" altLang="en-US" sz="2800" b="1" u="sng" dirty="0" err="1">
                <a:solidFill>
                  <a:srgbClr val="3333FF"/>
                </a:solidFill>
                <a:latin typeface="Times New Roman" panose="02020603050405020304" pitchFamily="18" charset="0"/>
                <a:cs typeface="Times New Roman" panose="02020603050405020304" pitchFamily="18" charset="0"/>
              </a:rPr>
              <a:t>sinh</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vật</a:t>
            </a:r>
            <a:r>
              <a:rPr lang="en-US" altLang="en-US" sz="2800" b="1" u="sng" dirty="0">
                <a:solidFill>
                  <a:srgbClr val="3333FF"/>
                </a:solidFill>
                <a:latin typeface="Times New Roman" panose="02020603050405020304" pitchFamily="18" charset="0"/>
                <a:cs typeface="Times New Roman" panose="02020603050405020304" pitchFamily="18" charset="0"/>
              </a:rPr>
              <a:t>:</a:t>
            </a:r>
            <a:endParaRPr lang="en-US" altLang="en-US" sz="2800" b="1" u="sng" dirty="0">
              <a:solidFill>
                <a:srgbClr val="3333FF"/>
              </a:solidFill>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92886" y="4218445"/>
            <a:ext cx="2098883" cy="2798510"/>
          </a:xfrm>
          <a:prstGeom prst="rect">
            <a:avLst/>
          </a:prstGeom>
        </p:spPr>
      </p:pic>
      <p:sp>
        <p:nvSpPr>
          <p:cNvPr id="13" name="Text Box 20"/>
          <p:cNvSpPr txBox="1">
            <a:spLocks noChangeArrowheads="1"/>
          </p:cNvSpPr>
          <p:nvPr/>
        </p:nvSpPr>
        <p:spPr bwMode="auto">
          <a:xfrm>
            <a:off x="1524000" y="0"/>
            <a:ext cx="63246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defRPr/>
            </a:pPr>
            <a:r>
              <a:rPr lang="en-US" altLang="en-US" sz="2800" b="1" dirty="0">
                <a:solidFill>
                  <a:srgbClr val="FF0000"/>
                </a:solidFill>
                <a:latin typeface="Times New Roman" panose="02020603050405020304" pitchFamily="18" charset="0"/>
                <a:cs typeface="Times New Roman" panose="02020603050405020304" pitchFamily="18" charset="0"/>
              </a:rPr>
              <a:t>BÀI 27. TRAO ĐỔI KHÍ Ở SINH VẬT </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
        <p:nvSpPr>
          <p:cNvPr id="7" name="Rectangle 6"/>
          <p:cNvSpPr>
            <a:spLocks noChangeArrowheads="1"/>
          </p:cNvSpPr>
          <p:nvPr/>
        </p:nvSpPr>
        <p:spPr bwMode="auto">
          <a:xfrm>
            <a:off x="152400" y="885825"/>
            <a:ext cx="8328200"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Trao</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đổi</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khí</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là</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sự</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trao</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đổi</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các</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chất</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khí</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(carbon dioxide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và</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oxygen)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giữa</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cơ</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thể</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với</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môi</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trường</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a:t>
            </a:r>
            <a:endParaRPr kumimoji="0" 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8" name="Text Box 20"/>
          <p:cNvSpPr txBox="1">
            <a:spLocks noChangeArrowheads="1"/>
          </p:cNvSpPr>
          <p:nvPr/>
        </p:nvSpPr>
        <p:spPr bwMode="auto">
          <a:xfrm>
            <a:off x="-41565" y="1641765"/>
            <a:ext cx="514696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defRPr/>
            </a:pPr>
            <a:r>
              <a:rPr lang="en-US" altLang="en-US" sz="2800" b="1" u="sng" dirty="0">
                <a:solidFill>
                  <a:srgbClr val="3333FF"/>
                </a:solidFill>
                <a:latin typeface="Times New Roman" panose="02020603050405020304" pitchFamily="18" charset="0"/>
                <a:cs typeface="Times New Roman" panose="02020603050405020304" pitchFamily="18" charset="0"/>
              </a:rPr>
              <a:t>II. </a:t>
            </a:r>
            <a:r>
              <a:rPr lang="en-US" altLang="en-US" sz="2800" b="1" u="sng" dirty="0" err="1">
                <a:solidFill>
                  <a:srgbClr val="3333FF"/>
                </a:solidFill>
                <a:latin typeface="Times New Roman" panose="02020603050405020304" pitchFamily="18" charset="0"/>
                <a:cs typeface="Times New Roman" panose="02020603050405020304" pitchFamily="18" charset="0"/>
              </a:rPr>
              <a:t>Trao</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đổi</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khí</a:t>
            </a:r>
            <a:r>
              <a:rPr lang="en-US" altLang="en-US" sz="2800" b="1" u="sng" dirty="0">
                <a:solidFill>
                  <a:srgbClr val="3333FF"/>
                </a:solidFill>
                <a:latin typeface="Times New Roman" panose="02020603050405020304" pitchFamily="18" charset="0"/>
                <a:cs typeface="Times New Roman" panose="02020603050405020304" pitchFamily="18" charset="0"/>
              </a:rPr>
              <a:t> ở </a:t>
            </a:r>
            <a:r>
              <a:rPr lang="en-US" altLang="en-US" sz="2800" b="1" u="sng" dirty="0" err="1">
                <a:solidFill>
                  <a:srgbClr val="3333FF"/>
                </a:solidFill>
                <a:latin typeface="Times New Roman" panose="02020603050405020304" pitchFamily="18" charset="0"/>
                <a:cs typeface="Times New Roman" panose="02020603050405020304" pitchFamily="18" charset="0"/>
              </a:rPr>
              <a:t>thực</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vật</a:t>
            </a:r>
            <a:r>
              <a:rPr lang="en-US" altLang="en-US" sz="2800" b="1" u="sng" dirty="0">
                <a:solidFill>
                  <a:srgbClr val="3333FF"/>
                </a:solidFill>
                <a:latin typeface="Times New Roman" panose="02020603050405020304" pitchFamily="18" charset="0"/>
                <a:cs typeface="Times New Roman" panose="02020603050405020304" pitchFamily="18" charset="0"/>
              </a:rPr>
              <a:t>:</a:t>
            </a:r>
            <a:endParaRPr lang="en-US" altLang="en-US" sz="2800" b="1" u="sng" dirty="0">
              <a:solidFill>
                <a:srgbClr val="3333FF"/>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0" y="2057400"/>
            <a:ext cx="9144000" cy="954107"/>
          </a:xfrm>
          <a:prstGeom prst="rect">
            <a:avLst/>
          </a:prstGeom>
        </p:spPr>
        <p:txBody>
          <a:bodyPr wrap="square">
            <a:spAutoFit/>
          </a:bodyPr>
          <a:lstStyle/>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môi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chủ</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yếu</a:t>
            </a:r>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qua  khí khổng</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lá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hợp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hấp</a:t>
            </a:r>
            <a:r>
              <a:rPr 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15" name="Rectangle 14"/>
          <p:cNvSpPr/>
          <p:nvPr/>
        </p:nvSpPr>
        <p:spPr>
          <a:xfrm>
            <a:off x="0" y="2895600"/>
            <a:ext cx="9144000" cy="1384995"/>
          </a:xfrm>
          <a:prstGeom prst="rect">
            <a:avLst/>
          </a:prstGeom>
        </p:spPr>
        <p:txBody>
          <a:bodyPr wrap="square">
            <a:spAutoFit/>
          </a:bodyPr>
          <a:lstStyle/>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khổng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hai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đậu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xếp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úp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nhau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lỗ</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khí</a:t>
            </a:r>
            <a:r>
              <a:rPr lang="en-US" sz="2800" dirty="0">
                <a:latin typeface="Times New Roman" panose="02020603050405020304" pitchFamily="18" charset="0"/>
                <a:cs typeface="Times New Roman" panose="02020603050405020304" pitchFamily="18" charset="0"/>
              </a:rPr>
              <a:t>. Khi </a:t>
            </a:r>
            <a:r>
              <a:rPr lang="en-US" sz="2800" dirty="0" err="1">
                <a:latin typeface="Times New Roman" panose="02020603050405020304" pitchFamily="18" charset="0"/>
                <a:cs typeface="Times New Roman" panose="02020603050405020304" pitchFamily="18" charset="0"/>
              </a:rPr>
              <a:t>khí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khổng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mở</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loại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khuếch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khỏi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lá</a:t>
            </a:r>
            <a:r>
              <a:rPr 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16" name="Text Box 20"/>
          <p:cNvSpPr txBox="1">
            <a:spLocks noChangeArrowheads="1"/>
          </p:cNvSpPr>
          <p:nvPr/>
        </p:nvSpPr>
        <p:spPr bwMode="auto">
          <a:xfrm>
            <a:off x="0" y="4124980"/>
            <a:ext cx="514696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defRPr/>
            </a:pPr>
            <a:r>
              <a:rPr lang="en-US" altLang="en-US" sz="2800" b="1" u="sng" dirty="0">
                <a:solidFill>
                  <a:srgbClr val="3333FF"/>
                </a:solidFill>
                <a:latin typeface="Times New Roman" panose="02020603050405020304" pitchFamily="18" charset="0"/>
                <a:cs typeface="Times New Roman" panose="02020603050405020304" pitchFamily="18" charset="0"/>
              </a:rPr>
              <a:t>III. </a:t>
            </a:r>
            <a:r>
              <a:rPr lang="en-US" altLang="en-US" sz="2800" b="1" u="sng" dirty="0" err="1">
                <a:solidFill>
                  <a:srgbClr val="3333FF"/>
                </a:solidFill>
                <a:latin typeface="Times New Roman" panose="02020603050405020304" pitchFamily="18" charset="0"/>
                <a:cs typeface="Times New Roman" panose="02020603050405020304" pitchFamily="18" charset="0"/>
              </a:rPr>
              <a:t>Trao</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đổi</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khí</a:t>
            </a:r>
            <a:r>
              <a:rPr lang="en-US" altLang="en-US" sz="2800" b="1" u="sng" dirty="0">
                <a:solidFill>
                  <a:srgbClr val="3333FF"/>
                </a:solidFill>
                <a:latin typeface="Times New Roman" panose="02020603050405020304" pitchFamily="18" charset="0"/>
                <a:cs typeface="Times New Roman" panose="02020603050405020304" pitchFamily="18" charset="0"/>
              </a:rPr>
              <a:t> ở </a:t>
            </a:r>
            <a:r>
              <a:rPr lang="en-US" altLang="en-US" sz="2800" b="1" u="sng" dirty="0" err="1">
                <a:solidFill>
                  <a:srgbClr val="3333FF"/>
                </a:solidFill>
                <a:latin typeface="Times New Roman" panose="02020603050405020304" pitchFamily="18" charset="0"/>
                <a:cs typeface="Times New Roman" panose="02020603050405020304" pitchFamily="18" charset="0"/>
              </a:rPr>
              <a:t>động</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vật</a:t>
            </a:r>
            <a:r>
              <a:rPr lang="en-US" altLang="en-US" sz="2800" b="1" u="sng" dirty="0">
                <a:solidFill>
                  <a:srgbClr val="3333FF"/>
                </a:solidFill>
                <a:latin typeface="Times New Roman" panose="02020603050405020304" pitchFamily="18" charset="0"/>
                <a:cs typeface="Times New Roman" panose="02020603050405020304" pitchFamily="18" charset="0"/>
              </a:rPr>
              <a:t>:</a:t>
            </a:r>
            <a:endParaRPr lang="en-US" altLang="en-US" sz="2800" b="1" u="sng" dirty="0">
              <a:solidFill>
                <a:srgbClr val="3333FF"/>
              </a:solidFill>
              <a:latin typeface="Times New Roman" panose="02020603050405020304" pitchFamily="18" charset="0"/>
              <a:cs typeface="Times New Roman" panose="02020603050405020304" pitchFamily="18" charset="0"/>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s://lh6.googleusercontent.com/bv7yb1PhqWDUrJinyXrxZd6R1ECYiU6QHRvqDwAEVYBtN5Pv-EmNgYqPnVlah7WeS6hcF4jOUvQ_AWlZA0XCYhYz6fd5QEZyKOl5ozdZKkFA7Z9qk_fS1w7_NC_RQ1t0e5O-HbL8dl2KdBmAXQ"/>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2400" y="1066800"/>
            <a:ext cx="8991600" cy="57912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0" y="67361"/>
            <a:ext cx="9220200" cy="1200329"/>
          </a:xfrm>
          <a:prstGeom prst="rect">
            <a:avLst/>
          </a:prstGeom>
        </p:spPr>
        <p:txBody>
          <a:bodyPr wrap="square">
            <a:spAutoFit/>
          </a:bodyPr>
          <a:lstStyle/>
          <a:p>
            <a:r>
              <a:rPr lang="vi-VN" sz="2400" b="1" dirty="0">
                <a:latin typeface="Times New Roman" panose="02020603050405020304" pitchFamily="18" charset="0"/>
                <a:cs typeface="Times New Roman" panose="02020603050405020304" pitchFamily="18" charset="0"/>
              </a:rPr>
              <a:t>Câu 10</a:t>
            </a:r>
            <a:r>
              <a:rPr lang="en-US" sz="2400" b="1" dirty="0">
                <a:latin typeface="Times New Roman" panose="02020603050405020304" pitchFamily="18" charset="0"/>
                <a:cs typeface="Times New Roman" panose="02020603050405020304" pitchFamily="18" charset="0"/>
              </a:rPr>
              <a:t>.</a:t>
            </a:r>
            <a:r>
              <a:rPr lang="vi-VN" sz="2400" b="1"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Kể tên các cơ quan thực hiện sự trao đổi khí ở động vật</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a:p>
            <a:r>
              <a:rPr lang="vi-VN" sz="2400" b="1" dirty="0">
                <a:latin typeface="Times New Roman" panose="02020603050405020304" pitchFamily="18" charset="0"/>
                <a:cs typeface="Times New Roman" panose="02020603050405020304" pitchFamily="18" charset="0"/>
              </a:rPr>
              <a:t>Câu 11</a:t>
            </a:r>
            <a:r>
              <a:rPr lang="en-US" sz="2400" b="1" dirty="0">
                <a:latin typeface="Times New Roman" panose="02020603050405020304" pitchFamily="18" charset="0"/>
                <a:cs typeface="Times New Roman" panose="02020603050405020304" pitchFamily="18" charset="0"/>
              </a:rPr>
              <a:t>.</a:t>
            </a:r>
            <a:r>
              <a:rPr lang="vi-VN" sz="2400" dirty="0">
                <a:latin typeface="Times New Roman" panose="02020603050405020304" pitchFamily="18" charset="0"/>
                <a:cs typeface="Times New Roman" panose="02020603050405020304" pitchFamily="18" charset="0"/>
              </a:rPr>
              <a:t> Quan sát Hình 27.4, hãy cho biết các đại diện: giun đất, ruồi, cá, chó trao đổi khí qua các cơ quan nào</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657046"/>
            <a:ext cx="8991600" cy="5262979"/>
          </a:xfrm>
          <a:prstGeom prst="rect">
            <a:avLst/>
          </a:prstGeom>
        </p:spPr>
        <p:txBody>
          <a:bodyPr wrap="square">
            <a:spAutoFit/>
          </a:bodyPr>
          <a:lstStyle/>
          <a:p>
            <a:r>
              <a:rPr lang="vi-VN" sz="2800" b="1" dirty="0">
                <a:solidFill>
                  <a:srgbClr val="FF0000"/>
                </a:solidFill>
                <a:latin typeface="Times New Roman" panose="02020603050405020304" pitchFamily="18" charset="0"/>
                <a:cs typeface="Times New Roman" panose="02020603050405020304" pitchFamily="18" charset="0"/>
              </a:rPr>
              <a:t>Câu 1</a:t>
            </a:r>
            <a:r>
              <a:rPr lang="en-US" sz="2800" b="1" dirty="0">
                <a:solidFill>
                  <a:srgbClr val="FF0000"/>
                </a:solidFill>
                <a:latin typeface="Times New Roman" panose="02020603050405020304" pitchFamily="18" charset="0"/>
                <a:cs typeface="Times New Roman" panose="02020603050405020304" pitchFamily="18" charset="0"/>
              </a:rPr>
              <a:t>0.</a:t>
            </a:r>
            <a:r>
              <a:rPr lang="vi-VN" sz="2800" b="1"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Các cơ quan thực hiện sự trao đổi khí ở động vật:</a:t>
            </a:r>
            <a:endParaRPr lang="vi-VN"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 Động vật đơn bào và một số động vật đa bào như ruột khoang, giun tròn, giun dẹp,... trao đổi khí qua bề mặt cơ thể.</a:t>
            </a:r>
            <a:endParaRPr lang="vi-VN"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 Các loài côn trùng trao đổi khí qua hệ thống ống khí.</a:t>
            </a:r>
            <a:endParaRPr lang="vi-VN"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 Các loài sống dưới nước như cá, tôm, cua, trai, ... trao đổi khí qua mang.</a:t>
            </a:r>
            <a:endParaRPr lang="vi-VN"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 Động vật thuộc lớp Bò sát, Chim, Thú trao đổi khí qua phổi.</a:t>
            </a:r>
            <a:endParaRPr lang="vi-VN" sz="2800" dirty="0">
              <a:latin typeface="Times New Roman" panose="02020603050405020304" pitchFamily="18" charset="0"/>
              <a:cs typeface="Times New Roman" panose="02020603050405020304" pitchFamily="18" charset="0"/>
            </a:endParaRPr>
          </a:p>
          <a:p>
            <a:r>
              <a:rPr lang="vi-VN" sz="2800" b="1" dirty="0">
                <a:solidFill>
                  <a:srgbClr val="FF0000"/>
                </a:solidFill>
                <a:latin typeface="Times New Roman" panose="02020603050405020304" pitchFamily="18" charset="0"/>
                <a:cs typeface="Times New Roman" panose="02020603050405020304" pitchFamily="18" charset="0"/>
              </a:rPr>
              <a:t>Câu </a:t>
            </a:r>
            <a:r>
              <a:rPr lang="en-US" sz="2800" b="1" dirty="0">
                <a:solidFill>
                  <a:srgbClr val="FF0000"/>
                </a:solidFill>
                <a:latin typeface="Times New Roman" panose="02020603050405020304" pitchFamily="18" charset="0"/>
                <a:cs typeface="Times New Roman" panose="02020603050405020304" pitchFamily="18" charset="0"/>
              </a:rPr>
              <a:t>11.</a:t>
            </a:r>
            <a:r>
              <a:rPr lang="vi-VN" sz="2800" b="1" dirty="0">
                <a:solidFill>
                  <a:srgbClr val="FF0000"/>
                </a:solidFill>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Cơ quan trao đổi khí của:</a:t>
            </a:r>
            <a:endParaRPr lang="vi-VN" sz="2800" dirty="0">
              <a:latin typeface="Times New Roman" panose="02020603050405020304" pitchFamily="18" charset="0"/>
              <a:cs typeface="Times New Roman" panose="02020603050405020304" pitchFamily="18" charset="0"/>
            </a:endParaRPr>
          </a:p>
          <a:p>
            <a:r>
              <a:rPr lang="vi-VN" sz="2800" b="1"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Giun đất: Qua da</a:t>
            </a:r>
            <a:endParaRPr lang="vi-VN"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 Ruồi: Qua hệ thống ống khí</a:t>
            </a:r>
            <a:endParaRPr lang="vi-VN"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 Cá: Qua mang</a:t>
            </a:r>
            <a:endParaRPr lang="vi-VN"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 Chó: Qua phổi</a:t>
            </a:r>
            <a:endParaRPr lang="vi-VN" sz="2800" dirty="0">
              <a:latin typeface="Times New Roman" panose="02020603050405020304" pitchFamily="18" charset="0"/>
              <a:cs typeface="Times New Roman" panose="02020603050405020304" pitchFamily="18" charset="0"/>
            </a:endParaRPr>
          </a:p>
        </p:txBody>
      </p:sp>
      <p:sp>
        <p:nvSpPr>
          <p:cNvPr id="4" name="Rectangle 5"/>
          <p:cNvSpPr txBox="1">
            <a:spLocks noChangeArrowheads="1"/>
          </p:cNvSpPr>
          <p:nvPr/>
        </p:nvSpPr>
        <p:spPr>
          <a:xfrm>
            <a:off x="3276600" y="76200"/>
            <a:ext cx="1676400" cy="457200"/>
          </a:xfrm>
          <a:prstGeom prst="rect">
            <a:avLst/>
          </a:prstGeom>
        </p:spPr>
        <p:txBody>
          <a:bodyP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3200" b="1" u="sng" dirty="0" err="1">
                <a:solidFill>
                  <a:srgbClr val="0000FF"/>
                </a:solidFill>
                <a:latin typeface="Times New Roman" panose="02020603050405020304" pitchFamily="18" charset="0"/>
                <a:cs typeface="Times New Roman" panose="02020603050405020304" pitchFamily="18" charset="0"/>
              </a:rPr>
              <a:t>Trả</a:t>
            </a:r>
            <a:r>
              <a:rPr lang="en-US" altLang="en-US" sz="3200" b="1" u="sng" dirty="0">
                <a:solidFill>
                  <a:srgbClr val="0000FF"/>
                </a:solidFill>
                <a:latin typeface="Times New Roman" panose="02020603050405020304" pitchFamily="18" charset="0"/>
                <a:cs typeface="Times New Roman" panose="02020603050405020304" pitchFamily="18" charset="0"/>
              </a:rPr>
              <a:t> </a:t>
            </a:r>
            <a:r>
              <a:rPr lang="en-US" altLang="en-US" sz="3200" b="1" u="sng" dirty="0" err="1">
                <a:solidFill>
                  <a:srgbClr val="0000FF"/>
                </a:solidFill>
                <a:latin typeface="Times New Roman" panose="02020603050405020304" pitchFamily="18" charset="0"/>
                <a:cs typeface="Times New Roman" panose="02020603050405020304" pitchFamily="18" charset="0"/>
              </a:rPr>
              <a:t>lời</a:t>
            </a:r>
            <a:r>
              <a:rPr lang="en-US" altLang="en-US" sz="3200" b="1" u="sng" dirty="0">
                <a:solidFill>
                  <a:srgbClr val="0000FF"/>
                </a:solidFill>
                <a:latin typeface="Times New Roman" panose="02020603050405020304" pitchFamily="18" charset="0"/>
                <a:cs typeface="Times New Roman" panose="02020603050405020304" pitchFamily="18" charset="0"/>
              </a:rPr>
              <a:t> </a:t>
            </a:r>
            <a:endParaRPr lang="en-US" altLang="en-US" sz="3200" b="1" u="sng" dirty="0">
              <a:solidFill>
                <a:srgbClr val="0000FF"/>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arn(inVertical)">
                                      <p:cBhvr>
                                        <p:cTn id="10" dur="500"/>
                                        <p:tgtEl>
                                          <p:spTgt spid="2">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barn(inVertical)">
                                      <p:cBhvr>
                                        <p:cTn id="13" dur="500"/>
                                        <p:tgtEl>
                                          <p:spTgt spid="2">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barn(inVertical)">
                                      <p:cBhvr>
                                        <p:cTn id="16" dur="500"/>
                                        <p:tgtEl>
                                          <p:spTgt spid="2">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barn(inVertical)">
                                      <p:cBhvr>
                                        <p:cTn id="19" dur="500"/>
                                        <p:tgtEl>
                                          <p:spTgt spid="2">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2">
                                            <p:txEl>
                                              <p:pRg st="5" end="5"/>
                                            </p:txEl>
                                          </p:spTgt>
                                        </p:tgtEl>
                                        <p:attrNameLst>
                                          <p:attrName>style.visibility</p:attrName>
                                        </p:attrNameLst>
                                      </p:cBhvr>
                                      <p:to>
                                        <p:strVal val="visible"/>
                                      </p:to>
                                    </p:set>
                                    <p:animEffect transition="in" filter="barn(inVertical)">
                                      <p:cBhvr>
                                        <p:cTn id="24" dur="500"/>
                                        <p:tgtEl>
                                          <p:spTgt spid="2">
                                            <p:txEl>
                                              <p:pRg st="5" end="5"/>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barn(inVertical)">
                                      <p:cBhvr>
                                        <p:cTn id="27" dur="500"/>
                                        <p:tgtEl>
                                          <p:spTgt spid="2">
                                            <p:txEl>
                                              <p:pRg st="6" end="6"/>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2">
                                            <p:txEl>
                                              <p:pRg st="7" end="7"/>
                                            </p:txEl>
                                          </p:spTgt>
                                        </p:tgtEl>
                                        <p:attrNameLst>
                                          <p:attrName>style.visibility</p:attrName>
                                        </p:attrNameLst>
                                      </p:cBhvr>
                                      <p:to>
                                        <p:strVal val="visible"/>
                                      </p:to>
                                    </p:set>
                                    <p:animEffect transition="in" filter="barn(inVertical)">
                                      <p:cBhvr>
                                        <p:cTn id="30" dur="500"/>
                                        <p:tgtEl>
                                          <p:spTgt spid="2">
                                            <p:txEl>
                                              <p:pRg st="7" end="7"/>
                                            </p:txEl>
                                          </p:spTgt>
                                        </p:tgtEl>
                                      </p:cBhvr>
                                    </p:animEffect>
                                  </p:childTnLst>
                                </p:cTn>
                              </p:par>
                              <p:par>
                                <p:cTn id="31" presetID="16" presetClass="entr" presetSubtype="21" fill="hold" nodeType="withEffect">
                                  <p:stCondLst>
                                    <p:cond delay="0"/>
                                  </p:stCondLst>
                                  <p:childTnLst>
                                    <p:set>
                                      <p:cBhvr>
                                        <p:cTn id="32" dur="1" fill="hold">
                                          <p:stCondLst>
                                            <p:cond delay="0"/>
                                          </p:stCondLst>
                                        </p:cTn>
                                        <p:tgtEl>
                                          <p:spTgt spid="2">
                                            <p:txEl>
                                              <p:pRg st="8" end="8"/>
                                            </p:txEl>
                                          </p:spTgt>
                                        </p:tgtEl>
                                        <p:attrNameLst>
                                          <p:attrName>style.visibility</p:attrName>
                                        </p:attrNameLst>
                                      </p:cBhvr>
                                      <p:to>
                                        <p:strVal val="visible"/>
                                      </p:to>
                                    </p:set>
                                    <p:animEffect transition="in" filter="barn(inVertical)">
                                      <p:cBhvr>
                                        <p:cTn id="33" dur="500"/>
                                        <p:tgtEl>
                                          <p:spTgt spid="2">
                                            <p:txEl>
                                              <p:pRg st="8" end="8"/>
                                            </p:txEl>
                                          </p:spTgt>
                                        </p:tgtEl>
                                      </p:cBhvr>
                                    </p:animEffect>
                                  </p:childTnLst>
                                </p:cTn>
                              </p:par>
                              <p:par>
                                <p:cTn id="34" presetID="16" presetClass="entr" presetSubtype="21" fill="hold" nodeType="withEffect">
                                  <p:stCondLst>
                                    <p:cond delay="0"/>
                                  </p:stCondLst>
                                  <p:childTnLst>
                                    <p:set>
                                      <p:cBhvr>
                                        <p:cTn id="35" dur="1" fill="hold">
                                          <p:stCondLst>
                                            <p:cond delay="0"/>
                                          </p:stCondLst>
                                        </p:cTn>
                                        <p:tgtEl>
                                          <p:spTgt spid="2">
                                            <p:txEl>
                                              <p:pRg st="9" end="9"/>
                                            </p:txEl>
                                          </p:spTgt>
                                        </p:tgtEl>
                                        <p:attrNameLst>
                                          <p:attrName>style.visibility</p:attrName>
                                        </p:attrNameLst>
                                      </p:cBhvr>
                                      <p:to>
                                        <p:strVal val="visible"/>
                                      </p:to>
                                    </p:set>
                                    <p:animEffect transition="in" filter="barn(inVertical)">
                                      <p:cBhvr>
                                        <p:cTn id="36"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ttps://lh3.googleusercontent.com/PGAl05CYzIdxuFCldlRV9Pua8JpsFN7H8AVAH7Ozz65ZjUmcu7VkyAYMiRuW2lKhhy77edApQee8bsWPhTIBAT0ykiE3RcaNQs6the1AqHuc3XV8OhVLPR1plzWKRm06H9upWalQEW4KVgEZFA"/>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743200" y="27709"/>
            <a:ext cx="6386945" cy="557138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52400" y="152400"/>
            <a:ext cx="3124200" cy="4401205"/>
          </a:xfrm>
          <a:prstGeom prst="rect">
            <a:avLst/>
          </a:prstGeom>
        </p:spPr>
        <p:txBody>
          <a:bodyPr wrap="square">
            <a:spAutoFit/>
          </a:bodyPr>
          <a:lstStyle/>
          <a:p>
            <a:r>
              <a:rPr lang="vi-VN" sz="2800" b="1" dirty="0">
                <a:latin typeface="Times New Roman" panose="02020603050405020304" pitchFamily="18" charset="0"/>
                <a:cs typeface="Times New Roman" panose="02020603050405020304" pitchFamily="18" charset="0"/>
              </a:rPr>
              <a:t>Câu 12</a:t>
            </a:r>
            <a:r>
              <a:rPr lang="en-US" sz="2800" b="1" dirty="0">
                <a:latin typeface="Times New Roman" panose="02020603050405020304" pitchFamily="18" charset="0"/>
                <a:cs typeface="Times New Roman" panose="02020603050405020304" pitchFamily="18" charset="0"/>
              </a:rPr>
              <a:t>.</a:t>
            </a:r>
            <a:r>
              <a:rPr lang="vi-VN" sz="2800" b="1"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Quan sát Hình 27.5, hãy:</a:t>
            </a:r>
            <a:endParaRPr lang="vi-VN"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 Nêu tên các cơ quan trong hệ hô hấp ở người</a:t>
            </a:r>
            <a:r>
              <a:rPr lang="en-US" sz="2800" dirty="0">
                <a:latin typeface="Times New Roman" panose="02020603050405020304" pitchFamily="18" charset="0"/>
                <a:cs typeface="Times New Roman" panose="02020603050405020304" pitchFamily="18" charset="0"/>
              </a:rPr>
              <a:t>?</a:t>
            </a:r>
            <a:endParaRPr lang="vi-VN"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 Mô tả đường đi của khí Oxygen và carbon dioxide qua các cơ quan hô hấp ở người</a:t>
            </a:r>
            <a:r>
              <a:rPr lang="en-US" sz="2800" dirty="0">
                <a:latin typeface="Times New Roman" panose="02020603050405020304" pitchFamily="18" charset="0"/>
                <a:cs typeface="Times New Roman" panose="02020603050405020304" pitchFamily="18" charset="0"/>
              </a:rPr>
              <a:t>?</a:t>
            </a:r>
            <a:endParaRPr lang="vi-VN" sz="2800" dirty="0">
              <a:latin typeface="Times New Roman" panose="02020603050405020304" pitchFamily="18" charset="0"/>
              <a:cs typeface="Times New Roman" panose="02020603050405020304" pitchFamily="18" charset="0"/>
            </a:endParaRPr>
          </a:p>
        </p:txBody>
      </p:sp>
      <p:sp>
        <p:nvSpPr>
          <p:cNvPr id="3" name="Rectangle 2"/>
          <p:cNvSpPr/>
          <p:nvPr/>
        </p:nvSpPr>
        <p:spPr>
          <a:xfrm>
            <a:off x="152400" y="5599093"/>
            <a:ext cx="8686800" cy="954107"/>
          </a:xfrm>
          <a:prstGeom prst="rect">
            <a:avLst/>
          </a:prstGeom>
        </p:spPr>
        <p:txBody>
          <a:bodyPr wrap="square">
            <a:spAutoFit/>
          </a:bodyPr>
          <a:lstStyle/>
          <a:p>
            <a:r>
              <a:rPr lang="vi-VN" sz="2800" b="1" dirty="0">
                <a:latin typeface="Times New Roman" panose="02020603050405020304" pitchFamily="18" charset="0"/>
                <a:cs typeface="Times New Roman" panose="02020603050405020304" pitchFamily="18" charset="0"/>
              </a:rPr>
              <a:t>Câu 13</a:t>
            </a:r>
            <a:r>
              <a:rPr lang="en-US" sz="2800" b="1" dirty="0">
                <a:latin typeface="Times New Roman" panose="02020603050405020304" pitchFamily="18" charset="0"/>
                <a:cs typeface="Times New Roman" panose="02020603050405020304" pitchFamily="18" charset="0"/>
              </a:rPr>
              <a:t>.</a:t>
            </a:r>
            <a:r>
              <a:rPr lang="vi-VN" sz="2800" dirty="0">
                <a:latin typeface="Times New Roman" panose="02020603050405020304" pitchFamily="18" charset="0"/>
                <a:cs typeface="Times New Roman" panose="02020603050405020304" pitchFamily="18" charset="0"/>
              </a:rPr>
              <a:t> Vi sao khi tập thể dục hoặc vận động mạnh, sự trao đổi khí diễn ra nhanh hơn?</a:t>
            </a:r>
            <a:endParaRPr lang="vi-VN"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7489" y="0"/>
            <a:ext cx="9116511" cy="6765268"/>
          </a:xfrm>
          <a:prstGeom prst="rect">
            <a:avLst/>
          </a:prstGeom>
        </p:spPr>
      </p:pic>
      <p:sp>
        <p:nvSpPr>
          <p:cNvPr id="2" name="Rectangle 1"/>
          <p:cNvSpPr/>
          <p:nvPr/>
        </p:nvSpPr>
        <p:spPr>
          <a:xfrm>
            <a:off x="5278582" y="501908"/>
            <a:ext cx="3789218" cy="4832092"/>
          </a:xfrm>
          <a:prstGeom prst="rect">
            <a:avLst/>
          </a:prstGeom>
          <a:solidFill>
            <a:schemeClr val="bg1"/>
          </a:solidFill>
          <a:ln>
            <a:solidFill>
              <a:schemeClr val="bg1"/>
            </a:solidFill>
          </a:ln>
        </p:spPr>
        <p:txBody>
          <a:bodyPr wrap="square">
            <a:spAutoFit/>
          </a:bodyPr>
          <a:lstStyle/>
          <a:p>
            <a:r>
              <a:rPr lang="en-US" sz="2800" dirty="0"/>
              <a:t>+ </a:t>
            </a:r>
            <a:r>
              <a:rPr lang="vi-VN" sz="2800" dirty="0"/>
              <a:t>Hình bên thể hiện sự trao đổi khí giữa cơ thể người với môi trường. Cơ thể chúng ta lấy khí oxygen và thải khí carbon dioxide qua những hoạt động nào? Các loại khí này vận chuyển qua các cơ quan của hệ hô hấp như thế nào?</a:t>
            </a:r>
            <a:endParaRPr lang="en-US" sz="28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9" y="304800"/>
            <a:ext cx="5154111" cy="5656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txBox="1">
            <a:spLocks noChangeArrowheads="1"/>
          </p:cNvSpPr>
          <p:nvPr/>
        </p:nvSpPr>
        <p:spPr>
          <a:xfrm>
            <a:off x="3276600" y="76200"/>
            <a:ext cx="1676400" cy="457200"/>
          </a:xfrm>
          <a:prstGeom prst="rect">
            <a:avLst/>
          </a:prstGeom>
        </p:spPr>
        <p:txBody>
          <a:bodyP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3200" b="1" u="sng" dirty="0" err="1">
                <a:solidFill>
                  <a:srgbClr val="0000FF"/>
                </a:solidFill>
                <a:latin typeface="Times New Roman" panose="02020603050405020304" pitchFamily="18" charset="0"/>
                <a:cs typeface="Times New Roman" panose="02020603050405020304" pitchFamily="18" charset="0"/>
              </a:rPr>
              <a:t>Trả</a:t>
            </a:r>
            <a:r>
              <a:rPr lang="en-US" altLang="en-US" sz="3200" b="1" u="sng" dirty="0">
                <a:solidFill>
                  <a:srgbClr val="0000FF"/>
                </a:solidFill>
                <a:latin typeface="Times New Roman" panose="02020603050405020304" pitchFamily="18" charset="0"/>
                <a:cs typeface="Times New Roman" panose="02020603050405020304" pitchFamily="18" charset="0"/>
              </a:rPr>
              <a:t> </a:t>
            </a:r>
            <a:r>
              <a:rPr lang="en-US" altLang="en-US" sz="3200" b="1" u="sng" dirty="0" err="1">
                <a:solidFill>
                  <a:srgbClr val="0000FF"/>
                </a:solidFill>
                <a:latin typeface="Times New Roman" panose="02020603050405020304" pitchFamily="18" charset="0"/>
                <a:cs typeface="Times New Roman" panose="02020603050405020304" pitchFamily="18" charset="0"/>
              </a:rPr>
              <a:t>lời</a:t>
            </a:r>
            <a:r>
              <a:rPr lang="en-US" altLang="en-US" sz="3200" b="1" u="sng" dirty="0">
                <a:solidFill>
                  <a:srgbClr val="0000FF"/>
                </a:solidFill>
                <a:latin typeface="Times New Roman" panose="02020603050405020304" pitchFamily="18" charset="0"/>
                <a:cs typeface="Times New Roman" panose="02020603050405020304" pitchFamily="18" charset="0"/>
              </a:rPr>
              <a:t> </a:t>
            </a:r>
            <a:endParaRPr lang="en-US" altLang="en-US" sz="3200" b="1" u="sng" dirty="0">
              <a:solidFill>
                <a:srgbClr val="0000FF"/>
              </a:solidFill>
              <a:latin typeface="Times New Roman" panose="02020603050405020304" pitchFamily="18" charset="0"/>
              <a:cs typeface="Times New Roman" panose="02020603050405020304" pitchFamily="18" charset="0"/>
            </a:endParaRPr>
          </a:p>
        </p:txBody>
      </p:sp>
      <p:sp>
        <p:nvSpPr>
          <p:cNvPr id="3" name="Rectangle 2"/>
          <p:cNvSpPr/>
          <p:nvPr/>
        </p:nvSpPr>
        <p:spPr>
          <a:xfrm>
            <a:off x="27709" y="457200"/>
            <a:ext cx="8915400" cy="6124754"/>
          </a:xfrm>
          <a:prstGeom prst="rect">
            <a:avLst/>
          </a:prstGeom>
        </p:spPr>
        <p:txBody>
          <a:bodyPr wrap="square">
            <a:spAutoFit/>
          </a:bodyPr>
          <a:lstStyle/>
          <a:p>
            <a:r>
              <a:rPr lang="vi-VN" sz="2800" b="1" dirty="0">
                <a:solidFill>
                  <a:srgbClr val="FF0000"/>
                </a:solidFill>
                <a:latin typeface="Times New Roman" panose="02020603050405020304" pitchFamily="18" charset="0"/>
                <a:cs typeface="Times New Roman" panose="02020603050405020304" pitchFamily="18" charset="0"/>
              </a:rPr>
              <a:t>Câu 12</a:t>
            </a:r>
            <a:r>
              <a:rPr lang="en-US" sz="2800" b="1" dirty="0">
                <a:solidFill>
                  <a:srgbClr val="FF0000"/>
                </a:solidFill>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a:t>
            </a:r>
            <a:r>
              <a:rPr lang="vi-VN" sz="2800" dirty="0">
                <a:latin typeface="Times New Roman" panose="02020603050405020304" pitchFamily="18" charset="0"/>
                <a:cs typeface="Times New Roman" panose="02020603050405020304" pitchFamily="18" charset="0"/>
              </a:rPr>
              <a:t> Nêu tên các cơ quan trong hệ hô hấp ở người: Khoang mũi, thanh quản, khí quản, phổi trái và phổi phải (gồm các phế quản chứa các tiểu phế quản, tiểu phế quản chưa các phế nang).</a:t>
            </a:r>
            <a:endParaRPr lang="vi-VN"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Mô tả đường đi của khí Oxygen và carbon dioxide </a:t>
            </a:r>
            <a:endParaRPr lang="en-US"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Khi hít vào, không khí ở môi trường ngoài đi qua khoang mũi, khí quản, phế quản để vào phổi và đến tận các phế nang trong phổi. Ở các phế nang, oxygen khuếch tán vào máu và được vận chuyển đến để cung cấp cho các tế bào trong cơ thể; carbon dioxide từ máu sẽ khuếch tán vào phế nang và được đưa ra ngoài qua việc thở ra.</a:t>
            </a:r>
            <a:endParaRPr lang="vi-VN" sz="2800" dirty="0">
              <a:latin typeface="Times New Roman" panose="02020603050405020304" pitchFamily="18" charset="0"/>
              <a:cs typeface="Times New Roman" panose="02020603050405020304" pitchFamily="18" charset="0"/>
            </a:endParaRPr>
          </a:p>
          <a:p>
            <a:r>
              <a:rPr lang="vi-VN" sz="2800" b="1" dirty="0">
                <a:solidFill>
                  <a:srgbClr val="FF0000"/>
                </a:solidFill>
                <a:latin typeface="Times New Roman" panose="02020603050405020304" pitchFamily="18" charset="0"/>
                <a:cs typeface="Times New Roman" panose="02020603050405020304" pitchFamily="18" charset="0"/>
              </a:rPr>
              <a:t>Câu 13</a:t>
            </a:r>
            <a:r>
              <a:rPr lang="en-US" sz="2800" b="1" dirty="0">
                <a:solidFill>
                  <a:srgbClr val="FF0000"/>
                </a:solidFill>
                <a:latin typeface="Times New Roman" panose="02020603050405020304" pitchFamily="18" charset="0"/>
                <a:cs typeface="Times New Roman" panose="02020603050405020304" pitchFamily="18" charset="0"/>
              </a:rPr>
              <a:t>.</a:t>
            </a:r>
            <a:r>
              <a:rPr lang="vi-VN" sz="2800" dirty="0">
                <a:latin typeface="Times New Roman" panose="02020603050405020304" pitchFamily="18" charset="0"/>
                <a:cs typeface="Times New Roman" panose="02020603050405020304" pitchFamily="18" charset="0"/>
              </a:rPr>
              <a:t> Khi tập thể dục hoặc vận động mạnh, sự trao đổi khí diễn ra nhanh hơn vì lúc đó cơ thể yêu cầu nhiều O</a:t>
            </a:r>
            <a:r>
              <a:rPr lang="vi-VN" sz="2800" baseline="-25000" dirty="0">
                <a:latin typeface="Times New Roman" panose="02020603050405020304" pitchFamily="18" charset="0"/>
                <a:cs typeface="Times New Roman" panose="02020603050405020304" pitchFamily="18" charset="0"/>
              </a:rPr>
              <a:t>2</a:t>
            </a:r>
            <a:r>
              <a:rPr lang="vi-VN" sz="2800" dirty="0">
                <a:latin typeface="Times New Roman" panose="02020603050405020304" pitchFamily="18" charset="0"/>
                <a:cs typeface="Times New Roman" panose="02020603050405020304" pitchFamily="18" charset="0"/>
              </a:rPr>
              <a:t> hơn cho quá trình hô hấp tế bào tạo năng lượng.</a:t>
            </a:r>
            <a:endParaRPr lang="vi-VN" sz="28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arn(inVertical)">
                                      <p:cBhvr>
                                        <p:cTn id="1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s://lh6.googleusercontent.com/CTyH1IYms-K6lf4JwV2AvzqZjr8z9ppKP-MGJ7dbY96HJ4DVa0qUJF2PTe4UH1gQ4WB4jzCsrS_OWTsEAnAPT8D8kKgUmy9cwz2IUPSuR1RS7PUTk0Vm6BMPVkls7n3vHyaRKPlf0bpk5J1K9A"/>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895600" y="0"/>
            <a:ext cx="62484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28600" y="152400"/>
            <a:ext cx="2057400" cy="4524315"/>
          </a:xfrm>
          <a:prstGeom prst="rect">
            <a:avLst/>
          </a:prstGeom>
        </p:spPr>
        <p:txBody>
          <a:bodyPr wrap="square">
            <a:spAutoFit/>
          </a:bodyPr>
          <a:lstStyle/>
          <a:p>
            <a:r>
              <a:rPr lang="en-US" sz="3600" dirty="0">
                <a:latin typeface="Times New Roman" panose="02020603050405020304" pitchFamily="18" charset="0"/>
                <a:cs typeface="Times New Roman" panose="02020603050405020304" pitchFamily="18" charset="0"/>
              </a:rPr>
              <a:t>- </a:t>
            </a:r>
            <a:r>
              <a:rPr lang="vi-VN" sz="3600" dirty="0">
                <a:latin typeface="Times New Roman" panose="02020603050405020304" pitchFamily="18" charset="0"/>
                <a:cs typeface="Times New Roman" panose="02020603050405020304" pitchFamily="18" charset="0"/>
              </a:rPr>
              <a:t>Xác định các cơ quan trao đổi khí của các sinh vật trong bảng sau:</a:t>
            </a:r>
            <a:endParaRPr lang="en-US" sz="3600" dirty="0">
              <a:latin typeface="Times New Roman" panose="02020603050405020304" pitchFamily="18" charset="0"/>
              <a:cs typeface="Times New Roman" panose="02020603050405020304" pitchFamily="18" charset="0"/>
            </a:endParaRPr>
          </a:p>
        </p:txBody>
      </p:sp>
      <p:sp>
        <p:nvSpPr>
          <p:cNvPr id="5" name="Rectangle 5"/>
          <p:cNvSpPr txBox="1">
            <a:spLocks noChangeArrowheads="1"/>
          </p:cNvSpPr>
          <p:nvPr/>
        </p:nvSpPr>
        <p:spPr>
          <a:xfrm>
            <a:off x="6096000" y="1219200"/>
            <a:ext cx="2667000" cy="457200"/>
          </a:xfrm>
          <a:prstGeom prst="rect">
            <a:avLst/>
          </a:prstGeom>
          <a:solidFill>
            <a:schemeClr val="bg1"/>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2800" dirty="0" err="1">
                <a:solidFill>
                  <a:srgbClr val="0000FF"/>
                </a:solidFill>
                <a:latin typeface="Times New Roman" panose="02020603050405020304" pitchFamily="18" charset="0"/>
                <a:cs typeface="Times New Roman" panose="02020603050405020304" pitchFamily="18" charset="0"/>
              </a:rPr>
              <a:t>Bề</a:t>
            </a:r>
            <a:r>
              <a:rPr lang="en-US" altLang="en-US" sz="2800" dirty="0">
                <a:solidFill>
                  <a:srgbClr val="0000FF"/>
                </a:solidFill>
                <a:latin typeface="Times New Roman" panose="02020603050405020304" pitchFamily="18" charset="0"/>
                <a:cs typeface="Times New Roman" panose="02020603050405020304" pitchFamily="18" charset="0"/>
              </a:rPr>
              <a:t> </a:t>
            </a:r>
            <a:r>
              <a:rPr lang="en-US" altLang="en-US" sz="2800" dirty="0" err="1">
                <a:solidFill>
                  <a:srgbClr val="0000FF"/>
                </a:solidFill>
                <a:latin typeface="Times New Roman" panose="02020603050405020304" pitchFamily="18" charset="0"/>
                <a:cs typeface="Times New Roman" panose="02020603050405020304" pitchFamily="18" charset="0"/>
              </a:rPr>
              <a:t>mặt</a:t>
            </a:r>
            <a:r>
              <a:rPr lang="en-US" altLang="en-US" sz="2800" dirty="0">
                <a:solidFill>
                  <a:srgbClr val="0000FF"/>
                </a:solidFill>
                <a:latin typeface="Times New Roman" panose="02020603050405020304" pitchFamily="18" charset="0"/>
                <a:cs typeface="Times New Roman" panose="02020603050405020304" pitchFamily="18" charset="0"/>
              </a:rPr>
              <a:t> </a:t>
            </a:r>
            <a:r>
              <a:rPr lang="en-US" altLang="en-US" sz="2800" dirty="0" err="1">
                <a:solidFill>
                  <a:srgbClr val="0000FF"/>
                </a:solidFill>
                <a:latin typeface="Times New Roman" panose="02020603050405020304" pitchFamily="18" charset="0"/>
                <a:cs typeface="Times New Roman" panose="02020603050405020304" pitchFamily="18" charset="0"/>
              </a:rPr>
              <a:t>cơ</a:t>
            </a:r>
            <a:r>
              <a:rPr lang="en-US" altLang="en-US" sz="2800" dirty="0">
                <a:solidFill>
                  <a:srgbClr val="0000FF"/>
                </a:solidFill>
                <a:latin typeface="Times New Roman" panose="02020603050405020304" pitchFamily="18" charset="0"/>
                <a:cs typeface="Times New Roman" panose="02020603050405020304" pitchFamily="18" charset="0"/>
              </a:rPr>
              <a:t> </a:t>
            </a:r>
            <a:r>
              <a:rPr lang="en-US" altLang="en-US" sz="2800" dirty="0" err="1">
                <a:solidFill>
                  <a:srgbClr val="0000FF"/>
                </a:solidFill>
                <a:latin typeface="Times New Roman" panose="02020603050405020304" pitchFamily="18" charset="0"/>
                <a:cs typeface="Times New Roman" panose="02020603050405020304" pitchFamily="18" charset="0"/>
              </a:rPr>
              <a:t>thể</a:t>
            </a:r>
            <a:r>
              <a:rPr lang="en-US" altLang="en-US" sz="2800" dirty="0">
                <a:solidFill>
                  <a:srgbClr val="0000FF"/>
                </a:solidFill>
                <a:latin typeface="Times New Roman" panose="02020603050405020304" pitchFamily="18" charset="0"/>
                <a:cs typeface="Times New Roman" panose="02020603050405020304" pitchFamily="18" charset="0"/>
              </a:rPr>
              <a:t> </a:t>
            </a:r>
            <a:endParaRPr lang="en-US" altLang="en-US" sz="2800" dirty="0">
              <a:solidFill>
                <a:srgbClr val="0000FF"/>
              </a:solidFill>
              <a:latin typeface="Times New Roman" panose="02020603050405020304" pitchFamily="18" charset="0"/>
              <a:cs typeface="Times New Roman" panose="02020603050405020304" pitchFamily="18" charset="0"/>
            </a:endParaRPr>
          </a:p>
        </p:txBody>
      </p:sp>
      <p:sp>
        <p:nvSpPr>
          <p:cNvPr id="6" name="Rectangle 5"/>
          <p:cNvSpPr txBox="1">
            <a:spLocks noChangeArrowheads="1"/>
          </p:cNvSpPr>
          <p:nvPr/>
        </p:nvSpPr>
        <p:spPr>
          <a:xfrm>
            <a:off x="6248400" y="1752600"/>
            <a:ext cx="2667000" cy="457200"/>
          </a:xfrm>
          <a:prstGeom prst="rect">
            <a:avLst/>
          </a:prstGeom>
          <a:solidFill>
            <a:schemeClr val="bg1"/>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2800" dirty="0" err="1">
                <a:solidFill>
                  <a:srgbClr val="0000FF"/>
                </a:solidFill>
                <a:latin typeface="Times New Roman" panose="02020603050405020304" pitchFamily="18" charset="0"/>
                <a:cs typeface="Times New Roman" panose="02020603050405020304" pitchFamily="18" charset="0"/>
              </a:rPr>
              <a:t>Phổi</a:t>
            </a:r>
            <a:endParaRPr lang="en-US" altLang="en-US" sz="2800" dirty="0">
              <a:solidFill>
                <a:srgbClr val="0000FF"/>
              </a:solidFill>
              <a:latin typeface="Times New Roman" panose="02020603050405020304" pitchFamily="18" charset="0"/>
              <a:cs typeface="Times New Roman" panose="02020603050405020304" pitchFamily="18" charset="0"/>
            </a:endParaRPr>
          </a:p>
        </p:txBody>
      </p:sp>
      <p:sp>
        <p:nvSpPr>
          <p:cNvPr id="7" name="Rectangle 5"/>
          <p:cNvSpPr txBox="1">
            <a:spLocks noChangeArrowheads="1"/>
          </p:cNvSpPr>
          <p:nvPr/>
        </p:nvSpPr>
        <p:spPr>
          <a:xfrm>
            <a:off x="6096000" y="2286000"/>
            <a:ext cx="2667000" cy="457200"/>
          </a:xfrm>
          <a:prstGeom prst="rect">
            <a:avLst/>
          </a:prstGeom>
          <a:solidFill>
            <a:schemeClr val="bg1"/>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2800" dirty="0" err="1">
                <a:solidFill>
                  <a:srgbClr val="0000FF"/>
                </a:solidFill>
                <a:latin typeface="Times New Roman" panose="02020603050405020304" pitchFamily="18" charset="0"/>
                <a:cs typeface="Times New Roman" panose="02020603050405020304" pitchFamily="18" charset="0"/>
              </a:rPr>
              <a:t>Ống</a:t>
            </a:r>
            <a:r>
              <a:rPr lang="en-US" altLang="en-US" sz="2800" dirty="0">
                <a:solidFill>
                  <a:srgbClr val="0000FF"/>
                </a:solidFill>
                <a:latin typeface="Times New Roman" panose="02020603050405020304" pitchFamily="18" charset="0"/>
                <a:cs typeface="Times New Roman" panose="02020603050405020304" pitchFamily="18" charset="0"/>
              </a:rPr>
              <a:t> </a:t>
            </a:r>
            <a:r>
              <a:rPr lang="en-US" altLang="en-US" sz="2800" dirty="0" err="1">
                <a:solidFill>
                  <a:srgbClr val="0000FF"/>
                </a:solidFill>
                <a:latin typeface="Times New Roman" panose="02020603050405020304" pitchFamily="18" charset="0"/>
                <a:cs typeface="Times New Roman" panose="02020603050405020304" pitchFamily="18" charset="0"/>
              </a:rPr>
              <a:t>khí</a:t>
            </a:r>
            <a:endParaRPr lang="en-US" altLang="en-US" sz="2800" dirty="0">
              <a:solidFill>
                <a:srgbClr val="0000FF"/>
              </a:solidFill>
              <a:latin typeface="Times New Roman" panose="02020603050405020304" pitchFamily="18" charset="0"/>
              <a:cs typeface="Times New Roman" panose="02020603050405020304" pitchFamily="18" charset="0"/>
            </a:endParaRPr>
          </a:p>
        </p:txBody>
      </p:sp>
      <p:sp>
        <p:nvSpPr>
          <p:cNvPr id="8" name="Rectangle 5"/>
          <p:cNvSpPr txBox="1">
            <a:spLocks noChangeArrowheads="1"/>
          </p:cNvSpPr>
          <p:nvPr/>
        </p:nvSpPr>
        <p:spPr>
          <a:xfrm>
            <a:off x="6248400" y="2819400"/>
            <a:ext cx="2667000" cy="457200"/>
          </a:xfrm>
          <a:prstGeom prst="rect">
            <a:avLst/>
          </a:prstGeom>
          <a:solidFill>
            <a:schemeClr val="bg1"/>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2800" dirty="0" err="1">
                <a:solidFill>
                  <a:srgbClr val="0000FF"/>
                </a:solidFill>
                <a:latin typeface="Times New Roman" panose="02020603050405020304" pitchFamily="18" charset="0"/>
                <a:cs typeface="Times New Roman" panose="02020603050405020304" pitchFamily="18" charset="0"/>
              </a:rPr>
              <a:t>Mang</a:t>
            </a:r>
            <a:endParaRPr lang="en-US" altLang="en-US" sz="2800" dirty="0">
              <a:solidFill>
                <a:srgbClr val="0000FF"/>
              </a:solidFill>
              <a:latin typeface="Times New Roman" panose="02020603050405020304" pitchFamily="18" charset="0"/>
              <a:cs typeface="Times New Roman" panose="02020603050405020304" pitchFamily="18" charset="0"/>
            </a:endParaRPr>
          </a:p>
        </p:txBody>
      </p:sp>
      <p:sp>
        <p:nvSpPr>
          <p:cNvPr id="9" name="Rectangle 5"/>
          <p:cNvSpPr txBox="1">
            <a:spLocks noChangeArrowheads="1"/>
          </p:cNvSpPr>
          <p:nvPr/>
        </p:nvSpPr>
        <p:spPr>
          <a:xfrm>
            <a:off x="6172200" y="3352800"/>
            <a:ext cx="2667000" cy="457200"/>
          </a:xfrm>
          <a:prstGeom prst="rect">
            <a:avLst/>
          </a:prstGeom>
          <a:solidFill>
            <a:schemeClr val="bg1"/>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2800" dirty="0" err="1">
                <a:solidFill>
                  <a:srgbClr val="0000FF"/>
                </a:solidFill>
                <a:latin typeface="Times New Roman" panose="02020603050405020304" pitchFamily="18" charset="0"/>
                <a:cs typeface="Times New Roman" panose="02020603050405020304" pitchFamily="18" charset="0"/>
              </a:rPr>
              <a:t>Phổi</a:t>
            </a:r>
            <a:endParaRPr lang="en-US" altLang="en-US" sz="2800" dirty="0">
              <a:solidFill>
                <a:srgbClr val="0000FF"/>
              </a:solidFill>
              <a:latin typeface="Times New Roman" panose="02020603050405020304" pitchFamily="18" charset="0"/>
              <a:cs typeface="Times New Roman" panose="02020603050405020304" pitchFamily="18" charset="0"/>
            </a:endParaRPr>
          </a:p>
        </p:txBody>
      </p:sp>
      <p:sp>
        <p:nvSpPr>
          <p:cNvPr id="10" name="Rectangle 5"/>
          <p:cNvSpPr txBox="1">
            <a:spLocks noChangeArrowheads="1"/>
          </p:cNvSpPr>
          <p:nvPr/>
        </p:nvSpPr>
        <p:spPr>
          <a:xfrm>
            <a:off x="6248400" y="3886200"/>
            <a:ext cx="2667000" cy="457200"/>
          </a:xfrm>
          <a:prstGeom prst="rect">
            <a:avLst/>
          </a:prstGeom>
          <a:solidFill>
            <a:schemeClr val="bg1"/>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2800" dirty="0" err="1">
                <a:solidFill>
                  <a:srgbClr val="0000FF"/>
                </a:solidFill>
                <a:latin typeface="Times New Roman" panose="02020603050405020304" pitchFamily="18" charset="0"/>
                <a:cs typeface="Times New Roman" panose="02020603050405020304" pitchFamily="18" charset="0"/>
              </a:rPr>
              <a:t>Bề</a:t>
            </a:r>
            <a:r>
              <a:rPr lang="en-US" altLang="en-US" sz="2800" dirty="0">
                <a:solidFill>
                  <a:srgbClr val="0000FF"/>
                </a:solidFill>
                <a:latin typeface="Times New Roman" panose="02020603050405020304" pitchFamily="18" charset="0"/>
                <a:cs typeface="Times New Roman" panose="02020603050405020304" pitchFamily="18" charset="0"/>
              </a:rPr>
              <a:t> </a:t>
            </a:r>
            <a:r>
              <a:rPr lang="en-US" altLang="en-US" sz="2800" dirty="0" err="1">
                <a:solidFill>
                  <a:srgbClr val="0000FF"/>
                </a:solidFill>
                <a:latin typeface="Times New Roman" panose="02020603050405020304" pitchFamily="18" charset="0"/>
                <a:cs typeface="Times New Roman" panose="02020603050405020304" pitchFamily="18" charset="0"/>
              </a:rPr>
              <a:t>mặt</a:t>
            </a:r>
            <a:r>
              <a:rPr lang="en-US" altLang="en-US" sz="2800" dirty="0">
                <a:solidFill>
                  <a:srgbClr val="0000FF"/>
                </a:solidFill>
                <a:latin typeface="Times New Roman" panose="02020603050405020304" pitchFamily="18" charset="0"/>
                <a:cs typeface="Times New Roman" panose="02020603050405020304" pitchFamily="18" charset="0"/>
              </a:rPr>
              <a:t> </a:t>
            </a:r>
            <a:r>
              <a:rPr lang="en-US" altLang="en-US" sz="2800" dirty="0" err="1">
                <a:solidFill>
                  <a:srgbClr val="0000FF"/>
                </a:solidFill>
                <a:latin typeface="Times New Roman" panose="02020603050405020304" pitchFamily="18" charset="0"/>
                <a:cs typeface="Times New Roman" panose="02020603050405020304" pitchFamily="18" charset="0"/>
              </a:rPr>
              <a:t>cơ</a:t>
            </a:r>
            <a:r>
              <a:rPr lang="en-US" altLang="en-US" sz="2800" dirty="0">
                <a:solidFill>
                  <a:srgbClr val="0000FF"/>
                </a:solidFill>
                <a:latin typeface="Times New Roman" panose="02020603050405020304" pitchFamily="18" charset="0"/>
                <a:cs typeface="Times New Roman" panose="02020603050405020304" pitchFamily="18" charset="0"/>
              </a:rPr>
              <a:t> </a:t>
            </a:r>
            <a:r>
              <a:rPr lang="en-US" altLang="en-US" sz="2800" dirty="0" err="1">
                <a:solidFill>
                  <a:srgbClr val="0000FF"/>
                </a:solidFill>
                <a:latin typeface="Times New Roman" panose="02020603050405020304" pitchFamily="18" charset="0"/>
                <a:cs typeface="Times New Roman" panose="02020603050405020304" pitchFamily="18" charset="0"/>
              </a:rPr>
              <a:t>thể</a:t>
            </a:r>
            <a:r>
              <a:rPr lang="en-US" altLang="en-US" sz="2800" dirty="0">
                <a:solidFill>
                  <a:srgbClr val="0000FF"/>
                </a:solidFill>
                <a:latin typeface="Times New Roman" panose="02020603050405020304" pitchFamily="18" charset="0"/>
                <a:cs typeface="Times New Roman" panose="02020603050405020304" pitchFamily="18" charset="0"/>
              </a:rPr>
              <a:t> </a:t>
            </a:r>
            <a:endParaRPr lang="en-US" altLang="en-US" sz="2800" dirty="0">
              <a:solidFill>
                <a:srgbClr val="0000FF"/>
              </a:solidFill>
              <a:latin typeface="Times New Roman" panose="02020603050405020304" pitchFamily="18" charset="0"/>
              <a:cs typeface="Times New Roman" panose="02020603050405020304" pitchFamily="18" charset="0"/>
            </a:endParaRPr>
          </a:p>
        </p:txBody>
      </p:sp>
      <p:sp>
        <p:nvSpPr>
          <p:cNvPr id="11" name="Rectangle 5"/>
          <p:cNvSpPr txBox="1">
            <a:spLocks noChangeArrowheads="1"/>
          </p:cNvSpPr>
          <p:nvPr/>
        </p:nvSpPr>
        <p:spPr>
          <a:xfrm>
            <a:off x="6096000" y="4448628"/>
            <a:ext cx="2667000" cy="457200"/>
          </a:xfrm>
          <a:prstGeom prst="rect">
            <a:avLst/>
          </a:prstGeom>
          <a:solidFill>
            <a:schemeClr val="bg1"/>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2800" dirty="0" err="1">
                <a:solidFill>
                  <a:srgbClr val="0000FF"/>
                </a:solidFill>
                <a:latin typeface="Times New Roman" panose="02020603050405020304" pitchFamily="18" charset="0"/>
                <a:cs typeface="Times New Roman" panose="02020603050405020304" pitchFamily="18" charset="0"/>
              </a:rPr>
              <a:t>Phổi</a:t>
            </a:r>
            <a:endParaRPr lang="en-US" altLang="en-US" sz="2800" dirty="0">
              <a:solidFill>
                <a:srgbClr val="0000FF"/>
              </a:solidFill>
              <a:latin typeface="Times New Roman" panose="02020603050405020304" pitchFamily="18" charset="0"/>
              <a:cs typeface="Times New Roman" panose="02020603050405020304" pitchFamily="18" charset="0"/>
            </a:endParaRPr>
          </a:p>
        </p:txBody>
      </p:sp>
      <p:sp>
        <p:nvSpPr>
          <p:cNvPr id="12" name="Rectangle 5"/>
          <p:cNvSpPr txBox="1">
            <a:spLocks noChangeArrowheads="1"/>
          </p:cNvSpPr>
          <p:nvPr/>
        </p:nvSpPr>
        <p:spPr>
          <a:xfrm>
            <a:off x="6096000" y="5562600"/>
            <a:ext cx="2667000" cy="457200"/>
          </a:xfrm>
          <a:prstGeom prst="rect">
            <a:avLst/>
          </a:prstGeom>
          <a:solidFill>
            <a:schemeClr val="bg1"/>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2800" dirty="0" err="1">
                <a:solidFill>
                  <a:srgbClr val="0000FF"/>
                </a:solidFill>
                <a:latin typeface="Times New Roman" panose="02020603050405020304" pitchFamily="18" charset="0"/>
                <a:cs typeface="Times New Roman" panose="02020603050405020304" pitchFamily="18" charset="0"/>
              </a:rPr>
              <a:t>Phổi</a:t>
            </a:r>
            <a:endParaRPr lang="en-US" altLang="en-US" sz="2800" dirty="0">
              <a:solidFill>
                <a:srgbClr val="0000FF"/>
              </a:solidFill>
              <a:latin typeface="Times New Roman" panose="02020603050405020304" pitchFamily="18" charset="0"/>
              <a:cs typeface="Times New Roman" panose="02020603050405020304" pitchFamily="18" charset="0"/>
            </a:endParaRPr>
          </a:p>
        </p:txBody>
      </p:sp>
      <p:sp>
        <p:nvSpPr>
          <p:cNvPr id="13" name="Rectangle 5"/>
          <p:cNvSpPr txBox="1">
            <a:spLocks noChangeArrowheads="1"/>
          </p:cNvSpPr>
          <p:nvPr/>
        </p:nvSpPr>
        <p:spPr>
          <a:xfrm>
            <a:off x="6233886" y="5014686"/>
            <a:ext cx="2667000" cy="457200"/>
          </a:xfrm>
          <a:prstGeom prst="rect">
            <a:avLst/>
          </a:prstGeom>
          <a:solidFill>
            <a:schemeClr val="bg1"/>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2800" dirty="0" err="1">
                <a:solidFill>
                  <a:srgbClr val="0000FF"/>
                </a:solidFill>
                <a:latin typeface="Times New Roman" panose="02020603050405020304" pitchFamily="18" charset="0"/>
                <a:cs typeface="Times New Roman" panose="02020603050405020304" pitchFamily="18" charset="0"/>
              </a:rPr>
              <a:t>Ống</a:t>
            </a:r>
            <a:r>
              <a:rPr lang="en-US" altLang="en-US" sz="2800" dirty="0">
                <a:solidFill>
                  <a:srgbClr val="0000FF"/>
                </a:solidFill>
                <a:latin typeface="Times New Roman" panose="02020603050405020304" pitchFamily="18" charset="0"/>
                <a:cs typeface="Times New Roman" panose="02020603050405020304" pitchFamily="18" charset="0"/>
              </a:rPr>
              <a:t> </a:t>
            </a:r>
            <a:r>
              <a:rPr lang="en-US" altLang="en-US" sz="2800" dirty="0" err="1">
                <a:solidFill>
                  <a:srgbClr val="0000FF"/>
                </a:solidFill>
                <a:latin typeface="Times New Roman" panose="02020603050405020304" pitchFamily="18" charset="0"/>
                <a:cs typeface="Times New Roman" panose="02020603050405020304" pitchFamily="18" charset="0"/>
              </a:rPr>
              <a:t>khí</a:t>
            </a:r>
            <a:endParaRPr lang="en-US" altLang="en-US" sz="2800" dirty="0">
              <a:solidFill>
                <a:srgbClr val="0000FF"/>
              </a:solidFill>
              <a:latin typeface="Times New Roman" panose="02020603050405020304" pitchFamily="18" charset="0"/>
              <a:cs typeface="Times New Roman" panose="02020603050405020304" pitchFamily="18" charset="0"/>
            </a:endParaRPr>
          </a:p>
        </p:txBody>
      </p:sp>
      <p:sp>
        <p:nvSpPr>
          <p:cNvPr id="14" name="Rectangle 5"/>
          <p:cNvSpPr txBox="1">
            <a:spLocks noChangeArrowheads="1"/>
          </p:cNvSpPr>
          <p:nvPr/>
        </p:nvSpPr>
        <p:spPr>
          <a:xfrm>
            <a:off x="6248400" y="6096000"/>
            <a:ext cx="2667000" cy="457200"/>
          </a:xfrm>
          <a:prstGeom prst="rect">
            <a:avLst/>
          </a:prstGeom>
          <a:solidFill>
            <a:schemeClr val="bg1"/>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2800" dirty="0">
                <a:solidFill>
                  <a:srgbClr val="0000FF"/>
                </a:solidFill>
                <a:latin typeface="Times New Roman" panose="02020603050405020304" pitchFamily="18" charset="0"/>
                <a:cs typeface="Times New Roman" panose="02020603050405020304" pitchFamily="18" charset="0"/>
              </a:rPr>
              <a:t>Da</a:t>
            </a:r>
            <a:endParaRPr lang="en-US" altLang="en-US" sz="2800" dirty="0">
              <a:solidFill>
                <a:srgbClr val="0000FF"/>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arn(inVertic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barn(inVertical)">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barn(inVertical)">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barn(inVertical)">
                                      <p:cBhvr>
                                        <p:cTn id="5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1" descr="Tay viÕt "/>
          <p:cNvPicPr>
            <a:picLocks noChangeAspect="1" noChangeArrowheads="1" noCrop="1"/>
          </p:cNvPicPr>
          <p:nvPr/>
        </p:nvPicPr>
        <p:blipFill>
          <a:blip r:embed="rId1">
            <a:extLst>
              <a:ext uri="{28A0092B-C50C-407E-A947-70E740481C1C}">
                <a14:useLocalDpi xmlns:a14="http://schemas.microsoft.com/office/drawing/2010/main" val="0"/>
              </a:ext>
            </a:extLst>
          </a:blip>
          <a:srcRect/>
          <a:stretch>
            <a:fillRect/>
          </a:stretch>
        </p:blipFill>
        <p:spPr bwMode="auto">
          <a:xfrm>
            <a:off x="8001000" y="708629"/>
            <a:ext cx="959201" cy="657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20"/>
          <p:cNvSpPr txBox="1">
            <a:spLocks noChangeArrowheads="1"/>
          </p:cNvSpPr>
          <p:nvPr/>
        </p:nvSpPr>
        <p:spPr bwMode="auto">
          <a:xfrm>
            <a:off x="-41565" y="396539"/>
            <a:ext cx="514696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defRPr/>
            </a:pPr>
            <a:r>
              <a:rPr lang="en-US" altLang="en-US" sz="2800" b="1" u="sng" dirty="0">
                <a:solidFill>
                  <a:srgbClr val="3333FF"/>
                </a:solidFill>
                <a:latin typeface="Times New Roman" panose="02020603050405020304" pitchFamily="18" charset="0"/>
                <a:cs typeface="Times New Roman" panose="02020603050405020304" pitchFamily="18" charset="0"/>
              </a:rPr>
              <a:t>I. </a:t>
            </a:r>
            <a:r>
              <a:rPr lang="en-US" altLang="en-US" sz="2800" b="1" u="sng" dirty="0" err="1">
                <a:solidFill>
                  <a:srgbClr val="3333FF"/>
                </a:solidFill>
                <a:latin typeface="Times New Roman" panose="02020603050405020304" pitchFamily="18" charset="0"/>
                <a:cs typeface="Times New Roman" panose="02020603050405020304" pitchFamily="18" charset="0"/>
              </a:rPr>
              <a:t>Trao</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đổi</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khí</a:t>
            </a:r>
            <a:r>
              <a:rPr lang="en-US" altLang="en-US" sz="2800" b="1" u="sng" dirty="0">
                <a:solidFill>
                  <a:srgbClr val="3333FF"/>
                </a:solidFill>
                <a:latin typeface="Times New Roman" panose="02020603050405020304" pitchFamily="18" charset="0"/>
                <a:cs typeface="Times New Roman" panose="02020603050405020304" pitchFamily="18" charset="0"/>
              </a:rPr>
              <a:t> ở </a:t>
            </a:r>
            <a:r>
              <a:rPr lang="en-US" altLang="en-US" sz="2800" b="1" u="sng" dirty="0" err="1">
                <a:solidFill>
                  <a:srgbClr val="3333FF"/>
                </a:solidFill>
                <a:latin typeface="Times New Roman" panose="02020603050405020304" pitchFamily="18" charset="0"/>
                <a:cs typeface="Times New Roman" panose="02020603050405020304" pitchFamily="18" charset="0"/>
              </a:rPr>
              <a:t>sinh</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vật</a:t>
            </a:r>
            <a:r>
              <a:rPr lang="en-US" altLang="en-US" sz="2800" b="1" u="sng" dirty="0">
                <a:solidFill>
                  <a:srgbClr val="3333FF"/>
                </a:solidFill>
                <a:latin typeface="Times New Roman" panose="02020603050405020304" pitchFamily="18" charset="0"/>
                <a:cs typeface="Times New Roman" panose="02020603050405020304" pitchFamily="18" charset="0"/>
              </a:rPr>
              <a:t>:</a:t>
            </a:r>
            <a:endParaRPr lang="en-US" altLang="en-US" sz="2800" b="1" u="sng" dirty="0">
              <a:solidFill>
                <a:srgbClr val="3333FF"/>
              </a:solidFill>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92886" y="4218445"/>
            <a:ext cx="2098883" cy="2798510"/>
          </a:xfrm>
          <a:prstGeom prst="rect">
            <a:avLst/>
          </a:prstGeom>
        </p:spPr>
      </p:pic>
      <p:sp>
        <p:nvSpPr>
          <p:cNvPr id="13" name="Text Box 20"/>
          <p:cNvSpPr txBox="1">
            <a:spLocks noChangeArrowheads="1"/>
          </p:cNvSpPr>
          <p:nvPr/>
        </p:nvSpPr>
        <p:spPr bwMode="auto">
          <a:xfrm>
            <a:off x="1524000" y="0"/>
            <a:ext cx="63246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defRPr/>
            </a:pPr>
            <a:r>
              <a:rPr lang="en-US" altLang="en-US" sz="2800" b="1" dirty="0">
                <a:solidFill>
                  <a:srgbClr val="FF0000"/>
                </a:solidFill>
                <a:latin typeface="Times New Roman" panose="02020603050405020304" pitchFamily="18" charset="0"/>
                <a:cs typeface="Times New Roman" panose="02020603050405020304" pitchFamily="18" charset="0"/>
              </a:rPr>
              <a:t>BÀI 27. TRAO ĐỔI KHÍ Ở SINH VẬT </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
        <p:nvSpPr>
          <p:cNvPr id="7" name="Rectangle 6"/>
          <p:cNvSpPr>
            <a:spLocks noChangeArrowheads="1"/>
          </p:cNvSpPr>
          <p:nvPr/>
        </p:nvSpPr>
        <p:spPr bwMode="auto">
          <a:xfrm>
            <a:off x="152400" y="885825"/>
            <a:ext cx="8328200"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Trao</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đổi</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khí</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là</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sự</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trao</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đổi</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các</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chất</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khí</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(carbon dioxide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và</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oxygen)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giữa</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cơ</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thể</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với</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môi</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trường</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a:t>
            </a:r>
            <a:endParaRPr kumimoji="0" 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8" name="Text Box 20"/>
          <p:cNvSpPr txBox="1">
            <a:spLocks noChangeArrowheads="1"/>
          </p:cNvSpPr>
          <p:nvPr/>
        </p:nvSpPr>
        <p:spPr bwMode="auto">
          <a:xfrm>
            <a:off x="-41565" y="1641765"/>
            <a:ext cx="514696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defRPr/>
            </a:pPr>
            <a:r>
              <a:rPr lang="en-US" altLang="en-US" sz="2800" b="1" u="sng" dirty="0">
                <a:solidFill>
                  <a:srgbClr val="3333FF"/>
                </a:solidFill>
                <a:latin typeface="Times New Roman" panose="02020603050405020304" pitchFamily="18" charset="0"/>
                <a:cs typeface="Times New Roman" panose="02020603050405020304" pitchFamily="18" charset="0"/>
              </a:rPr>
              <a:t>II. </a:t>
            </a:r>
            <a:r>
              <a:rPr lang="en-US" altLang="en-US" sz="2800" b="1" u="sng" dirty="0" err="1">
                <a:solidFill>
                  <a:srgbClr val="3333FF"/>
                </a:solidFill>
                <a:latin typeface="Times New Roman" panose="02020603050405020304" pitchFamily="18" charset="0"/>
                <a:cs typeface="Times New Roman" panose="02020603050405020304" pitchFamily="18" charset="0"/>
              </a:rPr>
              <a:t>Trao</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đổi</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khí</a:t>
            </a:r>
            <a:r>
              <a:rPr lang="en-US" altLang="en-US" sz="2800" b="1" u="sng" dirty="0">
                <a:solidFill>
                  <a:srgbClr val="3333FF"/>
                </a:solidFill>
                <a:latin typeface="Times New Roman" panose="02020603050405020304" pitchFamily="18" charset="0"/>
                <a:cs typeface="Times New Roman" panose="02020603050405020304" pitchFamily="18" charset="0"/>
              </a:rPr>
              <a:t> ở </a:t>
            </a:r>
            <a:r>
              <a:rPr lang="en-US" altLang="en-US" sz="2800" b="1" u="sng" dirty="0" err="1">
                <a:solidFill>
                  <a:srgbClr val="3333FF"/>
                </a:solidFill>
                <a:latin typeface="Times New Roman" panose="02020603050405020304" pitchFamily="18" charset="0"/>
                <a:cs typeface="Times New Roman" panose="02020603050405020304" pitchFamily="18" charset="0"/>
              </a:rPr>
              <a:t>thực</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vật</a:t>
            </a:r>
            <a:r>
              <a:rPr lang="en-US" altLang="en-US" sz="2800" b="1" u="sng" dirty="0">
                <a:solidFill>
                  <a:srgbClr val="3333FF"/>
                </a:solidFill>
                <a:latin typeface="Times New Roman" panose="02020603050405020304" pitchFamily="18" charset="0"/>
                <a:cs typeface="Times New Roman" panose="02020603050405020304" pitchFamily="18" charset="0"/>
              </a:rPr>
              <a:t>:</a:t>
            </a:r>
            <a:endParaRPr lang="en-US" altLang="en-US" sz="2800" b="1" u="sng" dirty="0">
              <a:solidFill>
                <a:srgbClr val="3333FF"/>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0" y="2057400"/>
            <a:ext cx="9144000" cy="954107"/>
          </a:xfrm>
          <a:prstGeom prst="rect">
            <a:avLst/>
          </a:prstGeom>
        </p:spPr>
        <p:txBody>
          <a:bodyPr wrap="square">
            <a:spAutoFit/>
          </a:bodyPr>
          <a:lstStyle/>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môi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chủ</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yếu</a:t>
            </a:r>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qua  khí khổng</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lá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hợp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hấp</a:t>
            </a:r>
            <a:r>
              <a:rPr 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16" name="Text Box 20"/>
          <p:cNvSpPr txBox="1">
            <a:spLocks noChangeArrowheads="1"/>
          </p:cNvSpPr>
          <p:nvPr/>
        </p:nvSpPr>
        <p:spPr bwMode="auto">
          <a:xfrm>
            <a:off x="-41566" y="2939044"/>
            <a:ext cx="514696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defRPr/>
            </a:pPr>
            <a:r>
              <a:rPr lang="en-US" altLang="en-US" sz="2800" b="1" u="sng" dirty="0">
                <a:solidFill>
                  <a:srgbClr val="3333FF"/>
                </a:solidFill>
                <a:latin typeface="Times New Roman" panose="02020603050405020304" pitchFamily="18" charset="0"/>
                <a:cs typeface="Times New Roman" panose="02020603050405020304" pitchFamily="18" charset="0"/>
              </a:rPr>
              <a:t>III. </a:t>
            </a:r>
            <a:r>
              <a:rPr lang="en-US" altLang="en-US" sz="2800" b="1" u="sng" dirty="0" err="1">
                <a:solidFill>
                  <a:srgbClr val="3333FF"/>
                </a:solidFill>
                <a:latin typeface="Times New Roman" panose="02020603050405020304" pitchFamily="18" charset="0"/>
                <a:cs typeface="Times New Roman" panose="02020603050405020304" pitchFamily="18" charset="0"/>
              </a:rPr>
              <a:t>Trao</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đổi</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khí</a:t>
            </a:r>
            <a:r>
              <a:rPr lang="en-US" altLang="en-US" sz="2800" b="1" u="sng" dirty="0">
                <a:solidFill>
                  <a:srgbClr val="3333FF"/>
                </a:solidFill>
                <a:latin typeface="Times New Roman" panose="02020603050405020304" pitchFamily="18" charset="0"/>
                <a:cs typeface="Times New Roman" panose="02020603050405020304" pitchFamily="18" charset="0"/>
              </a:rPr>
              <a:t> ở </a:t>
            </a:r>
            <a:r>
              <a:rPr lang="en-US" altLang="en-US" sz="2800" b="1" u="sng" dirty="0" err="1">
                <a:solidFill>
                  <a:srgbClr val="3333FF"/>
                </a:solidFill>
                <a:latin typeface="Times New Roman" panose="02020603050405020304" pitchFamily="18" charset="0"/>
                <a:cs typeface="Times New Roman" panose="02020603050405020304" pitchFamily="18" charset="0"/>
              </a:rPr>
              <a:t>động</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vật</a:t>
            </a:r>
            <a:r>
              <a:rPr lang="en-US" altLang="en-US" sz="2800" b="1" u="sng" dirty="0">
                <a:solidFill>
                  <a:srgbClr val="3333FF"/>
                </a:solidFill>
                <a:latin typeface="Times New Roman" panose="02020603050405020304" pitchFamily="18" charset="0"/>
                <a:cs typeface="Times New Roman" panose="02020603050405020304" pitchFamily="18" charset="0"/>
              </a:rPr>
              <a:t>:</a:t>
            </a:r>
            <a:endParaRPr lang="en-US" altLang="en-US" sz="2800" b="1" u="sng" dirty="0">
              <a:solidFill>
                <a:srgbClr val="3333FF"/>
              </a:solidFill>
              <a:latin typeface="Times New Roman" panose="02020603050405020304" pitchFamily="18" charset="0"/>
              <a:cs typeface="Times New Roman" panose="02020603050405020304" pitchFamily="18" charset="0"/>
            </a:endParaRPr>
          </a:p>
        </p:txBody>
      </p:sp>
      <p:sp>
        <p:nvSpPr>
          <p:cNvPr id="2" name="Rectangle 1"/>
          <p:cNvSpPr/>
          <p:nvPr/>
        </p:nvSpPr>
        <p:spPr>
          <a:xfrm>
            <a:off x="0" y="3339405"/>
            <a:ext cx="9144000" cy="1384995"/>
          </a:xfrm>
          <a:prstGeom prst="rect">
            <a:avLst/>
          </a:prstGeom>
        </p:spPr>
        <p:txBody>
          <a:bodyPr wrap="square">
            <a:spAutoFit/>
          </a:bodyPr>
          <a:lstStyle/>
          <a:p>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giữa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môi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diễn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cơ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mặt</a:t>
            </a:r>
            <a:r>
              <a:rPr lang="en-US" sz="2800" dirty="0">
                <a:latin typeface="Times New Roman" panose="02020603050405020304" pitchFamily="18" charset="0"/>
                <a:cs typeface="Times New Roman" panose="02020603050405020304" pitchFamily="18" charset="0"/>
              </a:rPr>
              <a:t> da, </a:t>
            </a:r>
            <a:r>
              <a:rPr lang="en-US" sz="2800" dirty="0" err="1">
                <a:latin typeface="Times New Roman" panose="02020603050405020304" pitchFamily="18" charset="0"/>
                <a:cs typeface="Times New Roman" panose="02020603050405020304" pitchFamily="18" charset="0"/>
              </a:rPr>
              <a:t>hệ</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hoặc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phổi</a:t>
            </a:r>
            <a:r>
              <a:rPr 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3" name="Rectangle 2"/>
          <p:cNvSpPr/>
          <p:nvPr/>
        </p:nvSpPr>
        <p:spPr>
          <a:xfrm>
            <a:off x="0" y="4648200"/>
            <a:ext cx="9144000" cy="2246769"/>
          </a:xfrm>
          <a:prstGeom prst="rect">
            <a:avLst/>
          </a:prstGeom>
        </p:spPr>
        <p:txBody>
          <a:bodyPr wrap="square">
            <a:spAutoFit/>
          </a:bodyPr>
          <a:lstStyle/>
          <a:p>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diễn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phổi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khí</a:t>
            </a:r>
            <a:r>
              <a:rPr lang="en-US" sz="2800" dirty="0">
                <a:latin typeface="Times New Roman" panose="02020603050405020304" pitchFamily="18" charset="0"/>
                <a:cs typeface="Times New Roman" panose="02020603050405020304" pitchFamily="18" charset="0"/>
              </a:rPr>
              <a:t> oxygen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dẫn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khí</a:t>
            </a:r>
            <a:r>
              <a:rPr lang="en-US" sz="2800" dirty="0">
                <a:latin typeface="Times New Roman" panose="02020603050405020304" pitchFamily="18" charset="0"/>
                <a:cs typeface="Times New Roman" panose="02020603050405020304" pitchFamily="18" charset="0"/>
              </a:rPr>
              <a:t> oxygen </a:t>
            </a:r>
            <a:r>
              <a:rPr lang="en-US" sz="2800" dirty="0" err="1">
                <a:latin typeface="Times New Roman" panose="02020603050405020304" pitchFamily="18" charset="0"/>
                <a:cs typeface="Times New Roman" panose="02020603050405020304" pitchFamily="18" charset="0"/>
              </a:rPr>
              <a:t>khuếch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máu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khí</a:t>
            </a:r>
            <a:r>
              <a:rPr lang="en-US" sz="2800" dirty="0">
                <a:latin typeface="Times New Roman" panose="02020603050405020304" pitchFamily="18" charset="0"/>
                <a:cs typeface="Times New Roman" panose="02020603050405020304" pitchFamily="18" charset="0"/>
              </a:rPr>
              <a:t> carbon dioxide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máu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khuếch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ngoài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môi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trường</a:t>
            </a:r>
            <a:r>
              <a:rPr lang="en-US" sz="2800" dirty="0">
                <a:latin typeface="Times New Roman" panose="02020603050405020304" pitchFamily="18" charset="0"/>
                <a:cs typeface="Times New Roman" panose="02020603050405020304" pitchFamily="18" charset="0"/>
              </a:rPr>
              <a:t> qua </a:t>
            </a:r>
            <a:r>
              <a:rPr lang="en-US" sz="2800" dirty="0" err="1">
                <a:latin typeface="Times New Roman" panose="02020603050405020304" pitchFamily="18" charset="0"/>
                <a:cs typeface="Times New Roman" panose="02020603050405020304" pitchFamily="18" charset="0"/>
              </a:rPr>
              <a:t>hoạt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thở</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a:t>
            </a:r>
            <a:endParaRPr lang="en-US" sz="2800" dirty="0">
              <a:latin typeface="Times New Roman" panose="02020603050405020304" pitchFamily="18" charset="0"/>
              <a:cs typeface="Times New Roman" panose="02020603050405020304" pitchFamily="18" charset="0"/>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9144000"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80" name="Picture 4" descr="jYJtEdUQs9fR8CpAGuGAVcQXmV48wFu6wdMBR8djUIdyPW2wK-c-oeM6uEWdeiVFj2CcR9VGgcN3rxK6meIPcwsx6u1q-7Wg2Vtk3nxH3YSyJRlE72aUnUQJ4EBUrh-5vj0-UA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212" y="3886200"/>
            <a:ext cx="8029575" cy="29718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4638" y="3424535"/>
            <a:ext cx="9178637" cy="523220"/>
          </a:xfrm>
          <a:prstGeom prst="rect">
            <a:avLst/>
          </a:prstGeom>
        </p:spPr>
        <p:txBody>
          <a:bodyPr wrap="square">
            <a:spAutoFit/>
          </a:bodyPr>
          <a:lstStyle/>
          <a:p>
            <a:r>
              <a:rPr lang="vi-VN" sz="2800" b="1" dirty="0">
                <a:solidFill>
                  <a:srgbClr val="FF0000"/>
                </a:solidFill>
                <a:latin typeface="Times New Roman" panose="02020603050405020304" pitchFamily="18" charset="0"/>
                <a:cs typeface="Times New Roman" panose="02020603050405020304" pitchFamily="18" charset="0"/>
              </a:rPr>
              <a:t>Câu 1</a:t>
            </a:r>
            <a:r>
              <a:rPr lang="en-US" sz="2800" b="1" dirty="0">
                <a:solidFill>
                  <a:srgbClr val="FF0000"/>
                </a:solidFill>
                <a:latin typeface="Times New Roman" panose="02020603050405020304" pitchFamily="18" charset="0"/>
                <a:cs typeface="Times New Roman" panose="02020603050405020304" pitchFamily="18" charset="0"/>
              </a:rPr>
              <a:t>.</a:t>
            </a:r>
            <a:r>
              <a:rPr lang="vi-VN" sz="2800" dirty="0">
                <a:solidFill>
                  <a:srgbClr val="FF0000"/>
                </a:solidFill>
                <a:latin typeface="Times New Roman" panose="02020603050405020304" pitchFamily="18" charset="0"/>
                <a:cs typeface="Times New Roman" panose="02020603050405020304" pitchFamily="18" charset="0"/>
              </a:rPr>
              <a:t> Sơ đồ mô tả đường đi của khí qua khí khổng ở lá cây</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498762" y="4953000"/>
            <a:ext cx="1939638" cy="830997"/>
          </a:xfrm>
          <a:prstGeom prst="rect">
            <a:avLst/>
          </a:prstGeom>
          <a:solidFill>
            <a:schemeClr val="bg1"/>
          </a:solidFill>
        </p:spPr>
        <p:txBody>
          <a:bodyPr wrap="square">
            <a:spAutoFit/>
          </a:bodyPr>
          <a:lstStyle/>
          <a:p>
            <a:endParaRPr lang="en-US" sz="2400" dirty="0">
              <a:solidFill>
                <a:srgbClr val="FF0000"/>
              </a:solidFill>
            </a:endParaRPr>
          </a:p>
          <a:p>
            <a:endParaRPr lang="en-US" sz="2400" dirty="0">
              <a:solidFill>
                <a:srgbClr val="FF0000"/>
              </a:solidFill>
            </a:endParaRPr>
          </a:p>
        </p:txBody>
      </p:sp>
      <p:sp>
        <p:nvSpPr>
          <p:cNvPr id="6" name="Rectangle 5"/>
          <p:cNvSpPr/>
          <p:nvPr/>
        </p:nvSpPr>
        <p:spPr>
          <a:xfrm>
            <a:off x="6934200" y="4495800"/>
            <a:ext cx="1939638" cy="830997"/>
          </a:xfrm>
          <a:prstGeom prst="rect">
            <a:avLst/>
          </a:prstGeom>
          <a:solidFill>
            <a:schemeClr val="bg1"/>
          </a:solidFill>
        </p:spPr>
        <p:txBody>
          <a:bodyPr wrap="square">
            <a:spAutoFit/>
          </a:bodyPr>
          <a:lstStyle/>
          <a:p>
            <a:endParaRPr lang="en-US" sz="2400" dirty="0">
              <a:solidFill>
                <a:srgbClr val="FF0000"/>
              </a:solidFill>
            </a:endParaRPr>
          </a:p>
          <a:p>
            <a:endParaRPr lang="en-US" sz="2400" dirty="0">
              <a:solidFill>
                <a:srgbClr val="FF0000"/>
              </a:solidFill>
            </a:endParaRPr>
          </a:p>
        </p:txBody>
      </p:sp>
      <p:sp>
        <p:nvSpPr>
          <p:cNvPr id="7" name="Rectangle 6"/>
          <p:cNvSpPr/>
          <p:nvPr/>
        </p:nvSpPr>
        <p:spPr>
          <a:xfrm>
            <a:off x="5638800" y="5141267"/>
            <a:ext cx="685800" cy="461665"/>
          </a:xfrm>
          <a:prstGeom prst="rect">
            <a:avLst/>
          </a:prstGeom>
          <a:solidFill>
            <a:schemeClr val="bg1"/>
          </a:solidFill>
        </p:spPr>
        <p:txBody>
          <a:bodyPr wrap="square">
            <a:spAutoFit/>
          </a:bodyPr>
          <a:lstStyle/>
          <a:p>
            <a:endParaRPr lang="en-US" sz="2400" dirty="0">
              <a:solidFill>
                <a:srgbClr val="FF0000"/>
              </a:solidFill>
            </a:endParaRPr>
          </a:p>
        </p:txBody>
      </p:sp>
      <p:sp>
        <p:nvSpPr>
          <p:cNvPr id="8" name="Rectangle 7"/>
          <p:cNvSpPr/>
          <p:nvPr/>
        </p:nvSpPr>
        <p:spPr>
          <a:xfrm>
            <a:off x="2667000" y="4876800"/>
            <a:ext cx="609600" cy="461665"/>
          </a:xfrm>
          <a:prstGeom prst="rect">
            <a:avLst/>
          </a:prstGeom>
          <a:solidFill>
            <a:schemeClr val="bg1"/>
          </a:solidFill>
        </p:spPr>
        <p:txBody>
          <a:bodyPr wrap="square">
            <a:spAutoFit/>
          </a:bodyPr>
          <a:lstStyle/>
          <a:p>
            <a:endParaRPr lang="en-US" sz="2400" dirty="0">
              <a:solidFill>
                <a:srgbClr val="FF0000"/>
              </a:solidFill>
            </a:endParaRPr>
          </a:p>
        </p:txBody>
      </p:sp>
      <p:sp>
        <p:nvSpPr>
          <p:cNvPr id="9" name="Rectangle 8"/>
          <p:cNvSpPr/>
          <p:nvPr/>
        </p:nvSpPr>
        <p:spPr>
          <a:xfrm>
            <a:off x="3733800" y="4724400"/>
            <a:ext cx="609600" cy="461665"/>
          </a:xfrm>
          <a:prstGeom prst="rect">
            <a:avLst/>
          </a:prstGeom>
          <a:solidFill>
            <a:schemeClr val="bg1"/>
          </a:solidFill>
        </p:spPr>
        <p:txBody>
          <a:bodyPr wrap="square">
            <a:spAutoFit/>
          </a:bodyPr>
          <a:lstStyle/>
          <a:p>
            <a:endParaRPr lang="en-US" sz="2400" dirty="0">
              <a:solidFill>
                <a:srgbClr val="FF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5693866"/>
          </a:xfrm>
          <a:prstGeom prst="rect">
            <a:avLst/>
          </a:prstGeom>
        </p:spPr>
        <p:txBody>
          <a:bodyPr wrap="square">
            <a:spAutoFit/>
          </a:bodyPr>
          <a:lstStyle/>
          <a:p>
            <a:r>
              <a:rPr lang="vi-VN" sz="2800" b="1" dirty="0">
                <a:solidFill>
                  <a:srgbClr val="FF0000"/>
                </a:solidFill>
                <a:latin typeface="Times New Roman" panose="02020603050405020304" pitchFamily="18" charset="0"/>
                <a:cs typeface="Times New Roman" panose="02020603050405020304" pitchFamily="18" charset="0"/>
              </a:rPr>
              <a:t>Câu 2</a:t>
            </a:r>
            <a:r>
              <a:rPr lang="en-US" sz="2800" b="1" dirty="0">
                <a:solidFill>
                  <a:srgbClr val="FF0000"/>
                </a:solidFill>
                <a:latin typeface="Times New Roman" panose="02020603050405020304" pitchFamily="18" charset="0"/>
                <a:cs typeface="Times New Roman" panose="02020603050405020304" pitchFamily="18" charset="0"/>
              </a:rPr>
              <a:t>.</a:t>
            </a:r>
            <a:r>
              <a:rPr lang="vi-VN" sz="2800" dirty="0">
                <a:latin typeface="Times New Roman" panose="02020603050405020304" pitchFamily="18" charset="0"/>
                <a:cs typeface="Times New Roman" panose="02020603050405020304" pitchFamily="18" charset="0"/>
              </a:rPr>
              <a:t> Vào những ngày trời nắng nóng, sự trao đổi khí của cây diễn ra nhanh hơn vì lúc đó, lượng hơi nước cần thoát ra nhiều hơn, làm tăng lượng khí trao đổi qua khi khổng.</a:t>
            </a:r>
            <a:endParaRPr lang="vi-VN" sz="2800" dirty="0">
              <a:latin typeface="Times New Roman" panose="02020603050405020304" pitchFamily="18" charset="0"/>
              <a:cs typeface="Times New Roman" panose="02020603050405020304" pitchFamily="18" charset="0"/>
            </a:endParaRPr>
          </a:p>
          <a:p>
            <a:endParaRPr lang="en-US" sz="2800" b="1" dirty="0">
              <a:latin typeface="Times New Roman" panose="02020603050405020304" pitchFamily="18" charset="0"/>
              <a:cs typeface="Times New Roman" panose="02020603050405020304" pitchFamily="18" charset="0"/>
            </a:endParaRPr>
          </a:p>
          <a:p>
            <a:r>
              <a:rPr lang="vi-VN" sz="2800" b="1" dirty="0">
                <a:solidFill>
                  <a:srgbClr val="FF0000"/>
                </a:solidFill>
                <a:latin typeface="Times New Roman" panose="02020603050405020304" pitchFamily="18" charset="0"/>
                <a:cs typeface="Times New Roman" panose="02020603050405020304" pitchFamily="18" charset="0"/>
              </a:rPr>
              <a:t>Câu 3</a:t>
            </a:r>
            <a:r>
              <a:rPr lang="en-US" sz="2800" b="1" dirty="0">
                <a:latin typeface="Times New Roman" panose="02020603050405020304" pitchFamily="18" charset="0"/>
                <a:cs typeface="Times New Roman" panose="02020603050405020304" pitchFamily="18" charset="0"/>
              </a:rPr>
              <a:t>.</a:t>
            </a:r>
            <a:r>
              <a:rPr lang="vi-VN" sz="2800" dirty="0">
                <a:latin typeface="Times New Roman" panose="02020603050405020304" pitchFamily="18" charset="0"/>
                <a:cs typeface="Times New Roman" panose="02020603050405020304" pitchFamily="18" charset="0"/>
              </a:rPr>
              <a:t> Khi bắt cá bỏ lên môi trường trên cạn sau một khoảng thời gian thì cá sẽ chết cá lấy O</a:t>
            </a:r>
            <a:r>
              <a:rPr lang="vi-VN" sz="2800" baseline="-25000" dirty="0">
                <a:latin typeface="Times New Roman" panose="02020603050405020304" pitchFamily="18" charset="0"/>
                <a:cs typeface="Times New Roman" panose="02020603050405020304" pitchFamily="18" charset="0"/>
              </a:rPr>
              <a:t>2</a:t>
            </a:r>
            <a:r>
              <a:rPr lang="vi-VN" sz="2800" dirty="0">
                <a:latin typeface="Times New Roman" panose="02020603050405020304" pitchFamily="18" charset="0"/>
                <a:cs typeface="Times New Roman" panose="02020603050405020304" pitchFamily="18" charset="0"/>
              </a:rPr>
              <a:t> từ nước vào cơ thể qua mang, khi lên cạn, cá không lấy được O</a:t>
            </a:r>
            <a:r>
              <a:rPr lang="vi-VN" sz="2800" baseline="-25000" dirty="0">
                <a:latin typeface="Times New Roman" panose="02020603050405020304" pitchFamily="18" charset="0"/>
                <a:cs typeface="Times New Roman" panose="02020603050405020304" pitchFamily="18" charset="0"/>
              </a:rPr>
              <a:t>2</a:t>
            </a:r>
            <a:r>
              <a:rPr lang="vi-VN" sz="2800" dirty="0">
                <a:latin typeface="Times New Roman" panose="02020603050405020304" pitchFamily="18" charset="0"/>
                <a:cs typeface="Times New Roman" panose="02020603050405020304" pitchFamily="18" charset="0"/>
              </a:rPr>
              <a:t> để thực hiện các hoạt động sống trong tế bào và sau một thời gian cá chết do thiếu O</a:t>
            </a:r>
            <a:r>
              <a:rPr lang="vi-VN" sz="2800" baseline="-25000" dirty="0">
                <a:latin typeface="Times New Roman" panose="02020603050405020304" pitchFamily="18" charset="0"/>
                <a:cs typeface="Times New Roman" panose="02020603050405020304" pitchFamily="18" charset="0"/>
              </a:rPr>
              <a:t>2</a:t>
            </a:r>
            <a:r>
              <a:rPr lang="vi-VN" sz="2800" dirty="0">
                <a:latin typeface="Times New Roman" panose="02020603050405020304" pitchFamily="18" charset="0"/>
                <a:cs typeface="Times New Roman" panose="02020603050405020304" pitchFamily="18" charset="0"/>
              </a:rPr>
              <a:t>.</a:t>
            </a:r>
            <a:endParaRPr lang="vi-VN" sz="2800" dirty="0">
              <a:latin typeface="Times New Roman" panose="02020603050405020304" pitchFamily="18" charset="0"/>
              <a:cs typeface="Times New Roman" panose="02020603050405020304" pitchFamily="18" charset="0"/>
            </a:endParaRPr>
          </a:p>
          <a:p>
            <a:endParaRPr lang="en-US" sz="2800" b="1" dirty="0">
              <a:latin typeface="Times New Roman" panose="02020603050405020304" pitchFamily="18" charset="0"/>
              <a:cs typeface="Times New Roman" panose="02020603050405020304" pitchFamily="18" charset="0"/>
            </a:endParaRPr>
          </a:p>
          <a:p>
            <a:r>
              <a:rPr lang="vi-VN" sz="2800" b="1" dirty="0">
                <a:solidFill>
                  <a:srgbClr val="FF0000"/>
                </a:solidFill>
                <a:latin typeface="Times New Roman" panose="02020603050405020304" pitchFamily="18" charset="0"/>
                <a:cs typeface="Times New Roman" panose="02020603050405020304" pitchFamily="18" charset="0"/>
              </a:rPr>
              <a:t>Câu 4</a:t>
            </a:r>
            <a:r>
              <a:rPr lang="en-US" sz="2800" b="1" dirty="0">
                <a:solidFill>
                  <a:srgbClr val="FF0000"/>
                </a:solidFill>
                <a:latin typeface="Times New Roman" panose="02020603050405020304" pitchFamily="18" charset="0"/>
                <a:cs typeface="Times New Roman" panose="02020603050405020304" pitchFamily="18" charset="0"/>
              </a:rPr>
              <a:t>.</a:t>
            </a:r>
            <a:r>
              <a:rPr lang="vi-VN" sz="2800" dirty="0">
                <a:latin typeface="Times New Roman" panose="02020603050405020304" pitchFamily="18" charset="0"/>
                <a:cs typeface="Times New Roman" panose="02020603050405020304" pitchFamily="18" charset="0"/>
              </a:rPr>
              <a:t> Em hãy thiết kế khẩu trang từ một số vật liệu dễ tìm dùng để lọc khói, bụi làm khẩu trang như: vải, giấy ăn, bông,...</a:t>
            </a:r>
            <a:endParaRPr lang="vi-VN" sz="28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arn(inVertic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barn(inVertical)">
                                      <p:cBhvr>
                                        <p:cTn id="1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a:spLocks noChangeArrowheads="1"/>
          </p:cNvSpPr>
          <p:nvPr/>
        </p:nvSpPr>
        <p:spPr bwMode="auto">
          <a:xfrm>
            <a:off x="457200" y="1905000"/>
            <a:ext cx="8382000" cy="1213281"/>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07000"/>
              </a:lnSpc>
              <a:spcAft>
                <a:spcPts val="800"/>
              </a:spcAft>
            </a:pPr>
            <a:r>
              <a:rPr lang="en-GB" sz="3200" dirty="0">
                <a:latin typeface="Times New Roman" panose="02020603050405020304" pitchFamily="18" charset="0"/>
                <a:ea typeface="Calibri" panose="020F0502020204030204" charset="0"/>
                <a:cs typeface="Times New Roman" panose="02020603050405020304" pitchFamily="18" charset="0"/>
              </a:rPr>
              <a:t>- </a:t>
            </a:r>
            <a:r>
              <a:rPr lang="en-GB" sz="3200" dirty="0" err="1">
                <a:latin typeface="Times New Roman" panose="02020603050405020304" pitchFamily="18" charset="0"/>
                <a:ea typeface="Calibri" panose="020F0502020204030204" charset="0"/>
                <a:cs typeface="Times New Roman" panose="02020603050405020304" pitchFamily="18" charset="0"/>
              </a:rPr>
              <a:t>Học</a:t>
            </a:r>
            <a:r>
              <a:rPr lang="en-GB" sz="3200" dirty="0">
                <a:latin typeface="Times New Roman" panose="02020603050405020304" pitchFamily="18" charset="0"/>
                <a:ea typeface="Calibri" panose="020F0502020204030204" charset="0"/>
                <a:cs typeface="Times New Roman" panose="02020603050405020304" pitchFamily="18" charset="0"/>
              </a:rPr>
              <a:t> </a:t>
            </a:r>
            <a:r>
              <a:rPr lang="en-GB" sz="3200" dirty="0" err="1">
                <a:latin typeface="Times New Roman" panose="02020603050405020304" pitchFamily="18" charset="0"/>
                <a:ea typeface="Calibri" panose="020F0502020204030204" charset="0"/>
                <a:cs typeface="Times New Roman" panose="02020603050405020304" pitchFamily="18" charset="0"/>
              </a:rPr>
              <a:t>bài</a:t>
            </a:r>
            <a:r>
              <a:rPr lang="en-GB" sz="3200" dirty="0">
                <a:latin typeface="Times New Roman" panose="02020603050405020304" pitchFamily="18" charset="0"/>
                <a:ea typeface="Calibri" panose="020F0502020204030204" charset="0"/>
                <a:cs typeface="Times New Roman" panose="02020603050405020304" pitchFamily="18" charset="0"/>
              </a:rPr>
              <a:t> </a:t>
            </a:r>
            <a:r>
              <a:rPr lang="en-GB" sz="3200" dirty="0" err="1">
                <a:latin typeface="Times New Roman" panose="02020603050405020304" pitchFamily="18" charset="0"/>
                <a:ea typeface="Calibri" panose="020F0502020204030204" charset="0"/>
                <a:cs typeface="Times New Roman" panose="02020603050405020304" pitchFamily="18" charset="0"/>
              </a:rPr>
              <a:t>và</a:t>
            </a:r>
            <a:r>
              <a:rPr lang="en-GB" sz="3200" dirty="0">
                <a:latin typeface="Times New Roman" panose="02020603050405020304" pitchFamily="18" charset="0"/>
                <a:ea typeface="Calibri" panose="020F0502020204030204" charset="0"/>
                <a:cs typeface="Times New Roman" panose="02020603050405020304" pitchFamily="18" charset="0"/>
              </a:rPr>
              <a:t> </a:t>
            </a:r>
            <a:r>
              <a:rPr lang="en-GB" sz="3200" dirty="0" err="1">
                <a:latin typeface="Times New Roman" panose="02020603050405020304" pitchFamily="18" charset="0"/>
                <a:ea typeface="Calibri" panose="020F0502020204030204" charset="0"/>
                <a:cs typeface="Times New Roman" panose="02020603050405020304" pitchFamily="18" charset="0"/>
              </a:rPr>
              <a:t>trả</a:t>
            </a:r>
            <a:r>
              <a:rPr lang="en-GB" sz="3200" dirty="0">
                <a:latin typeface="Times New Roman" panose="02020603050405020304" pitchFamily="18" charset="0"/>
                <a:ea typeface="Calibri" panose="020F0502020204030204" charset="0"/>
                <a:cs typeface="Times New Roman" panose="02020603050405020304" pitchFamily="18" charset="0"/>
              </a:rPr>
              <a:t> </a:t>
            </a:r>
            <a:r>
              <a:rPr lang="en-GB" sz="3200" dirty="0" err="1">
                <a:latin typeface="Times New Roman" panose="02020603050405020304" pitchFamily="18" charset="0"/>
                <a:ea typeface="Calibri" panose="020F0502020204030204" charset="0"/>
                <a:cs typeface="Times New Roman" panose="02020603050405020304" pitchFamily="18" charset="0"/>
              </a:rPr>
              <a:t>lời</a:t>
            </a:r>
            <a:r>
              <a:rPr lang="en-GB" sz="3200" dirty="0">
                <a:latin typeface="Times New Roman" panose="02020603050405020304" pitchFamily="18" charset="0"/>
                <a:ea typeface="Calibri" panose="020F0502020204030204" charset="0"/>
                <a:cs typeface="Times New Roman" panose="02020603050405020304" pitchFamily="18" charset="0"/>
              </a:rPr>
              <a:t> </a:t>
            </a:r>
            <a:r>
              <a:rPr lang="en-GB" sz="3200" dirty="0" err="1">
                <a:latin typeface="Times New Roman" panose="02020603050405020304" pitchFamily="18" charset="0"/>
                <a:ea typeface="Calibri" panose="020F0502020204030204" charset="0"/>
                <a:cs typeface="Times New Roman" panose="02020603050405020304" pitchFamily="18" charset="0"/>
              </a:rPr>
              <a:t>các</a:t>
            </a:r>
            <a:r>
              <a:rPr lang="en-GB" sz="3200" dirty="0">
                <a:latin typeface="Times New Roman" panose="02020603050405020304" pitchFamily="18" charset="0"/>
                <a:ea typeface="Calibri" panose="020F0502020204030204" charset="0"/>
                <a:cs typeface="Times New Roman" panose="02020603050405020304" pitchFamily="18" charset="0"/>
              </a:rPr>
              <a:t> </a:t>
            </a:r>
            <a:r>
              <a:rPr lang="en-GB" sz="3200" dirty="0" err="1">
                <a:latin typeface="Times New Roman" panose="02020603050405020304" pitchFamily="18" charset="0"/>
                <a:ea typeface="Calibri" panose="020F0502020204030204" charset="0"/>
                <a:cs typeface="Times New Roman" panose="02020603050405020304" pitchFamily="18" charset="0"/>
              </a:rPr>
              <a:t>câu</a:t>
            </a:r>
            <a:r>
              <a:rPr lang="en-GB" sz="3200" dirty="0">
                <a:latin typeface="Times New Roman" panose="02020603050405020304" pitchFamily="18" charset="0"/>
                <a:ea typeface="Calibri" panose="020F0502020204030204" charset="0"/>
                <a:cs typeface="Times New Roman" panose="02020603050405020304" pitchFamily="18" charset="0"/>
              </a:rPr>
              <a:t> </a:t>
            </a:r>
            <a:r>
              <a:rPr lang="en-GB" sz="3200" dirty="0" err="1">
                <a:latin typeface="Times New Roman" panose="02020603050405020304" pitchFamily="18" charset="0"/>
                <a:ea typeface="Calibri" panose="020F0502020204030204" charset="0"/>
                <a:cs typeface="Times New Roman" panose="02020603050405020304" pitchFamily="18" charset="0"/>
              </a:rPr>
              <a:t>hỏi</a:t>
            </a:r>
            <a:r>
              <a:rPr lang="en-GB" sz="3200" dirty="0">
                <a:latin typeface="Times New Roman" panose="02020603050405020304" pitchFamily="18" charset="0"/>
                <a:ea typeface="Calibri" panose="020F0502020204030204" charset="0"/>
                <a:cs typeface="Times New Roman" panose="02020603050405020304" pitchFamily="18" charset="0"/>
              </a:rPr>
              <a:t> </a:t>
            </a:r>
            <a:r>
              <a:rPr lang="en-GB" sz="3200" dirty="0" err="1">
                <a:latin typeface="Times New Roman" panose="02020603050405020304" pitchFamily="18" charset="0"/>
                <a:ea typeface="Calibri" panose="020F0502020204030204" charset="0"/>
                <a:cs typeface="Times New Roman" panose="02020603050405020304" pitchFamily="18" charset="0"/>
              </a:rPr>
              <a:t>cuối</a:t>
            </a:r>
            <a:r>
              <a:rPr lang="en-GB" sz="3200" dirty="0">
                <a:latin typeface="Times New Roman" panose="02020603050405020304" pitchFamily="18" charset="0"/>
                <a:ea typeface="Calibri" panose="020F0502020204030204" charset="0"/>
                <a:cs typeface="Times New Roman" panose="02020603050405020304" pitchFamily="18" charset="0"/>
              </a:rPr>
              <a:t> </a:t>
            </a:r>
            <a:r>
              <a:rPr lang="en-GB" sz="3200" dirty="0" err="1">
                <a:latin typeface="Times New Roman" panose="02020603050405020304" pitchFamily="18" charset="0"/>
                <a:ea typeface="Calibri" panose="020F0502020204030204" charset="0"/>
                <a:cs typeface="Times New Roman" panose="02020603050405020304" pitchFamily="18" charset="0"/>
              </a:rPr>
              <a:t>bài</a:t>
            </a:r>
            <a:r>
              <a:rPr lang="en-GB" sz="3200" dirty="0">
                <a:latin typeface="Times New Roman" panose="02020603050405020304" pitchFamily="18" charset="0"/>
                <a:ea typeface="Calibri" panose="020F0502020204030204" charset="0"/>
                <a:cs typeface="Times New Roman" panose="02020603050405020304" pitchFamily="18" charset="0"/>
              </a:rPr>
              <a:t> Tr 127.</a:t>
            </a:r>
            <a:endParaRPr lang="en-GB" sz="3200" dirty="0">
              <a:latin typeface="Times New Roman" panose="02020603050405020304" pitchFamily="18" charset="0"/>
              <a:ea typeface="Calibri" panose="020F0502020204030204" charset="0"/>
              <a:cs typeface="Times New Roman" panose="02020603050405020304" pitchFamily="18" charset="0"/>
            </a:endParaRPr>
          </a:p>
          <a:p>
            <a:pPr>
              <a:lnSpc>
                <a:spcPct val="107000"/>
              </a:lnSpc>
              <a:spcAft>
                <a:spcPts val="800"/>
              </a:spcAft>
            </a:pPr>
            <a:r>
              <a:rPr lang="en-GB" sz="3200" dirty="0">
                <a:latin typeface="Times New Roman" panose="02020603050405020304" pitchFamily="18" charset="0"/>
                <a:ea typeface="Calibri" panose="020F0502020204030204" charset="0"/>
                <a:cs typeface="Times New Roman" panose="02020603050405020304" pitchFamily="18" charset="0"/>
              </a:rPr>
              <a:t>- </a:t>
            </a:r>
            <a:r>
              <a:rPr lang="en-GB" sz="3200" dirty="0" err="1">
                <a:latin typeface="Times New Roman" panose="02020603050405020304" pitchFamily="18" charset="0"/>
                <a:ea typeface="Calibri" panose="020F0502020204030204" charset="0"/>
                <a:cs typeface="Times New Roman" panose="02020603050405020304" pitchFamily="18" charset="0"/>
              </a:rPr>
              <a:t>Xem</a:t>
            </a:r>
            <a:r>
              <a:rPr lang="en-GB" sz="3200" dirty="0">
                <a:latin typeface="Times New Roman" panose="02020603050405020304" pitchFamily="18" charset="0"/>
                <a:ea typeface="Calibri" panose="020F0502020204030204" charset="0"/>
                <a:cs typeface="Times New Roman" panose="02020603050405020304" pitchFamily="18" charset="0"/>
              </a:rPr>
              <a:t> </a:t>
            </a:r>
            <a:r>
              <a:rPr lang="en-GB" sz="3200" dirty="0" err="1">
                <a:latin typeface="Times New Roman" panose="02020603050405020304" pitchFamily="18" charset="0"/>
                <a:ea typeface="Calibri" panose="020F0502020204030204" charset="0"/>
                <a:cs typeface="Times New Roman" panose="02020603050405020304" pitchFamily="18" charset="0"/>
              </a:rPr>
              <a:t>lại</a:t>
            </a:r>
            <a:r>
              <a:rPr lang="en-GB" sz="3200" dirty="0">
                <a:latin typeface="Times New Roman" panose="02020603050405020304" pitchFamily="18" charset="0"/>
                <a:ea typeface="Calibri" panose="020F0502020204030204" charset="0"/>
                <a:cs typeface="Times New Roman" panose="02020603050405020304" pitchFamily="18" charset="0"/>
              </a:rPr>
              <a:t> </a:t>
            </a:r>
            <a:r>
              <a:rPr lang="en-GB" sz="3200" dirty="0" err="1">
                <a:latin typeface="Times New Roman" panose="02020603050405020304" pitchFamily="18" charset="0"/>
                <a:ea typeface="Calibri" panose="020F0502020204030204" charset="0"/>
                <a:cs typeface="Times New Roman" panose="02020603050405020304" pitchFamily="18" charset="0"/>
              </a:rPr>
              <a:t>các</a:t>
            </a:r>
            <a:r>
              <a:rPr lang="en-GB" sz="3200" dirty="0">
                <a:latin typeface="Times New Roman" panose="02020603050405020304" pitchFamily="18" charset="0"/>
                <a:ea typeface="Calibri" panose="020F0502020204030204" charset="0"/>
                <a:cs typeface="Times New Roman" panose="02020603050405020304" pitchFamily="18" charset="0"/>
              </a:rPr>
              <a:t> </a:t>
            </a:r>
            <a:r>
              <a:rPr lang="en-GB" sz="3200" dirty="0" err="1">
                <a:latin typeface="Times New Roman" panose="02020603050405020304" pitchFamily="18" charset="0"/>
                <a:ea typeface="Calibri" panose="020F0502020204030204" charset="0"/>
                <a:cs typeface="Times New Roman" panose="02020603050405020304" pitchFamily="18" charset="0"/>
              </a:rPr>
              <a:t>bài</a:t>
            </a:r>
            <a:r>
              <a:rPr lang="en-GB" sz="3200" dirty="0">
                <a:latin typeface="Times New Roman" panose="02020603050405020304" pitchFamily="18" charset="0"/>
                <a:ea typeface="Calibri" panose="020F0502020204030204" charset="0"/>
                <a:cs typeface="Times New Roman" panose="02020603050405020304" pitchFamily="18" charset="0"/>
              </a:rPr>
              <a:t> </a:t>
            </a:r>
            <a:r>
              <a:rPr lang="en-GB" sz="3200" dirty="0" err="1">
                <a:latin typeface="Times New Roman" panose="02020603050405020304" pitchFamily="18" charset="0"/>
                <a:ea typeface="Calibri" panose="020F0502020204030204" charset="0"/>
                <a:cs typeface="Times New Roman" panose="02020603050405020304" pitchFamily="18" charset="0"/>
              </a:rPr>
              <a:t>từ</a:t>
            </a:r>
            <a:r>
              <a:rPr lang="en-GB" sz="3200" dirty="0">
                <a:latin typeface="Times New Roman" panose="02020603050405020304" pitchFamily="18" charset="0"/>
                <a:ea typeface="Calibri" panose="020F0502020204030204" charset="0"/>
                <a:cs typeface="Times New Roman" panose="02020603050405020304" pitchFamily="18" charset="0"/>
              </a:rPr>
              <a:t> 22 - 26 </a:t>
            </a:r>
            <a:r>
              <a:rPr lang="en-GB" sz="3200" dirty="0" err="1">
                <a:latin typeface="Times New Roman" panose="02020603050405020304" pitchFamily="18" charset="0"/>
                <a:ea typeface="Calibri" panose="020F0502020204030204" charset="0"/>
                <a:cs typeface="Times New Roman" panose="02020603050405020304" pitchFamily="18" charset="0"/>
              </a:rPr>
              <a:t>để</a:t>
            </a:r>
            <a:r>
              <a:rPr lang="en-GB" sz="3200" dirty="0">
                <a:latin typeface="Times New Roman" panose="02020603050405020304" pitchFamily="18" charset="0"/>
                <a:ea typeface="Calibri" panose="020F0502020204030204" charset="0"/>
                <a:cs typeface="Times New Roman" panose="02020603050405020304" pitchFamily="18" charset="0"/>
              </a:rPr>
              <a:t> </a:t>
            </a:r>
            <a:r>
              <a:rPr lang="en-GB" sz="3200" dirty="0" err="1">
                <a:latin typeface="Times New Roman" panose="02020603050405020304" pitchFamily="18" charset="0"/>
                <a:ea typeface="Calibri" panose="020F0502020204030204" charset="0"/>
                <a:cs typeface="Times New Roman" panose="02020603050405020304" pitchFamily="18" charset="0"/>
              </a:rPr>
              <a:t>Ôn</a:t>
            </a:r>
            <a:r>
              <a:rPr lang="en-GB" sz="3200" dirty="0">
                <a:latin typeface="Times New Roman" panose="02020603050405020304" pitchFamily="18" charset="0"/>
                <a:ea typeface="Calibri" panose="020F0502020204030204" charset="0"/>
                <a:cs typeface="Times New Roman" panose="02020603050405020304" pitchFamily="18" charset="0"/>
              </a:rPr>
              <a:t> </a:t>
            </a:r>
            <a:r>
              <a:rPr lang="en-GB" sz="3200" dirty="0" err="1">
                <a:latin typeface="Times New Roman" panose="02020603050405020304" pitchFamily="18" charset="0"/>
                <a:ea typeface="Calibri" panose="020F0502020204030204" charset="0"/>
                <a:cs typeface="Times New Roman" panose="02020603050405020304" pitchFamily="18" charset="0"/>
              </a:rPr>
              <a:t>tập</a:t>
            </a:r>
            <a:r>
              <a:rPr lang="en-GB" sz="3200" dirty="0">
                <a:latin typeface="Times New Roman" panose="02020603050405020304" pitchFamily="18" charset="0"/>
                <a:ea typeface="Calibri" panose="020F0502020204030204" charset="0"/>
                <a:cs typeface="Times New Roman" panose="02020603050405020304" pitchFamily="18" charset="0"/>
              </a:rPr>
              <a:t>.</a:t>
            </a:r>
            <a:endParaRPr lang="en-GB" sz="3200" dirty="0">
              <a:latin typeface="Times New Roman" panose="02020603050405020304" pitchFamily="18" charset="0"/>
              <a:ea typeface="Calibri" panose="020F0502020204030204" charset="0"/>
              <a:cs typeface="Times New Roman" panose="02020603050405020304" pitchFamily="18" charset="0"/>
            </a:endParaRPr>
          </a:p>
        </p:txBody>
      </p:sp>
      <p:sp>
        <p:nvSpPr>
          <p:cNvPr id="34820" name="TextBox 3"/>
          <p:cNvSpPr txBox="1">
            <a:spLocks noChangeArrowheads="1"/>
          </p:cNvSpPr>
          <p:nvPr/>
        </p:nvSpPr>
        <p:spPr bwMode="auto">
          <a:xfrm>
            <a:off x="2133600" y="838200"/>
            <a:ext cx="4953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GB" sz="4000">
                <a:solidFill>
                  <a:srgbClr val="FF0000"/>
                </a:solidFill>
              </a:rPr>
              <a:t>DẶN DÒ</a:t>
            </a:r>
            <a:endParaRPr lang="en-GB" sz="400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7710" y="10237"/>
            <a:ext cx="9220200" cy="6854688"/>
          </a:xfrm>
          <a:prstGeom prst="rect">
            <a:avLst/>
          </a:prstGeom>
        </p:spPr>
      </p:pic>
      <p:pic>
        <p:nvPicPr>
          <p:cNvPr id="10" name="Picture 21" descr="Tay viÕt "/>
          <p:cNvPicPr>
            <a:picLocks noChangeAspect="1" noChangeArrowheads="1" noCrop="1"/>
          </p:cNvPicPr>
          <p:nvPr/>
        </p:nvPicPr>
        <p:blipFill>
          <a:blip r:embed="rId2"/>
          <a:srcRect/>
          <a:stretch>
            <a:fillRect/>
          </a:stretch>
        </p:blipFill>
        <p:spPr bwMode="auto">
          <a:xfrm>
            <a:off x="8001000" y="708629"/>
            <a:ext cx="959201" cy="657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20"/>
          <p:cNvSpPr txBox="1">
            <a:spLocks noChangeArrowheads="1"/>
          </p:cNvSpPr>
          <p:nvPr/>
        </p:nvSpPr>
        <p:spPr bwMode="auto">
          <a:xfrm>
            <a:off x="-41565" y="396539"/>
            <a:ext cx="514696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defRPr/>
            </a:pPr>
            <a:r>
              <a:rPr lang="en-US" altLang="en-US" sz="2800" b="1" u="sng" dirty="0">
                <a:solidFill>
                  <a:srgbClr val="3333FF"/>
                </a:solidFill>
                <a:latin typeface="Times New Roman" panose="02020603050405020304" pitchFamily="18" charset="0"/>
                <a:cs typeface="Times New Roman" panose="02020603050405020304" pitchFamily="18" charset="0"/>
              </a:rPr>
              <a:t>I. </a:t>
            </a:r>
            <a:r>
              <a:rPr lang="en-US" altLang="en-US" sz="2800" b="1" u="sng" dirty="0" err="1">
                <a:solidFill>
                  <a:srgbClr val="3333FF"/>
                </a:solidFill>
                <a:latin typeface="Times New Roman" panose="02020603050405020304" pitchFamily="18" charset="0"/>
                <a:cs typeface="Times New Roman" panose="02020603050405020304" pitchFamily="18" charset="0"/>
              </a:rPr>
              <a:t>Trao</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đổi</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khí</a:t>
            </a:r>
            <a:r>
              <a:rPr lang="en-US" altLang="en-US" sz="2800" b="1" u="sng" dirty="0">
                <a:solidFill>
                  <a:srgbClr val="3333FF"/>
                </a:solidFill>
                <a:latin typeface="Times New Roman" panose="02020603050405020304" pitchFamily="18" charset="0"/>
                <a:cs typeface="Times New Roman" panose="02020603050405020304" pitchFamily="18" charset="0"/>
              </a:rPr>
              <a:t> ở </a:t>
            </a:r>
            <a:r>
              <a:rPr lang="en-US" altLang="en-US" sz="2800" b="1" u="sng" dirty="0" err="1">
                <a:solidFill>
                  <a:srgbClr val="3333FF"/>
                </a:solidFill>
                <a:latin typeface="Times New Roman" panose="02020603050405020304" pitchFamily="18" charset="0"/>
                <a:cs typeface="Times New Roman" panose="02020603050405020304" pitchFamily="18" charset="0"/>
              </a:rPr>
              <a:t>sinh</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vật</a:t>
            </a:r>
            <a:r>
              <a:rPr lang="en-US" altLang="en-US" sz="2800" b="1" u="sng" dirty="0">
                <a:solidFill>
                  <a:srgbClr val="3333FF"/>
                </a:solidFill>
                <a:latin typeface="Times New Roman" panose="02020603050405020304" pitchFamily="18" charset="0"/>
                <a:cs typeface="Times New Roman" panose="02020603050405020304" pitchFamily="18" charset="0"/>
              </a:rPr>
              <a:t>:</a:t>
            </a:r>
            <a:endParaRPr lang="en-US" altLang="en-US" sz="2800" b="1" u="sng" dirty="0">
              <a:solidFill>
                <a:srgbClr val="3333FF"/>
              </a:solidFill>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2886" y="4218445"/>
            <a:ext cx="2098883" cy="2798510"/>
          </a:xfrm>
          <a:prstGeom prst="rect">
            <a:avLst/>
          </a:prstGeom>
        </p:spPr>
      </p:pic>
      <p:sp>
        <p:nvSpPr>
          <p:cNvPr id="13" name="Text Box 20"/>
          <p:cNvSpPr txBox="1">
            <a:spLocks noChangeArrowheads="1"/>
          </p:cNvSpPr>
          <p:nvPr/>
        </p:nvSpPr>
        <p:spPr bwMode="auto">
          <a:xfrm>
            <a:off x="1524000" y="0"/>
            <a:ext cx="63246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defRPr/>
            </a:pPr>
            <a:r>
              <a:rPr lang="en-US" altLang="en-US" sz="2800" b="1" dirty="0">
                <a:solidFill>
                  <a:srgbClr val="FF0000"/>
                </a:solidFill>
                <a:latin typeface="Times New Roman" panose="02020603050405020304" pitchFamily="18" charset="0"/>
                <a:cs typeface="Times New Roman" panose="02020603050405020304" pitchFamily="18" charset="0"/>
              </a:rPr>
              <a:t>BÀI 27. TRAO ĐỔI KHÍ Ở SINH VẬT </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Box 2"/>
          <p:cNvSpPr txBox="1">
            <a:spLocks noChangeArrowheads="1"/>
          </p:cNvSpPr>
          <p:nvPr/>
        </p:nvSpPr>
        <p:spPr bwMode="auto">
          <a:xfrm>
            <a:off x="152400" y="76200"/>
            <a:ext cx="89154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sz="2800" b="1" dirty="0">
                <a:latin typeface="Times New Roman" panose="02020603050405020304" pitchFamily="18" charset="0"/>
                <a:cs typeface="Times New Roman" panose="02020603050405020304" pitchFamily="18" charset="0"/>
              </a:rPr>
              <a:t>Con ng</a:t>
            </a:r>
            <a:r>
              <a:rPr lang="vi-VN" sz="2800" b="1" dirty="0">
                <a:latin typeface="Times New Roman" panose="02020603050405020304" pitchFamily="18" charset="0"/>
                <a:cs typeface="Times New Roman" panose="02020603050405020304" pitchFamily="18" charset="0"/>
              </a:rPr>
              <a:t>ư</a:t>
            </a:r>
            <a:r>
              <a:rPr lang="en-US" sz="2800" b="1" dirty="0" err="1">
                <a:latin typeface="Times New Roman" panose="02020603050405020304" pitchFamily="18" charset="0"/>
                <a:cs typeface="Times New Roman" panose="02020603050405020304" pitchFamily="18" charset="0"/>
              </a:rPr>
              <a:t>ời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loài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sinh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vật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đều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phải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thực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hiện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quá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trao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đổi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chất</a:t>
            </a:r>
            <a:endParaRPr lang="en-US" sz="2800" b="1" dirty="0">
              <a:latin typeface="Times New Roman" panose="02020603050405020304" pitchFamily="18" charset="0"/>
              <a:cs typeface="Times New Roman" panose="02020603050405020304" pitchFamily="18" charset="0"/>
            </a:endParaRPr>
          </a:p>
        </p:txBody>
      </p:sp>
      <p:pic>
        <p:nvPicPr>
          <p:cNvPr id="4" name="Picture 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114300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33475"/>
            <a:ext cx="9144000" cy="564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8" y="1133475"/>
            <a:ext cx="9144001"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xit" presetSubtype="1" fill="hold" nodeType="clickEffect">
                                  <p:stCondLst>
                                    <p:cond delay="0"/>
                                  </p:stCondLst>
                                  <p:childTnLst>
                                    <p:animEffect transition="out" filter="wheel(1)">
                                      <p:cBhvr>
                                        <p:cTn id="11" dur="2000"/>
                                        <p:tgtEl>
                                          <p:spTgt spid="4"/>
                                        </p:tgtEl>
                                      </p:cBhvr>
                                    </p:animEffect>
                                    <p:set>
                                      <p:cBhvr>
                                        <p:cTn id="12" dur="1" fill="hold">
                                          <p:stCondLst>
                                            <p:cond delay="19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xit" presetSubtype="1" fill="hold" nodeType="clickEffect">
                                  <p:stCondLst>
                                    <p:cond delay="0"/>
                                  </p:stCondLst>
                                  <p:childTnLst>
                                    <p:animEffect transition="out" filter="wheel(1)">
                                      <p:cBhvr>
                                        <p:cTn id="21" dur="2000"/>
                                        <p:tgtEl>
                                          <p:spTgt spid="5"/>
                                        </p:tgtEl>
                                      </p:cBhvr>
                                    </p:animEffect>
                                    <p:set>
                                      <p:cBhvr>
                                        <p:cTn id="22" dur="1" fill="hold">
                                          <p:stCondLst>
                                            <p:cond delay="1999"/>
                                          </p:stCondLst>
                                        </p:cTn>
                                        <p:tgtEl>
                                          <p:spTgt spid="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32" presetClass="emph" presetSubtype="0" fill="hold" nodeType="clickEffect">
                                  <p:stCondLst>
                                    <p:cond delay="0"/>
                                  </p:stCondLst>
                                  <p:childTnLst>
                                    <p:animRot by="120000">
                                      <p:cBhvr>
                                        <p:cTn id="31" dur="100" fill="hold">
                                          <p:stCondLst>
                                            <p:cond delay="0"/>
                                          </p:stCondLst>
                                        </p:cTn>
                                        <p:tgtEl>
                                          <p:spTgt spid="6"/>
                                        </p:tgtEl>
                                        <p:attrNameLst>
                                          <p:attrName>r</p:attrName>
                                        </p:attrNameLst>
                                      </p:cBhvr>
                                    </p:animRot>
                                    <p:animRot by="-240000">
                                      <p:cBhvr>
                                        <p:cTn id="32" dur="200" fill="hold">
                                          <p:stCondLst>
                                            <p:cond delay="200"/>
                                          </p:stCondLst>
                                        </p:cTn>
                                        <p:tgtEl>
                                          <p:spTgt spid="6"/>
                                        </p:tgtEl>
                                        <p:attrNameLst>
                                          <p:attrName>r</p:attrName>
                                        </p:attrNameLst>
                                      </p:cBhvr>
                                    </p:animRot>
                                    <p:animRot by="240000">
                                      <p:cBhvr>
                                        <p:cTn id="33" dur="200" fill="hold">
                                          <p:stCondLst>
                                            <p:cond delay="400"/>
                                          </p:stCondLst>
                                        </p:cTn>
                                        <p:tgtEl>
                                          <p:spTgt spid="6"/>
                                        </p:tgtEl>
                                        <p:attrNameLst>
                                          <p:attrName>r</p:attrName>
                                        </p:attrNameLst>
                                      </p:cBhvr>
                                    </p:animRot>
                                    <p:animRot by="-240000">
                                      <p:cBhvr>
                                        <p:cTn id="34" dur="200" fill="hold">
                                          <p:stCondLst>
                                            <p:cond delay="600"/>
                                          </p:stCondLst>
                                        </p:cTn>
                                        <p:tgtEl>
                                          <p:spTgt spid="6"/>
                                        </p:tgtEl>
                                        <p:attrNameLst>
                                          <p:attrName>r</p:attrName>
                                        </p:attrNameLst>
                                      </p:cBhvr>
                                    </p:animRot>
                                    <p:animRot by="120000">
                                      <p:cBhvr>
                                        <p:cTn id="35"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Box 1"/>
          <p:cNvSpPr txBox="1">
            <a:spLocks noChangeArrowheads="1"/>
          </p:cNvSpPr>
          <p:nvPr/>
        </p:nvSpPr>
        <p:spPr bwMode="auto">
          <a:xfrm>
            <a:off x="457199" y="685800"/>
            <a:ext cx="817721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loài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vật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sống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cạn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đặc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biệt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loài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thú</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chúng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trao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đổi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khí</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bằng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phổi</a:t>
            </a:r>
            <a:r>
              <a:rPr lang="en-US" sz="2800" b="1" dirty="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pic>
        <p:nvPicPr>
          <p:cNvPr id="3"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09588" y="1752600"/>
            <a:ext cx="7877175"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413" y="1717675"/>
            <a:ext cx="83820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Grp="1" noChangeArrowheads="1"/>
          </p:cNvSpPr>
          <p:nvPr>
            <p:ph type="title"/>
          </p:nvPr>
        </p:nvSpPr>
        <p:spPr>
          <a:xfrm>
            <a:off x="609600" y="176188"/>
            <a:ext cx="7772400" cy="457200"/>
          </a:xfrm>
        </p:spPr>
        <p:txBody>
          <a:bodyPr>
            <a:noAutofit/>
          </a:bodyPr>
          <a:lstStyle/>
          <a:p>
            <a:pPr eaLnBrk="1" hangingPunct="1"/>
            <a:r>
              <a:rPr lang="en-US" altLang="en-US" sz="3200" b="1" dirty="0" err="1">
                <a:solidFill>
                  <a:srgbClr val="FF0000"/>
                </a:solidFill>
                <a:latin typeface="Times New Roman" panose="02020603050405020304" pitchFamily="18" charset="0"/>
                <a:cs typeface="Times New Roman" panose="02020603050405020304" pitchFamily="18" charset="0"/>
              </a:rPr>
              <a:t>Tìm</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hiểu</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khái</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niệm</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trao</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đổi</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khí</a:t>
            </a:r>
            <a:r>
              <a:rPr lang="en-US" altLang="en-US" sz="3200" b="1" dirty="0">
                <a:solidFill>
                  <a:srgbClr val="FF0000"/>
                </a:solidFill>
                <a:latin typeface="Times New Roman" panose="02020603050405020304" pitchFamily="18" charset="0"/>
                <a:cs typeface="Times New Roman" panose="02020603050405020304" pitchFamily="18" charset="0"/>
              </a:rPr>
              <a:t> ở </a:t>
            </a:r>
            <a:r>
              <a:rPr lang="en-US" altLang="en-US" sz="3200" b="1" dirty="0" err="1">
                <a:solidFill>
                  <a:srgbClr val="FF0000"/>
                </a:solidFill>
                <a:latin typeface="Times New Roman" panose="02020603050405020304" pitchFamily="18" charset="0"/>
                <a:cs typeface="Times New Roman" panose="02020603050405020304" pitchFamily="18" charset="0"/>
              </a:rPr>
              <a:t>sinh</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vật</a:t>
            </a:r>
            <a:endParaRPr lang="en-US" altLang="en-US" sz="3200"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xit" presetSubtype="1" fill="hold" nodeType="clickEffect">
                                  <p:stCondLst>
                                    <p:cond delay="0"/>
                                  </p:stCondLst>
                                  <p:childTnLst>
                                    <p:animEffect transition="out" filter="wheel(1)">
                                      <p:cBhvr>
                                        <p:cTn id="11" dur="2000"/>
                                        <p:tgtEl>
                                          <p:spTgt spid="3"/>
                                        </p:tgtEl>
                                      </p:cBhvr>
                                    </p:animEffect>
                                    <p:set>
                                      <p:cBhvr>
                                        <p:cTn id="12" dur="1" fill="hold">
                                          <p:stCondLst>
                                            <p:cond delay="1999"/>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0" presetClass="emph" presetSubtype="0" fill="hold" nodeType="clickEffect">
                                  <p:stCondLst>
                                    <p:cond delay="0"/>
                                  </p:stCondLst>
                                  <p:childTnLst>
                                    <p:animClr clrSpc="hsl" dir="cw">
                                      <p:cBhvr override="childStyle">
                                        <p:cTn id="23" dur="500" fill="hold"/>
                                        <p:tgtEl>
                                          <p:spTgt spid="5"/>
                                        </p:tgtEl>
                                        <p:attrNameLst>
                                          <p:attrName>style.color</p:attrName>
                                        </p:attrNameLst>
                                      </p:cBhvr>
                                      <p:by>
                                        <p:hsl h="0" s="12549" l="25098"/>
                                      </p:by>
                                    </p:animClr>
                                    <p:animClr clrSpc="hsl" dir="cw">
                                      <p:cBhvr>
                                        <p:cTn id="24" dur="500" fill="hold"/>
                                        <p:tgtEl>
                                          <p:spTgt spid="5"/>
                                        </p:tgtEl>
                                        <p:attrNameLst>
                                          <p:attrName>fillcolor</p:attrName>
                                        </p:attrNameLst>
                                      </p:cBhvr>
                                      <p:by>
                                        <p:hsl h="0" s="12549" l="25098"/>
                                      </p:by>
                                    </p:animClr>
                                    <p:animClr clrSpc="hsl" dir="cw">
                                      <p:cBhvr>
                                        <p:cTn id="25" dur="500" fill="hold"/>
                                        <p:tgtEl>
                                          <p:spTgt spid="5"/>
                                        </p:tgtEl>
                                        <p:attrNameLst>
                                          <p:attrName>stroke.color</p:attrName>
                                        </p:attrNameLst>
                                      </p:cBhvr>
                                      <p:by>
                                        <p:hsl h="0" s="12549" l="25098"/>
                                      </p:by>
                                    </p:animClr>
                                    <p:set>
                                      <p:cBhvr>
                                        <p:cTn id="26" dur="500" fill="hold"/>
                                        <p:tgtEl>
                                          <p:spTgt spid="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76200"/>
            <a:ext cx="8686800" cy="3108543"/>
          </a:xfrm>
          <a:prstGeom prst="rect">
            <a:avLst/>
          </a:prstGeom>
        </p:spPr>
        <p:txBody>
          <a:bodyPr wrap="square">
            <a:spAutoFit/>
          </a:bodyPr>
          <a:lstStyle/>
          <a:p>
            <a:r>
              <a:rPr lang="vi-VN" sz="2800" b="1" dirty="0">
                <a:latin typeface="Times New Roman" panose="02020603050405020304" pitchFamily="18" charset="0"/>
                <a:cs typeface="Times New Roman" panose="02020603050405020304" pitchFamily="18" charset="0"/>
              </a:rPr>
              <a:t>Câu 1</a:t>
            </a:r>
            <a:r>
              <a:rPr lang="en-US" sz="2800" b="1" dirty="0">
                <a:latin typeface="Times New Roman" panose="02020603050405020304" pitchFamily="18" charset="0"/>
                <a:cs typeface="Times New Roman" panose="02020603050405020304" pitchFamily="18" charset="0"/>
              </a:rPr>
              <a:t>.</a:t>
            </a:r>
            <a:r>
              <a:rPr lang="vi-VN" sz="2800" b="1"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Quá trình trao đổi khí ở thực vật, động vật diễn ra vào thời gian nào trong ngày?</a:t>
            </a:r>
            <a:endParaRPr lang="vi-VN" sz="2800" dirty="0">
              <a:latin typeface="Times New Roman" panose="02020603050405020304" pitchFamily="18" charset="0"/>
              <a:cs typeface="Times New Roman" panose="02020603050405020304" pitchFamily="18" charset="0"/>
            </a:endParaRPr>
          </a:p>
          <a:p>
            <a:r>
              <a:rPr lang="vi-VN" sz="2800" b="1" dirty="0">
                <a:latin typeface="Times New Roman" panose="02020603050405020304" pitchFamily="18" charset="0"/>
                <a:cs typeface="Times New Roman" panose="02020603050405020304" pitchFamily="18" charset="0"/>
              </a:rPr>
              <a:t>Câu 2</a:t>
            </a:r>
            <a:r>
              <a:rPr lang="en-US" sz="2800" b="1" dirty="0">
                <a:latin typeface="Times New Roman" panose="02020603050405020304" pitchFamily="18" charset="0"/>
                <a:cs typeface="Times New Roman" panose="02020603050405020304" pitchFamily="18" charset="0"/>
              </a:rPr>
              <a:t>.</a:t>
            </a:r>
            <a:r>
              <a:rPr lang="vi-VN" sz="2800" dirty="0">
                <a:latin typeface="Times New Roman" panose="02020603050405020304" pitchFamily="18" charset="0"/>
                <a:cs typeface="Times New Roman" panose="02020603050405020304" pitchFamily="18" charset="0"/>
              </a:rPr>
              <a:t> Hãy cho biết cơ chế chung của sự trao đổi khí giữa cơ thể với môi trường ngoài</a:t>
            </a:r>
            <a:r>
              <a:rPr lang="en-US" sz="2800" dirty="0">
                <a:latin typeface="Times New Roman" panose="02020603050405020304" pitchFamily="18" charset="0"/>
                <a:cs typeface="Times New Roman" panose="02020603050405020304" pitchFamily="18" charset="0"/>
              </a:rPr>
              <a:t>?</a:t>
            </a:r>
            <a:endParaRPr lang="vi-VN" sz="2800" dirty="0">
              <a:latin typeface="Times New Roman" panose="02020603050405020304" pitchFamily="18" charset="0"/>
              <a:cs typeface="Times New Roman" panose="02020603050405020304" pitchFamily="18" charset="0"/>
            </a:endParaRPr>
          </a:p>
          <a:p>
            <a:r>
              <a:rPr lang="vi-VN" sz="2800" b="1" dirty="0">
                <a:latin typeface="Times New Roman" panose="02020603050405020304" pitchFamily="18" charset="0"/>
                <a:cs typeface="Times New Roman" panose="02020603050405020304" pitchFamily="18" charset="0"/>
              </a:rPr>
              <a:t>Câu 3</a:t>
            </a:r>
            <a:r>
              <a:rPr lang="en-US" sz="2800" b="1" dirty="0">
                <a:latin typeface="Times New Roman" panose="02020603050405020304" pitchFamily="18" charset="0"/>
                <a:cs typeface="Times New Roman" panose="02020603050405020304" pitchFamily="18" charset="0"/>
              </a:rPr>
              <a:t>.</a:t>
            </a:r>
            <a:r>
              <a:rPr lang="vi-VN" sz="2800" b="1"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Nêu vai trò của sự trao đổi khí với cơ thể sinh vật</a:t>
            </a:r>
            <a:r>
              <a:rPr lang="en-US" sz="2800" dirty="0">
                <a:latin typeface="Times New Roman" panose="02020603050405020304" pitchFamily="18" charset="0"/>
                <a:cs typeface="Times New Roman" panose="02020603050405020304" pitchFamily="18" charset="0"/>
              </a:rPr>
              <a:t>?</a:t>
            </a:r>
            <a:endParaRPr lang="vi-VN" sz="2800" dirty="0">
              <a:latin typeface="Times New Roman" panose="02020603050405020304" pitchFamily="18" charset="0"/>
              <a:cs typeface="Times New Roman" panose="02020603050405020304" pitchFamily="18" charset="0"/>
            </a:endParaRPr>
          </a:p>
          <a:p>
            <a:r>
              <a:rPr lang="vi-VN" sz="2800" b="1" dirty="0">
                <a:latin typeface="Times New Roman" panose="02020603050405020304" pitchFamily="18" charset="0"/>
                <a:cs typeface="Times New Roman" panose="02020603050405020304" pitchFamily="18" charset="0"/>
              </a:rPr>
              <a:t>Câu 4</a:t>
            </a:r>
            <a:r>
              <a:rPr lang="en-US" sz="2800" b="1" dirty="0">
                <a:latin typeface="Times New Roman" panose="02020603050405020304" pitchFamily="18" charset="0"/>
                <a:cs typeface="Times New Roman" panose="02020603050405020304" pitchFamily="18" charset="0"/>
              </a:rPr>
              <a:t>.</a:t>
            </a:r>
            <a:r>
              <a:rPr lang="vi-VN" sz="2800" b="1"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Cho biết mối liên quan giữa sự trao đổi khí và hô hấp tế bào</a:t>
            </a:r>
            <a:r>
              <a:rPr lang="en-US" sz="2800" dirty="0">
                <a:latin typeface="Times New Roman" panose="02020603050405020304" pitchFamily="18" charset="0"/>
                <a:cs typeface="Times New Roman" panose="02020603050405020304" pitchFamily="18" charset="0"/>
              </a:rPr>
              <a:t>?</a:t>
            </a:r>
            <a:endParaRPr lang="vi-VN" sz="2800" dirty="0">
              <a:latin typeface="Times New Roman" panose="02020603050405020304" pitchFamily="18" charset="0"/>
              <a:cs typeface="Times New Roman" panose="02020603050405020304" pitchFamily="18" charset="0"/>
            </a:endParaRPr>
          </a:p>
        </p:txBody>
      </p:sp>
      <p:pic>
        <p:nvPicPr>
          <p:cNvPr id="2050"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184743"/>
            <a:ext cx="4114800" cy="3673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3048000"/>
            <a:ext cx="4876800"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533400"/>
            <a:ext cx="8915400" cy="6124754"/>
          </a:xfrm>
          <a:prstGeom prst="rect">
            <a:avLst/>
          </a:prstGeom>
        </p:spPr>
        <p:txBody>
          <a:bodyPr wrap="square">
            <a:spAutoFit/>
          </a:bodyPr>
          <a:lstStyle/>
          <a:p>
            <a:r>
              <a:rPr lang="vi-VN" sz="2800" b="1" dirty="0">
                <a:latin typeface="+mj-lt"/>
              </a:rPr>
              <a:t>Câu 1</a:t>
            </a:r>
            <a:r>
              <a:rPr lang="en-US" sz="2800" b="1" dirty="0">
                <a:latin typeface="+mj-lt"/>
              </a:rPr>
              <a:t>.</a:t>
            </a:r>
            <a:r>
              <a:rPr lang="vi-VN" sz="2800" b="1" dirty="0">
                <a:latin typeface="+mj-lt"/>
              </a:rPr>
              <a:t> </a:t>
            </a:r>
            <a:r>
              <a:rPr lang="vi-VN" sz="2800" dirty="0">
                <a:latin typeface="+mj-lt"/>
              </a:rPr>
              <a:t>Quá trình trao đổi khí ở thực vật, động vật diễn ra vào cả ngày lẫn đêm.</a:t>
            </a:r>
            <a:endParaRPr lang="vi-VN" sz="2800" dirty="0">
              <a:latin typeface="+mj-lt"/>
            </a:endParaRPr>
          </a:p>
          <a:p>
            <a:endParaRPr lang="en-US" sz="2800" b="1" dirty="0">
              <a:latin typeface="+mj-lt"/>
            </a:endParaRPr>
          </a:p>
          <a:p>
            <a:r>
              <a:rPr lang="vi-VN" sz="2800" b="1" dirty="0">
                <a:latin typeface="+mj-lt"/>
              </a:rPr>
              <a:t>Câu 2</a:t>
            </a:r>
            <a:r>
              <a:rPr lang="en-US" sz="2800" b="1" dirty="0">
                <a:latin typeface="+mj-lt"/>
              </a:rPr>
              <a:t>.</a:t>
            </a:r>
            <a:r>
              <a:rPr lang="vi-VN" sz="2800" b="1" dirty="0">
                <a:latin typeface="+mj-lt"/>
              </a:rPr>
              <a:t> </a:t>
            </a:r>
            <a:r>
              <a:rPr lang="vi-VN" sz="2800" dirty="0">
                <a:latin typeface="+mj-lt"/>
              </a:rPr>
              <a:t>Cơ chế chung của sự trao đổi khí giữa cơ thể với môi trường ngoài là cơ chế khuếch tán: các phân tử khí di chuyển từ nơi có nồng độ cao đến nơi có nồng độ thấp.</a:t>
            </a:r>
            <a:endParaRPr lang="vi-VN" sz="2800" dirty="0">
              <a:latin typeface="+mj-lt"/>
            </a:endParaRPr>
          </a:p>
          <a:p>
            <a:endParaRPr lang="en-US" sz="2800" b="1" dirty="0">
              <a:latin typeface="+mj-lt"/>
            </a:endParaRPr>
          </a:p>
          <a:p>
            <a:r>
              <a:rPr lang="vi-VN" sz="2800" b="1" dirty="0">
                <a:latin typeface="+mj-lt"/>
              </a:rPr>
              <a:t>Câu 3</a:t>
            </a:r>
            <a:r>
              <a:rPr lang="en-US" sz="2800" b="1" dirty="0">
                <a:latin typeface="+mj-lt"/>
              </a:rPr>
              <a:t>.</a:t>
            </a:r>
            <a:r>
              <a:rPr lang="vi-VN" sz="2800" b="1" dirty="0">
                <a:latin typeface="+mj-lt"/>
              </a:rPr>
              <a:t> </a:t>
            </a:r>
            <a:r>
              <a:rPr lang="vi-VN" sz="2800" dirty="0">
                <a:latin typeface="+mj-lt"/>
              </a:rPr>
              <a:t>Vai trò của sự trao đổi khí với cơ thể sinh vật: Cung cấp nguyên liệu cho các phản ứng hóa sinh xảy ra trong cơ thể sinh vật, đồng thời thải ra các sản phẩm không cần thiết cho sự sinh trưởng và phát triển của sinh vật.</a:t>
            </a:r>
            <a:endParaRPr lang="en-US" sz="2800" b="1" dirty="0">
              <a:latin typeface="+mj-lt"/>
            </a:endParaRPr>
          </a:p>
          <a:p>
            <a:r>
              <a:rPr lang="vi-VN" sz="2800" b="1" dirty="0">
                <a:latin typeface="+mj-lt"/>
              </a:rPr>
              <a:t>Câu 4</a:t>
            </a:r>
            <a:r>
              <a:rPr lang="en-US" sz="2800" b="1" dirty="0">
                <a:latin typeface="+mj-lt"/>
              </a:rPr>
              <a:t>.</a:t>
            </a:r>
            <a:r>
              <a:rPr lang="vi-VN" sz="2800" b="1" dirty="0">
                <a:latin typeface="+mj-lt"/>
              </a:rPr>
              <a:t> </a:t>
            </a:r>
            <a:r>
              <a:rPr lang="vi-VN" sz="2800" dirty="0">
                <a:latin typeface="+mj-lt"/>
              </a:rPr>
              <a:t>Trao đổi khí được thực hiện trong quá trình hô hấp tế bào. Trao đổi khí cung cấp O</a:t>
            </a:r>
            <a:r>
              <a:rPr lang="vi-VN" sz="2800" baseline="-25000" dirty="0">
                <a:latin typeface="+mj-lt"/>
              </a:rPr>
              <a:t>2</a:t>
            </a:r>
            <a:r>
              <a:rPr lang="vi-VN" sz="2800" dirty="0">
                <a:latin typeface="+mj-lt"/>
              </a:rPr>
              <a:t> cho hô hấp tế bào và thải sản phẩm của hô hấp tế bào là khí CO</a:t>
            </a:r>
            <a:r>
              <a:rPr lang="vi-VN" sz="2800" baseline="-25000" dirty="0">
                <a:latin typeface="+mj-lt"/>
              </a:rPr>
              <a:t>2</a:t>
            </a:r>
            <a:r>
              <a:rPr lang="vi-VN" sz="2800" dirty="0">
                <a:latin typeface="+mj-lt"/>
              </a:rPr>
              <a:t> ra ngoài môi trường.</a:t>
            </a:r>
            <a:endParaRPr lang="vi-VN" sz="2800" dirty="0">
              <a:latin typeface="+mj-lt"/>
            </a:endParaRPr>
          </a:p>
        </p:txBody>
      </p:sp>
      <p:sp>
        <p:nvSpPr>
          <p:cNvPr id="4" name="Rectangle 5"/>
          <p:cNvSpPr txBox="1">
            <a:spLocks noChangeArrowheads="1"/>
          </p:cNvSpPr>
          <p:nvPr/>
        </p:nvSpPr>
        <p:spPr>
          <a:xfrm>
            <a:off x="3276600" y="131620"/>
            <a:ext cx="1676400" cy="457200"/>
          </a:xfrm>
          <a:prstGeom prst="rect">
            <a:avLst/>
          </a:prstGeom>
        </p:spPr>
        <p:txBody>
          <a:bodyP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3200" b="1" dirty="0" err="1">
                <a:solidFill>
                  <a:srgbClr val="FF0000"/>
                </a:solidFill>
                <a:latin typeface="Times New Roman" panose="02020603050405020304" pitchFamily="18" charset="0"/>
                <a:cs typeface="Times New Roman" panose="02020603050405020304" pitchFamily="18" charset="0"/>
              </a:rPr>
              <a:t>Trả</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lời</a:t>
            </a:r>
            <a:r>
              <a:rPr lang="en-US" altLang="en-US" sz="3200" b="1" dirty="0">
                <a:solidFill>
                  <a:srgbClr val="FF0000"/>
                </a:solidFill>
                <a:latin typeface="Times New Roman" panose="02020603050405020304" pitchFamily="18" charset="0"/>
                <a:cs typeface="Times New Roman" panose="02020603050405020304" pitchFamily="18" charset="0"/>
              </a:rPr>
              <a:t> </a:t>
            </a:r>
            <a:endParaRPr lang="en-US" altLang="en-US" sz="3200"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arn(inVertic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barn(inVertical)">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barn(inVertical)">
                                      <p:cBhvr>
                                        <p:cTn id="2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90500" y="653014"/>
            <a:ext cx="8648700"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sz="32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32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Hoàn</a:t>
            </a:r>
            <a:r>
              <a:rPr kumimoji="0" lang="en-US" sz="32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32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thành</a:t>
            </a:r>
            <a:r>
              <a:rPr kumimoji="0" lang="en-US" sz="32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3200" b="0" i="0" u="none" strike="noStrike" cap="none" normalizeH="0" baseline="0" dirty="0" err="1">
                <a:ln>
                  <a:noFill/>
                </a:ln>
                <a:solidFill>
                  <a:srgbClr val="FF0000"/>
                </a:solidFill>
                <a:effectLst/>
                <a:latin typeface="Times New Roman" panose="02020603050405020304" pitchFamily="18" charset="0"/>
                <a:cs typeface="Times New Roman" panose="02020603050405020304" pitchFamily="18" charset="0"/>
              </a:rPr>
              <a:t>thông</a:t>
            </a:r>
            <a:r>
              <a:rPr kumimoji="0" lang="en-US" sz="32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tin </a:t>
            </a:r>
            <a:r>
              <a:rPr kumimoji="0" lang="en-US" sz="32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về</a:t>
            </a:r>
            <a:r>
              <a:rPr kumimoji="0" lang="en-US" sz="32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32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sự</a:t>
            </a:r>
            <a:r>
              <a:rPr kumimoji="0" lang="en-US" sz="32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32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trao</a:t>
            </a:r>
            <a:r>
              <a:rPr kumimoji="0" lang="en-US" sz="32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32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đổi</a:t>
            </a:r>
            <a:r>
              <a:rPr kumimoji="0" lang="en-US" sz="32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32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khí</a:t>
            </a:r>
            <a:r>
              <a:rPr kumimoji="0" lang="en-US" sz="32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ở </a:t>
            </a:r>
            <a:r>
              <a:rPr kumimoji="0" lang="en-US" sz="32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động</a:t>
            </a:r>
            <a:r>
              <a:rPr kumimoji="0" lang="en-US" sz="32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32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vật</a:t>
            </a:r>
            <a:r>
              <a:rPr kumimoji="0" lang="en-US" sz="32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32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thực</a:t>
            </a:r>
            <a:r>
              <a:rPr kumimoji="0" lang="en-US" sz="32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32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vật</a:t>
            </a:r>
            <a:r>
              <a:rPr kumimoji="0" lang="en-US" sz="32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32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trong</a:t>
            </a:r>
            <a:r>
              <a:rPr kumimoji="0" lang="en-US" sz="32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32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bảng</a:t>
            </a:r>
            <a:r>
              <a:rPr kumimoji="0" lang="en-US" sz="32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32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sau</a:t>
            </a:r>
            <a:r>
              <a:rPr kumimoji="0" lang="en-US" sz="32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t>
            </a:r>
            <a:endParaRPr kumimoji="0" lang="en-US"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pic>
        <p:nvPicPr>
          <p:cNvPr id="14338" name="Picture 2" descr="https://lh4.googleusercontent.com/X99lmVaXUlbbdkLnu1AW40-yeyqv-9q2GtUpv5LV5hIpDP7q4rdnXPaeTEVbOB-9rGZlpwgxBvPOFwxAjivyClwWRwJdHD8Y7l0F7UzjqGxjjqIuRxWGnbrcXS6TTNSY3qFJtl540qq0Q61qIw"/>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57200" y="1876425"/>
            <a:ext cx="7239000" cy="23145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a:spLocks noChangeArrowheads="1"/>
          </p:cNvSpPr>
          <p:nvPr/>
        </p:nvSpPr>
        <p:spPr bwMode="auto">
          <a:xfrm>
            <a:off x="4662055" y="2512338"/>
            <a:ext cx="519545" cy="430887"/>
          </a:xfrm>
          <a:prstGeom prst="rect">
            <a:avLst/>
          </a:prstGeom>
          <a:solidFill>
            <a:schemeClr val="bg1"/>
          </a:solidFill>
          <a:ln>
            <a:noFill/>
          </a:ln>
          <a:effectLst/>
        </p:spPr>
        <p:txBody>
          <a:bodyPr vert="horz" wrap="square" lIns="0" tIns="0" rIns="0" bIns="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lang="en-US" sz="2800" dirty="0">
                <a:solidFill>
                  <a:srgbClr val="000000"/>
                </a:solidFill>
                <a:latin typeface="OpenSans"/>
                <a:cs typeface="Arial" panose="020B0604020202020204" pitchFamily="34" charset="0"/>
              </a:rPr>
              <a:t>O</a:t>
            </a:r>
            <a:r>
              <a:rPr lang="en-US" sz="2800" baseline="-25000" dirty="0">
                <a:solidFill>
                  <a:srgbClr val="000000"/>
                </a:solidFill>
                <a:latin typeface="OpenSans"/>
                <a:cs typeface="Arial" panose="020B0604020202020204" pitchFamily="34" charset="0"/>
              </a:rPr>
              <a:t>2</a:t>
            </a:r>
            <a:endParaRPr kumimoji="0" lang="en-US" sz="2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7" name="Rectangle 6"/>
          <p:cNvSpPr>
            <a:spLocks noChangeArrowheads="1"/>
          </p:cNvSpPr>
          <p:nvPr/>
        </p:nvSpPr>
        <p:spPr bwMode="auto">
          <a:xfrm>
            <a:off x="6262255" y="2486025"/>
            <a:ext cx="748145" cy="430887"/>
          </a:xfrm>
          <a:prstGeom prst="rect">
            <a:avLst/>
          </a:prstGeom>
          <a:solidFill>
            <a:schemeClr val="bg1"/>
          </a:solidFill>
          <a:ln>
            <a:noFill/>
          </a:ln>
          <a:effectLst/>
        </p:spPr>
        <p:txBody>
          <a:bodyPr vert="horz" wrap="square" lIns="0" tIns="0" rIns="0" bIns="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lang="en-US" sz="2800" dirty="0">
                <a:solidFill>
                  <a:srgbClr val="000000"/>
                </a:solidFill>
                <a:latin typeface="OpenSans"/>
                <a:cs typeface="Arial" panose="020B0604020202020204" pitchFamily="34" charset="0"/>
              </a:rPr>
              <a:t>CO</a:t>
            </a:r>
            <a:r>
              <a:rPr lang="en-US" sz="2800" baseline="-25000" dirty="0">
                <a:solidFill>
                  <a:srgbClr val="000000"/>
                </a:solidFill>
                <a:latin typeface="OpenSans"/>
                <a:cs typeface="Arial" panose="020B0604020202020204" pitchFamily="34" charset="0"/>
              </a:rPr>
              <a:t>2</a:t>
            </a:r>
            <a:endParaRPr kumimoji="0" lang="en-US" sz="2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8" name="Rectangle 7"/>
          <p:cNvSpPr>
            <a:spLocks noChangeArrowheads="1"/>
          </p:cNvSpPr>
          <p:nvPr/>
        </p:nvSpPr>
        <p:spPr bwMode="auto">
          <a:xfrm>
            <a:off x="4648200" y="3530648"/>
            <a:ext cx="519545" cy="430887"/>
          </a:xfrm>
          <a:prstGeom prst="rect">
            <a:avLst/>
          </a:prstGeom>
          <a:solidFill>
            <a:schemeClr val="bg1"/>
          </a:solidFill>
          <a:ln>
            <a:noFill/>
          </a:ln>
          <a:effectLst/>
        </p:spPr>
        <p:txBody>
          <a:bodyPr vert="horz" wrap="square" lIns="0" tIns="0" rIns="0" bIns="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lang="en-US" sz="2800" dirty="0">
                <a:solidFill>
                  <a:srgbClr val="000000"/>
                </a:solidFill>
                <a:latin typeface="OpenSans"/>
                <a:cs typeface="Arial" panose="020B0604020202020204" pitchFamily="34" charset="0"/>
              </a:rPr>
              <a:t>O</a:t>
            </a:r>
            <a:r>
              <a:rPr lang="en-US" sz="2800" baseline="-25000" dirty="0">
                <a:solidFill>
                  <a:srgbClr val="000000"/>
                </a:solidFill>
                <a:latin typeface="OpenSans"/>
                <a:cs typeface="Arial" panose="020B0604020202020204" pitchFamily="34" charset="0"/>
              </a:rPr>
              <a:t>2</a:t>
            </a:r>
            <a:endParaRPr kumimoji="0" lang="en-US" sz="2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9" name="Rectangle 8"/>
          <p:cNvSpPr>
            <a:spLocks noChangeArrowheads="1"/>
          </p:cNvSpPr>
          <p:nvPr/>
        </p:nvSpPr>
        <p:spPr bwMode="auto">
          <a:xfrm>
            <a:off x="6248400" y="3504335"/>
            <a:ext cx="748145" cy="430887"/>
          </a:xfrm>
          <a:prstGeom prst="rect">
            <a:avLst/>
          </a:prstGeom>
          <a:solidFill>
            <a:schemeClr val="bg1"/>
          </a:solidFill>
          <a:ln>
            <a:noFill/>
          </a:ln>
          <a:effectLst/>
        </p:spPr>
        <p:txBody>
          <a:bodyPr vert="horz" wrap="square" lIns="0" tIns="0" rIns="0" bIns="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lang="en-US" sz="2800" dirty="0">
                <a:solidFill>
                  <a:srgbClr val="000000"/>
                </a:solidFill>
                <a:latin typeface="OpenSans"/>
                <a:cs typeface="Arial" panose="020B0604020202020204" pitchFamily="34" charset="0"/>
              </a:rPr>
              <a:t>CO</a:t>
            </a:r>
            <a:r>
              <a:rPr lang="en-US" sz="2800" baseline="-25000" dirty="0">
                <a:solidFill>
                  <a:srgbClr val="000000"/>
                </a:solidFill>
                <a:latin typeface="OpenSans"/>
                <a:cs typeface="Arial" panose="020B0604020202020204" pitchFamily="34" charset="0"/>
              </a:rPr>
              <a:t>2</a:t>
            </a:r>
            <a:endParaRPr kumimoji="0" lang="en-US" sz="2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0" name="Rectangle 9"/>
          <p:cNvSpPr>
            <a:spLocks noChangeArrowheads="1"/>
          </p:cNvSpPr>
          <p:nvPr/>
        </p:nvSpPr>
        <p:spPr bwMode="auto">
          <a:xfrm>
            <a:off x="6338455" y="3010405"/>
            <a:ext cx="519545" cy="430887"/>
          </a:xfrm>
          <a:prstGeom prst="rect">
            <a:avLst/>
          </a:prstGeom>
          <a:solidFill>
            <a:schemeClr val="bg1"/>
          </a:solidFill>
          <a:ln>
            <a:noFill/>
          </a:ln>
          <a:effectLst/>
        </p:spPr>
        <p:txBody>
          <a:bodyPr vert="horz" wrap="square" lIns="0" tIns="0" rIns="0" bIns="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lang="en-US" sz="2800" dirty="0">
                <a:solidFill>
                  <a:srgbClr val="000000"/>
                </a:solidFill>
                <a:latin typeface="OpenSans"/>
                <a:cs typeface="Arial" panose="020B0604020202020204" pitchFamily="34" charset="0"/>
              </a:rPr>
              <a:t>O</a:t>
            </a:r>
            <a:r>
              <a:rPr lang="en-US" sz="2800" baseline="-25000" dirty="0">
                <a:solidFill>
                  <a:srgbClr val="000000"/>
                </a:solidFill>
                <a:latin typeface="OpenSans"/>
                <a:cs typeface="Arial" panose="020B0604020202020204" pitchFamily="34" charset="0"/>
              </a:rPr>
              <a:t>2</a:t>
            </a:r>
            <a:endParaRPr kumimoji="0" lang="en-US" sz="2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1" name="Rectangle 10"/>
          <p:cNvSpPr>
            <a:spLocks noChangeArrowheads="1"/>
          </p:cNvSpPr>
          <p:nvPr/>
        </p:nvSpPr>
        <p:spPr bwMode="auto">
          <a:xfrm>
            <a:off x="4572000" y="3029145"/>
            <a:ext cx="748145" cy="430887"/>
          </a:xfrm>
          <a:prstGeom prst="rect">
            <a:avLst/>
          </a:prstGeom>
          <a:solidFill>
            <a:schemeClr val="bg1"/>
          </a:solidFill>
          <a:ln>
            <a:noFill/>
          </a:ln>
          <a:effectLst/>
        </p:spPr>
        <p:txBody>
          <a:bodyPr vert="horz" wrap="square" lIns="0" tIns="0" rIns="0" bIns="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lang="en-US" sz="2800" dirty="0">
                <a:solidFill>
                  <a:srgbClr val="000000"/>
                </a:solidFill>
                <a:latin typeface="OpenSans"/>
                <a:cs typeface="Arial" panose="020B0604020202020204" pitchFamily="34" charset="0"/>
              </a:rPr>
              <a:t>CO</a:t>
            </a:r>
            <a:r>
              <a:rPr lang="en-US" sz="2800" baseline="-25000" dirty="0">
                <a:solidFill>
                  <a:srgbClr val="000000"/>
                </a:solidFill>
                <a:latin typeface="OpenSans"/>
                <a:cs typeface="Arial" panose="020B0604020202020204" pitchFamily="34" charset="0"/>
              </a:rPr>
              <a:t>2</a:t>
            </a:r>
            <a:endParaRPr kumimoji="0" lang="en-US" sz="2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arn(inVertical)">
                                      <p:cBhvr>
                                        <p:cTn id="23" dur="500"/>
                                        <p:tgtEl>
                                          <p:spTgt spid="8"/>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arn(inVertical)">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7710" y="10237"/>
            <a:ext cx="9220200" cy="6854688"/>
          </a:xfrm>
          <a:prstGeom prst="rect">
            <a:avLst/>
          </a:prstGeom>
        </p:spPr>
      </p:pic>
      <p:pic>
        <p:nvPicPr>
          <p:cNvPr id="10" name="Picture 21" descr="Tay viÕt "/>
          <p:cNvPicPr>
            <a:picLocks noChangeAspect="1" noChangeArrowheads="1" noCrop="1"/>
          </p:cNvPicPr>
          <p:nvPr/>
        </p:nvPicPr>
        <p:blipFill>
          <a:blip r:embed="rId2"/>
          <a:srcRect/>
          <a:stretch>
            <a:fillRect/>
          </a:stretch>
        </p:blipFill>
        <p:spPr bwMode="auto">
          <a:xfrm>
            <a:off x="8001000" y="708629"/>
            <a:ext cx="959201" cy="657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20"/>
          <p:cNvSpPr txBox="1">
            <a:spLocks noChangeArrowheads="1"/>
          </p:cNvSpPr>
          <p:nvPr/>
        </p:nvSpPr>
        <p:spPr bwMode="auto">
          <a:xfrm>
            <a:off x="34635" y="396539"/>
            <a:ext cx="514696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defRPr/>
            </a:pPr>
            <a:r>
              <a:rPr lang="en-US" altLang="en-US" sz="2800" b="1" u="sng" dirty="0">
                <a:solidFill>
                  <a:srgbClr val="3333FF"/>
                </a:solidFill>
                <a:latin typeface="Times New Roman" panose="02020603050405020304" pitchFamily="18" charset="0"/>
                <a:cs typeface="Times New Roman" panose="02020603050405020304" pitchFamily="18" charset="0"/>
              </a:rPr>
              <a:t>I. </a:t>
            </a:r>
            <a:r>
              <a:rPr lang="en-US" altLang="en-US" sz="2800" b="1" u="sng" dirty="0" err="1">
                <a:solidFill>
                  <a:srgbClr val="3333FF"/>
                </a:solidFill>
                <a:latin typeface="Times New Roman" panose="02020603050405020304" pitchFamily="18" charset="0"/>
                <a:cs typeface="Times New Roman" panose="02020603050405020304" pitchFamily="18" charset="0"/>
              </a:rPr>
              <a:t>Trao</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đổi</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khí</a:t>
            </a:r>
            <a:r>
              <a:rPr lang="en-US" altLang="en-US" sz="2800" b="1" u="sng" dirty="0">
                <a:solidFill>
                  <a:srgbClr val="3333FF"/>
                </a:solidFill>
                <a:latin typeface="Times New Roman" panose="02020603050405020304" pitchFamily="18" charset="0"/>
                <a:cs typeface="Times New Roman" panose="02020603050405020304" pitchFamily="18" charset="0"/>
              </a:rPr>
              <a:t> ở </a:t>
            </a:r>
            <a:r>
              <a:rPr lang="en-US" altLang="en-US" sz="2800" b="1" u="sng" dirty="0" err="1">
                <a:solidFill>
                  <a:srgbClr val="3333FF"/>
                </a:solidFill>
                <a:latin typeface="Times New Roman" panose="02020603050405020304" pitchFamily="18" charset="0"/>
                <a:cs typeface="Times New Roman" panose="02020603050405020304" pitchFamily="18" charset="0"/>
              </a:rPr>
              <a:t>sinh</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vật</a:t>
            </a:r>
            <a:r>
              <a:rPr lang="en-US" altLang="en-US" sz="2800" b="1" u="sng" dirty="0">
                <a:solidFill>
                  <a:srgbClr val="3333FF"/>
                </a:solidFill>
                <a:latin typeface="Times New Roman" panose="02020603050405020304" pitchFamily="18" charset="0"/>
                <a:cs typeface="Times New Roman" panose="02020603050405020304" pitchFamily="18" charset="0"/>
              </a:rPr>
              <a:t>:</a:t>
            </a:r>
            <a:endParaRPr lang="en-US" altLang="en-US" sz="2800" b="1" u="sng" dirty="0">
              <a:solidFill>
                <a:srgbClr val="3333FF"/>
              </a:solidFill>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2886" y="4218445"/>
            <a:ext cx="2098883" cy="2798510"/>
          </a:xfrm>
          <a:prstGeom prst="rect">
            <a:avLst/>
          </a:prstGeom>
        </p:spPr>
      </p:pic>
      <p:sp>
        <p:nvSpPr>
          <p:cNvPr id="13" name="Text Box 20"/>
          <p:cNvSpPr txBox="1">
            <a:spLocks noChangeArrowheads="1"/>
          </p:cNvSpPr>
          <p:nvPr/>
        </p:nvSpPr>
        <p:spPr bwMode="auto">
          <a:xfrm>
            <a:off x="1524000" y="0"/>
            <a:ext cx="63246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defRPr/>
            </a:pPr>
            <a:r>
              <a:rPr lang="en-US" altLang="en-US" sz="2800" b="1" dirty="0">
                <a:solidFill>
                  <a:srgbClr val="FF0000"/>
                </a:solidFill>
                <a:latin typeface="Times New Roman" panose="02020603050405020304" pitchFamily="18" charset="0"/>
                <a:cs typeface="Times New Roman" panose="02020603050405020304" pitchFamily="18" charset="0"/>
              </a:rPr>
              <a:t>BÀI 27. TRAO ĐỔI KHÍ Ở SINH VẬT </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
        <p:nvSpPr>
          <p:cNvPr id="7" name="Rectangle 6"/>
          <p:cNvSpPr>
            <a:spLocks noChangeArrowheads="1"/>
          </p:cNvSpPr>
          <p:nvPr/>
        </p:nvSpPr>
        <p:spPr bwMode="auto">
          <a:xfrm>
            <a:off x="152400" y="885825"/>
            <a:ext cx="8328200"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Trao</a:t>
            </a:r>
            <a:r>
              <a:rPr kumimoji="0" lang="en-US"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đổi</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khí</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là</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sự</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trao</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đổi</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các</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chất</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khí</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(carbon dioxide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và</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oxygen)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giữa</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cơ</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thể</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với</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môi</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dirty="0" err="1">
                <a:ln>
                  <a:noFill/>
                </a:ln>
                <a:solidFill>
                  <a:srgbClr val="000000"/>
                </a:solidFill>
                <a:effectLst/>
                <a:latin typeface="Times New Roman" panose="02020603050405020304" pitchFamily="18" charset="0"/>
                <a:cs typeface="Times New Roman" panose="02020603050405020304" pitchFamily="18" charset="0"/>
              </a:rPr>
              <a:t>trường</a:t>
            </a:r>
            <a:r>
              <a:rPr kumimoji="0" lang="en-US" sz="2800" b="0" i="0" u="none" strike="noStrike" cap="none" normalizeH="0" dirty="0">
                <a:ln>
                  <a:noFill/>
                </a:ln>
                <a:solidFill>
                  <a:srgbClr val="000000"/>
                </a:solidFill>
                <a:effectLst/>
                <a:latin typeface="Times New Roman" panose="02020603050405020304" pitchFamily="18" charset="0"/>
                <a:cs typeface="Times New Roman" panose="02020603050405020304" pitchFamily="18" charset="0"/>
              </a:rPr>
              <a:t>.</a:t>
            </a:r>
            <a:endParaRPr kumimoji="0" 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8" name="Text Box 20"/>
          <p:cNvSpPr txBox="1">
            <a:spLocks noChangeArrowheads="1"/>
          </p:cNvSpPr>
          <p:nvPr/>
        </p:nvSpPr>
        <p:spPr bwMode="auto">
          <a:xfrm>
            <a:off x="-41565" y="1641765"/>
            <a:ext cx="514696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defRPr/>
            </a:pPr>
            <a:r>
              <a:rPr lang="en-US" altLang="en-US" sz="2800" b="1" u="sng" dirty="0">
                <a:solidFill>
                  <a:srgbClr val="3333FF"/>
                </a:solidFill>
                <a:latin typeface="Times New Roman" panose="02020603050405020304" pitchFamily="18" charset="0"/>
                <a:cs typeface="Times New Roman" panose="02020603050405020304" pitchFamily="18" charset="0"/>
              </a:rPr>
              <a:t>II. </a:t>
            </a:r>
            <a:r>
              <a:rPr lang="en-US" altLang="en-US" sz="2800" b="1" u="sng" dirty="0" err="1">
                <a:solidFill>
                  <a:srgbClr val="3333FF"/>
                </a:solidFill>
                <a:latin typeface="Times New Roman" panose="02020603050405020304" pitchFamily="18" charset="0"/>
                <a:cs typeface="Times New Roman" panose="02020603050405020304" pitchFamily="18" charset="0"/>
              </a:rPr>
              <a:t>Trao</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đổi</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khí</a:t>
            </a:r>
            <a:r>
              <a:rPr lang="en-US" altLang="en-US" sz="2800" b="1" u="sng" dirty="0">
                <a:solidFill>
                  <a:srgbClr val="3333FF"/>
                </a:solidFill>
                <a:latin typeface="Times New Roman" panose="02020603050405020304" pitchFamily="18" charset="0"/>
                <a:cs typeface="Times New Roman" panose="02020603050405020304" pitchFamily="18" charset="0"/>
              </a:rPr>
              <a:t> ở </a:t>
            </a:r>
            <a:r>
              <a:rPr lang="en-US" altLang="en-US" sz="2800" b="1" u="sng" dirty="0" err="1">
                <a:solidFill>
                  <a:srgbClr val="3333FF"/>
                </a:solidFill>
                <a:latin typeface="Times New Roman" panose="02020603050405020304" pitchFamily="18" charset="0"/>
                <a:cs typeface="Times New Roman" panose="02020603050405020304" pitchFamily="18" charset="0"/>
              </a:rPr>
              <a:t>thực</a:t>
            </a:r>
            <a:r>
              <a:rPr lang="en-US" altLang="en-US" sz="2800" b="1" u="sng" dirty="0">
                <a:solidFill>
                  <a:srgbClr val="3333FF"/>
                </a:solidFill>
                <a:latin typeface="Times New Roman" panose="02020603050405020304" pitchFamily="18" charset="0"/>
                <a:cs typeface="Times New Roman" panose="02020603050405020304" pitchFamily="18" charset="0"/>
              </a:rPr>
              <a:t> </a:t>
            </a:r>
            <a:r>
              <a:rPr lang="en-US" altLang="en-US" sz="2800" b="1" u="sng" dirty="0" err="1">
                <a:solidFill>
                  <a:srgbClr val="3333FF"/>
                </a:solidFill>
                <a:latin typeface="Times New Roman" panose="02020603050405020304" pitchFamily="18" charset="0"/>
                <a:cs typeface="Times New Roman" panose="02020603050405020304" pitchFamily="18" charset="0"/>
              </a:rPr>
              <a:t>vật</a:t>
            </a:r>
            <a:r>
              <a:rPr lang="en-US" altLang="en-US" sz="2800" b="1" u="sng" dirty="0">
                <a:solidFill>
                  <a:srgbClr val="3333FF"/>
                </a:solidFill>
                <a:latin typeface="Times New Roman" panose="02020603050405020304" pitchFamily="18" charset="0"/>
                <a:cs typeface="Times New Roman" panose="02020603050405020304" pitchFamily="18" charset="0"/>
              </a:rPr>
              <a:t>:</a:t>
            </a:r>
            <a:endParaRPr lang="en-US" altLang="en-US" sz="2800" b="1" u="sng" dirty="0">
              <a:solidFill>
                <a:srgbClr val="3333FF"/>
              </a:solidFill>
              <a:latin typeface="Times New Roman" panose="02020603050405020304" pitchFamily="18" charset="0"/>
              <a:cs typeface="Times New Roman" panose="02020603050405020304" pitchFamily="18" charset="0"/>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7921</Words>
  <Application>WPS Presentation</Application>
  <PresentationFormat>On-screen Show (4:3)</PresentationFormat>
  <Paragraphs>195</Paragraphs>
  <Slides>25</Slides>
  <Notes>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25</vt:i4>
      </vt:variant>
    </vt:vector>
  </HeadingPairs>
  <TitlesOfParts>
    <vt:vector size="38" baseType="lpstr">
      <vt:lpstr>Arial</vt:lpstr>
      <vt:lpstr>SimSun</vt:lpstr>
      <vt:lpstr>Wingdings</vt:lpstr>
      <vt:lpstr>Comic Sans MS</vt:lpstr>
      <vt:lpstr>VNI-Thufap3</vt:lpstr>
      <vt:lpstr>Times New Roman</vt:lpstr>
      <vt:lpstr>Times New Roman</vt:lpstr>
      <vt:lpstr>OpenSans</vt:lpstr>
      <vt:lpstr>Segoe Print</vt:lpstr>
      <vt:lpstr>Microsoft YaHei</vt:lpstr>
      <vt:lpstr>Arial Unicode MS</vt:lpstr>
      <vt:lpstr>Calibri</vt:lpstr>
      <vt:lpstr>Office Theme</vt:lpstr>
      <vt:lpstr>PowerPoint 演示文稿</vt:lpstr>
      <vt:lpstr>PowerPoint 演示文稿</vt:lpstr>
      <vt:lpstr>PowerPoint 演示文稿</vt:lpstr>
      <vt:lpstr>PowerPoint 演示文稿</vt:lpstr>
      <vt:lpstr>Tìm hiểu khái niệm trao đổi khí ở sinh vật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HP</cp:lastModifiedBy>
  <cp:revision>46</cp:revision>
  <dcterms:created xsi:type="dcterms:W3CDTF">2022-08-17T12:51:00Z</dcterms:created>
  <dcterms:modified xsi:type="dcterms:W3CDTF">2023-03-05T14:32:14Z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6E76EF9936884E31BC2CDC9653408198</vt:lpwstr>
  </property>
  <property fmtid="{D5CDD505-2E9C-101B-9397-08002B2CF9AE}" pid="3" name="KSOProductBuildVer">
    <vt:lpwstr>1033-11.2.0.11486</vt:lpwstr>
  </property>
</Properties>
</file>