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4"/>
  </p:notesMasterIdLst>
  <p:sldIdLst>
    <p:sldId id="256" r:id="rId2"/>
    <p:sldId id="257" r:id="rId3"/>
    <p:sldId id="258" r:id="rId4"/>
    <p:sldId id="282" r:id="rId5"/>
    <p:sldId id="276" r:id="rId6"/>
    <p:sldId id="283" r:id="rId7"/>
    <p:sldId id="263" r:id="rId8"/>
    <p:sldId id="260" r:id="rId9"/>
    <p:sldId id="286" r:id="rId10"/>
    <p:sldId id="284" r:id="rId11"/>
    <p:sldId id="287" r:id="rId12"/>
    <p:sldId id="288" r:id="rId13"/>
    <p:sldId id="321" r:id="rId14"/>
    <p:sldId id="322" r:id="rId15"/>
    <p:sldId id="289" r:id="rId16"/>
    <p:sldId id="324" r:id="rId17"/>
    <p:sldId id="323" r:id="rId18"/>
    <p:sldId id="325" r:id="rId19"/>
    <p:sldId id="326" r:id="rId20"/>
    <p:sldId id="327" r:id="rId21"/>
    <p:sldId id="329" r:id="rId22"/>
    <p:sldId id="330" r:id="rId23"/>
    <p:sldId id="328" r:id="rId24"/>
    <p:sldId id="337" r:id="rId25"/>
    <p:sldId id="331" r:id="rId26"/>
    <p:sldId id="332" r:id="rId27"/>
    <p:sldId id="333" r:id="rId28"/>
    <p:sldId id="334" r:id="rId29"/>
    <p:sldId id="336" r:id="rId30"/>
    <p:sldId id="338" r:id="rId31"/>
    <p:sldId id="339" r:id="rId32"/>
    <p:sldId id="342" r:id="rId33"/>
    <p:sldId id="340" r:id="rId34"/>
    <p:sldId id="341" r:id="rId35"/>
    <p:sldId id="347" r:id="rId36"/>
    <p:sldId id="343" r:id="rId37"/>
    <p:sldId id="344" r:id="rId38"/>
    <p:sldId id="345" r:id="rId39"/>
    <p:sldId id="346" r:id="rId40"/>
    <p:sldId id="290" r:id="rId41"/>
    <p:sldId id="291" r:id="rId42"/>
    <p:sldId id="292" r:id="rId43"/>
    <p:sldId id="313" r:id="rId44"/>
    <p:sldId id="295" r:id="rId45"/>
    <p:sldId id="312" r:id="rId46"/>
    <p:sldId id="314" r:id="rId47"/>
    <p:sldId id="315" r:id="rId48"/>
    <p:sldId id="272" r:id="rId49"/>
    <p:sldId id="316" r:id="rId50"/>
    <p:sldId id="317" r:id="rId51"/>
    <p:sldId id="280" r:id="rId52"/>
    <p:sldId id="318" r:id="rId53"/>
    <p:sldId id="296" r:id="rId54"/>
    <p:sldId id="298" r:id="rId55"/>
    <p:sldId id="274" r:id="rId56"/>
    <p:sldId id="275" r:id="rId57"/>
    <p:sldId id="300" r:id="rId58"/>
    <p:sldId id="319" r:id="rId59"/>
    <p:sldId id="320" r:id="rId60"/>
    <p:sldId id="293" r:id="rId61"/>
    <p:sldId id="294" r:id="rId62"/>
    <p:sldId id="301" r:id="rId63"/>
    <p:sldId id="302" r:id="rId64"/>
    <p:sldId id="303" r:id="rId65"/>
    <p:sldId id="305" r:id="rId66"/>
    <p:sldId id="306" r:id="rId67"/>
    <p:sldId id="307" r:id="rId68"/>
    <p:sldId id="308" r:id="rId69"/>
    <p:sldId id="310" r:id="rId70"/>
    <p:sldId id="311" r:id="rId71"/>
    <p:sldId id="335" r:id="rId72"/>
    <p:sldId id="285" r:id="rId7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a:srgbClr val="800000"/>
    <a:srgbClr val="A0FF9F"/>
    <a:srgbClr val="E60000"/>
    <a:srgbClr val="006600"/>
    <a:srgbClr val="FEFCC9"/>
    <a:srgbClr val="003300"/>
    <a:srgbClr val="ECEFEC"/>
    <a:srgbClr val="D7D7D7"/>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76" autoAdjust="0"/>
    <p:restoredTop sz="94660"/>
  </p:normalViewPr>
  <p:slideViewPr>
    <p:cSldViewPr snapToGrid="0">
      <p:cViewPr varScale="1">
        <p:scale>
          <a:sx n="69" d="100"/>
          <a:sy n="69" d="100"/>
        </p:scale>
        <p:origin x="702" y="6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iagrams/_rels/data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image" Target="../media/image28.jpg"/><Relationship Id="rId4" Type="http://schemas.openxmlformats.org/officeDocument/2006/relationships/image" Target="../media/image31.png"/></Relationships>
</file>

<file path=ppt/diagrams/_rels/drawing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image" Target="../media/image28.jpg"/><Relationship Id="rId4" Type="http://schemas.openxmlformats.org/officeDocument/2006/relationships/image" Target="../media/image3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5B9658-4C39-4B0B-9494-F97518B89AE7}"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US"/>
        </a:p>
      </dgm:t>
    </dgm:pt>
    <dgm:pt modelId="{ADE15D9D-5C29-4EAA-BA7E-15591E350A5E}">
      <dgm:prSet phldrT="[Text]"/>
      <dgm:spPr>
        <a:solidFill>
          <a:schemeClr val="accent1">
            <a:lumMod val="50000"/>
          </a:schemeClr>
        </a:solidFill>
      </dgm:spPr>
      <dgm:t>
        <a:bodyPr/>
        <a:lstStyle/>
        <a:p>
          <a:r>
            <a:rPr lang="en-US" b="1" dirty="0"/>
            <a:t>I. </a:t>
          </a:r>
          <a:r>
            <a:rPr lang="en-US" b="1" dirty="0" err="1"/>
            <a:t>NGUYÊN</a:t>
          </a:r>
          <a:r>
            <a:rPr lang="en-US" b="1" dirty="0"/>
            <a:t> </a:t>
          </a:r>
          <a:r>
            <a:rPr lang="en-US" b="1" dirty="0" err="1"/>
            <a:t>TẮC</a:t>
          </a:r>
          <a:r>
            <a:rPr lang="en-US" b="1" dirty="0"/>
            <a:t> </a:t>
          </a:r>
          <a:r>
            <a:rPr lang="en-US" b="1" dirty="0" err="1"/>
            <a:t>SẮP</a:t>
          </a:r>
          <a:r>
            <a:rPr lang="en-US" b="1" dirty="0"/>
            <a:t> </a:t>
          </a:r>
          <a:r>
            <a:rPr lang="en-US" b="1" dirty="0" err="1"/>
            <a:t>XẾP</a:t>
          </a:r>
          <a:r>
            <a:rPr lang="en-US" b="1" dirty="0"/>
            <a:t> </a:t>
          </a:r>
          <a:r>
            <a:rPr lang="en-US" b="1" dirty="0" err="1"/>
            <a:t>CÁC</a:t>
          </a:r>
          <a:r>
            <a:rPr lang="en-US" b="1" dirty="0"/>
            <a:t> </a:t>
          </a:r>
          <a:r>
            <a:rPr lang="en-US" b="1" dirty="0" err="1"/>
            <a:t>NGUYÊN</a:t>
          </a:r>
          <a:r>
            <a:rPr lang="en-US" b="1" dirty="0"/>
            <a:t> </a:t>
          </a:r>
          <a:r>
            <a:rPr lang="en-US" b="1" dirty="0" err="1"/>
            <a:t>TỐ</a:t>
          </a:r>
          <a:r>
            <a:rPr lang="en-US" b="1" dirty="0"/>
            <a:t> </a:t>
          </a:r>
          <a:r>
            <a:rPr lang="en-US" b="1" dirty="0" err="1"/>
            <a:t>HOÁ</a:t>
          </a:r>
          <a:r>
            <a:rPr lang="en-US" b="1" dirty="0"/>
            <a:t> </a:t>
          </a:r>
          <a:r>
            <a:rPr lang="en-US" b="1" dirty="0" err="1"/>
            <a:t>HỌC</a:t>
          </a:r>
          <a:r>
            <a:rPr lang="en-US" b="1" dirty="0"/>
            <a:t> </a:t>
          </a:r>
          <a:r>
            <a:rPr lang="en-US" b="1" dirty="0" err="1"/>
            <a:t>TRONG</a:t>
          </a:r>
          <a:r>
            <a:rPr lang="en-US" b="1" dirty="0"/>
            <a:t> </a:t>
          </a:r>
          <a:r>
            <a:rPr lang="en-US" b="1" dirty="0" err="1"/>
            <a:t>BẢNG</a:t>
          </a:r>
          <a:r>
            <a:rPr lang="en-US" b="1" dirty="0"/>
            <a:t> </a:t>
          </a:r>
          <a:r>
            <a:rPr lang="en-US" b="1" dirty="0" err="1"/>
            <a:t>TUẦN</a:t>
          </a:r>
          <a:r>
            <a:rPr lang="en-US" b="1" dirty="0"/>
            <a:t> </a:t>
          </a:r>
          <a:r>
            <a:rPr lang="en-US" b="1" dirty="0" err="1"/>
            <a:t>HOÀN</a:t>
          </a:r>
          <a:endParaRPr lang="en-US" b="1" dirty="0"/>
        </a:p>
      </dgm:t>
    </dgm:pt>
    <dgm:pt modelId="{E8B6A7D2-C30A-496A-A316-5AA308073981}" type="parTrans" cxnId="{4634A73A-7FC3-4F30-AE2C-D05E47554CE4}">
      <dgm:prSet/>
      <dgm:spPr/>
      <dgm:t>
        <a:bodyPr/>
        <a:lstStyle/>
        <a:p>
          <a:endParaRPr lang="en-US"/>
        </a:p>
      </dgm:t>
    </dgm:pt>
    <dgm:pt modelId="{0BD23BE3-07DA-47E7-8180-6A4F24A5EA73}" type="sibTrans" cxnId="{4634A73A-7FC3-4F30-AE2C-D05E47554CE4}">
      <dgm:prSet/>
      <dgm:spPr/>
      <dgm:t>
        <a:bodyPr/>
        <a:lstStyle/>
        <a:p>
          <a:endParaRPr lang="en-US"/>
        </a:p>
      </dgm:t>
    </dgm:pt>
    <dgm:pt modelId="{B069590F-2C7B-4FCC-BD80-CE4B43789740}">
      <dgm:prSet phldrT="[Text]"/>
      <dgm:spPr>
        <a:solidFill>
          <a:srgbClr val="00B050"/>
        </a:solidFill>
      </dgm:spPr>
      <dgm:t>
        <a:bodyPr/>
        <a:lstStyle/>
        <a:p>
          <a:r>
            <a:rPr lang="en-US" b="1" dirty="0"/>
            <a:t>II. </a:t>
          </a:r>
          <a:r>
            <a:rPr lang="en-US" b="1" dirty="0" err="1"/>
            <a:t>CẤU</a:t>
          </a:r>
          <a:r>
            <a:rPr lang="en-US" b="1" dirty="0"/>
            <a:t> </a:t>
          </a:r>
          <a:r>
            <a:rPr lang="en-US" b="1" dirty="0" err="1"/>
            <a:t>TẠO</a:t>
          </a:r>
          <a:r>
            <a:rPr lang="en-US" b="1" dirty="0"/>
            <a:t> </a:t>
          </a:r>
          <a:r>
            <a:rPr lang="en-US" b="1" dirty="0" err="1"/>
            <a:t>BẢNG</a:t>
          </a:r>
          <a:r>
            <a:rPr lang="en-US" b="1" dirty="0"/>
            <a:t> </a:t>
          </a:r>
          <a:r>
            <a:rPr lang="en-US" b="1" dirty="0" err="1"/>
            <a:t>TUẦN</a:t>
          </a:r>
          <a:r>
            <a:rPr lang="en-US" b="1" dirty="0"/>
            <a:t> </a:t>
          </a:r>
          <a:r>
            <a:rPr lang="en-US" b="1" dirty="0" err="1"/>
            <a:t>HOÀN</a:t>
          </a:r>
          <a:endParaRPr lang="en-US" b="1" dirty="0"/>
        </a:p>
      </dgm:t>
    </dgm:pt>
    <dgm:pt modelId="{B0B55C2A-FAE8-42C3-A497-1C048AB396C4}" type="parTrans" cxnId="{5286198E-88F3-403C-9CA9-5CF5607F9A58}">
      <dgm:prSet/>
      <dgm:spPr/>
      <dgm:t>
        <a:bodyPr/>
        <a:lstStyle/>
        <a:p>
          <a:endParaRPr lang="en-US"/>
        </a:p>
      </dgm:t>
    </dgm:pt>
    <dgm:pt modelId="{0F15A7E4-43A5-40FE-B8B5-A1F9A4A7677D}" type="sibTrans" cxnId="{5286198E-88F3-403C-9CA9-5CF5607F9A58}">
      <dgm:prSet/>
      <dgm:spPr/>
      <dgm:t>
        <a:bodyPr/>
        <a:lstStyle/>
        <a:p>
          <a:endParaRPr lang="en-US"/>
        </a:p>
      </dgm:t>
    </dgm:pt>
    <dgm:pt modelId="{C8CC4791-C442-4ACC-A2B2-566628DEB6A9}">
      <dgm:prSet phldrT="[Text]"/>
      <dgm:spPr>
        <a:solidFill>
          <a:srgbClr val="00B050"/>
        </a:solidFill>
      </dgm:spPr>
      <dgm:t>
        <a:bodyPr/>
        <a:lstStyle/>
        <a:p>
          <a:r>
            <a:rPr lang="en-US" b="1" dirty="0"/>
            <a:t>1. Ô </a:t>
          </a:r>
          <a:r>
            <a:rPr lang="en-US" b="1" dirty="0" err="1"/>
            <a:t>nguyên</a:t>
          </a:r>
          <a:r>
            <a:rPr lang="en-US" b="1" dirty="0"/>
            <a:t> </a:t>
          </a:r>
          <a:r>
            <a:rPr lang="en-US" b="1" dirty="0" err="1"/>
            <a:t>tố</a:t>
          </a:r>
          <a:endParaRPr lang="en-US" b="1" dirty="0"/>
        </a:p>
      </dgm:t>
    </dgm:pt>
    <dgm:pt modelId="{F46D9460-BF56-4D91-9AEE-E407485DC314}" type="parTrans" cxnId="{17BE981D-5417-4982-96B7-468C23B338D2}">
      <dgm:prSet/>
      <dgm:spPr/>
      <dgm:t>
        <a:bodyPr/>
        <a:lstStyle/>
        <a:p>
          <a:endParaRPr lang="en-US"/>
        </a:p>
      </dgm:t>
    </dgm:pt>
    <dgm:pt modelId="{C717B059-7E4D-4269-8EA5-BF7B2F58DB36}" type="sibTrans" cxnId="{17BE981D-5417-4982-96B7-468C23B338D2}">
      <dgm:prSet/>
      <dgm:spPr/>
      <dgm:t>
        <a:bodyPr/>
        <a:lstStyle/>
        <a:p>
          <a:endParaRPr lang="en-US"/>
        </a:p>
      </dgm:t>
    </dgm:pt>
    <dgm:pt modelId="{5B58B0EF-4F32-4441-8CC8-48CDD8F9738F}">
      <dgm:prSet phldrT="[Text]"/>
      <dgm:spPr>
        <a:solidFill>
          <a:schemeClr val="accent4">
            <a:lumMod val="50000"/>
          </a:schemeClr>
        </a:solidFill>
      </dgm:spPr>
      <dgm:t>
        <a:bodyPr/>
        <a:lstStyle/>
        <a:p>
          <a:r>
            <a:rPr lang="en-US" b="1" dirty="0"/>
            <a:t>III. </a:t>
          </a:r>
          <a:r>
            <a:rPr lang="en-US" b="1" dirty="0" err="1"/>
            <a:t>VỊ</a:t>
          </a:r>
          <a:r>
            <a:rPr lang="en-US" b="1" dirty="0"/>
            <a:t> </a:t>
          </a:r>
          <a:r>
            <a:rPr lang="en-US" b="1" dirty="0" err="1"/>
            <a:t>TRÍ</a:t>
          </a:r>
          <a:r>
            <a:rPr lang="en-US" b="1" dirty="0"/>
            <a:t> </a:t>
          </a:r>
          <a:r>
            <a:rPr lang="en-US" b="1" dirty="0" err="1"/>
            <a:t>CỦA</a:t>
          </a:r>
          <a:r>
            <a:rPr lang="en-US" b="1" dirty="0"/>
            <a:t> </a:t>
          </a:r>
          <a:r>
            <a:rPr lang="en-US" b="1" dirty="0" err="1"/>
            <a:t>CÁC</a:t>
          </a:r>
          <a:r>
            <a:rPr lang="en-US" b="1" dirty="0"/>
            <a:t> </a:t>
          </a:r>
          <a:r>
            <a:rPr lang="en-US" b="1" dirty="0" err="1"/>
            <a:t>NGUYÊN</a:t>
          </a:r>
          <a:r>
            <a:rPr lang="en-US" b="1" dirty="0"/>
            <a:t> </a:t>
          </a:r>
          <a:r>
            <a:rPr lang="en-US" b="1" dirty="0" err="1"/>
            <a:t>TỐ</a:t>
          </a:r>
          <a:r>
            <a:rPr lang="en-US" b="1" dirty="0"/>
            <a:t> KIM </a:t>
          </a:r>
          <a:r>
            <a:rPr lang="en-US" b="1" dirty="0" err="1"/>
            <a:t>LOẠI</a:t>
          </a:r>
          <a:r>
            <a:rPr lang="en-US" b="1" dirty="0"/>
            <a:t>, PHI KIM </a:t>
          </a:r>
          <a:r>
            <a:rPr lang="en-US" b="1" dirty="0" err="1"/>
            <a:t>VÀ</a:t>
          </a:r>
          <a:r>
            <a:rPr lang="en-US" b="1" dirty="0"/>
            <a:t> </a:t>
          </a:r>
          <a:r>
            <a:rPr lang="en-US" b="1" dirty="0" err="1"/>
            <a:t>KHÍ</a:t>
          </a:r>
          <a:r>
            <a:rPr lang="en-US" b="1" dirty="0"/>
            <a:t> </a:t>
          </a:r>
          <a:r>
            <a:rPr lang="en-US" b="1" dirty="0" err="1"/>
            <a:t>HIẾM</a:t>
          </a:r>
          <a:r>
            <a:rPr lang="en-US" b="1" dirty="0"/>
            <a:t> </a:t>
          </a:r>
          <a:r>
            <a:rPr lang="en-US" b="1" dirty="0" err="1"/>
            <a:t>TRONG</a:t>
          </a:r>
          <a:r>
            <a:rPr lang="en-US" b="1" dirty="0"/>
            <a:t> </a:t>
          </a:r>
          <a:r>
            <a:rPr lang="en-US" b="1" dirty="0" err="1"/>
            <a:t>BẢNG</a:t>
          </a:r>
          <a:r>
            <a:rPr lang="en-US" b="1" dirty="0"/>
            <a:t> </a:t>
          </a:r>
          <a:r>
            <a:rPr lang="en-US" b="1" dirty="0" err="1"/>
            <a:t>TUẦN</a:t>
          </a:r>
          <a:r>
            <a:rPr lang="en-US" b="1" dirty="0"/>
            <a:t> </a:t>
          </a:r>
          <a:r>
            <a:rPr lang="en-US" b="1" dirty="0" err="1"/>
            <a:t>HOÀN</a:t>
          </a:r>
          <a:endParaRPr lang="en-US" b="1" dirty="0"/>
        </a:p>
      </dgm:t>
    </dgm:pt>
    <dgm:pt modelId="{2AC326C7-5C45-4ABD-B6F9-47E5AB0B0F88}" type="parTrans" cxnId="{CF31BC57-2132-43B5-B6D2-A989FE5B6B20}">
      <dgm:prSet/>
      <dgm:spPr/>
      <dgm:t>
        <a:bodyPr/>
        <a:lstStyle/>
        <a:p>
          <a:endParaRPr lang="en-US"/>
        </a:p>
      </dgm:t>
    </dgm:pt>
    <dgm:pt modelId="{E9A36EA4-70FB-4A65-B6AE-EE0CEA23A799}" type="sibTrans" cxnId="{CF31BC57-2132-43B5-B6D2-A989FE5B6B20}">
      <dgm:prSet/>
      <dgm:spPr/>
      <dgm:t>
        <a:bodyPr/>
        <a:lstStyle/>
        <a:p>
          <a:endParaRPr lang="en-US"/>
        </a:p>
      </dgm:t>
    </dgm:pt>
    <dgm:pt modelId="{6B8877AF-2470-42AB-96F9-064854981CB8}">
      <dgm:prSet phldrT="[Text]"/>
      <dgm:spPr>
        <a:solidFill>
          <a:srgbClr val="00B050"/>
        </a:solidFill>
      </dgm:spPr>
      <dgm:t>
        <a:bodyPr/>
        <a:lstStyle/>
        <a:p>
          <a:r>
            <a:rPr lang="en-US" b="1" dirty="0"/>
            <a:t>2. Chu </a:t>
          </a:r>
          <a:r>
            <a:rPr lang="en-US" b="1" dirty="0" err="1"/>
            <a:t>kì</a:t>
          </a:r>
          <a:endParaRPr lang="en-US" b="1" dirty="0"/>
        </a:p>
      </dgm:t>
    </dgm:pt>
    <dgm:pt modelId="{0DE57EEA-0419-4C75-98B8-FDACA8ED7A0D}" type="parTrans" cxnId="{611A53D2-C9ED-456D-BE46-1625125C159B}">
      <dgm:prSet/>
      <dgm:spPr/>
      <dgm:t>
        <a:bodyPr/>
        <a:lstStyle/>
        <a:p>
          <a:endParaRPr lang="en-US"/>
        </a:p>
      </dgm:t>
    </dgm:pt>
    <dgm:pt modelId="{BF836509-FC1B-479B-AF41-53ACE8BC3BA7}" type="sibTrans" cxnId="{611A53D2-C9ED-456D-BE46-1625125C159B}">
      <dgm:prSet/>
      <dgm:spPr/>
      <dgm:t>
        <a:bodyPr/>
        <a:lstStyle/>
        <a:p>
          <a:endParaRPr lang="en-US"/>
        </a:p>
      </dgm:t>
    </dgm:pt>
    <dgm:pt modelId="{B11F2BC8-ECD8-42E6-B9A3-176616FBD4DB}">
      <dgm:prSet phldrT="[Text]"/>
      <dgm:spPr>
        <a:solidFill>
          <a:srgbClr val="00B050"/>
        </a:solidFill>
      </dgm:spPr>
      <dgm:t>
        <a:bodyPr/>
        <a:lstStyle/>
        <a:p>
          <a:r>
            <a:rPr lang="en-US" b="1" dirty="0"/>
            <a:t>3. </a:t>
          </a:r>
          <a:r>
            <a:rPr lang="en-US" b="1" dirty="0" err="1"/>
            <a:t>Nhóm</a:t>
          </a:r>
          <a:endParaRPr lang="en-US" b="1" dirty="0"/>
        </a:p>
      </dgm:t>
    </dgm:pt>
    <dgm:pt modelId="{D6296D44-C9CA-48F8-81E2-1CA430DDFA02}" type="parTrans" cxnId="{4C91758F-8020-44CA-B9CB-5141FF778403}">
      <dgm:prSet/>
      <dgm:spPr/>
      <dgm:t>
        <a:bodyPr/>
        <a:lstStyle/>
        <a:p>
          <a:endParaRPr lang="en-US"/>
        </a:p>
      </dgm:t>
    </dgm:pt>
    <dgm:pt modelId="{A4343278-0F39-4634-BA23-0F03A9E33F4F}" type="sibTrans" cxnId="{4C91758F-8020-44CA-B9CB-5141FF778403}">
      <dgm:prSet/>
      <dgm:spPr/>
      <dgm:t>
        <a:bodyPr/>
        <a:lstStyle/>
        <a:p>
          <a:endParaRPr lang="en-US"/>
        </a:p>
      </dgm:t>
    </dgm:pt>
    <dgm:pt modelId="{F55FAF23-C354-42E1-8A11-5EF9E02B8794}">
      <dgm:prSet phldrT="[Text]"/>
      <dgm:spPr>
        <a:solidFill>
          <a:srgbClr val="003300"/>
        </a:solidFill>
      </dgm:spPr>
      <dgm:t>
        <a:bodyPr/>
        <a:lstStyle/>
        <a:p>
          <a:r>
            <a:rPr lang="en-US" b="1" dirty="0"/>
            <a:t>IV. Ý </a:t>
          </a:r>
          <a:r>
            <a:rPr lang="en-US" b="1" dirty="0" err="1"/>
            <a:t>NGHĨA</a:t>
          </a:r>
          <a:r>
            <a:rPr lang="en-US" b="1" dirty="0"/>
            <a:t> </a:t>
          </a:r>
          <a:r>
            <a:rPr lang="en-US" b="1" dirty="0" err="1"/>
            <a:t>CỦA</a:t>
          </a:r>
          <a:r>
            <a:rPr lang="en-US" b="1" dirty="0"/>
            <a:t> </a:t>
          </a:r>
          <a:r>
            <a:rPr lang="en-US" b="1" dirty="0" err="1"/>
            <a:t>BẢNG</a:t>
          </a:r>
          <a:r>
            <a:rPr lang="en-US" b="1" dirty="0"/>
            <a:t> </a:t>
          </a:r>
          <a:r>
            <a:rPr lang="en-US" b="1" dirty="0" err="1"/>
            <a:t>TUẦN</a:t>
          </a:r>
          <a:r>
            <a:rPr lang="en-US" b="1" dirty="0"/>
            <a:t> </a:t>
          </a:r>
          <a:r>
            <a:rPr lang="en-US" b="1" dirty="0" err="1"/>
            <a:t>HOÀN</a:t>
          </a:r>
          <a:endParaRPr lang="en-US" b="1" dirty="0"/>
        </a:p>
      </dgm:t>
    </dgm:pt>
    <dgm:pt modelId="{1D29695C-CF37-499E-9B75-4DB4F5FB26DE}" type="parTrans" cxnId="{7403A12F-309E-490C-8657-639B33BE5276}">
      <dgm:prSet/>
      <dgm:spPr/>
      <dgm:t>
        <a:bodyPr/>
        <a:lstStyle/>
        <a:p>
          <a:endParaRPr lang="en-US"/>
        </a:p>
      </dgm:t>
    </dgm:pt>
    <dgm:pt modelId="{AA8E35C6-9F32-4F40-AD4C-E7449D3B9752}" type="sibTrans" cxnId="{7403A12F-309E-490C-8657-639B33BE5276}">
      <dgm:prSet/>
      <dgm:spPr/>
      <dgm:t>
        <a:bodyPr/>
        <a:lstStyle/>
        <a:p>
          <a:endParaRPr lang="en-US"/>
        </a:p>
      </dgm:t>
    </dgm:pt>
    <dgm:pt modelId="{D2B15FB4-14F7-4EAC-BF94-E67C1825E6DB}" type="pres">
      <dgm:prSet presAssocID="{3F5B9658-4C39-4B0B-9494-F97518B89AE7}" presName="linear" presStyleCnt="0">
        <dgm:presLayoutVars>
          <dgm:dir/>
          <dgm:resizeHandles val="exact"/>
        </dgm:presLayoutVars>
      </dgm:prSet>
      <dgm:spPr/>
    </dgm:pt>
    <dgm:pt modelId="{E97FA13E-F99B-4589-BE89-62263FB2EF88}" type="pres">
      <dgm:prSet presAssocID="{ADE15D9D-5C29-4EAA-BA7E-15591E350A5E}" presName="comp" presStyleCnt="0"/>
      <dgm:spPr/>
    </dgm:pt>
    <dgm:pt modelId="{26EEB61B-82E4-4310-9045-C80DFF5B26E2}" type="pres">
      <dgm:prSet presAssocID="{ADE15D9D-5C29-4EAA-BA7E-15591E350A5E}" presName="box" presStyleLbl="node1" presStyleIdx="0" presStyleCnt="4" custScaleY="37071" custLinFactNeighborX="3963" custLinFactNeighborY="9192"/>
      <dgm:spPr/>
    </dgm:pt>
    <dgm:pt modelId="{25EE440A-EB48-4AA8-AF89-969D11FFC5C5}" type="pres">
      <dgm:prSet presAssocID="{ADE15D9D-5C29-4EAA-BA7E-15591E350A5E}" presName="img" presStyleLbl="fgImgPlace1" presStyleIdx="0" presStyleCnt="4" custAng="10800000" custFlipVert="1" custScaleY="29870" custLinFactNeighborX="-1205" custLinFactNeighborY="10722"/>
      <dgm:spPr>
        <a:blipFill>
          <a:blip xmlns:r="http://schemas.openxmlformats.org/officeDocument/2006/relationships" r:embed="rId1">
            <a:extLst>
              <a:ext uri="{28A0092B-C50C-407E-A947-70E740481C1C}">
                <a14:useLocalDpi xmlns:a14="http://schemas.microsoft.com/office/drawing/2010/main" val="0"/>
              </a:ext>
            </a:extLst>
          </a:blip>
          <a:srcRect/>
          <a:stretch>
            <a:fillRect t="-205000" b="-205000"/>
          </a:stretch>
        </a:blipFill>
      </dgm:spPr>
    </dgm:pt>
    <dgm:pt modelId="{F75287FB-BB94-42CC-93E6-C6CE28178184}" type="pres">
      <dgm:prSet presAssocID="{ADE15D9D-5C29-4EAA-BA7E-15591E350A5E}" presName="text" presStyleLbl="node1" presStyleIdx="0" presStyleCnt="4">
        <dgm:presLayoutVars>
          <dgm:bulletEnabled val="1"/>
        </dgm:presLayoutVars>
      </dgm:prSet>
      <dgm:spPr/>
    </dgm:pt>
    <dgm:pt modelId="{ED2F6069-B245-45ED-85C0-26A81F45BFC1}" type="pres">
      <dgm:prSet presAssocID="{0BD23BE3-07DA-47E7-8180-6A4F24A5EA73}" presName="spacer" presStyleCnt="0"/>
      <dgm:spPr/>
    </dgm:pt>
    <dgm:pt modelId="{3E620146-D7F3-4B02-930D-3F43BC79EDEC}" type="pres">
      <dgm:prSet presAssocID="{B069590F-2C7B-4FCC-BD80-CE4B43789740}" presName="comp" presStyleCnt="0"/>
      <dgm:spPr/>
    </dgm:pt>
    <dgm:pt modelId="{0524378A-9F4B-4585-A88E-5C5F695A805B}" type="pres">
      <dgm:prSet presAssocID="{B069590F-2C7B-4FCC-BD80-CE4B43789740}" presName="box" presStyleLbl="node1" presStyleIdx="1" presStyleCnt="4"/>
      <dgm:spPr/>
    </dgm:pt>
    <dgm:pt modelId="{57A761AE-619B-477C-A245-68FF29B7D2C4}" type="pres">
      <dgm:prSet presAssocID="{B069590F-2C7B-4FCC-BD80-CE4B43789740}" presName="img" presStyleLbl="fgImgPlac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t="-29000" b="-29000"/>
          </a:stretch>
        </a:blipFill>
      </dgm:spPr>
    </dgm:pt>
    <dgm:pt modelId="{413EDE98-737C-4447-80F8-A33ECD8BAA18}" type="pres">
      <dgm:prSet presAssocID="{B069590F-2C7B-4FCC-BD80-CE4B43789740}" presName="text" presStyleLbl="node1" presStyleIdx="1" presStyleCnt="4">
        <dgm:presLayoutVars>
          <dgm:bulletEnabled val="1"/>
        </dgm:presLayoutVars>
      </dgm:prSet>
      <dgm:spPr/>
    </dgm:pt>
    <dgm:pt modelId="{9374AB8A-6FF0-4CDB-8BAF-26B758378D62}" type="pres">
      <dgm:prSet presAssocID="{0F15A7E4-43A5-40FE-B8B5-A1F9A4A7677D}" presName="spacer" presStyleCnt="0"/>
      <dgm:spPr/>
    </dgm:pt>
    <dgm:pt modelId="{618E2C75-0286-47D3-827E-86249031E5E4}" type="pres">
      <dgm:prSet presAssocID="{5B58B0EF-4F32-4441-8CC8-48CDD8F9738F}" presName="comp" presStyleCnt="0"/>
      <dgm:spPr/>
    </dgm:pt>
    <dgm:pt modelId="{9FC69C92-E698-4551-B443-22053852A58C}" type="pres">
      <dgm:prSet presAssocID="{5B58B0EF-4F32-4441-8CC8-48CDD8F9738F}" presName="box" presStyleLbl="node1" presStyleIdx="2" presStyleCnt="4" custScaleY="52054"/>
      <dgm:spPr/>
    </dgm:pt>
    <dgm:pt modelId="{BBBA8929-4D71-4BF4-86DF-D515ADFEDC33}" type="pres">
      <dgm:prSet presAssocID="{5B58B0EF-4F32-4441-8CC8-48CDD8F9738F}" presName="img" presStyleLbl="fgImgPlace1" presStyleIdx="2" presStyleCnt="4" custScaleY="50750"/>
      <dgm:spPr>
        <a:blipFill>
          <a:blip xmlns:r="http://schemas.openxmlformats.org/officeDocument/2006/relationships" r:embed="rId3">
            <a:extLst>
              <a:ext uri="{28A0092B-C50C-407E-A947-70E740481C1C}">
                <a14:useLocalDpi xmlns:a14="http://schemas.microsoft.com/office/drawing/2010/main" val="0"/>
              </a:ext>
            </a:extLst>
          </a:blip>
          <a:srcRect/>
          <a:stretch>
            <a:fillRect t="-38000" b="-38000"/>
          </a:stretch>
        </a:blipFill>
      </dgm:spPr>
    </dgm:pt>
    <dgm:pt modelId="{A46AE141-6C13-4B6A-A267-57F1131A757D}" type="pres">
      <dgm:prSet presAssocID="{5B58B0EF-4F32-4441-8CC8-48CDD8F9738F}" presName="text" presStyleLbl="node1" presStyleIdx="2" presStyleCnt="4">
        <dgm:presLayoutVars>
          <dgm:bulletEnabled val="1"/>
        </dgm:presLayoutVars>
      </dgm:prSet>
      <dgm:spPr/>
    </dgm:pt>
    <dgm:pt modelId="{B9DEFB3E-8F8C-48A2-B110-7275E5F48E13}" type="pres">
      <dgm:prSet presAssocID="{E9A36EA4-70FB-4A65-B6AE-EE0CEA23A799}" presName="spacer" presStyleCnt="0"/>
      <dgm:spPr/>
    </dgm:pt>
    <dgm:pt modelId="{833D19F4-AA7C-4910-8AA6-7362857E8A41}" type="pres">
      <dgm:prSet presAssocID="{F55FAF23-C354-42E1-8A11-5EF9E02B8794}" presName="comp" presStyleCnt="0"/>
      <dgm:spPr/>
    </dgm:pt>
    <dgm:pt modelId="{DB77F474-6BBE-4CA9-9161-B6B939A962E9}" type="pres">
      <dgm:prSet presAssocID="{F55FAF23-C354-42E1-8A11-5EF9E02B8794}" presName="box" presStyleLbl="node1" presStyleIdx="3" presStyleCnt="4" custScaleY="52054"/>
      <dgm:spPr/>
    </dgm:pt>
    <dgm:pt modelId="{9D8062C0-B0F9-4D1E-A367-4854E64D831D}" type="pres">
      <dgm:prSet presAssocID="{F55FAF23-C354-42E1-8A11-5EF9E02B8794}" presName="img" presStyleLbl="fgImgPlace1" presStyleIdx="3" presStyleCnt="4" custScaleY="33950"/>
      <dgm:spPr>
        <a:blipFill>
          <a:blip xmlns:r="http://schemas.openxmlformats.org/officeDocument/2006/relationships" r:embed="rId4">
            <a:extLst>
              <a:ext uri="{28A0092B-C50C-407E-A947-70E740481C1C}">
                <a14:useLocalDpi xmlns:a14="http://schemas.microsoft.com/office/drawing/2010/main" val="0"/>
              </a:ext>
            </a:extLst>
          </a:blip>
          <a:srcRect/>
          <a:stretch>
            <a:fillRect t="-139000" b="-139000"/>
          </a:stretch>
        </a:blipFill>
      </dgm:spPr>
    </dgm:pt>
    <dgm:pt modelId="{97249FE0-D37F-4C49-BB8C-C340A9C4250A}" type="pres">
      <dgm:prSet presAssocID="{F55FAF23-C354-42E1-8A11-5EF9E02B8794}" presName="text" presStyleLbl="node1" presStyleIdx="3" presStyleCnt="4">
        <dgm:presLayoutVars>
          <dgm:bulletEnabled val="1"/>
        </dgm:presLayoutVars>
      </dgm:prSet>
      <dgm:spPr/>
    </dgm:pt>
  </dgm:ptLst>
  <dgm:cxnLst>
    <dgm:cxn modelId="{3FF2BE02-EB28-4C9C-A551-5BDEFE51CA4B}" type="presOf" srcId="{B069590F-2C7B-4FCC-BD80-CE4B43789740}" destId="{413EDE98-737C-4447-80F8-A33ECD8BAA18}" srcOrd="1" destOrd="0" presId="urn:microsoft.com/office/officeart/2005/8/layout/vList4"/>
    <dgm:cxn modelId="{99CC900B-37D6-4765-92DF-4EC4412EC435}" type="presOf" srcId="{6B8877AF-2470-42AB-96F9-064854981CB8}" destId="{0524378A-9F4B-4585-A88E-5C5F695A805B}" srcOrd="0" destOrd="2" presId="urn:microsoft.com/office/officeart/2005/8/layout/vList4"/>
    <dgm:cxn modelId="{5D123E18-DFA4-4D21-B346-D0D6F6212991}" type="presOf" srcId="{ADE15D9D-5C29-4EAA-BA7E-15591E350A5E}" destId="{F75287FB-BB94-42CC-93E6-C6CE28178184}" srcOrd="1" destOrd="0" presId="urn:microsoft.com/office/officeart/2005/8/layout/vList4"/>
    <dgm:cxn modelId="{17BE981D-5417-4982-96B7-468C23B338D2}" srcId="{B069590F-2C7B-4FCC-BD80-CE4B43789740}" destId="{C8CC4791-C442-4ACC-A2B2-566628DEB6A9}" srcOrd="0" destOrd="0" parTransId="{F46D9460-BF56-4D91-9AEE-E407485DC314}" sibTransId="{C717B059-7E4D-4269-8EA5-BF7B2F58DB36}"/>
    <dgm:cxn modelId="{71E97028-44EA-4D9F-9583-6981594B58B9}" type="presOf" srcId="{F55FAF23-C354-42E1-8A11-5EF9E02B8794}" destId="{97249FE0-D37F-4C49-BB8C-C340A9C4250A}" srcOrd="1" destOrd="0" presId="urn:microsoft.com/office/officeart/2005/8/layout/vList4"/>
    <dgm:cxn modelId="{7403A12F-309E-490C-8657-639B33BE5276}" srcId="{3F5B9658-4C39-4B0B-9494-F97518B89AE7}" destId="{F55FAF23-C354-42E1-8A11-5EF9E02B8794}" srcOrd="3" destOrd="0" parTransId="{1D29695C-CF37-499E-9B75-4DB4F5FB26DE}" sibTransId="{AA8E35C6-9F32-4F40-AD4C-E7449D3B9752}"/>
    <dgm:cxn modelId="{4634A73A-7FC3-4F30-AE2C-D05E47554CE4}" srcId="{3F5B9658-4C39-4B0B-9494-F97518B89AE7}" destId="{ADE15D9D-5C29-4EAA-BA7E-15591E350A5E}" srcOrd="0" destOrd="0" parTransId="{E8B6A7D2-C30A-496A-A316-5AA308073981}" sibTransId="{0BD23BE3-07DA-47E7-8180-6A4F24A5EA73}"/>
    <dgm:cxn modelId="{A6FF1E60-2C6B-4B60-98A6-C3611A9A6F67}" type="presOf" srcId="{B11F2BC8-ECD8-42E6-B9A3-176616FBD4DB}" destId="{0524378A-9F4B-4585-A88E-5C5F695A805B}" srcOrd="0" destOrd="3" presId="urn:microsoft.com/office/officeart/2005/8/layout/vList4"/>
    <dgm:cxn modelId="{96DF7B54-493A-4F7D-9A7D-842454F8509A}" type="presOf" srcId="{B069590F-2C7B-4FCC-BD80-CE4B43789740}" destId="{0524378A-9F4B-4585-A88E-5C5F695A805B}" srcOrd="0" destOrd="0" presId="urn:microsoft.com/office/officeart/2005/8/layout/vList4"/>
    <dgm:cxn modelId="{CF31BC57-2132-43B5-B6D2-A989FE5B6B20}" srcId="{3F5B9658-4C39-4B0B-9494-F97518B89AE7}" destId="{5B58B0EF-4F32-4441-8CC8-48CDD8F9738F}" srcOrd="2" destOrd="0" parTransId="{2AC326C7-5C45-4ABD-B6F9-47E5AB0B0F88}" sibTransId="{E9A36EA4-70FB-4A65-B6AE-EE0CEA23A799}"/>
    <dgm:cxn modelId="{5286198E-88F3-403C-9CA9-5CF5607F9A58}" srcId="{3F5B9658-4C39-4B0B-9494-F97518B89AE7}" destId="{B069590F-2C7B-4FCC-BD80-CE4B43789740}" srcOrd="1" destOrd="0" parTransId="{B0B55C2A-FAE8-42C3-A497-1C048AB396C4}" sibTransId="{0F15A7E4-43A5-40FE-B8B5-A1F9A4A7677D}"/>
    <dgm:cxn modelId="{4C91758F-8020-44CA-B9CB-5141FF778403}" srcId="{B069590F-2C7B-4FCC-BD80-CE4B43789740}" destId="{B11F2BC8-ECD8-42E6-B9A3-176616FBD4DB}" srcOrd="2" destOrd="0" parTransId="{D6296D44-C9CA-48F8-81E2-1CA430DDFA02}" sibTransId="{A4343278-0F39-4634-BA23-0F03A9E33F4F}"/>
    <dgm:cxn modelId="{E46FED8F-1979-4EC1-8025-0DE0601AE3A3}" type="presOf" srcId="{B11F2BC8-ECD8-42E6-B9A3-176616FBD4DB}" destId="{413EDE98-737C-4447-80F8-A33ECD8BAA18}" srcOrd="1" destOrd="3" presId="urn:microsoft.com/office/officeart/2005/8/layout/vList4"/>
    <dgm:cxn modelId="{D9D16294-D479-4C83-BD53-19F00B2D36C6}" type="presOf" srcId="{5B58B0EF-4F32-4441-8CC8-48CDD8F9738F}" destId="{A46AE141-6C13-4B6A-A267-57F1131A757D}" srcOrd="1" destOrd="0" presId="urn:microsoft.com/office/officeart/2005/8/layout/vList4"/>
    <dgm:cxn modelId="{CCEFFFA9-4285-4775-B427-1F781BA3F3F3}" type="presOf" srcId="{C8CC4791-C442-4ACC-A2B2-566628DEB6A9}" destId="{0524378A-9F4B-4585-A88E-5C5F695A805B}" srcOrd="0" destOrd="1" presId="urn:microsoft.com/office/officeart/2005/8/layout/vList4"/>
    <dgm:cxn modelId="{378C46B7-B8FC-4CF5-819A-6716630F47A5}" type="presOf" srcId="{3F5B9658-4C39-4B0B-9494-F97518B89AE7}" destId="{D2B15FB4-14F7-4EAC-BF94-E67C1825E6DB}" srcOrd="0" destOrd="0" presId="urn:microsoft.com/office/officeart/2005/8/layout/vList4"/>
    <dgm:cxn modelId="{FA2491BC-AADE-449D-8033-2E3A5223F40E}" type="presOf" srcId="{5B58B0EF-4F32-4441-8CC8-48CDD8F9738F}" destId="{9FC69C92-E698-4551-B443-22053852A58C}" srcOrd="0" destOrd="0" presId="urn:microsoft.com/office/officeart/2005/8/layout/vList4"/>
    <dgm:cxn modelId="{611A53D2-C9ED-456D-BE46-1625125C159B}" srcId="{B069590F-2C7B-4FCC-BD80-CE4B43789740}" destId="{6B8877AF-2470-42AB-96F9-064854981CB8}" srcOrd="1" destOrd="0" parTransId="{0DE57EEA-0419-4C75-98B8-FDACA8ED7A0D}" sibTransId="{BF836509-FC1B-479B-AF41-53ACE8BC3BA7}"/>
    <dgm:cxn modelId="{C5CC7EDA-9E30-41A9-88D1-9C3B9E46955D}" type="presOf" srcId="{6B8877AF-2470-42AB-96F9-064854981CB8}" destId="{413EDE98-737C-4447-80F8-A33ECD8BAA18}" srcOrd="1" destOrd="2" presId="urn:microsoft.com/office/officeart/2005/8/layout/vList4"/>
    <dgm:cxn modelId="{258420EE-3B05-4AC0-9113-C7CA030735CA}" type="presOf" srcId="{C8CC4791-C442-4ACC-A2B2-566628DEB6A9}" destId="{413EDE98-737C-4447-80F8-A33ECD8BAA18}" srcOrd="1" destOrd="1" presId="urn:microsoft.com/office/officeart/2005/8/layout/vList4"/>
    <dgm:cxn modelId="{087C02F5-94A6-4B37-A781-1FE7EF44D802}" type="presOf" srcId="{F55FAF23-C354-42E1-8A11-5EF9E02B8794}" destId="{DB77F474-6BBE-4CA9-9161-B6B939A962E9}" srcOrd="0" destOrd="0" presId="urn:microsoft.com/office/officeart/2005/8/layout/vList4"/>
    <dgm:cxn modelId="{CB667DFC-FBFA-4C0A-B82F-AF8675614621}" type="presOf" srcId="{ADE15D9D-5C29-4EAA-BA7E-15591E350A5E}" destId="{26EEB61B-82E4-4310-9045-C80DFF5B26E2}" srcOrd="0" destOrd="0" presId="urn:microsoft.com/office/officeart/2005/8/layout/vList4"/>
    <dgm:cxn modelId="{FC69FE50-AA8F-4198-92D2-642DDE16F4AE}" type="presParOf" srcId="{D2B15FB4-14F7-4EAC-BF94-E67C1825E6DB}" destId="{E97FA13E-F99B-4589-BE89-62263FB2EF88}" srcOrd="0" destOrd="0" presId="urn:microsoft.com/office/officeart/2005/8/layout/vList4"/>
    <dgm:cxn modelId="{8EF02DFB-5F19-4333-AD72-03A4AEA1E4A3}" type="presParOf" srcId="{E97FA13E-F99B-4589-BE89-62263FB2EF88}" destId="{26EEB61B-82E4-4310-9045-C80DFF5B26E2}" srcOrd="0" destOrd="0" presId="urn:microsoft.com/office/officeart/2005/8/layout/vList4"/>
    <dgm:cxn modelId="{C63D31CE-6B8F-450F-AC7D-BEC421B225E7}" type="presParOf" srcId="{E97FA13E-F99B-4589-BE89-62263FB2EF88}" destId="{25EE440A-EB48-4AA8-AF89-969D11FFC5C5}" srcOrd="1" destOrd="0" presId="urn:microsoft.com/office/officeart/2005/8/layout/vList4"/>
    <dgm:cxn modelId="{0E97A4B7-BCFA-4D68-AA86-5C41B4FAAC13}" type="presParOf" srcId="{E97FA13E-F99B-4589-BE89-62263FB2EF88}" destId="{F75287FB-BB94-42CC-93E6-C6CE28178184}" srcOrd="2" destOrd="0" presId="urn:microsoft.com/office/officeart/2005/8/layout/vList4"/>
    <dgm:cxn modelId="{4C30D59F-5943-4E18-BD42-F8559889A4AA}" type="presParOf" srcId="{D2B15FB4-14F7-4EAC-BF94-E67C1825E6DB}" destId="{ED2F6069-B245-45ED-85C0-26A81F45BFC1}" srcOrd="1" destOrd="0" presId="urn:microsoft.com/office/officeart/2005/8/layout/vList4"/>
    <dgm:cxn modelId="{5944D3D3-F75C-4E7C-BCDD-16B1807C0AF1}" type="presParOf" srcId="{D2B15FB4-14F7-4EAC-BF94-E67C1825E6DB}" destId="{3E620146-D7F3-4B02-930D-3F43BC79EDEC}" srcOrd="2" destOrd="0" presId="urn:microsoft.com/office/officeart/2005/8/layout/vList4"/>
    <dgm:cxn modelId="{59C63C1C-2CCD-4846-A3C8-E65043AE8840}" type="presParOf" srcId="{3E620146-D7F3-4B02-930D-3F43BC79EDEC}" destId="{0524378A-9F4B-4585-A88E-5C5F695A805B}" srcOrd="0" destOrd="0" presId="urn:microsoft.com/office/officeart/2005/8/layout/vList4"/>
    <dgm:cxn modelId="{63B0D4E5-FE67-4D56-8FE0-2E3FB59566E0}" type="presParOf" srcId="{3E620146-D7F3-4B02-930D-3F43BC79EDEC}" destId="{57A761AE-619B-477C-A245-68FF29B7D2C4}" srcOrd="1" destOrd="0" presId="urn:microsoft.com/office/officeart/2005/8/layout/vList4"/>
    <dgm:cxn modelId="{E8136536-212F-4928-A56D-DC467EEC2757}" type="presParOf" srcId="{3E620146-D7F3-4B02-930D-3F43BC79EDEC}" destId="{413EDE98-737C-4447-80F8-A33ECD8BAA18}" srcOrd="2" destOrd="0" presId="urn:microsoft.com/office/officeart/2005/8/layout/vList4"/>
    <dgm:cxn modelId="{FC391BA0-03C4-485D-90AA-B7DB943E7146}" type="presParOf" srcId="{D2B15FB4-14F7-4EAC-BF94-E67C1825E6DB}" destId="{9374AB8A-6FF0-4CDB-8BAF-26B758378D62}" srcOrd="3" destOrd="0" presId="urn:microsoft.com/office/officeart/2005/8/layout/vList4"/>
    <dgm:cxn modelId="{73FE786C-7A7F-43D8-9F31-D9DE616568C4}" type="presParOf" srcId="{D2B15FB4-14F7-4EAC-BF94-E67C1825E6DB}" destId="{618E2C75-0286-47D3-827E-86249031E5E4}" srcOrd="4" destOrd="0" presId="urn:microsoft.com/office/officeart/2005/8/layout/vList4"/>
    <dgm:cxn modelId="{51C43FD9-8432-4B13-A5A2-4114268E0BE3}" type="presParOf" srcId="{618E2C75-0286-47D3-827E-86249031E5E4}" destId="{9FC69C92-E698-4551-B443-22053852A58C}" srcOrd="0" destOrd="0" presId="urn:microsoft.com/office/officeart/2005/8/layout/vList4"/>
    <dgm:cxn modelId="{754E6DD8-3E3B-41E2-9DF1-A8AEA2AB4754}" type="presParOf" srcId="{618E2C75-0286-47D3-827E-86249031E5E4}" destId="{BBBA8929-4D71-4BF4-86DF-D515ADFEDC33}" srcOrd="1" destOrd="0" presId="urn:microsoft.com/office/officeart/2005/8/layout/vList4"/>
    <dgm:cxn modelId="{6FBB32CF-719B-4090-9119-44D0A0EFC93B}" type="presParOf" srcId="{618E2C75-0286-47D3-827E-86249031E5E4}" destId="{A46AE141-6C13-4B6A-A267-57F1131A757D}" srcOrd="2" destOrd="0" presId="urn:microsoft.com/office/officeart/2005/8/layout/vList4"/>
    <dgm:cxn modelId="{158CE931-39DF-40ED-9279-CBCFA0DCE53B}" type="presParOf" srcId="{D2B15FB4-14F7-4EAC-BF94-E67C1825E6DB}" destId="{B9DEFB3E-8F8C-48A2-B110-7275E5F48E13}" srcOrd="5" destOrd="0" presId="urn:microsoft.com/office/officeart/2005/8/layout/vList4"/>
    <dgm:cxn modelId="{EF6081AC-540A-4909-8C65-CB144C6AB154}" type="presParOf" srcId="{D2B15FB4-14F7-4EAC-BF94-E67C1825E6DB}" destId="{833D19F4-AA7C-4910-8AA6-7362857E8A41}" srcOrd="6" destOrd="0" presId="urn:microsoft.com/office/officeart/2005/8/layout/vList4"/>
    <dgm:cxn modelId="{DE9E8427-7ECF-44CC-BF99-4C941A70B2F2}" type="presParOf" srcId="{833D19F4-AA7C-4910-8AA6-7362857E8A41}" destId="{DB77F474-6BBE-4CA9-9161-B6B939A962E9}" srcOrd="0" destOrd="0" presId="urn:microsoft.com/office/officeart/2005/8/layout/vList4"/>
    <dgm:cxn modelId="{88B96E95-C89B-467F-A796-9034608A7AE0}" type="presParOf" srcId="{833D19F4-AA7C-4910-8AA6-7362857E8A41}" destId="{9D8062C0-B0F9-4D1E-A367-4854E64D831D}" srcOrd="1" destOrd="0" presId="urn:microsoft.com/office/officeart/2005/8/layout/vList4"/>
    <dgm:cxn modelId="{CBDE37A9-735F-468A-935A-1E2041098F8A}" type="presParOf" srcId="{833D19F4-AA7C-4910-8AA6-7362857E8A41}" destId="{97249FE0-D37F-4C49-BB8C-C340A9C4250A}"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EEB61B-82E4-4310-9045-C80DFF5B26E2}">
      <dsp:nvSpPr>
        <dsp:cNvPr id="0" name=""/>
        <dsp:cNvSpPr/>
      </dsp:nvSpPr>
      <dsp:spPr>
        <a:xfrm>
          <a:off x="0" y="131409"/>
          <a:ext cx="11725565" cy="529970"/>
        </a:xfrm>
        <a:prstGeom prst="roundRect">
          <a:avLst>
            <a:gd name="adj" fmla="val 10000"/>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t>I. </a:t>
          </a:r>
          <a:r>
            <a:rPr lang="en-US" sz="2000" b="1" kern="1200" dirty="0" err="1"/>
            <a:t>NGUYÊN</a:t>
          </a:r>
          <a:r>
            <a:rPr lang="en-US" sz="2000" b="1" kern="1200" dirty="0"/>
            <a:t> </a:t>
          </a:r>
          <a:r>
            <a:rPr lang="en-US" sz="2000" b="1" kern="1200" dirty="0" err="1"/>
            <a:t>TẮC</a:t>
          </a:r>
          <a:r>
            <a:rPr lang="en-US" sz="2000" b="1" kern="1200" dirty="0"/>
            <a:t> </a:t>
          </a:r>
          <a:r>
            <a:rPr lang="en-US" sz="2000" b="1" kern="1200" dirty="0" err="1"/>
            <a:t>SẮP</a:t>
          </a:r>
          <a:r>
            <a:rPr lang="en-US" sz="2000" b="1" kern="1200" dirty="0"/>
            <a:t> </a:t>
          </a:r>
          <a:r>
            <a:rPr lang="en-US" sz="2000" b="1" kern="1200" dirty="0" err="1"/>
            <a:t>XẾP</a:t>
          </a:r>
          <a:r>
            <a:rPr lang="en-US" sz="2000" b="1" kern="1200" dirty="0"/>
            <a:t> </a:t>
          </a:r>
          <a:r>
            <a:rPr lang="en-US" sz="2000" b="1" kern="1200" dirty="0" err="1"/>
            <a:t>CÁC</a:t>
          </a:r>
          <a:r>
            <a:rPr lang="en-US" sz="2000" b="1" kern="1200" dirty="0"/>
            <a:t> </a:t>
          </a:r>
          <a:r>
            <a:rPr lang="en-US" sz="2000" b="1" kern="1200" dirty="0" err="1"/>
            <a:t>NGUYÊN</a:t>
          </a:r>
          <a:r>
            <a:rPr lang="en-US" sz="2000" b="1" kern="1200" dirty="0"/>
            <a:t> </a:t>
          </a:r>
          <a:r>
            <a:rPr lang="en-US" sz="2000" b="1" kern="1200" dirty="0" err="1"/>
            <a:t>TỐ</a:t>
          </a:r>
          <a:r>
            <a:rPr lang="en-US" sz="2000" b="1" kern="1200" dirty="0"/>
            <a:t> </a:t>
          </a:r>
          <a:r>
            <a:rPr lang="en-US" sz="2000" b="1" kern="1200" dirty="0" err="1"/>
            <a:t>HOÁ</a:t>
          </a:r>
          <a:r>
            <a:rPr lang="en-US" sz="2000" b="1" kern="1200" dirty="0"/>
            <a:t> </a:t>
          </a:r>
          <a:r>
            <a:rPr lang="en-US" sz="2000" b="1" kern="1200" dirty="0" err="1"/>
            <a:t>HỌC</a:t>
          </a:r>
          <a:r>
            <a:rPr lang="en-US" sz="2000" b="1" kern="1200" dirty="0"/>
            <a:t> </a:t>
          </a:r>
          <a:r>
            <a:rPr lang="en-US" sz="2000" b="1" kern="1200" dirty="0" err="1"/>
            <a:t>TRONG</a:t>
          </a:r>
          <a:r>
            <a:rPr lang="en-US" sz="2000" b="1" kern="1200" dirty="0"/>
            <a:t> </a:t>
          </a:r>
          <a:r>
            <a:rPr lang="en-US" sz="2000" b="1" kern="1200" dirty="0" err="1"/>
            <a:t>BẢNG</a:t>
          </a:r>
          <a:r>
            <a:rPr lang="en-US" sz="2000" b="1" kern="1200" dirty="0"/>
            <a:t> </a:t>
          </a:r>
          <a:r>
            <a:rPr lang="en-US" sz="2000" b="1" kern="1200" dirty="0" err="1"/>
            <a:t>TUẦN</a:t>
          </a:r>
          <a:r>
            <a:rPr lang="en-US" sz="2000" b="1" kern="1200" dirty="0"/>
            <a:t> </a:t>
          </a:r>
          <a:r>
            <a:rPr lang="en-US" sz="2000" b="1" kern="1200" dirty="0" err="1"/>
            <a:t>HOÀN</a:t>
          </a:r>
          <a:endParaRPr lang="en-US" sz="2000" b="1" kern="1200" dirty="0"/>
        </a:p>
      </dsp:txBody>
      <dsp:txXfrm>
        <a:off x="2488073" y="131409"/>
        <a:ext cx="9237491" cy="529970"/>
      </dsp:txXfrm>
    </dsp:sp>
    <dsp:sp modelId="{25EE440A-EB48-4AA8-AF89-969D11FFC5C5}">
      <dsp:nvSpPr>
        <dsp:cNvPr id="0" name=""/>
        <dsp:cNvSpPr/>
      </dsp:nvSpPr>
      <dsp:spPr>
        <a:xfrm rot="10800000" flipV="1">
          <a:off x="114702" y="216801"/>
          <a:ext cx="2345113" cy="341619"/>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205000" b="-20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524378A-9F4B-4585-A88E-5C5F695A805B}">
      <dsp:nvSpPr>
        <dsp:cNvPr id="0" name=""/>
        <dsp:cNvSpPr/>
      </dsp:nvSpPr>
      <dsp:spPr>
        <a:xfrm>
          <a:off x="0" y="672930"/>
          <a:ext cx="11725565" cy="1429608"/>
        </a:xfrm>
        <a:prstGeom prst="roundRect">
          <a:avLst>
            <a:gd name="adj" fmla="val 10000"/>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t>II. </a:t>
          </a:r>
          <a:r>
            <a:rPr lang="en-US" sz="2000" b="1" kern="1200" dirty="0" err="1"/>
            <a:t>CẤU</a:t>
          </a:r>
          <a:r>
            <a:rPr lang="en-US" sz="2000" b="1" kern="1200" dirty="0"/>
            <a:t> </a:t>
          </a:r>
          <a:r>
            <a:rPr lang="en-US" sz="2000" b="1" kern="1200" dirty="0" err="1"/>
            <a:t>TẠO</a:t>
          </a:r>
          <a:r>
            <a:rPr lang="en-US" sz="2000" b="1" kern="1200" dirty="0"/>
            <a:t> </a:t>
          </a:r>
          <a:r>
            <a:rPr lang="en-US" sz="2000" b="1" kern="1200" dirty="0" err="1"/>
            <a:t>BẢNG</a:t>
          </a:r>
          <a:r>
            <a:rPr lang="en-US" sz="2000" b="1" kern="1200" dirty="0"/>
            <a:t> </a:t>
          </a:r>
          <a:r>
            <a:rPr lang="en-US" sz="2000" b="1" kern="1200" dirty="0" err="1"/>
            <a:t>TUẦN</a:t>
          </a:r>
          <a:r>
            <a:rPr lang="en-US" sz="2000" b="1" kern="1200" dirty="0"/>
            <a:t> </a:t>
          </a:r>
          <a:r>
            <a:rPr lang="en-US" sz="2000" b="1" kern="1200" dirty="0" err="1"/>
            <a:t>HOÀN</a:t>
          </a:r>
          <a:endParaRPr lang="en-US" sz="2000" b="1" kern="1200" dirty="0"/>
        </a:p>
        <a:p>
          <a:pPr marL="171450" lvl="1" indent="-171450" algn="l" defTabSz="711200">
            <a:lnSpc>
              <a:spcPct val="90000"/>
            </a:lnSpc>
            <a:spcBef>
              <a:spcPct val="0"/>
            </a:spcBef>
            <a:spcAft>
              <a:spcPct val="15000"/>
            </a:spcAft>
            <a:buChar char="•"/>
          </a:pPr>
          <a:r>
            <a:rPr lang="en-US" sz="1600" b="1" kern="1200" dirty="0"/>
            <a:t>1. Ô </a:t>
          </a:r>
          <a:r>
            <a:rPr lang="en-US" sz="1600" b="1" kern="1200" dirty="0" err="1"/>
            <a:t>nguyên</a:t>
          </a:r>
          <a:r>
            <a:rPr lang="en-US" sz="1600" b="1" kern="1200" dirty="0"/>
            <a:t> </a:t>
          </a:r>
          <a:r>
            <a:rPr lang="en-US" sz="1600" b="1" kern="1200" dirty="0" err="1"/>
            <a:t>tố</a:t>
          </a:r>
          <a:endParaRPr lang="en-US" sz="1600" b="1" kern="1200" dirty="0"/>
        </a:p>
        <a:p>
          <a:pPr marL="171450" lvl="1" indent="-171450" algn="l" defTabSz="711200">
            <a:lnSpc>
              <a:spcPct val="90000"/>
            </a:lnSpc>
            <a:spcBef>
              <a:spcPct val="0"/>
            </a:spcBef>
            <a:spcAft>
              <a:spcPct val="15000"/>
            </a:spcAft>
            <a:buChar char="•"/>
          </a:pPr>
          <a:r>
            <a:rPr lang="en-US" sz="1600" b="1" kern="1200" dirty="0"/>
            <a:t>2. Chu </a:t>
          </a:r>
          <a:r>
            <a:rPr lang="en-US" sz="1600" b="1" kern="1200" dirty="0" err="1"/>
            <a:t>kì</a:t>
          </a:r>
          <a:endParaRPr lang="en-US" sz="1600" b="1" kern="1200" dirty="0"/>
        </a:p>
        <a:p>
          <a:pPr marL="171450" lvl="1" indent="-171450" algn="l" defTabSz="711200">
            <a:lnSpc>
              <a:spcPct val="90000"/>
            </a:lnSpc>
            <a:spcBef>
              <a:spcPct val="0"/>
            </a:spcBef>
            <a:spcAft>
              <a:spcPct val="15000"/>
            </a:spcAft>
            <a:buChar char="•"/>
          </a:pPr>
          <a:r>
            <a:rPr lang="en-US" sz="1600" b="1" kern="1200" dirty="0"/>
            <a:t>3. </a:t>
          </a:r>
          <a:r>
            <a:rPr lang="en-US" sz="1600" b="1" kern="1200" dirty="0" err="1"/>
            <a:t>Nhóm</a:t>
          </a:r>
          <a:endParaRPr lang="en-US" sz="1600" b="1" kern="1200" dirty="0"/>
        </a:p>
      </dsp:txBody>
      <dsp:txXfrm>
        <a:off x="2488073" y="672930"/>
        <a:ext cx="9237491" cy="1429608"/>
      </dsp:txXfrm>
    </dsp:sp>
    <dsp:sp modelId="{57A761AE-619B-477C-A245-68FF29B7D2C4}">
      <dsp:nvSpPr>
        <dsp:cNvPr id="0" name=""/>
        <dsp:cNvSpPr/>
      </dsp:nvSpPr>
      <dsp:spPr>
        <a:xfrm>
          <a:off x="142960" y="815891"/>
          <a:ext cx="2345113" cy="1143686"/>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29000" b="-2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FC69C92-E698-4551-B443-22053852A58C}">
      <dsp:nvSpPr>
        <dsp:cNvPr id="0" name=""/>
        <dsp:cNvSpPr/>
      </dsp:nvSpPr>
      <dsp:spPr>
        <a:xfrm>
          <a:off x="0" y="2245500"/>
          <a:ext cx="11725565" cy="744168"/>
        </a:xfrm>
        <a:prstGeom prst="roundRect">
          <a:avLst>
            <a:gd name="adj" fmla="val 10000"/>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t>III. </a:t>
          </a:r>
          <a:r>
            <a:rPr lang="en-US" sz="2000" b="1" kern="1200" dirty="0" err="1"/>
            <a:t>VỊ</a:t>
          </a:r>
          <a:r>
            <a:rPr lang="en-US" sz="2000" b="1" kern="1200" dirty="0"/>
            <a:t> </a:t>
          </a:r>
          <a:r>
            <a:rPr lang="en-US" sz="2000" b="1" kern="1200" dirty="0" err="1"/>
            <a:t>TRÍ</a:t>
          </a:r>
          <a:r>
            <a:rPr lang="en-US" sz="2000" b="1" kern="1200" dirty="0"/>
            <a:t> </a:t>
          </a:r>
          <a:r>
            <a:rPr lang="en-US" sz="2000" b="1" kern="1200" dirty="0" err="1"/>
            <a:t>CỦA</a:t>
          </a:r>
          <a:r>
            <a:rPr lang="en-US" sz="2000" b="1" kern="1200" dirty="0"/>
            <a:t> </a:t>
          </a:r>
          <a:r>
            <a:rPr lang="en-US" sz="2000" b="1" kern="1200" dirty="0" err="1"/>
            <a:t>CÁC</a:t>
          </a:r>
          <a:r>
            <a:rPr lang="en-US" sz="2000" b="1" kern="1200" dirty="0"/>
            <a:t> </a:t>
          </a:r>
          <a:r>
            <a:rPr lang="en-US" sz="2000" b="1" kern="1200" dirty="0" err="1"/>
            <a:t>NGUYÊN</a:t>
          </a:r>
          <a:r>
            <a:rPr lang="en-US" sz="2000" b="1" kern="1200" dirty="0"/>
            <a:t> </a:t>
          </a:r>
          <a:r>
            <a:rPr lang="en-US" sz="2000" b="1" kern="1200" dirty="0" err="1"/>
            <a:t>TỐ</a:t>
          </a:r>
          <a:r>
            <a:rPr lang="en-US" sz="2000" b="1" kern="1200" dirty="0"/>
            <a:t> KIM </a:t>
          </a:r>
          <a:r>
            <a:rPr lang="en-US" sz="2000" b="1" kern="1200" dirty="0" err="1"/>
            <a:t>LOẠI</a:t>
          </a:r>
          <a:r>
            <a:rPr lang="en-US" sz="2000" b="1" kern="1200" dirty="0"/>
            <a:t>, PHI KIM </a:t>
          </a:r>
          <a:r>
            <a:rPr lang="en-US" sz="2000" b="1" kern="1200" dirty="0" err="1"/>
            <a:t>VÀ</a:t>
          </a:r>
          <a:r>
            <a:rPr lang="en-US" sz="2000" b="1" kern="1200" dirty="0"/>
            <a:t> </a:t>
          </a:r>
          <a:r>
            <a:rPr lang="en-US" sz="2000" b="1" kern="1200" dirty="0" err="1"/>
            <a:t>KHÍ</a:t>
          </a:r>
          <a:r>
            <a:rPr lang="en-US" sz="2000" b="1" kern="1200" dirty="0"/>
            <a:t> </a:t>
          </a:r>
          <a:r>
            <a:rPr lang="en-US" sz="2000" b="1" kern="1200" dirty="0" err="1"/>
            <a:t>HIẾM</a:t>
          </a:r>
          <a:r>
            <a:rPr lang="en-US" sz="2000" b="1" kern="1200" dirty="0"/>
            <a:t> </a:t>
          </a:r>
          <a:r>
            <a:rPr lang="en-US" sz="2000" b="1" kern="1200" dirty="0" err="1"/>
            <a:t>TRONG</a:t>
          </a:r>
          <a:r>
            <a:rPr lang="en-US" sz="2000" b="1" kern="1200" dirty="0"/>
            <a:t> </a:t>
          </a:r>
          <a:r>
            <a:rPr lang="en-US" sz="2000" b="1" kern="1200" dirty="0" err="1"/>
            <a:t>BẢNG</a:t>
          </a:r>
          <a:r>
            <a:rPr lang="en-US" sz="2000" b="1" kern="1200" dirty="0"/>
            <a:t> </a:t>
          </a:r>
          <a:r>
            <a:rPr lang="en-US" sz="2000" b="1" kern="1200" dirty="0" err="1"/>
            <a:t>TUẦN</a:t>
          </a:r>
          <a:r>
            <a:rPr lang="en-US" sz="2000" b="1" kern="1200" dirty="0"/>
            <a:t> </a:t>
          </a:r>
          <a:r>
            <a:rPr lang="en-US" sz="2000" b="1" kern="1200" dirty="0" err="1"/>
            <a:t>HOÀN</a:t>
          </a:r>
          <a:endParaRPr lang="en-US" sz="2000" b="1" kern="1200" dirty="0"/>
        </a:p>
      </dsp:txBody>
      <dsp:txXfrm>
        <a:off x="2488073" y="2245500"/>
        <a:ext cx="9237491" cy="744168"/>
      </dsp:txXfrm>
    </dsp:sp>
    <dsp:sp modelId="{BBBA8929-4D71-4BF4-86DF-D515ADFEDC33}">
      <dsp:nvSpPr>
        <dsp:cNvPr id="0" name=""/>
        <dsp:cNvSpPr/>
      </dsp:nvSpPr>
      <dsp:spPr>
        <a:xfrm>
          <a:off x="142960" y="2327373"/>
          <a:ext cx="2345113" cy="580420"/>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38000" b="-3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B77F474-6BBE-4CA9-9161-B6B939A962E9}">
      <dsp:nvSpPr>
        <dsp:cNvPr id="0" name=""/>
        <dsp:cNvSpPr/>
      </dsp:nvSpPr>
      <dsp:spPr>
        <a:xfrm>
          <a:off x="0" y="3132629"/>
          <a:ext cx="11725565" cy="744168"/>
        </a:xfrm>
        <a:prstGeom prst="roundRect">
          <a:avLst>
            <a:gd name="adj" fmla="val 10000"/>
          </a:avLst>
        </a:prstGeom>
        <a:solidFill>
          <a:srgbClr val="0033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t>IV. Ý </a:t>
          </a:r>
          <a:r>
            <a:rPr lang="en-US" sz="2000" b="1" kern="1200" dirty="0" err="1"/>
            <a:t>NGHĨA</a:t>
          </a:r>
          <a:r>
            <a:rPr lang="en-US" sz="2000" b="1" kern="1200" dirty="0"/>
            <a:t> </a:t>
          </a:r>
          <a:r>
            <a:rPr lang="en-US" sz="2000" b="1" kern="1200" dirty="0" err="1"/>
            <a:t>CỦA</a:t>
          </a:r>
          <a:r>
            <a:rPr lang="en-US" sz="2000" b="1" kern="1200" dirty="0"/>
            <a:t> </a:t>
          </a:r>
          <a:r>
            <a:rPr lang="en-US" sz="2000" b="1" kern="1200" dirty="0" err="1"/>
            <a:t>BẢNG</a:t>
          </a:r>
          <a:r>
            <a:rPr lang="en-US" sz="2000" b="1" kern="1200" dirty="0"/>
            <a:t> </a:t>
          </a:r>
          <a:r>
            <a:rPr lang="en-US" sz="2000" b="1" kern="1200" dirty="0" err="1"/>
            <a:t>TUẦN</a:t>
          </a:r>
          <a:r>
            <a:rPr lang="en-US" sz="2000" b="1" kern="1200" dirty="0"/>
            <a:t> </a:t>
          </a:r>
          <a:r>
            <a:rPr lang="en-US" sz="2000" b="1" kern="1200" dirty="0" err="1"/>
            <a:t>HOÀN</a:t>
          </a:r>
          <a:endParaRPr lang="en-US" sz="2000" b="1" kern="1200" dirty="0"/>
        </a:p>
      </dsp:txBody>
      <dsp:txXfrm>
        <a:off x="2488073" y="3132629"/>
        <a:ext cx="9237491" cy="744168"/>
      </dsp:txXfrm>
    </dsp:sp>
    <dsp:sp modelId="{9D8062C0-B0F9-4D1E-A367-4854E64D831D}">
      <dsp:nvSpPr>
        <dsp:cNvPr id="0" name=""/>
        <dsp:cNvSpPr/>
      </dsp:nvSpPr>
      <dsp:spPr>
        <a:xfrm>
          <a:off x="142960" y="3310572"/>
          <a:ext cx="2345113" cy="388281"/>
        </a:xfrm>
        <a:prstGeom prst="roundRect">
          <a:avLst>
            <a:gd name="adj" fmla="val 1000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139000" b="-13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606A03-4079-42FB-AA47-0251B5B8E829}" type="datetimeFigureOut">
              <a:rPr lang="en-US" smtClean="0"/>
              <a:t>2/11/2023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8B606D-90F4-40C1-851E-1227B59A8B0C}" type="slidenum">
              <a:rPr lang="en-US" smtClean="0"/>
              <a:t>‹#›</a:t>
            </a:fld>
            <a:endParaRPr lang="en-US"/>
          </a:p>
        </p:txBody>
      </p:sp>
    </p:spTree>
    <p:extLst>
      <p:ext uri="{BB962C8B-B14F-4D97-AF65-F5344CB8AC3E}">
        <p14:creationId xmlns:p14="http://schemas.microsoft.com/office/powerpoint/2010/main" val="104875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4E95AF91-E466-4E10-9D45-9AF210F8A95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43A60A46-5741-475D-8E9D-3C8D78F582C0}" type="slidenum">
              <a:rPr lang="en-US" altLang="en-US" sz="1200"/>
              <a:pPr eaLnBrk="1" hangingPunct="1"/>
              <a:t>44</a:t>
            </a:fld>
            <a:endParaRPr lang="en-US" altLang="en-US" sz="1200"/>
          </a:p>
        </p:txBody>
      </p:sp>
      <p:sp>
        <p:nvSpPr>
          <p:cNvPr id="52227" name="Rectangle 2">
            <a:extLst>
              <a:ext uri="{FF2B5EF4-FFF2-40B4-BE49-F238E27FC236}">
                <a16:creationId xmlns:a16="http://schemas.microsoft.com/office/drawing/2014/main" id="{2A63440C-E05E-4BF7-AD3D-6E229C11D4A1}"/>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927BAD7A-58CC-4669-81ED-84CC1063D17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7">
            <a:extLst>
              <a:ext uri="{FF2B5EF4-FFF2-40B4-BE49-F238E27FC236}">
                <a16:creationId xmlns:a16="http://schemas.microsoft.com/office/drawing/2014/main" id="{A935ED42-D7BD-487C-BEDB-4B35ABDC10E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A844587-FADD-48C3-8D5C-B31B6608A003}" type="slidenum">
              <a:rPr lang="en-US" altLang="en-US">
                <a:solidFill>
                  <a:srgbClr val="000000"/>
                </a:solidFill>
              </a:rPr>
              <a:pPr/>
              <a:t>66</a:t>
            </a:fld>
            <a:endParaRPr lang="en-US" altLang="en-US">
              <a:solidFill>
                <a:srgbClr val="000000"/>
              </a:solidFill>
            </a:endParaRPr>
          </a:p>
        </p:txBody>
      </p:sp>
      <p:sp>
        <p:nvSpPr>
          <p:cNvPr id="270339" name="Rectangle 2">
            <a:extLst>
              <a:ext uri="{FF2B5EF4-FFF2-40B4-BE49-F238E27FC236}">
                <a16:creationId xmlns:a16="http://schemas.microsoft.com/office/drawing/2014/main" id="{042EE522-8ED5-4CCE-ACB8-125DE039177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0340" name="Rectangle 3">
            <a:extLst>
              <a:ext uri="{FF2B5EF4-FFF2-40B4-BE49-F238E27FC236}">
                <a16:creationId xmlns:a16="http://schemas.microsoft.com/office/drawing/2014/main" id="{CD2F5148-81A0-446F-B6C8-77FE8D77D42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7">
            <a:extLst>
              <a:ext uri="{FF2B5EF4-FFF2-40B4-BE49-F238E27FC236}">
                <a16:creationId xmlns:a16="http://schemas.microsoft.com/office/drawing/2014/main" id="{01A812AF-F426-4EA4-B072-E0B927C6B3D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62D3A07-B60B-4168-8827-137ABC622725}" type="slidenum">
              <a:rPr lang="en-US" altLang="en-US">
                <a:solidFill>
                  <a:srgbClr val="000000"/>
                </a:solidFill>
              </a:rPr>
              <a:pPr/>
              <a:t>67</a:t>
            </a:fld>
            <a:endParaRPr lang="en-US" altLang="en-US">
              <a:solidFill>
                <a:srgbClr val="000000"/>
              </a:solidFill>
            </a:endParaRPr>
          </a:p>
        </p:txBody>
      </p:sp>
      <p:sp>
        <p:nvSpPr>
          <p:cNvPr id="271363" name="Rectangle 2">
            <a:extLst>
              <a:ext uri="{FF2B5EF4-FFF2-40B4-BE49-F238E27FC236}">
                <a16:creationId xmlns:a16="http://schemas.microsoft.com/office/drawing/2014/main" id="{934573C2-7CF3-4D23-AF8E-CA8AA363FC9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1364" name="Rectangle 3">
            <a:extLst>
              <a:ext uri="{FF2B5EF4-FFF2-40B4-BE49-F238E27FC236}">
                <a16:creationId xmlns:a16="http://schemas.microsoft.com/office/drawing/2014/main" id="{031B6C14-F031-4C76-8D39-4BF72442AE6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EE26A143-2ED2-46AA-B08A-0C8689536DB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A48374A6-31EC-4A18-9C12-6667D3FC9B0C}" type="slidenum">
              <a:rPr lang="en-US" altLang="en-US" sz="1200"/>
              <a:pPr eaLnBrk="1" hangingPunct="1"/>
              <a:t>48</a:t>
            </a:fld>
            <a:endParaRPr lang="en-US" altLang="en-US" sz="1200"/>
          </a:p>
        </p:txBody>
      </p:sp>
      <p:sp>
        <p:nvSpPr>
          <p:cNvPr id="53251" name="Rectangle 2">
            <a:extLst>
              <a:ext uri="{FF2B5EF4-FFF2-40B4-BE49-F238E27FC236}">
                <a16:creationId xmlns:a16="http://schemas.microsoft.com/office/drawing/2014/main" id="{A9CB39E6-7308-478B-94F8-09D1C3FE4212}"/>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A322DDE8-0B19-477A-B542-A6D47ACC874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B4AC1C56-8C35-4C8C-A144-EEFCBC349E1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CBBB4BF4-679E-45F0-980C-7598DFE7F3A4}" type="slidenum">
              <a:rPr lang="en-US" altLang="en-US" sz="1200"/>
              <a:pPr eaLnBrk="1" hangingPunct="1"/>
              <a:t>51</a:t>
            </a:fld>
            <a:endParaRPr lang="en-US" altLang="en-US" sz="1200"/>
          </a:p>
        </p:txBody>
      </p:sp>
      <p:sp>
        <p:nvSpPr>
          <p:cNvPr id="56323" name="Rectangle 2">
            <a:extLst>
              <a:ext uri="{FF2B5EF4-FFF2-40B4-BE49-F238E27FC236}">
                <a16:creationId xmlns:a16="http://schemas.microsoft.com/office/drawing/2014/main" id="{CAA2EE53-9275-4915-96ED-564F123B617C}"/>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4CC5197A-DFE6-4DD3-87A7-9DE5FAF7B0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7">
            <a:extLst>
              <a:ext uri="{FF2B5EF4-FFF2-40B4-BE49-F238E27FC236}">
                <a16:creationId xmlns:a16="http://schemas.microsoft.com/office/drawing/2014/main" id="{54DD8D76-4F6D-43B2-A93C-242C87B3016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84A2672-53A1-44EE-8C46-79DDB5B49204}" type="slidenum">
              <a:rPr lang="en-US" altLang="en-US">
                <a:solidFill>
                  <a:srgbClr val="000000"/>
                </a:solidFill>
              </a:rPr>
              <a:pPr/>
              <a:t>52</a:t>
            </a:fld>
            <a:endParaRPr lang="en-US" altLang="en-US">
              <a:solidFill>
                <a:srgbClr val="000000"/>
              </a:solidFill>
            </a:endParaRPr>
          </a:p>
        </p:txBody>
      </p:sp>
      <p:sp>
        <p:nvSpPr>
          <p:cNvPr id="266243" name="Rectangle 2">
            <a:extLst>
              <a:ext uri="{FF2B5EF4-FFF2-40B4-BE49-F238E27FC236}">
                <a16:creationId xmlns:a16="http://schemas.microsoft.com/office/drawing/2014/main" id="{016C196B-6248-45D2-9DCA-8286E63D7DF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44" name="Rectangle 3">
            <a:extLst>
              <a:ext uri="{FF2B5EF4-FFF2-40B4-BE49-F238E27FC236}">
                <a16:creationId xmlns:a16="http://schemas.microsoft.com/office/drawing/2014/main" id="{99C05A6C-0C39-4825-9224-4CA2C549B00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1A9891B1-FAF4-4360-A536-55702FADA4A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147A9FD5-0F10-4386-ACF3-62A2DECFB932}" type="slidenum">
              <a:rPr lang="en-US" altLang="en-US" sz="1200"/>
              <a:pPr eaLnBrk="1" hangingPunct="1"/>
              <a:t>53</a:t>
            </a:fld>
            <a:endParaRPr lang="en-US" altLang="en-US" sz="1200"/>
          </a:p>
        </p:txBody>
      </p:sp>
      <p:sp>
        <p:nvSpPr>
          <p:cNvPr id="28675" name="Rectangle 2">
            <a:extLst>
              <a:ext uri="{FF2B5EF4-FFF2-40B4-BE49-F238E27FC236}">
                <a16:creationId xmlns:a16="http://schemas.microsoft.com/office/drawing/2014/main" id="{BA05252A-D949-4B44-869F-DE41239D136A}"/>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9E7C17BF-D29D-4528-81A8-406728359B5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CB0664C2-2804-464D-8887-BC03A99632B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4ED46A5B-E0EB-485D-88E0-A6480142B835}" type="slidenum">
              <a:rPr lang="en-US" altLang="en-US" sz="1200"/>
              <a:pPr eaLnBrk="1" hangingPunct="1"/>
              <a:t>54</a:t>
            </a:fld>
            <a:endParaRPr lang="en-US" altLang="en-US" sz="1200"/>
          </a:p>
        </p:txBody>
      </p:sp>
      <p:sp>
        <p:nvSpPr>
          <p:cNvPr id="59395" name="Rectangle 2">
            <a:extLst>
              <a:ext uri="{FF2B5EF4-FFF2-40B4-BE49-F238E27FC236}">
                <a16:creationId xmlns:a16="http://schemas.microsoft.com/office/drawing/2014/main" id="{8FBD4B60-5079-4A37-B62D-8EBFDC91E5AC}"/>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2BE95E51-3C07-4955-9E36-A46B0A49D5E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9AC7235E-C395-4EFB-86CD-311696B96A1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28703CD-173C-4AFA-8677-E7C6E2821D6A}" type="slidenum">
              <a:rPr lang="en-US" altLang="en-US" sz="1200"/>
              <a:pPr eaLnBrk="1" hangingPunct="1"/>
              <a:t>55</a:t>
            </a:fld>
            <a:endParaRPr lang="en-US" altLang="en-US" sz="1200"/>
          </a:p>
        </p:txBody>
      </p:sp>
      <p:sp>
        <p:nvSpPr>
          <p:cNvPr id="61443" name="Rectangle 2">
            <a:extLst>
              <a:ext uri="{FF2B5EF4-FFF2-40B4-BE49-F238E27FC236}">
                <a16:creationId xmlns:a16="http://schemas.microsoft.com/office/drawing/2014/main" id="{E84D8A6F-320F-4DCF-8B2C-7BC813274C57}"/>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FA3FEAE3-F7BE-48DB-8D9B-1EB19227777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6A2D1399-6AED-4BC7-9A6F-992C4475719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4FD268E2-23EB-4ECF-837A-8C60905F85B2}" type="slidenum">
              <a:rPr lang="en-US" altLang="en-US" sz="1200"/>
              <a:pPr eaLnBrk="1" hangingPunct="1"/>
              <a:t>56</a:t>
            </a:fld>
            <a:endParaRPr lang="en-US" altLang="en-US" sz="1200"/>
          </a:p>
        </p:txBody>
      </p:sp>
      <p:sp>
        <p:nvSpPr>
          <p:cNvPr id="62467" name="Rectangle 2">
            <a:extLst>
              <a:ext uri="{FF2B5EF4-FFF2-40B4-BE49-F238E27FC236}">
                <a16:creationId xmlns:a16="http://schemas.microsoft.com/office/drawing/2014/main" id="{84B1466A-EBD5-4EEB-BAD5-76B78E7DC376}"/>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CBF5E67C-96DA-437D-90FB-F832DB21EAD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7">
            <a:extLst>
              <a:ext uri="{FF2B5EF4-FFF2-40B4-BE49-F238E27FC236}">
                <a16:creationId xmlns:a16="http://schemas.microsoft.com/office/drawing/2014/main" id="{EE9F73BD-7187-4B33-81A5-8BEDDD08580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7B25868-ADFD-42BF-B378-74024E501478}" type="slidenum">
              <a:rPr lang="en-US" altLang="en-US">
                <a:solidFill>
                  <a:srgbClr val="000000"/>
                </a:solidFill>
              </a:rPr>
              <a:pPr/>
              <a:t>65</a:t>
            </a:fld>
            <a:endParaRPr lang="en-US" altLang="en-US">
              <a:solidFill>
                <a:srgbClr val="000000"/>
              </a:solidFill>
            </a:endParaRPr>
          </a:p>
        </p:txBody>
      </p:sp>
      <p:sp>
        <p:nvSpPr>
          <p:cNvPr id="269315" name="Rectangle 2">
            <a:extLst>
              <a:ext uri="{FF2B5EF4-FFF2-40B4-BE49-F238E27FC236}">
                <a16:creationId xmlns:a16="http://schemas.microsoft.com/office/drawing/2014/main" id="{7A4951C2-92CC-4EB7-8846-F44A8FB9A8F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9316" name="Rectangle 3">
            <a:extLst>
              <a:ext uri="{FF2B5EF4-FFF2-40B4-BE49-F238E27FC236}">
                <a16:creationId xmlns:a16="http://schemas.microsoft.com/office/drawing/2014/main" id="{75276F2F-7314-4C34-BCCD-0B151ACFDA9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4485E-86CD-4E77-8B09-843ECBC25C7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E4B3603-7F53-4081-9C3E-D831ED20D2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B42DE14-447E-478D-B166-5A69FE27493C}"/>
              </a:ext>
            </a:extLst>
          </p:cNvPr>
          <p:cNvSpPr>
            <a:spLocks noGrp="1"/>
          </p:cNvSpPr>
          <p:nvPr>
            <p:ph type="dt" sz="half" idx="10"/>
          </p:nvPr>
        </p:nvSpPr>
        <p:spPr/>
        <p:txBody>
          <a:bodyPr/>
          <a:lstStyle/>
          <a:p>
            <a:fld id="{1A86B433-0A01-4E59-8A90-D7710FE350FE}" type="datetimeFigureOut">
              <a:rPr lang="en-US" smtClean="0"/>
              <a:t>2/11/2023</a:t>
            </a:fld>
            <a:endParaRPr lang="en-US"/>
          </a:p>
        </p:txBody>
      </p:sp>
      <p:sp>
        <p:nvSpPr>
          <p:cNvPr id="5" name="Footer Placeholder 4">
            <a:extLst>
              <a:ext uri="{FF2B5EF4-FFF2-40B4-BE49-F238E27FC236}">
                <a16:creationId xmlns:a16="http://schemas.microsoft.com/office/drawing/2014/main" id="{D3E2A3DB-73CD-45DD-8E30-1A360E5DFA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857E8E-C791-4A9C-9465-22F70D7F7885}"/>
              </a:ext>
            </a:extLst>
          </p:cNvPr>
          <p:cNvSpPr>
            <a:spLocks noGrp="1"/>
          </p:cNvSpPr>
          <p:nvPr>
            <p:ph type="sldNum" sz="quarter" idx="12"/>
          </p:nvPr>
        </p:nvSpPr>
        <p:spPr/>
        <p:txBody>
          <a:bodyPr/>
          <a:lstStyle/>
          <a:p>
            <a:fld id="{7247CF6B-3613-4CF0-8BD0-76D220B6A790}" type="slidenum">
              <a:rPr lang="en-US" smtClean="0"/>
              <a:t>‹#›</a:t>
            </a:fld>
            <a:endParaRPr lang="en-US"/>
          </a:p>
        </p:txBody>
      </p:sp>
    </p:spTree>
    <p:extLst>
      <p:ext uri="{BB962C8B-B14F-4D97-AF65-F5344CB8AC3E}">
        <p14:creationId xmlns:p14="http://schemas.microsoft.com/office/powerpoint/2010/main" val="33662996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9FA3B-F507-4C96-BD6C-A34F33D2CF2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638A88D-3168-447E-B9AE-B5A8510FA0A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C02166-5AA5-41C7-B85E-4F32591E6278}"/>
              </a:ext>
            </a:extLst>
          </p:cNvPr>
          <p:cNvSpPr>
            <a:spLocks noGrp="1"/>
          </p:cNvSpPr>
          <p:nvPr>
            <p:ph type="dt" sz="half" idx="10"/>
          </p:nvPr>
        </p:nvSpPr>
        <p:spPr/>
        <p:txBody>
          <a:bodyPr/>
          <a:lstStyle/>
          <a:p>
            <a:fld id="{1A86B433-0A01-4E59-8A90-D7710FE350FE}" type="datetimeFigureOut">
              <a:rPr lang="en-US" smtClean="0"/>
              <a:t>2/11/2023</a:t>
            </a:fld>
            <a:endParaRPr lang="en-US"/>
          </a:p>
        </p:txBody>
      </p:sp>
      <p:sp>
        <p:nvSpPr>
          <p:cNvPr id="5" name="Footer Placeholder 4">
            <a:extLst>
              <a:ext uri="{FF2B5EF4-FFF2-40B4-BE49-F238E27FC236}">
                <a16:creationId xmlns:a16="http://schemas.microsoft.com/office/drawing/2014/main" id="{87CAD677-5321-48A6-8F0B-1FBFEE63AD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D9C42D-952B-4FEB-82FA-3D9696591A7B}"/>
              </a:ext>
            </a:extLst>
          </p:cNvPr>
          <p:cNvSpPr>
            <a:spLocks noGrp="1"/>
          </p:cNvSpPr>
          <p:nvPr>
            <p:ph type="sldNum" sz="quarter" idx="12"/>
          </p:nvPr>
        </p:nvSpPr>
        <p:spPr/>
        <p:txBody>
          <a:bodyPr/>
          <a:lstStyle/>
          <a:p>
            <a:fld id="{7247CF6B-3613-4CF0-8BD0-76D220B6A790}" type="slidenum">
              <a:rPr lang="en-US" smtClean="0"/>
              <a:t>‹#›</a:t>
            </a:fld>
            <a:endParaRPr lang="en-US"/>
          </a:p>
        </p:txBody>
      </p:sp>
    </p:spTree>
    <p:extLst>
      <p:ext uri="{BB962C8B-B14F-4D97-AF65-F5344CB8AC3E}">
        <p14:creationId xmlns:p14="http://schemas.microsoft.com/office/powerpoint/2010/main" val="2998402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F02551-8B56-44B8-B3ED-C5341DC14E0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DF980D-1249-47CB-BEDA-443944ECC0A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6A2D40-D8E3-42CB-9D0B-176DDE28B27B}"/>
              </a:ext>
            </a:extLst>
          </p:cNvPr>
          <p:cNvSpPr>
            <a:spLocks noGrp="1"/>
          </p:cNvSpPr>
          <p:nvPr>
            <p:ph type="dt" sz="half" idx="10"/>
          </p:nvPr>
        </p:nvSpPr>
        <p:spPr/>
        <p:txBody>
          <a:bodyPr/>
          <a:lstStyle/>
          <a:p>
            <a:fld id="{1A86B433-0A01-4E59-8A90-D7710FE350FE}" type="datetimeFigureOut">
              <a:rPr lang="en-US" smtClean="0"/>
              <a:t>2/11/2023</a:t>
            </a:fld>
            <a:endParaRPr lang="en-US"/>
          </a:p>
        </p:txBody>
      </p:sp>
      <p:sp>
        <p:nvSpPr>
          <p:cNvPr id="5" name="Footer Placeholder 4">
            <a:extLst>
              <a:ext uri="{FF2B5EF4-FFF2-40B4-BE49-F238E27FC236}">
                <a16:creationId xmlns:a16="http://schemas.microsoft.com/office/drawing/2014/main" id="{9CA977E5-F04D-4E8D-9B10-ABB7C3443E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045A96-F927-45E6-948F-9F515419BF23}"/>
              </a:ext>
            </a:extLst>
          </p:cNvPr>
          <p:cNvSpPr>
            <a:spLocks noGrp="1"/>
          </p:cNvSpPr>
          <p:nvPr>
            <p:ph type="sldNum" sz="quarter" idx="12"/>
          </p:nvPr>
        </p:nvSpPr>
        <p:spPr/>
        <p:txBody>
          <a:bodyPr/>
          <a:lstStyle/>
          <a:p>
            <a:fld id="{7247CF6B-3613-4CF0-8BD0-76D220B6A790}" type="slidenum">
              <a:rPr lang="en-US" smtClean="0"/>
              <a:t>‹#›</a:t>
            </a:fld>
            <a:endParaRPr lang="en-US"/>
          </a:p>
        </p:txBody>
      </p:sp>
    </p:spTree>
    <p:extLst>
      <p:ext uri="{BB962C8B-B14F-4D97-AF65-F5344CB8AC3E}">
        <p14:creationId xmlns:p14="http://schemas.microsoft.com/office/powerpoint/2010/main" val="1228996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3B8B8-1EDE-4F70-8F06-564CA29561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A74CD9-7AF4-4751-ABF3-53DDCE398D6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6A41AF-DDC8-446C-9AD0-C62440F2CDD1}"/>
              </a:ext>
            </a:extLst>
          </p:cNvPr>
          <p:cNvSpPr>
            <a:spLocks noGrp="1"/>
          </p:cNvSpPr>
          <p:nvPr>
            <p:ph type="dt" sz="half" idx="10"/>
          </p:nvPr>
        </p:nvSpPr>
        <p:spPr/>
        <p:txBody>
          <a:bodyPr/>
          <a:lstStyle/>
          <a:p>
            <a:fld id="{1A86B433-0A01-4E59-8A90-D7710FE350FE}" type="datetimeFigureOut">
              <a:rPr lang="en-US" smtClean="0"/>
              <a:t>2/11/2023</a:t>
            </a:fld>
            <a:endParaRPr lang="en-US"/>
          </a:p>
        </p:txBody>
      </p:sp>
      <p:sp>
        <p:nvSpPr>
          <p:cNvPr id="5" name="Footer Placeholder 4">
            <a:extLst>
              <a:ext uri="{FF2B5EF4-FFF2-40B4-BE49-F238E27FC236}">
                <a16:creationId xmlns:a16="http://schemas.microsoft.com/office/drawing/2014/main" id="{8ED6D1E2-97AA-496F-B3F8-12018C3D8D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38F0D6-0959-4E8E-9AE0-AFE5B5203342}"/>
              </a:ext>
            </a:extLst>
          </p:cNvPr>
          <p:cNvSpPr>
            <a:spLocks noGrp="1"/>
          </p:cNvSpPr>
          <p:nvPr>
            <p:ph type="sldNum" sz="quarter" idx="12"/>
          </p:nvPr>
        </p:nvSpPr>
        <p:spPr/>
        <p:txBody>
          <a:bodyPr/>
          <a:lstStyle/>
          <a:p>
            <a:fld id="{7247CF6B-3613-4CF0-8BD0-76D220B6A790}" type="slidenum">
              <a:rPr lang="en-US" smtClean="0"/>
              <a:t>‹#›</a:t>
            </a:fld>
            <a:endParaRPr lang="en-US"/>
          </a:p>
        </p:txBody>
      </p:sp>
    </p:spTree>
    <p:extLst>
      <p:ext uri="{BB962C8B-B14F-4D97-AF65-F5344CB8AC3E}">
        <p14:creationId xmlns:p14="http://schemas.microsoft.com/office/powerpoint/2010/main" val="819944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DD033-BADE-42A5-A8C9-901EF38353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CF935D6-CF8D-4695-8AA7-B40B4DE7740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737D901-5CD2-4B10-8C41-64F09FBB078C}"/>
              </a:ext>
            </a:extLst>
          </p:cNvPr>
          <p:cNvSpPr>
            <a:spLocks noGrp="1"/>
          </p:cNvSpPr>
          <p:nvPr>
            <p:ph type="dt" sz="half" idx="10"/>
          </p:nvPr>
        </p:nvSpPr>
        <p:spPr/>
        <p:txBody>
          <a:bodyPr/>
          <a:lstStyle/>
          <a:p>
            <a:fld id="{1A86B433-0A01-4E59-8A90-D7710FE350FE}" type="datetimeFigureOut">
              <a:rPr lang="en-US" smtClean="0"/>
              <a:t>2/11/2023</a:t>
            </a:fld>
            <a:endParaRPr lang="en-US"/>
          </a:p>
        </p:txBody>
      </p:sp>
      <p:sp>
        <p:nvSpPr>
          <p:cNvPr id="5" name="Footer Placeholder 4">
            <a:extLst>
              <a:ext uri="{FF2B5EF4-FFF2-40B4-BE49-F238E27FC236}">
                <a16:creationId xmlns:a16="http://schemas.microsoft.com/office/drawing/2014/main" id="{91C696F7-F182-47AA-A8D2-5DE13C3BB2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8EEF73-AC0A-4657-AEAA-87D81CA44FAC}"/>
              </a:ext>
            </a:extLst>
          </p:cNvPr>
          <p:cNvSpPr>
            <a:spLocks noGrp="1"/>
          </p:cNvSpPr>
          <p:nvPr>
            <p:ph type="sldNum" sz="quarter" idx="12"/>
          </p:nvPr>
        </p:nvSpPr>
        <p:spPr/>
        <p:txBody>
          <a:bodyPr/>
          <a:lstStyle/>
          <a:p>
            <a:fld id="{7247CF6B-3613-4CF0-8BD0-76D220B6A790}" type="slidenum">
              <a:rPr lang="en-US" smtClean="0"/>
              <a:t>‹#›</a:t>
            </a:fld>
            <a:endParaRPr lang="en-US"/>
          </a:p>
        </p:txBody>
      </p:sp>
    </p:spTree>
    <p:extLst>
      <p:ext uri="{BB962C8B-B14F-4D97-AF65-F5344CB8AC3E}">
        <p14:creationId xmlns:p14="http://schemas.microsoft.com/office/powerpoint/2010/main" val="4247645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4EC9F-B73E-499B-ACFB-C29698504D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350672-9966-45F5-BF50-57C8AECBCE4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80A2D07-3FE9-4168-8466-9D102E87484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7B85511-136F-4CEB-BC39-B93FAFBF6AC9}"/>
              </a:ext>
            </a:extLst>
          </p:cNvPr>
          <p:cNvSpPr>
            <a:spLocks noGrp="1"/>
          </p:cNvSpPr>
          <p:nvPr>
            <p:ph type="dt" sz="half" idx="10"/>
          </p:nvPr>
        </p:nvSpPr>
        <p:spPr/>
        <p:txBody>
          <a:bodyPr/>
          <a:lstStyle/>
          <a:p>
            <a:fld id="{1A86B433-0A01-4E59-8A90-D7710FE350FE}" type="datetimeFigureOut">
              <a:rPr lang="en-US" smtClean="0"/>
              <a:t>2/11/2023</a:t>
            </a:fld>
            <a:endParaRPr lang="en-US"/>
          </a:p>
        </p:txBody>
      </p:sp>
      <p:sp>
        <p:nvSpPr>
          <p:cNvPr id="6" name="Footer Placeholder 5">
            <a:extLst>
              <a:ext uri="{FF2B5EF4-FFF2-40B4-BE49-F238E27FC236}">
                <a16:creationId xmlns:a16="http://schemas.microsoft.com/office/drawing/2014/main" id="{D59A698B-1266-40E3-AF55-8766E274F9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9FEAAF-340A-4FD1-BD5E-9220184D1946}"/>
              </a:ext>
            </a:extLst>
          </p:cNvPr>
          <p:cNvSpPr>
            <a:spLocks noGrp="1"/>
          </p:cNvSpPr>
          <p:nvPr>
            <p:ph type="sldNum" sz="quarter" idx="12"/>
          </p:nvPr>
        </p:nvSpPr>
        <p:spPr/>
        <p:txBody>
          <a:bodyPr/>
          <a:lstStyle/>
          <a:p>
            <a:fld id="{7247CF6B-3613-4CF0-8BD0-76D220B6A790}" type="slidenum">
              <a:rPr lang="en-US" smtClean="0"/>
              <a:t>‹#›</a:t>
            </a:fld>
            <a:endParaRPr lang="en-US"/>
          </a:p>
        </p:txBody>
      </p:sp>
    </p:spTree>
    <p:extLst>
      <p:ext uri="{BB962C8B-B14F-4D97-AF65-F5344CB8AC3E}">
        <p14:creationId xmlns:p14="http://schemas.microsoft.com/office/powerpoint/2010/main" val="27335543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5E076-4C6C-4D4A-A3BF-50CF739399B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81DED78-C1CF-4278-9B88-EF311221DD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789B288-6C9F-4D7F-87D9-C8E8DE360BC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E148B79-0E11-4DF1-B6DB-99CBA10461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642F74E-8A5F-404A-9D09-78D0C47764B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CF20ACC-C7C9-4D1E-B12F-23084305BF0B}"/>
              </a:ext>
            </a:extLst>
          </p:cNvPr>
          <p:cNvSpPr>
            <a:spLocks noGrp="1"/>
          </p:cNvSpPr>
          <p:nvPr>
            <p:ph type="dt" sz="half" idx="10"/>
          </p:nvPr>
        </p:nvSpPr>
        <p:spPr/>
        <p:txBody>
          <a:bodyPr/>
          <a:lstStyle/>
          <a:p>
            <a:fld id="{1A86B433-0A01-4E59-8A90-D7710FE350FE}" type="datetimeFigureOut">
              <a:rPr lang="en-US" smtClean="0"/>
              <a:t>2/11/2023</a:t>
            </a:fld>
            <a:endParaRPr lang="en-US"/>
          </a:p>
        </p:txBody>
      </p:sp>
      <p:sp>
        <p:nvSpPr>
          <p:cNvPr id="8" name="Footer Placeholder 7">
            <a:extLst>
              <a:ext uri="{FF2B5EF4-FFF2-40B4-BE49-F238E27FC236}">
                <a16:creationId xmlns:a16="http://schemas.microsoft.com/office/drawing/2014/main" id="{3BADBB8B-FDB8-4DFF-B119-B3FA822CD75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D9FFD32-C50A-4A78-A469-90D3785DB50F}"/>
              </a:ext>
            </a:extLst>
          </p:cNvPr>
          <p:cNvSpPr>
            <a:spLocks noGrp="1"/>
          </p:cNvSpPr>
          <p:nvPr>
            <p:ph type="sldNum" sz="quarter" idx="12"/>
          </p:nvPr>
        </p:nvSpPr>
        <p:spPr/>
        <p:txBody>
          <a:bodyPr/>
          <a:lstStyle/>
          <a:p>
            <a:fld id="{7247CF6B-3613-4CF0-8BD0-76D220B6A790}" type="slidenum">
              <a:rPr lang="en-US" smtClean="0"/>
              <a:t>‹#›</a:t>
            </a:fld>
            <a:endParaRPr lang="en-US"/>
          </a:p>
        </p:txBody>
      </p:sp>
    </p:spTree>
    <p:extLst>
      <p:ext uri="{BB962C8B-B14F-4D97-AF65-F5344CB8AC3E}">
        <p14:creationId xmlns:p14="http://schemas.microsoft.com/office/powerpoint/2010/main" val="965371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E8F1A-46C4-46CB-9F9B-78F7CF205FF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AC512B1-0DBB-4A8C-8A64-3D2C845119B7}"/>
              </a:ext>
            </a:extLst>
          </p:cNvPr>
          <p:cNvSpPr>
            <a:spLocks noGrp="1"/>
          </p:cNvSpPr>
          <p:nvPr>
            <p:ph type="dt" sz="half" idx="10"/>
          </p:nvPr>
        </p:nvSpPr>
        <p:spPr/>
        <p:txBody>
          <a:bodyPr/>
          <a:lstStyle/>
          <a:p>
            <a:fld id="{1A86B433-0A01-4E59-8A90-D7710FE350FE}" type="datetimeFigureOut">
              <a:rPr lang="en-US" smtClean="0"/>
              <a:t>2/11/2023</a:t>
            </a:fld>
            <a:endParaRPr lang="en-US"/>
          </a:p>
        </p:txBody>
      </p:sp>
      <p:sp>
        <p:nvSpPr>
          <p:cNvPr id="4" name="Footer Placeholder 3">
            <a:extLst>
              <a:ext uri="{FF2B5EF4-FFF2-40B4-BE49-F238E27FC236}">
                <a16:creationId xmlns:a16="http://schemas.microsoft.com/office/drawing/2014/main" id="{31A112DF-457D-4CBB-9186-3BD515FD060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C22FAFE-B57E-4757-9E4D-6A55109B846E}"/>
              </a:ext>
            </a:extLst>
          </p:cNvPr>
          <p:cNvSpPr>
            <a:spLocks noGrp="1"/>
          </p:cNvSpPr>
          <p:nvPr>
            <p:ph type="sldNum" sz="quarter" idx="12"/>
          </p:nvPr>
        </p:nvSpPr>
        <p:spPr/>
        <p:txBody>
          <a:bodyPr/>
          <a:lstStyle/>
          <a:p>
            <a:fld id="{7247CF6B-3613-4CF0-8BD0-76D220B6A790}" type="slidenum">
              <a:rPr lang="en-US" smtClean="0"/>
              <a:t>‹#›</a:t>
            </a:fld>
            <a:endParaRPr lang="en-US"/>
          </a:p>
        </p:txBody>
      </p:sp>
    </p:spTree>
    <p:extLst>
      <p:ext uri="{BB962C8B-B14F-4D97-AF65-F5344CB8AC3E}">
        <p14:creationId xmlns:p14="http://schemas.microsoft.com/office/powerpoint/2010/main" val="2081611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6CB5DE2-669E-4271-93E1-247BCA6B203E}"/>
              </a:ext>
            </a:extLst>
          </p:cNvPr>
          <p:cNvSpPr>
            <a:spLocks noGrp="1"/>
          </p:cNvSpPr>
          <p:nvPr>
            <p:ph type="dt" sz="half" idx="10"/>
          </p:nvPr>
        </p:nvSpPr>
        <p:spPr/>
        <p:txBody>
          <a:bodyPr/>
          <a:lstStyle/>
          <a:p>
            <a:fld id="{1A86B433-0A01-4E59-8A90-D7710FE350FE}" type="datetimeFigureOut">
              <a:rPr lang="en-US" smtClean="0"/>
              <a:t>2/11/2023</a:t>
            </a:fld>
            <a:endParaRPr lang="en-US"/>
          </a:p>
        </p:txBody>
      </p:sp>
      <p:sp>
        <p:nvSpPr>
          <p:cNvPr id="3" name="Footer Placeholder 2">
            <a:extLst>
              <a:ext uri="{FF2B5EF4-FFF2-40B4-BE49-F238E27FC236}">
                <a16:creationId xmlns:a16="http://schemas.microsoft.com/office/drawing/2014/main" id="{B43D41BD-9B31-4C62-B45E-B9FC911EA0B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06972C1-5BE3-4D41-BD2C-CFC25C082C60}"/>
              </a:ext>
            </a:extLst>
          </p:cNvPr>
          <p:cNvSpPr>
            <a:spLocks noGrp="1"/>
          </p:cNvSpPr>
          <p:nvPr>
            <p:ph type="sldNum" sz="quarter" idx="12"/>
          </p:nvPr>
        </p:nvSpPr>
        <p:spPr/>
        <p:txBody>
          <a:bodyPr/>
          <a:lstStyle/>
          <a:p>
            <a:fld id="{7247CF6B-3613-4CF0-8BD0-76D220B6A790}" type="slidenum">
              <a:rPr lang="en-US" smtClean="0"/>
              <a:t>‹#›</a:t>
            </a:fld>
            <a:endParaRPr lang="en-US"/>
          </a:p>
        </p:txBody>
      </p:sp>
    </p:spTree>
    <p:extLst>
      <p:ext uri="{BB962C8B-B14F-4D97-AF65-F5344CB8AC3E}">
        <p14:creationId xmlns:p14="http://schemas.microsoft.com/office/powerpoint/2010/main" val="1997499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37CEB-66E2-4B9A-9865-8F4B5D0DD6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AE57C73-2C1B-437D-9B20-D242980EAD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D37C01-F85F-4FEA-BA78-5C7430EDA4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61BDAFE-B6F7-4FEF-9FC0-2E29C3293875}"/>
              </a:ext>
            </a:extLst>
          </p:cNvPr>
          <p:cNvSpPr>
            <a:spLocks noGrp="1"/>
          </p:cNvSpPr>
          <p:nvPr>
            <p:ph type="dt" sz="half" idx="10"/>
          </p:nvPr>
        </p:nvSpPr>
        <p:spPr/>
        <p:txBody>
          <a:bodyPr/>
          <a:lstStyle/>
          <a:p>
            <a:fld id="{1A86B433-0A01-4E59-8A90-D7710FE350FE}" type="datetimeFigureOut">
              <a:rPr lang="en-US" smtClean="0"/>
              <a:t>2/11/2023</a:t>
            </a:fld>
            <a:endParaRPr lang="en-US"/>
          </a:p>
        </p:txBody>
      </p:sp>
      <p:sp>
        <p:nvSpPr>
          <p:cNvPr id="6" name="Footer Placeholder 5">
            <a:extLst>
              <a:ext uri="{FF2B5EF4-FFF2-40B4-BE49-F238E27FC236}">
                <a16:creationId xmlns:a16="http://schemas.microsoft.com/office/drawing/2014/main" id="{0899C4C0-ED90-40E3-9A11-FFFCB04C03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E12840-3EDC-402C-9815-2B575DCCED3B}"/>
              </a:ext>
            </a:extLst>
          </p:cNvPr>
          <p:cNvSpPr>
            <a:spLocks noGrp="1"/>
          </p:cNvSpPr>
          <p:nvPr>
            <p:ph type="sldNum" sz="quarter" idx="12"/>
          </p:nvPr>
        </p:nvSpPr>
        <p:spPr/>
        <p:txBody>
          <a:bodyPr/>
          <a:lstStyle/>
          <a:p>
            <a:fld id="{7247CF6B-3613-4CF0-8BD0-76D220B6A790}" type="slidenum">
              <a:rPr lang="en-US" smtClean="0"/>
              <a:t>‹#›</a:t>
            </a:fld>
            <a:endParaRPr lang="en-US"/>
          </a:p>
        </p:txBody>
      </p:sp>
    </p:spTree>
    <p:extLst>
      <p:ext uri="{BB962C8B-B14F-4D97-AF65-F5344CB8AC3E}">
        <p14:creationId xmlns:p14="http://schemas.microsoft.com/office/powerpoint/2010/main" val="3536236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717F6-A4C1-43E6-9F31-5B0D380AD6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86F7E3-2415-4EF3-A487-6979076F89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CF3E4EB-192D-4158-AD3B-1D7BD58EA0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FA87D08-E642-43D1-97E1-CDC360D1D033}"/>
              </a:ext>
            </a:extLst>
          </p:cNvPr>
          <p:cNvSpPr>
            <a:spLocks noGrp="1"/>
          </p:cNvSpPr>
          <p:nvPr>
            <p:ph type="dt" sz="half" idx="10"/>
          </p:nvPr>
        </p:nvSpPr>
        <p:spPr/>
        <p:txBody>
          <a:bodyPr/>
          <a:lstStyle/>
          <a:p>
            <a:fld id="{1A86B433-0A01-4E59-8A90-D7710FE350FE}" type="datetimeFigureOut">
              <a:rPr lang="en-US" smtClean="0"/>
              <a:t>2/11/2023</a:t>
            </a:fld>
            <a:endParaRPr lang="en-US"/>
          </a:p>
        </p:txBody>
      </p:sp>
      <p:sp>
        <p:nvSpPr>
          <p:cNvPr id="6" name="Footer Placeholder 5">
            <a:extLst>
              <a:ext uri="{FF2B5EF4-FFF2-40B4-BE49-F238E27FC236}">
                <a16:creationId xmlns:a16="http://schemas.microsoft.com/office/drawing/2014/main" id="{A7833CE2-5677-4D39-891B-DA93C28B39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9DCD2B-DDA5-40BD-9FC3-2EBEAECE4B42}"/>
              </a:ext>
            </a:extLst>
          </p:cNvPr>
          <p:cNvSpPr>
            <a:spLocks noGrp="1"/>
          </p:cNvSpPr>
          <p:nvPr>
            <p:ph type="sldNum" sz="quarter" idx="12"/>
          </p:nvPr>
        </p:nvSpPr>
        <p:spPr/>
        <p:txBody>
          <a:bodyPr/>
          <a:lstStyle/>
          <a:p>
            <a:fld id="{7247CF6B-3613-4CF0-8BD0-76D220B6A790}" type="slidenum">
              <a:rPr lang="en-US" smtClean="0"/>
              <a:t>‹#›</a:t>
            </a:fld>
            <a:endParaRPr lang="en-US"/>
          </a:p>
        </p:txBody>
      </p:sp>
    </p:spTree>
    <p:extLst>
      <p:ext uri="{BB962C8B-B14F-4D97-AF65-F5344CB8AC3E}">
        <p14:creationId xmlns:p14="http://schemas.microsoft.com/office/powerpoint/2010/main" val="3763310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48537D-D6E4-4E37-AA37-E309A1B375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F015C4E-CA98-4495-9DFA-D8A7125734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B210DF-F33B-490B-BA20-4A6E866F29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86B433-0A01-4E59-8A90-D7710FE350FE}" type="datetimeFigureOut">
              <a:rPr lang="en-US" smtClean="0"/>
              <a:t>2/11/2023</a:t>
            </a:fld>
            <a:endParaRPr lang="en-US"/>
          </a:p>
        </p:txBody>
      </p:sp>
      <p:sp>
        <p:nvSpPr>
          <p:cNvPr id="5" name="Footer Placeholder 4">
            <a:extLst>
              <a:ext uri="{FF2B5EF4-FFF2-40B4-BE49-F238E27FC236}">
                <a16:creationId xmlns:a16="http://schemas.microsoft.com/office/drawing/2014/main" id="{B838A256-F2D6-4FED-A8DB-0811976094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57C834D-65F0-4FA2-8BB2-0BB91BDBEE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47CF6B-3613-4CF0-8BD0-76D220B6A790}" type="slidenum">
              <a:rPr lang="en-US" smtClean="0"/>
              <a:t>‹#›</a:t>
            </a:fld>
            <a:endParaRPr lang="en-US"/>
          </a:p>
        </p:txBody>
      </p:sp>
    </p:spTree>
    <p:extLst>
      <p:ext uri="{BB962C8B-B14F-4D97-AF65-F5344CB8AC3E}">
        <p14:creationId xmlns:p14="http://schemas.microsoft.com/office/powerpoint/2010/main" val="33245077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microsoft.com/office/2007/relationships/hdphoto" Target="../media/hdphoto3.wdp"/></Relationships>
</file>

<file path=ppt/slides/_rels/slide21.xml.rels><?xml version="1.0" encoding="UTF-8" standalone="yes"?>
<Relationships xmlns="http://schemas.openxmlformats.org/package/2006/relationships"><Relationship Id="rId8" Type="http://schemas.openxmlformats.org/officeDocument/2006/relationships/image" Target="../media/image46.png"/><Relationship Id="rId13" Type="http://schemas.microsoft.com/office/2007/relationships/hdphoto" Target="../media/hdphoto4.wdp"/><Relationship Id="rId18" Type="http://schemas.openxmlformats.org/officeDocument/2006/relationships/image" Target="../media/image53.pn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50.png"/><Relationship Id="rId17" Type="http://schemas.microsoft.com/office/2007/relationships/hdphoto" Target="../media/hdphoto6.wdp"/><Relationship Id="rId2" Type="http://schemas.openxmlformats.org/officeDocument/2006/relationships/image" Target="../media/image40.png"/><Relationship Id="rId16" Type="http://schemas.openxmlformats.org/officeDocument/2006/relationships/image" Target="../media/image52.png"/><Relationship Id="rId20"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5" Type="http://schemas.microsoft.com/office/2007/relationships/hdphoto" Target="../media/hdphoto5.wdp"/><Relationship Id="rId10" Type="http://schemas.openxmlformats.org/officeDocument/2006/relationships/image" Target="../media/image48.png"/><Relationship Id="rId19" Type="http://schemas.openxmlformats.org/officeDocument/2006/relationships/image" Target="../media/image54.png"/><Relationship Id="rId4" Type="http://schemas.openxmlformats.org/officeDocument/2006/relationships/image" Target="../media/image42.png"/><Relationship Id="rId9" Type="http://schemas.openxmlformats.org/officeDocument/2006/relationships/image" Target="../media/image47.png"/><Relationship Id="rId14" Type="http://schemas.openxmlformats.org/officeDocument/2006/relationships/image" Target="../media/image51.png"/></Relationships>
</file>

<file path=ppt/slides/_rels/slide22.xml.rels><?xml version="1.0" encoding="UTF-8" standalone="yes"?>
<Relationships xmlns="http://schemas.openxmlformats.org/package/2006/relationships"><Relationship Id="rId8" Type="http://schemas.microsoft.com/office/2007/relationships/hdphoto" Target="../media/hdphoto7.wdp"/><Relationship Id="rId13" Type="http://schemas.microsoft.com/office/2007/relationships/hdphoto" Target="../media/hdphoto9.wdp"/><Relationship Id="rId3" Type="http://schemas.openxmlformats.org/officeDocument/2006/relationships/image" Target="../media/image57.png"/><Relationship Id="rId7" Type="http://schemas.openxmlformats.org/officeDocument/2006/relationships/image" Target="../media/image61.png"/><Relationship Id="rId12" Type="http://schemas.openxmlformats.org/officeDocument/2006/relationships/image" Target="../media/image64.png"/><Relationship Id="rId2" Type="http://schemas.openxmlformats.org/officeDocument/2006/relationships/image" Target="../media/image56.png"/><Relationship Id="rId16" Type="http://schemas.openxmlformats.org/officeDocument/2006/relationships/image" Target="../media/image66.png"/><Relationship Id="rId1" Type="http://schemas.openxmlformats.org/officeDocument/2006/relationships/slideLayout" Target="../slideLayouts/slideLayout7.xml"/><Relationship Id="rId6" Type="http://schemas.openxmlformats.org/officeDocument/2006/relationships/image" Target="../media/image60.png"/><Relationship Id="rId11" Type="http://schemas.microsoft.com/office/2007/relationships/hdphoto" Target="../media/hdphoto8.wdp"/><Relationship Id="rId5" Type="http://schemas.openxmlformats.org/officeDocument/2006/relationships/image" Target="../media/image59.png"/><Relationship Id="rId15" Type="http://schemas.microsoft.com/office/2007/relationships/hdphoto" Target="../media/hdphoto10.wdp"/><Relationship Id="rId10" Type="http://schemas.openxmlformats.org/officeDocument/2006/relationships/image" Target="../media/image63.png"/><Relationship Id="rId4" Type="http://schemas.openxmlformats.org/officeDocument/2006/relationships/image" Target="../media/image58.png"/><Relationship Id="rId9" Type="http://schemas.openxmlformats.org/officeDocument/2006/relationships/image" Target="../media/image62.png"/><Relationship Id="rId14" Type="http://schemas.openxmlformats.org/officeDocument/2006/relationships/image" Target="../media/image6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 Id="rId5" Type="http://schemas.openxmlformats.org/officeDocument/2006/relationships/image" Target="../media/image70.png"/><Relationship Id="rId4" Type="http://schemas.openxmlformats.org/officeDocument/2006/relationships/image" Target="../media/image6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microsoft.com/office/2007/relationships/hdphoto" Target="../media/hdphoto11.wdp"/><Relationship Id="rId7" Type="http://schemas.openxmlformats.org/officeDocument/2006/relationships/image" Target="../media/image74.jpg"/><Relationship Id="rId2" Type="http://schemas.openxmlformats.org/officeDocument/2006/relationships/image" Target="../media/image71.pn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73.png"/><Relationship Id="rId4" Type="http://schemas.openxmlformats.org/officeDocument/2006/relationships/image" Target="../media/image72.png"/></Relationships>
</file>

<file path=ppt/slides/_rels/slide2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7.xml"/><Relationship Id="rId6" Type="http://schemas.microsoft.com/office/2007/relationships/hdphoto" Target="../media/hdphoto12.wdp"/><Relationship Id="rId5" Type="http://schemas.openxmlformats.org/officeDocument/2006/relationships/image" Target="../media/image77.png"/><Relationship Id="rId4" Type="http://schemas.openxmlformats.org/officeDocument/2006/relationships/image" Target="../media/image53.png"/></Relationships>
</file>

<file path=ppt/slides/_rels/slide28.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82.png"/><Relationship Id="rId2" Type="http://schemas.openxmlformats.org/officeDocument/2006/relationships/image" Target="../media/image78.png"/><Relationship Id="rId1" Type="http://schemas.openxmlformats.org/officeDocument/2006/relationships/slideLayout" Target="../slideLayouts/slideLayout7.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87.gif"/><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87.gif"/><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90.jp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93.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http://mooni.fccj.org/~ethall/period/pt1930.gif" TargetMode="External"/><Relationship Id="rId4" Type="http://schemas.openxmlformats.org/officeDocument/2006/relationships/image" Target="../media/image94.png"/></Relationships>
</file>

<file path=ppt/slides/_rels/slide45.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97.jp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98.png"/></Relationships>
</file>

<file path=ppt/slides/_rels/slide49.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01.png"/></Relationships>
</file>

<file path=ppt/slides/_rels/slide5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03.png"/><Relationship Id="rId4" Type="http://schemas.openxmlformats.org/officeDocument/2006/relationships/image" Target="../media/image102.png"/></Relationships>
</file>

<file path=ppt/slides/_rels/slide5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05.jpeg"/><Relationship Id="rId4" Type="http://schemas.openxmlformats.org/officeDocument/2006/relationships/image" Target="../media/image104.jpeg"/></Relationships>
</file>

<file path=ppt/slides/_rels/slide54.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10.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09.jpeg"/><Relationship Id="rId5" Type="http://schemas.openxmlformats.org/officeDocument/2006/relationships/image" Target="../media/image108.jpeg"/><Relationship Id="rId4" Type="http://schemas.openxmlformats.org/officeDocument/2006/relationships/image" Target="../media/image107.emf"/></Relationships>
</file>

<file path=ppt/slides/_rels/slide5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11.png"/></Relationships>
</file>

<file path=ppt/slides/_rels/slide57.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image" Target="../media/image120.jpeg"/><Relationship Id="rId1" Type="http://schemas.openxmlformats.org/officeDocument/2006/relationships/slideLayout" Target="../slideLayouts/slideLayout2.xml"/><Relationship Id="rId4" Type="http://schemas.openxmlformats.org/officeDocument/2006/relationships/image" Target="../media/image122.jpeg"/></Relationships>
</file>

<file path=ppt/slides/_rels/slide6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23.jpeg"/></Relationships>
</file>

<file path=ppt/slides/_rels/slide6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11.png"/></Relationships>
</file>

<file path=ppt/slides/_rels/slide6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24.jpeg"/></Relationships>
</file>

<file path=ppt/slides/_rels/slide68.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70.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7.png"/><Relationship Id="rId7" Type="http://schemas.openxmlformats.org/officeDocument/2006/relationships/diagramColors" Target="../diagrams/colors1.xml"/><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2F44C41-3814-47D3-AFB4-E88032137118}"/>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891446" y="2047204"/>
            <a:ext cx="10364646" cy="4810796"/>
          </a:xfrm>
          <a:prstGeom prst="rect">
            <a:avLst/>
          </a:prstGeom>
        </p:spPr>
      </p:pic>
      <p:pic>
        <p:nvPicPr>
          <p:cNvPr id="5" name="Picture 4">
            <a:extLst>
              <a:ext uri="{FF2B5EF4-FFF2-40B4-BE49-F238E27FC236}">
                <a16:creationId xmlns:a16="http://schemas.microsoft.com/office/drawing/2014/main" id="{41914D8B-6C2C-4AC0-863D-86C77AE60966}"/>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Lst>
          </a:blip>
          <a:stretch>
            <a:fillRect/>
          </a:stretch>
        </p:blipFill>
        <p:spPr>
          <a:xfrm>
            <a:off x="107938" y="91665"/>
            <a:ext cx="11931662" cy="1947143"/>
          </a:xfrm>
          <a:prstGeom prst="rect">
            <a:avLst/>
          </a:prstGeom>
        </p:spPr>
      </p:pic>
    </p:spTree>
    <p:extLst>
      <p:ext uri="{BB962C8B-B14F-4D97-AF65-F5344CB8AC3E}">
        <p14:creationId xmlns:p14="http://schemas.microsoft.com/office/powerpoint/2010/main" val="1421384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89C6E8-DE57-4650-80EF-BE64EFCDE20D}"/>
              </a:ext>
            </a:extLst>
          </p:cNvPr>
          <p:cNvSpPr/>
          <p:nvPr/>
        </p:nvSpPr>
        <p:spPr>
          <a:xfrm>
            <a:off x="0" y="0"/>
            <a:ext cx="12192000" cy="1077218"/>
          </a:xfrm>
          <a:prstGeom prst="rect">
            <a:avLst/>
          </a:prstGeom>
        </p:spPr>
        <p:txBody>
          <a:bodyPr wrap="square">
            <a:spAutoFit/>
          </a:bodyPr>
          <a:lstStyle/>
          <a:p>
            <a:pPr lvl="0" algn="just"/>
            <a:r>
              <a:rPr lang="en-US" sz="3200" b="1" dirty="0">
                <a:solidFill>
                  <a:srgbClr val="004800"/>
                </a:solidFill>
                <a:latin typeface="Arial" panose="020B0604020202020204" pitchFamily="34" charset="0"/>
                <a:cs typeface="Arial" panose="020B0604020202020204" pitchFamily="34" charset="0"/>
              </a:rPr>
              <a:t>I. </a:t>
            </a:r>
            <a:r>
              <a:rPr lang="en-US" sz="3200" b="1" dirty="0" err="1">
                <a:solidFill>
                  <a:srgbClr val="004800"/>
                </a:solidFill>
                <a:latin typeface="Arial" panose="020B0604020202020204" pitchFamily="34" charset="0"/>
                <a:cs typeface="Arial" panose="020B0604020202020204" pitchFamily="34" charset="0"/>
              </a:rPr>
              <a:t>NGUYÊN</a:t>
            </a:r>
            <a:r>
              <a:rPr lang="en-US" sz="3200" b="1" dirty="0">
                <a:solidFill>
                  <a:srgbClr val="004800"/>
                </a:solidFill>
                <a:latin typeface="Arial" panose="020B0604020202020204" pitchFamily="34" charset="0"/>
                <a:cs typeface="Arial" panose="020B0604020202020204" pitchFamily="34" charset="0"/>
              </a:rPr>
              <a:t> </a:t>
            </a:r>
            <a:r>
              <a:rPr lang="en-US" sz="3200" b="1" dirty="0" err="1">
                <a:solidFill>
                  <a:srgbClr val="004800"/>
                </a:solidFill>
                <a:latin typeface="Arial" panose="020B0604020202020204" pitchFamily="34" charset="0"/>
                <a:cs typeface="Arial" panose="020B0604020202020204" pitchFamily="34" charset="0"/>
              </a:rPr>
              <a:t>TẮC</a:t>
            </a:r>
            <a:r>
              <a:rPr lang="en-US" sz="3200" b="1" dirty="0">
                <a:solidFill>
                  <a:srgbClr val="004800"/>
                </a:solidFill>
                <a:latin typeface="Arial" panose="020B0604020202020204" pitchFamily="34" charset="0"/>
                <a:cs typeface="Arial" panose="020B0604020202020204" pitchFamily="34" charset="0"/>
              </a:rPr>
              <a:t> </a:t>
            </a:r>
            <a:r>
              <a:rPr lang="en-US" sz="3200" b="1" dirty="0" err="1">
                <a:solidFill>
                  <a:srgbClr val="004800"/>
                </a:solidFill>
                <a:latin typeface="Arial" panose="020B0604020202020204" pitchFamily="34" charset="0"/>
                <a:cs typeface="Arial" panose="020B0604020202020204" pitchFamily="34" charset="0"/>
              </a:rPr>
              <a:t>SẮP</a:t>
            </a:r>
            <a:r>
              <a:rPr lang="en-US" sz="3200" b="1" dirty="0">
                <a:solidFill>
                  <a:srgbClr val="004800"/>
                </a:solidFill>
                <a:latin typeface="Arial" panose="020B0604020202020204" pitchFamily="34" charset="0"/>
                <a:cs typeface="Arial" panose="020B0604020202020204" pitchFamily="34" charset="0"/>
              </a:rPr>
              <a:t> </a:t>
            </a:r>
            <a:r>
              <a:rPr lang="en-US" sz="3200" b="1" dirty="0" err="1">
                <a:solidFill>
                  <a:srgbClr val="004800"/>
                </a:solidFill>
                <a:latin typeface="Arial" panose="020B0604020202020204" pitchFamily="34" charset="0"/>
                <a:cs typeface="Arial" panose="020B0604020202020204" pitchFamily="34" charset="0"/>
              </a:rPr>
              <a:t>XẾP</a:t>
            </a:r>
            <a:r>
              <a:rPr lang="en-US" sz="3200" b="1" dirty="0">
                <a:solidFill>
                  <a:srgbClr val="004800"/>
                </a:solidFill>
                <a:latin typeface="Arial" panose="020B0604020202020204" pitchFamily="34" charset="0"/>
                <a:cs typeface="Arial" panose="020B0604020202020204" pitchFamily="34" charset="0"/>
              </a:rPr>
              <a:t> </a:t>
            </a:r>
            <a:r>
              <a:rPr lang="en-US" sz="3200" b="1" dirty="0" err="1">
                <a:solidFill>
                  <a:srgbClr val="004800"/>
                </a:solidFill>
                <a:latin typeface="Arial" panose="020B0604020202020204" pitchFamily="34" charset="0"/>
                <a:cs typeface="Arial" panose="020B0604020202020204" pitchFamily="34" charset="0"/>
              </a:rPr>
              <a:t>CÁC</a:t>
            </a:r>
            <a:r>
              <a:rPr lang="en-US" sz="3200" b="1" dirty="0">
                <a:solidFill>
                  <a:srgbClr val="004800"/>
                </a:solidFill>
                <a:latin typeface="Arial" panose="020B0604020202020204" pitchFamily="34" charset="0"/>
                <a:cs typeface="Arial" panose="020B0604020202020204" pitchFamily="34" charset="0"/>
              </a:rPr>
              <a:t> </a:t>
            </a:r>
            <a:r>
              <a:rPr lang="en-US" sz="3200" b="1" dirty="0" err="1">
                <a:solidFill>
                  <a:srgbClr val="004800"/>
                </a:solidFill>
                <a:latin typeface="Arial" panose="020B0604020202020204" pitchFamily="34" charset="0"/>
                <a:cs typeface="Arial" panose="020B0604020202020204" pitchFamily="34" charset="0"/>
              </a:rPr>
              <a:t>NGUYÊN</a:t>
            </a:r>
            <a:r>
              <a:rPr lang="en-US" sz="3200" b="1" dirty="0">
                <a:solidFill>
                  <a:srgbClr val="004800"/>
                </a:solidFill>
                <a:latin typeface="Arial" panose="020B0604020202020204" pitchFamily="34" charset="0"/>
                <a:cs typeface="Arial" panose="020B0604020202020204" pitchFamily="34" charset="0"/>
              </a:rPr>
              <a:t> </a:t>
            </a:r>
            <a:r>
              <a:rPr lang="en-US" sz="3200" b="1" dirty="0" err="1">
                <a:solidFill>
                  <a:srgbClr val="004800"/>
                </a:solidFill>
                <a:latin typeface="Arial" panose="020B0604020202020204" pitchFamily="34" charset="0"/>
                <a:cs typeface="Arial" panose="020B0604020202020204" pitchFamily="34" charset="0"/>
              </a:rPr>
              <a:t>TỐ</a:t>
            </a:r>
            <a:r>
              <a:rPr lang="en-US" sz="3200" b="1" dirty="0">
                <a:solidFill>
                  <a:srgbClr val="004800"/>
                </a:solidFill>
                <a:latin typeface="Arial" panose="020B0604020202020204" pitchFamily="34" charset="0"/>
                <a:cs typeface="Arial" panose="020B0604020202020204" pitchFamily="34" charset="0"/>
              </a:rPr>
              <a:t> </a:t>
            </a:r>
            <a:r>
              <a:rPr lang="en-US" sz="3200" b="1" dirty="0" err="1">
                <a:solidFill>
                  <a:srgbClr val="004800"/>
                </a:solidFill>
                <a:latin typeface="Arial" panose="020B0604020202020204" pitchFamily="34" charset="0"/>
                <a:cs typeface="Arial" panose="020B0604020202020204" pitchFamily="34" charset="0"/>
              </a:rPr>
              <a:t>HOÁ</a:t>
            </a:r>
            <a:r>
              <a:rPr lang="en-US" sz="3200" b="1" dirty="0">
                <a:solidFill>
                  <a:srgbClr val="004800"/>
                </a:solidFill>
                <a:latin typeface="Arial" panose="020B0604020202020204" pitchFamily="34" charset="0"/>
                <a:cs typeface="Arial" panose="020B0604020202020204" pitchFamily="34" charset="0"/>
              </a:rPr>
              <a:t> </a:t>
            </a:r>
            <a:r>
              <a:rPr lang="en-US" sz="3200" b="1" dirty="0" err="1">
                <a:solidFill>
                  <a:srgbClr val="004800"/>
                </a:solidFill>
                <a:latin typeface="Arial" panose="020B0604020202020204" pitchFamily="34" charset="0"/>
                <a:cs typeface="Arial" panose="020B0604020202020204" pitchFamily="34" charset="0"/>
              </a:rPr>
              <a:t>HỌC</a:t>
            </a:r>
            <a:r>
              <a:rPr lang="en-US" sz="3200" b="1" dirty="0">
                <a:solidFill>
                  <a:srgbClr val="004800"/>
                </a:solidFill>
                <a:latin typeface="Arial" panose="020B0604020202020204" pitchFamily="34" charset="0"/>
                <a:cs typeface="Arial" panose="020B0604020202020204" pitchFamily="34" charset="0"/>
              </a:rPr>
              <a:t> </a:t>
            </a:r>
            <a:r>
              <a:rPr lang="en-US" sz="3200" b="1" dirty="0" err="1">
                <a:solidFill>
                  <a:srgbClr val="004800"/>
                </a:solidFill>
                <a:latin typeface="Arial" panose="020B0604020202020204" pitchFamily="34" charset="0"/>
                <a:cs typeface="Arial" panose="020B0604020202020204" pitchFamily="34" charset="0"/>
              </a:rPr>
              <a:t>TRONG</a:t>
            </a:r>
            <a:r>
              <a:rPr lang="en-US" sz="3200" b="1" dirty="0">
                <a:solidFill>
                  <a:srgbClr val="004800"/>
                </a:solidFill>
                <a:latin typeface="Arial" panose="020B0604020202020204" pitchFamily="34" charset="0"/>
                <a:cs typeface="Arial" panose="020B0604020202020204" pitchFamily="34" charset="0"/>
              </a:rPr>
              <a:t> </a:t>
            </a:r>
            <a:r>
              <a:rPr lang="en-US" sz="3200" b="1" dirty="0" err="1">
                <a:solidFill>
                  <a:srgbClr val="004800"/>
                </a:solidFill>
                <a:latin typeface="Arial" panose="020B0604020202020204" pitchFamily="34" charset="0"/>
                <a:cs typeface="Arial" panose="020B0604020202020204" pitchFamily="34" charset="0"/>
              </a:rPr>
              <a:t>BẢNG</a:t>
            </a:r>
            <a:r>
              <a:rPr lang="en-US" sz="3200" b="1" dirty="0">
                <a:solidFill>
                  <a:srgbClr val="004800"/>
                </a:solidFill>
                <a:latin typeface="Arial" panose="020B0604020202020204" pitchFamily="34" charset="0"/>
                <a:cs typeface="Arial" panose="020B0604020202020204" pitchFamily="34" charset="0"/>
              </a:rPr>
              <a:t> </a:t>
            </a:r>
            <a:r>
              <a:rPr lang="en-US" sz="3200" b="1" dirty="0" err="1">
                <a:solidFill>
                  <a:srgbClr val="004800"/>
                </a:solidFill>
                <a:latin typeface="Arial" panose="020B0604020202020204" pitchFamily="34" charset="0"/>
                <a:cs typeface="Arial" panose="020B0604020202020204" pitchFamily="34" charset="0"/>
              </a:rPr>
              <a:t>TUẦN</a:t>
            </a:r>
            <a:r>
              <a:rPr lang="en-US" sz="3200" b="1" dirty="0">
                <a:solidFill>
                  <a:srgbClr val="004800"/>
                </a:solidFill>
                <a:latin typeface="Arial" panose="020B0604020202020204" pitchFamily="34" charset="0"/>
                <a:cs typeface="Arial" panose="020B0604020202020204" pitchFamily="34" charset="0"/>
              </a:rPr>
              <a:t> </a:t>
            </a:r>
            <a:r>
              <a:rPr lang="en-US" sz="3200" b="1" dirty="0" err="1">
                <a:solidFill>
                  <a:srgbClr val="004800"/>
                </a:solidFill>
                <a:latin typeface="Arial" panose="020B0604020202020204" pitchFamily="34" charset="0"/>
                <a:cs typeface="Arial" panose="020B0604020202020204" pitchFamily="34" charset="0"/>
              </a:rPr>
              <a:t>HOÀN</a:t>
            </a:r>
            <a:endParaRPr lang="en-US" sz="3200" b="1" dirty="0">
              <a:solidFill>
                <a:srgbClr val="0048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89448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5A5AF7D-8C8C-4733-8BDE-FEC5B3443E63}"/>
              </a:ext>
            </a:extLst>
          </p:cNvPr>
          <p:cNvPicPr>
            <a:picLocks noChangeAspect="1"/>
          </p:cNvPicPr>
          <p:nvPr/>
        </p:nvPicPr>
        <p:blipFill rotWithShape="1">
          <a:blip r:embed="rId2">
            <a:extLst>
              <a:ext uri="{28A0092B-C50C-407E-A947-70E740481C1C}">
                <a14:useLocalDpi xmlns:a14="http://schemas.microsoft.com/office/drawing/2010/main" val="0"/>
              </a:ext>
            </a:extLst>
          </a:blip>
          <a:srcRect l="1355" t="4541" r="2410" b="2837"/>
          <a:stretch/>
        </p:blipFill>
        <p:spPr>
          <a:xfrm>
            <a:off x="1233054" y="1"/>
            <a:ext cx="9589194" cy="6858000"/>
          </a:xfrm>
          <a:prstGeom prst="rect">
            <a:avLst/>
          </a:prstGeom>
        </p:spPr>
      </p:pic>
    </p:spTree>
    <p:extLst>
      <p:ext uri="{BB962C8B-B14F-4D97-AF65-F5344CB8AC3E}">
        <p14:creationId xmlns:p14="http://schemas.microsoft.com/office/powerpoint/2010/main" val="3002180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B4D98F8-A536-440A-AD94-B17690F5662B}"/>
              </a:ext>
            </a:extLst>
          </p:cNvPr>
          <p:cNvSpPr/>
          <p:nvPr/>
        </p:nvSpPr>
        <p:spPr>
          <a:xfrm>
            <a:off x="166253" y="1167974"/>
            <a:ext cx="11837059" cy="954107"/>
          </a:xfrm>
          <a:prstGeom prst="rect">
            <a:avLst/>
          </a:prstGeom>
          <a:ln>
            <a:solidFill>
              <a:srgbClr val="C00000"/>
            </a:solidFill>
          </a:ln>
        </p:spPr>
        <p:txBody>
          <a:bodyPr wrap="square">
            <a:spAutoFit/>
          </a:bodyPr>
          <a:lstStyle/>
          <a:p>
            <a:pPr algn="just"/>
            <a:r>
              <a:rPr lang="vi-VN" sz="2800" dirty="0">
                <a:solidFill>
                  <a:srgbClr val="C00000"/>
                </a:solidFill>
                <a:effectLst/>
                <a:latin typeface="Arial" panose="020B0604020202020204" pitchFamily="34" charset="0"/>
                <a:cs typeface="Arial" panose="020B0604020202020204" pitchFamily="34" charset="0"/>
              </a:rPr>
              <a:t>- Các nguyên tố hóa học được xếp theo quy luật trong một bảng, gọi là bảng tuần hoàn các nguyên tố hóa học (gọi tắt là bảng tuần hoàn).</a:t>
            </a:r>
            <a:endParaRPr lang="en-US" sz="2800" dirty="0">
              <a:solidFill>
                <a:srgbClr val="C00000"/>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D3617A10-3BB1-48CF-A8EE-CC09E055D121}"/>
              </a:ext>
            </a:extLst>
          </p:cNvPr>
          <p:cNvSpPr/>
          <p:nvPr/>
        </p:nvSpPr>
        <p:spPr>
          <a:xfrm>
            <a:off x="0" y="0"/>
            <a:ext cx="12192000" cy="1077218"/>
          </a:xfrm>
          <a:prstGeom prst="rect">
            <a:avLst/>
          </a:prstGeom>
        </p:spPr>
        <p:txBody>
          <a:bodyPr wrap="square">
            <a:spAutoFit/>
          </a:bodyPr>
          <a:lstStyle/>
          <a:p>
            <a:pPr lvl="0" algn="just"/>
            <a:r>
              <a:rPr lang="en-US" sz="3200" b="1" dirty="0">
                <a:solidFill>
                  <a:srgbClr val="006600"/>
                </a:solidFill>
                <a:latin typeface="Arial" panose="020B0604020202020204" pitchFamily="34" charset="0"/>
                <a:cs typeface="Arial" panose="020B0604020202020204" pitchFamily="34" charset="0"/>
              </a:rPr>
              <a:t>I. </a:t>
            </a:r>
            <a:r>
              <a:rPr lang="en-US" sz="3200" b="1" dirty="0" err="1">
                <a:solidFill>
                  <a:srgbClr val="006600"/>
                </a:solidFill>
                <a:latin typeface="Arial" panose="020B0604020202020204" pitchFamily="34" charset="0"/>
                <a:cs typeface="Arial" panose="020B0604020202020204" pitchFamily="34" charset="0"/>
              </a:rPr>
              <a:t>NGUYÊN</a:t>
            </a:r>
            <a:r>
              <a:rPr lang="en-US" sz="3200" b="1" dirty="0">
                <a:solidFill>
                  <a:srgbClr val="006600"/>
                </a:solidFill>
                <a:latin typeface="Arial" panose="020B0604020202020204" pitchFamily="34" charset="0"/>
                <a:cs typeface="Arial" panose="020B0604020202020204" pitchFamily="34" charset="0"/>
              </a:rPr>
              <a:t> </a:t>
            </a:r>
            <a:r>
              <a:rPr lang="en-US" sz="3200" b="1" dirty="0" err="1">
                <a:solidFill>
                  <a:srgbClr val="006600"/>
                </a:solidFill>
                <a:latin typeface="Arial" panose="020B0604020202020204" pitchFamily="34" charset="0"/>
                <a:cs typeface="Arial" panose="020B0604020202020204" pitchFamily="34" charset="0"/>
              </a:rPr>
              <a:t>TẮC</a:t>
            </a:r>
            <a:r>
              <a:rPr lang="en-US" sz="3200" b="1" dirty="0">
                <a:solidFill>
                  <a:srgbClr val="006600"/>
                </a:solidFill>
                <a:latin typeface="Arial" panose="020B0604020202020204" pitchFamily="34" charset="0"/>
                <a:cs typeface="Arial" panose="020B0604020202020204" pitchFamily="34" charset="0"/>
              </a:rPr>
              <a:t> </a:t>
            </a:r>
            <a:r>
              <a:rPr lang="en-US" sz="3200" b="1" dirty="0" err="1">
                <a:solidFill>
                  <a:srgbClr val="006600"/>
                </a:solidFill>
                <a:latin typeface="Arial" panose="020B0604020202020204" pitchFamily="34" charset="0"/>
                <a:cs typeface="Arial" panose="020B0604020202020204" pitchFamily="34" charset="0"/>
              </a:rPr>
              <a:t>SẮP</a:t>
            </a:r>
            <a:r>
              <a:rPr lang="en-US" sz="3200" b="1" dirty="0">
                <a:solidFill>
                  <a:srgbClr val="006600"/>
                </a:solidFill>
                <a:latin typeface="Arial" panose="020B0604020202020204" pitchFamily="34" charset="0"/>
                <a:cs typeface="Arial" panose="020B0604020202020204" pitchFamily="34" charset="0"/>
              </a:rPr>
              <a:t> </a:t>
            </a:r>
            <a:r>
              <a:rPr lang="en-US" sz="3200" b="1" dirty="0" err="1">
                <a:solidFill>
                  <a:srgbClr val="006600"/>
                </a:solidFill>
                <a:latin typeface="Arial" panose="020B0604020202020204" pitchFamily="34" charset="0"/>
                <a:cs typeface="Arial" panose="020B0604020202020204" pitchFamily="34" charset="0"/>
              </a:rPr>
              <a:t>XẾP</a:t>
            </a:r>
            <a:r>
              <a:rPr lang="en-US" sz="3200" b="1" dirty="0">
                <a:solidFill>
                  <a:srgbClr val="006600"/>
                </a:solidFill>
                <a:latin typeface="Arial" panose="020B0604020202020204" pitchFamily="34" charset="0"/>
                <a:cs typeface="Arial" panose="020B0604020202020204" pitchFamily="34" charset="0"/>
              </a:rPr>
              <a:t> </a:t>
            </a:r>
            <a:r>
              <a:rPr lang="en-US" sz="3200" b="1" dirty="0" err="1">
                <a:solidFill>
                  <a:srgbClr val="006600"/>
                </a:solidFill>
                <a:latin typeface="Arial" panose="020B0604020202020204" pitchFamily="34" charset="0"/>
                <a:cs typeface="Arial" panose="020B0604020202020204" pitchFamily="34" charset="0"/>
              </a:rPr>
              <a:t>CÁC</a:t>
            </a:r>
            <a:r>
              <a:rPr lang="en-US" sz="3200" b="1" dirty="0">
                <a:solidFill>
                  <a:srgbClr val="006600"/>
                </a:solidFill>
                <a:latin typeface="Arial" panose="020B0604020202020204" pitchFamily="34" charset="0"/>
                <a:cs typeface="Arial" panose="020B0604020202020204" pitchFamily="34" charset="0"/>
              </a:rPr>
              <a:t> </a:t>
            </a:r>
            <a:r>
              <a:rPr lang="en-US" sz="3200" b="1" dirty="0" err="1">
                <a:solidFill>
                  <a:srgbClr val="006600"/>
                </a:solidFill>
                <a:latin typeface="Arial" panose="020B0604020202020204" pitchFamily="34" charset="0"/>
                <a:cs typeface="Arial" panose="020B0604020202020204" pitchFamily="34" charset="0"/>
              </a:rPr>
              <a:t>NGUYÊN</a:t>
            </a:r>
            <a:r>
              <a:rPr lang="en-US" sz="3200" b="1" dirty="0">
                <a:solidFill>
                  <a:srgbClr val="006600"/>
                </a:solidFill>
                <a:latin typeface="Arial" panose="020B0604020202020204" pitchFamily="34" charset="0"/>
                <a:cs typeface="Arial" panose="020B0604020202020204" pitchFamily="34" charset="0"/>
              </a:rPr>
              <a:t> </a:t>
            </a:r>
            <a:r>
              <a:rPr lang="en-US" sz="3200" b="1" dirty="0" err="1">
                <a:solidFill>
                  <a:srgbClr val="006600"/>
                </a:solidFill>
                <a:latin typeface="Arial" panose="020B0604020202020204" pitchFamily="34" charset="0"/>
                <a:cs typeface="Arial" panose="020B0604020202020204" pitchFamily="34" charset="0"/>
              </a:rPr>
              <a:t>TỐ</a:t>
            </a:r>
            <a:r>
              <a:rPr lang="en-US" sz="3200" b="1" dirty="0">
                <a:solidFill>
                  <a:srgbClr val="006600"/>
                </a:solidFill>
                <a:latin typeface="Arial" panose="020B0604020202020204" pitchFamily="34" charset="0"/>
                <a:cs typeface="Arial" panose="020B0604020202020204" pitchFamily="34" charset="0"/>
              </a:rPr>
              <a:t> </a:t>
            </a:r>
            <a:r>
              <a:rPr lang="en-US" sz="3200" b="1" dirty="0" err="1">
                <a:solidFill>
                  <a:srgbClr val="006600"/>
                </a:solidFill>
                <a:latin typeface="Arial" panose="020B0604020202020204" pitchFamily="34" charset="0"/>
                <a:cs typeface="Arial" panose="020B0604020202020204" pitchFamily="34" charset="0"/>
              </a:rPr>
              <a:t>HOÁ</a:t>
            </a:r>
            <a:r>
              <a:rPr lang="en-US" sz="3200" b="1" dirty="0">
                <a:solidFill>
                  <a:srgbClr val="006600"/>
                </a:solidFill>
                <a:latin typeface="Arial" panose="020B0604020202020204" pitchFamily="34" charset="0"/>
                <a:cs typeface="Arial" panose="020B0604020202020204" pitchFamily="34" charset="0"/>
              </a:rPr>
              <a:t> </a:t>
            </a:r>
            <a:r>
              <a:rPr lang="en-US" sz="3200" b="1" dirty="0" err="1">
                <a:solidFill>
                  <a:srgbClr val="006600"/>
                </a:solidFill>
                <a:latin typeface="Arial" panose="020B0604020202020204" pitchFamily="34" charset="0"/>
                <a:cs typeface="Arial" panose="020B0604020202020204" pitchFamily="34" charset="0"/>
              </a:rPr>
              <a:t>HỌC</a:t>
            </a:r>
            <a:r>
              <a:rPr lang="en-US" sz="3200" b="1" dirty="0">
                <a:solidFill>
                  <a:srgbClr val="006600"/>
                </a:solidFill>
                <a:latin typeface="Arial" panose="020B0604020202020204" pitchFamily="34" charset="0"/>
                <a:cs typeface="Arial" panose="020B0604020202020204" pitchFamily="34" charset="0"/>
              </a:rPr>
              <a:t> </a:t>
            </a:r>
            <a:r>
              <a:rPr lang="en-US" sz="3200" b="1" dirty="0" err="1">
                <a:solidFill>
                  <a:srgbClr val="006600"/>
                </a:solidFill>
                <a:latin typeface="Arial" panose="020B0604020202020204" pitchFamily="34" charset="0"/>
                <a:cs typeface="Arial" panose="020B0604020202020204" pitchFamily="34" charset="0"/>
              </a:rPr>
              <a:t>TRONG</a:t>
            </a:r>
            <a:r>
              <a:rPr lang="en-US" sz="3200" b="1" dirty="0">
                <a:solidFill>
                  <a:srgbClr val="006600"/>
                </a:solidFill>
                <a:latin typeface="Arial" panose="020B0604020202020204" pitchFamily="34" charset="0"/>
                <a:cs typeface="Arial" panose="020B0604020202020204" pitchFamily="34" charset="0"/>
              </a:rPr>
              <a:t> </a:t>
            </a:r>
            <a:r>
              <a:rPr lang="en-US" sz="3200" b="1" dirty="0" err="1">
                <a:solidFill>
                  <a:srgbClr val="006600"/>
                </a:solidFill>
                <a:latin typeface="Arial" panose="020B0604020202020204" pitchFamily="34" charset="0"/>
                <a:cs typeface="Arial" panose="020B0604020202020204" pitchFamily="34" charset="0"/>
              </a:rPr>
              <a:t>BẢNG</a:t>
            </a:r>
            <a:r>
              <a:rPr lang="en-US" sz="3200" b="1" dirty="0">
                <a:solidFill>
                  <a:srgbClr val="006600"/>
                </a:solidFill>
                <a:latin typeface="Arial" panose="020B0604020202020204" pitchFamily="34" charset="0"/>
                <a:cs typeface="Arial" panose="020B0604020202020204" pitchFamily="34" charset="0"/>
              </a:rPr>
              <a:t> </a:t>
            </a:r>
            <a:r>
              <a:rPr lang="en-US" sz="3200" b="1" dirty="0" err="1">
                <a:solidFill>
                  <a:srgbClr val="006600"/>
                </a:solidFill>
                <a:latin typeface="Arial" panose="020B0604020202020204" pitchFamily="34" charset="0"/>
                <a:cs typeface="Arial" panose="020B0604020202020204" pitchFamily="34" charset="0"/>
              </a:rPr>
              <a:t>TUẦN</a:t>
            </a:r>
            <a:r>
              <a:rPr lang="en-US" sz="3200" b="1" dirty="0">
                <a:solidFill>
                  <a:srgbClr val="006600"/>
                </a:solidFill>
                <a:latin typeface="Arial" panose="020B0604020202020204" pitchFamily="34" charset="0"/>
                <a:cs typeface="Arial" panose="020B0604020202020204" pitchFamily="34" charset="0"/>
              </a:rPr>
              <a:t> </a:t>
            </a:r>
            <a:r>
              <a:rPr lang="en-US" sz="3200" b="1" dirty="0" err="1">
                <a:solidFill>
                  <a:srgbClr val="006600"/>
                </a:solidFill>
                <a:latin typeface="Arial" panose="020B0604020202020204" pitchFamily="34" charset="0"/>
                <a:cs typeface="Arial" panose="020B0604020202020204" pitchFamily="34" charset="0"/>
              </a:rPr>
              <a:t>HOÀN</a:t>
            </a:r>
            <a:endParaRPr lang="en-US" sz="3200" b="1" dirty="0">
              <a:solidFill>
                <a:srgbClr val="006600"/>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D6C44C6D-3C1E-4FC9-A07A-1433AF0702F9}"/>
              </a:ext>
            </a:extLst>
          </p:cNvPr>
          <p:cNvSpPr/>
          <p:nvPr/>
        </p:nvSpPr>
        <p:spPr>
          <a:xfrm>
            <a:off x="166252" y="2420863"/>
            <a:ext cx="11837059" cy="4154984"/>
          </a:xfrm>
          <a:prstGeom prst="rect">
            <a:avLst/>
          </a:prstGeom>
          <a:ln>
            <a:solidFill>
              <a:srgbClr val="C00000"/>
            </a:solidFill>
          </a:ln>
        </p:spPr>
        <p:txBody>
          <a:bodyPr wrap="square">
            <a:spAutoFit/>
          </a:bodyPr>
          <a:lstStyle/>
          <a:p>
            <a:pPr marL="457200" indent="-457200" algn="just">
              <a:spcAft>
                <a:spcPts val="0"/>
              </a:spcAft>
              <a:buFontTx/>
              <a:buChar char="-"/>
            </a:pPr>
            <a:r>
              <a:rPr lang="vi-VN" sz="2800" b="0" i="0" dirty="0">
                <a:solidFill>
                  <a:srgbClr val="0070C0"/>
                </a:solidFill>
                <a:effectLst/>
                <a:latin typeface="Arial" panose="020B0604020202020204" pitchFamily="34" charset="0"/>
                <a:cs typeface="Arial" panose="020B0604020202020204" pitchFamily="34" charset="0"/>
              </a:rPr>
              <a:t>Bảng tuần hoàn hiện nay có 118 nguyên tố hóa học và được xếp theo nguyên tắc sau:</a:t>
            </a:r>
            <a:endParaRPr lang="en-US" sz="2800" b="0" i="0" dirty="0">
              <a:solidFill>
                <a:srgbClr val="0070C0"/>
              </a:solidFill>
              <a:effectLst/>
              <a:latin typeface="Arial" panose="020B0604020202020204" pitchFamily="34" charset="0"/>
              <a:cs typeface="Arial" panose="020B0604020202020204" pitchFamily="34" charset="0"/>
            </a:endParaRPr>
          </a:p>
          <a:p>
            <a:pPr marL="457200" indent="-457200" algn="just">
              <a:spcAft>
                <a:spcPts val="0"/>
              </a:spcAft>
              <a:buFontTx/>
              <a:buChar char="-"/>
            </a:pPr>
            <a:endParaRPr lang="en-US" sz="2800" dirty="0">
              <a:solidFill>
                <a:schemeClr val="tx2">
                  <a:lumMod val="50000"/>
                </a:schemeClr>
              </a:solidFill>
              <a:latin typeface="Arial" panose="020B0604020202020204" pitchFamily="34" charset="0"/>
              <a:cs typeface="Arial" panose="020B0604020202020204" pitchFamily="34" charset="0"/>
            </a:endParaRPr>
          </a:p>
          <a:p>
            <a:pPr marL="457200" indent="-457200" algn="just">
              <a:spcAft>
                <a:spcPts val="0"/>
              </a:spcAft>
              <a:buFontTx/>
              <a:buChar char="-"/>
            </a:pPr>
            <a:endParaRPr lang="en-US" sz="2800" b="0" i="0" dirty="0">
              <a:solidFill>
                <a:schemeClr val="tx2">
                  <a:lumMod val="50000"/>
                </a:schemeClr>
              </a:solidFill>
              <a:effectLst/>
              <a:latin typeface="Arial" panose="020B0604020202020204" pitchFamily="34" charset="0"/>
              <a:cs typeface="Arial" panose="020B0604020202020204" pitchFamily="34" charset="0"/>
            </a:endParaRPr>
          </a:p>
          <a:p>
            <a:pPr marL="457200" indent="-457200" algn="just">
              <a:spcAft>
                <a:spcPts val="0"/>
              </a:spcAft>
              <a:buFontTx/>
              <a:buChar char="-"/>
            </a:pPr>
            <a:endParaRPr lang="en-US" sz="2800" dirty="0">
              <a:solidFill>
                <a:schemeClr val="tx2">
                  <a:lumMod val="50000"/>
                </a:schemeClr>
              </a:solidFill>
              <a:latin typeface="Arial" panose="020B0604020202020204" pitchFamily="34" charset="0"/>
              <a:cs typeface="Arial" panose="020B0604020202020204" pitchFamily="34" charset="0"/>
            </a:endParaRPr>
          </a:p>
          <a:p>
            <a:pPr marL="457200" indent="-457200" algn="just">
              <a:spcAft>
                <a:spcPts val="0"/>
              </a:spcAft>
              <a:buFontTx/>
              <a:buChar char="-"/>
            </a:pPr>
            <a:endParaRPr lang="en-US" sz="2800" b="0" i="0" dirty="0">
              <a:solidFill>
                <a:schemeClr val="tx2">
                  <a:lumMod val="50000"/>
                </a:schemeClr>
              </a:solidFill>
              <a:effectLst/>
              <a:latin typeface="Arial" panose="020B0604020202020204" pitchFamily="34" charset="0"/>
              <a:cs typeface="Arial" panose="020B0604020202020204" pitchFamily="34" charset="0"/>
            </a:endParaRPr>
          </a:p>
          <a:p>
            <a:pPr marL="457200" indent="-457200" algn="just">
              <a:spcAft>
                <a:spcPts val="0"/>
              </a:spcAft>
              <a:buFontTx/>
              <a:buChar char="-"/>
            </a:pPr>
            <a:endParaRPr lang="en-US" sz="2800" dirty="0">
              <a:solidFill>
                <a:schemeClr val="tx2">
                  <a:lumMod val="50000"/>
                </a:schemeClr>
              </a:solidFill>
              <a:latin typeface="Arial" panose="020B0604020202020204" pitchFamily="34" charset="0"/>
              <a:cs typeface="Arial" panose="020B0604020202020204" pitchFamily="34" charset="0"/>
            </a:endParaRPr>
          </a:p>
          <a:p>
            <a:pPr marL="457200" indent="-457200" algn="just">
              <a:spcAft>
                <a:spcPts val="0"/>
              </a:spcAft>
              <a:buFontTx/>
              <a:buChar char="-"/>
            </a:pPr>
            <a:endParaRPr lang="en-US" sz="2800" b="0" i="0" dirty="0">
              <a:solidFill>
                <a:schemeClr val="tx2">
                  <a:lumMod val="50000"/>
                </a:schemeClr>
              </a:solidFill>
              <a:effectLst/>
              <a:latin typeface="Arial" panose="020B0604020202020204" pitchFamily="34" charset="0"/>
              <a:cs typeface="Arial" panose="020B0604020202020204" pitchFamily="34" charset="0"/>
            </a:endParaRPr>
          </a:p>
          <a:p>
            <a:pPr algn="just">
              <a:spcAft>
                <a:spcPts val="0"/>
              </a:spcAft>
            </a:pPr>
            <a:endParaRPr lang="vi-VN" sz="4000" b="0" i="0" dirty="0">
              <a:solidFill>
                <a:schemeClr val="tx2">
                  <a:lumMod val="50000"/>
                </a:schemeClr>
              </a:solidFill>
              <a:effectLst/>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BC494ED-4CAE-4FEB-B749-0C8146ABD18F}"/>
              </a:ext>
            </a:extLst>
          </p:cNvPr>
          <p:cNvSpPr/>
          <p:nvPr/>
        </p:nvSpPr>
        <p:spPr>
          <a:xfrm>
            <a:off x="682171" y="3490738"/>
            <a:ext cx="11343577" cy="954107"/>
          </a:xfrm>
          <a:prstGeom prst="rect">
            <a:avLst/>
          </a:prstGeom>
        </p:spPr>
        <p:txBody>
          <a:bodyPr wrap="square">
            <a:spAutoFit/>
          </a:bodyPr>
          <a:lstStyle/>
          <a:p>
            <a:pPr algn="just"/>
            <a:r>
              <a:rPr lang="vi-VN" sz="2800" dirty="0">
                <a:effectLst/>
                <a:latin typeface="Arial" panose="020B0604020202020204" pitchFamily="34" charset="0"/>
                <a:cs typeface="Arial" panose="020B0604020202020204" pitchFamily="34" charset="0"/>
              </a:rPr>
              <a:t>+ Các nguyên tố hóa học được xếp theo chiều tăng dần của điện tích hạt nhân nguyên tử.</a:t>
            </a:r>
            <a:endParaRPr lang="en-US" sz="2800"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DDAF2167-7C81-49A7-9638-F63EDE4FFCE4}"/>
              </a:ext>
            </a:extLst>
          </p:cNvPr>
          <p:cNvSpPr/>
          <p:nvPr/>
        </p:nvSpPr>
        <p:spPr>
          <a:xfrm>
            <a:off x="682171" y="4527893"/>
            <a:ext cx="11332358" cy="954107"/>
          </a:xfrm>
          <a:prstGeom prst="rect">
            <a:avLst/>
          </a:prstGeom>
        </p:spPr>
        <p:txBody>
          <a:bodyPr wrap="square">
            <a:spAutoFit/>
          </a:bodyPr>
          <a:lstStyle/>
          <a:p>
            <a:pPr algn="just"/>
            <a:r>
              <a:rPr lang="vi-VN" sz="2800" dirty="0">
                <a:effectLst/>
                <a:latin typeface="Arial" panose="020B0604020202020204" pitchFamily="34" charset="0"/>
                <a:cs typeface="Arial" panose="020B0604020202020204" pitchFamily="34" charset="0"/>
              </a:rPr>
              <a:t>+ Các nguyên tố được xếp trong cùng một hàng có cùng số lớp electron trong nguyên tử.</a:t>
            </a:r>
            <a:endParaRPr lang="en-US" sz="2800"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6BF4D01B-FC58-4449-BB3D-1FCC24B5BF94}"/>
              </a:ext>
            </a:extLst>
          </p:cNvPr>
          <p:cNvSpPr/>
          <p:nvPr/>
        </p:nvSpPr>
        <p:spPr>
          <a:xfrm>
            <a:off x="682171" y="5478598"/>
            <a:ext cx="11154888" cy="954107"/>
          </a:xfrm>
          <a:prstGeom prst="rect">
            <a:avLst/>
          </a:prstGeom>
        </p:spPr>
        <p:txBody>
          <a:bodyPr wrap="square">
            <a:spAutoFit/>
          </a:bodyPr>
          <a:lstStyle/>
          <a:p>
            <a:pPr algn="just"/>
            <a:r>
              <a:rPr lang="vi-VN" sz="2800" dirty="0">
                <a:effectLst/>
                <a:latin typeface="Arial" panose="020B0604020202020204" pitchFamily="34" charset="0"/>
                <a:cs typeface="Arial" panose="020B0604020202020204" pitchFamily="34" charset="0"/>
              </a:rPr>
              <a:t>+ Các nguyên tố trong cùng một cột có tính chất hóa học tương tự nhau.</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1053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29D49AF-1070-4B96-9D5E-72AF31A5F002}"/>
              </a:ext>
            </a:extLst>
          </p:cNvPr>
          <p:cNvPicPr>
            <a:picLocks noChangeAspect="1"/>
          </p:cNvPicPr>
          <p:nvPr/>
        </p:nvPicPr>
        <p:blipFill>
          <a:blip r:embed="rId2"/>
          <a:stretch>
            <a:fillRect/>
          </a:stretch>
        </p:blipFill>
        <p:spPr>
          <a:xfrm>
            <a:off x="16486" y="250371"/>
            <a:ext cx="4950020" cy="6357258"/>
          </a:xfrm>
          <a:prstGeom prst="rect">
            <a:avLst/>
          </a:prstGeom>
        </p:spPr>
      </p:pic>
      <p:pic>
        <p:nvPicPr>
          <p:cNvPr id="3" name="Picture 2">
            <a:extLst>
              <a:ext uri="{FF2B5EF4-FFF2-40B4-BE49-F238E27FC236}">
                <a16:creationId xmlns:a16="http://schemas.microsoft.com/office/drawing/2014/main" id="{95325F05-EB92-4842-8EC7-FA5BEA06A230}"/>
              </a:ext>
            </a:extLst>
          </p:cNvPr>
          <p:cNvPicPr>
            <a:picLocks noChangeAspect="1"/>
          </p:cNvPicPr>
          <p:nvPr/>
        </p:nvPicPr>
        <p:blipFill rotWithShape="1">
          <a:blip r:embed="rId3">
            <a:extLst>
              <a:ext uri="{28A0092B-C50C-407E-A947-70E740481C1C}">
                <a14:useLocalDpi xmlns:a14="http://schemas.microsoft.com/office/drawing/2010/main" val="0"/>
              </a:ext>
            </a:extLst>
          </a:blip>
          <a:srcRect l="1355" t="4541" r="2410" b="2837"/>
          <a:stretch/>
        </p:blipFill>
        <p:spPr>
          <a:xfrm>
            <a:off x="4723592" y="14516"/>
            <a:ext cx="7468408" cy="5341256"/>
          </a:xfrm>
          <a:prstGeom prst="rect">
            <a:avLst/>
          </a:prstGeom>
        </p:spPr>
      </p:pic>
      <p:sp>
        <p:nvSpPr>
          <p:cNvPr id="4" name="TextBox 3">
            <a:extLst>
              <a:ext uri="{FF2B5EF4-FFF2-40B4-BE49-F238E27FC236}">
                <a16:creationId xmlns:a16="http://schemas.microsoft.com/office/drawing/2014/main" id="{88665FE3-BE90-47B2-A5C6-F331273CE4A8}"/>
              </a:ext>
            </a:extLst>
          </p:cNvPr>
          <p:cNvSpPr txBox="1"/>
          <p:nvPr/>
        </p:nvSpPr>
        <p:spPr>
          <a:xfrm>
            <a:off x="2214636" y="4992564"/>
            <a:ext cx="582747" cy="523220"/>
          </a:xfrm>
          <a:prstGeom prst="rect">
            <a:avLst/>
          </a:prstGeom>
          <a:solidFill>
            <a:srgbClr val="FEFCC9"/>
          </a:solid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N</a:t>
            </a:r>
          </a:p>
        </p:txBody>
      </p:sp>
      <p:sp>
        <p:nvSpPr>
          <p:cNvPr id="5" name="TextBox 4">
            <a:extLst>
              <a:ext uri="{FF2B5EF4-FFF2-40B4-BE49-F238E27FC236}">
                <a16:creationId xmlns:a16="http://schemas.microsoft.com/office/drawing/2014/main" id="{CB94F827-1BF4-4F08-B85E-DE5E0542700B}"/>
              </a:ext>
            </a:extLst>
          </p:cNvPr>
          <p:cNvSpPr txBox="1"/>
          <p:nvPr/>
        </p:nvSpPr>
        <p:spPr>
          <a:xfrm>
            <a:off x="2200122" y="5698498"/>
            <a:ext cx="582747" cy="523220"/>
          </a:xfrm>
          <a:prstGeom prst="rect">
            <a:avLst/>
          </a:prstGeom>
          <a:solidFill>
            <a:srgbClr val="FEFCC9"/>
          </a:solid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P</a:t>
            </a:r>
          </a:p>
        </p:txBody>
      </p:sp>
      <p:sp>
        <p:nvSpPr>
          <p:cNvPr id="6" name="TextBox 5">
            <a:extLst>
              <a:ext uri="{FF2B5EF4-FFF2-40B4-BE49-F238E27FC236}">
                <a16:creationId xmlns:a16="http://schemas.microsoft.com/office/drawing/2014/main" id="{DD14A103-E745-44E4-8D93-77BDE2F9F224}"/>
              </a:ext>
            </a:extLst>
          </p:cNvPr>
          <p:cNvSpPr txBox="1"/>
          <p:nvPr/>
        </p:nvSpPr>
        <p:spPr>
          <a:xfrm>
            <a:off x="3702350" y="5698498"/>
            <a:ext cx="582747" cy="523220"/>
          </a:xfrm>
          <a:prstGeom prst="rect">
            <a:avLst/>
          </a:prstGeom>
          <a:solidFill>
            <a:srgbClr val="FEFCC9"/>
          </a:solid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S</a:t>
            </a:r>
          </a:p>
        </p:txBody>
      </p:sp>
    </p:spTree>
    <p:extLst>
      <p:ext uri="{BB962C8B-B14F-4D97-AF65-F5344CB8AC3E}">
        <p14:creationId xmlns:p14="http://schemas.microsoft.com/office/powerpoint/2010/main" val="321499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A936386-D44A-4247-B048-24A8994B4729}"/>
              </a:ext>
            </a:extLst>
          </p:cNvPr>
          <p:cNvSpPr/>
          <p:nvPr/>
        </p:nvSpPr>
        <p:spPr>
          <a:xfrm>
            <a:off x="0" y="0"/>
            <a:ext cx="7186583" cy="646331"/>
          </a:xfrm>
          <a:prstGeom prst="rect">
            <a:avLst/>
          </a:prstGeom>
        </p:spPr>
        <p:txBody>
          <a:bodyPr wrap="none">
            <a:spAutoFit/>
          </a:bodyPr>
          <a:lstStyle/>
          <a:p>
            <a:pPr lvl="0"/>
            <a:r>
              <a:rPr lang="en-US" sz="3600" b="1" dirty="0">
                <a:solidFill>
                  <a:srgbClr val="006600"/>
                </a:solidFill>
                <a:latin typeface="Arial" panose="020B0604020202020204" pitchFamily="34" charset="0"/>
                <a:cs typeface="Arial" panose="020B0604020202020204" pitchFamily="34" charset="0"/>
              </a:rPr>
              <a:t>II. </a:t>
            </a:r>
            <a:r>
              <a:rPr lang="en-US" sz="3600" b="1" dirty="0" err="1">
                <a:solidFill>
                  <a:srgbClr val="006600"/>
                </a:solidFill>
                <a:latin typeface="Arial" panose="020B0604020202020204" pitchFamily="34" charset="0"/>
                <a:cs typeface="Arial" panose="020B0604020202020204" pitchFamily="34" charset="0"/>
              </a:rPr>
              <a:t>CẤU</a:t>
            </a:r>
            <a:r>
              <a:rPr lang="en-US" sz="3600" b="1" dirty="0">
                <a:solidFill>
                  <a:srgbClr val="006600"/>
                </a:solidFill>
                <a:latin typeface="Arial" panose="020B0604020202020204" pitchFamily="34" charset="0"/>
                <a:cs typeface="Arial" panose="020B0604020202020204" pitchFamily="34" charset="0"/>
              </a:rPr>
              <a:t> </a:t>
            </a:r>
            <a:r>
              <a:rPr lang="en-US" sz="3600" b="1" dirty="0" err="1">
                <a:solidFill>
                  <a:srgbClr val="006600"/>
                </a:solidFill>
                <a:latin typeface="Arial" panose="020B0604020202020204" pitchFamily="34" charset="0"/>
                <a:cs typeface="Arial" panose="020B0604020202020204" pitchFamily="34" charset="0"/>
              </a:rPr>
              <a:t>TẠO</a:t>
            </a:r>
            <a:r>
              <a:rPr lang="en-US" sz="3600" b="1" dirty="0">
                <a:solidFill>
                  <a:srgbClr val="006600"/>
                </a:solidFill>
                <a:latin typeface="Arial" panose="020B0604020202020204" pitchFamily="34" charset="0"/>
                <a:cs typeface="Arial" panose="020B0604020202020204" pitchFamily="34" charset="0"/>
              </a:rPr>
              <a:t> </a:t>
            </a:r>
            <a:r>
              <a:rPr lang="en-US" sz="3600" b="1" dirty="0" err="1">
                <a:solidFill>
                  <a:srgbClr val="006600"/>
                </a:solidFill>
                <a:latin typeface="Arial" panose="020B0604020202020204" pitchFamily="34" charset="0"/>
                <a:cs typeface="Arial" panose="020B0604020202020204" pitchFamily="34" charset="0"/>
              </a:rPr>
              <a:t>BẢNG</a:t>
            </a:r>
            <a:r>
              <a:rPr lang="en-US" sz="3600" b="1" dirty="0">
                <a:solidFill>
                  <a:srgbClr val="006600"/>
                </a:solidFill>
                <a:latin typeface="Arial" panose="020B0604020202020204" pitchFamily="34" charset="0"/>
                <a:cs typeface="Arial" panose="020B0604020202020204" pitchFamily="34" charset="0"/>
              </a:rPr>
              <a:t> </a:t>
            </a:r>
            <a:r>
              <a:rPr lang="en-US" sz="3600" b="1" dirty="0" err="1">
                <a:solidFill>
                  <a:srgbClr val="006600"/>
                </a:solidFill>
                <a:latin typeface="Arial" panose="020B0604020202020204" pitchFamily="34" charset="0"/>
                <a:cs typeface="Arial" panose="020B0604020202020204" pitchFamily="34" charset="0"/>
              </a:rPr>
              <a:t>TUẦN</a:t>
            </a:r>
            <a:r>
              <a:rPr lang="en-US" sz="3600" b="1" dirty="0">
                <a:solidFill>
                  <a:srgbClr val="006600"/>
                </a:solidFill>
                <a:latin typeface="Arial" panose="020B0604020202020204" pitchFamily="34" charset="0"/>
                <a:cs typeface="Arial" panose="020B0604020202020204" pitchFamily="34" charset="0"/>
              </a:rPr>
              <a:t> </a:t>
            </a:r>
            <a:r>
              <a:rPr lang="en-US" sz="3600" b="1" dirty="0" err="1">
                <a:solidFill>
                  <a:srgbClr val="006600"/>
                </a:solidFill>
                <a:latin typeface="Arial" panose="020B0604020202020204" pitchFamily="34" charset="0"/>
                <a:cs typeface="Arial" panose="020B0604020202020204" pitchFamily="34" charset="0"/>
              </a:rPr>
              <a:t>HOÀN</a:t>
            </a:r>
            <a:endParaRPr lang="en-US" sz="3600" b="1" dirty="0">
              <a:solidFill>
                <a:srgbClr val="006600"/>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45E7581E-5B80-473E-8802-8A1E4F5B0AEA}"/>
              </a:ext>
            </a:extLst>
          </p:cNvPr>
          <p:cNvPicPr>
            <a:picLocks noChangeAspect="1"/>
          </p:cNvPicPr>
          <p:nvPr/>
        </p:nvPicPr>
        <p:blipFill rotWithShape="1">
          <a:blip r:embed="rId2">
            <a:extLst>
              <a:ext uri="{28A0092B-C50C-407E-A947-70E740481C1C}">
                <a14:useLocalDpi xmlns:a14="http://schemas.microsoft.com/office/drawing/2010/main" val="0"/>
              </a:ext>
            </a:extLst>
          </a:blip>
          <a:srcRect l="1355" t="4541" r="2410" b="2837"/>
          <a:stretch/>
        </p:blipFill>
        <p:spPr>
          <a:xfrm>
            <a:off x="1731820" y="625641"/>
            <a:ext cx="8617527" cy="6163083"/>
          </a:xfrm>
          <a:prstGeom prst="rect">
            <a:avLst/>
          </a:prstGeom>
        </p:spPr>
      </p:pic>
    </p:spTree>
    <p:extLst>
      <p:ext uri="{BB962C8B-B14F-4D97-AF65-F5344CB8AC3E}">
        <p14:creationId xmlns:p14="http://schemas.microsoft.com/office/powerpoint/2010/main" val="15138612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EEB91D-42BE-4BC8-A001-055D70EC9E50}"/>
              </a:ext>
            </a:extLst>
          </p:cNvPr>
          <p:cNvSpPr/>
          <p:nvPr/>
        </p:nvSpPr>
        <p:spPr>
          <a:xfrm>
            <a:off x="0" y="0"/>
            <a:ext cx="7186583" cy="646331"/>
          </a:xfrm>
          <a:prstGeom prst="rect">
            <a:avLst/>
          </a:prstGeom>
        </p:spPr>
        <p:txBody>
          <a:bodyPr wrap="none">
            <a:spAutoFit/>
          </a:bodyPr>
          <a:lstStyle/>
          <a:p>
            <a:pPr lvl="0"/>
            <a:r>
              <a:rPr lang="en-US" sz="3600" b="1" dirty="0">
                <a:solidFill>
                  <a:srgbClr val="006600"/>
                </a:solidFill>
                <a:latin typeface="Arial" panose="020B0604020202020204" pitchFamily="34" charset="0"/>
                <a:cs typeface="Arial" panose="020B0604020202020204" pitchFamily="34" charset="0"/>
              </a:rPr>
              <a:t>II. </a:t>
            </a:r>
            <a:r>
              <a:rPr lang="en-US" sz="3600" b="1" dirty="0" err="1">
                <a:solidFill>
                  <a:srgbClr val="006600"/>
                </a:solidFill>
                <a:latin typeface="Arial" panose="020B0604020202020204" pitchFamily="34" charset="0"/>
                <a:cs typeface="Arial" panose="020B0604020202020204" pitchFamily="34" charset="0"/>
              </a:rPr>
              <a:t>CẤU</a:t>
            </a:r>
            <a:r>
              <a:rPr lang="en-US" sz="3600" b="1" dirty="0">
                <a:solidFill>
                  <a:srgbClr val="006600"/>
                </a:solidFill>
                <a:latin typeface="Arial" panose="020B0604020202020204" pitchFamily="34" charset="0"/>
                <a:cs typeface="Arial" panose="020B0604020202020204" pitchFamily="34" charset="0"/>
              </a:rPr>
              <a:t> </a:t>
            </a:r>
            <a:r>
              <a:rPr lang="en-US" sz="3600" b="1" dirty="0" err="1">
                <a:solidFill>
                  <a:srgbClr val="006600"/>
                </a:solidFill>
                <a:latin typeface="Arial" panose="020B0604020202020204" pitchFamily="34" charset="0"/>
                <a:cs typeface="Arial" panose="020B0604020202020204" pitchFamily="34" charset="0"/>
              </a:rPr>
              <a:t>TẠO</a:t>
            </a:r>
            <a:r>
              <a:rPr lang="en-US" sz="3600" b="1" dirty="0">
                <a:solidFill>
                  <a:srgbClr val="006600"/>
                </a:solidFill>
                <a:latin typeface="Arial" panose="020B0604020202020204" pitchFamily="34" charset="0"/>
                <a:cs typeface="Arial" panose="020B0604020202020204" pitchFamily="34" charset="0"/>
              </a:rPr>
              <a:t> </a:t>
            </a:r>
            <a:r>
              <a:rPr lang="en-US" sz="3600" b="1" dirty="0" err="1">
                <a:solidFill>
                  <a:srgbClr val="006600"/>
                </a:solidFill>
                <a:latin typeface="Arial" panose="020B0604020202020204" pitchFamily="34" charset="0"/>
                <a:cs typeface="Arial" panose="020B0604020202020204" pitchFamily="34" charset="0"/>
              </a:rPr>
              <a:t>BẢNG</a:t>
            </a:r>
            <a:r>
              <a:rPr lang="en-US" sz="3600" b="1" dirty="0">
                <a:solidFill>
                  <a:srgbClr val="006600"/>
                </a:solidFill>
                <a:latin typeface="Arial" panose="020B0604020202020204" pitchFamily="34" charset="0"/>
                <a:cs typeface="Arial" panose="020B0604020202020204" pitchFamily="34" charset="0"/>
              </a:rPr>
              <a:t> </a:t>
            </a:r>
            <a:r>
              <a:rPr lang="en-US" sz="3600" b="1" dirty="0" err="1">
                <a:solidFill>
                  <a:srgbClr val="006600"/>
                </a:solidFill>
                <a:latin typeface="Arial" panose="020B0604020202020204" pitchFamily="34" charset="0"/>
                <a:cs typeface="Arial" panose="020B0604020202020204" pitchFamily="34" charset="0"/>
              </a:rPr>
              <a:t>TUẦN</a:t>
            </a:r>
            <a:r>
              <a:rPr lang="en-US" sz="3600" b="1" dirty="0">
                <a:solidFill>
                  <a:srgbClr val="006600"/>
                </a:solidFill>
                <a:latin typeface="Arial" panose="020B0604020202020204" pitchFamily="34" charset="0"/>
                <a:cs typeface="Arial" panose="020B0604020202020204" pitchFamily="34" charset="0"/>
              </a:rPr>
              <a:t> </a:t>
            </a:r>
            <a:r>
              <a:rPr lang="en-US" sz="3600" b="1" dirty="0" err="1">
                <a:solidFill>
                  <a:srgbClr val="006600"/>
                </a:solidFill>
                <a:latin typeface="Arial" panose="020B0604020202020204" pitchFamily="34" charset="0"/>
                <a:cs typeface="Arial" panose="020B0604020202020204" pitchFamily="34" charset="0"/>
              </a:rPr>
              <a:t>HOÀN</a:t>
            </a:r>
            <a:endParaRPr lang="en-US" sz="3600" b="1" dirty="0">
              <a:solidFill>
                <a:srgbClr val="00660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4132252-BDB0-4142-A72C-B146F1A385DC}"/>
              </a:ext>
            </a:extLst>
          </p:cNvPr>
          <p:cNvSpPr txBox="1"/>
          <p:nvPr/>
        </p:nvSpPr>
        <p:spPr>
          <a:xfrm>
            <a:off x="249382" y="646331"/>
            <a:ext cx="3574473" cy="584775"/>
          </a:xfrm>
          <a:prstGeom prst="rect">
            <a:avLst/>
          </a:prstGeom>
          <a:noFill/>
        </p:spPr>
        <p:txBody>
          <a:bodyPr wrap="square" rtlCol="0">
            <a:spAutoFit/>
          </a:bodyPr>
          <a:lstStyle/>
          <a:p>
            <a:r>
              <a:rPr lang="en-US" sz="3200" b="1" dirty="0">
                <a:solidFill>
                  <a:srgbClr val="800000"/>
                </a:solidFill>
                <a:latin typeface="Arial" panose="020B0604020202020204" pitchFamily="34" charset="0"/>
                <a:cs typeface="Arial" panose="020B0604020202020204" pitchFamily="34" charset="0"/>
              </a:rPr>
              <a:t>1. Ô </a:t>
            </a:r>
            <a:r>
              <a:rPr lang="en-US" sz="3200" b="1" dirty="0" err="1">
                <a:solidFill>
                  <a:srgbClr val="800000"/>
                </a:solidFill>
                <a:latin typeface="Arial" panose="020B0604020202020204" pitchFamily="34" charset="0"/>
                <a:cs typeface="Arial" panose="020B0604020202020204" pitchFamily="34" charset="0"/>
              </a:rPr>
              <a:t>nguyên</a:t>
            </a:r>
            <a:r>
              <a:rPr lang="en-US" sz="3200" b="1" dirty="0">
                <a:solidFill>
                  <a:srgbClr val="800000"/>
                </a:solidFill>
                <a:latin typeface="Arial" panose="020B0604020202020204" pitchFamily="34" charset="0"/>
                <a:cs typeface="Arial" panose="020B0604020202020204" pitchFamily="34" charset="0"/>
              </a:rPr>
              <a:t> </a:t>
            </a:r>
            <a:r>
              <a:rPr lang="en-US" sz="3200" b="1" dirty="0" err="1">
                <a:solidFill>
                  <a:srgbClr val="800000"/>
                </a:solidFill>
                <a:latin typeface="Arial" panose="020B0604020202020204" pitchFamily="34" charset="0"/>
                <a:cs typeface="Arial" panose="020B0604020202020204" pitchFamily="34" charset="0"/>
              </a:rPr>
              <a:t>tố</a:t>
            </a:r>
            <a:endParaRPr lang="en-US" sz="3200" b="1" dirty="0">
              <a:solidFill>
                <a:srgbClr val="800000"/>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17E03F80-2A5D-4CCB-ABC7-A2A3AF042179}"/>
              </a:ext>
            </a:extLst>
          </p:cNvPr>
          <p:cNvSpPr txBox="1"/>
          <p:nvPr/>
        </p:nvSpPr>
        <p:spPr>
          <a:xfrm>
            <a:off x="110836" y="1357745"/>
            <a:ext cx="11887200" cy="954107"/>
          </a:xfrm>
          <a:prstGeom prst="rect">
            <a:avLst/>
          </a:prstGeom>
          <a:noFill/>
        </p:spPr>
        <p:txBody>
          <a:bodyPr wrap="square" rtlCol="0">
            <a:spAutoFit/>
          </a:bodyPr>
          <a:lstStyle/>
          <a:p>
            <a:pPr algn="just"/>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Mỗi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nguyên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tố</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hoá</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học</a:t>
            </a:r>
            <a:r>
              <a:rPr lang="en-US" sz="2800" dirty="0">
                <a:latin typeface="Arial" panose="020B0604020202020204" pitchFamily="34" charset="0"/>
                <a:cs typeface="Arial" panose="020B0604020202020204" pitchFamily="34" charset="0"/>
              </a:rPr>
              <a:t> đ</a:t>
            </a:r>
            <a:r>
              <a:rPr lang="vi-VN" sz="2800" dirty="0">
                <a:latin typeface="Arial" panose="020B0604020202020204" pitchFamily="34" charset="0"/>
                <a:cs typeface="Arial" panose="020B0604020202020204" pitchFamily="34" charset="0"/>
              </a:rPr>
              <a:t>ư</a:t>
            </a:r>
            <a:r>
              <a:rPr lang="en-US" sz="2800" dirty="0" err="1">
                <a:latin typeface="Arial" panose="020B0604020202020204" pitchFamily="34" charset="0"/>
                <a:cs typeface="Arial" panose="020B0604020202020204" pitchFamily="34" charset="0"/>
              </a:rPr>
              <a:t>ợc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xếp</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vào</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một</a:t>
            </a:r>
            <a:r>
              <a:rPr lang="en-US" sz="2800" dirty="0">
                <a:latin typeface="Arial" panose="020B0604020202020204" pitchFamily="34" charset="0"/>
                <a:cs typeface="Arial" panose="020B0604020202020204" pitchFamily="34" charset="0"/>
              </a:rPr>
              <a:t> ô </a:t>
            </a:r>
            <a:r>
              <a:rPr lang="en-US" sz="2800" dirty="0" err="1">
                <a:latin typeface="Arial" panose="020B0604020202020204" pitchFamily="34" charset="0"/>
                <a:cs typeface="Arial" panose="020B0604020202020204" pitchFamily="34" charset="0"/>
              </a:rPr>
              <a:t>của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bảng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tuần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hoàn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gọi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là</a:t>
            </a:r>
            <a:r>
              <a:rPr lang="en-US" sz="2800" dirty="0">
                <a:latin typeface="Arial" panose="020B0604020202020204" pitchFamily="34" charset="0"/>
                <a:cs typeface="Arial" panose="020B0604020202020204" pitchFamily="34" charset="0"/>
              </a:rPr>
              <a:t> </a:t>
            </a:r>
            <a:r>
              <a:rPr lang="en-US" sz="2800" dirty="0">
                <a:solidFill>
                  <a:srgbClr val="C00000"/>
                </a:solidFill>
                <a:latin typeface="Arial" panose="020B0604020202020204" pitchFamily="34" charset="0"/>
                <a:cs typeface="Arial" panose="020B0604020202020204" pitchFamily="34" charset="0"/>
              </a:rPr>
              <a:t>ô </a:t>
            </a:r>
            <a:r>
              <a:rPr lang="en-US" sz="2800" dirty="0" err="1">
                <a:solidFill>
                  <a:srgbClr val="C00000"/>
                </a:solidFill>
                <a:latin typeface="Arial" panose="020B0604020202020204" pitchFamily="34" charset="0"/>
                <a:cs typeface="Arial" panose="020B0604020202020204" pitchFamily="34" charset="0"/>
              </a:rPr>
              <a:t>nguyên</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tố</a:t>
            </a:r>
            <a:r>
              <a:rPr lang="en-US" sz="2800" dirty="0">
                <a:latin typeface="Arial" panose="020B0604020202020204" pitchFamily="34" charset="0"/>
                <a:cs typeface="Arial" panose="020B0604020202020204" pitchFamily="34" charset="0"/>
              </a:rPr>
              <a:t>.</a:t>
            </a:r>
          </a:p>
        </p:txBody>
      </p:sp>
      <p:pic>
        <p:nvPicPr>
          <p:cNvPr id="5" name="Picture 4">
            <a:extLst>
              <a:ext uri="{FF2B5EF4-FFF2-40B4-BE49-F238E27FC236}">
                <a16:creationId xmlns:a16="http://schemas.microsoft.com/office/drawing/2014/main" id="{80299703-4625-4BBB-ABED-58304DB4361F}"/>
              </a:ext>
            </a:extLst>
          </p:cNvPr>
          <p:cNvPicPr>
            <a:picLocks noChangeAspect="1"/>
          </p:cNvPicPr>
          <p:nvPr/>
        </p:nvPicPr>
        <p:blipFill>
          <a:blip r:embed="rId2"/>
          <a:stretch>
            <a:fillRect/>
          </a:stretch>
        </p:blipFill>
        <p:spPr>
          <a:xfrm>
            <a:off x="167167" y="2505784"/>
            <a:ext cx="11505480" cy="3705885"/>
          </a:xfrm>
          <a:prstGeom prst="rect">
            <a:avLst/>
          </a:prstGeom>
        </p:spPr>
      </p:pic>
    </p:spTree>
    <p:extLst>
      <p:ext uri="{BB962C8B-B14F-4D97-AF65-F5344CB8AC3E}">
        <p14:creationId xmlns:p14="http://schemas.microsoft.com/office/powerpoint/2010/main" val="2966153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EEB91D-42BE-4BC8-A001-055D70EC9E50}"/>
              </a:ext>
            </a:extLst>
          </p:cNvPr>
          <p:cNvSpPr/>
          <p:nvPr/>
        </p:nvSpPr>
        <p:spPr>
          <a:xfrm>
            <a:off x="0" y="0"/>
            <a:ext cx="7186583" cy="646331"/>
          </a:xfrm>
          <a:prstGeom prst="rect">
            <a:avLst/>
          </a:prstGeom>
        </p:spPr>
        <p:txBody>
          <a:bodyPr wrap="none">
            <a:spAutoFit/>
          </a:bodyPr>
          <a:lstStyle/>
          <a:p>
            <a:pPr lvl="0"/>
            <a:r>
              <a:rPr lang="en-US" sz="3600" b="1" dirty="0">
                <a:solidFill>
                  <a:srgbClr val="006600"/>
                </a:solidFill>
                <a:latin typeface="Arial" panose="020B0604020202020204" pitchFamily="34" charset="0"/>
                <a:cs typeface="Arial" panose="020B0604020202020204" pitchFamily="34" charset="0"/>
              </a:rPr>
              <a:t>II. </a:t>
            </a:r>
            <a:r>
              <a:rPr lang="en-US" sz="3600" b="1" dirty="0" err="1">
                <a:solidFill>
                  <a:srgbClr val="006600"/>
                </a:solidFill>
                <a:latin typeface="Arial" panose="020B0604020202020204" pitchFamily="34" charset="0"/>
                <a:cs typeface="Arial" panose="020B0604020202020204" pitchFamily="34" charset="0"/>
              </a:rPr>
              <a:t>CẤU</a:t>
            </a:r>
            <a:r>
              <a:rPr lang="en-US" sz="3600" b="1" dirty="0">
                <a:solidFill>
                  <a:srgbClr val="006600"/>
                </a:solidFill>
                <a:latin typeface="Arial" panose="020B0604020202020204" pitchFamily="34" charset="0"/>
                <a:cs typeface="Arial" panose="020B0604020202020204" pitchFamily="34" charset="0"/>
              </a:rPr>
              <a:t> </a:t>
            </a:r>
            <a:r>
              <a:rPr lang="en-US" sz="3600" b="1" dirty="0" err="1">
                <a:solidFill>
                  <a:srgbClr val="006600"/>
                </a:solidFill>
                <a:latin typeface="Arial" panose="020B0604020202020204" pitchFamily="34" charset="0"/>
                <a:cs typeface="Arial" panose="020B0604020202020204" pitchFamily="34" charset="0"/>
              </a:rPr>
              <a:t>TẠO</a:t>
            </a:r>
            <a:r>
              <a:rPr lang="en-US" sz="3600" b="1" dirty="0">
                <a:solidFill>
                  <a:srgbClr val="006600"/>
                </a:solidFill>
                <a:latin typeface="Arial" panose="020B0604020202020204" pitchFamily="34" charset="0"/>
                <a:cs typeface="Arial" panose="020B0604020202020204" pitchFamily="34" charset="0"/>
              </a:rPr>
              <a:t> </a:t>
            </a:r>
            <a:r>
              <a:rPr lang="en-US" sz="3600" b="1" dirty="0" err="1">
                <a:solidFill>
                  <a:srgbClr val="006600"/>
                </a:solidFill>
                <a:latin typeface="Arial" panose="020B0604020202020204" pitchFamily="34" charset="0"/>
                <a:cs typeface="Arial" panose="020B0604020202020204" pitchFamily="34" charset="0"/>
              </a:rPr>
              <a:t>BẢNG</a:t>
            </a:r>
            <a:r>
              <a:rPr lang="en-US" sz="3600" b="1" dirty="0">
                <a:solidFill>
                  <a:srgbClr val="006600"/>
                </a:solidFill>
                <a:latin typeface="Arial" panose="020B0604020202020204" pitchFamily="34" charset="0"/>
                <a:cs typeface="Arial" panose="020B0604020202020204" pitchFamily="34" charset="0"/>
              </a:rPr>
              <a:t> </a:t>
            </a:r>
            <a:r>
              <a:rPr lang="en-US" sz="3600" b="1" dirty="0" err="1">
                <a:solidFill>
                  <a:srgbClr val="006600"/>
                </a:solidFill>
                <a:latin typeface="Arial" panose="020B0604020202020204" pitchFamily="34" charset="0"/>
                <a:cs typeface="Arial" panose="020B0604020202020204" pitchFamily="34" charset="0"/>
              </a:rPr>
              <a:t>TUẦN</a:t>
            </a:r>
            <a:r>
              <a:rPr lang="en-US" sz="3600" b="1" dirty="0">
                <a:solidFill>
                  <a:srgbClr val="006600"/>
                </a:solidFill>
                <a:latin typeface="Arial" panose="020B0604020202020204" pitchFamily="34" charset="0"/>
                <a:cs typeface="Arial" panose="020B0604020202020204" pitchFamily="34" charset="0"/>
              </a:rPr>
              <a:t> </a:t>
            </a:r>
            <a:r>
              <a:rPr lang="en-US" sz="3600" b="1" dirty="0" err="1">
                <a:solidFill>
                  <a:srgbClr val="006600"/>
                </a:solidFill>
                <a:latin typeface="Arial" panose="020B0604020202020204" pitchFamily="34" charset="0"/>
                <a:cs typeface="Arial" panose="020B0604020202020204" pitchFamily="34" charset="0"/>
              </a:rPr>
              <a:t>HOÀN</a:t>
            </a:r>
            <a:endParaRPr lang="en-US" sz="3600" b="1" dirty="0">
              <a:solidFill>
                <a:srgbClr val="00660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4132252-BDB0-4142-A72C-B146F1A385DC}"/>
              </a:ext>
            </a:extLst>
          </p:cNvPr>
          <p:cNvSpPr txBox="1"/>
          <p:nvPr/>
        </p:nvSpPr>
        <p:spPr>
          <a:xfrm>
            <a:off x="249382" y="646331"/>
            <a:ext cx="3574473" cy="584775"/>
          </a:xfrm>
          <a:prstGeom prst="rect">
            <a:avLst/>
          </a:prstGeom>
          <a:noFill/>
        </p:spPr>
        <p:txBody>
          <a:bodyPr wrap="square" rtlCol="0">
            <a:spAutoFit/>
          </a:bodyPr>
          <a:lstStyle/>
          <a:p>
            <a:r>
              <a:rPr lang="en-US" sz="3200" b="1" dirty="0">
                <a:solidFill>
                  <a:srgbClr val="800000"/>
                </a:solidFill>
                <a:latin typeface="Arial" panose="020B0604020202020204" pitchFamily="34" charset="0"/>
                <a:cs typeface="Arial" panose="020B0604020202020204" pitchFamily="34" charset="0"/>
              </a:rPr>
              <a:t>1. Ô </a:t>
            </a:r>
            <a:r>
              <a:rPr lang="en-US" sz="3200" b="1" dirty="0" err="1">
                <a:solidFill>
                  <a:srgbClr val="800000"/>
                </a:solidFill>
                <a:latin typeface="Arial" panose="020B0604020202020204" pitchFamily="34" charset="0"/>
                <a:cs typeface="Arial" panose="020B0604020202020204" pitchFamily="34" charset="0"/>
              </a:rPr>
              <a:t>nguyên</a:t>
            </a:r>
            <a:r>
              <a:rPr lang="en-US" sz="3200" b="1" dirty="0">
                <a:solidFill>
                  <a:srgbClr val="800000"/>
                </a:solidFill>
                <a:latin typeface="Arial" panose="020B0604020202020204" pitchFamily="34" charset="0"/>
                <a:cs typeface="Arial" panose="020B0604020202020204" pitchFamily="34" charset="0"/>
              </a:rPr>
              <a:t> </a:t>
            </a:r>
            <a:r>
              <a:rPr lang="en-US" sz="3200" b="1" dirty="0" err="1">
                <a:solidFill>
                  <a:srgbClr val="800000"/>
                </a:solidFill>
                <a:latin typeface="Arial" panose="020B0604020202020204" pitchFamily="34" charset="0"/>
                <a:cs typeface="Arial" panose="020B0604020202020204" pitchFamily="34" charset="0"/>
              </a:rPr>
              <a:t>tố</a:t>
            </a:r>
            <a:endParaRPr lang="en-US" sz="3200" b="1" dirty="0">
              <a:solidFill>
                <a:srgbClr val="800000"/>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17E03F80-2A5D-4CCB-ABC7-A2A3AF042179}"/>
              </a:ext>
            </a:extLst>
          </p:cNvPr>
          <p:cNvSpPr txBox="1"/>
          <p:nvPr/>
        </p:nvSpPr>
        <p:spPr>
          <a:xfrm>
            <a:off x="39068" y="1292662"/>
            <a:ext cx="11887200" cy="954107"/>
          </a:xfrm>
          <a:prstGeom prst="rect">
            <a:avLst/>
          </a:prstGeom>
          <a:noFill/>
        </p:spPr>
        <p:txBody>
          <a:bodyPr wrap="square" rtlCol="0">
            <a:spAutoFit/>
          </a:bodyPr>
          <a:lstStyle/>
          <a:p>
            <a:pPr algn="just"/>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Mỗi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nguyên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tố</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hoá</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học</a:t>
            </a:r>
            <a:r>
              <a:rPr lang="en-US" sz="2800" dirty="0">
                <a:latin typeface="Arial" panose="020B0604020202020204" pitchFamily="34" charset="0"/>
                <a:cs typeface="Arial" panose="020B0604020202020204" pitchFamily="34" charset="0"/>
              </a:rPr>
              <a:t> đ</a:t>
            </a:r>
            <a:r>
              <a:rPr lang="vi-VN" sz="2800" dirty="0">
                <a:latin typeface="Arial" panose="020B0604020202020204" pitchFamily="34" charset="0"/>
                <a:cs typeface="Arial" panose="020B0604020202020204" pitchFamily="34" charset="0"/>
              </a:rPr>
              <a:t>ư</a:t>
            </a:r>
            <a:r>
              <a:rPr lang="en-US" sz="2800" dirty="0" err="1">
                <a:latin typeface="Arial" panose="020B0604020202020204" pitchFamily="34" charset="0"/>
                <a:cs typeface="Arial" panose="020B0604020202020204" pitchFamily="34" charset="0"/>
              </a:rPr>
              <a:t>ợc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xếp</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vào</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một</a:t>
            </a:r>
            <a:r>
              <a:rPr lang="en-US" sz="2800" dirty="0">
                <a:latin typeface="Arial" panose="020B0604020202020204" pitchFamily="34" charset="0"/>
                <a:cs typeface="Arial" panose="020B0604020202020204" pitchFamily="34" charset="0"/>
              </a:rPr>
              <a:t> ô </a:t>
            </a:r>
            <a:r>
              <a:rPr lang="en-US" sz="2800" dirty="0" err="1">
                <a:latin typeface="Arial" panose="020B0604020202020204" pitchFamily="34" charset="0"/>
                <a:cs typeface="Arial" panose="020B0604020202020204" pitchFamily="34" charset="0"/>
              </a:rPr>
              <a:t>của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bảng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tuần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hoàn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gọi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là</a:t>
            </a:r>
            <a:r>
              <a:rPr lang="en-US" sz="2800" dirty="0">
                <a:latin typeface="Arial" panose="020B0604020202020204" pitchFamily="34" charset="0"/>
                <a:cs typeface="Arial" panose="020B0604020202020204" pitchFamily="34" charset="0"/>
              </a:rPr>
              <a:t> </a:t>
            </a:r>
            <a:r>
              <a:rPr lang="en-US" sz="2800" dirty="0">
                <a:solidFill>
                  <a:srgbClr val="C00000"/>
                </a:solidFill>
                <a:latin typeface="Arial" panose="020B0604020202020204" pitchFamily="34" charset="0"/>
                <a:cs typeface="Arial" panose="020B0604020202020204" pitchFamily="34" charset="0"/>
              </a:rPr>
              <a:t>ô </a:t>
            </a:r>
            <a:r>
              <a:rPr lang="en-US" sz="2800" dirty="0" err="1">
                <a:solidFill>
                  <a:srgbClr val="C00000"/>
                </a:solidFill>
                <a:latin typeface="Arial" panose="020B0604020202020204" pitchFamily="34" charset="0"/>
                <a:cs typeface="Arial" panose="020B0604020202020204" pitchFamily="34" charset="0"/>
              </a:rPr>
              <a:t>nguyên</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tố</a:t>
            </a:r>
            <a:r>
              <a:rPr lang="en-US" sz="2800" dirty="0">
                <a:latin typeface="Arial" panose="020B0604020202020204" pitchFamily="34" charset="0"/>
                <a:cs typeface="Arial" panose="020B0604020202020204" pitchFamily="34" charset="0"/>
              </a:rPr>
              <a:t>.</a:t>
            </a:r>
          </a:p>
        </p:txBody>
      </p:sp>
      <p:pic>
        <p:nvPicPr>
          <p:cNvPr id="5" name="Picture 4">
            <a:extLst>
              <a:ext uri="{FF2B5EF4-FFF2-40B4-BE49-F238E27FC236}">
                <a16:creationId xmlns:a16="http://schemas.microsoft.com/office/drawing/2014/main" id="{80299703-4625-4BBB-ABED-58304DB4361F}"/>
              </a:ext>
            </a:extLst>
          </p:cNvPr>
          <p:cNvPicPr>
            <a:picLocks noChangeAspect="1"/>
          </p:cNvPicPr>
          <p:nvPr/>
        </p:nvPicPr>
        <p:blipFill rotWithShape="1">
          <a:blip r:embed="rId2"/>
          <a:srcRect b="16975"/>
          <a:stretch/>
        </p:blipFill>
        <p:spPr>
          <a:xfrm>
            <a:off x="4887057" y="4217429"/>
            <a:ext cx="7304943" cy="1953491"/>
          </a:xfrm>
          <a:prstGeom prst="rect">
            <a:avLst/>
          </a:prstGeom>
        </p:spPr>
      </p:pic>
      <p:sp>
        <p:nvSpPr>
          <p:cNvPr id="6" name="Rectangle 5">
            <a:extLst>
              <a:ext uri="{FF2B5EF4-FFF2-40B4-BE49-F238E27FC236}">
                <a16:creationId xmlns:a16="http://schemas.microsoft.com/office/drawing/2014/main" id="{06B48CB1-CC44-4B98-BA2B-2CEC25F9E5A0}"/>
              </a:ext>
            </a:extLst>
          </p:cNvPr>
          <p:cNvSpPr/>
          <p:nvPr/>
        </p:nvSpPr>
        <p:spPr>
          <a:xfrm>
            <a:off x="0" y="2246769"/>
            <a:ext cx="11804071" cy="3924151"/>
          </a:xfrm>
          <a:prstGeom prst="rect">
            <a:avLst/>
          </a:prstGeom>
        </p:spPr>
        <p:txBody>
          <a:bodyPr wrap="square">
            <a:spAutoFit/>
          </a:bodyPr>
          <a:lstStyle/>
          <a:p>
            <a:pPr algn="just">
              <a:spcBef>
                <a:spcPts val="300"/>
              </a:spcBef>
              <a:spcAft>
                <a:spcPts val="300"/>
              </a:spcAft>
            </a:pPr>
            <a:r>
              <a:rPr lang="en-US" sz="2800" b="0" i="0" dirty="0">
                <a:solidFill>
                  <a:srgbClr val="212529"/>
                </a:solidFill>
                <a:effectLst/>
                <a:latin typeface="Arial" panose="020B0604020202020204" pitchFamily="34" charset="0"/>
                <a:cs typeface="Arial" panose="020B0604020202020204" pitchFamily="34" charset="0"/>
              </a:rPr>
              <a:t>	</a:t>
            </a:r>
            <a:r>
              <a:rPr lang="vi-VN" sz="2800" b="0" i="0" dirty="0">
                <a:solidFill>
                  <a:srgbClr val="212529"/>
                </a:solidFill>
                <a:effectLst/>
                <a:latin typeface="Arial" panose="020B0604020202020204" pitchFamily="34" charset="0"/>
                <a:cs typeface="Arial" panose="020B0604020202020204" pitchFamily="34" charset="0"/>
              </a:rPr>
              <a:t>- </a:t>
            </a:r>
            <a:r>
              <a:rPr lang="vi-VN" sz="2800" b="0" i="0" dirty="0">
                <a:solidFill>
                  <a:schemeClr val="accent4">
                    <a:lumMod val="50000"/>
                  </a:schemeClr>
                </a:solidFill>
                <a:effectLst/>
                <a:latin typeface="Arial" panose="020B0604020202020204" pitchFamily="34" charset="0"/>
                <a:cs typeface="Arial" panose="020B0604020202020204" pitchFamily="34" charset="0"/>
              </a:rPr>
              <a:t>Ô nguyên tố cho biết</a:t>
            </a:r>
            <a:r>
              <a:rPr lang="vi-VN" sz="2800" b="0" i="0" dirty="0">
                <a:solidFill>
                  <a:srgbClr val="212529"/>
                </a:solidFill>
                <a:effectLst/>
                <a:latin typeface="Arial" panose="020B0604020202020204" pitchFamily="34" charset="0"/>
                <a:cs typeface="Arial" panose="020B0604020202020204" pitchFamily="34" charset="0"/>
              </a:rPr>
              <a:t>:</a:t>
            </a:r>
          </a:p>
          <a:p>
            <a:pPr algn="just">
              <a:spcBef>
                <a:spcPts val="300"/>
              </a:spcBef>
              <a:spcAft>
                <a:spcPts val="300"/>
              </a:spcAft>
            </a:pPr>
            <a:r>
              <a:rPr lang="en-US" sz="2800" b="0" i="0" dirty="0">
                <a:solidFill>
                  <a:srgbClr val="212529"/>
                </a:solidFill>
                <a:effectLst/>
                <a:latin typeface="Arial" panose="020B0604020202020204" pitchFamily="34" charset="0"/>
                <a:cs typeface="Arial" panose="020B0604020202020204" pitchFamily="34" charset="0"/>
              </a:rPr>
              <a:t>	</a:t>
            </a:r>
            <a:r>
              <a:rPr lang="vi-VN" sz="2800" b="0" i="0" dirty="0">
                <a:solidFill>
                  <a:srgbClr val="212529"/>
                </a:solidFill>
                <a:effectLst/>
                <a:latin typeface="Arial" panose="020B0604020202020204" pitchFamily="34" charset="0"/>
                <a:cs typeface="Arial" panose="020B0604020202020204" pitchFamily="34" charset="0"/>
              </a:rPr>
              <a:t>+ Số hiệu nguyên tử (kí hiệu là Z): bằng số đơn vị điện tích hạt nhân (bằng số proton và bằng số electron) và là số thứ tự của nguyên tố</a:t>
            </a:r>
            <a:r>
              <a:rPr lang="en-US" sz="2800" b="0" i="0" dirty="0">
                <a:solidFill>
                  <a:srgbClr val="212529"/>
                </a:solidFill>
                <a:effectLst/>
                <a:latin typeface="Arial" panose="020B0604020202020204" pitchFamily="34" charset="0"/>
                <a:cs typeface="Arial" panose="020B0604020202020204" pitchFamily="34" charset="0"/>
              </a:rPr>
              <a:t> </a:t>
            </a:r>
            <a:r>
              <a:rPr lang="en-US" sz="2800" b="0" i="0" dirty="0" err="1">
                <a:solidFill>
                  <a:srgbClr val="212529"/>
                </a:solidFill>
                <a:effectLst/>
                <a:latin typeface="Arial" panose="020B0604020202020204" pitchFamily="34" charset="0"/>
                <a:cs typeface="Arial" panose="020B0604020202020204" pitchFamily="34" charset="0"/>
              </a:rPr>
              <a:t>trong</a:t>
            </a:r>
            <a:r>
              <a:rPr lang="en-US" sz="2800" b="0" i="0" dirty="0">
                <a:solidFill>
                  <a:srgbClr val="212529"/>
                </a:solidFill>
                <a:effectLst/>
                <a:latin typeface="Arial" panose="020B0604020202020204" pitchFamily="34" charset="0"/>
                <a:cs typeface="Arial" panose="020B0604020202020204" pitchFamily="34" charset="0"/>
              </a:rPr>
              <a:t> </a:t>
            </a:r>
            <a:r>
              <a:rPr lang="en-US" sz="2800" b="0" i="0" dirty="0" err="1">
                <a:solidFill>
                  <a:srgbClr val="212529"/>
                </a:solidFill>
                <a:effectLst/>
                <a:latin typeface="Arial" panose="020B0604020202020204" pitchFamily="34" charset="0"/>
                <a:cs typeface="Arial" panose="020B0604020202020204" pitchFamily="34" charset="0"/>
              </a:rPr>
              <a:t>bảng</a:t>
            </a:r>
            <a:r>
              <a:rPr lang="en-US" sz="2800" b="0" i="0" dirty="0">
                <a:solidFill>
                  <a:srgbClr val="212529"/>
                </a:solidFill>
                <a:effectLst/>
                <a:latin typeface="Arial" panose="020B0604020202020204" pitchFamily="34" charset="0"/>
                <a:cs typeface="Arial" panose="020B0604020202020204" pitchFamily="34" charset="0"/>
              </a:rPr>
              <a:t> </a:t>
            </a:r>
            <a:r>
              <a:rPr lang="en-US" sz="2800" b="0" i="0" dirty="0" err="1">
                <a:solidFill>
                  <a:srgbClr val="212529"/>
                </a:solidFill>
                <a:effectLst/>
                <a:latin typeface="Arial" panose="020B0604020202020204" pitchFamily="34" charset="0"/>
                <a:cs typeface="Arial" panose="020B0604020202020204" pitchFamily="34" charset="0"/>
              </a:rPr>
              <a:t>tuần</a:t>
            </a:r>
            <a:r>
              <a:rPr lang="en-US" sz="2800" b="0" i="0" dirty="0">
                <a:solidFill>
                  <a:srgbClr val="212529"/>
                </a:solidFill>
                <a:effectLst/>
                <a:latin typeface="Arial" panose="020B0604020202020204" pitchFamily="34" charset="0"/>
                <a:cs typeface="Arial" panose="020B0604020202020204" pitchFamily="34" charset="0"/>
              </a:rPr>
              <a:t> </a:t>
            </a:r>
            <a:r>
              <a:rPr lang="en-US" sz="2800" b="0" i="0" dirty="0" err="1">
                <a:solidFill>
                  <a:srgbClr val="212529"/>
                </a:solidFill>
                <a:effectLst/>
                <a:latin typeface="Arial" panose="020B0604020202020204" pitchFamily="34" charset="0"/>
                <a:cs typeface="Arial" panose="020B0604020202020204" pitchFamily="34" charset="0"/>
              </a:rPr>
              <a:t>hoàn</a:t>
            </a:r>
            <a:r>
              <a:rPr lang="en-US" sz="2800" b="0" i="0" dirty="0">
                <a:solidFill>
                  <a:srgbClr val="212529"/>
                </a:solidFill>
                <a:effectLst/>
                <a:latin typeface="Arial" panose="020B0604020202020204" pitchFamily="34" charset="0"/>
                <a:cs typeface="Arial" panose="020B0604020202020204" pitchFamily="34" charset="0"/>
              </a:rPr>
              <a:t>.</a:t>
            </a:r>
            <a:endParaRPr lang="vi-VN" sz="2800" b="0" i="0" dirty="0">
              <a:solidFill>
                <a:srgbClr val="212529"/>
              </a:solidFill>
              <a:effectLst/>
              <a:latin typeface="Arial" panose="020B0604020202020204" pitchFamily="34" charset="0"/>
              <a:cs typeface="Arial" panose="020B0604020202020204" pitchFamily="34" charset="0"/>
            </a:endParaRPr>
          </a:p>
          <a:p>
            <a:pPr algn="just">
              <a:spcBef>
                <a:spcPts val="300"/>
              </a:spcBef>
              <a:spcAft>
                <a:spcPts val="300"/>
              </a:spcAft>
            </a:pPr>
            <a:r>
              <a:rPr lang="en-US" sz="2800" b="0" i="0" dirty="0">
                <a:solidFill>
                  <a:srgbClr val="212529"/>
                </a:solidFill>
                <a:effectLst/>
                <a:latin typeface="Arial" panose="020B0604020202020204" pitchFamily="34" charset="0"/>
                <a:cs typeface="Arial" panose="020B0604020202020204" pitchFamily="34" charset="0"/>
              </a:rPr>
              <a:t>	</a:t>
            </a:r>
            <a:r>
              <a:rPr lang="vi-VN" sz="2800" b="0" i="0" dirty="0">
                <a:solidFill>
                  <a:srgbClr val="212529"/>
                </a:solidFill>
                <a:effectLst/>
                <a:latin typeface="Arial" panose="020B0604020202020204" pitchFamily="34" charset="0"/>
                <a:cs typeface="Arial" panose="020B0604020202020204" pitchFamily="34" charset="0"/>
              </a:rPr>
              <a:t>+ Kí hiệu hóa học</a:t>
            </a:r>
          </a:p>
          <a:p>
            <a:pPr algn="just">
              <a:spcBef>
                <a:spcPts val="300"/>
              </a:spcBef>
              <a:spcAft>
                <a:spcPts val="300"/>
              </a:spcAft>
            </a:pPr>
            <a:r>
              <a:rPr lang="en-US" sz="2800" b="0" i="0" dirty="0">
                <a:solidFill>
                  <a:srgbClr val="212529"/>
                </a:solidFill>
                <a:effectLst/>
                <a:latin typeface="Arial" panose="020B0604020202020204" pitchFamily="34" charset="0"/>
                <a:cs typeface="Arial" panose="020B0604020202020204" pitchFamily="34" charset="0"/>
              </a:rPr>
              <a:t>	</a:t>
            </a:r>
            <a:r>
              <a:rPr lang="vi-VN" sz="2800" b="0" i="0" dirty="0">
                <a:solidFill>
                  <a:srgbClr val="212529"/>
                </a:solidFill>
                <a:effectLst/>
                <a:latin typeface="Arial" panose="020B0604020202020204" pitchFamily="34" charset="0"/>
                <a:cs typeface="Arial" panose="020B0604020202020204" pitchFamily="34" charset="0"/>
              </a:rPr>
              <a:t>+ Tên nguyên tố</a:t>
            </a:r>
          </a:p>
          <a:p>
            <a:pPr algn="just">
              <a:spcBef>
                <a:spcPts val="300"/>
              </a:spcBef>
              <a:spcAft>
                <a:spcPts val="300"/>
              </a:spcAft>
            </a:pPr>
            <a:r>
              <a:rPr lang="en-US" sz="2800" b="0" i="0" dirty="0">
                <a:solidFill>
                  <a:srgbClr val="212529"/>
                </a:solidFill>
                <a:effectLst/>
                <a:latin typeface="Arial" panose="020B0604020202020204" pitchFamily="34" charset="0"/>
                <a:cs typeface="Arial" panose="020B0604020202020204" pitchFamily="34" charset="0"/>
              </a:rPr>
              <a:t>	</a:t>
            </a:r>
            <a:r>
              <a:rPr lang="vi-VN" sz="2800" b="0" i="0" dirty="0">
                <a:solidFill>
                  <a:srgbClr val="212529"/>
                </a:solidFill>
                <a:effectLst/>
                <a:latin typeface="Arial" panose="020B0604020202020204" pitchFamily="34" charset="0"/>
                <a:cs typeface="Arial" panose="020B0604020202020204" pitchFamily="34" charset="0"/>
              </a:rPr>
              <a:t>+ Khối lượng nguyên tử</a:t>
            </a:r>
            <a:r>
              <a:rPr lang="en-US" sz="2800" dirty="0">
                <a:solidFill>
                  <a:srgbClr val="212529"/>
                </a:solidFill>
                <a:latin typeface="Arial" panose="020B0604020202020204" pitchFamily="34" charset="0"/>
                <a:cs typeface="Arial" panose="020B0604020202020204" pitchFamily="34" charset="0"/>
              </a:rPr>
              <a:t> </a:t>
            </a:r>
          </a:p>
          <a:p>
            <a:pPr algn="just">
              <a:spcBef>
                <a:spcPts val="300"/>
              </a:spcBef>
              <a:spcAft>
                <a:spcPts val="300"/>
              </a:spcAft>
            </a:pPr>
            <a:r>
              <a:rPr lang="en-US" sz="2800" dirty="0" err="1">
                <a:solidFill>
                  <a:srgbClr val="212529"/>
                </a:solidFill>
                <a:latin typeface="Arial" panose="020B0604020202020204" pitchFamily="34" charset="0"/>
                <a:cs typeface="Arial" panose="020B0604020202020204" pitchFamily="34" charset="0"/>
              </a:rPr>
              <a:t>của</a:t>
            </a:r>
            <a:r>
              <a:rPr lang="en-US" sz="2800" dirty="0">
                <a:solidFill>
                  <a:srgbClr val="212529"/>
                </a:solidFill>
                <a:latin typeface="Arial" panose="020B0604020202020204" pitchFamily="34" charset="0"/>
                <a:cs typeface="Arial" panose="020B0604020202020204" pitchFamily="34" charset="0"/>
              </a:rPr>
              <a:t> </a:t>
            </a:r>
            <a:r>
              <a:rPr lang="en-US" sz="2800" dirty="0" err="1">
                <a:solidFill>
                  <a:srgbClr val="212529"/>
                </a:solidFill>
                <a:latin typeface="Arial" panose="020B0604020202020204" pitchFamily="34" charset="0"/>
                <a:cs typeface="Arial" panose="020B0604020202020204" pitchFamily="34" charset="0"/>
              </a:rPr>
              <a:t>nguyên</a:t>
            </a:r>
            <a:r>
              <a:rPr lang="en-US" sz="2800" dirty="0">
                <a:solidFill>
                  <a:srgbClr val="212529"/>
                </a:solidFill>
                <a:latin typeface="Arial" panose="020B0604020202020204" pitchFamily="34" charset="0"/>
                <a:cs typeface="Arial" panose="020B0604020202020204" pitchFamily="34" charset="0"/>
              </a:rPr>
              <a:t> </a:t>
            </a:r>
            <a:r>
              <a:rPr lang="en-US" sz="2800" dirty="0" err="1">
                <a:solidFill>
                  <a:srgbClr val="212529"/>
                </a:solidFill>
                <a:latin typeface="Arial" panose="020B0604020202020204" pitchFamily="34" charset="0"/>
                <a:cs typeface="Arial" panose="020B0604020202020204" pitchFamily="34" charset="0"/>
              </a:rPr>
              <a:t>tố</a:t>
            </a:r>
            <a:r>
              <a:rPr lang="vi-VN" sz="2800" b="0" i="0" dirty="0">
                <a:solidFill>
                  <a:srgbClr val="212529"/>
                </a:solidFill>
                <a:effectLst/>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125416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1EB35A0-2666-44BB-81CB-B26D468D6B86}"/>
              </a:ext>
            </a:extLst>
          </p:cNvPr>
          <p:cNvPicPr>
            <a:picLocks noChangeAspect="1"/>
          </p:cNvPicPr>
          <p:nvPr/>
        </p:nvPicPr>
        <p:blipFill>
          <a:blip r:embed="rId2"/>
          <a:stretch>
            <a:fillRect/>
          </a:stretch>
        </p:blipFill>
        <p:spPr>
          <a:xfrm>
            <a:off x="0" y="14516"/>
            <a:ext cx="4059382" cy="4079936"/>
          </a:xfrm>
          <a:prstGeom prst="rect">
            <a:avLst/>
          </a:prstGeom>
        </p:spPr>
      </p:pic>
      <p:pic>
        <p:nvPicPr>
          <p:cNvPr id="3" name="Picture 2">
            <a:extLst>
              <a:ext uri="{FF2B5EF4-FFF2-40B4-BE49-F238E27FC236}">
                <a16:creationId xmlns:a16="http://schemas.microsoft.com/office/drawing/2014/main" id="{5B49B80D-68DD-4C17-AA1D-41696A977921}"/>
              </a:ext>
            </a:extLst>
          </p:cNvPr>
          <p:cNvPicPr>
            <a:picLocks noChangeAspect="1"/>
          </p:cNvPicPr>
          <p:nvPr/>
        </p:nvPicPr>
        <p:blipFill rotWithShape="1">
          <a:blip r:embed="rId3">
            <a:extLst>
              <a:ext uri="{28A0092B-C50C-407E-A947-70E740481C1C}">
                <a14:useLocalDpi xmlns:a14="http://schemas.microsoft.com/office/drawing/2010/main" val="0"/>
              </a:ext>
            </a:extLst>
          </a:blip>
          <a:srcRect l="1355" t="4541" r="2410" b="2837"/>
          <a:stretch/>
        </p:blipFill>
        <p:spPr>
          <a:xfrm>
            <a:off x="4059382" y="14516"/>
            <a:ext cx="8132618" cy="5816286"/>
          </a:xfrm>
          <a:prstGeom prst="rect">
            <a:avLst/>
          </a:prstGeom>
        </p:spPr>
      </p:pic>
    </p:spTree>
    <p:extLst>
      <p:ext uri="{BB962C8B-B14F-4D97-AF65-F5344CB8AC3E}">
        <p14:creationId xmlns:p14="http://schemas.microsoft.com/office/powerpoint/2010/main" val="35736632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6DF69E5-CBFE-4A11-BE0A-0307E14ED99E}"/>
              </a:ext>
            </a:extLst>
          </p:cNvPr>
          <p:cNvPicPr>
            <a:picLocks noChangeAspect="1"/>
          </p:cNvPicPr>
          <p:nvPr/>
        </p:nvPicPr>
        <p:blipFill>
          <a:blip r:embed="rId2"/>
          <a:stretch>
            <a:fillRect/>
          </a:stretch>
        </p:blipFill>
        <p:spPr>
          <a:xfrm>
            <a:off x="0" y="14516"/>
            <a:ext cx="3089564" cy="3105207"/>
          </a:xfrm>
          <a:prstGeom prst="rect">
            <a:avLst/>
          </a:prstGeom>
        </p:spPr>
      </p:pic>
      <p:graphicFrame>
        <p:nvGraphicFramePr>
          <p:cNvPr id="5" name="Table 4">
            <a:extLst>
              <a:ext uri="{FF2B5EF4-FFF2-40B4-BE49-F238E27FC236}">
                <a16:creationId xmlns:a16="http://schemas.microsoft.com/office/drawing/2014/main" id="{783B9522-6E16-43C1-BA75-4F493AD39E45}"/>
              </a:ext>
            </a:extLst>
          </p:cNvPr>
          <p:cNvGraphicFramePr>
            <a:graphicFrameLocks noGrp="1"/>
          </p:cNvGraphicFramePr>
          <p:nvPr>
            <p:extLst>
              <p:ext uri="{D42A27DB-BD31-4B8C-83A1-F6EECF244321}">
                <p14:modId xmlns:p14="http://schemas.microsoft.com/office/powerpoint/2010/main" val="2693125478"/>
              </p:ext>
            </p:extLst>
          </p:nvPr>
        </p:nvGraphicFramePr>
        <p:xfrm>
          <a:off x="164609" y="3429000"/>
          <a:ext cx="11862781" cy="2926080"/>
        </p:xfrm>
        <a:graphic>
          <a:graphicData uri="http://schemas.openxmlformats.org/drawingml/2006/table">
            <a:tbl>
              <a:tblPr firstRow="1" firstCol="1" bandRow="1">
                <a:tableStyleId>{5C22544A-7EE6-4342-B048-85BDC9FD1C3A}</a:tableStyleId>
              </a:tblPr>
              <a:tblGrid>
                <a:gridCol w="1838750">
                  <a:extLst>
                    <a:ext uri="{9D8B030D-6E8A-4147-A177-3AD203B41FA5}">
                      <a16:colId xmlns:a16="http://schemas.microsoft.com/office/drawing/2014/main" val="2480615273"/>
                    </a:ext>
                  </a:extLst>
                </a:gridCol>
                <a:gridCol w="2862384">
                  <a:extLst>
                    <a:ext uri="{9D8B030D-6E8A-4147-A177-3AD203B41FA5}">
                      <a16:colId xmlns:a16="http://schemas.microsoft.com/office/drawing/2014/main" val="4047501479"/>
                    </a:ext>
                  </a:extLst>
                </a:gridCol>
                <a:gridCol w="2686723">
                  <a:extLst>
                    <a:ext uri="{9D8B030D-6E8A-4147-A177-3AD203B41FA5}">
                      <a16:colId xmlns:a16="http://schemas.microsoft.com/office/drawing/2014/main" val="2600076833"/>
                    </a:ext>
                  </a:extLst>
                </a:gridCol>
                <a:gridCol w="1612540">
                  <a:extLst>
                    <a:ext uri="{9D8B030D-6E8A-4147-A177-3AD203B41FA5}">
                      <a16:colId xmlns:a16="http://schemas.microsoft.com/office/drawing/2014/main" val="3454197572"/>
                    </a:ext>
                  </a:extLst>
                </a:gridCol>
                <a:gridCol w="2862384">
                  <a:extLst>
                    <a:ext uri="{9D8B030D-6E8A-4147-A177-3AD203B41FA5}">
                      <a16:colId xmlns:a16="http://schemas.microsoft.com/office/drawing/2014/main" val="3338864135"/>
                    </a:ext>
                  </a:extLst>
                </a:gridCol>
              </a:tblGrid>
              <a:tr h="0">
                <a:tc>
                  <a:txBody>
                    <a:bodyPr/>
                    <a:lstStyle/>
                    <a:p>
                      <a:pPr algn="ctr">
                        <a:spcAft>
                          <a:spcPts val="0"/>
                        </a:spcAft>
                      </a:pPr>
                      <a:r>
                        <a:rPr lang="de-DE" sz="3200">
                          <a:effectLst/>
                          <a:latin typeface="Arial" panose="020B0604020202020204" pitchFamily="34" charset="0"/>
                          <a:cs typeface="Arial" panose="020B0604020202020204" pitchFamily="34" charset="0"/>
                        </a:rPr>
                        <a:t>STT của nguyên tố</a:t>
                      </a:r>
                      <a:endParaRPr lang="en-US" sz="3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Aft>
                          <a:spcPts val="0"/>
                        </a:spcAft>
                      </a:pPr>
                      <a:r>
                        <a:rPr lang="de-DE" sz="3200">
                          <a:effectLst/>
                          <a:latin typeface="Arial" panose="020B0604020202020204" pitchFamily="34" charset="0"/>
                          <a:cs typeface="Arial" panose="020B0604020202020204" pitchFamily="34" charset="0"/>
                        </a:rPr>
                        <a:t>Tên nguyên tố</a:t>
                      </a:r>
                      <a:endParaRPr lang="en-US" sz="3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Aft>
                          <a:spcPts val="0"/>
                        </a:spcAft>
                      </a:pPr>
                      <a:r>
                        <a:rPr lang="de-DE" sz="3200">
                          <a:effectLst/>
                          <a:latin typeface="Arial" panose="020B0604020202020204" pitchFamily="34" charset="0"/>
                          <a:cs typeface="Arial" panose="020B0604020202020204" pitchFamily="34" charset="0"/>
                        </a:rPr>
                        <a:t>Số hiệu nguyên tử (Z)</a:t>
                      </a:r>
                      <a:endParaRPr lang="en-US" sz="3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Aft>
                          <a:spcPts val="0"/>
                        </a:spcAft>
                      </a:pPr>
                      <a:r>
                        <a:rPr lang="de-DE" sz="3200">
                          <a:effectLst/>
                          <a:latin typeface="Arial" panose="020B0604020202020204" pitchFamily="34" charset="0"/>
                          <a:cs typeface="Arial" panose="020B0604020202020204" pitchFamily="34" charset="0"/>
                        </a:rPr>
                        <a:t>Kí hiệu hoá học</a:t>
                      </a:r>
                      <a:endParaRPr lang="en-US" sz="3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Aft>
                          <a:spcPts val="0"/>
                        </a:spcAft>
                      </a:pPr>
                      <a:r>
                        <a:rPr lang="de-DE" sz="3200">
                          <a:effectLst/>
                          <a:latin typeface="Arial" panose="020B0604020202020204" pitchFamily="34" charset="0"/>
                          <a:cs typeface="Arial" panose="020B0604020202020204" pitchFamily="34" charset="0"/>
                        </a:rPr>
                        <a:t>Khối lượng nguyên tử (amu)</a:t>
                      </a:r>
                      <a:endParaRPr lang="en-US" sz="3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353859188"/>
                  </a:ext>
                </a:extLst>
              </a:tr>
              <a:tr h="0">
                <a:tc>
                  <a:txBody>
                    <a:bodyPr/>
                    <a:lstStyle/>
                    <a:p>
                      <a:pPr algn="ctr">
                        <a:spcAft>
                          <a:spcPts val="0"/>
                        </a:spcAft>
                      </a:pPr>
                      <a:r>
                        <a:rPr lang="de-DE" sz="3200">
                          <a:effectLst/>
                          <a:latin typeface="Arial" panose="020B0604020202020204" pitchFamily="34" charset="0"/>
                          <a:cs typeface="Arial" panose="020B0604020202020204" pitchFamily="34" charset="0"/>
                        </a:rPr>
                        <a:t>16</a:t>
                      </a:r>
                      <a:endParaRPr lang="en-US" sz="3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Aft>
                          <a:spcPts val="0"/>
                        </a:spcAft>
                      </a:pPr>
                      <a:r>
                        <a:rPr lang="de-DE" sz="3200">
                          <a:effectLst/>
                          <a:latin typeface="Arial" panose="020B0604020202020204" pitchFamily="34" charset="0"/>
                          <a:cs typeface="Arial" panose="020B0604020202020204" pitchFamily="34" charset="0"/>
                        </a:rPr>
                        <a:t>Sulfur </a:t>
                      </a:r>
                      <a:endParaRPr lang="en-US" sz="3200">
                        <a:effectLst/>
                        <a:latin typeface="Arial" panose="020B0604020202020204" pitchFamily="34" charset="0"/>
                        <a:cs typeface="Arial" panose="020B0604020202020204" pitchFamily="34" charset="0"/>
                      </a:endParaRPr>
                    </a:p>
                    <a:p>
                      <a:pPr algn="ctr">
                        <a:spcAft>
                          <a:spcPts val="0"/>
                        </a:spcAft>
                      </a:pPr>
                      <a:r>
                        <a:rPr lang="de-DE" sz="3200">
                          <a:effectLst/>
                          <a:latin typeface="Arial" panose="020B0604020202020204" pitchFamily="34" charset="0"/>
                          <a:cs typeface="Arial" panose="020B0604020202020204" pitchFamily="34" charset="0"/>
                        </a:rPr>
                        <a:t>(lưu huỳnh)</a:t>
                      </a:r>
                      <a:endParaRPr lang="en-US" sz="3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Aft>
                          <a:spcPts val="0"/>
                        </a:spcAft>
                      </a:pPr>
                      <a:r>
                        <a:rPr lang="de-DE" sz="3200">
                          <a:effectLst/>
                          <a:latin typeface="Arial" panose="020B0604020202020204" pitchFamily="34" charset="0"/>
                          <a:cs typeface="Arial" panose="020B0604020202020204" pitchFamily="34" charset="0"/>
                        </a:rPr>
                        <a:t>16</a:t>
                      </a:r>
                      <a:endParaRPr lang="en-US" sz="3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Aft>
                          <a:spcPts val="0"/>
                        </a:spcAft>
                      </a:pPr>
                      <a:r>
                        <a:rPr lang="de-DE" sz="3200">
                          <a:effectLst/>
                          <a:latin typeface="Arial" panose="020B0604020202020204" pitchFamily="34" charset="0"/>
                          <a:cs typeface="Arial" panose="020B0604020202020204" pitchFamily="34" charset="0"/>
                        </a:rPr>
                        <a:t>S</a:t>
                      </a:r>
                      <a:endParaRPr lang="en-US" sz="3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Aft>
                          <a:spcPts val="0"/>
                        </a:spcAft>
                      </a:pPr>
                      <a:r>
                        <a:rPr lang="de-DE" sz="3200">
                          <a:effectLst/>
                          <a:latin typeface="Arial" panose="020B0604020202020204" pitchFamily="34" charset="0"/>
                          <a:cs typeface="Arial" panose="020B0604020202020204" pitchFamily="34" charset="0"/>
                        </a:rPr>
                        <a:t>32</a:t>
                      </a:r>
                      <a:endParaRPr lang="en-US" sz="3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785345961"/>
                  </a:ext>
                </a:extLst>
              </a:tr>
              <a:tr h="0">
                <a:tc>
                  <a:txBody>
                    <a:bodyPr/>
                    <a:lstStyle/>
                    <a:p>
                      <a:pPr algn="ctr">
                        <a:spcAft>
                          <a:spcPts val="0"/>
                        </a:spcAft>
                      </a:pPr>
                      <a:r>
                        <a:rPr lang="de-DE" sz="3200">
                          <a:effectLst/>
                          <a:latin typeface="Arial" panose="020B0604020202020204" pitchFamily="34" charset="0"/>
                          <a:cs typeface="Arial" panose="020B0604020202020204" pitchFamily="34" charset="0"/>
                        </a:rPr>
                        <a:t>20</a:t>
                      </a:r>
                      <a:endParaRPr lang="en-US" sz="3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Aft>
                          <a:spcPts val="0"/>
                        </a:spcAft>
                      </a:pPr>
                      <a:r>
                        <a:rPr lang="de-DE" sz="3200">
                          <a:effectLst/>
                          <a:latin typeface="Arial" panose="020B0604020202020204" pitchFamily="34" charset="0"/>
                          <a:cs typeface="Arial" panose="020B0604020202020204" pitchFamily="34" charset="0"/>
                        </a:rPr>
                        <a:t>Calcium</a:t>
                      </a:r>
                      <a:endParaRPr lang="en-US" sz="3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Aft>
                          <a:spcPts val="0"/>
                        </a:spcAft>
                      </a:pPr>
                      <a:r>
                        <a:rPr lang="de-DE" sz="3200" dirty="0">
                          <a:effectLst/>
                          <a:latin typeface="Arial" panose="020B0604020202020204" pitchFamily="34" charset="0"/>
                          <a:cs typeface="Arial" panose="020B0604020202020204" pitchFamily="34" charset="0"/>
                        </a:rPr>
                        <a:t>20</a:t>
                      </a:r>
                      <a:endParaRPr lang="en-US" sz="3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Aft>
                          <a:spcPts val="0"/>
                        </a:spcAft>
                      </a:pPr>
                      <a:r>
                        <a:rPr lang="de-DE" sz="3200">
                          <a:effectLst/>
                          <a:latin typeface="Arial" panose="020B0604020202020204" pitchFamily="34" charset="0"/>
                          <a:cs typeface="Arial" panose="020B0604020202020204" pitchFamily="34" charset="0"/>
                        </a:rPr>
                        <a:t>Ca</a:t>
                      </a:r>
                      <a:endParaRPr lang="en-US" sz="3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spcAft>
                          <a:spcPts val="0"/>
                        </a:spcAft>
                      </a:pPr>
                      <a:r>
                        <a:rPr lang="de-DE" sz="3200" dirty="0">
                          <a:effectLst/>
                          <a:latin typeface="Arial" panose="020B0604020202020204" pitchFamily="34" charset="0"/>
                          <a:cs typeface="Arial" panose="020B0604020202020204" pitchFamily="34" charset="0"/>
                        </a:rPr>
                        <a:t>40</a:t>
                      </a:r>
                      <a:endParaRPr lang="en-US" sz="3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563024990"/>
                  </a:ext>
                </a:extLst>
              </a:tr>
            </a:tbl>
          </a:graphicData>
        </a:graphic>
      </p:graphicFrame>
    </p:spTree>
    <p:extLst>
      <p:ext uri="{BB962C8B-B14F-4D97-AF65-F5344CB8AC3E}">
        <p14:creationId xmlns:p14="http://schemas.microsoft.com/office/powerpoint/2010/main" val="457188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C01891-2C99-42B7-B7BF-F7DD889AB4F0}"/>
              </a:ext>
            </a:extLst>
          </p:cNvPr>
          <p:cNvSpPr/>
          <p:nvPr/>
        </p:nvSpPr>
        <p:spPr>
          <a:xfrm>
            <a:off x="0" y="0"/>
            <a:ext cx="7186583" cy="646331"/>
          </a:xfrm>
          <a:prstGeom prst="rect">
            <a:avLst/>
          </a:prstGeom>
        </p:spPr>
        <p:txBody>
          <a:bodyPr wrap="none">
            <a:spAutoFit/>
          </a:bodyPr>
          <a:lstStyle/>
          <a:p>
            <a:pPr lvl="0"/>
            <a:r>
              <a:rPr lang="en-US" sz="3600" b="1" dirty="0">
                <a:solidFill>
                  <a:srgbClr val="006600"/>
                </a:solidFill>
                <a:latin typeface="Arial" panose="020B0604020202020204" pitchFamily="34" charset="0"/>
                <a:cs typeface="Arial" panose="020B0604020202020204" pitchFamily="34" charset="0"/>
              </a:rPr>
              <a:t>II. </a:t>
            </a:r>
            <a:r>
              <a:rPr lang="en-US" sz="3600" b="1" dirty="0" err="1">
                <a:solidFill>
                  <a:srgbClr val="006600"/>
                </a:solidFill>
                <a:latin typeface="Arial" panose="020B0604020202020204" pitchFamily="34" charset="0"/>
                <a:cs typeface="Arial" panose="020B0604020202020204" pitchFamily="34" charset="0"/>
              </a:rPr>
              <a:t>CẤU</a:t>
            </a:r>
            <a:r>
              <a:rPr lang="en-US" sz="3600" b="1" dirty="0">
                <a:solidFill>
                  <a:srgbClr val="006600"/>
                </a:solidFill>
                <a:latin typeface="Arial" panose="020B0604020202020204" pitchFamily="34" charset="0"/>
                <a:cs typeface="Arial" panose="020B0604020202020204" pitchFamily="34" charset="0"/>
              </a:rPr>
              <a:t> </a:t>
            </a:r>
            <a:r>
              <a:rPr lang="en-US" sz="3600" b="1" dirty="0" err="1">
                <a:solidFill>
                  <a:srgbClr val="006600"/>
                </a:solidFill>
                <a:latin typeface="Arial" panose="020B0604020202020204" pitchFamily="34" charset="0"/>
                <a:cs typeface="Arial" panose="020B0604020202020204" pitchFamily="34" charset="0"/>
              </a:rPr>
              <a:t>TẠO</a:t>
            </a:r>
            <a:r>
              <a:rPr lang="en-US" sz="3600" b="1" dirty="0">
                <a:solidFill>
                  <a:srgbClr val="006600"/>
                </a:solidFill>
                <a:latin typeface="Arial" panose="020B0604020202020204" pitchFamily="34" charset="0"/>
                <a:cs typeface="Arial" panose="020B0604020202020204" pitchFamily="34" charset="0"/>
              </a:rPr>
              <a:t> </a:t>
            </a:r>
            <a:r>
              <a:rPr lang="en-US" sz="3600" b="1" dirty="0" err="1">
                <a:solidFill>
                  <a:srgbClr val="006600"/>
                </a:solidFill>
                <a:latin typeface="Arial" panose="020B0604020202020204" pitchFamily="34" charset="0"/>
                <a:cs typeface="Arial" panose="020B0604020202020204" pitchFamily="34" charset="0"/>
              </a:rPr>
              <a:t>BẢNG</a:t>
            </a:r>
            <a:r>
              <a:rPr lang="en-US" sz="3600" b="1" dirty="0">
                <a:solidFill>
                  <a:srgbClr val="006600"/>
                </a:solidFill>
                <a:latin typeface="Arial" panose="020B0604020202020204" pitchFamily="34" charset="0"/>
                <a:cs typeface="Arial" panose="020B0604020202020204" pitchFamily="34" charset="0"/>
              </a:rPr>
              <a:t> </a:t>
            </a:r>
            <a:r>
              <a:rPr lang="en-US" sz="3600" b="1" dirty="0" err="1">
                <a:solidFill>
                  <a:srgbClr val="006600"/>
                </a:solidFill>
                <a:latin typeface="Arial" panose="020B0604020202020204" pitchFamily="34" charset="0"/>
                <a:cs typeface="Arial" panose="020B0604020202020204" pitchFamily="34" charset="0"/>
              </a:rPr>
              <a:t>TUẦN</a:t>
            </a:r>
            <a:r>
              <a:rPr lang="en-US" sz="3600" b="1" dirty="0">
                <a:solidFill>
                  <a:srgbClr val="006600"/>
                </a:solidFill>
                <a:latin typeface="Arial" panose="020B0604020202020204" pitchFamily="34" charset="0"/>
                <a:cs typeface="Arial" panose="020B0604020202020204" pitchFamily="34" charset="0"/>
              </a:rPr>
              <a:t> </a:t>
            </a:r>
            <a:r>
              <a:rPr lang="en-US" sz="3600" b="1" dirty="0" err="1">
                <a:solidFill>
                  <a:srgbClr val="006600"/>
                </a:solidFill>
                <a:latin typeface="Arial" panose="020B0604020202020204" pitchFamily="34" charset="0"/>
                <a:cs typeface="Arial" panose="020B0604020202020204" pitchFamily="34" charset="0"/>
              </a:rPr>
              <a:t>HOÀN</a:t>
            </a:r>
            <a:endParaRPr lang="en-US" sz="3600" b="1" dirty="0">
              <a:solidFill>
                <a:srgbClr val="00660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6057362-D10A-484A-8A64-28B561BEA9A2}"/>
              </a:ext>
            </a:extLst>
          </p:cNvPr>
          <p:cNvSpPr txBox="1"/>
          <p:nvPr/>
        </p:nvSpPr>
        <p:spPr>
          <a:xfrm>
            <a:off x="235527" y="480076"/>
            <a:ext cx="3574473" cy="584775"/>
          </a:xfrm>
          <a:prstGeom prst="rect">
            <a:avLst/>
          </a:prstGeom>
          <a:noFill/>
        </p:spPr>
        <p:txBody>
          <a:bodyPr wrap="square" rtlCol="0">
            <a:spAutoFit/>
          </a:bodyPr>
          <a:lstStyle/>
          <a:p>
            <a:r>
              <a:rPr lang="en-US" sz="3200" b="1" dirty="0">
                <a:solidFill>
                  <a:srgbClr val="800000"/>
                </a:solidFill>
                <a:latin typeface="Arial" panose="020B0604020202020204" pitchFamily="34" charset="0"/>
                <a:cs typeface="Arial" panose="020B0604020202020204" pitchFamily="34" charset="0"/>
              </a:rPr>
              <a:t>2. Chu </a:t>
            </a:r>
            <a:r>
              <a:rPr lang="en-US" sz="3200" b="1" dirty="0" err="1">
                <a:solidFill>
                  <a:srgbClr val="800000"/>
                </a:solidFill>
                <a:latin typeface="Arial" panose="020B0604020202020204" pitchFamily="34" charset="0"/>
                <a:cs typeface="Arial" panose="020B0604020202020204" pitchFamily="34" charset="0"/>
              </a:rPr>
              <a:t>kì</a:t>
            </a:r>
            <a:endParaRPr lang="en-US" sz="3200" b="1" dirty="0">
              <a:solidFill>
                <a:srgbClr val="800000"/>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44309DF3-5127-4B51-A72D-B44B4E5C62F9}"/>
              </a:ext>
            </a:extLst>
          </p:cNvPr>
          <p:cNvSpPr/>
          <p:nvPr/>
        </p:nvSpPr>
        <p:spPr>
          <a:xfrm>
            <a:off x="124691" y="1064851"/>
            <a:ext cx="11942618" cy="5693866"/>
          </a:xfrm>
          <a:prstGeom prst="rect">
            <a:avLst/>
          </a:prstGeom>
          <a:ln>
            <a:solidFill>
              <a:srgbClr val="CC0000"/>
            </a:solidFill>
          </a:ln>
        </p:spPr>
        <p:txBody>
          <a:bodyPr wrap="square">
            <a:spAutoFit/>
          </a:bodyPr>
          <a:lstStyle/>
          <a:p>
            <a:pPr marL="457200" indent="108585" algn="ctr">
              <a:spcAft>
                <a:spcPts val="0"/>
              </a:spcAft>
            </a:pPr>
            <a:r>
              <a:rPr lang="en-US" sz="2800" b="1" dirty="0" err="1">
                <a:solidFill>
                  <a:srgbClr val="E60000"/>
                </a:solidFill>
                <a:latin typeface="Times New Roman" panose="02020603050405020304" pitchFamily="18" charset="0"/>
                <a:ea typeface="Arial" panose="020B0604020202020204" pitchFamily="34" charset="0"/>
              </a:rPr>
              <a:t>PHIẾU</a:t>
            </a:r>
            <a:r>
              <a:rPr lang="en-US" sz="2800" b="1" dirty="0">
                <a:solidFill>
                  <a:srgbClr val="E60000"/>
                </a:solidFill>
                <a:latin typeface="Times New Roman" panose="02020603050405020304" pitchFamily="18" charset="0"/>
                <a:ea typeface="Arial" panose="020B0604020202020204" pitchFamily="34" charset="0"/>
              </a:rPr>
              <a:t> </a:t>
            </a:r>
            <a:r>
              <a:rPr lang="en-US" sz="2800" b="1" dirty="0" err="1">
                <a:solidFill>
                  <a:srgbClr val="E60000"/>
                </a:solidFill>
                <a:latin typeface="Times New Roman" panose="02020603050405020304" pitchFamily="18" charset="0"/>
                <a:ea typeface="Arial" panose="020B0604020202020204" pitchFamily="34" charset="0"/>
              </a:rPr>
              <a:t>HỌC</a:t>
            </a:r>
            <a:r>
              <a:rPr lang="en-US" sz="2800" b="1" dirty="0">
                <a:solidFill>
                  <a:srgbClr val="E60000"/>
                </a:solidFill>
                <a:latin typeface="Times New Roman" panose="02020603050405020304" pitchFamily="18" charset="0"/>
                <a:ea typeface="Arial" panose="020B0604020202020204" pitchFamily="34" charset="0"/>
              </a:rPr>
              <a:t> </a:t>
            </a:r>
            <a:r>
              <a:rPr lang="en-US" sz="2800" b="1" dirty="0" err="1">
                <a:solidFill>
                  <a:srgbClr val="E60000"/>
                </a:solidFill>
                <a:latin typeface="Times New Roman" panose="02020603050405020304" pitchFamily="18" charset="0"/>
                <a:ea typeface="Arial" panose="020B0604020202020204" pitchFamily="34" charset="0"/>
              </a:rPr>
              <a:t>TẬP</a:t>
            </a:r>
            <a:r>
              <a:rPr lang="en-US" sz="2800" b="1" dirty="0">
                <a:solidFill>
                  <a:srgbClr val="E60000"/>
                </a:solidFill>
                <a:latin typeface="Times New Roman" panose="02020603050405020304" pitchFamily="18" charset="0"/>
                <a:ea typeface="Arial" panose="020B0604020202020204" pitchFamily="34" charset="0"/>
              </a:rPr>
              <a:t> </a:t>
            </a:r>
            <a:r>
              <a:rPr lang="en-US" sz="2800" b="1" dirty="0" err="1">
                <a:solidFill>
                  <a:srgbClr val="E60000"/>
                </a:solidFill>
                <a:latin typeface="Times New Roman" panose="02020603050405020304" pitchFamily="18" charset="0"/>
                <a:ea typeface="Arial" panose="020B0604020202020204" pitchFamily="34" charset="0"/>
              </a:rPr>
              <a:t>SỐ</a:t>
            </a:r>
            <a:r>
              <a:rPr lang="en-US" sz="2800" b="1" dirty="0">
                <a:solidFill>
                  <a:srgbClr val="E60000"/>
                </a:solidFill>
                <a:latin typeface="Times New Roman" panose="02020603050405020304" pitchFamily="18" charset="0"/>
                <a:ea typeface="Arial" panose="020B0604020202020204" pitchFamily="34" charset="0"/>
              </a:rPr>
              <a:t> 1</a:t>
            </a:r>
            <a:endParaRPr lang="en-US" sz="2400" dirty="0">
              <a:solidFill>
                <a:srgbClr val="E60000"/>
              </a:solidFill>
              <a:effectLst/>
              <a:latin typeface="Times New Roman" panose="02020603050405020304" pitchFamily="18" charset="0"/>
              <a:ea typeface="Times New Roman" panose="02020603050405020304" pitchFamily="18" charset="0"/>
            </a:endParaRPr>
          </a:p>
          <a:p>
            <a:pPr algn="just">
              <a:spcAft>
                <a:spcPts val="0"/>
              </a:spcAft>
            </a:pP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Đọc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thông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tin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trang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21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và</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bảng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tuần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hoàn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trang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25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SGK</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thảo</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luận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trả</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lời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các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câu</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hỏi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sau</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de-DE"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 Chu kì là gì? STT của chu kì với số lớp e trong nguyên tử các nguyên tố hoá học trong chu kì có quan hệ với nhau như thế nào?</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de-DE"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 Cho biết số hiệu nguyên tử, số lớp e của hai nguyên tử carbon (C) và aluminium (Al). Hai nguyên tố đó nằm ở chu kì nào trong bảng tuần hoàn?</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de-DE"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(3) Mô tả cấu tạo của bảng tuần hoàn (bảng tuần hoàn có bao nhiêu chu kì? Chu kì nhỏ là những chu kì nào? Chu kì lớn là những chu kì nào?) Mô tả các chu kì 1, 2, 3.</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de-DE"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(4) Cho biết sự sắp xếp các nguyên tố hoá học trong một chu kì tuân theo quy luật nào? Mở đầu, cuối và kết thúc chu kì là các nhóm nguyên tố nào? (kim loại, phi kim, khí hiếm). Lấy một chu kì bất kì và mô tả cụ thể chu kì đó.</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858372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A59096C-8DFB-464B-B947-0BDC977A08B0}"/>
              </a:ext>
            </a:extLst>
          </p:cNvPr>
          <p:cNvPicPr>
            <a:picLocks noChangeAspect="1"/>
          </p:cNvPicPr>
          <p:nvPr/>
        </p:nvPicPr>
        <p:blipFill>
          <a:blip r:embed="rId2"/>
          <a:stretch>
            <a:fillRect/>
          </a:stretch>
        </p:blipFill>
        <p:spPr>
          <a:xfrm>
            <a:off x="0" y="609600"/>
            <a:ext cx="12192000" cy="5943599"/>
          </a:xfrm>
          <a:prstGeom prst="rect">
            <a:avLst/>
          </a:prstGeom>
        </p:spPr>
      </p:pic>
      <p:pic>
        <p:nvPicPr>
          <p:cNvPr id="3" name="Picture 2">
            <a:extLst>
              <a:ext uri="{FF2B5EF4-FFF2-40B4-BE49-F238E27FC236}">
                <a16:creationId xmlns:a16="http://schemas.microsoft.com/office/drawing/2014/main" id="{183AECB1-3FA8-4F15-BAA8-3F77B6C2C6B2}"/>
              </a:ext>
            </a:extLst>
          </p:cNvPr>
          <p:cNvPicPr>
            <a:picLocks noChangeAspect="1"/>
          </p:cNvPicPr>
          <p:nvPr/>
        </p:nvPicPr>
        <p:blipFill>
          <a:blip r:embed="rId3"/>
          <a:stretch>
            <a:fillRect/>
          </a:stretch>
        </p:blipFill>
        <p:spPr>
          <a:xfrm rot="1073323">
            <a:off x="6643219" y="2641279"/>
            <a:ext cx="1881140" cy="2013328"/>
          </a:xfrm>
          <a:prstGeom prst="rect">
            <a:avLst/>
          </a:prstGeom>
        </p:spPr>
      </p:pic>
      <p:pic>
        <p:nvPicPr>
          <p:cNvPr id="4" name="Picture 3">
            <a:extLst>
              <a:ext uri="{FF2B5EF4-FFF2-40B4-BE49-F238E27FC236}">
                <a16:creationId xmlns:a16="http://schemas.microsoft.com/office/drawing/2014/main" id="{2E68521D-7509-47D2-8433-0CAA1B2B5889}"/>
              </a:ext>
            </a:extLst>
          </p:cNvPr>
          <p:cNvPicPr>
            <a:picLocks noChangeAspect="1"/>
          </p:cNvPicPr>
          <p:nvPr/>
        </p:nvPicPr>
        <p:blipFill>
          <a:blip r:embed="rId4"/>
          <a:stretch>
            <a:fillRect/>
          </a:stretch>
        </p:blipFill>
        <p:spPr>
          <a:xfrm rot="21079295">
            <a:off x="602095" y="729949"/>
            <a:ext cx="1737871" cy="1880153"/>
          </a:xfrm>
          <a:prstGeom prst="rect">
            <a:avLst/>
          </a:prstGeom>
        </p:spPr>
      </p:pic>
      <p:pic>
        <p:nvPicPr>
          <p:cNvPr id="5" name="Picture 4">
            <a:extLst>
              <a:ext uri="{FF2B5EF4-FFF2-40B4-BE49-F238E27FC236}">
                <a16:creationId xmlns:a16="http://schemas.microsoft.com/office/drawing/2014/main" id="{96A23734-9B5E-47F4-90F1-3DBC0551AB67}"/>
              </a:ext>
            </a:extLst>
          </p:cNvPr>
          <p:cNvPicPr>
            <a:picLocks noChangeAspect="1"/>
          </p:cNvPicPr>
          <p:nvPr/>
        </p:nvPicPr>
        <p:blipFill>
          <a:blip r:embed="rId5"/>
          <a:stretch>
            <a:fillRect/>
          </a:stretch>
        </p:blipFill>
        <p:spPr>
          <a:xfrm>
            <a:off x="6763675" y="895087"/>
            <a:ext cx="1507489" cy="1662368"/>
          </a:xfrm>
          <a:prstGeom prst="rect">
            <a:avLst/>
          </a:prstGeom>
        </p:spPr>
      </p:pic>
      <p:pic>
        <p:nvPicPr>
          <p:cNvPr id="6" name="Picture 5">
            <a:extLst>
              <a:ext uri="{FF2B5EF4-FFF2-40B4-BE49-F238E27FC236}">
                <a16:creationId xmlns:a16="http://schemas.microsoft.com/office/drawing/2014/main" id="{98CD84B8-C446-473B-A0E1-E57DB778C67C}"/>
              </a:ext>
            </a:extLst>
          </p:cNvPr>
          <p:cNvPicPr>
            <a:picLocks noChangeAspect="1"/>
          </p:cNvPicPr>
          <p:nvPr/>
        </p:nvPicPr>
        <p:blipFill>
          <a:blip r:embed="rId6"/>
          <a:stretch>
            <a:fillRect/>
          </a:stretch>
        </p:blipFill>
        <p:spPr>
          <a:xfrm rot="217576">
            <a:off x="3812569" y="2779650"/>
            <a:ext cx="1610403" cy="1726946"/>
          </a:xfrm>
          <a:prstGeom prst="rect">
            <a:avLst/>
          </a:prstGeom>
        </p:spPr>
      </p:pic>
      <p:pic>
        <p:nvPicPr>
          <p:cNvPr id="7" name="Picture 6">
            <a:extLst>
              <a:ext uri="{FF2B5EF4-FFF2-40B4-BE49-F238E27FC236}">
                <a16:creationId xmlns:a16="http://schemas.microsoft.com/office/drawing/2014/main" id="{CACB1494-C8B6-4E2D-8909-92AE38BD06D0}"/>
              </a:ext>
            </a:extLst>
          </p:cNvPr>
          <p:cNvPicPr>
            <a:picLocks noChangeAspect="1"/>
          </p:cNvPicPr>
          <p:nvPr/>
        </p:nvPicPr>
        <p:blipFill>
          <a:blip r:embed="rId7"/>
          <a:stretch>
            <a:fillRect/>
          </a:stretch>
        </p:blipFill>
        <p:spPr>
          <a:xfrm rot="21019612">
            <a:off x="612976" y="4606970"/>
            <a:ext cx="1743219" cy="1846983"/>
          </a:xfrm>
          <a:prstGeom prst="rect">
            <a:avLst/>
          </a:prstGeom>
        </p:spPr>
      </p:pic>
      <p:pic>
        <p:nvPicPr>
          <p:cNvPr id="8" name="Picture 7">
            <a:extLst>
              <a:ext uri="{FF2B5EF4-FFF2-40B4-BE49-F238E27FC236}">
                <a16:creationId xmlns:a16="http://schemas.microsoft.com/office/drawing/2014/main" id="{C49AAD92-502D-4373-B0E5-707978BD3156}"/>
              </a:ext>
            </a:extLst>
          </p:cNvPr>
          <p:cNvPicPr>
            <a:picLocks noChangeAspect="1"/>
          </p:cNvPicPr>
          <p:nvPr/>
        </p:nvPicPr>
        <p:blipFill>
          <a:blip r:embed="rId8"/>
          <a:stretch>
            <a:fillRect/>
          </a:stretch>
        </p:blipFill>
        <p:spPr>
          <a:xfrm rot="20629895">
            <a:off x="9763917" y="4515539"/>
            <a:ext cx="1884587" cy="1946716"/>
          </a:xfrm>
          <a:prstGeom prst="rect">
            <a:avLst/>
          </a:prstGeom>
        </p:spPr>
      </p:pic>
      <p:pic>
        <p:nvPicPr>
          <p:cNvPr id="9" name="Picture 8">
            <a:extLst>
              <a:ext uri="{FF2B5EF4-FFF2-40B4-BE49-F238E27FC236}">
                <a16:creationId xmlns:a16="http://schemas.microsoft.com/office/drawing/2014/main" id="{ACF12997-A1F6-4D68-B5D0-70D933D3EFB2}"/>
              </a:ext>
            </a:extLst>
          </p:cNvPr>
          <p:cNvPicPr>
            <a:picLocks noChangeAspect="1"/>
          </p:cNvPicPr>
          <p:nvPr/>
        </p:nvPicPr>
        <p:blipFill>
          <a:blip r:embed="rId9"/>
          <a:stretch>
            <a:fillRect/>
          </a:stretch>
        </p:blipFill>
        <p:spPr>
          <a:xfrm rot="630050">
            <a:off x="3864266" y="757544"/>
            <a:ext cx="1794124" cy="1856348"/>
          </a:xfrm>
          <a:prstGeom prst="rect">
            <a:avLst/>
          </a:prstGeom>
        </p:spPr>
      </p:pic>
      <p:pic>
        <p:nvPicPr>
          <p:cNvPr id="10" name="Picture 9">
            <a:extLst>
              <a:ext uri="{FF2B5EF4-FFF2-40B4-BE49-F238E27FC236}">
                <a16:creationId xmlns:a16="http://schemas.microsoft.com/office/drawing/2014/main" id="{D3626259-9FF2-4F86-B213-115DAA68EC74}"/>
              </a:ext>
            </a:extLst>
          </p:cNvPr>
          <p:cNvPicPr>
            <a:picLocks noChangeAspect="1"/>
          </p:cNvPicPr>
          <p:nvPr/>
        </p:nvPicPr>
        <p:blipFill>
          <a:blip r:embed="rId10"/>
          <a:stretch>
            <a:fillRect/>
          </a:stretch>
        </p:blipFill>
        <p:spPr>
          <a:xfrm>
            <a:off x="9960926" y="895087"/>
            <a:ext cx="1538465" cy="1662368"/>
          </a:xfrm>
          <a:prstGeom prst="rect">
            <a:avLst/>
          </a:prstGeom>
        </p:spPr>
      </p:pic>
      <p:pic>
        <p:nvPicPr>
          <p:cNvPr id="11" name="Picture 10">
            <a:extLst>
              <a:ext uri="{FF2B5EF4-FFF2-40B4-BE49-F238E27FC236}">
                <a16:creationId xmlns:a16="http://schemas.microsoft.com/office/drawing/2014/main" id="{8AA69464-A55B-4721-8034-8865E47A4B60}"/>
              </a:ext>
            </a:extLst>
          </p:cNvPr>
          <p:cNvPicPr>
            <a:picLocks noChangeAspect="1"/>
          </p:cNvPicPr>
          <p:nvPr/>
        </p:nvPicPr>
        <p:blipFill>
          <a:blip r:embed="rId11"/>
          <a:stretch>
            <a:fillRect/>
          </a:stretch>
        </p:blipFill>
        <p:spPr>
          <a:xfrm rot="21125013">
            <a:off x="550962" y="2704937"/>
            <a:ext cx="1730431" cy="1876370"/>
          </a:xfrm>
          <a:prstGeom prst="rect">
            <a:avLst/>
          </a:prstGeom>
        </p:spPr>
      </p:pic>
      <p:pic>
        <p:nvPicPr>
          <p:cNvPr id="12" name="Picture 11">
            <a:extLst>
              <a:ext uri="{FF2B5EF4-FFF2-40B4-BE49-F238E27FC236}">
                <a16:creationId xmlns:a16="http://schemas.microsoft.com/office/drawing/2014/main" id="{359D2E6E-B2C7-4CDE-B5A0-0F5650B91C4C}"/>
              </a:ext>
            </a:extLst>
          </p:cNvPr>
          <p:cNvPicPr>
            <a:picLocks noChangeAspect="1"/>
          </p:cNvPicPr>
          <p:nvPr/>
        </p:nvPicPr>
        <p:blipFill>
          <a:blip r:embed="rId12"/>
          <a:stretch>
            <a:fillRect/>
          </a:stretch>
        </p:blipFill>
        <p:spPr>
          <a:xfrm rot="20024720">
            <a:off x="9699028" y="2621055"/>
            <a:ext cx="2014362" cy="2044131"/>
          </a:xfrm>
          <a:prstGeom prst="rect">
            <a:avLst/>
          </a:prstGeom>
        </p:spPr>
      </p:pic>
      <p:pic>
        <p:nvPicPr>
          <p:cNvPr id="13" name="Picture 12">
            <a:extLst>
              <a:ext uri="{FF2B5EF4-FFF2-40B4-BE49-F238E27FC236}">
                <a16:creationId xmlns:a16="http://schemas.microsoft.com/office/drawing/2014/main" id="{981736A3-2CF1-404F-B9C4-0D98A1918FDF}"/>
              </a:ext>
            </a:extLst>
          </p:cNvPr>
          <p:cNvPicPr>
            <a:picLocks noChangeAspect="1"/>
          </p:cNvPicPr>
          <p:nvPr/>
        </p:nvPicPr>
        <p:blipFill>
          <a:blip r:embed="rId13"/>
          <a:stretch>
            <a:fillRect/>
          </a:stretch>
        </p:blipFill>
        <p:spPr>
          <a:xfrm>
            <a:off x="3759568" y="4691532"/>
            <a:ext cx="1561416" cy="1677466"/>
          </a:xfrm>
          <a:prstGeom prst="rect">
            <a:avLst/>
          </a:prstGeom>
        </p:spPr>
      </p:pic>
      <p:pic>
        <p:nvPicPr>
          <p:cNvPr id="15" name="Picture 14">
            <a:extLst>
              <a:ext uri="{FF2B5EF4-FFF2-40B4-BE49-F238E27FC236}">
                <a16:creationId xmlns:a16="http://schemas.microsoft.com/office/drawing/2014/main" id="{8FC5E4AB-0BA9-4248-8E16-A80334B5F1D8}"/>
              </a:ext>
            </a:extLst>
          </p:cNvPr>
          <p:cNvPicPr>
            <a:picLocks noChangeAspect="1"/>
          </p:cNvPicPr>
          <p:nvPr/>
        </p:nvPicPr>
        <p:blipFill>
          <a:blip r:embed="rId14"/>
          <a:stretch>
            <a:fillRect/>
          </a:stretch>
        </p:blipFill>
        <p:spPr>
          <a:xfrm>
            <a:off x="6861266" y="4654097"/>
            <a:ext cx="1567073" cy="1662368"/>
          </a:xfrm>
          <a:prstGeom prst="rect">
            <a:avLst/>
          </a:prstGeom>
        </p:spPr>
      </p:pic>
    </p:spTree>
    <p:extLst>
      <p:ext uri="{BB962C8B-B14F-4D97-AF65-F5344CB8AC3E}">
        <p14:creationId xmlns:p14="http://schemas.microsoft.com/office/powerpoint/2010/main" val="1811955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6E4D294-AE62-49CD-8DAC-40AF049F4CCE}"/>
              </a:ext>
            </a:extLst>
          </p:cNvPr>
          <p:cNvPicPr>
            <a:picLocks noChangeAspect="1"/>
          </p:cNvPicPr>
          <p:nvPr/>
        </p:nvPicPr>
        <p:blipFill>
          <a:blip r:embed="rId2"/>
          <a:stretch>
            <a:fillRect/>
          </a:stretch>
        </p:blipFill>
        <p:spPr>
          <a:xfrm rot="5400000">
            <a:off x="2350785" y="400902"/>
            <a:ext cx="3358090" cy="2617866"/>
          </a:xfrm>
          <a:prstGeom prst="rect">
            <a:avLst/>
          </a:prstGeom>
        </p:spPr>
      </p:pic>
      <p:pic>
        <p:nvPicPr>
          <p:cNvPr id="6" name="Picture 5">
            <a:extLst>
              <a:ext uri="{FF2B5EF4-FFF2-40B4-BE49-F238E27FC236}">
                <a16:creationId xmlns:a16="http://schemas.microsoft.com/office/drawing/2014/main" id="{35FABF1E-83E7-4A97-BBD1-3D5B466630F2}"/>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rot="5400000">
            <a:off x="-385508" y="385507"/>
            <a:ext cx="3388880" cy="2617865"/>
          </a:xfrm>
          <a:prstGeom prst="rect">
            <a:avLst/>
          </a:prstGeom>
        </p:spPr>
      </p:pic>
      <p:pic>
        <p:nvPicPr>
          <p:cNvPr id="8" name="Picture 7">
            <a:extLst>
              <a:ext uri="{FF2B5EF4-FFF2-40B4-BE49-F238E27FC236}">
                <a16:creationId xmlns:a16="http://schemas.microsoft.com/office/drawing/2014/main" id="{2FDD6AD7-0B3B-4CE1-9ED5-D258B60CBD11}"/>
              </a:ext>
            </a:extLst>
          </p:cNvPr>
          <p:cNvPicPr>
            <a:picLocks noChangeAspect="1"/>
          </p:cNvPicPr>
          <p:nvPr/>
        </p:nvPicPr>
        <p:blipFill rotWithShape="1">
          <a:blip r:embed="rId5"/>
          <a:srcRect t="5006"/>
          <a:stretch/>
        </p:blipFill>
        <p:spPr>
          <a:xfrm>
            <a:off x="155541" y="3429000"/>
            <a:ext cx="2306782" cy="3120520"/>
          </a:xfrm>
          <a:prstGeom prst="rect">
            <a:avLst/>
          </a:prstGeom>
        </p:spPr>
      </p:pic>
      <p:sp>
        <p:nvSpPr>
          <p:cNvPr id="9" name="TextBox 8">
            <a:extLst>
              <a:ext uri="{FF2B5EF4-FFF2-40B4-BE49-F238E27FC236}">
                <a16:creationId xmlns:a16="http://schemas.microsoft.com/office/drawing/2014/main" id="{2CC64B50-F29A-4815-A4C3-36A90C2116F6}"/>
              </a:ext>
            </a:extLst>
          </p:cNvPr>
          <p:cNvSpPr txBox="1"/>
          <p:nvPr/>
        </p:nvSpPr>
        <p:spPr>
          <a:xfrm>
            <a:off x="5943600" y="172431"/>
            <a:ext cx="6129337" cy="3046988"/>
          </a:xfrm>
          <a:prstGeom prst="rect">
            <a:avLst/>
          </a:prstGeom>
          <a:noFill/>
        </p:spPr>
        <p:txBody>
          <a:bodyPr wrap="square" rtlCol="0">
            <a:spAutoFit/>
          </a:bodyPr>
          <a:lstStyle/>
          <a:p>
            <a:pPr algn="just"/>
            <a:r>
              <a:rPr lang="en-US" sz="3200" b="1" dirty="0">
                <a:solidFill>
                  <a:schemeClr val="accent1">
                    <a:lumMod val="50000"/>
                  </a:schemeClr>
                </a:solidFill>
                <a:latin typeface="Arial" panose="020B0604020202020204" pitchFamily="34" charset="0"/>
                <a:cs typeface="Arial" panose="020B0604020202020204" pitchFamily="34" charset="0"/>
              </a:rPr>
              <a:t>Chu </a:t>
            </a:r>
            <a:r>
              <a:rPr lang="en-US" sz="3200" b="1" dirty="0" err="1">
                <a:solidFill>
                  <a:schemeClr val="accent1">
                    <a:lumMod val="50000"/>
                  </a:schemeClr>
                </a:solidFill>
                <a:latin typeface="Arial" panose="020B0604020202020204" pitchFamily="34" charset="0"/>
                <a:cs typeface="Arial" panose="020B0604020202020204" pitchFamily="34" charset="0"/>
              </a:rPr>
              <a:t>kì</a:t>
            </a:r>
            <a:r>
              <a:rPr lang="en-US" sz="3200" b="1" dirty="0">
                <a:solidFill>
                  <a:schemeClr val="accent1">
                    <a:lumMod val="50000"/>
                  </a:schemeClr>
                </a:solidFill>
                <a:latin typeface="Arial" panose="020B0604020202020204" pitchFamily="34" charset="0"/>
                <a:cs typeface="Arial" panose="020B0604020202020204" pitchFamily="34" charset="0"/>
              </a:rPr>
              <a:t> 1 </a:t>
            </a:r>
            <a:r>
              <a:rPr lang="en-US" sz="3200" dirty="0" err="1">
                <a:latin typeface="Arial" panose="020B0604020202020204" pitchFamily="34" charset="0"/>
                <a:cs typeface="Arial" panose="020B0604020202020204" pitchFamily="34" charset="0"/>
              </a:rPr>
              <a:t>gồm</a:t>
            </a:r>
            <a:r>
              <a:rPr lang="en-US" sz="3200" dirty="0">
                <a:latin typeface="Arial" panose="020B0604020202020204" pitchFamily="34" charset="0"/>
                <a:cs typeface="Arial" panose="020B0604020202020204" pitchFamily="34" charset="0"/>
              </a:rPr>
              <a:t> 2 </a:t>
            </a:r>
            <a:r>
              <a:rPr lang="en-US" sz="3200" dirty="0" err="1">
                <a:latin typeface="Arial" panose="020B0604020202020204" pitchFamily="34" charset="0"/>
                <a:cs typeface="Arial" panose="020B0604020202020204" pitchFamily="34" charset="0"/>
              </a:rPr>
              <a:t>nguyên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tố</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là</a:t>
            </a:r>
            <a:r>
              <a:rPr lang="en-US" sz="3200" dirty="0">
                <a:latin typeface="Arial" panose="020B0604020202020204" pitchFamily="34" charset="0"/>
                <a:cs typeface="Arial" panose="020B0604020202020204" pitchFamily="34" charset="0"/>
              </a:rPr>
              <a:t> H </a:t>
            </a:r>
            <a:r>
              <a:rPr lang="en-US" sz="3200" dirty="0" err="1">
                <a:latin typeface="Arial" panose="020B0604020202020204" pitchFamily="34" charset="0"/>
                <a:cs typeface="Arial" panose="020B0604020202020204" pitchFamily="34" charset="0"/>
              </a:rPr>
              <a:t>và</a:t>
            </a:r>
            <a:r>
              <a:rPr lang="en-US" sz="3200" dirty="0">
                <a:latin typeface="Arial" panose="020B0604020202020204" pitchFamily="34" charset="0"/>
                <a:cs typeface="Arial" panose="020B0604020202020204" pitchFamily="34" charset="0"/>
              </a:rPr>
              <a:t> He. </a:t>
            </a:r>
          </a:p>
          <a:p>
            <a:pPr algn="just"/>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Nguyên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tử</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của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các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nguyên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tố</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này</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có</a:t>
            </a:r>
            <a:r>
              <a:rPr lang="en-US" sz="3200" dirty="0">
                <a:latin typeface="Arial" panose="020B0604020202020204" pitchFamily="34" charset="0"/>
                <a:cs typeface="Arial" panose="020B0604020202020204" pitchFamily="34" charset="0"/>
              </a:rPr>
              <a:t> ….. </a:t>
            </a:r>
            <a:r>
              <a:rPr lang="en-US" sz="3200" dirty="0" err="1">
                <a:latin typeface="Arial" panose="020B0604020202020204" pitchFamily="34" charset="0"/>
                <a:cs typeface="Arial" panose="020B0604020202020204" pitchFamily="34" charset="0"/>
              </a:rPr>
              <a:t>lớp</a:t>
            </a:r>
            <a:r>
              <a:rPr lang="en-US" sz="3200" dirty="0">
                <a:latin typeface="Arial" panose="020B0604020202020204" pitchFamily="34" charset="0"/>
                <a:cs typeface="Arial" panose="020B0604020202020204" pitchFamily="34" charset="0"/>
              </a:rPr>
              <a:t> electron. </a:t>
            </a:r>
          </a:p>
          <a:p>
            <a:pPr algn="just"/>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Điện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tích</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hạt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nhân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tăng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từ</a:t>
            </a:r>
            <a:r>
              <a:rPr lang="en-US" sz="3200" dirty="0">
                <a:latin typeface="Arial" panose="020B0604020202020204" pitchFamily="34" charset="0"/>
                <a:cs typeface="Arial" panose="020B0604020202020204" pitchFamily="34" charset="0"/>
              </a:rPr>
              <a:t> .... </a:t>
            </a:r>
            <a:r>
              <a:rPr lang="en-US" sz="3200" dirty="0" err="1">
                <a:latin typeface="Arial" panose="020B0604020202020204" pitchFamily="34" charset="0"/>
                <a:cs typeface="Arial" panose="020B0604020202020204" pitchFamily="34" charset="0"/>
              </a:rPr>
              <a:t>là</a:t>
            </a:r>
            <a:r>
              <a:rPr lang="en-US" sz="3200" dirty="0">
                <a:latin typeface="Arial" panose="020B0604020202020204" pitchFamily="34" charset="0"/>
                <a:cs typeface="Arial" panose="020B0604020202020204" pitchFamily="34" charset="0"/>
              </a:rPr>
              <a:t> …   </a:t>
            </a:r>
            <a:r>
              <a:rPr lang="en-US" sz="3200" dirty="0" err="1">
                <a:latin typeface="Arial" panose="020B0604020202020204" pitchFamily="34" charset="0"/>
                <a:cs typeface="Arial" panose="020B0604020202020204" pitchFamily="34" charset="0"/>
              </a:rPr>
              <a:t>đến</a:t>
            </a:r>
            <a:r>
              <a:rPr lang="en-US" sz="3200" dirty="0">
                <a:latin typeface="Arial" panose="020B0604020202020204" pitchFamily="34" charset="0"/>
                <a:cs typeface="Arial" panose="020B0604020202020204" pitchFamily="34" charset="0"/>
              </a:rPr>
              <a:t> …   </a:t>
            </a:r>
            <a:r>
              <a:rPr lang="en-US" sz="3200" dirty="0" err="1">
                <a:latin typeface="Arial" panose="020B0604020202020204" pitchFamily="34" charset="0"/>
                <a:cs typeface="Arial" panose="020B0604020202020204" pitchFamily="34" charset="0"/>
              </a:rPr>
              <a:t>là</a:t>
            </a:r>
            <a:r>
              <a:rPr lang="en-US" sz="3200" dirty="0">
                <a:latin typeface="Arial" panose="020B0604020202020204" pitchFamily="34" charset="0"/>
                <a:cs typeface="Arial" panose="020B0604020202020204" pitchFamily="34" charset="0"/>
              </a:rPr>
              <a:t> ……</a:t>
            </a:r>
          </a:p>
        </p:txBody>
      </p:sp>
      <p:pic>
        <p:nvPicPr>
          <p:cNvPr id="10" name="Picture 9">
            <a:extLst>
              <a:ext uri="{FF2B5EF4-FFF2-40B4-BE49-F238E27FC236}">
                <a16:creationId xmlns:a16="http://schemas.microsoft.com/office/drawing/2014/main" id="{BCF84C7D-890F-446B-8176-D057ECF22BBC}"/>
              </a:ext>
            </a:extLst>
          </p:cNvPr>
          <p:cNvPicPr>
            <a:picLocks noChangeAspect="1"/>
          </p:cNvPicPr>
          <p:nvPr/>
        </p:nvPicPr>
        <p:blipFill rotWithShape="1">
          <a:blip r:embed="rId6"/>
          <a:srcRect/>
          <a:stretch/>
        </p:blipFill>
        <p:spPr>
          <a:xfrm>
            <a:off x="2876439" y="3388880"/>
            <a:ext cx="2306781" cy="3351519"/>
          </a:xfrm>
          <a:prstGeom prst="rect">
            <a:avLst/>
          </a:prstGeom>
        </p:spPr>
      </p:pic>
      <p:sp>
        <p:nvSpPr>
          <p:cNvPr id="11" name="TextBox 10">
            <a:extLst>
              <a:ext uri="{FF2B5EF4-FFF2-40B4-BE49-F238E27FC236}">
                <a16:creationId xmlns:a16="http://schemas.microsoft.com/office/drawing/2014/main" id="{233112D2-62B0-4199-AA8F-436DD3A3CAD7}"/>
              </a:ext>
            </a:extLst>
          </p:cNvPr>
          <p:cNvSpPr txBox="1"/>
          <p:nvPr/>
        </p:nvSpPr>
        <p:spPr>
          <a:xfrm>
            <a:off x="7772399" y="1621182"/>
            <a:ext cx="714375" cy="584775"/>
          </a:xfrm>
          <a:prstGeom prst="rect">
            <a:avLst/>
          </a:prstGeom>
          <a:solidFill>
            <a:schemeClr val="bg1"/>
          </a:solidFill>
        </p:spPr>
        <p:txBody>
          <a:bodyPr wrap="square" rtlCol="0">
            <a:spAutoFit/>
          </a:bodyPr>
          <a:lstStyle/>
          <a:p>
            <a:pPr algn="ctr"/>
            <a:r>
              <a:rPr lang="en-US" sz="3200" dirty="0">
                <a:solidFill>
                  <a:srgbClr val="FF0000"/>
                </a:solidFill>
                <a:latin typeface="Arial" panose="020B0604020202020204" pitchFamily="34" charset="0"/>
                <a:cs typeface="Arial" panose="020B0604020202020204" pitchFamily="34" charset="0"/>
              </a:rPr>
              <a:t>1</a:t>
            </a:r>
          </a:p>
        </p:txBody>
      </p:sp>
      <p:sp>
        <p:nvSpPr>
          <p:cNvPr id="12" name="TextBox 11">
            <a:extLst>
              <a:ext uri="{FF2B5EF4-FFF2-40B4-BE49-F238E27FC236}">
                <a16:creationId xmlns:a16="http://schemas.microsoft.com/office/drawing/2014/main" id="{3AD37DD5-D0A7-42B6-A070-D48A8E77ACB9}"/>
              </a:ext>
            </a:extLst>
          </p:cNvPr>
          <p:cNvSpPr txBox="1"/>
          <p:nvPr/>
        </p:nvSpPr>
        <p:spPr>
          <a:xfrm>
            <a:off x="6053137" y="2606068"/>
            <a:ext cx="519113" cy="584775"/>
          </a:xfrm>
          <a:prstGeom prst="rect">
            <a:avLst/>
          </a:prstGeom>
          <a:solidFill>
            <a:schemeClr val="bg1"/>
          </a:solidFill>
        </p:spPr>
        <p:txBody>
          <a:bodyPr wrap="square" rtlCol="0">
            <a:spAutoFit/>
          </a:bodyPr>
          <a:lstStyle/>
          <a:p>
            <a:pPr algn="ctr"/>
            <a:r>
              <a:rPr lang="en-US" sz="3200" dirty="0">
                <a:solidFill>
                  <a:srgbClr val="FF0000"/>
                </a:solidFill>
                <a:latin typeface="Arial" panose="020B0604020202020204" pitchFamily="34" charset="0"/>
                <a:cs typeface="Arial" panose="020B0604020202020204" pitchFamily="34" charset="0"/>
              </a:rPr>
              <a:t>H</a:t>
            </a:r>
          </a:p>
        </p:txBody>
      </p:sp>
      <p:sp>
        <p:nvSpPr>
          <p:cNvPr id="13" name="TextBox 12">
            <a:extLst>
              <a:ext uri="{FF2B5EF4-FFF2-40B4-BE49-F238E27FC236}">
                <a16:creationId xmlns:a16="http://schemas.microsoft.com/office/drawing/2014/main" id="{CB9B7E76-B149-4FAC-B106-81999BFB0203}"/>
              </a:ext>
            </a:extLst>
          </p:cNvPr>
          <p:cNvSpPr txBox="1"/>
          <p:nvPr/>
        </p:nvSpPr>
        <p:spPr>
          <a:xfrm>
            <a:off x="7031831" y="2591780"/>
            <a:ext cx="714375" cy="584775"/>
          </a:xfrm>
          <a:prstGeom prst="rect">
            <a:avLst/>
          </a:prstGeom>
          <a:solidFill>
            <a:schemeClr val="bg1"/>
          </a:solidFill>
        </p:spPr>
        <p:txBody>
          <a:bodyPr wrap="square" rtlCol="0">
            <a:spAutoFit/>
          </a:bodyPr>
          <a:lstStyle/>
          <a:p>
            <a:pPr algn="ctr"/>
            <a:r>
              <a:rPr lang="en-US" sz="3200" dirty="0">
                <a:solidFill>
                  <a:srgbClr val="FF0000"/>
                </a:solidFill>
                <a:latin typeface="Arial" panose="020B0604020202020204" pitchFamily="34" charset="0"/>
                <a:cs typeface="Arial" panose="020B0604020202020204" pitchFamily="34" charset="0"/>
              </a:rPr>
              <a:t>+1</a:t>
            </a:r>
          </a:p>
        </p:txBody>
      </p:sp>
      <p:sp>
        <p:nvSpPr>
          <p:cNvPr id="14" name="TextBox 13">
            <a:extLst>
              <a:ext uri="{FF2B5EF4-FFF2-40B4-BE49-F238E27FC236}">
                <a16:creationId xmlns:a16="http://schemas.microsoft.com/office/drawing/2014/main" id="{705CE8B8-6E10-47C1-ACA1-604B83E2E70E}"/>
              </a:ext>
            </a:extLst>
          </p:cNvPr>
          <p:cNvSpPr txBox="1"/>
          <p:nvPr/>
        </p:nvSpPr>
        <p:spPr>
          <a:xfrm>
            <a:off x="8501062" y="2606068"/>
            <a:ext cx="714375" cy="584775"/>
          </a:xfrm>
          <a:prstGeom prst="rect">
            <a:avLst/>
          </a:prstGeom>
          <a:solidFill>
            <a:schemeClr val="bg1"/>
          </a:solidFill>
        </p:spPr>
        <p:txBody>
          <a:bodyPr wrap="square" rtlCol="0">
            <a:spAutoFit/>
          </a:bodyPr>
          <a:lstStyle/>
          <a:p>
            <a:pPr algn="ctr"/>
            <a:r>
              <a:rPr lang="en-US" sz="3200" dirty="0">
                <a:solidFill>
                  <a:srgbClr val="FF0000"/>
                </a:solidFill>
                <a:latin typeface="Arial" panose="020B0604020202020204" pitchFamily="34" charset="0"/>
                <a:cs typeface="Arial" panose="020B0604020202020204" pitchFamily="34" charset="0"/>
              </a:rPr>
              <a:t>He</a:t>
            </a:r>
          </a:p>
        </p:txBody>
      </p:sp>
      <p:sp>
        <p:nvSpPr>
          <p:cNvPr id="15" name="TextBox 14">
            <a:extLst>
              <a:ext uri="{FF2B5EF4-FFF2-40B4-BE49-F238E27FC236}">
                <a16:creationId xmlns:a16="http://schemas.microsoft.com/office/drawing/2014/main" id="{5A2C6AAE-5492-4BFD-8AE5-C572175A8452}"/>
              </a:ext>
            </a:extLst>
          </p:cNvPr>
          <p:cNvSpPr txBox="1"/>
          <p:nvPr/>
        </p:nvSpPr>
        <p:spPr>
          <a:xfrm>
            <a:off x="9675018" y="2606068"/>
            <a:ext cx="714374" cy="584775"/>
          </a:xfrm>
          <a:prstGeom prst="rect">
            <a:avLst/>
          </a:prstGeom>
          <a:solidFill>
            <a:schemeClr val="bg1"/>
          </a:solidFill>
        </p:spPr>
        <p:txBody>
          <a:bodyPr wrap="square" rtlCol="0">
            <a:spAutoFit/>
          </a:bodyPr>
          <a:lstStyle/>
          <a:p>
            <a:pPr algn="ctr"/>
            <a:r>
              <a:rPr lang="en-US" sz="3200" dirty="0">
                <a:solidFill>
                  <a:srgbClr val="FF0000"/>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1501825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P spid="12" grpId="0" animBg="1"/>
      <p:bldP spid="13" grpId="0" animBg="1"/>
      <p:bldP spid="14" grpId="0" animBg="1"/>
      <p:bldP spid="1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FD5614D-8ACE-496F-AAA5-0D1B3B2CB8A1}"/>
              </a:ext>
            </a:extLst>
          </p:cNvPr>
          <p:cNvPicPr>
            <a:picLocks noChangeAspect="1"/>
          </p:cNvPicPr>
          <p:nvPr/>
        </p:nvPicPr>
        <p:blipFill>
          <a:blip r:embed="rId2"/>
          <a:stretch>
            <a:fillRect/>
          </a:stretch>
        </p:blipFill>
        <p:spPr>
          <a:xfrm rot="5400000">
            <a:off x="-189559" y="372939"/>
            <a:ext cx="2000103" cy="1510145"/>
          </a:xfrm>
          <a:prstGeom prst="rect">
            <a:avLst/>
          </a:prstGeom>
        </p:spPr>
      </p:pic>
      <p:pic>
        <p:nvPicPr>
          <p:cNvPr id="3" name="Picture 2">
            <a:extLst>
              <a:ext uri="{FF2B5EF4-FFF2-40B4-BE49-F238E27FC236}">
                <a16:creationId xmlns:a16="http://schemas.microsoft.com/office/drawing/2014/main" id="{A7EA58AE-2423-4238-9818-76A3ED7048EE}"/>
              </a:ext>
            </a:extLst>
          </p:cNvPr>
          <p:cNvPicPr>
            <a:picLocks noChangeAspect="1"/>
          </p:cNvPicPr>
          <p:nvPr/>
        </p:nvPicPr>
        <p:blipFill>
          <a:blip r:embed="rId3"/>
          <a:stretch>
            <a:fillRect/>
          </a:stretch>
        </p:blipFill>
        <p:spPr>
          <a:xfrm rot="5400000">
            <a:off x="1320586" y="361658"/>
            <a:ext cx="2000104" cy="1510146"/>
          </a:xfrm>
          <a:prstGeom prst="rect">
            <a:avLst/>
          </a:prstGeom>
        </p:spPr>
      </p:pic>
      <p:pic>
        <p:nvPicPr>
          <p:cNvPr id="4" name="Picture 3">
            <a:extLst>
              <a:ext uri="{FF2B5EF4-FFF2-40B4-BE49-F238E27FC236}">
                <a16:creationId xmlns:a16="http://schemas.microsoft.com/office/drawing/2014/main" id="{5A395BF5-55EE-4928-BAC8-E199E6DCB405}"/>
              </a:ext>
            </a:extLst>
          </p:cNvPr>
          <p:cNvPicPr>
            <a:picLocks noChangeAspect="1"/>
          </p:cNvPicPr>
          <p:nvPr/>
        </p:nvPicPr>
        <p:blipFill>
          <a:blip r:embed="rId4"/>
          <a:stretch>
            <a:fillRect/>
          </a:stretch>
        </p:blipFill>
        <p:spPr>
          <a:xfrm rot="5400000">
            <a:off x="2818011" y="364162"/>
            <a:ext cx="2040971" cy="1525574"/>
          </a:xfrm>
          <a:prstGeom prst="rect">
            <a:avLst/>
          </a:prstGeom>
        </p:spPr>
      </p:pic>
      <p:pic>
        <p:nvPicPr>
          <p:cNvPr id="5" name="Picture 4">
            <a:extLst>
              <a:ext uri="{FF2B5EF4-FFF2-40B4-BE49-F238E27FC236}">
                <a16:creationId xmlns:a16="http://schemas.microsoft.com/office/drawing/2014/main" id="{834857EB-3320-4261-BB55-8AE70E5A75B5}"/>
              </a:ext>
            </a:extLst>
          </p:cNvPr>
          <p:cNvPicPr>
            <a:picLocks noChangeAspect="1"/>
          </p:cNvPicPr>
          <p:nvPr/>
        </p:nvPicPr>
        <p:blipFill rotWithShape="1">
          <a:blip r:embed="rId5"/>
          <a:srcRect/>
          <a:stretch/>
        </p:blipFill>
        <p:spPr>
          <a:xfrm rot="5400000">
            <a:off x="4352129" y="388391"/>
            <a:ext cx="2020540" cy="1522230"/>
          </a:xfrm>
          <a:prstGeom prst="rect">
            <a:avLst/>
          </a:prstGeom>
        </p:spPr>
      </p:pic>
      <p:pic>
        <p:nvPicPr>
          <p:cNvPr id="6" name="Picture 5">
            <a:extLst>
              <a:ext uri="{FF2B5EF4-FFF2-40B4-BE49-F238E27FC236}">
                <a16:creationId xmlns:a16="http://schemas.microsoft.com/office/drawing/2014/main" id="{E80B6E7F-D18E-48DD-82BF-07BE24BE3A37}"/>
              </a:ext>
            </a:extLst>
          </p:cNvPr>
          <p:cNvPicPr>
            <a:picLocks noChangeAspect="1"/>
          </p:cNvPicPr>
          <p:nvPr/>
        </p:nvPicPr>
        <p:blipFill>
          <a:blip r:embed="rId6"/>
          <a:stretch>
            <a:fillRect/>
          </a:stretch>
        </p:blipFill>
        <p:spPr>
          <a:xfrm rot="5400000">
            <a:off x="5876940" y="363254"/>
            <a:ext cx="2020538" cy="1527390"/>
          </a:xfrm>
          <a:prstGeom prst="rect">
            <a:avLst/>
          </a:prstGeom>
        </p:spPr>
      </p:pic>
      <p:pic>
        <p:nvPicPr>
          <p:cNvPr id="7" name="Picture 6">
            <a:extLst>
              <a:ext uri="{FF2B5EF4-FFF2-40B4-BE49-F238E27FC236}">
                <a16:creationId xmlns:a16="http://schemas.microsoft.com/office/drawing/2014/main" id="{AC23713D-F4C9-401A-9CC1-AB684C963A73}"/>
              </a:ext>
            </a:extLst>
          </p:cNvPr>
          <p:cNvPicPr>
            <a:picLocks noChangeAspect="1"/>
          </p:cNvPicPr>
          <p:nvPr/>
        </p:nvPicPr>
        <p:blipFill>
          <a:blip r:embed="rId7"/>
          <a:stretch>
            <a:fillRect/>
          </a:stretch>
        </p:blipFill>
        <p:spPr>
          <a:xfrm rot="5400000">
            <a:off x="7395730" y="398405"/>
            <a:ext cx="2000106" cy="1500079"/>
          </a:xfrm>
          <a:prstGeom prst="rect">
            <a:avLst/>
          </a:prstGeom>
        </p:spPr>
      </p:pic>
      <p:pic>
        <p:nvPicPr>
          <p:cNvPr id="8" name="Picture 7">
            <a:extLst>
              <a:ext uri="{FF2B5EF4-FFF2-40B4-BE49-F238E27FC236}">
                <a16:creationId xmlns:a16="http://schemas.microsoft.com/office/drawing/2014/main" id="{A352A03C-F706-4570-9156-358852FBE890}"/>
              </a:ext>
            </a:extLst>
          </p:cNvPr>
          <p:cNvPicPr>
            <a:picLocks noChangeAspect="1"/>
          </p:cNvPicPr>
          <p:nvPr/>
        </p:nvPicPr>
        <p:blipFill>
          <a:blip r:embed="rId8"/>
          <a:stretch>
            <a:fillRect/>
          </a:stretch>
        </p:blipFill>
        <p:spPr>
          <a:xfrm rot="5400000">
            <a:off x="8895546" y="366956"/>
            <a:ext cx="2022782" cy="1522229"/>
          </a:xfrm>
          <a:prstGeom prst="rect">
            <a:avLst/>
          </a:prstGeom>
        </p:spPr>
      </p:pic>
      <p:pic>
        <p:nvPicPr>
          <p:cNvPr id="9" name="Picture 8">
            <a:extLst>
              <a:ext uri="{FF2B5EF4-FFF2-40B4-BE49-F238E27FC236}">
                <a16:creationId xmlns:a16="http://schemas.microsoft.com/office/drawing/2014/main" id="{ED48FE7D-AF3C-4E9F-8384-F6A35D17A9DA}"/>
              </a:ext>
            </a:extLst>
          </p:cNvPr>
          <p:cNvPicPr>
            <a:picLocks noChangeAspect="1"/>
          </p:cNvPicPr>
          <p:nvPr/>
        </p:nvPicPr>
        <p:blipFill>
          <a:blip r:embed="rId9"/>
          <a:stretch>
            <a:fillRect/>
          </a:stretch>
        </p:blipFill>
        <p:spPr>
          <a:xfrm rot="5400000">
            <a:off x="10387976" y="391803"/>
            <a:ext cx="2020540" cy="1515405"/>
          </a:xfrm>
          <a:prstGeom prst="rect">
            <a:avLst/>
          </a:prstGeom>
        </p:spPr>
      </p:pic>
      <p:pic>
        <p:nvPicPr>
          <p:cNvPr id="10" name="Picture 9">
            <a:extLst>
              <a:ext uri="{FF2B5EF4-FFF2-40B4-BE49-F238E27FC236}">
                <a16:creationId xmlns:a16="http://schemas.microsoft.com/office/drawing/2014/main" id="{5E0A6835-E3BD-4C27-9F51-E46BA2EAFF5F}"/>
              </a:ext>
            </a:extLst>
          </p:cNvPr>
          <p:cNvPicPr>
            <a:picLocks noChangeAspect="1"/>
          </p:cNvPicPr>
          <p:nvPr/>
        </p:nvPicPr>
        <p:blipFill>
          <a:blip r:embed="rId10"/>
          <a:stretch>
            <a:fillRect/>
          </a:stretch>
        </p:blipFill>
        <p:spPr>
          <a:xfrm>
            <a:off x="169318" y="2382739"/>
            <a:ext cx="1282347" cy="1290840"/>
          </a:xfrm>
          <a:prstGeom prst="rect">
            <a:avLst/>
          </a:prstGeom>
        </p:spPr>
      </p:pic>
      <p:pic>
        <p:nvPicPr>
          <p:cNvPr id="11" name="Picture 10">
            <a:extLst>
              <a:ext uri="{FF2B5EF4-FFF2-40B4-BE49-F238E27FC236}">
                <a16:creationId xmlns:a16="http://schemas.microsoft.com/office/drawing/2014/main" id="{5131C5D8-10BA-408B-97B8-88C8E51D2223}"/>
              </a:ext>
            </a:extLst>
          </p:cNvPr>
          <p:cNvPicPr>
            <a:picLocks noChangeAspect="1"/>
          </p:cNvPicPr>
          <p:nvPr/>
        </p:nvPicPr>
        <p:blipFill>
          <a:blip r:embed="rId11"/>
          <a:stretch>
            <a:fillRect/>
          </a:stretch>
        </p:blipFill>
        <p:spPr>
          <a:xfrm>
            <a:off x="10668051" y="2382739"/>
            <a:ext cx="1487897" cy="1481646"/>
          </a:xfrm>
          <a:prstGeom prst="rect">
            <a:avLst/>
          </a:prstGeom>
        </p:spPr>
      </p:pic>
      <p:pic>
        <p:nvPicPr>
          <p:cNvPr id="13" name="Picture 12">
            <a:extLst>
              <a:ext uri="{FF2B5EF4-FFF2-40B4-BE49-F238E27FC236}">
                <a16:creationId xmlns:a16="http://schemas.microsoft.com/office/drawing/2014/main" id="{18F743E5-B268-4F64-A3C1-E30FD0B1FE9C}"/>
              </a:ext>
            </a:extLst>
          </p:cNvPr>
          <p:cNvPicPr>
            <a:picLocks noChangeAspect="1"/>
          </p:cNvPicPr>
          <p:nvPr/>
        </p:nvPicPr>
        <p:blipFill>
          <a:blip r:embed="rId12">
            <a:extLst>
              <a:ext uri="{BEBA8EAE-BF5A-486C-A8C5-ECC9F3942E4B}">
                <a14:imgProps xmlns:a14="http://schemas.microsoft.com/office/drawing/2010/main">
                  <a14:imgLayer r:embed="rId13">
                    <a14:imgEffect>
                      <a14:brightnessContrast contrast="40000"/>
                    </a14:imgEffect>
                  </a14:imgLayer>
                </a14:imgProps>
              </a:ext>
            </a:extLst>
          </a:blip>
          <a:stretch>
            <a:fillRect/>
          </a:stretch>
        </p:blipFill>
        <p:spPr>
          <a:xfrm>
            <a:off x="4601283" y="2322395"/>
            <a:ext cx="1501141" cy="1541989"/>
          </a:xfrm>
          <a:prstGeom prst="rect">
            <a:avLst/>
          </a:prstGeom>
        </p:spPr>
      </p:pic>
      <p:pic>
        <p:nvPicPr>
          <p:cNvPr id="14" name="Picture 13">
            <a:extLst>
              <a:ext uri="{FF2B5EF4-FFF2-40B4-BE49-F238E27FC236}">
                <a16:creationId xmlns:a16="http://schemas.microsoft.com/office/drawing/2014/main" id="{44FAFB05-F272-4333-9003-66BF50EFE829}"/>
              </a:ext>
            </a:extLst>
          </p:cNvPr>
          <p:cNvPicPr>
            <a:picLocks noChangeAspect="1"/>
          </p:cNvPicPr>
          <p:nvPr/>
        </p:nvPicPr>
        <p:blipFill>
          <a:blip r:embed="rId14">
            <a:extLst>
              <a:ext uri="{BEBA8EAE-BF5A-486C-A8C5-ECC9F3942E4B}">
                <a14:imgProps xmlns:a14="http://schemas.microsoft.com/office/drawing/2010/main">
                  <a14:imgLayer r:embed="rId15">
                    <a14:imgEffect>
                      <a14:sharpenSoften amount="50000"/>
                    </a14:imgEffect>
                    <a14:imgEffect>
                      <a14:saturation sat="200000"/>
                    </a14:imgEffect>
                    <a14:imgEffect>
                      <a14:brightnessContrast contrast="40000"/>
                    </a14:imgEffect>
                  </a14:imgLayer>
                </a14:imgProps>
              </a:ext>
            </a:extLst>
          </a:blip>
          <a:stretch>
            <a:fillRect/>
          </a:stretch>
        </p:blipFill>
        <p:spPr>
          <a:xfrm>
            <a:off x="6123514" y="2322395"/>
            <a:ext cx="1510942" cy="1541989"/>
          </a:xfrm>
          <a:prstGeom prst="rect">
            <a:avLst/>
          </a:prstGeom>
        </p:spPr>
      </p:pic>
      <p:pic>
        <p:nvPicPr>
          <p:cNvPr id="15" name="Picture 14">
            <a:extLst>
              <a:ext uri="{FF2B5EF4-FFF2-40B4-BE49-F238E27FC236}">
                <a16:creationId xmlns:a16="http://schemas.microsoft.com/office/drawing/2014/main" id="{3B72F2CC-70F3-4EBF-A334-14F38A84DDD4}"/>
              </a:ext>
            </a:extLst>
          </p:cNvPr>
          <p:cNvPicPr>
            <a:picLocks noChangeAspect="1"/>
          </p:cNvPicPr>
          <p:nvPr/>
        </p:nvPicPr>
        <p:blipFill>
          <a:blip r:embed="rId16">
            <a:extLst>
              <a:ext uri="{BEBA8EAE-BF5A-486C-A8C5-ECC9F3942E4B}">
                <a14:imgProps xmlns:a14="http://schemas.microsoft.com/office/drawing/2010/main">
                  <a14:imgLayer r:embed="rId17">
                    <a14:imgEffect>
                      <a14:sharpenSoften amount="50000"/>
                    </a14:imgEffect>
                    <a14:imgEffect>
                      <a14:saturation sat="400000"/>
                    </a14:imgEffect>
                    <a14:imgEffect>
                      <a14:brightnessContrast contrast="40000"/>
                    </a14:imgEffect>
                  </a14:imgLayer>
                </a14:imgProps>
              </a:ext>
            </a:extLst>
          </a:blip>
          <a:stretch>
            <a:fillRect/>
          </a:stretch>
        </p:blipFill>
        <p:spPr>
          <a:xfrm>
            <a:off x="7675526" y="2322395"/>
            <a:ext cx="1463415" cy="1541988"/>
          </a:xfrm>
          <a:prstGeom prst="rect">
            <a:avLst/>
          </a:prstGeom>
        </p:spPr>
      </p:pic>
      <p:pic>
        <p:nvPicPr>
          <p:cNvPr id="16" name="Picture 15">
            <a:extLst>
              <a:ext uri="{FF2B5EF4-FFF2-40B4-BE49-F238E27FC236}">
                <a16:creationId xmlns:a16="http://schemas.microsoft.com/office/drawing/2014/main" id="{1CACDD3B-56B1-42D1-B1A5-9310E89CA0DE}"/>
              </a:ext>
            </a:extLst>
          </p:cNvPr>
          <p:cNvPicPr>
            <a:picLocks noChangeAspect="1"/>
          </p:cNvPicPr>
          <p:nvPr/>
        </p:nvPicPr>
        <p:blipFill>
          <a:blip r:embed="rId18"/>
          <a:stretch>
            <a:fillRect/>
          </a:stretch>
        </p:blipFill>
        <p:spPr>
          <a:xfrm>
            <a:off x="9201181" y="2312181"/>
            <a:ext cx="1386378" cy="1481646"/>
          </a:xfrm>
          <a:prstGeom prst="rect">
            <a:avLst/>
          </a:prstGeom>
        </p:spPr>
      </p:pic>
      <p:pic>
        <p:nvPicPr>
          <p:cNvPr id="17" name="Picture 16">
            <a:extLst>
              <a:ext uri="{FF2B5EF4-FFF2-40B4-BE49-F238E27FC236}">
                <a16:creationId xmlns:a16="http://schemas.microsoft.com/office/drawing/2014/main" id="{5E2778DC-BF72-46CA-8BED-FEE47613AAC7}"/>
              </a:ext>
            </a:extLst>
          </p:cNvPr>
          <p:cNvPicPr>
            <a:picLocks noChangeAspect="1"/>
          </p:cNvPicPr>
          <p:nvPr/>
        </p:nvPicPr>
        <p:blipFill>
          <a:blip r:embed="rId19"/>
          <a:stretch>
            <a:fillRect/>
          </a:stretch>
        </p:blipFill>
        <p:spPr>
          <a:xfrm>
            <a:off x="1563666" y="2312180"/>
            <a:ext cx="1460326" cy="1481645"/>
          </a:xfrm>
          <a:prstGeom prst="rect">
            <a:avLst/>
          </a:prstGeom>
        </p:spPr>
      </p:pic>
      <p:pic>
        <p:nvPicPr>
          <p:cNvPr id="18" name="Picture 17">
            <a:extLst>
              <a:ext uri="{FF2B5EF4-FFF2-40B4-BE49-F238E27FC236}">
                <a16:creationId xmlns:a16="http://schemas.microsoft.com/office/drawing/2014/main" id="{4DBE30A8-2B67-4E11-ACFE-C28520C80AC0}"/>
              </a:ext>
            </a:extLst>
          </p:cNvPr>
          <p:cNvPicPr>
            <a:picLocks noChangeAspect="1"/>
          </p:cNvPicPr>
          <p:nvPr/>
        </p:nvPicPr>
        <p:blipFill rotWithShape="1">
          <a:blip r:embed="rId20"/>
          <a:srcRect l="8018" r="8734" b="5185"/>
          <a:stretch/>
        </p:blipFill>
        <p:spPr>
          <a:xfrm>
            <a:off x="3059141" y="2322395"/>
            <a:ext cx="1493961" cy="1563026"/>
          </a:xfrm>
          <a:prstGeom prst="rect">
            <a:avLst/>
          </a:prstGeom>
        </p:spPr>
      </p:pic>
      <p:sp>
        <p:nvSpPr>
          <p:cNvPr id="19" name="TextBox 18">
            <a:extLst>
              <a:ext uri="{FF2B5EF4-FFF2-40B4-BE49-F238E27FC236}">
                <a16:creationId xmlns:a16="http://schemas.microsoft.com/office/drawing/2014/main" id="{81CB0A84-233A-4B47-86ED-CE71521153ED}"/>
              </a:ext>
            </a:extLst>
          </p:cNvPr>
          <p:cNvSpPr txBox="1"/>
          <p:nvPr/>
        </p:nvSpPr>
        <p:spPr>
          <a:xfrm>
            <a:off x="319608" y="3952763"/>
            <a:ext cx="11623010" cy="1569660"/>
          </a:xfrm>
          <a:prstGeom prst="rect">
            <a:avLst/>
          </a:prstGeom>
          <a:noFill/>
        </p:spPr>
        <p:txBody>
          <a:bodyPr wrap="square" rtlCol="0">
            <a:spAutoFit/>
          </a:bodyPr>
          <a:lstStyle/>
          <a:p>
            <a:pPr algn="just"/>
            <a:r>
              <a:rPr lang="en-US" sz="3200" b="1" dirty="0">
                <a:solidFill>
                  <a:schemeClr val="accent1">
                    <a:lumMod val="50000"/>
                  </a:schemeClr>
                </a:solidFill>
                <a:latin typeface="Arial" panose="020B0604020202020204" pitchFamily="34" charset="0"/>
                <a:cs typeface="Arial" panose="020B0604020202020204" pitchFamily="34" charset="0"/>
              </a:rPr>
              <a:t>Chu </a:t>
            </a:r>
            <a:r>
              <a:rPr lang="en-US" sz="3200" b="1" dirty="0" err="1">
                <a:solidFill>
                  <a:schemeClr val="accent1">
                    <a:lumMod val="50000"/>
                  </a:schemeClr>
                </a:solidFill>
                <a:latin typeface="Arial" panose="020B0604020202020204" pitchFamily="34" charset="0"/>
                <a:cs typeface="Arial" panose="020B0604020202020204" pitchFamily="34" charset="0"/>
              </a:rPr>
              <a:t>kì</a:t>
            </a:r>
            <a:r>
              <a:rPr lang="en-US" sz="3200" b="1" dirty="0">
                <a:solidFill>
                  <a:schemeClr val="accent1">
                    <a:lumMod val="50000"/>
                  </a:schemeClr>
                </a:solidFill>
                <a:latin typeface="Arial" panose="020B0604020202020204" pitchFamily="34" charset="0"/>
                <a:cs typeface="Arial" panose="020B0604020202020204" pitchFamily="34" charset="0"/>
              </a:rPr>
              <a:t> 2 </a:t>
            </a:r>
            <a:r>
              <a:rPr lang="en-US" sz="3200" dirty="0" err="1">
                <a:latin typeface="Arial" panose="020B0604020202020204" pitchFamily="34" charset="0"/>
                <a:cs typeface="Arial" panose="020B0604020202020204" pitchFamily="34" charset="0"/>
              </a:rPr>
              <a:t>gồm</a:t>
            </a:r>
            <a:r>
              <a:rPr lang="en-US" sz="3200" dirty="0">
                <a:latin typeface="Arial" panose="020B0604020202020204" pitchFamily="34" charset="0"/>
                <a:cs typeface="Arial" panose="020B0604020202020204" pitchFamily="34" charset="0"/>
              </a:rPr>
              <a:t> 8 </a:t>
            </a:r>
            <a:r>
              <a:rPr lang="en-US" sz="3200" dirty="0" err="1">
                <a:latin typeface="Arial" panose="020B0604020202020204" pitchFamily="34" charset="0"/>
                <a:cs typeface="Arial" panose="020B0604020202020204" pitchFamily="34" charset="0"/>
              </a:rPr>
              <a:t>nguyên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tố</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từ</a:t>
            </a:r>
            <a:r>
              <a:rPr lang="en-US" sz="3200" dirty="0">
                <a:latin typeface="Arial" panose="020B0604020202020204" pitchFamily="34" charset="0"/>
                <a:cs typeface="Arial" panose="020B0604020202020204" pitchFamily="34" charset="0"/>
              </a:rPr>
              <a:t> Li </a:t>
            </a:r>
            <a:r>
              <a:rPr lang="en-US" sz="3200" dirty="0" err="1">
                <a:latin typeface="Arial" panose="020B0604020202020204" pitchFamily="34" charset="0"/>
                <a:cs typeface="Arial" panose="020B0604020202020204" pitchFamily="34" charset="0"/>
              </a:rPr>
              <a:t>đến</a:t>
            </a:r>
            <a:r>
              <a:rPr lang="en-US" sz="3200" dirty="0">
                <a:latin typeface="Arial" panose="020B0604020202020204" pitchFamily="34" charset="0"/>
                <a:cs typeface="Arial" panose="020B0604020202020204" pitchFamily="34" charset="0"/>
              </a:rPr>
              <a:t> Ne. </a:t>
            </a:r>
          </a:p>
          <a:p>
            <a:pPr algn="just"/>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Nguyên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tử</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của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các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nguyên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tố</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này</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có</a:t>
            </a:r>
            <a:r>
              <a:rPr lang="en-US" sz="3200" dirty="0">
                <a:latin typeface="Arial" panose="020B0604020202020204" pitchFamily="34" charset="0"/>
                <a:cs typeface="Arial" panose="020B0604020202020204" pitchFamily="34" charset="0"/>
              </a:rPr>
              <a:t> ….. </a:t>
            </a:r>
            <a:r>
              <a:rPr lang="en-US" sz="3200" dirty="0" err="1">
                <a:latin typeface="Arial" panose="020B0604020202020204" pitchFamily="34" charset="0"/>
                <a:cs typeface="Arial" panose="020B0604020202020204" pitchFamily="34" charset="0"/>
              </a:rPr>
              <a:t>lớp</a:t>
            </a:r>
            <a:r>
              <a:rPr lang="en-US" sz="3200" dirty="0">
                <a:latin typeface="Arial" panose="020B0604020202020204" pitchFamily="34" charset="0"/>
                <a:cs typeface="Arial" panose="020B0604020202020204" pitchFamily="34" charset="0"/>
              </a:rPr>
              <a:t> electron. </a:t>
            </a:r>
          </a:p>
          <a:p>
            <a:pPr algn="just"/>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Điện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tích</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hạt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nhân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tăng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từ</a:t>
            </a:r>
            <a:r>
              <a:rPr lang="en-US" sz="3200" dirty="0">
                <a:latin typeface="Arial" panose="020B0604020202020204" pitchFamily="34" charset="0"/>
                <a:cs typeface="Arial" panose="020B0604020202020204" pitchFamily="34" charset="0"/>
              </a:rPr>
              <a:t> .... </a:t>
            </a:r>
            <a:r>
              <a:rPr lang="en-US" sz="3200" dirty="0" err="1">
                <a:latin typeface="Arial" panose="020B0604020202020204" pitchFamily="34" charset="0"/>
                <a:cs typeface="Arial" panose="020B0604020202020204" pitchFamily="34" charset="0"/>
              </a:rPr>
              <a:t>là</a:t>
            </a:r>
            <a:r>
              <a:rPr lang="en-US" sz="3200" dirty="0">
                <a:latin typeface="Arial" panose="020B0604020202020204" pitchFamily="34" charset="0"/>
                <a:cs typeface="Arial" panose="020B0604020202020204" pitchFamily="34" charset="0"/>
              </a:rPr>
              <a:t> …   </a:t>
            </a:r>
            <a:r>
              <a:rPr lang="en-US" sz="3200" dirty="0" err="1">
                <a:latin typeface="Arial" panose="020B0604020202020204" pitchFamily="34" charset="0"/>
                <a:cs typeface="Arial" panose="020B0604020202020204" pitchFamily="34" charset="0"/>
              </a:rPr>
              <a:t>đến</a:t>
            </a:r>
            <a:r>
              <a:rPr lang="en-US" sz="3200" dirty="0">
                <a:latin typeface="Arial" panose="020B0604020202020204" pitchFamily="34" charset="0"/>
                <a:cs typeface="Arial" panose="020B0604020202020204" pitchFamily="34" charset="0"/>
              </a:rPr>
              <a:t> …   </a:t>
            </a:r>
            <a:r>
              <a:rPr lang="en-US" sz="3200" dirty="0" err="1">
                <a:latin typeface="Arial" panose="020B0604020202020204" pitchFamily="34" charset="0"/>
                <a:cs typeface="Arial" panose="020B0604020202020204" pitchFamily="34" charset="0"/>
              </a:rPr>
              <a:t>là</a:t>
            </a:r>
            <a:r>
              <a:rPr lang="en-US" sz="3200" dirty="0">
                <a:latin typeface="Arial" panose="020B0604020202020204" pitchFamily="34" charset="0"/>
                <a:cs typeface="Arial" panose="020B0604020202020204" pitchFamily="34" charset="0"/>
              </a:rPr>
              <a:t> …….</a:t>
            </a:r>
          </a:p>
        </p:txBody>
      </p:sp>
      <p:sp>
        <p:nvSpPr>
          <p:cNvPr id="25" name="TextBox 24">
            <a:extLst>
              <a:ext uri="{FF2B5EF4-FFF2-40B4-BE49-F238E27FC236}">
                <a16:creationId xmlns:a16="http://schemas.microsoft.com/office/drawing/2014/main" id="{24F97E33-9DD4-490B-9677-26B8A3D8DD7D}"/>
              </a:ext>
            </a:extLst>
          </p:cNvPr>
          <p:cNvSpPr txBox="1"/>
          <p:nvPr/>
        </p:nvSpPr>
        <p:spPr>
          <a:xfrm>
            <a:off x="8092510" y="4445205"/>
            <a:ext cx="585860" cy="584775"/>
          </a:xfrm>
          <a:prstGeom prst="rect">
            <a:avLst/>
          </a:prstGeom>
          <a:solidFill>
            <a:schemeClr val="bg1"/>
          </a:solidFill>
        </p:spPr>
        <p:txBody>
          <a:bodyPr wrap="square" rtlCol="0">
            <a:spAutoFit/>
          </a:bodyPr>
          <a:lstStyle/>
          <a:p>
            <a:pPr algn="ctr"/>
            <a:r>
              <a:rPr lang="en-US" sz="3200" dirty="0">
                <a:solidFill>
                  <a:srgbClr val="FF0000"/>
                </a:solidFill>
                <a:latin typeface="Arial" panose="020B0604020202020204" pitchFamily="34" charset="0"/>
                <a:cs typeface="Arial" panose="020B0604020202020204" pitchFamily="34" charset="0"/>
              </a:rPr>
              <a:t>2</a:t>
            </a:r>
          </a:p>
        </p:txBody>
      </p:sp>
      <p:sp>
        <p:nvSpPr>
          <p:cNvPr id="26" name="TextBox 25">
            <a:extLst>
              <a:ext uri="{FF2B5EF4-FFF2-40B4-BE49-F238E27FC236}">
                <a16:creationId xmlns:a16="http://schemas.microsoft.com/office/drawing/2014/main" id="{02389ECF-7A1E-4393-B55F-045674F96FC5}"/>
              </a:ext>
            </a:extLst>
          </p:cNvPr>
          <p:cNvSpPr txBox="1"/>
          <p:nvPr/>
        </p:nvSpPr>
        <p:spPr>
          <a:xfrm>
            <a:off x="6090311" y="4951119"/>
            <a:ext cx="538365" cy="584775"/>
          </a:xfrm>
          <a:prstGeom prst="rect">
            <a:avLst/>
          </a:prstGeom>
          <a:solidFill>
            <a:schemeClr val="bg1"/>
          </a:solidFill>
        </p:spPr>
        <p:txBody>
          <a:bodyPr wrap="square" rtlCol="0">
            <a:spAutoFit/>
          </a:bodyPr>
          <a:lstStyle/>
          <a:p>
            <a:pPr algn="ctr"/>
            <a:r>
              <a:rPr lang="en-US" sz="3200" dirty="0">
                <a:solidFill>
                  <a:srgbClr val="FF0000"/>
                </a:solidFill>
                <a:latin typeface="Arial" panose="020B0604020202020204" pitchFamily="34" charset="0"/>
                <a:cs typeface="Arial" panose="020B0604020202020204" pitchFamily="34" charset="0"/>
              </a:rPr>
              <a:t>Li</a:t>
            </a:r>
          </a:p>
        </p:txBody>
      </p:sp>
      <p:sp>
        <p:nvSpPr>
          <p:cNvPr id="27" name="TextBox 26">
            <a:extLst>
              <a:ext uri="{FF2B5EF4-FFF2-40B4-BE49-F238E27FC236}">
                <a16:creationId xmlns:a16="http://schemas.microsoft.com/office/drawing/2014/main" id="{2F88B56B-7639-46DF-BB03-D3BC8102392F}"/>
              </a:ext>
            </a:extLst>
          </p:cNvPr>
          <p:cNvSpPr txBox="1"/>
          <p:nvPr/>
        </p:nvSpPr>
        <p:spPr>
          <a:xfrm>
            <a:off x="7069005" y="4963184"/>
            <a:ext cx="740868" cy="584775"/>
          </a:xfrm>
          <a:prstGeom prst="rect">
            <a:avLst/>
          </a:prstGeom>
          <a:solidFill>
            <a:schemeClr val="bg1"/>
          </a:solidFill>
        </p:spPr>
        <p:txBody>
          <a:bodyPr wrap="square" rtlCol="0">
            <a:spAutoFit/>
          </a:bodyPr>
          <a:lstStyle/>
          <a:p>
            <a:pPr algn="ctr"/>
            <a:r>
              <a:rPr lang="en-US" sz="3200" dirty="0">
                <a:solidFill>
                  <a:srgbClr val="FF0000"/>
                </a:solidFill>
                <a:latin typeface="Arial" panose="020B0604020202020204" pitchFamily="34" charset="0"/>
                <a:cs typeface="Arial" panose="020B0604020202020204" pitchFamily="34" charset="0"/>
              </a:rPr>
              <a:t>+3</a:t>
            </a:r>
          </a:p>
        </p:txBody>
      </p:sp>
      <p:sp>
        <p:nvSpPr>
          <p:cNvPr id="28" name="TextBox 27">
            <a:extLst>
              <a:ext uri="{FF2B5EF4-FFF2-40B4-BE49-F238E27FC236}">
                <a16:creationId xmlns:a16="http://schemas.microsoft.com/office/drawing/2014/main" id="{74DA3AA1-C4F8-4AAE-AB05-06E4877368D9}"/>
              </a:ext>
            </a:extLst>
          </p:cNvPr>
          <p:cNvSpPr txBox="1"/>
          <p:nvPr/>
        </p:nvSpPr>
        <p:spPr>
          <a:xfrm>
            <a:off x="8552091" y="4963183"/>
            <a:ext cx="740868" cy="584775"/>
          </a:xfrm>
          <a:prstGeom prst="rect">
            <a:avLst/>
          </a:prstGeom>
          <a:solidFill>
            <a:schemeClr val="bg1"/>
          </a:solidFill>
        </p:spPr>
        <p:txBody>
          <a:bodyPr wrap="square" rtlCol="0">
            <a:spAutoFit/>
          </a:bodyPr>
          <a:lstStyle/>
          <a:p>
            <a:pPr algn="ctr"/>
            <a:r>
              <a:rPr lang="en-US" sz="3200" dirty="0">
                <a:solidFill>
                  <a:srgbClr val="FF0000"/>
                </a:solidFill>
                <a:latin typeface="Arial" panose="020B0604020202020204" pitchFamily="34" charset="0"/>
                <a:cs typeface="Arial" panose="020B0604020202020204" pitchFamily="34" charset="0"/>
              </a:rPr>
              <a:t>Ne</a:t>
            </a:r>
          </a:p>
        </p:txBody>
      </p:sp>
      <p:sp>
        <p:nvSpPr>
          <p:cNvPr id="29" name="TextBox 28">
            <a:extLst>
              <a:ext uri="{FF2B5EF4-FFF2-40B4-BE49-F238E27FC236}">
                <a16:creationId xmlns:a16="http://schemas.microsoft.com/office/drawing/2014/main" id="{5DA07C2D-310E-43C0-A1CE-AB5F59B7AAB3}"/>
              </a:ext>
            </a:extLst>
          </p:cNvPr>
          <p:cNvSpPr txBox="1"/>
          <p:nvPr/>
        </p:nvSpPr>
        <p:spPr>
          <a:xfrm>
            <a:off x="9726047" y="4936863"/>
            <a:ext cx="962455" cy="584775"/>
          </a:xfrm>
          <a:prstGeom prst="rect">
            <a:avLst/>
          </a:prstGeom>
          <a:solidFill>
            <a:schemeClr val="bg1"/>
          </a:solidFill>
        </p:spPr>
        <p:txBody>
          <a:bodyPr wrap="square" rtlCol="0">
            <a:spAutoFit/>
          </a:bodyPr>
          <a:lstStyle/>
          <a:p>
            <a:pPr algn="ctr"/>
            <a:r>
              <a:rPr lang="en-US" sz="3200" dirty="0">
                <a:solidFill>
                  <a:srgbClr val="FF0000"/>
                </a:solidFill>
                <a:latin typeface="Arial" panose="020B0604020202020204" pitchFamily="34" charset="0"/>
                <a:cs typeface="Arial" panose="020B0604020202020204" pitchFamily="34" charset="0"/>
              </a:rPr>
              <a:t>+10</a:t>
            </a:r>
          </a:p>
        </p:txBody>
      </p:sp>
    </p:spTree>
    <p:extLst>
      <p:ext uri="{BB962C8B-B14F-4D97-AF65-F5344CB8AC3E}">
        <p14:creationId xmlns:p14="http://schemas.microsoft.com/office/powerpoint/2010/main" val="406064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5" grpId="0" animBg="1"/>
      <p:bldP spid="26" grpId="0" animBg="1"/>
      <p:bldP spid="27" grpId="0" animBg="1"/>
      <p:bldP spid="28" grpId="0" animBg="1"/>
      <p:bldP spid="2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E76F4E4-C52D-4EAF-A44A-EC7FA1FEE9C2}"/>
              </a:ext>
            </a:extLst>
          </p:cNvPr>
          <p:cNvPicPr>
            <a:picLocks noChangeAspect="1"/>
          </p:cNvPicPr>
          <p:nvPr/>
        </p:nvPicPr>
        <p:blipFill rotWithShape="1">
          <a:blip r:embed="rId2"/>
          <a:srcRect l="7083" r="11086" b="10463"/>
          <a:stretch/>
        </p:blipFill>
        <p:spPr>
          <a:xfrm>
            <a:off x="110840" y="2279774"/>
            <a:ext cx="1463448" cy="1484898"/>
          </a:xfrm>
          <a:prstGeom prst="rect">
            <a:avLst/>
          </a:prstGeom>
        </p:spPr>
      </p:pic>
      <p:pic>
        <p:nvPicPr>
          <p:cNvPr id="4" name="Picture 3">
            <a:extLst>
              <a:ext uri="{FF2B5EF4-FFF2-40B4-BE49-F238E27FC236}">
                <a16:creationId xmlns:a16="http://schemas.microsoft.com/office/drawing/2014/main" id="{D8DE7857-02DE-485A-ACF1-22A303C74E17}"/>
              </a:ext>
            </a:extLst>
          </p:cNvPr>
          <p:cNvPicPr>
            <a:picLocks noChangeAspect="1"/>
          </p:cNvPicPr>
          <p:nvPr/>
        </p:nvPicPr>
        <p:blipFill>
          <a:blip r:embed="rId3"/>
          <a:stretch>
            <a:fillRect/>
          </a:stretch>
        </p:blipFill>
        <p:spPr>
          <a:xfrm rot="5400000">
            <a:off x="618057" y="-396377"/>
            <a:ext cx="1988825" cy="3003259"/>
          </a:xfrm>
          <a:prstGeom prst="rect">
            <a:avLst/>
          </a:prstGeom>
        </p:spPr>
      </p:pic>
      <p:pic>
        <p:nvPicPr>
          <p:cNvPr id="5" name="Picture 4">
            <a:extLst>
              <a:ext uri="{FF2B5EF4-FFF2-40B4-BE49-F238E27FC236}">
                <a16:creationId xmlns:a16="http://schemas.microsoft.com/office/drawing/2014/main" id="{96283A10-555F-48B2-B7CC-F81EB7B08B61}"/>
              </a:ext>
            </a:extLst>
          </p:cNvPr>
          <p:cNvPicPr>
            <a:picLocks noChangeAspect="1"/>
          </p:cNvPicPr>
          <p:nvPr/>
        </p:nvPicPr>
        <p:blipFill>
          <a:blip r:embed="rId4"/>
          <a:stretch>
            <a:fillRect/>
          </a:stretch>
        </p:blipFill>
        <p:spPr>
          <a:xfrm rot="5400000">
            <a:off x="4336157" y="-1138928"/>
            <a:ext cx="1992514" cy="4492050"/>
          </a:xfrm>
          <a:prstGeom prst="rect">
            <a:avLst/>
          </a:prstGeom>
        </p:spPr>
      </p:pic>
      <p:pic>
        <p:nvPicPr>
          <p:cNvPr id="6" name="Picture 5">
            <a:extLst>
              <a:ext uri="{FF2B5EF4-FFF2-40B4-BE49-F238E27FC236}">
                <a16:creationId xmlns:a16="http://schemas.microsoft.com/office/drawing/2014/main" id="{63DEBC46-9117-4EFE-8DD8-225B2C233BF2}"/>
              </a:ext>
            </a:extLst>
          </p:cNvPr>
          <p:cNvPicPr>
            <a:picLocks noChangeAspect="1"/>
          </p:cNvPicPr>
          <p:nvPr/>
        </p:nvPicPr>
        <p:blipFill>
          <a:blip r:embed="rId5"/>
          <a:stretch>
            <a:fillRect/>
          </a:stretch>
        </p:blipFill>
        <p:spPr>
          <a:xfrm rot="5400000">
            <a:off x="8825895" y="-1136614"/>
            <a:ext cx="1988825" cy="4483735"/>
          </a:xfrm>
          <a:prstGeom prst="rect">
            <a:avLst/>
          </a:prstGeom>
        </p:spPr>
      </p:pic>
      <p:pic>
        <p:nvPicPr>
          <p:cNvPr id="7" name="Picture 6">
            <a:extLst>
              <a:ext uri="{FF2B5EF4-FFF2-40B4-BE49-F238E27FC236}">
                <a16:creationId xmlns:a16="http://schemas.microsoft.com/office/drawing/2014/main" id="{CCD48684-DA13-4EC3-BFB8-893E6A9F035D}"/>
              </a:ext>
            </a:extLst>
          </p:cNvPr>
          <p:cNvPicPr>
            <a:picLocks noChangeAspect="1"/>
          </p:cNvPicPr>
          <p:nvPr/>
        </p:nvPicPr>
        <p:blipFill rotWithShape="1">
          <a:blip r:embed="rId6"/>
          <a:srcRect b="6292"/>
          <a:stretch/>
        </p:blipFill>
        <p:spPr>
          <a:xfrm>
            <a:off x="10598727" y="2265741"/>
            <a:ext cx="1463448" cy="1498931"/>
          </a:xfrm>
          <a:prstGeom prst="rect">
            <a:avLst/>
          </a:prstGeom>
        </p:spPr>
      </p:pic>
      <p:pic>
        <p:nvPicPr>
          <p:cNvPr id="8" name="Picture 7">
            <a:extLst>
              <a:ext uri="{FF2B5EF4-FFF2-40B4-BE49-F238E27FC236}">
                <a16:creationId xmlns:a16="http://schemas.microsoft.com/office/drawing/2014/main" id="{A4B775B9-B11E-4479-8182-3BDF09A697A0}"/>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saturation sat="400000"/>
                    </a14:imgEffect>
                  </a14:imgLayer>
                </a14:imgProps>
              </a:ext>
            </a:extLst>
          </a:blip>
          <a:stretch>
            <a:fillRect/>
          </a:stretch>
        </p:blipFill>
        <p:spPr>
          <a:xfrm>
            <a:off x="1612469" y="2265741"/>
            <a:ext cx="1463449" cy="1435574"/>
          </a:xfrm>
          <a:prstGeom prst="rect">
            <a:avLst/>
          </a:prstGeom>
        </p:spPr>
      </p:pic>
      <p:pic>
        <p:nvPicPr>
          <p:cNvPr id="9" name="Picture 8">
            <a:extLst>
              <a:ext uri="{FF2B5EF4-FFF2-40B4-BE49-F238E27FC236}">
                <a16:creationId xmlns:a16="http://schemas.microsoft.com/office/drawing/2014/main" id="{6AB8F25C-38B4-496D-8155-02B27058F637}"/>
              </a:ext>
            </a:extLst>
          </p:cNvPr>
          <p:cNvPicPr>
            <a:picLocks noChangeAspect="1"/>
          </p:cNvPicPr>
          <p:nvPr/>
        </p:nvPicPr>
        <p:blipFill rotWithShape="1">
          <a:blip r:embed="rId9"/>
          <a:srcRect l="2599"/>
          <a:stretch/>
        </p:blipFill>
        <p:spPr>
          <a:xfrm>
            <a:off x="3127954" y="2279774"/>
            <a:ext cx="1364379" cy="1421541"/>
          </a:xfrm>
          <a:prstGeom prst="rect">
            <a:avLst/>
          </a:prstGeom>
        </p:spPr>
      </p:pic>
      <p:pic>
        <p:nvPicPr>
          <p:cNvPr id="10" name="Picture 9">
            <a:extLst>
              <a:ext uri="{FF2B5EF4-FFF2-40B4-BE49-F238E27FC236}">
                <a16:creationId xmlns:a16="http://schemas.microsoft.com/office/drawing/2014/main" id="{A431E2C3-7474-49B3-A58A-53C6B696726D}"/>
              </a:ext>
            </a:extLst>
          </p:cNvPr>
          <p:cNvPicPr>
            <a:picLocks noChangeAspect="1"/>
          </p:cNvPicPr>
          <p:nvPr/>
        </p:nvPicPr>
        <p:blipFill>
          <a:blip r:embed="rId10">
            <a:extLst>
              <a:ext uri="{BEBA8EAE-BF5A-486C-A8C5-ECC9F3942E4B}">
                <a14:imgProps xmlns:a14="http://schemas.microsoft.com/office/drawing/2010/main">
                  <a14:imgLayer r:embed="rId11">
                    <a14:imgEffect>
                      <a14:sharpenSoften amount="50000"/>
                    </a14:imgEffect>
                    <a14:imgEffect>
                      <a14:saturation sat="400000"/>
                    </a14:imgEffect>
                  </a14:imgLayer>
                </a14:imgProps>
              </a:ext>
            </a:extLst>
          </a:blip>
          <a:stretch>
            <a:fillRect/>
          </a:stretch>
        </p:blipFill>
        <p:spPr>
          <a:xfrm>
            <a:off x="4544369" y="2265741"/>
            <a:ext cx="1551631" cy="1515547"/>
          </a:xfrm>
          <a:prstGeom prst="rect">
            <a:avLst/>
          </a:prstGeom>
        </p:spPr>
      </p:pic>
      <p:pic>
        <p:nvPicPr>
          <p:cNvPr id="11" name="Picture 10">
            <a:extLst>
              <a:ext uri="{FF2B5EF4-FFF2-40B4-BE49-F238E27FC236}">
                <a16:creationId xmlns:a16="http://schemas.microsoft.com/office/drawing/2014/main" id="{DBDC303F-A79F-4819-866F-EE2D8ACBCF21}"/>
              </a:ext>
            </a:extLst>
          </p:cNvPr>
          <p:cNvPicPr>
            <a:picLocks noChangeAspect="1"/>
          </p:cNvPicPr>
          <p:nvPr/>
        </p:nvPicPr>
        <p:blipFill>
          <a:blip r:embed="rId12">
            <a:extLst>
              <a:ext uri="{BEBA8EAE-BF5A-486C-A8C5-ECC9F3942E4B}">
                <a14:imgProps xmlns:a14="http://schemas.microsoft.com/office/drawing/2010/main">
                  <a14:imgLayer r:embed="rId13">
                    <a14:imgEffect>
                      <a14:sharpenSoften amount="50000"/>
                    </a14:imgEffect>
                    <a14:imgEffect>
                      <a14:saturation sat="400000"/>
                    </a14:imgEffect>
                  </a14:imgLayer>
                </a14:imgProps>
              </a:ext>
            </a:extLst>
          </a:blip>
          <a:stretch>
            <a:fillRect/>
          </a:stretch>
        </p:blipFill>
        <p:spPr>
          <a:xfrm>
            <a:off x="6096000" y="2265741"/>
            <a:ext cx="1466902" cy="1498931"/>
          </a:xfrm>
          <a:prstGeom prst="rect">
            <a:avLst/>
          </a:prstGeom>
        </p:spPr>
      </p:pic>
      <p:sp>
        <p:nvSpPr>
          <p:cNvPr id="12" name="TextBox 11">
            <a:extLst>
              <a:ext uri="{FF2B5EF4-FFF2-40B4-BE49-F238E27FC236}">
                <a16:creationId xmlns:a16="http://schemas.microsoft.com/office/drawing/2014/main" id="{BAFC1CE0-53AE-4E66-84AA-43A5E8E261B6}"/>
              </a:ext>
            </a:extLst>
          </p:cNvPr>
          <p:cNvSpPr txBox="1"/>
          <p:nvPr/>
        </p:nvSpPr>
        <p:spPr>
          <a:xfrm>
            <a:off x="6608618" y="2868335"/>
            <a:ext cx="484909" cy="276999"/>
          </a:xfrm>
          <a:prstGeom prst="rect">
            <a:avLst/>
          </a:prstGeom>
          <a:solidFill>
            <a:srgbClr val="A0FF9F"/>
          </a:solidFill>
        </p:spPr>
        <p:txBody>
          <a:bodyPr wrap="square" rtlCol="0">
            <a:spAutoFit/>
          </a:bodyPr>
          <a:lstStyle/>
          <a:p>
            <a:r>
              <a:rPr lang="en-US" sz="1200" b="1" dirty="0"/>
              <a:t>+15</a:t>
            </a:r>
          </a:p>
        </p:txBody>
      </p:sp>
      <p:pic>
        <p:nvPicPr>
          <p:cNvPr id="13" name="Picture 12">
            <a:extLst>
              <a:ext uri="{FF2B5EF4-FFF2-40B4-BE49-F238E27FC236}">
                <a16:creationId xmlns:a16="http://schemas.microsoft.com/office/drawing/2014/main" id="{B0A7DBCC-CA05-4F7E-BC30-306B780C82ED}"/>
              </a:ext>
            </a:extLst>
          </p:cNvPr>
          <p:cNvPicPr>
            <a:picLocks noChangeAspect="1"/>
          </p:cNvPicPr>
          <p:nvPr/>
        </p:nvPicPr>
        <p:blipFill>
          <a:blip r:embed="rId14">
            <a:extLst>
              <a:ext uri="{BEBA8EAE-BF5A-486C-A8C5-ECC9F3942E4B}">
                <a14:imgProps xmlns:a14="http://schemas.microsoft.com/office/drawing/2010/main">
                  <a14:imgLayer r:embed="rId15">
                    <a14:imgEffect>
                      <a14:sharpenSoften amount="50000"/>
                    </a14:imgEffect>
                    <a14:imgEffect>
                      <a14:saturation sat="400000"/>
                    </a14:imgEffect>
                  </a14:imgLayer>
                </a14:imgProps>
              </a:ext>
            </a:extLst>
          </a:blip>
          <a:stretch>
            <a:fillRect/>
          </a:stretch>
        </p:blipFill>
        <p:spPr>
          <a:xfrm>
            <a:off x="7633571" y="2265741"/>
            <a:ext cx="1432510" cy="1365361"/>
          </a:xfrm>
          <a:prstGeom prst="rect">
            <a:avLst/>
          </a:prstGeom>
        </p:spPr>
      </p:pic>
      <p:pic>
        <p:nvPicPr>
          <p:cNvPr id="14" name="Picture 13">
            <a:extLst>
              <a:ext uri="{FF2B5EF4-FFF2-40B4-BE49-F238E27FC236}">
                <a16:creationId xmlns:a16="http://schemas.microsoft.com/office/drawing/2014/main" id="{5C3563DE-4692-47B4-9145-BC796D67E37D}"/>
              </a:ext>
            </a:extLst>
          </p:cNvPr>
          <p:cNvPicPr>
            <a:picLocks noChangeAspect="1"/>
          </p:cNvPicPr>
          <p:nvPr/>
        </p:nvPicPr>
        <p:blipFill>
          <a:blip r:embed="rId16"/>
          <a:stretch>
            <a:fillRect/>
          </a:stretch>
        </p:blipFill>
        <p:spPr>
          <a:xfrm>
            <a:off x="9131825" y="2279773"/>
            <a:ext cx="1432510" cy="1407081"/>
          </a:xfrm>
          <a:prstGeom prst="rect">
            <a:avLst/>
          </a:prstGeom>
        </p:spPr>
      </p:pic>
      <p:sp>
        <p:nvSpPr>
          <p:cNvPr id="15" name="TextBox 14">
            <a:extLst>
              <a:ext uri="{FF2B5EF4-FFF2-40B4-BE49-F238E27FC236}">
                <a16:creationId xmlns:a16="http://schemas.microsoft.com/office/drawing/2014/main" id="{FD2E5AE7-2E41-4502-B997-266B4E08D4C2}"/>
              </a:ext>
            </a:extLst>
          </p:cNvPr>
          <p:cNvSpPr txBox="1"/>
          <p:nvPr/>
        </p:nvSpPr>
        <p:spPr>
          <a:xfrm>
            <a:off x="319608" y="4382258"/>
            <a:ext cx="11207374" cy="1569660"/>
          </a:xfrm>
          <a:prstGeom prst="rect">
            <a:avLst/>
          </a:prstGeom>
          <a:noFill/>
        </p:spPr>
        <p:txBody>
          <a:bodyPr wrap="square" rtlCol="0">
            <a:spAutoFit/>
          </a:bodyPr>
          <a:lstStyle/>
          <a:p>
            <a:pPr algn="just"/>
            <a:r>
              <a:rPr lang="en-US" sz="3200" b="1" dirty="0">
                <a:solidFill>
                  <a:schemeClr val="accent1">
                    <a:lumMod val="50000"/>
                  </a:schemeClr>
                </a:solidFill>
                <a:latin typeface="Arial" panose="020B0604020202020204" pitchFamily="34" charset="0"/>
                <a:cs typeface="Arial" panose="020B0604020202020204" pitchFamily="34" charset="0"/>
              </a:rPr>
              <a:t>Chu </a:t>
            </a:r>
            <a:r>
              <a:rPr lang="en-US" sz="3200" b="1" dirty="0" err="1">
                <a:solidFill>
                  <a:schemeClr val="accent1">
                    <a:lumMod val="50000"/>
                  </a:schemeClr>
                </a:solidFill>
                <a:latin typeface="Arial" panose="020B0604020202020204" pitchFamily="34" charset="0"/>
                <a:cs typeface="Arial" panose="020B0604020202020204" pitchFamily="34" charset="0"/>
              </a:rPr>
              <a:t>kì</a:t>
            </a:r>
            <a:r>
              <a:rPr lang="en-US" sz="3200" b="1" dirty="0">
                <a:solidFill>
                  <a:schemeClr val="accent1">
                    <a:lumMod val="50000"/>
                  </a:schemeClr>
                </a:solidFill>
                <a:latin typeface="Arial" panose="020B0604020202020204" pitchFamily="34" charset="0"/>
                <a:cs typeface="Arial" panose="020B0604020202020204" pitchFamily="34" charset="0"/>
              </a:rPr>
              <a:t> 3 </a:t>
            </a:r>
            <a:r>
              <a:rPr lang="en-US" sz="3200" dirty="0" err="1">
                <a:latin typeface="Arial" panose="020B0604020202020204" pitchFamily="34" charset="0"/>
                <a:cs typeface="Arial" panose="020B0604020202020204" pitchFamily="34" charset="0"/>
              </a:rPr>
              <a:t>gồm</a:t>
            </a:r>
            <a:r>
              <a:rPr lang="en-US" sz="3200" dirty="0">
                <a:latin typeface="Arial" panose="020B0604020202020204" pitchFamily="34" charset="0"/>
                <a:cs typeface="Arial" panose="020B0604020202020204" pitchFamily="34" charset="0"/>
              </a:rPr>
              <a:t> 8 </a:t>
            </a:r>
            <a:r>
              <a:rPr lang="en-US" sz="3200" dirty="0" err="1">
                <a:latin typeface="Arial" panose="020B0604020202020204" pitchFamily="34" charset="0"/>
                <a:cs typeface="Arial" panose="020B0604020202020204" pitchFamily="34" charset="0"/>
              </a:rPr>
              <a:t>nguyên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tố</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từ</a:t>
            </a:r>
            <a:r>
              <a:rPr lang="en-US" sz="3200" dirty="0">
                <a:latin typeface="Arial" panose="020B0604020202020204" pitchFamily="34" charset="0"/>
                <a:cs typeface="Arial" panose="020B0604020202020204" pitchFamily="34" charset="0"/>
              </a:rPr>
              <a:t> Na </a:t>
            </a:r>
            <a:r>
              <a:rPr lang="en-US" sz="3200" dirty="0" err="1">
                <a:latin typeface="Arial" panose="020B0604020202020204" pitchFamily="34" charset="0"/>
                <a:cs typeface="Arial" panose="020B0604020202020204" pitchFamily="34" charset="0"/>
              </a:rPr>
              <a:t>đến</a:t>
            </a:r>
            <a:r>
              <a:rPr lang="en-US" sz="3200" dirty="0">
                <a:latin typeface="Arial" panose="020B0604020202020204" pitchFamily="34" charset="0"/>
                <a:cs typeface="Arial" panose="020B0604020202020204" pitchFamily="34" charset="0"/>
              </a:rPr>
              <a:t> Ar. </a:t>
            </a:r>
          </a:p>
          <a:p>
            <a:pPr algn="just"/>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Nguyên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tử</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của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các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nguyên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tố</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này</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có</a:t>
            </a:r>
            <a:r>
              <a:rPr lang="en-US" sz="3200" dirty="0">
                <a:latin typeface="Arial" panose="020B0604020202020204" pitchFamily="34" charset="0"/>
                <a:cs typeface="Arial" panose="020B0604020202020204" pitchFamily="34" charset="0"/>
              </a:rPr>
              <a:t> ….. </a:t>
            </a:r>
            <a:r>
              <a:rPr lang="en-US" sz="3200" dirty="0" err="1">
                <a:latin typeface="Arial" panose="020B0604020202020204" pitchFamily="34" charset="0"/>
                <a:cs typeface="Arial" panose="020B0604020202020204" pitchFamily="34" charset="0"/>
              </a:rPr>
              <a:t>lớp</a:t>
            </a:r>
            <a:r>
              <a:rPr lang="en-US" sz="3200" dirty="0">
                <a:latin typeface="Arial" panose="020B0604020202020204" pitchFamily="34" charset="0"/>
                <a:cs typeface="Arial" panose="020B0604020202020204" pitchFamily="34" charset="0"/>
              </a:rPr>
              <a:t> electron. </a:t>
            </a:r>
          </a:p>
          <a:p>
            <a:pPr algn="just"/>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Điện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tích</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hạt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nhân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tăng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từ</a:t>
            </a:r>
            <a:r>
              <a:rPr lang="en-US" sz="3200" dirty="0">
                <a:latin typeface="Arial" panose="020B0604020202020204" pitchFamily="34" charset="0"/>
                <a:cs typeface="Arial" panose="020B0604020202020204" pitchFamily="34" charset="0"/>
              </a:rPr>
              <a:t> .... </a:t>
            </a:r>
            <a:r>
              <a:rPr lang="en-US" sz="3200" dirty="0" err="1">
                <a:latin typeface="Arial" panose="020B0604020202020204" pitchFamily="34" charset="0"/>
                <a:cs typeface="Arial" panose="020B0604020202020204" pitchFamily="34" charset="0"/>
              </a:rPr>
              <a:t>là</a:t>
            </a:r>
            <a:r>
              <a:rPr lang="en-US" sz="3200" dirty="0">
                <a:latin typeface="Arial" panose="020B0604020202020204" pitchFamily="34" charset="0"/>
                <a:cs typeface="Arial" panose="020B0604020202020204" pitchFamily="34" charset="0"/>
              </a:rPr>
              <a:t> …   </a:t>
            </a:r>
            <a:r>
              <a:rPr lang="en-US" sz="3200" dirty="0" err="1">
                <a:latin typeface="Arial" panose="020B0604020202020204" pitchFamily="34" charset="0"/>
                <a:cs typeface="Arial" panose="020B0604020202020204" pitchFamily="34" charset="0"/>
              </a:rPr>
              <a:t>đến</a:t>
            </a:r>
            <a:r>
              <a:rPr lang="en-US" sz="3200" dirty="0">
                <a:latin typeface="Arial" panose="020B0604020202020204" pitchFamily="34" charset="0"/>
                <a:cs typeface="Arial" panose="020B0604020202020204" pitchFamily="34" charset="0"/>
              </a:rPr>
              <a:t> …   </a:t>
            </a:r>
            <a:r>
              <a:rPr lang="en-US" sz="3200" dirty="0" err="1">
                <a:latin typeface="Arial" panose="020B0604020202020204" pitchFamily="34" charset="0"/>
                <a:cs typeface="Arial" panose="020B0604020202020204" pitchFamily="34" charset="0"/>
              </a:rPr>
              <a:t>là</a:t>
            </a:r>
            <a:r>
              <a:rPr lang="en-US" sz="3200" dirty="0">
                <a:latin typeface="Arial" panose="020B0604020202020204" pitchFamily="34" charset="0"/>
                <a:cs typeface="Arial" panose="020B0604020202020204" pitchFamily="34" charset="0"/>
              </a:rPr>
              <a:t> …….</a:t>
            </a:r>
          </a:p>
        </p:txBody>
      </p:sp>
      <p:sp>
        <p:nvSpPr>
          <p:cNvPr id="16" name="TextBox 15">
            <a:extLst>
              <a:ext uri="{FF2B5EF4-FFF2-40B4-BE49-F238E27FC236}">
                <a16:creationId xmlns:a16="http://schemas.microsoft.com/office/drawing/2014/main" id="{04D4C428-9773-4D4B-A1D7-E45F14CB417C}"/>
              </a:ext>
            </a:extLst>
          </p:cNvPr>
          <p:cNvSpPr txBox="1"/>
          <p:nvPr/>
        </p:nvSpPr>
        <p:spPr>
          <a:xfrm>
            <a:off x="8092510" y="4874700"/>
            <a:ext cx="564910" cy="584775"/>
          </a:xfrm>
          <a:prstGeom prst="rect">
            <a:avLst/>
          </a:prstGeom>
          <a:solidFill>
            <a:schemeClr val="bg1"/>
          </a:solidFill>
        </p:spPr>
        <p:txBody>
          <a:bodyPr wrap="square" rtlCol="0">
            <a:spAutoFit/>
          </a:bodyPr>
          <a:lstStyle/>
          <a:p>
            <a:pPr algn="ctr"/>
            <a:r>
              <a:rPr lang="en-US" sz="3200" dirty="0">
                <a:solidFill>
                  <a:srgbClr val="FF0000"/>
                </a:solidFill>
                <a:latin typeface="Arial" panose="020B0604020202020204" pitchFamily="34" charset="0"/>
                <a:cs typeface="Arial" panose="020B0604020202020204" pitchFamily="34" charset="0"/>
              </a:rPr>
              <a:t>3</a:t>
            </a:r>
          </a:p>
        </p:txBody>
      </p:sp>
      <p:sp>
        <p:nvSpPr>
          <p:cNvPr id="17" name="TextBox 16">
            <a:extLst>
              <a:ext uri="{FF2B5EF4-FFF2-40B4-BE49-F238E27FC236}">
                <a16:creationId xmlns:a16="http://schemas.microsoft.com/office/drawing/2014/main" id="{9A21594D-937F-48A1-BC25-375DF1512CCB}"/>
              </a:ext>
            </a:extLst>
          </p:cNvPr>
          <p:cNvSpPr txBox="1"/>
          <p:nvPr/>
        </p:nvSpPr>
        <p:spPr>
          <a:xfrm>
            <a:off x="6000377" y="5380614"/>
            <a:ext cx="714375" cy="584775"/>
          </a:xfrm>
          <a:prstGeom prst="rect">
            <a:avLst/>
          </a:prstGeom>
          <a:solidFill>
            <a:schemeClr val="bg1"/>
          </a:solidFill>
        </p:spPr>
        <p:txBody>
          <a:bodyPr wrap="square" rtlCol="0">
            <a:spAutoFit/>
          </a:bodyPr>
          <a:lstStyle/>
          <a:p>
            <a:pPr algn="ctr"/>
            <a:r>
              <a:rPr lang="en-US" sz="3200" dirty="0">
                <a:solidFill>
                  <a:srgbClr val="FF0000"/>
                </a:solidFill>
                <a:latin typeface="Arial" panose="020B0604020202020204" pitchFamily="34" charset="0"/>
                <a:cs typeface="Arial" panose="020B0604020202020204" pitchFamily="34" charset="0"/>
              </a:rPr>
              <a:t>Na</a:t>
            </a:r>
          </a:p>
        </p:txBody>
      </p:sp>
      <p:sp>
        <p:nvSpPr>
          <p:cNvPr id="18" name="TextBox 17">
            <a:extLst>
              <a:ext uri="{FF2B5EF4-FFF2-40B4-BE49-F238E27FC236}">
                <a16:creationId xmlns:a16="http://schemas.microsoft.com/office/drawing/2014/main" id="{3CD9EEB7-3E83-40F8-9CA5-246E66371ED3}"/>
              </a:ext>
            </a:extLst>
          </p:cNvPr>
          <p:cNvSpPr txBox="1"/>
          <p:nvPr/>
        </p:nvSpPr>
        <p:spPr>
          <a:xfrm>
            <a:off x="7023883" y="5392679"/>
            <a:ext cx="873208" cy="584775"/>
          </a:xfrm>
          <a:prstGeom prst="rect">
            <a:avLst/>
          </a:prstGeom>
          <a:solidFill>
            <a:schemeClr val="bg1"/>
          </a:solidFill>
        </p:spPr>
        <p:txBody>
          <a:bodyPr wrap="square" rtlCol="0">
            <a:spAutoFit/>
          </a:bodyPr>
          <a:lstStyle/>
          <a:p>
            <a:pPr algn="ctr"/>
            <a:r>
              <a:rPr lang="en-US" sz="3200" dirty="0">
                <a:solidFill>
                  <a:srgbClr val="FF0000"/>
                </a:solidFill>
                <a:latin typeface="Arial" panose="020B0604020202020204" pitchFamily="34" charset="0"/>
                <a:cs typeface="Arial" panose="020B0604020202020204" pitchFamily="34" charset="0"/>
              </a:rPr>
              <a:t>+11</a:t>
            </a:r>
          </a:p>
        </p:txBody>
      </p:sp>
      <p:sp>
        <p:nvSpPr>
          <p:cNvPr id="19" name="TextBox 18">
            <a:extLst>
              <a:ext uri="{FF2B5EF4-FFF2-40B4-BE49-F238E27FC236}">
                <a16:creationId xmlns:a16="http://schemas.microsoft.com/office/drawing/2014/main" id="{8EF9DCD3-3D70-4BA7-BC0F-4C679787A99B}"/>
              </a:ext>
            </a:extLst>
          </p:cNvPr>
          <p:cNvSpPr txBox="1"/>
          <p:nvPr/>
        </p:nvSpPr>
        <p:spPr>
          <a:xfrm>
            <a:off x="8552091" y="5351113"/>
            <a:ext cx="714375" cy="584775"/>
          </a:xfrm>
          <a:prstGeom prst="rect">
            <a:avLst/>
          </a:prstGeom>
          <a:solidFill>
            <a:schemeClr val="bg1"/>
          </a:solidFill>
        </p:spPr>
        <p:txBody>
          <a:bodyPr wrap="square" rtlCol="0">
            <a:spAutoFit/>
          </a:bodyPr>
          <a:lstStyle/>
          <a:p>
            <a:pPr algn="ctr"/>
            <a:r>
              <a:rPr lang="en-US" sz="3200" dirty="0" err="1">
                <a:solidFill>
                  <a:srgbClr val="FF0000"/>
                </a:solidFill>
                <a:latin typeface="Arial" panose="020B0604020202020204" pitchFamily="34" charset="0"/>
                <a:cs typeface="Arial" panose="020B0604020202020204" pitchFamily="34" charset="0"/>
              </a:rPr>
              <a:t>Ar</a:t>
            </a:r>
            <a:endParaRPr lang="en-US" sz="3200" dirty="0">
              <a:solidFill>
                <a:srgbClr val="FF0000"/>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83F6126C-390F-4CC4-AE06-0D6DEAD706B8}"/>
              </a:ext>
            </a:extLst>
          </p:cNvPr>
          <p:cNvSpPr txBox="1"/>
          <p:nvPr/>
        </p:nvSpPr>
        <p:spPr>
          <a:xfrm>
            <a:off x="9726048" y="5366358"/>
            <a:ext cx="928038" cy="584775"/>
          </a:xfrm>
          <a:prstGeom prst="rect">
            <a:avLst/>
          </a:prstGeom>
          <a:solidFill>
            <a:schemeClr val="bg1"/>
          </a:solidFill>
        </p:spPr>
        <p:txBody>
          <a:bodyPr wrap="square" rtlCol="0">
            <a:spAutoFit/>
          </a:bodyPr>
          <a:lstStyle/>
          <a:p>
            <a:pPr algn="ctr"/>
            <a:r>
              <a:rPr lang="en-US" sz="3200" dirty="0">
                <a:solidFill>
                  <a:srgbClr val="FF0000"/>
                </a:solidFill>
                <a:latin typeface="Arial" panose="020B0604020202020204" pitchFamily="34" charset="0"/>
                <a:cs typeface="Arial" panose="020B0604020202020204" pitchFamily="34" charset="0"/>
              </a:rPr>
              <a:t>+18</a:t>
            </a:r>
          </a:p>
        </p:txBody>
      </p:sp>
    </p:spTree>
    <p:extLst>
      <p:ext uri="{BB962C8B-B14F-4D97-AF65-F5344CB8AC3E}">
        <p14:creationId xmlns:p14="http://schemas.microsoft.com/office/powerpoint/2010/main" val="1997858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P spid="17" grpId="0" animBg="1"/>
      <p:bldP spid="18" grpId="0" animBg="1"/>
      <p:bldP spid="19" grpId="0" animBg="1"/>
      <p:bldP spid="2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044F06-8F9C-4157-AE73-3C515263410A}"/>
              </a:ext>
            </a:extLst>
          </p:cNvPr>
          <p:cNvSpPr/>
          <p:nvPr/>
        </p:nvSpPr>
        <p:spPr>
          <a:xfrm>
            <a:off x="0" y="0"/>
            <a:ext cx="7186583" cy="646331"/>
          </a:xfrm>
          <a:prstGeom prst="rect">
            <a:avLst/>
          </a:prstGeom>
        </p:spPr>
        <p:txBody>
          <a:bodyPr wrap="none">
            <a:spAutoFit/>
          </a:bodyPr>
          <a:lstStyle/>
          <a:p>
            <a:pPr lvl="0"/>
            <a:r>
              <a:rPr lang="en-US" sz="3600" b="1" dirty="0">
                <a:solidFill>
                  <a:srgbClr val="006600"/>
                </a:solidFill>
                <a:latin typeface="Arial" panose="020B0604020202020204" pitchFamily="34" charset="0"/>
                <a:cs typeface="Arial" panose="020B0604020202020204" pitchFamily="34" charset="0"/>
              </a:rPr>
              <a:t>II. </a:t>
            </a:r>
            <a:r>
              <a:rPr lang="en-US" sz="3600" b="1" dirty="0" err="1">
                <a:solidFill>
                  <a:srgbClr val="006600"/>
                </a:solidFill>
                <a:latin typeface="Arial" panose="020B0604020202020204" pitchFamily="34" charset="0"/>
                <a:cs typeface="Arial" panose="020B0604020202020204" pitchFamily="34" charset="0"/>
              </a:rPr>
              <a:t>CẤU</a:t>
            </a:r>
            <a:r>
              <a:rPr lang="en-US" sz="3600" b="1" dirty="0">
                <a:solidFill>
                  <a:srgbClr val="006600"/>
                </a:solidFill>
                <a:latin typeface="Arial" panose="020B0604020202020204" pitchFamily="34" charset="0"/>
                <a:cs typeface="Arial" panose="020B0604020202020204" pitchFamily="34" charset="0"/>
              </a:rPr>
              <a:t> </a:t>
            </a:r>
            <a:r>
              <a:rPr lang="en-US" sz="3600" b="1" dirty="0" err="1">
                <a:solidFill>
                  <a:srgbClr val="006600"/>
                </a:solidFill>
                <a:latin typeface="Arial" panose="020B0604020202020204" pitchFamily="34" charset="0"/>
                <a:cs typeface="Arial" panose="020B0604020202020204" pitchFamily="34" charset="0"/>
              </a:rPr>
              <a:t>TẠO</a:t>
            </a:r>
            <a:r>
              <a:rPr lang="en-US" sz="3600" b="1" dirty="0">
                <a:solidFill>
                  <a:srgbClr val="006600"/>
                </a:solidFill>
                <a:latin typeface="Arial" panose="020B0604020202020204" pitchFamily="34" charset="0"/>
                <a:cs typeface="Arial" panose="020B0604020202020204" pitchFamily="34" charset="0"/>
              </a:rPr>
              <a:t> </a:t>
            </a:r>
            <a:r>
              <a:rPr lang="en-US" sz="3600" b="1" dirty="0" err="1">
                <a:solidFill>
                  <a:srgbClr val="006600"/>
                </a:solidFill>
                <a:latin typeface="Arial" panose="020B0604020202020204" pitchFamily="34" charset="0"/>
                <a:cs typeface="Arial" panose="020B0604020202020204" pitchFamily="34" charset="0"/>
              </a:rPr>
              <a:t>BẢNG</a:t>
            </a:r>
            <a:r>
              <a:rPr lang="en-US" sz="3600" b="1" dirty="0">
                <a:solidFill>
                  <a:srgbClr val="006600"/>
                </a:solidFill>
                <a:latin typeface="Arial" panose="020B0604020202020204" pitchFamily="34" charset="0"/>
                <a:cs typeface="Arial" panose="020B0604020202020204" pitchFamily="34" charset="0"/>
              </a:rPr>
              <a:t> </a:t>
            </a:r>
            <a:r>
              <a:rPr lang="en-US" sz="3600" b="1" dirty="0" err="1">
                <a:solidFill>
                  <a:srgbClr val="006600"/>
                </a:solidFill>
                <a:latin typeface="Arial" panose="020B0604020202020204" pitchFamily="34" charset="0"/>
                <a:cs typeface="Arial" panose="020B0604020202020204" pitchFamily="34" charset="0"/>
              </a:rPr>
              <a:t>TUẦN</a:t>
            </a:r>
            <a:r>
              <a:rPr lang="en-US" sz="3600" b="1" dirty="0">
                <a:solidFill>
                  <a:srgbClr val="006600"/>
                </a:solidFill>
                <a:latin typeface="Arial" panose="020B0604020202020204" pitchFamily="34" charset="0"/>
                <a:cs typeface="Arial" panose="020B0604020202020204" pitchFamily="34" charset="0"/>
              </a:rPr>
              <a:t> </a:t>
            </a:r>
            <a:r>
              <a:rPr lang="en-US" sz="3600" b="1" dirty="0" err="1">
                <a:solidFill>
                  <a:srgbClr val="006600"/>
                </a:solidFill>
                <a:latin typeface="Arial" panose="020B0604020202020204" pitchFamily="34" charset="0"/>
                <a:cs typeface="Arial" panose="020B0604020202020204" pitchFamily="34" charset="0"/>
              </a:rPr>
              <a:t>HOÀN</a:t>
            </a:r>
            <a:endParaRPr lang="en-US" sz="3600" b="1" dirty="0">
              <a:solidFill>
                <a:srgbClr val="00660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3AC46A1-A018-4083-8118-62F16E38E7A6}"/>
              </a:ext>
            </a:extLst>
          </p:cNvPr>
          <p:cNvSpPr txBox="1"/>
          <p:nvPr/>
        </p:nvSpPr>
        <p:spPr>
          <a:xfrm>
            <a:off x="235527" y="628234"/>
            <a:ext cx="3574473" cy="584775"/>
          </a:xfrm>
          <a:prstGeom prst="rect">
            <a:avLst/>
          </a:prstGeom>
          <a:noFill/>
        </p:spPr>
        <p:txBody>
          <a:bodyPr wrap="square" rtlCol="0">
            <a:spAutoFit/>
          </a:bodyPr>
          <a:lstStyle/>
          <a:p>
            <a:r>
              <a:rPr lang="en-US" sz="3200" b="1" dirty="0">
                <a:solidFill>
                  <a:srgbClr val="800000"/>
                </a:solidFill>
                <a:latin typeface="Arial" panose="020B0604020202020204" pitchFamily="34" charset="0"/>
                <a:cs typeface="Arial" panose="020B0604020202020204" pitchFamily="34" charset="0"/>
              </a:rPr>
              <a:t>2. Chu </a:t>
            </a:r>
            <a:r>
              <a:rPr lang="en-US" sz="3200" b="1" dirty="0" err="1">
                <a:solidFill>
                  <a:srgbClr val="800000"/>
                </a:solidFill>
                <a:latin typeface="Arial" panose="020B0604020202020204" pitchFamily="34" charset="0"/>
                <a:cs typeface="Arial" panose="020B0604020202020204" pitchFamily="34" charset="0"/>
              </a:rPr>
              <a:t>kì</a:t>
            </a:r>
            <a:endParaRPr lang="en-US" sz="3200" b="1" dirty="0">
              <a:solidFill>
                <a:srgbClr val="800000"/>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0D28FFC-83C2-462A-B772-09D49BC2FB7A}"/>
              </a:ext>
            </a:extLst>
          </p:cNvPr>
          <p:cNvSpPr/>
          <p:nvPr/>
        </p:nvSpPr>
        <p:spPr>
          <a:xfrm>
            <a:off x="713509" y="1136015"/>
            <a:ext cx="10764981" cy="5632311"/>
          </a:xfrm>
          <a:prstGeom prst="rect">
            <a:avLst/>
          </a:prstGeom>
          <a:ln>
            <a:solidFill>
              <a:srgbClr val="CC0000"/>
            </a:solidFill>
          </a:ln>
        </p:spPr>
        <p:txBody>
          <a:bodyPr wrap="square">
            <a:spAutoFit/>
          </a:bodyPr>
          <a:lstStyle/>
          <a:p>
            <a:pPr algn="just">
              <a:spcAft>
                <a:spcPts val="0"/>
              </a:spcAft>
              <a:tabLst>
                <a:tab pos="291465" algn="l"/>
              </a:tabLst>
            </a:pP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Bảng</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tuần</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hoàn</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gồm</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7 chu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kì</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a:p>
            <a:pPr algn="just">
              <a:spcAft>
                <a:spcPts val="0"/>
              </a:spcAft>
              <a:tabLst>
                <a:tab pos="291465" algn="l"/>
              </a:tabLst>
            </a:pP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Chu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kì</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nhỏ</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chu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kì</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1, 2, 3 </a:t>
            </a:r>
          </a:p>
          <a:p>
            <a:pPr algn="just">
              <a:spcAft>
                <a:spcPts val="0"/>
              </a:spcAft>
              <a:tabLst>
                <a:tab pos="291465" algn="l"/>
              </a:tabLst>
            </a:pP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Chu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kì</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lớn</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chu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kì</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4, 5, 6, 7  </a:t>
            </a:r>
            <a:endParaRPr lang="en-US" sz="3600"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tabLst>
                <a:tab pos="291465" algn="l"/>
              </a:tabLst>
            </a:pP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Chu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kì</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gồm</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các</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nguyên</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tố</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mà</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nguyên</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tử</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chúng</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có</a:t>
            </a:r>
            <a:r>
              <a:rPr lang="en-US" sz="36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cùng</a:t>
            </a:r>
            <a:r>
              <a:rPr lang="en-US" sz="36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36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lớp</a:t>
            </a:r>
            <a:r>
              <a:rPr lang="en-US" sz="36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electron </a:t>
            </a:r>
            <a:r>
              <a:rPr lang="en-US" sz="36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36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36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xếp</a:t>
            </a:r>
            <a:r>
              <a:rPr lang="en-US" sz="36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thành</a:t>
            </a:r>
            <a:r>
              <a:rPr lang="en-US" sz="36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hàng</a:t>
            </a:r>
            <a:r>
              <a:rPr lang="en-US" sz="36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theo</a:t>
            </a:r>
            <a:r>
              <a:rPr lang="en-US" sz="36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chiều</a:t>
            </a:r>
            <a:r>
              <a:rPr lang="en-US" sz="36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tăng</a:t>
            </a:r>
            <a:r>
              <a:rPr lang="en-US" sz="36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dần</a:t>
            </a:r>
            <a:r>
              <a:rPr lang="en-US" sz="36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36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điện</a:t>
            </a:r>
            <a:r>
              <a:rPr lang="en-US" sz="36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tích</a:t>
            </a:r>
            <a:r>
              <a:rPr lang="en-US" sz="36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hạt</a:t>
            </a:r>
            <a:r>
              <a:rPr lang="en-US" sz="36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nhân</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3600"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tabLst>
                <a:tab pos="291465" algn="l"/>
              </a:tabLst>
            </a:pP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thứ</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tự</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chu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kì</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lớp</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e</a:t>
            </a:r>
            <a:endParaRPr lang="en-US" sz="3600"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tabLst>
                <a:tab pos="291465" algn="l"/>
              </a:tabLst>
            </a:pP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Trong</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1chu</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kì</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đi</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từ</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trái</a:t>
            </a:r>
            <a:r>
              <a:rPr lang="en-US" sz="3600" dirty="0">
                <a:solidFill>
                  <a:srgbClr val="000000"/>
                </a:solidFill>
                <a:latin typeface="Times New Roman" panose="02020603050405020304" pitchFamily="18" charset="0"/>
                <a:ea typeface="Calibri" panose="020F0502020204030204" pitchFamily="34" charset="0"/>
              </a:rPr>
              <a:t> sang </a:t>
            </a:r>
            <a:r>
              <a:rPr lang="en-US" sz="3600" dirty="0" err="1">
                <a:solidFill>
                  <a:srgbClr val="000000"/>
                </a:solidFill>
                <a:latin typeface="Times New Roman" panose="02020603050405020304" pitchFamily="18" charset="0"/>
                <a:ea typeface="Calibri" panose="020F0502020204030204" pitchFamily="34" charset="0"/>
              </a:rPr>
              <a:t>phải</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đầu</a:t>
            </a:r>
            <a:r>
              <a:rPr lang="en-US" sz="3600" dirty="0">
                <a:solidFill>
                  <a:srgbClr val="000000"/>
                </a:solidFill>
                <a:latin typeface="Times New Roman" panose="02020603050405020304" pitchFamily="18" charset="0"/>
                <a:ea typeface="Calibri" panose="020F0502020204030204" pitchFamily="34" charset="0"/>
              </a:rPr>
              <a:t> chu </a:t>
            </a:r>
            <a:r>
              <a:rPr lang="en-US" sz="3600" dirty="0" err="1">
                <a:solidFill>
                  <a:srgbClr val="000000"/>
                </a:solidFill>
                <a:latin typeface="Times New Roman" panose="02020603050405020304" pitchFamily="18" charset="0"/>
                <a:ea typeface="Calibri" panose="020F0502020204030204" pitchFamily="34" charset="0"/>
              </a:rPr>
              <a:t>kì</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là</a:t>
            </a:r>
            <a:r>
              <a:rPr lang="en-US" sz="3600" dirty="0">
                <a:solidFill>
                  <a:srgbClr val="000000"/>
                </a:solidFill>
                <a:latin typeface="Times New Roman" panose="02020603050405020304" pitchFamily="18" charset="0"/>
                <a:ea typeface="Calibri" panose="020F0502020204030204" pitchFamily="34" charset="0"/>
              </a:rPr>
              <a:t> 1 </a:t>
            </a:r>
            <a:r>
              <a:rPr lang="en-US" sz="3600" dirty="0" err="1">
                <a:solidFill>
                  <a:srgbClr val="000000"/>
                </a:solidFill>
                <a:latin typeface="Times New Roman" panose="02020603050405020304" pitchFamily="18" charset="0"/>
                <a:ea typeface="Calibri" panose="020F0502020204030204" pitchFamily="34" charset="0"/>
              </a:rPr>
              <a:t>kim</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loại</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điển</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hình</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cuối</a:t>
            </a:r>
            <a:r>
              <a:rPr lang="en-US" sz="3600" dirty="0">
                <a:solidFill>
                  <a:srgbClr val="000000"/>
                </a:solidFill>
                <a:latin typeface="Times New Roman" panose="02020603050405020304" pitchFamily="18" charset="0"/>
                <a:ea typeface="Calibri" panose="020F0502020204030204" pitchFamily="34" charset="0"/>
              </a:rPr>
              <a:t> chu </a:t>
            </a:r>
            <a:r>
              <a:rPr lang="en-US" sz="3600" dirty="0" err="1">
                <a:solidFill>
                  <a:srgbClr val="000000"/>
                </a:solidFill>
                <a:latin typeface="Times New Roman" panose="02020603050405020304" pitchFamily="18" charset="0"/>
                <a:ea typeface="Calibri" panose="020F0502020204030204" pitchFamily="34" charset="0"/>
              </a:rPr>
              <a:t>kì</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là</a:t>
            </a:r>
            <a:r>
              <a:rPr lang="en-US" sz="3600" dirty="0">
                <a:solidFill>
                  <a:srgbClr val="000000"/>
                </a:solidFill>
                <a:latin typeface="Times New Roman" panose="02020603050405020304" pitchFamily="18" charset="0"/>
                <a:ea typeface="Calibri" panose="020F0502020204030204" pitchFamily="34" charset="0"/>
              </a:rPr>
              <a:t> 1 phi </a:t>
            </a:r>
            <a:r>
              <a:rPr lang="en-US" sz="3600" dirty="0" err="1">
                <a:solidFill>
                  <a:srgbClr val="000000"/>
                </a:solidFill>
                <a:latin typeface="Times New Roman" panose="02020603050405020304" pitchFamily="18" charset="0"/>
                <a:ea typeface="Calibri" panose="020F0502020204030204" pitchFamily="34" charset="0"/>
              </a:rPr>
              <a:t>kim</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điển</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hình</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và</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kết</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thúc</a:t>
            </a:r>
            <a:r>
              <a:rPr lang="en-US" sz="3600" dirty="0">
                <a:solidFill>
                  <a:srgbClr val="000000"/>
                </a:solidFill>
                <a:latin typeface="Times New Roman" panose="02020603050405020304" pitchFamily="18" charset="0"/>
                <a:ea typeface="Calibri" panose="020F0502020204030204" pitchFamily="34" charset="0"/>
              </a:rPr>
              <a:t> chu </a:t>
            </a:r>
            <a:r>
              <a:rPr lang="en-US" sz="3600" dirty="0" err="1">
                <a:solidFill>
                  <a:srgbClr val="000000"/>
                </a:solidFill>
                <a:latin typeface="Times New Roman" panose="02020603050405020304" pitchFamily="18" charset="0"/>
                <a:ea typeface="Calibri" panose="020F0502020204030204" pitchFamily="34" charset="0"/>
              </a:rPr>
              <a:t>kì</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là</a:t>
            </a:r>
            <a:r>
              <a:rPr lang="en-US" sz="3600" dirty="0">
                <a:solidFill>
                  <a:srgbClr val="000000"/>
                </a:solidFill>
                <a:latin typeface="Times New Roman" panose="02020603050405020304" pitchFamily="18" charset="0"/>
                <a:ea typeface="Calibri" panose="020F0502020204030204" pitchFamily="34" charset="0"/>
              </a:rPr>
              <a:t> 1 </a:t>
            </a:r>
            <a:r>
              <a:rPr lang="en-US" sz="3600" dirty="0" err="1">
                <a:solidFill>
                  <a:srgbClr val="000000"/>
                </a:solidFill>
                <a:latin typeface="Times New Roman" panose="02020603050405020304" pitchFamily="18" charset="0"/>
                <a:ea typeface="Calibri" panose="020F0502020204030204" pitchFamily="34" charset="0"/>
              </a:rPr>
              <a:t>khí</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hiếm</a:t>
            </a:r>
            <a:r>
              <a:rPr lang="en-US" sz="3600" dirty="0">
                <a:solidFill>
                  <a:srgbClr val="000000"/>
                </a:solidFill>
                <a:latin typeface="Times New Roman" panose="02020603050405020304" pitchFamily="18" charset="0"/>
                <a:ea typeface="Calibri" panose="020F0502020204030204" pitchFamily="34" charset="0"/>
              </a:rPr>
              <a:t>.</a:t>
            </a:r>
            <a:endParaRPr lang="en-US" sz="3600" dirty="0"/>
          </a:p>
        </p:txBody>
      </p:sp>
    </p:spTree>
    <p:extLst>
      <p:ext uri="{BB962C8B-B14F-4D97-AF65-F5344CB8AC3E}">
        <p14:creationId xmlns:p14="http://schemas.microsoft.com/office/powerpoint/2010/main" val="40536078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B71415-F30A-45F3-B3A1-E51459625E13}"/>
              </a:ext>
            </a:extLst>
          </p:cNvPr>
          <p:cNvPicPr>
            <a:picLocks noChangeAspect="1"/>
          </p:cNvPicPr>
          <p:nvPr/>
        </p:nvPicPr>
        <p:blipFill rotWithShape="1">
          <a:blip r:embed="rId2"/>
          <a:srcRect b="52844"/>
          <a:stretch/>
        </p:blipFill>
        <p:spPr>
          <a:xfrm>
            <a:off x="-1" y="-1"/>
            <a:ext cx="8175009" cy="6793296"/>
          </a:xfrm>
          <a:prstGeom prst="rect">
            <a:avLst/>
          </a:prstGeom>
        </p:spPr>
      </p:pic>
      <p:pic>
        <p:nvPicPr>
          <p:cNvPr id="3" name="Picture 2">
            <a:extLst>
              <a:ext uri="{FF2B5EF4-FFF2-40B4-BE49-F238E27FC236}">
                <a16:creationId xmlns:a16="http://schemas.microsoft.com/office/drawing/2014/main" id="{6E279C01-45C6-4249-889B-261A601A0A69}"/>
              </a:ext>
            </a:extLst>
          </p:cNvPr>
          <p:cNvPicPr>
            <a:picLocks noChangeAspect="1"/>
          </p:cNvPicPr>
          <p:nvPr/>
        </p:nvPicPr>
        <p:blipFill>
          <a:blip r:embed="rId3"/>
          <a:stretch>
            <a:fillRect/>
          </a:stretch>
        </p:blipFill>
        <p:spPr>
          <a:xfrm>
            <a:off x="1921565" y="337371"/>
            <a:ext cx="7997416" cy="5705620"/>
          </a:xfrm>
          <a:prstGeom prst="rect">
            <a:avLst/>
          </a:prstGeom>
        </p:spPr>
      </p:pic>
      <p:pic>
        <p:nvPicPr>
          <p:cNvPr id="4" name="Picture 3">
            <a:extLst>
              <a:ext uri="{FF2B5EF4-FFF2-40B4-BE49-F238E27FC236}">
                <a16:creationId xmlns:a16="http://schemas.microsoft.com/office/drawing/2014/main" id="{1DA00975-89CB-4D1E-8B5E-F530A81AE8F6}"/>
              </a:ext>
            </a:extLst>
          </p:cNvPr>
          <p:cNvPicPr>
            <a:picLocks noChangeAspect="1"/>
          </p:cNvPicPr>
          <p:nvPr/>
        </p:nvPicPr>
        <p:blipFill>
          <a:blip r:embed="rId4"/>
          <a:stretch>
            <a:fillRect/>
          </a:stretch>
        </p:blipFill>
        <p:spPr>
          <a:xfrm>
            <a:off x="2449181" y="102928"/>
            <a:ext cx="7293638" cy="6700480"/>
          </a:xfrm>
          <a:prstGeom prst="rect">
            <a:avLst/>
          </a:prstGeom>
        </p:spPr>
      </p:pic>
      <p:pic>
        <p:nvPicPr>
          <p:cNvPr id="5" name="Picture 4">
            <a:extLst>
              <a:ext uri="{FF2B5EF4-FFF2-40B4-BE49-F238E27FC236}">
                <a16:creationId xmlns:a16="http://schemas.microsoft.com/office/drawing/2014/main" id="{15CB4D9B-8723-4682-9DE3-F2FE53AD5575}"/>
              </a:ext>
            </a:extLst>
          </p:cNvPr>
          <p:cNvPicPr>
            <a:picLocks noChangeAspect="1"/>
          </p:cNvPicPr>
          <p:nvPr/>
        </p:nvPicPr>
        <p:blipFill>
          <a:blip r:embed="rId5"/>
          <a:stretch>
            <a:fillRect/>
          </a:stretch>
        </p:blipFill>
        <p:spPr>
          <a:xfrm>
            <a:off x="2789659" y="102928"/>
            <a:ext cx="5950071" cy="6644840"/>
          </a:xfrm>
          <a:prstGeom prst="rect">
            <a:avLst/>
          </a:prstGeom>
        </p:spPr>
      </p:pic>
    </p:spTree>
    <p:extLst>
      <p:ext uri="{BB962C8B-B14F-4D97-AF65-F5344CB8AC3E}">
        <p14:creationId xmlns:p14="http://schemas.microsoft.com/office/powerpoint/2010/main" val="2640450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par>
                                <p:cTn id="8" presetID="1"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nodeType="clickEffect">
                                  <p:stCondLst>
                                    <p:cond delay="0"/>
                                  </p:stCondLst>
                                  <p:childTnLst>
                                    <p:animEffect transition="out" filter="fade">
                                      <p:cBhvr>
                                        <p:cTn id="13" dur="500"/>
                                        <p:tgtEl>
                                          <p:spTgt spid="3"/>
                                        </p:tgtEl>
                                      </p:cBhvr>
                                    </p:animEffect>
                                    <p:set>
                                      <p:cBhvr>
                                        <p:cTn id="14" dur="1" fill="hold">
                                          <p:stCondLst>
                                            <p:cond delay="499"/>
                                          </p:stCondLst>
                                        </p:cTn>
                                        <p:tgtEl>
                                          <p:spTgt spid="3"/>
                                        </p:tgtEl>
                                        <p:attrNameLst>
                                          <p:attrName>style.visibility</p:attrName>
                                        </p:attrNameLst>
                                      </p:cBhvr>
                                      <p:to>
                                        <p:strVal val="hidden"/>
                                      </p:to>
                                    </p:set>
                                  </p:childTnLst>
                                </p:cTn>
                              </p:par>
                            </p:childTnLst>
                          </p:cTn>
                        </p:par>
                        <p:par>
                          <p:cTn id="15" fill="hold">
                            <p:stCondLst>
                              <p:cond delay="500"/>
                            </p:stCondLst>
                            <p:childTnLst>
                              <p:par>
                                <p:cTn id="16" presetID="1" presetClass="entr" presetSubtype="0"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4"/>
                                        </p:tgtEl>
                                      </p:cBhvr>
                                    </p:animEffect>
                                    <p:set>
                                      <p:cBhvr>
                                        <p:cTn id="22" dur="1" fill="hold">
                                          <p:stCondLst>
                                            <p:cond delay="499"/>
                                          </p:stCondLst>
                                        </p:cTn>
                                        <p:tgtEl>
                                          <p:spTgt spid="4"/>
                                        </p:tgtEl>
                                        <p:attrNameLst>
                                          <p:attrName>style.visibility</p:attrName>
                                        </p:attrNameLst>
                                      </p:cBhvr>
                                      <p:to>
                                        <p:strVal val="hidden"/>
                                      </p:to>
                                    </p:set>
                                  </p:childTnLst>
                                </p:cTn>
                              </p:par>
                            </p:childTnLst>
                          </p:cTn>
                        </p:par>
                        <p:par>
                          <p:cTn id="23" fill="hold">
                            <p:stCondLst>
                              <p:cond delay="500"/>
                            </p:stCondLst>
                            <p:childTnLst>
                              <p:par>
                                <p:cTn id="24" presetID="1" presetClass="entr" presetSubtype="0" fill="hold" nodeType="afterEffect">
                                  <p:stCondLst>
                                    <p:cond delay="0"/>
                                  </p:stCondLst>
                                  <p:childTnLst>
                                    <p:set>
                                      <p:cBhvr>
                                        <p:cTn id="25" dur="1" fill="hold">
                                          <p:stCondLst>
                                            <p:cond delay="0"/>
                                          </p:stCondLst>
                                        </p:cTn>
                                        <p:tgtEl>
                                          <p:spTgt spid="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500"/>
                                        <p:tgtEl>
                                          <p:spTgt spid="5"/>
                                        </p:tgtEl>
                                      </p:cBhvr>
                                    </p:animEffect>
                                    <p:set>
                                      <p:cBhvr>
                                        <p:cTn id="30"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C01891-2C99-42B7-B7BF-F7DD889AB4F0}"/>
              </a:ext>
            </a:extLst>
          </p:cNvPr>
          <p:cNvSpPr/>
          <p:nvPr/>
        </p:nvSpPr>
        <p:spPr>
          <a:xfrm>
            <a:off x="0" y="0"/>
            <a:ext cx="7186583" cy="646331"/>
          </a:xfrm>
          <a:prstGeom prst="rect">
            <a:avLst/>
          </a:prstGeom>
        </p:spPr>
        <p:txBody>
          <a:bodyPr wrap="none">
            <a:spAutoFit/>
          </a:bodyPr>
          <a:lstStyle/>
          <a:p>
            <a:pPr lvl="0"/>
            <a:r>
              <a:rPr lang="en-US" sz="3600" b="1" dirty="0">
                <a:solidFill>
                  <a:srgbClr val="006600"/>
                </a:solidFill>
                <a:latin typeface="Arial" panose="020B0604020202020204" pitchFamily="34" charset="0"/>
                <a:cs typeface="Arial" panose="020B0604020202020204" pitchFamily="34" charset="0"/>
              </a:rPr>
              <a:t>II. </a:t>
            </a:r>
            <a:r>
              <a:rPr lang="en-US" sz="3600" b="1" dirty="0" err="1">
                <a:solidFill>
                  <a:srgbClr val="006600"/>
                </a:solidFill>
                <a:latin typeface="Arial" panose="020B0604020202020204" pitchFamily="34" charset="0"/>
                <a:cs typeface="Arial" panose="020B0604020202020204" pitchFamily="34" charset="0"/>
              </a:rPr>
              <a:t>CẤU</a:t>
            </a:r>
            <a:r>
              <a:rPr lang="en-US" sz="3600" b="1" dirty="0">
                <a:solidFill>
                  <a:srgbClr val="006600"/>
                </a:solidFill>
                <a:latin typeface="Arial" panose="020B0604020202020204" pitchFamily="34" charset="0"/>
                <a:cs typeface="Arial" panose="020B0604020202020204" pitchFamily="34" charset="0"/>
              </a:rPr>
              <a:t> </a:t>
            </a:r>
            <a:r>
              <a:rPr lang="en-US" sz="3600" b="1" dirty="0" err="1">
                <a:solidFill>
                  <a:srgbClr val="006600"/>
                </a:solidFill>
                <a:latin typeface="Arial" panose="020B0604020202020204" pitchFamily="34" charset="0"/>
                <a:cs typeface="Arial" panose="020B0604020202020204" pitchFamily="34" charset="0"/>
              </a:rPr>
              <a:t>TẠO</a:t>
            </a:r>
            <a:r>
              <a:rPr lang="en-US" sz="3600" b="1" dirty="0">
                <a:solidFill>
                  <a:srgbClr val="006600"/>
                </a:solidFill>
                <a:latin typeface="Arial" panose="020B0604020202020204" pitchFamily="34" charset="0"/>
                <a:cs typeface="Arial" panose="020B0604020202020204" pitchFamily="34" charset="0"/>
              </a:rPr>
              <a:t> </a:t>
            </a:r>
            <a:r>
              <a:rPr lang="en-US" sz="3600" b="1" dirty="0" err="1">
                <a:solidFill>
                  <a:srgbClr val="006600"/>
                </a:solidFill>
                <a:latin typeface="Arial" panose="020B0604020202020204" pitchFamily="34" charset="0"/>
                <a:cs typeface="Arial" panose="020B0604020202020204" pitchFamily="34" charset="0"/>
              </a:rPr>
              <a:t>BẢNG</a:t>
            </a:r>
            <a:r>
              <a:rPr lang="en-US" sz="3600" b="1" dirty="0">
                <a:solidFill>
                  <a:srgbClr val="006600"/>
                </a:solidFill>
                <a:latin typeface="Arial" panose="020B0604020202020204" pitchFamily="34" charset="0"/>
                <a:cs typeface="Arial" panose="020B0604020202020204" pitchFamily="34" charset="0"/>
              </a:rPr>
              <a:t> </a:t>
            </a:r>
            <a:r>
              <a:rPr lang="en-US" sz="3600" b="1" dirty="0" err="1">
                <a:solidFill>
                  <a:srgbClr val="006600"/>
                </a:solidFill>
                <a:latin typeface="Arial" panose="020B0604020202020204" pitchFamily="34" charset="0"/>
                <a:cs typeface="Arial" panose="020B0604020202020204" pitchFamily="34" charset="0"/>
              </a:rPr>
              <a:t>TUẦN</a:t>
            </a:r>
            <a:r>
              <a:rPr lang="en-US" sz="3600" b="1" dirty="0">
                <a:solidFill>
                  <a:srgbClr val="006600"/>
                </a:solidFill>
                <a:latin typeface="Arial" panose="020B0604020202020204" pitchFamily="34" charset="0"/>
                <a:cs typeface="Arial" panose="020B0604020202020204" pitchFamily="34" charset="0"/>
              </a:rPr>
              <a:t> </a:t>
            </a:r>
            <a:r>
              <a:rPr lang="en-US" sz="3600" b="1" dirty="0" err="1">
                <a:solidFill>
                  <a:srgbClr val="006600"/>
                </a:solidFill>
                <a:latin typeface="Arial" panose="020B0604020202020204" pitchFamily="34" charset="0"/>
                <a:cs typeface="Arial" panose="020B0604020202020204" pitchFamily="34" charset="0"/>
              </a:rPr>
              <a:t>HOÀN</a:t>
            </a:r>
            <a:endParaRPr lang="en-US" sz="3600" b="1" dirty="0">
              <a:solidFill>
                <a:srgbClr val="00660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6057362-D10A-484A-8A64-28B561BEA9A2}"/>
              </a:ext>
            </a:extLst>
          </p:cNvPr>
          <p:cNvSpPr txBox="1"/>
          <p:nvPr/>
        </p:nvSpPr>
        <p:spPr>
          <a:xfrm>
            <a:off x="235527" y="480076"/>
            <a:ext cx="3574473" cy="584775"/>
          </a:xfrm>
          <a:prstGeom prst="rect">
            <a:avLst/>
          </a:prstGeom>
          <a:noFill/>
        </p:spPr>
        <p:txBody>
          <a:bodyPr wrap="square" rtlCol="0">
            <a:spAutoFit/>
          </a:bodyPr>
          <a:lstStyle/>
          <a:p>
            <a:r>
              <a:rPr lang="en-US" sz="3200" b="1" dirty="0">
                <a:solidFill>
                  <a:srgbClr val="800000"/>
                </a:solidFill>
                <a:latin typeface="Arial" panose="020B0604020202020204" pitchFamily="34" charset="0"/>
                <a:cs typeface="Arial" panose="020B0604020202020204" pitchFamily="34" charset="0"/>
              </a:rPr>
              <a:t>3. </a:t>
            </a:r>
            <a:r>
              <a:rPr lang="en-US" sz="3200" b="1" dirty="0" err="1">
                <a:solidFill>
                  <a:srgbClr val="800000"/>
                </a:solidFill>
                <a:latin typeface="Arial" panose="020B0604020202020204" pitchFamily="34" charset="0"/>
                <a:cs typeface="Arial" panose="020B0604020202020204" pitchFamily="34" charset="0"/>
              </a:rPr>
              <a:t>Nhóm</a:t>
            </a:r>
            <a:endParaRPr lang="en-US" sz="3200" b="1" dirty="0">
              <a:solidFill>
                <a:srgbClr val="800000"/>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44309DF3-5127-4B51-A72D-B44B4E5C62F9}"/>
              </a:ext>
            </a:extLst>
          </p:cNvPr>
          <p:cNvSpPr/>
          <p:nvPr/>
        </p:nvSpPr>
        <p:spPr>
          <a:xfrm>
            <a:off x="124691" y="1276886"/>
            <a:ext cx="11942618" cy="5262979"/>
          </a:xfrm>
          <a:prstGeom prst="rect">
            <a:avLst/>
          </a:prstGeom>
          <a:ln>
            <a:solidFill>
              <a:srgbClr val="CC0000"/>
            </a:solidFill>
          </a:ln>
        </p:spPr>
        <p:txBody>
          <a:bodyPr wrap="square">
            <a:spAutoFit/>
          </a:bodyPr>
          <a:lstStyle/>
          <a:p>
            <a:pPr marL="457200" indent="108585" algn="ctr">
              <a:spcAft>
                <a:spcPts val="0"/>
              </a:spcAft>
            </a:pPr>
            <a:r>
              <a:rPr lang="en-US" sz="2800" b="1" dirty="0">
                <a:solidFill>
                  <a:srgbClr val="E60000"/>
                </a:solidFill>
                <a:latin typeface="Times New Roman" panose="02020603050405020304" pitchFamily="18" charset="0"/>
                <a:ea typeface="Arial" panose="020B0604020202020204" pitchFamily="34" charset="0"/>
              </a:rPr>
              <a:t>PHIẾU HỌC TẬP SỐ 2</a:t>
            </a:r>
            <a:endParaRPr lang="en-US" sz="2400" dirty="0">
              <a:solidFill>
                <a:srgbClr val="E60000"/>
              </a:solidFill>
              <a:effectLst/>
              <a:latin typeface="Times New Roman" panose="02020603050405020304" pitchFamily="18" charset="0"/>
              <a:ea typeface="Times New Roman" panose="02020603050405020304" pitchFamily="18" charset="0"/>
            </a:endParaRPr>
          </a:p>
          <a:p>
            <a:pPr algn="just">
              <a:spcAft>
                <a:spcPts val="0"/>
              </a:spcAft>
            </a:pPr>
            <a:r>
              <a:rPr lang="vi-VN"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Đọc thông tin trang 22, 23, quan sát hình 3.6 trang 22 và bảng tuần hoàn trang 25 SGK, thảo luận trả lời các câu hỏi sau:</a:t>
            </a:r>
          </a:p>
          <a:p>
            <a:pPr algn="just">
              <a:spcAft>
                <a:spcPts val="0"/>
              </a:spcAft>
            </a:pPr>
            <a:r>
              <a:rPr lang="vi-VN"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(1) Nhóm là gì?</a:t>
            </a:r>
          </a:p>
          <a:p>
            <a:pPr algn="just">
              <a:spcAft>
                <a:spcPts val="0"/>
              </a:spcAft>
            </a:pPr>
            <a:r>
              <a:rPr lang="vi-VN"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(2) Mô tả cấu tạo của bảng tuần hoàn (Bảng tuần hoàn có bao nhiêu cột/nhóm, là những nhóm nào? Nhóm A gồm các nhóm nào? Nêu kí hiệu của các nhóm A).</a:t>
            </a:r>
          </a:p>
          <a:p>
            <a:pPr algn="just">
              <a:spcAft>
                <a:spcPts val="0"/>
              </a:spcAft>
            </a:pPr>
            <a:r>
              <a:rPr lang="vi-VN"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(3) Quan sát hình 3.5 trang 22 SGK và bảng tuần hoàn, hãy cho biết số e ở lớp ngoài cùng của nguyên tử các nguyên tố Li (lithium) và Cl (chlorine). Hai nguyên tố đó nằm ở nhóm nào trong bảng tuần hoàn?</a:t>
            </a:r>
          </a:p>
          <a:p>
            <a:pPr algn="just">
              <a:spcAft>
                <a:spcPts val="0"/>
              </a:spcAft>
            </a:pPr>
            <a:r>
              <a:rPr lang="vi-VN"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(4) Số thứ tự của nhóm A với số e lớp ngoài cùng của nguyên tử nguyên tố hoá học có quan hệ với nhau như thế nào?</a:t>
            </a:r>
          </a:p>
        </p:txBody>
      </p:sp>
    </p:spTree>
    <p:extLst>
      <p:ext uri="{BB962C8B-B14F-4D97-AF65-F5344CB8AC3E}">
        <p14:creationId xmlns:p14="http://schemas.microsoft.com/office/powerpoint/2010/main" val="9910139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C9BEC40-0ABE-4DD6-9C52-8375217DF03E}"/>
              </a:ext>
            </a:extLst>
          </p:cNvPr>
          <p:cNvSpPr txBox="1"/>
          <p:nvPr/>
        </p:nvSpPr>
        <p:spPr>
          <a:xfrm>
            <a:off x="2082638" y="172431"/>
            <a:ext cx="9990299" cy="3539430"/>
          </a:xfrm>
          <a:prstGeom prst="rect">
            <a:avLst/>
          </a:prstGeom>
          <a:noFill/>
        </p:spPr>
        <p:txBody>
          <a:bodyPr wrap="square" rtlCol="0">
            <a:spAutoFit/>
          </a:bodyPr>
          <a:lstStyle/>
          <a:p>
            <a:pPr algn="just"/>
            <a:r>
              <a:rPr lang="en-US" sz="3200" b="1" dirty="0" err="1">
                <a:solidFill>
                  <a:schemeClr val="accent1">
                    <a:lumMod val="50000"/>
                  </a:schemeClr>
                </a:solidFill>
                <a:latin typeface="Arial" panose="020B0604020202020204" pitchFamily="34" charset="0"/>
                <a:cs typeface="Arial" panose="020B0604020202020204" pitchFamily="34" charset="0"/>
              </a:rPr>
              <a:t>Nhóm</a:t>
            </a:r>
            <a:r>
              <a:rPr lang="en-US" sz="3200" b="1" dirty="0">
                <a:solidFill>
                  <a:schemeClr val="accent1">
                    <a:lumMod val="50000"/>
                  </a:schemeClr>
                </a:solidFill>
                <a:latin typeface="Arial" panose="020B0604020202020204" pitchFamily="34" charset="0"/>
                <a:cs typeface="Arial" panose="020B0604020202020204" pitchFamily="34" charset="0"/>
              </a:rPr>
              <a:t> IA </a:t>
            </a:r>
            <a:r>
              <a:rPr lang="en-US" sz="3200" dirty="0" err="1">
                <a:latin typeface="Arial" panose="020B0604020202020204" pitchFamily="34" charset="0"/>
                <a:cs typeface="Arial" panose="020B0604020202020204" pitchFamily="34" charset="0"/>
              </a:rPr>
              <a:t>gồm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các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nguyên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tố</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kim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loại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hoạt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động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mạnh</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kim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loại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điển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hình</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trừ</a:t>
            </a:r>
            <a:r>
              <a:rPr lang="en-US" sz="3200" dirty="0">
                <a:latin typeface="Arial" panose="020B0604020202020204" pitchFamily="34" charset="0"/>
                <a:cs typeface="Arial" panose="020B0604020202020204" pitchFamily="34" charset="0"/>
              </a:rPr>
              <a:t> hydrogen (H). </a:t>
            </a:r>
            <a:r>
              <a:rPr lang="en-US" sz="3200" dirty="0" err="1">
                <a:latin typeface="Arial" panose="020B0604020202020204" pitchFamily="34" charset="0"/>
                <a:cs typeface="Arial" panose="020B0604020202020204" pitchFamily="34" charset="0"/>
              </a:rPr>
              <a:t>Có</a:t>
            </a:r>
            <a:r>
              <a:rPr lang="en-US" sz="3200" dirty="0">
                <a:latin typeface="Arial" panose="020B0604020202020204" pitchFamily="34" charset="0"/>
                <a:cs typeface="Arial" panose="020B0604020202020204" pitchFamily="34" charset="0"/>
              </a:rPr>
              <a:t> … </a:t>
            </a:r>
            <a:r>
              <a:rPr lang="en-US" sz="3200" dirty="0" err="1">
                <a:latin typeface="Arial" panose="020B0604020202020204" pitchFamily="34" charset="0"/>
                <a:cs typeface="Arial" panose="020B0604020202020204" pitchFamily="34" charset="0"/>
              </a:rPr>
              <a:t>nguyên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tố</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từ</a:t>
            </a:r>
            <a:r>
              <a:rPr lang="en-US" sz="3200" dirty="0">
                <a:latin typeface="Arial" panose="020B0604020202020204" pitchFamily="34" charset="0"/>
                <a:cs typeface="Arial" panose="020B0604020202020204" pitchFamily="34" charset="0"/>
              </a:rPr>
              <a:t> …. </a:t>
            </a:r>
            <a:r>
              <a:rPr lang="en-US" sz="3200" dirty="0" err="1">
                <a:latin typeface="Arial" panose="020B0604020202020204" pitchFamily="34" charset="0"/>
                <a:cs typeface="Arial" panose="020B0604020202020204" pitchFamily="34" charset="0"/>
              </a:rPr>
              <a:t>đến</a:t>
            </a:r>
            <a:r>
              <a:rPr lang="en-US" sz="3200" dirty="0">
                <a:latin typeface="Arial" panose="020B0604020202020204" pitchFamily="34" charset="0"/>
                <a:cs typeface="Arial" panose="020B0604020202020204" pitchFamily="34" charset="0"/>
              </a:rPr>
              <a:t> ….. </a:t>
            </a:r>
          </a:p>
          <a:p>
            <a:pPr algn="just"/>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Nguyên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tử</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của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các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nguyên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tố</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này</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đều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có</a:t>
            </a:r>
            <a:r>
              <a:rPr lang="en-US" sz="3200" dirty="0">
                <a:latin typeface="Arial" panose="020B0604020202020204" pitchFamily="34" charset="0"/>
                <a:cs typeface="Arial" panose="020B0604020202020204" pitchFamily="34" charset="0"/>
              </a:rPr>
              <a:t> ….. electron </a:t>
            </a:r>
            <a:r>
              <a:rPr lang="en-US" sz="3200" dirty="0" err="1">
                <a:latin typeface="Arial" panose="020B0604020202020204" pitchFamily="34" charset="0"/>
                <a:cs typeface="Arial" panose="020B0604020202020204" pitchFamily="34" charset="0"/>
              </a:rPr>
              <a:t>lớp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ngoài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cùng</a:t>
            </a:r>
            <a:r>
              <a:rPr lang="en-US" sz="3200" dirty="0">
                <a:latin typeface="Arial" panose="020B0604020202020204" pitchFamily="34" charset="0"/>
                <a:cs typeface="Arial" panose="020B0604020202020204" pitchFamily="34" charset="0"/>
              </a:rPr>
              <a:t>. </a:t>
            </a:r>
          </a:p>
          <a:p>
            <a:pPr algn="just"/>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Điện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tích</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hạt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nhân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của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các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nguyên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tử</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kim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loại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trong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nhóm</a:t>
            </a:r>
            <a:r>
              <a:rPr lang="en-US" sz="3200" dirty="0">
                <a:latin typeface="Arial" panose="020B0604020202020204" pitchFamily="34" charset="0"/>
                <a:cs typeface="Arial" panose="020B0604020202020204" pitchFamily="34" charset="0"/>
              </a:rPr>
              <a:t> </a:t>
            </a:r>
            <a:r>
              <a:rPr lang="en-US" sz="3200" dirty="0">
                <a:solidFill>
                  <a:schemeClr val="accent1">
                    <a:lumMod val="50000"/>
                  </a:schemeClr>
                </a:solidFill>
                <a:latin typeface="Arial" panose="020B0604020202020204" pitchFamily="34" charset="0"/>
                <a:cs typeface="Arial" panose="020B0604020202020204" pitchFamily="34" charset="0"/>
              </a:rPr>
              <a:t>IA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tăng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từ</a:t>
            </a:r>
            <a:r>
              <a:rPr lang="en-US" sz="3200" dirty="0">
                <a:latin typeface="Arial" panose="020B0604020202020204" pitchFamily="34" charset="0"/>
                <a:cs typeface="Arial" panose="020B0604020202020204" pitchFamily="34" charset="0"/>
              </a:rPr>
              <a:t> .... </a:t>
            </a:r>
            <a:r>
              <a:rPr lang="en-US" sz="3200" dirty="0" err="1">
                <a:latin typeface="Arial" panose="020B0604020202020204" pitchFamily="34" charset="0"/>
                <a:cs typeface="Arial" panose="020B0604020202020204" pitchFamily="34" charset="0"/>
              </a:rPr>
              <a:t>là</a:t>
            </a:r>
            <a:r>
              <a:rPr lang="en-US" sz="3200" dirty="0">
                <a:latin typeface="Arial" panose="020B0604020202020204" pitchFamily="34" charset="0"/>
                <a:cs typeface="Arial" panose="020B0604020202020204" pitchFamily="34" charset="0"/>
              </a:rPr>
              <a:t> …  </a:t>
            </a:r>
            <a:r>
              <a:rPr lang="en-US" sz="3200" dirty="0" err="1">
                <a:latin typeface="Arial" panose="020B0604020202020204" pitchFamily="34" charset="0"/>
                <a:cs typeface="Arial" panose="020B0604020202020204" pitchFamily="34" charset="0"/>
              </a:rPr>
              <a:t>đến</a:t>
            </a:r>
            <a:r>
              <a:rPr lang="en-US" sz="3200" dirty="0">
                <a:latin typeface="Arial" panose="020B0604020202020204" pitchFamily="34" charset="0"/>
                <a:cs typeface="Arial" panose="020B0604020202020204" pitchFamily="34" charset="0"/>
              </a:rPr>
              <a:t> …  </a:t>
            </a:r>
            <a:r>
              <a:rPr lang="en-US" sz="3200" dirty="0" err="1">
                <a:latin typeface="Arial" panose="020B0604020202020204" pitchFamily="34" charset="0"/>
                <a:cs typeface="Arial" panose="020B0604020202020204" pitchFamily="34" charset="0"/>
              </a:rPr>
              <a:t>là</a:t>
            </a:r>
            <a:r>
              <a:rPr lang="en-US" sz="3200" dirty="0">
                <a:latin typeface="Arial" panose="020B0604020202020204" pitchFamily="34" charset="0"/>
                <a:cs typeface="Arial" panose="020B0604020202020204" pitchFamily="34" charset="0"/>
              </a:rPr>
              <a:t> ……</a:t>
            </a:r>
          </a:p>
        </p:txBody>
      </p:sp>
      <p:pic>
        <p:nvPicPr>
          <p:cNvPr id="3" name="Picture 2">
            <a:extLst>
              <a:ext uri="{FF2B5EF4-FFF2-40B4-BE49-F238E27FC236}">
                <a16:creationId xmlns:a16="http://schemas.microsoft.com/office/drawing/2014/main" id="{DC7E58CF-2460-49C3-9279-FBF73125B8A1}"/>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t="6096"/>
          <a:stretch/>
        </p:blipFill>
        <p:spPr>
          <a:xfrm>
            <a:off x="-2" y="-42307"/>
            <a:ext cx="914402" cy="6900307"/>
          </a:xfrm>
          <a:prstGeom prst="rect">
            <a:avLst/>
          </a:prstGeom>
        </p:spPr>
      </p:pic>
      <p:pic>
        <p:nvPicPr>
          <p:cNvPr id="4" name="Picture 3">
            <a:extLst>
              <a:ext uri="{FF2B5EF4-FFF2-40B4-BE49-F238E27FC236}">
                <a16:creationId xmlns:a16="http://schemas.microsoft.com/office/drawing/2014/main" id="{34088F10-5B10-48B1-8700-FF74067D998C}"/>
              </a:ext>
            </a:extLst>
          </p:cNvPr>
          <p:cNvPicPr>
            <a:picLocks noChangeAspect="1"/>
          </p:cNvPicPr>
          <p:nvPr/>
        </p:nvPicPr>
        <p:blipFill rotWithShape="1">
          <a:blip r:embed="rId4"/>
          <a:srcRect l="9549"/>
          <a:stretch/>
        </p:blipFill>
        <p:spPr>
          <a:xfrm>
            <a:off x="9524565" y="4116840"/>
            <a:ext cx="2548371" cy="2777450"/>
          </a:xfrm>
          <a:prstGeom prst="rect">
            <a:avLst/>
          </a:prstGeom>
        </p:spPr>
      </p:pic>
      <p:pic>
        <p:nvPicPr>
          <p:cNvPr id="5" name="Picture 4">
            <a:extLst>
              <a:ext uri="{FF2B5EF4-FFF2-40B4-BE49-F238E27FC236}">
                <a16:creationId xmlns:a16="http://schemas.microsoft.com/office/drawing/2014/main" id="{1788AB7C-B7B8-4243-B151-310F93D1F4A4}"/>
              </a:ext>
            </a:extLst>
          </p:cNvPr>
          <p:cNvPicPr>
            <a:picLocks noChangeAspect="1"/>
          </p:cNvPicPr>
          <p:nvPr/>
        </p:nvPicPr>
        <p:blipFill rotWithShape="1">
          <a:blip r:embed="rId5"/>
          <a:srcRect l="4337"/>
          <a:stretch/>
        </p:blipFill>
        <p:spPr>
          <a:xfrm>
            <a:off x="6830811" y="4118290"/>
            <a:ext cx="2473664" cy="2524969"/>
          </a:xfrm>
          <a:prstGeom prst="rect">
            <a:avLst/>
          </a:prstGeom>
        </p:spPr>
      </p:pic>
      <p:pic>
        <p:nvPicPr>
          <p:cNvPr id="6" name="Picture 5">
            <a:extLst>
              <a:ext uri="{FF2B5EF4-FFF2-40B4-BE49-F238E27FC236}">
                <a16:creationId xmlns:a16="http://schemas.microsoft.com/office/drawing/2014/main" id="{489C5C8A-23A8-4A43-9045-C8E29DBCD6CF}"/>
              </a:ext>
            </a:extLst>
          </p:cNvPr>
          <p:cNvPicPr>
            <a:picLocks noChangeAspect="1"/>
          </p:cNvPicPr>
          <p:nvPr/>
        </p:nvPicPr>
        <p:blipFill rotWithShape="1">
          <a:blip r:embed="rId6"/>
          <a:srcRect l="7083" r="11086" b="10463"/>
          <a:stretch/>
        </p:blipFill>
        <p:spPr>
          <a:xfrm>
            <a:off x="4137056" y="4116840"/>
            <a:ext cx="2473664" cy="2509919"/>
          </a:xfrm>
          <a:prstGeom prst="rect">
            <a:avLst/>
          </a:prstGeom>
        </p:spPr>
      </p:pic>
      <p:pic>
        <p:nvPicPr>
          <p:cNvPr id="8" name="Picture 7">
            <a:extLst>
              <a:ext uri="{FF2B5EF4-FFF2-40B4-BE49-F238E27FC236}">
                <a16:creationId xmlns:a16="http://schemas.microsoft.com/office/drawing/2014/main" id="{45E31993-CB91-4595-8F69-302964C7D627}"/>
              </a:ext>
            </a:extLst>
          </p:cNvPr>
          <p:cNvPicPr>
            <a:picLocks noChangeAspect="1"/>
          </p:cNvPicPr>
          <p:nvPr/>
        </p:nvPicPr>
        <p:blipFill rotWithShape="1">
          <a:blip r:embed="rId7">
            <a:extLst>
              <a:ext uri="{28A0092B-C50C-407E-A947-70E740481C1C}">
                <a14:useLocalDpi xmlns:a14="http://schemas.microsoft.com/office/drawing/2010/main" val="0"/>
              </a:ext>
            </a:extLst>
          </a:blip>
          <a:srcRect b="12115"/>
          <a:stretch/>
        </p:blipFill>
        <p:spPr>
          <a:xfrm>
            <a:off x="1068731" y="3911327"/>
            <a:ext cx="2915707" cy="2920946"/>
          </a:xfrm>
          <a:prstGeom prst="rect">
            <a:avLst/>
          </a:prstGeom>
        </p:spPr>
      </p:pic>
      <p:sp>
        <p:nvSpPr>
          <p:cNvPr id="9" name="TextBox 8">
            <a:extLst>
              <a:ext uri="{FF2B5EF4-FFF2-40B4-BE49-F238E27FC236}">
                <a16:creationId xmlns:a16="http://schemas.microsoft.com/office/drawing/2014/main" id="{9DB5C704-36F4-4039-97E7-EDC1194E1D12}"/>
              </a:ext>
            </a:extLst>
          </p:cNvPr>
          <p:cNvSpPr txBox="1"/>
          <p:nvPr/>
        </p:nvSpPr>
        <p:spPr>
          <a:xfrm>
            <a:off x="10079545" y="693514"/>
            <a:ext cx="377688"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7</a:t>
            </a:r>
          </a:p>
        </p:txBody>
      </p:sp>
      <p:sp>
        <p:nvSpPr>
          <p:cNvPr id="10" name="TextBox 9">
            <a:extLst>
              <a:ext uri="{FF2B5EF4-FFF2-40B4-BE49-F238E27FC236}">
                <a16:creationId xmlns:a16="http://schemas.microsoft.com/office/drawing/2014/main" id="{E979DF38-17CC-46B1-BB99-97C481933D84}"/>
              </a:ext>
            </a:extLst>
          </p:cNvPr>
          <p:cNvSpPr txBox="1"/>
          <p:nvPr/>
        </p:nvSpPr>
        <p:spPr>
          <a:xfrm>
            <a:off x="3105103" y="1185336"/>
            <a:ext cx="377688"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H</a:t>
            </a:r>
          </a:p>
        </p:txBody>
      </p:sp>
      <p:sp>
        <p:nvSpPr>
          <p:cNvPr id="11" name="TextBox 10">
            <a:extLst>
              <a:ext uri="{FF2B5EF4-FFF2-40B4-BE49-F238E27FC236}">
                <a16:creationId xmlns:a16="http://schemas.microsoft.com/office/drawing/2014/main" id="{CE51A96B-4A50-4C1E-AA2E-4720D16C3B4C}"/>
              </a:ext>
            </a:extLst>
          </p:cNvPr>
          <p:cNvSpPr txBox="1"/>
          <p:nvPr/>
        </p:nvSpPr>
        <p:spPr>
          <a:xfrm>
            <a:off x="4548851" y="1176978"/>
            <a:ext cx="573162"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Fr</a:t>
            </a:r>
          </a:p>
        </p:txBody>
      </p:sp>
      <p:sp>
        <p:nvSpPr>
          <p:cNvPr id="12" name="TextBox 11">
            <a:extLst>
              <a:ext uri="{FF2B5EF4-FFF2-40B4-BE49-F238E27FC236}">
                <a16:creationId xmlns:a16="http://schemas.microsoft.com/office/drawing/2014/main" id="{B65D4E16-EF87-4343-9556-0C25313C853F}"/>
              </a:ext>
            </a:extLst>
          </p:cNvPr>
          <p:cNvSpPr txBox="1"/>
          <p:nvPr/>
        </p:nvSpPr>
        <p:spPr>
          <a:xfrm>
            <a:off x="11483479" y="1694372"/>
            <a:ext cx="377688"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1</a:t>
            </a:r>
          </a:p>
        </p:txBody>
      </p:sp>
      <p:sp>
        <p:nvSpPr>
          <p:cNvPr id="14" name="TextBox 13">
            <a:extLst>
              <a:ext uri="{FF2B5EF4-FFF2-40B4-BE49-F238E27FC236}">
                <a16:creationId xmlns:a16="http://schemas.microsoft.com/office/drawing/2014/main" id="{950DB600-FDA1-4D6D-86AE-31A46E1B6C82}"/>
              </a:ext>
            </a:extLst>
          </p:cNvPr>
          <p:cNvSpPr txBox="1"/>
          <p:nvPr/>
        </p:nvSpPr>
        <p:spPr>
          <a:xfrm>
            <a:off x="6179020" y="3148885"/>
            <a:ext cx="553083"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Li</a:t>
            </a:r>
          </a:p>
        </p:txBody>
      </p:sp>
      <p:sp>
        <p:nvSpPr>
          <p:cNvPr id="16" name="TextBox 15">
            <a:extLst>
              <a:ext uri="{FF2B5EF4-FFF2-40B4-BE49-F238E27FC236}">
                <a16:creationId xmlns:a16="http://schemas.microsoft.com/office/drawing/2014/main" id="{3BD7ABEC-2A88-46FA-9D4A-495F8911D1C3}"/>
              </a:ext>
            </a:extLst>
          </p:cNvPr>
          <p:cNvSpPr txBox="1"/>
          <p:nvPr/>
        </p:nvSpPr>
        <p:spPr>
          <a:xfrm>
            <a:off x="8542777" y="3146235"/>
            <a:ext cx="573162"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Fr</a:t>
            </a:r>
          </a:p>
        </p:txBody>
      </p:sp>
      <p:sp>
        <p:nvSpPr>
          <p:cNvPr id="17" name="TextBox 16">
            <a:extLst>
              <a:ext uri="{FF2B5EF4-FFF2-40B4-BE49-F238E27FC236}">
                <a16:creationId xmlns:a16="http://schemas.microsoft.com/office/drawing/2014/main" id="{53A4E8BB-9401-4FF3-AE45-0E391778259B}"/>
              </a:ext>
            </a:extLst>
          </p:cNvPr>
          <p:cNvSpPr txBox="1"/>
          <p:nvPr/>
        </p:nvSpPr>
        <p:spPr>
          <a:xfrm>
            <a:off x="7123220" y="3146235"/>
            <a:ext cx="777121"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+3</a:t>
            </a:r>
          </a:p>
        </p:txBody>
      </p:sp>
      <p:sp>
        <p:nvSpPr>
          <p:cNvPr id="18" name="TextBox 17">
            <a:extLst>
              <a:ext uri="{FF2B5EF4-FFF2-40B4-BE49-F238E27FC236}">
                <a16:creationId xmlns:a16="http://schemas.microsoft.com/office/drawing/2014/main" id="{38AD61C8-61A5-400F-A131-2341FA92146D}"/>
              </a:ext>
            </a:extLst>
          </p:cNvPr>
          <p:cNvSpPr txBox="1"/>
          <p:nvPr/>
        </p:nvSpPr>
        <p:spPr>
          <a:xfrm>
            <a:off x="9623301" y="3146235"/>
            <a:ext cx="938682"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+87</a:t>
            </a:r>
          </a:p>
        </p:txBody>
      </p:sp>
    </p:spTree>
    <p:extLst>
      <p:ext uri="{BB962C8B-B14F-4D97-AF65-F5344CB8AC3E}">
        <p14:creationId xmlns:p14="http://schemas.microsoft.com/office/powerpoint/2010/main" val="2910749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0" grpId="0"/>
      <p:bldP spid="11" grpId="0"/>
      <p:bldP spid="12" grpId="0"/>
      <p:bldP spid="14" grpId="0"/>
      <p:bldP spid="16" grpId="0"/>
      <p:bldP spid="17" grpId="0"/>
      <p:bldP spid="1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C552278-0A3B-430E-823E-471C242CE2F4}"/>
              </a:ext>
            </a:extLst>
          </p:cNvPr>
          <p:cNvPicPr>
            <a:picLocks noChangeAspect="1"/>
          </p:cNvPicPr>
          <p:nvPr/>
        </p:nvPicPr>
        <p:blipFill>
          <a:blip r:embed="rId2"/>
          <a:stretch>
            <a:fillRect/>
          </a:stretch>
        </p:blipFill>
        <p:spPr>
          <a:xfrm>
            <a:off x="1" y="1"/>
            <a:ext cx="873092" cy="6858000"/>
          </a:xfrm>
          <a:prstGeom prst="rect">
            <a:avLst/>
          </a:prstGeom>
        </p:spPr>
      </p:pic>
      <p:pic>
        <p:nvPicPr>
          <p:cNvPr id="13" name="Picture 12">
            <a:extLst>
              <a:ext uri="{FF2B5EF4-FFF2-40B4-BE49-F238E27FC236}">
                <a16:creationId xmlns:a16="http://schemas.microsoft.com/office/drawing/2014/main" id="{512B4257-D2C2-4E6E-B7F9-B89A15A5C637}"/>
              </a:ext>
            </a:extLst>
          </p:cNvPr>
          <p:cNvPicPr>
            <a:picLocks noChangeAspect="1"/>
          </p:cNvPicPr>
          <p:nvPr/>
        </p:nvPicPr>
        <p:blipFill rotWithShape="1">
          <a:blip r:embed="rId3"/>
          <a:srcRect l="2482" r="-1"/>
          <a:stretch/>
        </p:blipFill>
        <p:spPr>
          <a:xfrm>
            <a:off x="8824054" y="4149314"/>
            <a:ext cx="2510593" cy="2536255"/>
          </a:xfrm>
          <a:prstGeom prst="rect">
            <a:avLst/>
          </a:prstGeom>
        </p:spPr>
      </p:pic>
      <p:pic>
        <p:nvPicPr>
          <p:cNvPr id="14" name="Picture 13">
            <a:extLst>
              <a:ext uri="{FF2B5EF4-FFF2-40B4-BE49-F238E27FC236}">
                <a16:creationId xmlns:a16="http://schemas.microsoft.com/office/drawing/2014/main" id="{60060DF3-1FFC-4EB7-8B0F-1FC92D062851}"/>
              </a:ext>
            </a:extLst>
          </p:cNvPr>
          <p:cNvPicPr>
            <a:picLocks noChangeAspect="1"/>
          </p:cNvPicPr>
          <p:nvPr/>
        </p:nvPicPr>
        <p:blipFill>
          <a:blip r:embed="rId4"/>
          <a:stretch>
            <a:fillRect/>
          </a:stretch>
        </p:blipFill>
        <p:spPr>
          <a:xfrm>
            <a:off x="5868708" y="4396256"/>
            <a:ext cx="2177348" cy="2326970"/>
          </a:xfrm>
          <a:prstGeom prst="rect">
            <a:avLst/>
          </a:prstGeom>
        </p:spPr>
      </p:pic>
      <p:pic>
        <p:nvPicPr>
          <p:cNvPr id="16" name="Picture 15">
            <a:extLst>
              <a:ext uri="{FF2B5EF4-FFF2-40B4-BE49-F238E27FC236}">
                <a16:creationId xmlns:a16="http://schemas.microsoft.com/office/drawing/2014/main" id="{CC62B080-CCD1-488D-B4FF-12B34EA19515}"/>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bright="-20000" contrast="40000"/>
                    </a14:imgEffect>
                  </a14:imgLayer>
                </a14:imgProps>
              </a:ext>
            </a:extLst>
          </a:blip>
          <a:stretch>
            <a:fillRect/>
          </a:stretch>
        </p:blipFill>
        <p:spPr>
          <a:xfrm>
            <a:off x="882180" y="1"/>
            <a:ext cx="1102178" cy="6857999"/>
          </a:xfrm>
          <a:prstGeom prst="rect">
            <a:avLst/>
          </a:prstGeom>
        </p:spPr>
      </p:pic>
      <p:sp>
        <p:nvSpPr>
          <p:cNvPr id="17" name="TextBox 16">
            <a:extLst>
              <a:ext uri="{FF2B5EF4-FFF2-40B4-BE49-F238E27FC236}">
                <a16:creationId xmlns:a16="http://schemas.microsoft.com/office/drawing/2014/main" id="{F7CE0E27-7BD4-4DB7-947B-1E3C60A5B3BD}"/>
              </a:ext>
            </a:extLst>
          </p:cNvPr>
          <p:cNvSpPr txBox="1"/>
          <p:nvPr/>
        </p:nvSpPr>
        <p:spPr>
          <a:xfrm>
            <a:off x="3644348" y="172431"/>
            <a:ext cx="8428589" cy="4524315"/>
          </a:xfrm>
          <a:prstGeom prst="rect">
            <a:avLst/>
          </a:prstGeom>
          <a:noFill/>
        </p:spPr>
        <p:txBody>
          <a:bodyPr wrap="square" rtlCol="0">
            <a:spAutoFit/>
          </a:bodyPr>
          <a:lstStyle/>
          <a:p>
            <a:pPr algn="just"/>
            <a:r>
              <a:rPr lang="en-US" sz="3200" b="1" dirty="0" err="1">
                <a:solidFill>
                  <a:schemeClr val="accent1">
                    <a:lumMod val="50000"/>
                  </a:schemeClr>
                </a:solidFill>
                <a:latin typeface="Arial" panose="020B0604020202020204" pitchFamily="34" charset="0"/>
                <a:cs typeface="Arial" panose="020B0604020202020204" pitchFamily="34" charset="0"/>
              </a:rPr>
              <a:t>Nhóm</a:t>
            </a:r>
            <a:r>
              <a:rPr lang="en-US" sz="3200" b="1" dirty="0">
                <a:solidFill>
                  <a:schemeClr val="accent1">
                    <a:lumMod val="50000"/>
                  </a:schemeClr>
                </a:solidFill>
                <a:latin typeface="Arial" panose="020B0604020202020204" pitchFamily="34" charset="0"/>
                <a:cs typeface="Arial" panose="020B0604020202020204" pitchFamily="34" charset="0"/>
              </a:rPr>
              <a:t> VIIA </a:t>
            </a:r>
            <a:r>
              <a:rPr lang="en-US" sz="3200" dirty="0" err="1">
                <a:latin typeface="Arial" panose="020B0604020202020204" pitchFamily="34" charset="0"/>
                <a:cs typeface="Arial" panose="020B0604020202020204" pitchFamily="34" charset="0"/>
              </a:rPr>
              <a:t>gồm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các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nguyên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tố</a:t>
            </a:r>
            <a:r>
              <a:rPr lang="en-US" sz="3200" dirty="0">
                <a:latin typeface="Arial" panose="020B0604020202020204" pitchFamily="34" charset="0"/>
                <a:cs typeface="Arial" panose="020B0604020202020204" pitchFamily="34" charset="0"/>
              </a:rPr>
              <a:t> phi </a:t>
            </a:r>
            <a:r>
              <a:rPr lang="en-US" sz="3200" dirty="0" err="1">
                <a:latin typeface="Arial" panose="020B0604020202020204" pitchFamily="34" charset="0"/>
                <a:cs typeface="Arial" panose="020B0604020202020204" pitchFamily="34" charset="0"/>
              </a:rPr>
              <a:t>kim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hoạt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động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mạnh</a:t>
            </a:r>
            <a:r>
              <a:rPr lang="en-US" sz="3200" dirty="0">
                <a:latin typeface="Arial" panose="020B0604020202020204" pitchFamily="34" charset="0"/>
                <a:cs typeface="Arial" panose="020B0604020202020204" pitchFamily="34" charset="0"/>
              </a:rPr>
              <a:t> (phi </a:t>
            </a:r>
            <a:r>
              <a:rPr lang="en-US" sz="3200" dirty="0" err="1">
                <a:latin typeface="Arial" panose="020B0604020202020204" pitchFamily="34" charset="0"/>
                <a:cs typeface="Arial" panose="020B0604020202020204" pitchFamily="34" charset="0"/>
              </a:rPr>
              <a:t>kim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điển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hình</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trừ</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tennessine</a:t>
            </a:r>
            <a:r>
              <a:rPr lang="en-US" sz="3200" dirty="0">
                <a:latin typeface="Arial" panose="020B0604020202020204" pitchFamily="34" charset="0"/>
                <a:cs typeface="Arial" panose="020B0604020202020204" pitchFamily="34" charset="0"/>
              </a:rPr>
              <a:t> (Ts). </a:t>
            </a:r>
            <a:r>
              <a:rPr lang="en-US" sz="3200" dirty="0" err="1">
                <a:latin typeface="Arial" panose="020B0604020202020204" pitchFamily="34" charset="0"/>
                <a:cs typeface="Arial" panose="020B0604020202020204" pitchFamily="34" charset="0"/>
              </a:rPr>
              <a:t>Có</a:t>
            </a:r>
            <a:r>
              <a:rPr lang="en-US" sz="3200" dirty="0">
                <a:latin typeface="Arial" panose="020B0604020202020204" pitchFamily="34" charset="0"/>
                <a:cs typeface="Arial" panose="020B0604020202020204" pitchFamily="34" charset="0"/>
              </a:rPr>
              <a:t> … </a:t>
            </a:r>
            <a:r>
              <a:rPr lang="en-US" sz="3200" dirty="0" err="1">
                <a:latin typeface="Arial" panose="020B0604020202020204" pitchFamily="34" charset="0"/>
                <a:cs typeface="Arial" panose="020B0604020202020204" pitchFamily="34" charset="0"/>
              </a:rPr>
              <a:t>nguyên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tố</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từ</a:t>
            </a:r>
            <a:r>
              <a:rPr lang="en-US" sz="3200" dirty="0">
                <a:latin typeface="Arial" panose="020B0604020202020204" pitchFamily="34" charset="0"/>
                <a:cs typeface="Arial" panose="020B0604020202020204" pitchFamily="34" charset="0"/>
              </a:rPr>
              <a:t> …. </a:t>
            </a:r>
            <a:r>
              <a:rPr lang="en-US" sz="3200" dirty="0" err="1">
                <a:latin typeface="Arial" panose="020B0604020202020204" pitchFamily="34" charset="0"/>
                <a:cs typeface="Arial" panose="020B0604020202020204" pitchFamily="34" charset="0"/>
              </a:rPr>
              <a:t>đến</a:t>
            </a:r>
            <a:r>
              <a:rPr lang="en-US" sz="3200" dirty="0">
                <a:latin typeface="Arial" panose="020B0604020202020204" pitchFamily="34" charset="0"/>
                <a:cs typeface="Arial" panose="020B0604020202020204" pitchFamily="34" charset="0"/>
              </a:rPr>
              <a:t> ….. </a:t>
            </a:r>
          </a:p>
          <a:p>
            <a:pPr algn="just"/>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Nguyên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tử</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của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các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nguyên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tố</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này</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đều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có</a:t>
            </a:r>
            <a:r>
              <a:rPr lang="en-US" sz="3200" dirty="0">
                <a:latin typeface="Arial" panose="020B0604020202020204" pitchFamily="34" charset="0"/>
                <a:cs typeface="Arial" panose="020B0604020202020204" pitchFamily="34" charset="0"/>
              </a:rPr>
              <a:t> ….. electron </a:t>
            </a:r>
            <a:r>
              <a:rPr lang="en-US" sz="3200" dirty="0" err="1">
                <a:latin typeface="Arial" panose="020B0604020202020204" pitchFamily="34" charset="0"/>
                <a:cs typeface="Arial" panose="020B0604020202020204" pitchFamily="34" charset="0"/>
              </a:rPr>
              <a:t>lớp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ngoài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cùng</a:t>
            </a:r>
            <a:r>
              <a:rPr lang="en-US" sz="3200" dirty="0">
                <a:latin typeface="Arial" panose="020B0604020202020204" pitchFamily="34" charset="0"/>
                <a:cs typeface="Arial" panose="020B0604020202020204" pitchFamily="34" charset="0"/>
              </a:rPr>
              <a:t>. </a:t>
            </a:r>
          </a:p>
          <a:p>
            <a:pPr algn="just"/>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Điện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tích</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hạt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nhân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của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các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nguyên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tử</a:t>
            </a:r>
            <a:r>
              <a:rPr lang="en-US" sz="3200" dirty="0">
                <a:latin typeface="Arial" panose="020B0604020202020204" pitchFamily="34" charset="0"/>
                <a:cs typeface="Arial" panose="020B0604020202020204" pitchFamily="34" charset="0"/>
              </a:rPr>
              <a:t> phi </a:t>
            </a:r>
            <a:r>
              <a:rPr lang="en-US" sz="3200" dirty="0" err="1">
                <a:latin typeface="Arial" panose="020B0604020202020204" pitchFamily="34" charset="0"/>
                <a:cs typeface="Arial" panose="020B0604020202020204" pitchFamily="34" charset="0"/>
              </a:rPr>
              <a:t>kim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trong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nhóm</a:t>
            </a:r>
            <a:r>
              <a:rPr lang="en-US" sz="3200" dirty="0">
                <a:latin typeface="Arial" panose="020B0604020202020204" pitchFamily="34" charset="0"/>
                <a:cs typeface="Arial" panose="020B0604020202020204" pitchFamily="34" charset="0"/>
              </a:rPr>
              <a:t> </a:t>
            </a:r>
            <a:r>
              <a:rPr lang="en-US" sz="3200" dirty="0">
                <a:solidFill>
                  <a:schemeClr val="accent1">
                    <a:lumMod val="75000"/>
                  </a:schemeClr>
                </a:solidFill>
                <a:latin typeface="Arial" panose="020B0604020202020204" pitchFamily="34" charset="0"/>
                <a:cs typeface="Arial" panose="020B0604020202020204" pitchFamily="34" charset="0"/>
              </a:rPr>
              <a:t>VIIA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tăng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từ</a:t>
            </a:r>
            <a:r>
              <a:rPr lang="en-US" sz="3200" dirty="0">
                <a:latin typeface="Arial" panose="020B0604020202020204" pitchFamily="34" charset="0"/>
                <a:cs typeface="Arial" panose="020B0604020202020204" pitchFamily="34" charset="0"/>
              </a:rPr>
              <a:t> .... </a:t>
            </a:r>
            <a:r>
              <a:rPr lang="en-US" sz="3200" dirty="0" err="1">
                <a:latin typeface="Arial" panose="020B0604020202020204" pitchFamily="34" charset="0"/>
                <a:cs typeface="Arial" panose="020B0604020202020204" pitchFamily="34" charset="0"/>
              </a:rPr>
              <a:t>là</a:t>
            </a:r>
            <a:r>
              <a:rPr lang="en-US" sz="3200" dirty="0">
                <a:latin typeface="Arial" panose="020B0604020202020204" pitchFamily="34" charset="0"/>
                <a:cs typeface="Arial" panose="020B0604020202020204" pitchFamily="34" charset="0"/>
              </a:rPr>
              <a:t> …  </a:t>
            </a:r>
            <a:r>
              <a:rPr lang="en-US" sz="3200" dirty="0" err="1">
                <a:latin typeface="Arial" panose="020B0604020202020204" pitchFamily="34" charset="0"/>
                <a:cs typeface="Arial" panose="020B0604020202020204" pitchFamily="34" charset="0"/>
              </a:rPr>
              <a:t>đến</a:t>
            </a:r>
            <a:r>
              <a:rPr lang="en-US" sz="3200" dirty="0">
                <a:latin typeface="Arial" panose="020B0604020202020204" pitchFamily="34" charset="0"/>
                <a:cs typeface="Arial" panose="020B0604020202020204" pitchFamily="34" charset="0"/>
              </a:rPr>
              <a:t> …  </a:t>
            </a:r>
            <a:r>
              <a:rPr lang="en-US" sz="3200" dirty="0" err="1">
                <a:latin typeface="Arial" panose="020B0604020202020204" pitchFamily="34" charset="0"/>
                <a:cs typeface="Arial" panose="020B0604020202020204" pitchFamily="34" charset="0"/>
              </a:rPr>
              <a:t>là</a:t>
            </a:r>
            <a:r>
              <a:rPr lang="en-US" sz="3200" dirty="0">
                <a:latin typeface="Arial" panose="020B0604020202020204" pitchFamily="34" charset="0"/>
                <a:cs typeface="Arial" panose="020B0604020202020204" pitchFamily="34" charset="0"/>
              </a:rPr>
              <a:t> ……</a:t>
            </a:r>
          </a:p>
        </p:txBody>
      </p:sp>
      <p:sp>
        <p:nvSpPr>
          <p:cNvPr id="18" name="TextBox 17">
            <a:extLst>
              <a:ext uri="{FF2B5EF4-FFF2-40B4-BE49-F238E27FC236}">
                <a16:creationId xmlns:a16="http://schemas.microsoft.com/office/drawing/2014/main" id="{5D5B9285-C7AA-4BF6-BF56-C65FFEFCF264}"/>
              </a:ext>
            </a:extLst>
          </p:cNvPr>
          <p:cNvSpPr txBox="1"/>
          <p:nvPr/>
        </p:nvSpPr>
        <p:spPr>
          <a:xfrm>
            <a:off x="7539995" y="1171152"/>
            <a:ext cx="318647"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6</a:t>
            </a:r>
          </a:p>
        </p:txBody>
      </p:sp>
      <p:sp>
        <p:nvSpPr>
          <p:cNvPr id="19" name="TextBox 18">
            <a:extLst>
              <a:ext uri="{FF2B5EF4-FFF2-40B4-BE49-F238E27FC236}">
                <a16:creationId xmlns:a16="http://schemas.microsoft.com/office/drawing/2014/main" id="{54D32848-45FC-4C6B-B4C8-252993726834}"/>
              </a:ext>
            </a:extLst>
          </p:cNvPr>
          <p:cNvSpPr txBox="1"/>
          <p:nvPr/>
        </p:nvSpPr>
        <p:spPr>
          <a:xfrm>
            <a:off x="10641495" y="1172666"/>
            <a:ext cx="318647"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F</a:t>
            </a:r>
          </a:p>
        </p:txBody>
      </p:sp>
      <p:sp>
        <p:nvSpPr>
          <p:cNvPr id="20" name="TextBox 19">
            <a:extLst>
              <a:ext uri="{FF2B5EF4-FFF2-40B4-BE49-F238E27FC236}">
                <a16:creationId xmlns:a16="http://schemas.microsoft.com/office/drawing/2014/main" id="{1D039FD8-5DDA-477C-9D93-3FEE08AB94E6}"/>
              </a:ext>
            </a:extLst>
          </p:cNvPr>
          <p:cNvSpPr txBox="1"/>
          <p:nvPr/>
        </p:nvSpPr>
        <p:spPr>
          <a:xfrm>
            <a:off x="3751003" y="1654616"/>
            <a:ext cx="906781"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Ts</a:t>
            </a:r>
          </a:p>
        </p:txBody>
      </p:sp>
      <p:sp>
        <p:nvSpPr>
          <p:cNvPr id="21" name="TextBox 20">
            <a:extLst>
              <a:ext uri="{FF2B5EF4-FFF2-40B4-BE49-F238E27FC236}">
                <a16:creationId xmlns:a16="http://schemas.microsoft.com/office/drawing/2014/main" id="{49D5E7E2-5400-4370-A0C0-FA26C5AE9FD9}"/>
              </a:ext>
            </a:extLst>
          </p:cNvPr>
          <p:cNvSpPr txBox="1"/>
          <p:nvPr/>
        </p:nvSpPr>
        <p:spPr>
          <a:xfrm>
            <a:off x="4365208" y="2652461"/>
            <a:ext cx="318647"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7</a:t>
            </a:r>
          </a:p>
        </p:txBody>
      </p:sp>
      <p:sp>
        <p:nvSpPr>
          <p:cNvPr id="22" name="TextBox 21">
            <a:extLst>
              <a:ext uri="{FF2B5EF4-FFF2-40B4-BE49-F238E27FC236}">
                <a16:creationId xmlns:a16="http://schemas.microsoft.com/office/drawing/2014/main" id="{480B152B-A67D-480D-B3F6-1077BC4C4835}"/>
              </a:ext>
            </a:extLst>
          </p:cNvPr>
          <p:cNvSpPr txBox="1"/>
          <p:nvPr/>
        </p:nvSpPr>
        <p:spPr>
          <a:xfrm>
            <a:off x="9681729" y="3612712"/>
            <a:ext cx="771694"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F</a:t>
            </a:r>
          </a:p>
        </p:txBody>
      </p:sp>
      <p:sp>
        <p:nvSpPr>
          <p:cNvPr id="23" name="TextBox 22">
            <a:extLst>
              <a:ext uri="{FF2B5EF4-FFF2-40B4-BE49-F238E27FC236}">
                <a16:creationId xmlns:a16="http://schemas.microsoft.com/office/drawing/2014/main" id="{CBC00FC7-5D2A-45B8-AE83-A7D7A3C1DC5E}"/>
              </a:ext>
            </a:extLst>
          </p:cNvPr>
          <p:cNvSpPr txBox="1"/>
          <p:nvPr/>
        </p:nvSpPr>
        <p:spPr>
          <a:xfrm>
            <a:off x="3743384" y="4134646"/>
            <a:ext cx="914400"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At</a:t>
            </a:r>
          </a:p>
        </p:txBody>
      </p:sp>
      <p:sp>
        <p:nvSpPr>
          <p:cNvPr id="24" name="TextBox 23">
            <a:extLst>
              <a:ext uri="{FF2B5EF4-FFF2-40B4-BE49-F238E27FC236}">
                <a16:creationId xmlns:a16="http://schemas.microsoft.com/office/drawing/2014/main" id="{0318C1B5-D474-4B68-8072-0A73AE007942}"/>
              </a:ext>
            </a:extLst>
          </p:cNvPr>
          <p:cNvSpPr txBox="1"/>
          <p:nvPr/>
        </p:nvSpPr>
        <p:spPr>
          <a:xfrm>
            <a:off x="10596357" y="3612712"/>
            <a:ext cx="655640"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+9</a:t>
            </a:r>
          </a:p>
        </p:txBody>
      </p:sp>
      <p:sp>
        <p:nvSpPr>
          <p:cNvPr id="25" name="TextBox 24">
            <a:extLst>
              <a:ext uri="{FF2B5EF4-FFF2-40B4-BE49-F238E27FC236}">
                <a16:creationId xmlns:a16="http://schemas.microsoft.com/office/drawing/2014/main" id="{64C2E346-62A3-4777-89C2-0DD1808E82DD}"/>
              </a:ext>
            </a:extLst>
          </p:cNvPr>
          <p:cNvSpPr txBox="1"/>
          <p:nvPr/>
        </p:nvSpPr>
        <p:spPr>
          <a:xfrm>
            <a:off x="4703811" y="4134646"/>
            <a:ext cx="791945"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+85</a:t>
            </a:r>
          </a:p>
        </p:txBody>
      </p:sp>
    </p:spTree>
    <p:extLst>
      <p:ext uri="{BB962C8B-B14F-4D97-AF65-F5344CB8AC3E}">
        <p14:creationId xmlns:p14="http://schemas.microsoft.com/office/powerpoint/2010/main" val="2462811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1" grpId="0"/>
      <p:bldP spid="22" grpId="0"/>
      <p:bldP spid="23" grpId="0"/>
      <p:bldP spid="24" grpId="0"/>
      <p:bldP spid="2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90D50D-E3A5-433E-A349-2CA4D978D75D}"/>
              </a:ext>
            </a:extLst>
          </p:cNvPr>
          <p:cNvPicPr>
            <a:picLocks noChangeAspect="1"/>
          </p:cNvPicPr>
          <p:nvPr/>
        </p:nvPicPr>
        <p:blipFill>
          <a:blip r:embed="rId2"/>
          <a:stretch>
            <a:fillRect/>
          </a:stretch>
        </p:blipFill>
        <p:spPr>
          <a:xfrm rot="5400000">
            <a:off x="-3059496" y="3059495"/>
            <a:ext cx="6858000" cy="739009"/>
          </a:xfrm>
          <a:prstGeom prst="rect">
            <a:avLst/>
          </a:prstGeom>
        </p:spPr>
      </p:pic>
      <p:pic>
        <p:nvPicPr>
          <p:cNvPr id="4" name="Picture 3">
            <a:extLst>
              <a:ext uri="{FF2B5EF4-FFF2-40B4-BE49-F238E27FC236}">
                <a16:creationId xmlns:a16="http://schemas.microsoft.com/office/drawing/2014/main" id="{9A82C459-BF85-45D8-8D16-CED9CB2E6957}"/>
              </a:ext>
            </a:extLst>
          </p:cNvPr>
          <p:cNvPicPr>
            <a:picLocks noChangeAspect="1"/>
          </p:cNvPicPr>
          <p:nvPr/>
        </p:nvPicPr>
        <p:blipFill>
          <a:blip r:embed="rId3"/>
          <a:stretch>
            <a:fillRect/>
          </a:stretch>
        </p:blipFill>
        <p:spPr>
          <a:xfrm>
            <a:off x="739009" y="0"/>
            <a:ext cx="924870" cy="6858000"/>
          </a:xfrm>
          <a:prstGeom prst="rect">
            <a:avLst/>
          </a:prstGeom>
        </p:spPr>
      </p:pic>
      <p:pic>
        <p:nvPicPr>
          <p:cNvPr id="5" name="Picture 4">
            <a:extLst>
              <a:ext uri="{FF2B5EF4-FFF2-40B4-BE49-F238E27FC236}">
                <a16:creationId xmlns:a16="http://schemas.microsoft.com/office/drawing/2014/main" id="{B9AC0A49-2290-41AA-981C-8C9F9382A880}"/>
              </a:ext>
            </a:extLst>
          </p:cNvPr>
          <p:cNvPicPr>
            <a:picLocks noChangeAspect="1"/>
          </p:cNvPicPr>
          <p:nvPr/>
        </p:nvPicPr>
        <p:blipFill rotWithShape="1">
          <a:blip r:embed="rId4"/>
          <a:srcRect l="5139" r="4092" b="30694"/>
          <a:stretch/>
        </p:blipFill>
        <p:spPr>
          <a:xfrm>
            <a:off x="1815549" y="0"/>
            <a:ext cx="924870" cy="1026005"/>
          </a:xfrm>
          <a:prstGeom prst="rect">
            <a:avLst/>
          </a:prstGeom>
        </p:spPr>
      </p:pic>
      <p:pic>
        <p:nvPicPr>
          <p:cNvPr id="6" name="Picture 5">
            <a:extLst>
              <a:ext uri="{FF2B5EF4-FFF2-40B4-BE49-F238E27FC236}">
                <a16:creationId xmlns:a16="http://schemas.microsoft.com/office/drawing/2014/main" id="{214838A5-7FF3-4AE0-A99B-BBC6527B44A0}"/>
              </a:ext>
            </a:extLst>
          </p:cNvPr>
          <p:cNvPicPr>
            <a:picLocks noChangeAspect="1"/>
          </p:cNvPicPr>
          <p:nvPr/>
        </p:nvPicPr>
        <p:blipFill rotWithShape="1">
          <a:blip r:embed="rId5"/>
          <a:srcRect l="10786" t="6926" r="2954" b="3585"/>
          <a:stretch/>
        </p:blipFill>
        <p:spPr>
          <a:xfrm>
            <a:off x="1750530" y="1026005"/>
            <a:ext cx="1054907" cy="1026005"/>
          </a:xfrm>
          <a:prstGeom prst="rect">
            <a:avLst/>
          </a:prstGeom>
        </p:spPr>
      </p:pic>
      <p:pic>
        <p:nvPicPr>
          <p:cNvPr id="7" name="Picture 6">
            <a:extLst>
              <a:ext uri="{FF2B5EF4-FFF2-40B4-BE49-F238E27FC236}">
                <a16:creationId xmlns:a16="http://schemas.microsoft.com/office/drawing/2014/main" id="{96F1C2F0-0E4F-48D2-A668-355BAEB01D01}"/>
              </a:ext>
            </a:extLst>
          </p:cNvPr>
          <p:cNvPicPr>
            <a:picLocks noChangeAspect="1"/>
          </p:cNvPicPr>
          <p:nvPr/>
        </p:nvPicPr>
        <p:blipFill rotWithShape="1">
          <a:blip r:embed="rId6"/>
          <a:srcRect l="2716" t="4231"/>
          <a:stretch/>
        </p:blipFill>
        <p:spPr>
          <a:xfrm>
            <a:off x="1805299" y="2052010"/>
            <a:ext cx="924870" cy="885697"/>
          </a:xfrm>
          <a:prstGeom prst="rect">
            <a:avLst/>
          </a:prstGeom>
        </p:spPr>
      </p:pic>
      <p:grpSp>
        <p:nvGrpSpPr>
          <p:cNvPr id="10" name="Group 9">
            <a:extLst>
              <a:ext uri="{FF2B5EF4-FFF2-40B4-BE49-F238E27FC236}">
                <a16:creationId xmlns:a16="http://schemas.microsoft.com/office/drawing/2014/main" id="{4CFCD8CE-15B7-4613-8A58-5BA77CC05202}"/>
              </a:ext>
            </a:extLst>
          </p:cNvPr>
          <p:cNvGrpSpPr/>
          <p:nvPr/>
        </p:nvGrpSpPr>
        <p:grpSpPr>
          <a:xfrm>
            <a:off x="1805298" y="2915942"/>
            <a:ext cx="975847" cy="1059710"/>
            <a:chOff x="1805298" y="2915942"/>
            <a:chExt cx="975847" cy="1059710"/>
          </a:xfrm>
        </p:grpSpPr>
        <p:pic>
          <p:nvPicPr>
            <p:cNvPr id="8" name="Picture 7">
              <a:extLst>
                <a:ext uri="{FF2B5EF4-FFF2-40B4-BE49-F238E27FC236}">
                  <a16:creationId xmlns:a16="http://schemas.microsoft.com/office/drawing/2014/main" id="{2056131A-5BA3-4676-A5C9-04AD31375C1F}"/>
                </a:ext>
              </a:extLst>
            </p:cNvPr>
            <p:cNvPicPr>
              <a:picLocks noChangeAspect="1"/>
            </p:cNvPicPr>
            <p:nvPr/>
          </p:nvPicPr>
          <p:blipFill>
            <a:blip r:embed="rId7"/>
            <a:stretch>
              <a:fillRect/>
            </a:stretch>
          </p:blipFill>
          <p:spPr>
            <a:xfrm>
              <a:off x="1805298" y="2915942"/>
              <a:ext cx="975847" cy="1059710"/>
            </a:xfrm>
            <a:prstGeom prst="rect">
              <a:avLst/>
            </a:prstGeom>
          </p:spPr>
        </p:pic>
        <p:sp>
          <p:nvSpPr>
            <p:cNvPr id="9" name="TextBox 8">
              <a:extLst>
                <a:ext uri="{FF2B5EF4-FFF2-40B4-BE49-F238E27FC236}">
                  <a16:creationId xmlns:a16="http://schemas.microsoft.com/office/drawing/2014/main" id="{25A4E45E-63A6-4AC5-8372-FA3D2059488E}"/>
                </a:ext>
              </a:extLst>
            </p:cNvPr>
            <p:cNvSpPr txBox="1"/>
            <p:nvPr/>
          </p:nvSpPr>
          <p:spPr>
            <a:xfrm>
              <a:off x="2147445" y="3375991"/>
              <a:ext cx="530087" cy="169277"/>
            </a:xfrm>
            <a:prstGeom prst="rect">
              <a:avLst/>
            </a:prstGeom>
            <a:noFill/>
          </p:spPr>
          <p:txBody>
            <a:bodyPr wrap="square" rtlCol="0">
              <a:spAutoFit/>
            </a:bodyPr>
            <a:lstStyle/>
            <a:p>
              <a:r>
                <a:rPr lang="en-US" sz="500" dirty="0">
                  <a:latin typeface="Arial" panose="020B0604020202020204" pitchFamily="34" charset="0"/>
                  <a:cs typeface="Arial" panose="020B0604020202020204" pitchFamily="34" charset="0"/>
                </a:rPr>
                <a:t>+36</a:t>
              </a:r>
            </a:p>
          </p:txBody>
        </p:sp>
      </p:grpSp>
      <p:sp>
        <p:nvSpPr>
          <p:cNvPr id="11" name="TextBox 10">
            <a:extLst>
              <a:ext uri="{FF2B5EF4-FFF2-40B4-BE49-F238E27FC236}">
                <a16:creationId xmlns:a16="http://schemas.microsoft.com/office/drawing/2014/main" id="{2E6CC239-E18E-4CB2-BC09-BAE2753B8261}"/>
              </a:ext>
            </a:extLst>
          </p:cNvPr>
          <p:cNvSpPr txBox="1"/>
          <p:nvPr/>
        </p:nvSpPr>
        <p:spPr>
          <a:xfrm>
            <a:off x="2922564" y="382012"/>
            <a:ext cx="9115830" cy="3046988"/>
          </a:xfrm>
          <a:prstGeom prst="rect">
            <a:avLst/>
          </a:prstGeom>
          <a:noFill/>
        </p:spPr>
        <p:txBody>
          <a:bodyPr wrap="square" rtlCol="0">
            <a:spAutoFit/>
          </a:bodyPr>
          <a:lstStyle/>
          <a:p>
            <a:pPr algn="just"/>
            <a:r>
              <a:rPr lang="en-US" sz="3200" b="1" dirty="0" err="1">
                <a:solidFill>
                  <a:schemeClr val="accent1">
                    <a:lumMod val="50000"/>
                  </a:schemeClr>
                </a:solidFill>
                <a:latin typeface="Arial" panose="020B0604020202020204" pitchFamily="34" charset="0"/>
                <a:cs typeface="Arial" panose="020B0604020202020204" pitchFamily="34" charset="0"/>
              </a:rPr>
              <a:t>Nhóm</a:t>
            </a:r>
            <a:r>
              <a:rPr lang="en-US" sz="3200" b="1" dirty="0">
                <a:solidFill>
                  <a:schemeClr val="accent1">
                    <a:lumMod val="50000"/>
                  </a:schemeClr>
                </a:solidFill>
                <a:latin typeface="Arial" panose="020B0604020202020204" pitchFamily="34" charset="0"/>
                <a:cs typeface="Arial" panose="020B0604020202020204" pitchFamily="34" charset="0"/>
              </a:rPr>
              <a:t> VIIIA </a:t>
            </a:r>
            <a:r>
              <a:rPr lang="en-US" sz="3200" dirty="0" err="1">
                <a:latin typeface="Arial" panose="020B0604020202020204" pitchFamily="34" charset="0"/>
                <a:cs typeface="Arial" panose="020B0604020202020204" pitchFamily="34" charset="0"/>
              </a:rPr>
              <a:t>gồm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các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nguyên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tố</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khí</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hiếm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Có</a:t>
            </a:r>
            <a:r>
              <a:rPr lang="en-US" sz="3200" dirty="0">
                <a:latin typeface="Arial" panose="020B0604020202020204" pitchFamily="34" charset="0"/>
                <a:cs typeface="Arial" panose="020B0604020202020204" pitchFamily="34" charset="0"/>
              </a:rPr>
              <a:t> … </a:t>
            </a:r>
            <a:r>
              <a:rPr lang="en-US" sz="3200" dirty="0" err="1">
                <a:latin typeface="Arial" panose="020B0604020202020204" pitchFamily="34" charset="0"/>
                <a:cs typeface="Arial" panose="020B0604020202020204" pitchFamily="34" charset="0"/>
              </a:rPr>
              <a:t>nguyên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tố</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từ</a:t>
            </a:r>
            <a:r>
              <a:rPr lang="en-US" sz="3200" dirty="0">
                <a:latin typeface="Arial" panose="020B0604020202020204" pitchFamily="34" charset="0"/>
                <a:cs typeface="Arial" panose="020B0604020202020204" pitchFamily="34" charset="0"/>
              </a:rPr>
              <a:t> …. </a:t>
            </a:r>
            <a:r>
              <a:rPr lang="en-US" sz="3200" dirty="0" err="1">
                <a:latin typeface="Arial" panose="020B0604020202020204" pitchFamily="34" charset="0"/>
                <a:cs typeface="Arial" panose="020B0604020202020204" pitchFamily="34" charset="0"/>
              </a:rPr>
              <a:t>đến</a:t>
            </a:r>
            <a:r>
              <a:rPr lang="en-US" sz="3200" dirty="0">
                <a:latin typeface="Arial" panose="020B0604020202020204" pitchFamily="34" charset="0"/>
                <a:cs typeface="Arial" panose="020B0604020202020204" pitchFamily="34" charset="0"/>
              </a:rPr>
              <a:t> ….. </a:t>
            </a:r>
          </a:p>
          <a:p>
            <a:pPr algn="just"/>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Nguyên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tử</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của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các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nguyên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tố</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này</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đều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có</a:t>
            </a:r>
            <a:r>
              <a:rPr lang="en-US" sz="3200" dirty="0">
                <a:latin typeface="Arial" panose="020B0604020202020204" pitchFamily="34" charset="0"/>
                <a:cs typeface="Arial" panose="020B0604020202020204" pitchFamily="34" charset="0"/>
              </a:rPr>
              <a:t> ….. electron </a:t>
            </a:r>
            <a:r>
              <a:rPr lang="en-US" sz="3200" dirty="0" err="1">
                <a:latin typeface="Arial" panose="020B0604020202020204" pitchFamily="34" charset="0"/>
                <a:cs typeface="Arial" panose="020B0604020202020204" pitchFamily="34" charset="0"/>
              </a:rPr>
              <a:t>lớp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ngoài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cùng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trừ</a:t>
            </a:r>
            <a:r>
              <a:rPr lang="en-US" sz="3200" dirty="0">
                <a:latin typeface="Arial" panose="020B0604020202020204" pitchFamily="34" charset="0"/>
                <a:cs typeface="Arial" panose="020B0604020202020204" pitchFamily="34" charset="0"/>
              </a:rPr>
              <a:t> helium).</a:t>
            </a:r>
          </a:p>
          <a:p>
            <a:pPr algn="just"/>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Điện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tích</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hạt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nhân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tăng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từ</a:t>
            </a:r>
            <a:r>
              <a:rPr lang="en-US" sz="3200" dirty="0">
                <a:latin typeface="Arial" panose="020B0604020202020204" pitchFamily="34" charset="0"/>
                <a:cs typeface="Arial" panose="020B0604020202020204" pitchFamily="34" charset="0"/>
              </a:rPr>
              <a:t> .... </a:t>
            </a:r>
            <a:r>
              <a:rPr lang="en-US" sz="3200" dirty="0" err="1">
                <a:latin typeface="Arial" panose="020B0604020202020204" pitchFamily="34" charset="0"/>
                <a:cs typeface="Arial" panose="020B0604020202020204" pitchFamily="34" charset="0"/>
              </a:rPr>
              <a:t>là</a:t>
            </a:r>
            <a:r>
              <a:rPr lang="en-US" sz="3200" dirty="0">
                <a:latin typeface="Arial" panose="020B0604020202020204" pitchFamily="34" charset="0"/>
                <a:cs typeface="Arial" panose="020B0604020202020204" pitchFamily="34" charset="0"/>
              </a:rPr>
              <a:t> …  </a:t>
            </a:r>
            <a:r>
              <a:rPr lang="en-US" sz="3200" dirty="0" err="1">
                <a:latin typeface="Arial" panose="020B0604020202020204" pitchFamily="34" charset="0"/>
                <a:cs typeface="Arial" panose="020B0604020202020204" pitchFamily="34" charset="0"/>
              </a:rPr>
              <a:t>đến</a:t>
            </a:r>
            <a:r>
              <a:rPr lang="en-US" sz="3200" dirty="0">
                <a:latin typeface="Arial" panose="020B0604020202020204" pitchFamily="34" charset="0"/>
                <a:cs typeface="Arial" panose="020B0604020202020204" pitchFamily="34" charset="0"/>
              </a:rPr>
              <a:t> …  </a:t>
            </a:r>
            <a:r>
              <a:rPr lang="en-US" sz="3200" dirty="0" err="1">
                <a:latin typeface="Arial" panose="020B0604020202020204" pitchFamily="34" charset="0"/>
                <a:cs typeface="Arial" panose="020B0604020202020204" pitchFamily="34" charset="0"/>
              </a:rPr>
              <a:t>là</a:t>
            </a:r>
            <a:r>
              <a:rPr lang="en-US" sz="3200" dirty="0">
                <a:latin typeface="Arial" panose="020B0604020202020204" pitchFamily="34" charset="0"/>
                <a:cs typeface="Arial" panose="020B0604020202020204" pitchFamily="34" charset="0"/>
              </a:rPr>
              <a:t> …….</a:t>
            </a:r>
          </a:p>
        </p:txBody>
      </p:sp>
      <p:sp>
        <p:nvSpPr>
          <p:cNvPr id="12" name="TextBox 11">
            <a:extLst>
              <a:ext uri="{FF2B5EF4-FFF2-40B4-BE49-F238E27FC236}">
                <a16:creationId xmlns:a16="http://schemas.microsoft.com/office/drawing/2014/main" id="{355E1327-D68E-44DC-A6C6-794793615AC1}"/>
              </a:ext>
            </a:extLst>
          </p:cNvPr>
          <p:cNvSpPr txBox="1"/>
          <p:nvPr/>
        </p:nvSpPr>
        <p:spPr>
          <a:xfrm>
            <a:off x="11581035" y="419587"/>
            <a:ext cx="350512"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7</a:t>
            </a:r>
          </a:p>
        </p:txBody>
      </p:sp>
      <p:sp>
        <p:nvSpPr>
          <p:cNvPr id="13" name="TextBox 12">
            <a:extLst>
              <a:ext uri="{FF2B5EF4-FFF2-40B4-BE49-F238E27FC236}">
                <a16:creationId xmlns:a16="http://schemas.microsoft.com/office/drawing/2014/main" id="{F9F52F74-C72D-4759-B34D-96608BD4FC6D}"/>
              </a:ext>
            </a:extLst>
          </p:cNvPr>
          <p:cNvSpPr txBox="1"/>
          <p:nvPr/>
        </p:nvSpPr>
        <p:spPr>
          <a:xfrm>
            <a:off x="5337623" y="916303"/>
            <a:ext cx="644321"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He</a:t>
            </a:r>
          </a:p>
        </p:txBody>
      </p:sp>
      <p:sp>
        <p:nvSpPr>
          <p:cNvPr id="14" name="TextBox 13">
            <a:extLst>
              <a:ext uri="{FF2B5EF4-FFF2-40B4-BE49-F238E27FC236}">
                <a16:creationId xmlns:a16="http://schemas.microsoft.com/office/drawing/2014/main" id="{379479BB-CBBE-427F-8EC3-78F1F64374B0}"/>
              </a:ext>
            </a:extLst>
          </p:cNvPr>
          <p:cNvSpPr txBox="1"/>
          <p:nvPr/>
        </p:nvSpPr>
        <p:spPr>
          <a:xfrm>
            <a:off x="6775035" y="916303"/>
            <a:ext cx="906781" cy="523220"/>
          </a:xfrm>
          <a:prstGeom prst="rect">
            <a:avLst/>
          </a:prstGeom>
          <a:noFill/>
        </p:spPr>
        <p:txBody>
          <a:bodyPr wrap="square" rtlCol="0">
            <a:spAutoFit/>
          </a:bodyPr>
          <a:lstStyle/>
          <a:p>
            <a:r>
              <a:rPr lang="en-US" sz="2800" b="1" dirty="0" err="1">
                <a:solidFill>
                  <a:srgbClr val="FF0000"/>
                </a:solidFill>
                <a:latin typeface="Arial" panose="020B0604020202020204" pitchFamily="34" charset="0"/>
                <a:cs typeface="Arial" panose="020B0604020202020204" pitchFamily="34" charset="0"/>
              </a:rPr>
              <a:t>Og</a:t>
            </a:r>
            <a:endParaRPr lang="en-US" sz="2800" b="1" dirty="0">
              <a:solidFill>
                <a:srgbClr val="FF0000"/>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E0AA1B25-CAB3-4ACD-9A8C-8ACF4A4CA7B7}"/>
              </a:ext>
            </a:extLst>
          </p:cNvPr>
          <p:cNvSpPr txBox="1"/>
          <p:nvPr/>
        </p:nvSpPr>
        <p:spPr>
          <a:xfrm>
            <a:off x="3190851" y="1890117"/>
            <a:ext cx="318647"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8</a:t>
            </a:r>
          </a:p>
        </p:txBody>
      </p:sp>
      <p:sp>
        <p:nvSpPr>
          <p:cNvPr id="16" name="TextBox 15">
            <a:extLst>
              <a:ext uri="{FF2B5EF4-FFF2-40B4-BE49-F238E27FC236}">
                <a16:creationId xmlns:a16="http://schemas.microsoft.com/office/drawing/2014/main" id="{7401FDC0-9985-4D7A-90AA-6B3B91AF9272}"/>
              </a:ext>
            </a:extLst>
          </p:cNvPr>
          <p:cNvSpPr txBox="1"/>
          <p:nvPr/>
        </p:nvSpPr>
        <p:spPr>
          <a:xfrm>
            <a:off x="8918317" y="2347077"/>
            <a:ext cx="771694"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He</a:t>
            </a:r>
          </a:p>
        </p:txBody>
      </p:sp>
      <p:sp>
        <p:nvSpPr>
          <p:cNvPr id="17" name="TextBox 16">
            <a:extLst>
              <a:ext uri="{FF2B5EF4-FFF2-40B4-BE49-F238E27FC236}">
                <a16:creationId xmlns:a16="http://schemas.microsoft.com/office/drawing/2014/main" id="{97F4899F-2AAD-47EA-8457-118E5AFEDE33}"/>
              </a:ext>
            </a:extLst>
          </p:cNvPr>
          <p:cNvSpPr txBox="1"/>
          <p:nvPr/>
        </p:nvSpPr>
        <p:spPr>
          <a:xfrm>
            <a:off x="11433447" y="2373548"/>
            <a:ext cx="914400" cy="523220"/>
          </a:xfrm>
          <a:prstGeom prst="rect">
            <a:avLst/>
          </a:prstGeom>
          <a:noFill/>
        </p:spPr>
        <p:txBody>
          <a:bodyPr wrap="square" rtlCol="0">
            <a:spAutoFit/>
          </a:bodyPr>
          <a:lstStyle/>
          <a:p>
            <a:r>
              <a:rPr lang="en-US" sz="2800" b="1" dirty="0" err="1">
                <a:solidFill>
                  <a:srgbClr val="FF0000"/>
                </a:solidFill>
                <a:latin typeface="Arial" panose="020B0604020202020204" pitchFamily="34" charset="0"/>
                <a:cs typeface="Arial" panose="020B0604020202020204" pitchFamily="34" charset="0"/>
              </a:rPr>
              <a:t>Og</a:t>
            </a:r>
            <a:endParaRPr lang="en-US" sz="2800" b="1" dirty="0">
              <a:solidFill>
                <a:srgbClr val="FF0000"/>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60854B05-307F-45AF-84E6-6A3192D5E1D5}"/>
              </a:ext>
            </a:extLst>
          </p:cNvPr>
          <p:cNvSpPr txBox="1"/>
          <p:nvPr/>
        </p:nvSpPr>
        <p:spPr>
          <a:xfrm>
            <a:off x="9916950" y="2373548"/>
            <a:ext cx="655640"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+2</a:t>
            </a:r>
          </a:p>
        </p:txBody>
      </p:sp>
      <p:sp>
        <p:nvSpPr>
          <p:cNvPr id="19" name="TextBox 18">
            <a:extLst>
              <a:ext uri="{FF2B5EF4-FFF2-40B4-BE49-F238E27FC236}">
                <a16:creationId xmlns:a16="http://schemas.microsoft.com/office/drawing/2014/main" id="{E299BF81-1551-4E17-B65E-B890EAE3702F}"/>
              </a:ext>
            </a:extLst>
          </p:cNvPr>
          <p:cNvSpPr txBox="1"/>
          <p:nvPr/>
        </p:nvSpPr>
        <p:spPr>
          <a:xfrm>
            <a:off x="3351389" y="2863913"/>
            <a:ext cx="975847" cy="523220"/>
          </a:xfrm>
          <a:prstGeom prst="rect">
            <a:avLst/>
          </a:prstGeom>
          <a:noFill/>
        </p:spPr>
        <p:txBody>
          <a:bodyPr wrap="square" rtlCol="0">
            <a:spAutoFit/>
          </a:bodyPr>
          <a:lstStyle/>
          <a:p>
            <a:r>
              <a:rPr lang="en-US" sz="2800" b="1" dirty="0">
                <a:solidFill>
                  <a:srgbClr val="FF0000"/>
                </a:solidFill>
                <a:latin typeface="Arial" panose="020B0604020202020204" pitchFamily="34" charset="0"/>
                <a:cs typeface="Arial" panose="020B0604020202020204" pitchFamily="34" charset="0"/>
              </a:rPr>
              <a:t>+118</a:t>
            </a:r>
          </a:p>
        </p:txBody>
      </p:sp>
    </p:spTree>
    <p:extLst>
      <p:ext uri="{BB962C8B-B14F-4D97-AF65-F5344CB8AC3E}">
        <p14:creationId xmlns:p14="http://schemas.microsoft.com/office/powerpoint/2010/main" val="1734496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P spid="17" grpId="0"/>
      <p:bldP spid="18" grpId="0"/>
      <p:bldP spid="1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79A3E35-E499-466D-8096-BE978FE24CC2}"/>
              </a:ext>
            </a:extLst>
          </p:cNvPr>
          <p:cNvSpPr/>
          <p:nvPr/>
        </p:nvSpPr>
        <p:spPr>
          <a:xfrm>
            <a:off x="190650" y="1716549"/>
            <a:ext cx="11810699" cy="4401205"/>
          </a:xfrm>
          <a:prstGeom prst="rect">
            <a:avLst/>
          </a:prstGeom>
          <a:noFill/>
          <a:ln>
            <a:solidFill>
              <a:schemeClr val="accent1"/>
            </a:solidFill>
          </a:ln>
        </p:spPr>
        <p:txBody>
          <a:bodyPr wrap="square">
            <a:spAutoFit/>
          </a:bodyPr>
          <a:lstStyle/>
          <a:p>
            <a:pPr algn="just">
              <a:spcAft>
                <a:spcPts val="0"/>
              </a:spcAft>
              <a:tabLst>
                <a:tab pos="291465" algn="l"/>
              </a:tabLst>
            </a:pP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Nhóm</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gồm</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các</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nguyên</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tố</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có</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tính</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chất</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hóa</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học</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tương</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tự</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nhau</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xếp</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thành</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cột</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theo</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chiều</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tăng</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dần</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điện</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tích</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hạt</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nhân</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4000"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tabLst>
                <a:tab pos="291465" algn="l"/>
              </a:tabLst>
            </a:pP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Bảng</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tuần</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hoàn</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gồm</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18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cột</a:t>
            </a:r>
            <a:endParaRPr lang="en-US" sz="4000"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tabLst>
                <a:tab pos="291465" algn="l"/>
              </a:tabLst>
            </a:pP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+ 8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cột</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nhóm</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IA </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VIIIA</a:t>
            </a:r>
            <a:endParaRPr lang="en-US" sz="4000"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tabLst>
                <a:tab pos="291465" algn="l"/>
              </a:tabLst>
            </a:pP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+ 10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cột</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nhóm</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B: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Các</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nguyên</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tố</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kim</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loại</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chuyển</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tiếp</a:t>
            </a:r>
            <a:endParaRPr lang="en-US" sz="4000" dirty="0">
              <a:latin typeface="Times New Roman" panose="02020603050405020304" pitchFamily="18" charset="0"/>
              <a:ea typeface="Calibri" panose="020F0502020204030204" pitchFamily="34" charset="0"/>
              <a:cs typeface="Times New Roman" panose="02020603050405020304" pitchFamily="18" charset="0"/>
            </a:endParaRPr>
          </a:p>
          <a:p>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Số</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thứ</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tự</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của</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nhóm</a:t>
            </a:r>
            <a:r>
              <a:rPr lang="en-US" sz="4000" dirty="0">
                <a:solidFill>
                  <a:srgbClr val="000000"/>
                </a:solidFill>
                <a:latin typeface="Times New Roman" panose="02020603050405020304" pitchFamily="18" charset="0"/>
                <a:ea typeface="Calibri" panose="020F0502020204030204" pitchFamily="34" charset="0"/>
              </a:rPr>
              <a:t> A = </a:t>
            </a:r>
            <a:r>
              <a:rPr lang="en-US" sz="4000" dirty="0" err="1">
                <a:solidFill>
                  <a:srgbClr val="000000"/>
                </a:solidFill>
                <a:latin typeface="Times New Roman" panose="02020603050405020304" pitchFamily="18" charset="0"/>
                <a:ea typeface="Calibri" panose="020F0502020204030204" pitchFamily="34" charset="0"/>
              </a:rPr>
              <a:t>số</a:t>
            </a:r>
            <a:r>
              <a:rPr lang="en-US" sz="4000" dirty="0">
                <a:solidFill>
                  <a:srgbClr val="000000"/>
                </a:solidFill>
                <a:latin typeface="Times New Roman" panose="02020603050405020304" pitchFamily="18" charset="0"/>
                <a:ea typeface="Calibri" panose="020F0502020204030204" pitchFamily="34" charset="0"/>
              </a:rPr>
              <a:t> electron </a:t>
            </a:r>
            <a:r>
              <a:rPr lang="en-US" sz="4000" dirty="0" err="1">
                <a:solidFill>
                  <a:srgbClr val="000000"/>
                </a:solidFill>
                <a:latin typeface="Times New Roman" panose="02020603050405020304" pitchFamily="18" charset="0"/>
                <a:ea typeface="Calibri" panose="020F0502020204030204" pitchFamily="34" charset="0"/>
              </a:rPr>
              <a:t>lớp</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ngoài</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cùng</a:t>
            </a:r>
            <a:r>
              <a:rPr lang="en-US" sz="4000" dirty="0">
                <a:solidFill>
                  <a:srgbClr val="000000"/>
                </a:solidFill>
                <a:latin typeface="Times New Roman" panose="02020603050405020304" pitchFamily="18" charset="0"/>
                <a:ea typeface="Calibri" panose="020F0502020204030204" pitchFamily="34" charset="0"/>
              </a:rPr>
              <a:t>.</a:t>
            </a:r>
            <a:endParaRPr lang="en-US" sz="4000" dirty="0"/>
          </a:p>
        </p:txBody>
      </p:sp>
      <p:sp>
        <p:nvSpPr>
          <p:cNvPr id="3" name="Rectangle 2">
            <a:extLst>
              <a:ext uri="{FF2B5EF4-FFF2-40B4-BE49-F238E27FC236}">
                <a16:creationId xmlns:a16="http://schemas.microsoft.com/office/drawing/2014/main" id="{1BB278D6-EFBC-4357-B6B2-44B107378B49}"/>
              </a:ext>
            </a:extLst>
          </p:cNvPr>
          <p:cNvSpPr/>
          <p:nvPr/>
        </p:nvSpPr>
        <p:spPr>
          <a:xfrm>
            <a:off x="0" y="0"/>
            <a:ext cx="7186583" cy="646331"/>
          </a:xfrm>
          <a:prstGeom prst="rect">
            <a:avLst/>
          </a:prstGeom>
        </p:spPr>
        <p:txBody>
          <a:bodyPr wrap="none">
            <a:spAutoFit/>
          </a:bodyPr>
          <a:lstStyle/>
          <a:p>
            <a:pPr lvl="0"/>
            <a:r>
              <a:rPr lang="en-US" sz="3600" b="1" dirty="0">
                <a:solidFill>
                  <a:srgbClr val="006600"/>
                </a:solidFill>
                <a:latin typeface="Arial" panose="020B0604020202020204" pitchFamily="34" charset="0"/>
                <a:cs typeface="Arial" panose="020B0604020202020204" pitchFamily="34" charset="0"/>
              </a:rPr>
              <a:t>II. </a:t>
            </a:r>
            <a:r>
              <a:rPr lang="en-US" sz="3600" b="1" dirty="0" err="1">
                <a:solidFill>
                  <a:srgbClr val="006600"/>
                </a:solidFill>
                <a:latin typeface="Arial" panose="020B0604020202020204" pitchFamily="34" charset="0"/>
                <a:cs typeface="Arial" panose="020B0604020202020204" pitchFamily="34" charset="0"/>
              </a:rPr>
              <a:t>CẤU</a:t>
            </a:r>
            <a:r>
              <a:rPr lang="en-US" sz="3600" b="1" dirty="0">
                <a:solidFill>
                  <a:srgbClr val="006600"/>
                </a:solidFill>
                <a:latin typeface="Arial" panose="020B0604020202020204" pitchFamily="34" charset="0"/>
                <a:cs typeface="Arial" panose="020B0604020202020204" pitchFamily="34" charset="0"/>
              </a:rPr>
              <a:t> </a:t>
            </a:r>
            <a:r>
              <a:rPr lang="en-US" sz="3600" b="1" dirty="0" err="1">
                <a:solidFill>
                  <a:srgbClr val="006600"/>
                </a:solidFill>
                <a:latin typeface="Arial" panose="020B0604020202020204" pitchFamily="34" charset="0"/>
                <a:cs typeface="Arial" panose="020B0604020202020204" pitchFamily="34" charset="0"/>
              </a:rPr>
              <a:t>TẠO</a:t>
            </a:r>
            <a:r>
              <a:rPr lang="en-US" sz="3600" b="1" dirty="0">
                <a:solidFill>
                  <a:srgbClr val="006600"/>
                </a:solidFill>
                <a:latin typeface="Arial" panose="020B0604020202020204" pitchFamily="34" charset="0"/>
                <a:cs typeface="Arial" panose="020B0604020202020204" pitchFamily="34" charset="0"/>
              </a:rPr>
              <a:t> </a:t>
            </a:r>
            <a:r>
              <a:rPr lang="en-US" sz="3600" b="1" dirty="0" err="1">
                <a:solidFill>
                  <a:srgbClr val="006600"/>
                </a:solidFill>
                <a:latin typeface="Arial" panose="020B0604020202020204" pitchFamily="34" charset="0"/>
                <a:cs typeface="Arial" panose="020B0604020202020204" pitchFamily="34" charset="0"/>
              </a:rPr>
              <a:t>BẢNG</a:t>
            </a:r>
            <a:r>
              <a:rPr lang="en-US" sz="3600" b="1" dirty="0">
                <a:solidFill>
                  <a:srgbClr val="006600"/>
                </a:solidFill>
                <a:latin typeface="Arial" panose="020B0604020202020204" pitchFamily="34" charset="0"/>
                <a:cs typeface="Arial" panose="020B0604020202020204" pitchFamily="34" charset="0"/>
              </a:rPr>
              <a:t> </a:t>
            </a:r>
            <a:r>
              <a:rPr lang="en-US" sz="3600" b="1" dirty="0" err="1">
                <a:solidFill>
                  <a:srgbClr val="006600"/>
                </a:solidFill>
                <a:latin typeface="Arial" panose="020B0604020202020204" pitchFamily="34" charset="0"/>
                <a:cs typeface="Arial" panose="020B0604020202020204" pitchFamily="34" charset="0"/>
              </a:rPr>
              <a:t>TUẦN</a:t>
            </a:r>
            <a:r>
              <a:rPr lang="en-US" sz="3600" b="1" dirty="0">
                <a:solidFill>
                  <a:srgbClr val="006600"/>
                </a:solidFill>
                <a:latin typeface="Arial" panose="020B0604020202020204" pitchFamily="34" charset="0"/>
                <a:cs typeface="Arial" panose="020B0604020202020204" pitchFamily="34" charset="0"/>
              </a:rPr>
              <a:t> </a:t>
            </a:r>
            <a:r>
              <a:rPr lang="en-US" sz="3600" b="1" dirty="0" err="1">
                <a:solidFill>
                  <a:srgbClr val="006600"/>
                </a:solidFill>
                <a:latin typeface="Arial" panose="020B0604020202020204" pitchFamily="34" charset="0"/>
                <a:cs typeface="Arial" panose="020B0604020202020204" pitchFamily="34" charset="0"/>
              </a:rPr>
              <a:t>HOÀN</a:t>
            </a:r>
            <a:endParaRPr lang="en-US" sz="3600" b="1" dirty="0">
              <a:solidFill>
                <a:srgbClr val="006600"/>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AFC0637F-D5B0-480B-87ED-11AFE86CAA19}"/>
              </a:ext>
            </a:extLst>
          </p:cNvPr>
          <p:cNvSpPr txBox="1"/>
          <p:nvPr/>
        </p:nvSpPr>
        <p:spPr>
          <a:xfrm>
            <a:off x="190650" y="740246"/>
            <a:ext cx="3574473" cy="584775"/>
          </a:xfrm>
          <a:prstGeom prst="rect">
            <a:avLst/>
          </a:prstGeom>
          <a:noFill/>
        </p:spPr>
        <p:txBody>
          <a:bodyPr wrap="square" rtlCol="0">
            <a:spAutoFit/>
          </a:bodyPr>
          <a:lstStyle/>
          <a:p>
            <a:r>
              <a:rPr lang="en-US" sz="3200" b="1" dirty="0">
                <a:solidFill>
                  <a:srgbClr val="800000"/>
                </a:solidFill>
                <a:latin typeface="Arial" panose="020B0604020202020204" pitchFamily="34" charset="0"/>
                <a:cs typeface="Arial" panose="020B0604020202020204" pitchFamily="34" charset="0"/>
              </a:rPr>
              <a:t>3. </a:t>
            </a:r>
            <a:r>
              <a:rPr lang="en-US" sz="3200" b="1" dirty="0" err="1">
                <a:solidFill>
                  <a:srgbClr val="800000"/>
                </a:solidFill>
                <a:latin typeface="Arial" panose="020B0604020202020204" pitchFamily="34" charset="0"/>
                <a:cs typeface="Arial" panose="020B0604020202020204" pitchFamily="34" charset="0"/>
              </a:rPr>
              <a:t>Nhóm</a:t>
            </a:r>
            <a:endParaRPr lang="en-US" sz="3200" b="1" dirty="0">
              <a:solidFill>
                <a:srgbClr val="8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2539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C490E"/>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FE54946-50F1-40F8-820A-6DAC57D127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0036" y="-20782"/>
            <a:ext cx="9171709" cy="6878782"/>
          </a:xfrm>
          <a:prstGeom prst="rect">
            <a:avLst/>
          </a:prstGeom>
        </p:spPr>
      </p:pic>
    </p:spTree>
    <p:extLst>
      <p:ext uri="{BB962C8B-B14F-4D97-AF65-F5344CB8AC3E}">
        <p14:creationId xmlns:p14="http://schemas.microsoft.com/office/powerpoint/2010/main" val="5294148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83D62ED-073A-4155-9E1C-737AC87E6775}"/>
              </a:ext>
            </a:extLst>
          </p:cNvPr>
          <p:cNvPicPr>
            <a:picLocks noChangeAspect="1"/>
          </p:cNvPicPr>
          <p:nvPr/>
        </p:nvPicPr>
        <p:blipFill>
          <a:blip r:embed="rId2"/>
          <a:stretch>
            <a:fillRect/>
          </a:stretch>
        </p:blipFill>
        <p:spPr>
          <a:xfrm>
            <a:off x="13273" y="0"/>
            <a:ext cx="3316776" cy="3428030"/>
          </a:xfrm>
          <a:prstGeom prst="rect">
            <a:avLst/>
          </a:prstGeom>
        </p:spPr>
      </p:pic>
      <p:graphicFrame>
        <p:nvGraphicFramePr>
          <p:cNvPr id="4" name="Table 3">
            <a:extLst>
              <a:ext uri="{FF2B5EF4-FFF2-40B4-BE49-F238E27FC236}">
                <a16:creationId xmlns:a16="http://schemas.microsoft.com/office/drawing/2014/main" id="{5766A0D4-56AA-4436-BF05-A06E2AC5797E}"/>
              </a:ext>
            </a:extLst>
          </p:cNvPr>
          <p:cNvGraphicFramePr>
            <a:graphicFrameLocks noGrp="1"/>
          </p:cNvGraphicFramePr>
          <p:nvPr>
            <p:extLst>
              <p:ext uri="{D42A27DB-BD31-4B8C-83A1-F6EECF244321}">
                <p14:modId xmlns:p14="http://schemas.microsoft.com/office/powerpoint/2010/main" val="1248518108"/>
              </p:ext>
            </p:extLst>
          </p:nvPr>
        </p:nvGraphicFramePr>
        <p:xfrm>
          <a:off x="3330049" y="193510"/>
          <a:ext cx="8848678" cy="3673653"/>
        </p:xfrm>
        <a:graphic>
          <a:graphicData uri="http://schemas.openxmlformats.org/drawingml/2006/table">
            <a:tbl>
              <a:tblPr firstRow="1" bandRow="1">
                <a:tableStyleId>{5C22544A-7EE6-4342-B048-85BDC9FD1C3A}</a:tableStyleId>
              </a:tblPr>
              <a:tblGrid>
                <a:gridCol w="2279181">
                  <a:extLst>
                    <a:ext uri="{9D8B030D-6E8A-4147-A177-3AD203B41FA5}">
                      <a16:colId xmlns:a16="http://schemas.microsoft.com/office/drawing/2014/main" val="3910831896"/>
                    </a:ext>
                  </a:extLst>
                </a:gridCol>
                <a:gridCol w="2483892">
                  <a:extLst>
                    <a:ext uri="{9D8B030D-6E8A-4147-A177-3AD203B41FA5}">
                      <a16:colId xmlns:a16="http://schemas.microsoft.com/office/drawing/2014/main" val="2518368205"/>
                    </a:ext>
                  </a:extLst>
                </a:gridCol>
                <a:gridCol w="1774209">
                  <a:extLst>
                    <a:ext uri="{9D8B030D-6E8A-4147-A177-3AD203B41FA5}">
                      <a16:colId xmlns:a16="http://schemas.microsoft.com/office/drawing/2014/main" val="4019821715"/>
                    </a:ext>
                  </a:extLst>
                </a:gridCol>
                <a:gridCol w="2311396">
                  <a:extLst>
                    <a:ext uri="{9D8B030D-6E8A-4147-A177-3AD203B41FA5}">
                      <a16:colId xmlns:a16="http://schemas.microsoft.com/office/drawing/2014/main" val="74087702"/>
                    </a:ext>
                  </a:extLst>
                </a:gridCol>
              </a:tblGrid>
              <a:tr h="1734780">
                <a:tc>
                  <a:txBody>
                    <a:bodyPr/>
                    <a:lstStyle/>
                    <a:p>
                      <a:pPr algn="ctr"/>
                      <a:r>
                        <a:rPr lang="en-US" sz="3200" dirty="0">
                          <a:latin typeface="Arial" panose="020B0604020202020204" pitchFamily="34" charset="0"/>
                          <a:cs typeface="Arial" panose="020B0604020202020204" pitchFamily="34" charset="0"/>
                        </a:rPr>
                        <a:t>STT ô </a:t>
                      </a:r>
                      <a:r>
                        <a:rPr lang="en-US" sz="3200" dirty="0" err="1">
                          <a:latin typeface="Arial" panose="020B0604020202020204" pitchFamily="34" charset="0"/>
                          <a:cs typeface="Arial" panose="020B0604020202020204" pitchFamily="34" charset="0"/>
                        </a:rPr>
                        <a:t>nguyên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tố</a:t>
                      </a:r>
                      <a:endParaRPr lang="en-US" sz="3200" dirty="0">
                        <a:latin typeface="Arial" panose="020B0604020202020204" pitchFamily="34" charset="0"/>
                        <a:cs typeface="Arial" panose="020B0604020202020204" pitchFamily="34" charset="0"/>
                      </a:endParaRPr>
                    </a:p>
                  </a:txBody>
                  <a:tcPr anchor="ctr"/>
                </a:tc>
                <a:tc>
                  <a:txBody>
                    <a:bodyPr/>
                    <a:lstStyle/>
                    <a:p>
                      <a:pPr algn="ctr"/>
                      <a:r>
                        <a:rPr lang="en-US" sz="3200" dirty="0" err="1">
                          <a:latin typeface="Arial" panose="020B0604020202020204" pitchFamily="34" charset="0"/>
                          <a:cs typeface="Arial" panose="020B0604020202020204" pitchFamily="34" charset="0"/>
                        </a:rPr>
                        <a:t>Số</a:t>
                      </a:r>
                      <a:r>
                        <a:rPr lang="en-US" sz="3200" dirty="0">
                          <a:latin typeface="Arial" panose="020B0604020202020204" pitchFamily="34" charset="0"/>
                          <a:cs typeface="Arial" panose="020B0604020202020204" pitchFamily="34" charset="0"/>
                        </a:rPr>
                        <a:t> electron </a:t>
                      </a:r>
                      <a:r>
                        <a:rPr lang="en-US" sz="3200" dirty="0" err="1">
                          <a:latin typeface="Arial" panose="020B0604020202020204" pitchFamily="34" charset="0"/>
                          <a:cs typeface="Arial" panose="020B0604020202020204" pitchFamily="34" charset="0"/>
                        </a:rPr>
                        <a:t>lớp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ngoài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cùng</a:t>
                      </a:r>
                      <a:endParaRPr lang="en-US" sz="3200" dirty="0">
                        <a:latin typeface="Arial" panose="020B0604020202020204" pitchFamily="34" charset="0"/>
                        <a:cs typeface="Arial" panose="020B0604020202020204" pitchFamily="34" charset="0"/>
                      </a:endParaRPr>
                    </a:p>
                  </a:txBody>
                  <a:tcPr anchor="ctr"/>
                </a:tc>
                <a:tc>
                  <a:txBody>
                    <a:bodyPr/>
                    <a:lstStyle/>
                    <a:p>
                      <a:pPr algn="ctr"/>
                      <a:r>
                        <a:rPr lang="en-US" sz="3200" dirty="0" err="1">
                          <a:latin typeface="Arial" panose="020B0604020202020204" pitchFamily="34" charset="0"/>
                          <a:cs typeface="Arial" panose="020B0604020202020204" pitchFamily="34" charset="0"/>
                        </a:rPr>
                        <a:t>Số</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thứ</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tự</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nhóm</a:t>
                      </a:r>
                      <a:endParaRPr lang="en-US" sz="3200" dirty="0">
                        <a:latin typeface="Arial" panose="020B0604020202020204" pitchFamily="34" charset="0"/>
                        <a:cs typeface="Arial" panose="020B0604020202020204" pitchFamily="34" charset="0"/>
                      </a:endParaRPr>
                    </a:p>
                  </a:txBody>
                  <a:tcPr anchor="ctr"/>
                </a:tc>
                <a:tc>
                  <a:txBody>
                    <a:bodyPr/>
                    <a:lstStyle/>
                    <a:p>
                      <a:pPr algn="ctr"/>
                      <a:r>
                        <a:rPr lang="en-US" sz="3200" dirty="0" err="1">
                          <a:latin typeface="Arial" panose="020B0604020202020204" pitchFamily="34" charset="0"/>
                          <a:cs typeface="Arial" panose="020B0604020202020204" pitchFamily="34" charset="0"/>
                        </a:rPr>
                        <a:t>Nhóm</a:t>
                      </a:r>
                      <a:endParaRPr lang="en-US" sz="3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454802691"/>
                  </a:ext>
                </a:extLst>
              </a:tr>
              <a:tr h="646291">
                <a:tc>
                  <a:txBody>
                    <a:bodyPr/>
                    <a:lstStyle/>
                    <a:p>
                      <a:pPr algn="ctr"/>
                      <a:r>
                        <a:rPr lang="en-US" sz="3200" dirty="0">
                          <a:latin typeface="Arial" panose="020B0604020202020204" pitchFamily="34" charset="0"/>
                          <a:cs typeface="Arial" panose="020B0604020202020204" pitchFamily="34" charset="0"/>
                        </a:rPr>
                        <a:t>9</a:t>
                      </a:r>
                    </a:p>
                  </a:txBody>
                  <a:tcPr anchor="ctr"/>
                </a:tc>
                <a:tc>
                  <a:txBody>
                    <a:bodyPr/>
                    <a:lstStyle/>
                    <a:p>
                      <a:pPr algn="ctr"/>
                      <a:endParaRPr lang="en-US" sz="3200" dirty="0">
                        <a:latin typeface="Arial" panose="020B0604020202020204" pitchFamily="34" charset="0"/>
                        <a:cs typeface="Arial" panose="020B0604020202020204" pitchFamily="34" charset="0"/>
                      </a:endParaRPr>
                    </a:p>
                  </a:txBody>
                  <a:tcPr anchor="ctr"/>
                </a:tc>
                <a:tc>
                  <a:txBody>
                    <a:bodyPr/>
                    <a:lstStyle/>
                    <a:p>
                      <a:pPr algn="ctr"/>
                      <a:endParaRPr lang="en-US" sz="3200" dirty="0">
                        <a:latin typeface="Arial" panose="020B0604020202020204" pitchFamily="34" charset="0"/>
                        <a:cs typeface="Arial" panose="020B0604020202020204" pitchFamily="34" charset="0"/>
                      </a:endParaRPr>
                    </a:p>
                  </a:txBody>
                  <a:tcPr anchor="ctr"/>
                </a:tc>
                <a:tc>
                  <a:txBody>
                    <a:bodyPr/>
                    <a:lstStyle/>
                    <a:p>
                      <a:pPr algn="ctr"/>
                      <a:endParaRPr lang="en-US" sz="3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555157649"/>
                  </a:ext>
                </a:extLst>
              </a:tr>
              <a:tr h="646291">
                <a:tc>
                  <a:txBody>
                    <a:bodyPr/>
                    <a:lstStyle/>
                    <a:p>
                      <a:pPr algn="ctr"/>
                      <a:r>
                        <a:rPr lang="en-US" sz="3200" dirty="0">
                          <a:latin typeface="Arial" panose="020B0604020202020204" pitchFamily="34" charset="0"/>
                          <a:cs typeface="Arial" panose="020B0604020202020204" pitchFamily="34" charset="0"/>
                        </a:rPr>
                        <a:t>18</a:t>
                      </a:r>
                    </a:p>
                  </a:txBody>
                  <a:tcPr anchor="ctr"/>
                </a:tc>
                <a:tc>
                  <a:txBody>
                    <a:bodyPr/>
                    <a:lstStyle/>
                    <a:p>
                      <a:pPr algn="ctr"/>
                      <a:endParaRPr lang="en-US" sz="3200" dirty="0">
                        <a:latin typeface="Arial" panose="020B0604020202020204" pitchFamily="34" charset="0"/>
                        <a:cs typeface="Arial" panose="020B0604020202020204" pitchFamily="34" charset="0"/>
                      </a:endParaRPr>
                    </a:p>
                  </a:txBody>
                  <a:tcPr anchor="ctr"/>
                </a:tc>
                <a:tc>
                  <a:txBody>
                    <a:bodyPr/>
                    <a:lstStyle/>
                    <a:p>
                      <a:pPr algn="ctr"/>
                      <a:endParaRPr lang="en-US" sz="3200" dirty="0">
                        <a:latin typeface="Arial" panose="020B0604020202020204" pitchFamily="34" charset="0"/>
                        <a:cs typeface="Arial" panose="020B0604020202020204" pitchFamily="34" charset="0"/>
                      </a:endParaRPr>
                    </a:p>
                  </a:txBody>
                  <a:tcPr anchor="ctr"/>
                </a:tc>
                <a:tc>
                  <a:txBody>
                    <a:bodyPr/>
                    <a:lstStyle/>
                    <a:p>
                      <a:pPr algn="ctr"/>
                      <a:endParaRPr lang="en-US" sz="3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939231301"/>
                  </a:ext>
                </a:extLst>
              </a:tr>
              <a:tr h="646291">
                <a:tc>
                  <a:txBody>
                    <a:bodyPr/>
                    <a:lstStyle/>
                    <a:p>
                      <a:pPr algn="ctr"/>
                      <a:r>
                        <a:rPr lang="en-US" sz="3200" dirty="0">
                          <a:latin typeface="Arial" panose="020B0604020202020204" pitchFamily="34" charset="0"/>
                          <a:cs typeface="Arial" panose="020B0604020202020204" pitchFamily="34" charset="0"/>
                        </a:rPr>
                        <a:t>19</a:t>
                      </a:r>
                    </a:p>
                  </a:txBody>
                  <a:tcPr anchor="ctr"/>
                </a:tc>
                <a:tc>
                  <a:txBody>
                    <a:bodyPr/>
                    <a:lstStyle/>
                    <a:p>
                      <a:pPr algn="ctr"/>
                      <a:endParaRPr lang="en-US" sz="3200" dirty="0">
                        <a:latin typeface="Arial" panose="020B0604020202020204" pitchFamily="34" charset="0"/>
                        <a:cs typeface="Arial" panose="020B0604020202020204" pitchFamily="34" charset="0"/>
                      </a:endParaRPr>
                    </a:p>
                  </a:txBody>
                  <a:tcPr anchor="ctr"/>
                </a:tc>
                <a:tc>
                  <a:txBody>
                    <a:bodyPr/>
                    <a:lstStyle/>
                    <a:p>
                      <a:pPr algn="ctr"/>
                      <a:endParaRPr lang="en-US" sz="3200" dirty="0">
                        <a:latin typeface="Arial" panose="020B0604020202020204" pitchFamily="34" charset="0"/>
                        <a:cs typeface="Arial" panose="020B0604020202020204" pitchFamily="34" charset="0"/>
                      </a:endParaRPr>
                    </a:p>
                  </a:txBody>
                  <a:tcPr anchor="ctr"/>
                </a:tc>
                <a:tc>
                  <a:txBody>
                    <a:bodyPr/>
                    <a:lstStyle/>
                    <a:p>
                      <a:pPr algn="ctr"/>
                      <a:endParaRPr lang="en-US" sz="3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827785833"/>
                  </a:ext>
                </a:extLst>
              </a:tr>
            </a:tbl>
          </a:graphicData>
        </a:graphic>
      </p:graphicFrame>
      <p:sp>
        <p:nvSpPr>
          <p:cNvPr id="5" name="TextBox 4">
            <a:extLst>
              <a:ext uri="{FF2B5EF4-FFF2-40B4-BE49-F238E27FC236}">
                <a16:creationId xmlns:a16="http://schemas.microsoft.com/office/drawing/2014/main" id="{36BAEDD2-E4E4-41F4-B598-CBDA7E9191AE}"/>
              </a:ext>
            </a:extLst>
          </p:cNvPr>
          <p:cNvSpPr txBox="1"/>
          <p:nvPr/>
        </p:nvSpPr>
        <p:spPr>
          <a:xfrm>
            <a:off x="6635637" y="2035182"/>
            <a:ext cx="682389" cy="584775"/>
          </a:xfrm>
          <a:prstGeom prst="rect">
            <a:avLst/>
          </a:prstGeom>
          <a:noFill/>
        </p:spPr>
        <p:txBody>
          <a:bodyPr wrap="square" rtlCol="0">
            <a:spAutoFit/>
          </a:bodyPr>
          <a:lstStyle/>
          <a:p>
            <a:r>
              <a:rPr lang="en-US" sz="3200" b="1" dirty="0">
                <a:solidFill>
                  <a:srgbClr val="FF0000"/>
                </a:solidFill>
              </a:rPr>
              <a:t>7</a:t>
            </a:r>
          </a:p>
        </p:txBody>
      </p:sp>
      <p:sp>
        <p:nvSpPr>
          <p:cNvPr id="6" name="TextBox 5">
            <a:extLst>
              <a:ext uri="{FF2B5EF4-FFF2-40B4-BE49-F238E27FC236}">
                <a16:creationId xmlns:a16="http://schemas.microsoft.com/office/drawing/2014/main" id="{8FD8B5FA-8243-4F4B-8119-8CD4E544E637}"/>
              </a:ext>
            </a:extLst>
          </p:cNvPr>
          <p:cNvSpPr txBox="1"/>
          <p:nvPr/>
        </p:nvSpPr>
        <p:spPr>
          <a:xfrm>
            <a:off x="9810589" y="2030335"/>
            <a:ext cx="2519243" cy="584775"/>
          </a:xfrm>
          <a:prstGeom prst="rect">
            <a:avLst/>
          </a:prstGeom>
          <a:noFill/>
        </p:spPr>
        <p:txBody>
          <a:bodyPr wrap="square" rtlCol="0">
            <a:spAutoFit/>
          </a:bodyPr>
          <a:lstStyle/>
          <a:p>
            <a:pPr algn="ctr"/>
            <a:r>
              <a:rPr lang="en-US" sz="3200" b="1" dirty="0">
                <a:solidFill>
                  <a:srgbClr val="FF0000"/>
                </a:solidFill>
              </a:rPr>
              <a:t>Phi </a:t>
            </a:r>
            <a:r>
              <a:rPr lang="en-US" sz="3200" b="1" dirty="0" err="1">
                <a:solidFill>
                  <a:srgbClr val="FF0000"/>
                </a:solidFill>
              </a:rPr>
              <a:t>kim</a:t>
            </a:r>
            <a:endParaRPr lang="en-US" sz="3200" b="1" dirty="0">
              <a:solidFill>
                <a:srgbClr val="FF0000"/>
              </a:solidFill>
            </a:endParaRPr>
          </a:p>
        </p:txBody>
      </p:sp>
      <p:sp>
        <p:nvSpPr>
          <p:cNvPr id="7" name="TextBox 6">
            <a:extLst>
              <a:ext uri="{FF2B5EF4-FFF2-40B4-BE49-F238E27FC236}">
                <a16:creationId xmlns:a16="http://schemas.microsoft.com/office/drawing/2014/main" id="{01AC035A-DDDC-44DE-AEC0-E636721446A4}"/>
              </a:ext>
            </a:extLst>
          </p:cNvPr>
          <p:cNvSpPr txBox="1"/>
          <p:nvPr/>
        </p:nvSpPr>
        <p:spPr>
          <a:xfrm>
            <a:off x="6635637" y="2619956"/>
            <a:ext cx="682389" cy="584775"/>
          </a:xfrm>
          <a:prstGeom prst="rect">
            <a:avLst/>
          </a:prstGeom>
          <a:noFill/>
        </p:spPr>
        <p:txBody>
          <a:bodyPr wrap="square" rtlCol="0">
            <a:spAutoFit/>
          </a:bodyPr>
          <a:lstStyle/>
          <a:p>
            <a:r>
              <a:rPr lang="en-US" sz="3200" b="1" dirty="0">
                <a:solidFill>
                  <a:srgbClr val="FF0000"/>
                </a:solidFill>
              </a:rPr>
              <a:t>8</a:t>
            </a:r>
          </a:p>
        </p:txBody>
      </p:sp>
      <p:sp>
        <p:nvSpPr>
          <p:cNvPr id="8" name="TextBox 7">
            <a:extLst>
              <a:ext uri="{FF2B5EF4-FFF2-40B4-BE49-F238E27FC236}">
                <a16:creationId xmlns:a16="http://schemas.microsoft.com/office/drawing/2014/main" id="{CA66561A-5F9F-48E8-BC63-C6BE51FE165B}"/>
              </a:ext>
            </a:extLst>
          </p:cNvPr>
          <p:cNvSpPr txBox="1"/>
          <p:nvPr/>
        </p:nvSpPr>
        <p:spPr>
          <a:xfrm>
            <a:off x="9810589" y="2615109"/>
            <a:ext cx="2519243" cy="584775"/>
          </a:xfrm>
          <a:prstGeom prst="rect">
            <a:avLst/>
          </a:prstGeom>
          <a:noFill/>
        </p:spPr>
        <p:txBody>
          <a:bodyPr wrap="square" rtlCol="0">
            <a:spAutoFit/>
          </a:bodyPr>
          <a:lstStyle/>
          <a:p>
            <a:pPr algn="ctr"/>
            <a:r>
              <a:rPr lang="en-US" sz="3200" b="1" dirty="0" err="1">
                <a:solidFill>
                  <a:srgbClr val="FF0000"/>
                </a:solidFill>
              </a:rPr>
              <a:t>Khí</a:t>
            </a:r>
            <a:r>
              <a:rPr lang="en-US" sz="3200" b="1" dirty="0">
                <a:solidFill>
                  <a:srgbClr val="FF0000"/>
                </a:solidFill>
              </a:rPr>
              <a:t> </a:t>
            </a:r>
            <a:r>
              <a:rPr lang="en-US" sz="3200" b="1" dirty="0" err="1">
                <a:solidFill>
                  <a:srgbClr val="FF0000"/>
                </a:solidFill>
              </a:rPr>
              <a:t>hiếm</a:t>
            </a:r>
            <a:endParaRPr lang="en-US" sz="3200" b="1" dirty="0">
              <a:solidFill>
                <a:srgbClr val="FF0000"/>
              </a:solidFill>
            </a:endParaRPr>
          </a:p>
        </p:txBody>
      </p:sp>
      <p:sp>
        <p:nvSpPr>
          <p:cNvPr id="9" name="TextBox 8">
            <a:extLst>
              <a:ext uri="{FF2B5EF4-FFF2-40B4-BE49-F238E27FC236}">
                <a16:creationId xmlns:a16="http://schemas.microsoft.com/office/drawing/2014/main" id="{50477877-4790-4118-A40F-DAA2A0012259}"/>
              </a:ext>
            </a:extLst>
          </p:cNvPr>
          <p:cNvSpPr txBox="1"/>
          <p:nvPr/>
        </p:nvSpPr>
        <p:spPr>
          <a:xfrm>
            <a:off x="6635637" y="3268071"/>
            <a:ext cx="682389" cy="584775"/>
          </a:xfrm>
          <a:prstGeom prst="rect">
            <a:avLst/>
          </a:prstGeom>
          <a:noFill/>
        </p:spPr>
        <p:txBody>
          <a:bodyPr wrap="square" rtlCol="0">
            <a:spAutoFit/>
          </a:bodyPr>
          <a:lstStyle/>
          <a:p>
            <a:r>
              <a:rPr lang="en-US" sz="3200" b="1" dirty="0">
                <a:solidFill>
                  <a:srgbClr val="FF0000"/>
                </a:solidFill>
              </a:rPr>
              <a:t>1</a:t>
            </a:r>
          </a:p>
        </p:txBody>
      </p:sp>
      <p:sp>
        <p:nvSpPr>
          <p:cNvPr id="11" name="TextBox 10">
            <a:extLst>
              <a:ext uri="{FF2B5EF4-FFF2-40B4-BE49-F238E27FC236}">
                <a16:creationId xmlns:a16="http://schemas.microsoft.com/office/drawing/2014/main" id="{4D7EFE23-4886-4921-9022-CC87927F16A4}"/>
              </a:ext>
            </a:extLst>
          </p:cNvPr>
          <p:cNvSpPr txBox="1"/>
          <p:nvPr/>
        </p:nvSpPr>
        <p:spPr>
          <a:xfrm>
            <a:off x="9810589" y="3215251"/>
            <a:ext cx="2519243" cy="584775"/>
          </a:xfrm>
          <a:prstGeom prst="rect">
            <a:avLst/>
          </a:prstGeom>
          <a:noFill/>
        </p:spPr>
        <p:txBody>
          <a:bodyPr wrap="square" rtlCol="0">
            <a:spAutoFit/>
          </a:bodyPr>
          <a:lstStyle/>
          <a:p>
            <a:pPr algn="ctr"/>
            <a:r>
              <a:rPr lang="en-US" sz="3200" b="1" dirty="0">
                <a:solidFill>
                  <a:srgbClr val="FF0000"/>
                </a:solidFill>
              </a:rPr>
              <a:t>Kim </a:t>
            </a:r>
            <a:r>
              <a:rPr lang="en-US" sz="3200" b="1" dirty="0" err="1">
                <a:solidFill>
                  <a:srgbClr val="FF0000"/>
                </a:solidFill>
              </a:rPr>
              <a:t>loại</a:t>
            </a:r>
            <a:endParaRPr lang="en-US" sz="3200" b="1" dirty="0">
              <a:solidFill>
                <a:srgbClr val="FF0000"/>
              </a:solidFill>
            </a:endParaRPr>
          </a:p>
        </p:txBody>
      </p:sp>
      <p:sp>
        <p:nvSpPr>
          <p:cNvPr id="13" name="TextBox 12">
            <a:extLst>
              <a:ext uri="{FF2B5EF4-FFF2-40B4-BE49-F238E27FC236}">
                <a16:creationId xmlns:a16="http://schemas.microsoft.com/office/drawing/2014/main" id="{C21B4F33-EDCB-4569-8B65-B969C2B9BF3E}"/>
              </a:ext>
            </a:extLst>
          </p:cNvPr>
          <p:cNvSpPr txBox="1"/>
          <p:nvPr/>
        </p:nvSpPr>
        <p:spPr>
          <a:xfrm>
            <a:off x="8415130" y="1966995"/>
            <a:ext cx="1039631" cy="584775"/>
          </a:xfrm>
          <a:prstGeom prst="rect">
            <a:avLst/>
          </a:prstGeom>
          <a:noFill/>
        </p:spPr>
        <p:txBody>
          <a:bodyPr wrap="square" rtlCol="0">
            <a:spAutoFit/>
          </a:bodyPr>
          <a:lstStyle/>
          <a:p>
            <a:r>
              <a:rPr lang="en-US" sz="3200" b="1" dirty="0">
                <a:solidFill>
                  <a:srgbClr val="FF0000"/>
                </a:solidFill>
              </a:rPr>
              <a:t>VII A</a:t>
            </a:r>
          </a:p>
        </p:txBody>
      </p:sp>
      <p:sp>
        <p:nvSpPr>
          <p:cNvPr id="14" name="TextBox 13">
            <a:extLst>
              <a:ext uri="{FF2B5EF4-FFF2-40B4-BE49-F238E27FC236}">
                <a16:creationId xmlns:a16="http://schemas.microsoft.com/office/drawing/2014/main" id="{F94CE08F-9DBE-45FC-8BD4-0BC6A4DB04A1}"/>
              </a:ext>
            </a:extLst>
          </p:cNvPr>
          <p:cNvSpPr txBox="1"/>
          <p:nvPr/>
        </p:nvSpPr>
        <p:spPr>
          <a:xfrm>
            <a:off x="8415130" y="2551769"/>
            <a:ext cx="1244353" cy="584775"/>
          </a:xfrm>
          <a:prstGeom prst="rect">
            <a:avLst/>
          </a:prstGeom>
          <a:noFill/>
        </p:spPr>
        <p:txBody>
          <a:bodyPr wrap="square" rtlCol="0">
            <a:spAutoFit/>
          </a:bodyPr>
          <a:lstStyle/>
          <a:p>
            <a:r>
              <a:rPr lang="en-US" sz="3200" b="1" dirty="0">
                <a:solidFill>
                  <a:srgbClr val="FF0000"/>
                </a:solidFill>
              </a:rPr>
              <a:t>VIII A</a:t>
            </a:r>
          </a:p>
        </p:txBody>
      </p:sp>
      <p:sp>
        <p:nvSpPr>
          <p:cNvPr id="15" name="TextBox 14">
            <a:extLst>
              <a:ext uri="{FF2B5EF4-FFF2-40B4-BE49-F238E27FC236}">
                <a16:creationId xmlns:a16="http://schemas.microsoft.com/office/drawing/2014/main" id="{69846182-3BFB-40A4-8F39-F297C257784A}"/>
              </a:ext>
            </a:extLst>
          </p:cNvPr>
          <p:cNvSpPr txBox="1"/>
          <p:nvPr/>
        </p:nvSpPr>
        <p:spPr>
          <a:xfrm>
            <a:off x="8600661" y="3199884"/>
            <a:ext cx="854099" cy="584775"/>
          </a:xfrm>
          <a:prstGeom prst="rect">
            <a:avLst/>
          </a:prstGeom>
          <a:noFill/>
        </p:spPr>
        <p:txBody>
          <a:bodyPr wrap="square" rtlCol="0">
            <a:spAutoFit/>
          </a:bodyPr>
          <a:lstStyle/>
          <a:p>
            <a:r>
              <a:rPr lang="en-US" sz="3200" b="1" dirty="0">
                <a:solidFill>
                  <a:srgbClr val="FF0000"/>
                </a:solidFill>
              </a:rPr>
              <a:t>I A</a:t>
            </a:r>
          </a:p>
        </p:txBody>
      </p:sp>
    </p:spTree>
    <p:extLst>
      <p:ext uri="{BB962C8B-B14F-4D97-AF65-F5344CB8AC3E}">
        <p14:creationId xmlns:p14="http://schemas.microsoft.com/office/powerpoint/2010/main" val="3411792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1" grpId="0"/>
      <p:bldP spid="13" grpId="0"/>
      <p:bldP spid="14" grpId="0"/>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3524552-53BA-40F9-9C35-056A228EE70F}"/>
              </a:ext>
            </a:extLst>
          </p:cNvPr>
          <p:cNvPicPr>
            <a:picLocks noChangeAspect="1"/>
          </p:cNvPicPr>
          <p:nvPr/>
        </p:nvPicPr>
        <p:blipFill>
          <a:blip r:embed="rId2"/>
          <a:stretch>
            <a:fillRect/>
          </a:stretch>
        </p:blipFill>
        <p:spPr>
          <a:xfrm>
            <a:off x="-118606" y="2183642"/>
            <a:ext cx="12310606" cy="2841863"/>
          </a:xfrm>
          <a:prstGeom prst="rect">
            <a:avLst/>
          </a:prstGeom>
        </p:spPr>
      </p:pic>
    </p:spTree>
    <p:extLst>
      <p:ext uri="{BB962C8B-B14F-4D97-AF65-F5344CB8AC3E}">
        <p14:creationId xmlns:p14="http://schemas.microsoft.com/office/powerpoint/2010/main" val="499964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nodeType="clickEffect">
                                  <p:stCondLst>
                                    <p:cond delay="0"/>
                                  </p:stCondLst>
                                  <p:childTnLst>
                                    <p:animEffect transition="out" filter="fade">
                                      <p:cBhvr>
                                        <p:cTn id="10" dur="500"/>
                                        <p:tgtEl>
                                          <p:spTgt spid="2"/>
                                        </p:tgtEl>
                                      </p:cBhvr>
                                    </p:animEffect>
                                    <p:set>
                                      <p:cBhvr>
                                        <p:cTn id="11"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DF95061-FFE4-4451-A763-01FB87808F56}"/>
              </a:ext>
            </a:extLst>
          </p:cNvPr>
          <p:cNvPicPr>
            <a:picLocks noChangeAspect="1"/>
          </p:cNvPicPr>
          <p:nvPr/>
        </p:nvPicPr>
        <p:blipFill rotWithShape="1">
          <a:blip r:embed="rId2">
            <a:extLst>
              <a:ext uri="{28A0092B-C50C-407E-A947-70E740481C1C}">
                <a14:useLocalDpi xmlns:a14="http://schemas.microsoft.com/office/drawing/2010/main" val="0"/>
              </a:ext>
            </a:extLst>
          </a:blip>
          <a:srcRect l="1355" t="4541" r="2410" b="2837"/>
          <a:stretch/>
        </p:blipFill>
        <p:spPr>
          <a:xfrm>
            <a:off x="1179442" y="-13326"/>
            <a:ext cx="9607827" cy="6871326"/>
          </a:xfrm>
          <a:prstGeom prst="rect">
            <a:avLst/>
          </a:prstGeom>
        </p:spPr>
      </p:pic>
    </p:spTree>
    <p:extLst>
      <p:ext uri="{BB962C8B-B14F-4D97-AF65-F5344CB8AC3E}">
        <p14:creationId xmlns:p14="http://schemas.microsoft.com/office/powerpoint/2010/main" val="7448755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3D182AA-14E0-43C5-B946-86071BCBE9AA}"/>
              </a:ext>
            </a:extLst>
          </p:cNvPr>
          <p:cNvSpPr txBox="1"/>
          <p:nvPr/>
        </p:nvSpPr>
        <p:spPr>
          <a:xfrm>
            <a:off x="0" y="13253"/>
            <a:ext cx="12192000" cy="1200329"/>
          </a:xfrm>
          <a:prstGeom prst="rect">
            <a:avLst/>
          </a:prstGeom>
          <a:noFill/>
        </p:spPr>
        <p:txBody>
          <a:bodyPr wrap="square" rtlCol="0">
            <a:spAutoFit/>
          </a:bodyPr>
          <a:lstStyle/>
          <a:p>
            <a:pPr lvl="0"/>
            <a:r>
              <a:rPr lang="en-US" sz="3600" b="1" dirty="0">
                <a:solidFill>
                  <a:srgbClr val="006600"/>
                </a:solidFill>
                <a:latin typeface="Arial" panose="020B0604020202020204" pitchFamily="34" charset="0"/>
                <a:cs typeface="Arial" panose="020B0604020202020204" pitchFamily="34" charset="0"/>
              </a:rPr>
              <a:t>III. VỊ TRÍ CÁC NGUYÊN TỐ KIM LOẠI, PHI KIM VÀ KHÍ HIẾM TRONG BẢNG TUẦN HOÀN</a:t>
            </a:r>
          </a:p>
        </p:txBody>
      </p:sp>
      <p:pic>
        <p:nvPicPr>
          <p:cNvPr id="6" name="Picture 5">
            <a:extLst>
              <a:ext uri="{FF2B5EF4-FFF2-40B4-BE49-F238E27FC236}">
                <a16:creationId xmlns:a16="http://schemas.microsoft.com/office/drawing/2014/main" id="{FDC974FD-2B99-4BE2-B0C1-7A8A38CFF52D}"/>
              </a:ext>
            </a:extLst>
          </p:cNvPr>
          <p:cNvPicPr>
            <a:picLocks noChangeAspect="1"/>
          </p:cNvPicPr>
          <p:nvPr/>
        </p:nvPicPr>
        <p:blipFill rotWithShape="1">
          <a:blip r:embed="rId2">
            <a:extLst>
              <a:ext uri="{28A0092B-C50C-407E-A947-70E740481C1C}">
                <a14:useLocalDpi xmlns:a14="http://schemas.microsoft.com/office/drawing/2010/main" val="0"/>
              </a:ext>
            </a:extLst>
          </a:blip>
          <a:srcRect l="1355" t="4541" r="2410" b="2837"/>
          <a:stretch/>
        </p:blipFill>
        <p:spPr>
          <a:xfrm>
            <a:off x="4059382" y="1091000"/>
            <a:ext cx="8132618" cy="5816286"/>
          </a:xfrm>
          <a:prstGeom prst="rect">
            <a:avLst/>
          </a:prstGeom>
        </p:spPr>
      </p:pic>
      <p:pic>
        <p:nvPicPr>
          <p:cNvPr id="7" name="Picture 6">
            <a:extLst>
              <a:ext uri="{FF2B5EF4-FFF2-40B4-BE49-F238E27FC236}">
                <a16:creationId xmlns:a16="http://schemas.microsoft.com/office/drawing/2014/main" id="{B22275B7-DD78-4E64-A44B-DD31374DCE8C}"/>
              </a:ext>
            </a:extLst>
          </p:cNvPr>
          <p:cNvPicPr>
            <a:picLocks noChangeAspect="1"/>
          </p:cNvPicPr>
          <p:nvPr/>
        </p:nvPicPr>
        <p:blipFill rotWithShape="1">
          <a:blip r:embed="rId3"/>
          <a:srcRect r="3270"/>
          <a:stretch/>
        </p:blipFill>
        <p:spPr>
          <a:xfrm>
            <a:off x="-1" y="1359669"/>
            <a:ext cx="4059383" cy="4918786"/>
          </a:xfrm>
          <a:prstGeom prst="rect">
            <a:avLst/>
          </a:prstGeom>
        </p:spPr>
      </p:pic>
    </p:spTree>
    <p:extLst>
      <p:ext uri="{BB962C8B-B14F-4D97-AF65-F5344CB8AC3E}">
        <p14:creationId xmlns:p14="http://schemas.microsoft.com/office/powerpoint/2010/main" val="26346601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1B66CD5-8E6F-41D8-9DD2-FCCFDBCAAFD8}"/>
              </a:ext>
            </a:extLst>
          </p:cNvPr>
          <p:cNvSpPr txBox="1"/>
          <p:nvPr/>
        </p:nvSpPr>
        <p:spPr>
          <a:xfrm>
            <a:off x="0" y="13253"/>
            <a:ext cx="12192000" cy="1200329"/>
          </a:xfrm>
          <a:prstGeom prst="rect">
            <a:avLst/>
          </a:prstGeom>
          <a:noFill/>
        </p:spPr>
        <p:txBody>
          <a:bodyPr wrap="square" rtlCol="0">
            <a:spAutoFit/>
          </a:bodyPr>
          <a:lstStyle/>
          <a:p>
            <a:pPr lvl="0"/>
            <a:r>
              <a:rPr lang="en-US" sz="3600" b="1" dirty="0">
                <a:solidFill>
                  <a:srgbClr val="006600"/>
                </a:solidFill>
                <a:latin typeface="Arial" panose="020B0604020202020204" pitchFamily="34" charset="0"/>
                <a:cs typeface="Arial" panose="020B0604020202020204" pitchFamily="34" charset="0"/>
              </a:rPr>
              <a:t>III. VỊ TRÍ CÁC NGUYÊN TỐ KIM LOẠI, PHI KIM VÀ KHÍ HIẾM TRONG BẢNG TUẦN HOÀN</a:t>
            </a:r>
          </a:p>
        </p:txBody>
      </p:sp>
      <p:sp>
        <p:nvSpPr>
          <p:cNvPr id="3" name="TextBox 2">
            <a:extLst>
              <a:ext uri="{FF2B5EF4-FFF2-40B4-BE49-F238E27FC236}">
                <a16:creationId xmlns:a16="http://schemas.microsoft.com/office/drawing/2014/main" id="{A86C20B9-69D5-4E9C-8644-911AB8FDA446}"/>
              </a:ext>
            </a:extLst>
          </p:cNvPr>
          <p:cNvSpPr txBox="1"/>
          <p:nvPr/>
        </p:nvSpPr>
        <p:spPr>
          <a:xfrm>
            <a:off x="371061" y="1630015"/>
            <a:ext cx="11423374" cy="1569660"/>
          </a:xfrm>
          <a:prstGeom prst="rect">
            <a:avLst/>
          </a:prstGeom>
          <a:noFill/>
        </p:spPr>
        <p:txBody>
          <a:bodyPr wrap="square" rtlCol="0">
            <a:spAutoFit/>
          </a:bodyPr>
          <a:lstStyle/>
          <a:p>
            <a:pPr algn="just"/>
            <a:r>
              <a:rPr lang="de-DE" sz="3200" b="1" dirty="0">
                <a:latin typeface="Arial" panose="020B0604020202020204" pitchFamily="34" charset="0"/>
                <a:cs typeface="Arial" panose="020B0604020202020204" pitchFamily="34" charset="0"/>
              </a:rPr>
              <a:t>-</a:t>
            </a:r>
            <a:r>
              <a:rPr lang="de-DE" sz="3200" dirty="0">
                <a:latin typeface="Arial" panose="020B0604020202020204" pitchFamily="34" charset="0"/>
                <a:cs typeface="Arial" panose="020B0604020202020204" pitchFamily="34" charset="0"/>
              </a:rPr>
              <a:t> Các nguyên tố kim loại (hơn 80%): Nằm ở bên trái và góc dưới bên phải. Nhóm IA (trừ H) là kim loại điển hình (hoạt động mạnh).</a:t>
            </a:r>
            <a:endParaRPr lang="en-US" sz="32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D069A93B-4DC4-4303-B8D4-F3EC75FBA404}"/>
              </a:ext>
            </a:extLst>
          </p:cNvPr>
          <p:cNvSpPr txBox="1"/>
          <p:nvPr/>
        </p:nvSpPr>
        <p:spPr>
          <a:xfrm>
            <a:off x="424069" y="3548268"/>
            <a:ext cx="11370366" cy="1077218"/>
          </a:xfrm>
          <a:prstGeom prst="rect">
            <a:avLst/>
          </a:prstGeom>
          <a:noFill/>
        </p:spPr>
        <p:txBody>
          <a:bodyPr wrap="square" rtlCol="0">
            <a:spAutoFit/>
          </a:bodyPr>
          <a:lstStyle/>
          <a:p>
            <a:pPr algn="just"/>
            <a:r>
              <a:rPr lang="de-DE" sz="3200" dirty="0">
                <a:latin typeface="Arial" panose="020B0604020202020204" pitchFamily="34" charset="0"/>
                <a:cs typeface="Arial" panose="020B0604020202020204" pitchFamily="34" charset="0"/>
              </a:rPr>
              <a:t>- Nguyên tố phi kim: Nằm phía trên, bên phải. Nhóm VIIA là phi kim điển hình (hoạt động mạnh).</a:t>
            </a:r>
            <a:endParaRPr lang="en-US" sz="32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63217D25-5DF6-4C67-83B6-C4E7D65A5C44}"/>
              </a:ext>
            </a:extLst>
          </p:cNvPr>
          <p:cNvSpPr txBox="1"/>
          <p:nvPr/>
        </p:nvSpPr>
        <p:spPr>
          <a:xfrm>
            <a:off x="483704" y="5093779"/>
            <a:ext cx="11198087" cy="584775"/>
          </a:xfrm>
          <a:prstGeom prst="rect">
            <a:avLst/>
          </a:prstGeom>
          <a:noFill/>
        </p:spPr>
        <p:txBody>
          <a:bodyPr wrap="square" rtlCol="0">
            <a:spAutoFit/>
          </a:bodyPr>
          <a:lstStyle/>
          <a:p>
            <a:r>
              <a:rPr lang="de-DE" sz="3200" dirty="0">
                <a:latin typeface="Arial" panose="020B0604020202020204" pitchFamily="34" charset="0"/>
                <a:cs typeface="Arial" panose="020B0604020202020204" pitchFamily="34" charset="0"/>
              </a:rPr>
              <a:t>- Nguyên tố khí hiếm: Nhóm VIIIA.</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2547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8551468-9B3D-4D40-BD2E-C315A39573DC}"/>
              </a:ext>
            </a:extLst>
          </p:cNvPr>
          <p:cNvPicPr>
            <a:picLocks noChangeAspect="1"/>
          </p:cNvPicPr>
          <p:nvPr/>
        </p:nvPicPr>
        <p:blipFill>
          <a:blip r:embed="rId2"/>
          <a:stretch>
            <a:fillRect/>
          </a:stretch>
        </p:blipFill>
        <p:spPr>
          <a:xfrm>
            <a:off x="0" y="1200150"/>
            <a:ext cx="12192000" cy="3802017"/>
          </a:xfrm>
          <a:prstGeom prst="rect">
            <a:avLst/>
          </a:prstGeom>
        </p:spPr>
      </p:pic>
    </p:spTree>
    <p:extLst>
      <p:ext uri="{BB962C8B-B14F-4D97-AF65-F5344CB8AC3E}">
        <p14:creationId xmlns:p14="http://schemas.microsoft.com/office/powerpoint/2010/main" val="5044045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1B66CD5-8E6F-41D8-9DD2-FCCFDBCAAFD8}"/>
              </a:ext>
            </a:extLst>
          </p:cNvPr>
          <p:cNvSpPr txBox="1"/>
          <p:nvPr/>
        </p:nvSpPr>
        <p:spPr>
          <a:xfrm>
            <a:off x="0" y="13253"/>
            <a:ext cx="12192000" cy="646331"/>
          </a:xfrm>
          <a:prstGeom prst="rect">
            <a:avLst/>
          </a:prstGeom>
          <a:noFill/>
        </p:spPr>
        <p:txBody>
          <a:bodyPr wrap="square" rtlCol="0">
            <a:spAutoFit/>
          </a:bodyPr>
          <a:lstStyle/>
          <a:p>
            <a:pPr lvl="0"/>
            <a:r>
              <a:rPr lang="en-US" sz="3600" b="1" dirty="0">
                <a:solidFill>
                  <a:srgbClr val="006600"/>
                </a:solidFill>
                <a:latin typeface="Arial" panose="020B0604020202020204" pitchFamily="34" charset="0"/>
                <a:cs typeface="Arial" panose="020B0604020202020204" pitchFamily="34" charset="0"/>
              </a:rPr>
              <a:t>IV. Ý NGHĨA CỦA BẢNG TUẦN HOÀN</a:t>
            </a:r>
          </a:p>
        </p:txBody>
      </p:sp>
      <p:pic>
        <p:nvPicPr>
          <p:cNvPr id="6" name="Picture 5">
            <a:extLst>
              <a:ext uri="{FF2B5EF4-FFF2-40B4-BE49-F238E27FC236}">
                <a16:creationId xmlns:a16="http://schemas.microsoft.com/office/drawing/2014/main" id="{D5AF255E-5F8E-415E-84BF-F509FCD71180}"/>
              </a:ext>
            </a:extLst>
          </p:cNvPr>
          <p:cNvPicPr>
            <a:picLocks noChangeAspect="1"/>
          </p:cNvPicPr>
          <p:nvPr/>
        </p:nvPicPr>
        <p:blipFill>
          <a:blip r:embed="rId2"/>
          <a:stretch>
            <a:fillRect/>
          </a:stretch>
        </p:blipFill>
        <p:spPr>
          <a:xfrm>
            <a:off x="114159" y="3152115"/>
            <a:ext cx="11505480" cy="3705885"/>
          </a:xfrm>
          <a:prstGeom prst="rect">
            <a:avLst/>
          </a:prstGeom>
        </p:spPr>
      </p:pic>
      <p:pic>
        <p:nvPicPr>
          <p:cNvPr id="7" name="Picture 2" descr="question mark what Sticker by Aminal Stickers">
            <a:extLst>
              <a:ext uri="{FF2B5EF4-FFF2-40B4-BE49-F238E27FC236}">
                <a16:creationId xmlns:a16="http://schemas.microsoft.com/office/drawing/2014/main" id="{859D8DD1-687C-40EE-8CE0-F520558515DA}"/>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16613" y="1205947"/>
            <a:ext cx="1742911" cy="1742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6F0010D5-5453-4360-B88A-1ABA42760BD1}"/>
              </a:ext>
            </a:extLst>
          </p:cNvPr>
          <p:cNvSpPr txBox="1"/>
          <p:nvPr/>
        </p:nvSpPr>
        <p:spPr>
          <a:xfrm>
            <a:off x="2965969" y="659584"/>
            <a:ext cx="9013996" cy="1947565"/>
          </a:xfrm>
          <a:prstGeom prst="wedgeEllipseCallout">
            <a:avLst>
              <a:gd name="adj1" fmla="val -57433"/>
              <a:gd name="adj2" fmla="val 24395"/>
            </a:avLst>
          </a:prstGeom>
          <a:noFill/>
          <a:ln>
            <a:solidFill>
              <a:srgbClr val="002060"/>
            </a:solidFill>
          </a:ln>
        </p:spPr>
        <p:txBody>
          <a:bodyPr wrap="square" rtlCol="0">
            <a:spAutoFit/>
          </a:bodyPr>
          <a:lstStyle/>
          <a:p>
            <a:pPr algn="just"/>
            <a:r>
              <a:rPr lang="en-US" sz="2800" dirty="0" err="1">
                <a:latin typeface="Arial" panose="020B0604020202020204" pitchFamily="34" charset="0"/>
                <a:cs typeface="Arial" panose="020B0604020202020204" pitchFamily="34" charset="0"/>
              </a:rPr>
              <a:t>Sử</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dụng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bảng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tuần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hoàn</a:t>
            </a:r>
            <a:r>
              <a:rPr lang="en-US" sz="2800" dirty="0">
                <a:latin typeface="Arial" panose="020B0604020202020204" pitchFamily="34" charset="0"/>
                <a:cs typeface="Arial" panose="020B0604020202020204" pitchFamily="34" charset="0"/>
              </a:rPr>
              <a:t> ta </a:t>
            </a:r>
            <a:r>
              <a:rPr lang="en-US" sz="2800" dirty="0" err="1">
                <a:latin typeface="Arial" panose="020B0604020202020204" pitchFamily="34" charset="0"/>
                <a:cs typeface="Arial" panose="020B0604020202020204" pitchFamily="34" charset="0"/>
              </a:rPr>
              <a:t>biết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được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các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thông</a:t>
            </a:r>
            <a:r>
              <a:rPr lang="en-US" sz="2800" dirty="0">
                <a:latin typeface="Arial" panose="020B0604020202020204" pitchFamily="34" charset="0"/>
                <a:cs typeface="Arial" panose="020B0604020202020204" pitchFamily="34" charset="0"/>
              </a:rPr>
              <a:t> tin </a:t>
            </a:r>
            <a:r>
              <a:rPr lang="en-US" sz="2800" dirty="0" err="1">
                <a:latin typeface="Arial" panose="020B0604020202020204" pitchFamily="34" charset="0"/>
                <a:cs typeface="Arial" panose="020B0604020202020204" pitchFamily="34" charset="0"/>
              </a:rPr>
              <a:t>gì</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của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một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nguyên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tố</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hoá</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học</a:t>
            </a:r>
            <a:r>
              <a:rPr lang="en-US" sz="2800" dirty="0">
                <a:latin typeface="Arial" panose="020B0604020202020204" pitchFamily="34" charset="0"/>
                <a:cs typeface="Arial" panose="020B0604020202020204" pitchFamily="34" charset="0"/>
              </a:rPr>
              <a:t>?</a:t>
            </a:r>
          </a:p>
        </p:txBody>
      </p:sp>
      <p:sp>
        <p:nvSpPr>
          <p:cNvPr id="9" name="TextBox 8">
            <a:extLst>
              <a:ext uri="{FF2B5EF4-FFF2-40B4-BE49-F238E27FC236}">
                <a16:creationId xmlns:a16="http://schemas.microsoft.com/office/drawing/2014/main" id="{937C90A7-42DF-4D60-843F-9123C7A20751}"/>
              </a:ext>
            </a:extLst>
          </p:cNvPr>
          <p:cNvSpPr txBox="1"/>
          <p:nvPr/>
        </p:nvSpPr>
        <p:spPr>
          <a:xfrm>
            <a:off x="232502" y="619775"/>
            <a:ext cx="11201400" cy="584775"/>
          </a:xfrm>
          <a:prstGeom prst="rect">
            <a:avLst/>
          </a:prstGeom>
          <a:noFill/>
        </p:spPr>
        <p:txBody>
          <a:bodyPr wrap="square" rtlCol="0">
            <a:spAutoFit/>
          </a:bodyPr>
          <a:lstStyle/>
          <a:p>
            <a:pPr algn="just"/>
            <a:r>
              <a:rPr lang="de-DE" sz="3200" dirty="0">
                <a:solidFill>
                  <a:srgbClr val="800000"/>
                </a:solidFill>
                <a:latin typeface="Arial" panose="020B0604020202020204" pitchFamily="34" charset="0"/>
                <a:cs typeface="Arial" panose="020B0604020202020204" pitchFamily="34" charset="0"/>
              </a:rPr>
              <a:t>Sử dụng bảng tuần hoàn:</a:t>
            </a:r>
            <a:endParaRPr lang="en-US" sz="3200" dirty="0">
              <a:solidFill>
                <a:srgbClr val="800000"/>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663B107F-0F33-49BE-8C29-CD6F30029A4D}"/>
              </a:ext>
            </a:extLst>
          </p:cNvPr>
          <p:cNvSpPr txBox="1"/>
          <p:nvPr/>
        </p:nvSpPr>
        <p:spPr>
          <a:xfrm>
            <a:off x="232502" y="1234137"/>
            <a:ext cx="11387137" cy="1077218"/>
          </a:xfrm>
          <a:prstGeom prst="rect">
            <a:avLst/>
          </a:prstGeom>
          <a:noFill/>
        </p:spPr>
        <p:txBody>
          <a:bodyPr wrap="square" rtlCol="0">
            <a:spAutoFit/>
          </a:bodyPr>
          <a:lstStyle/>
          <a:p>
            <a:pPr algn="just"/>
            <a:r>
              <a:rPr lang="de-DE" sz="3200" dirty="0">
                <a:latin typeface="Arial" panose="020B0604020202020204" pitchFamily="34" charset="0"/>
                <a:cs typeface="Arial" panose="020B0604020202020204" pitchFamily="34" charset="0"/>
              </a:rPr>
              <a:t>- Để biết các thông tin của 1 nguyên tố hóa học: </a:t>
            </a:r>
            <a:r>
              <a:rPr lang="de-DE" sz="3200" i="1" dirty="0">
                <a:latin typeface="Arial" panose="020B0604020202020204" pitchFamily="34" charset="0"/>
                <a:cs typeface="Arial" panose="020B0604020202020204" pitchFamily="34" charset="0"/>
              </a:rPr>
              <a:t>tên nguyên tố, số hiệu nguyên tử, kí hiệu hoá học, khối lượng nguyên tử.</a:t>
            </a:r>
            <a:endParaRPr lang="en-US" sz="32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6335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2" presetClass="exit" presetSubtype="4" fill="hold" grpId="1" nodeType="clickEffect">
                                  <p:stCondLst>
                                    <p:cond delay="0"/>
                                  </p:stCondLst>
                                  <p:childTnLst>
                                    <p:anim calcmode="lin" valueType="num">
                                      <p:cBhvr additive="base">
                                        <p:cTn id="13" dur="500"/>
                                        <p:tgtEl>
                                          <p:spTgt spid="8"/>
                                        </p:tgtEl>
                                        <p:attrNameLst>
                                          <p:attrName>ppt_x</p:attrName>
                                        </p:attrNameLst>
                                      </p:cBhvr>
                                      <p:tavLst>
                                        <p:tav tm="0">
                                          <p:val>
                                            <p:strVal val="ppt_x"/>
                                          </p:val>
                                        </p:tav>
                                        <p:tav tm="100000">
                                          <p:val>
                                            <p:strVal val="ppt_x"/>
                                          </p:val>
                                        </p:tav>
                                      </p:tavLst>
                                    </p:anim>
                                    <p:anim calcmode="lin" valueType="num">
                                      <p:cBhvr additive="base">
                                        <p:cTn id="14" dur="500"/>
                                        <p:tgtEl>
                                          <p:spTgt spid="8"/>
                                        </p:tgtEl>
                                        <p:attrNameLst>
                                          <p:attrName>ppt_y</p:attrName>
                                        </p:attrNameLst>
                                      </p:cBhvr>
                                      <p:tavLst>
                                        <p:tav tm="0">
                                          <p:val>
                                            <p:strVal val="ppt_y"/>
                                          </p:val>
                                        </p:tav>
                                        <p:tav tm="100000">
                                          <p:val>
                                            <p:strVal val="1+ppt_h/2"/>
                                          </p:val>
                                        </p:tav>
                                      </p:tavLst>
                                    </p:anim>
                                    <p:set>
                                      <p:cBhvr>
                                        <p:cTn id="15" dur="1" fill="hold">
                                          <p:stCondLst>
                                            <p:cond delay="499"/>
                                          </p:stCondLst>
                                        </p:cTn>
                                        <p:tgtEl>
                                          <p:spTgt spid="8"/>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7"/>
                                        </p:tgtEl>
                                      </p:cBhvr>
                                    </p:animEffect>
                                    <p:set>
                                      <p:cBhvr>
                                        <p:cTn id="18" dur="1" fill="hold">
                                          <p:stCondLst>
                                            <p:cond delay="499"/>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grpId="0" nodeType="afterEffect">
                                  <p:stCondLst>
                                    <p:cond delay="0"/>
                                  </p:stCondLst>
                                  <p:childTnLst>
                                    <p:set>
                                      <p:cBhvr>
                                        <p:cTn id="25" dur="1" fill="hold">
                                          <p:stCondLst>
                                            <p:cond delay="0"/>
                                          </p:stCondLst>
                                        </p:cTn>
                                        <p:tgtEl>
                                          <p:spTgt spid="10"/>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500"/>
                                        <p:tgtEl>
                                          <p:spTgt spid="6"/>
                                        </p:tgtEl>
                                      </p:cBhvr>
                                    </p:animEffect>
                                    <p:set>
                                      <p:cBhvr>
                                        <p:cTn id="30"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p:bldP spid="1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13C089B-24C4-49A7-A69A-C37FECB027D2}"/>
              </a:ext>
            </a:extLst>
          </p:cNvPr>
          <p:cNvSpPr txBox="1"/>
          <p:nvPr/>
        </p:nvSpPr>
        <p:spPr>
          <a:xfrm>
            <a:off x="145256" y="659584"/>
            <a:ext cx="11201400" cy="584775"/>
          </a:xfrm>
          <a:prstGeom prst="rect">
            <a:avLst/>
          </a:prstGeom>
          <a:noFill/>
        </p:spPr>
        <p:txBody>
          <a:bodyPr wrap="square" rtlCol="0">
            <a:spAutoFit/>
          </a:bodyPr>
          <a:lstStyle/>
          <a:p>
            <a:pPr algn="just"/>
            <a:r>
              <a:rPr lang="de-DE" sz="3200" dirty="0">
                <a:solidFill>
                  <a:srgbClr val="800000"/>
                </a:solidFill>
                <a:latin typeface="Arial" panose="020B0604020202020204" pitchFamily="34" charset="0"/>
                <a:cs typeface="Arial" panose="020B0604020202020204" pitchFamily="34" charset="0"/>
              </a:rPr>
              <a:t>Sử dụng bảng tuần hoàn:</a:t>
            </a:r>
            <a:endParaRPr lang="en-US" sz="3200" dirty="0">
              <a:solidFill>
                <a:srgbClr val="80000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8BCC042D-5C33-4001-8A9E-E52A743BE84B}"/>
              </a:ext>
            </a:extLst>
          </p:cNvPr>
          <p:cNvSpPr txBox="1"/>
          <p:nvPr/>
        </p:nvSpPr>
        <p:spPr>
          <a:xfrm>
            <a:off x="145256" y="1173934"/>
            <a:ext cx="7927182" cy="1384995"/>
          </a:xfrm>
          <a:prstGeom prst="rect">
            <a:avLst/>
          </a:prstGeom>
          <a:noFill/>
        </p:spPr>
        <p:txBody>
          <a:bodyPr wrap="square" rtlCol="0">
            <a:spAutoFit/>
          </a:bodyPr>
          <a:lstStyle/>
          <a:p>
            <a:pPr algn="just"/>
            <a:r>
              <a:rPr lang="de-DE" sz="2800" dirty="0">
                <a:latin typeface="Arial" panose="020B0604020202020204" pitchFamily="34" charset="0"/>
                <a:cs typeface="Arial" panose="020B0604020202020204" pitchFamily="34" charset="0"/>
              </a:rPr>
              <a:t>- Để biết các thông tin của 1 nguyên tố hóa học: </a:t>
            </a:r>
            <a:r>
              <a:rPr lang="de-DE" sz="2800" i="1" dirty="0">
                <a:latin typeface="Arial" panose="020B0604020202020204" pitchFamily="34" charset="0"/>
                <a:cs typeface="Arial" panose="020B0604020202020204" pitchFamily="34" charset="0"/>
              </a:rPr>
              <a:t>tên nguyên tố, số hiệu nguyên tử, kí hiệu hoá học, khối lượng nguyên tử.</a:t>
            </a:r>
            <a:endParaRPr lang="en-US" sz="2800" i="1"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20B86950-3B20-43B3-847F-38FD2060C68B}"/>
              </a:ext>
            </a:extLst>
          </p:cNvPr>
          <p:cNvSpPr txBox="1"/>
          <p:nvPr/>
        </p:nvSpPr>
        <p:spPr>
          <a:xfrm>
            <a:off x="0" y="13253"/>
            <a:ext cx="12192000" cy="646331"/>
          </a:xfrm>
          <a:prstGeom prst="rect">
            <a:avLst/>
          </a:prstGeom>
          <a:noFill/>
        </p:spPr>
        <p:txBody>
          <a:bodyPr wrap="square" rtlCol="0">
            <a:spAutoFit/>
          </a:bodyPr>
          <a:lstStyle/>
          <a:p>
            <a:pPr lvl="0"/>
            <a:r>
              <a:rPr lang="en-US" sz="3600" b="1" dirty="0">
                <a:solidFill>
                  <a:srgbClr val="006600"/>
                </a:solidFill>
                <a:latin typeface="Arial" panose="020B0604020202020204" pitchFamily="34" charset="0"/>
                <a:cs typeface="Arial" panose="020B0604020202020204" pitchFamily="34" charset="0"/>
              </a:rPr>
              <a:t>IV. Ý NGHĨA CỦA BẢNG TUẦN HOÀN</a:t>
            </a:r>
          </a:p>
        </p:txBody>
      </p:sp>
      <p:pic>
        <p:nvPicPr>
          <p:cNvPr id="5" name="Picture 4">
            <a:extLst>
              <a:ext uri="{FF2B5EF4-FFF2-40B4-BE49-F238E27FC236}">
                <a16:creationId xmlns:a16="http://schemas.microsoft.com/office/drawing/2014/main" id="{FAA67566-1073-48E6-8F30-1E42ED6829D1}"/>
              </a:ext>
            </a:extLst>
          </p:cNvPr>
          <p:cNvPicPr>
            <a:picLocks noChangeAspect="1"/>
          </p:cNvPicPr>
          <p:nvPr/>
        </p:nvPicPr>
        <p:blipFill>
          <a:blip r:embed="rId2"/>
          <a:stretch>
            <a:fillRect/>
          </a:stretch>
        </p:blipFill>
        <p:spPr>
          <a:xfrm>
            <a:off x="8072438" y="1173934"/>
            <a:ext cx="4119562" cy="1326900"/>
          </a:xfrm>
          <a:prstGeom prst="rect">
            <a:avLst/>
          </a:prstGeom>
        </p:spPr>
      </p:pic>
      <p:pic>
        <p:nvPicPr>
          <p:cNvPr id="6" name="Picture 2" descr="question mark what Sticker by Aminal Stickers">
            <a:extLst>
              <a:ext uri="{FF2B5EF4-FFF2-40B4-BE49-F238E27FC236}">
                <a16:creationId xmlns:a16="http://schemas.microsoft.com/office/drawing/2014/main" id="{4A006630-D9B3-4D42-AB03-A43B6BAA4CBD}"/>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5243513"/>
            <a:ext cx="1588413" cy="158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2866B831-2AD9-4F17-B72A-34B5AF8FDE0D}"/>
              </a:ext>
            </a:extLst>
          </p:cNvPr>
          <p:cNvSpPr txBox="1"/>
          <p:nvPr/>
        </p:nvSpPr>
        <p:spPr>
          <a:xfrm>
            <a:off x="2371724" y="2778286"/>
            <a:ext cx="9701213" cy="3420130"/>
          </a:xfrm>
          <a:prstGeom prst="cloudCallout">
            <a:avLst>
              <a:gd name="adj1" fmla="val -58802"/>
              <a:gd name="adj2" fmla="val 18495"/>
            </a:avLst>
          </a:prstGeom>
          <a:noFill/>
          <a:ln>
            <a:solidFill>
              <a:srgbClr val="002060"/>
            </a:solidFill>
          </a:ln>
        </p:spPr>
        <p:txBody>
          <a:bodyPr wrap="square" rtlCol="0">
            <a:spAutoFit/>
          </a:bodyPr>
          <a:lstStyle/>
          <a:p>
            <a:r>
              <a:rPr lang="en-US" sz="2800" dirty="0" err="1">
                <a:latin typeface="Arial" panose="020B0604020202020204" pitchFamily="34" charset="0"/>
                <a:cs typeface="Arial" panose="020B0604020202020204" pitchFamily="34" charset="0"/>
              </a:rPr>
              <a:t>Sử</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dụng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bảng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tuần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hoàn</a:t>
            </a:r>
            <a:r>
              <a:rPr lang="en-US" sz="2800" dirty="0">
                <a:latin typeface="Arial" panose="020B0604020202020204" pitchFamily="34" charset="0"/>
                <a:cs typeface="Arial" panose="020B0604020202020204" pitchFamily="34" charset="0"/>
              </a:rPr>
              <a:t> ta </a:t>
            </a:r>
            <a:r>
              <a:rPr lang="en-US" sz="2800" dirty="0" err="1">
                <a:latin typeface="Arial" panose="020B0604020202020204" pitchFamily="34" charset="0"/>
                <a:cs typeface="Arial" panose="020B0604020202020204" pitchFamily="34" charset="0"/>
              </a:rPr>
              <a:t>biết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được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các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thông</a:t>
            </a:r>
            <a:r>
              <a:rPr lang="en-US" sz="2800" dirty="0">
                <a:latin typeface="Arial" panose="020B0604020202020204" pitchFamily="34" charset="0"/>
                <a:cs typeface="Arial" panose="020B0604020202020204" pitchFamily="34" charset="0"/>
              </a:rPr>
              <a:t> tin </a:t>
            </a:r>
            <a:r>
              <a:rPr lang="en-US" sz="2800" dirty="0" err="1">
                <a:latin typeface="Arial" panose="020B0604020202020204" pitchFamily="34" charset="0"/>
                <a:cs typeface="Arial" panose="020B0604020202020204" pitchFamily="34" charset="0"/>
              </a:rPr>
              <a:t>gì</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về</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vị</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trí</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của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nguyên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tố</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hoá</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học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Từ</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đó</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nhận</a:t>
            </a:r>
            <a:r>
              <a:rPr lang="en-US" sz="2800" dirty="0">
                <a:latin typeface="Arial" panose="020B0604020202020204" pitchFamily="34" charset="0"/>
                <a:cs typeface="Arial" panose="020B0604020202020204" pitchFamily="34" charset="0"/>
              </a:rPr>
              <a:t> ra </a:t>
            </a:r>
            <a:r>
              <a:rPr lang="en-US" sz="2800" dirty="0" err="1">
                <a:latin typeface="Arial" panose="020B0604020202020204" pitchFamily="34" charset="0"/>
                <a:cs typeface="Arial" panose="020B0604020202020204" pitchFamily="34" charset="0"/>
              </a:rPr>
              <a:t>được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nguyên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tố</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hoá</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học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kim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loại</a:t>
            </a:r>
            <a:r>
              <a:rPr lang="en-US" sz="2800" dirty="0">
                <a:latin typeface="Arial" panose="020B0604020202020204" pitchFamily="34" charset="0"/>
                <a:cs typeface="Arial" panose="020B0604020202020204" pitchFamily="34" charset="0"/>
              </a:rPr>
              <a:t>, phi </a:t>
            </a:r>
            <a:r>
              <a:rPr lang="en-US" sz="2800" dirty="0" err="1">
                <a:latin typeface="Arial" panose="020B0604020202020204" pitchFamily="34" charset="0"/>
                <a:cs typeface="Arial" panose="020B0604020202020204" pitchFamily="34" charset="0"/>
              </a:rPr>
              <a:t>kim</a:t>
            </a:r>
            <a:r>
              <a:rPr lang="en-US" sz="2800" dirty="0">
                <a:latin typeface="Arial" panose="020B0604020202020204" pitchFamily="34" charset="0"/>
                <a:cs typeface="Arial" panose="020B0604020202020204" pitchFamily="34" charset="0"/>
              </a:rPr>
              <a:t> hay </a:t>
            </a:r>
            <a:r>
              <a:rPr lang="en-US" sz="2800" dirty="0" err="1">
                <a:latin typeface="Arial" panose="020B0604020202020204" pitchFamily="34" charset="0"/>
                <a:cs typeface="Arial" panose="020B0604020202020204" pitchFamily="34" charset="0"/>
              </a:rPr>
              <a:t>khí</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hiếm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như</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thế</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nào</a:t>
            </a:r>
            <a:r>
              <a:rPr lang="en-US" sz="2800" dirty="0">
                <a:latin typeface="Arial" panose="020B0604020202020204" pitchFamily="34" charset="0"/>
                <a:cs typeface="Arial" panose="020B0604020202020204" pitchFamily="34" charset="0"/>
              </a:rPr>
              <a:t>?</a:t>
            </a:r>
          </a:p>
        </p:txBody>
      </p:sp>
      <p:sp>
        <p:nvSpPr>
          <p:cNvPr id="8" name="TextBox 7">
            <a:extLst>
              <a:ext uri="{FF2B5EF4-FFF2-40B4-BE49-F238E27FC236}">
                <a16:creationId xmlns:a16="http://schemas.microsoft.com/office/drawing/2014/main" id="{DB5314C7-E436-45E8-9564-6EE575717E95}"/>
              </a:ext>
            </a:extLst>
          </p:cNvPr>
          <p:cNvSpPr txBox="1"/>
          <p:nvPr/>
        </p:nvSpPr>
        <p:spPr>
          <a:xfrm>
            <a:off x="119063" y="2836381"/>
            <a:ext cx="11953874" cy="2246769"/>
          </a:xfrm>
          <a:prstGeom prst="rect">
            <a:avLst/>
          </a:prstGeom>
          <a:noFill/>
        </p:spPr>
        <p:txBody>
          <a:bodyPr wrap="square" rtlCol="0">
            <a:spAutoFit/>
          </a:bodyPr>
          <a:lstStyle/>
          <a:p>
            <a:pPr algn="just"/>
            <a:r>
              <a:rPr lang="de-DE" sz="2800" dirty="0">
                <a:latin typeface="Arial" panose="020B0604020202020204" pitchFamily="34" charset="0"/>
                <a:cs typeface="Arial" panose="020B0604020202020204" pitchFamily="34" charset="0"/>
              </a:rPr>
              <a:t>- Để biết vị trí của nguyên tố hóa học từ đó nhận ra được các nguyên tố kim loại, phi kim, khí hiếm.</a:t>
            </a:r>
            <a:endParaRPr lang="en-US" sz="2800" dirty="0">
              <a:latin typeface="Arial" panose="020B0604020202020204" pitchFamily="34" charset="0"/>
              <a:cs typeface="Arial" panose="020B0604020202020204" pitchFamily="34" charset="0"/>
            </a:endParaRPr>
          </a:p>
          <a:p>
            <a:pPr lvl="1" algn="just"/>
            <a:r>
              <a:rPr lang="de-DE" sz="2800" dirty="0">
                <a:latin typeface="Arial" panose="020B0604020202020204" pitchFamily="34" charset="0"/>
                <a:cs typeface="Arial" panose="020B0604020202020204" pitchFamily="34" charset="0"/>
              </a:rPr>
              <a:t>+ Các nguyên tố ở nhóm IA, IIA, IIIA là kim loại (trừ hydrogen, boron)</a:t>
            </a:r>
            <a:endParaRPr lang="en-US" sz="2800" dirty="0">
              <a:latin typeface="Arial" panose="020B0604020202020204" pitchFamily="34" charset="0"/>
              <a:cs typeface="Arial" panose="020B0604020202020204" pitchFamily="34" charset="0"/>
            </a:endParaRPr>
          </a:p>
          <a:p>
            <a:pPr lvl="1" algn="just"/>
            <a:r>
              <a:rPr lang="de-DE" sz="2800" dirty="0">
                <a:latin typeface="Arial" panose="020B0604020202020204" pitchFamily="34" charset="0"/>
                <a:cs typeface="Arial" panose="020B0604020202020204" pitchFamily="34" charset="0"/>
              </a:rPr>
              <a:t>+ Hầu hết các nguyên tố ở nhóm VA, VIA, VIIA là phi kim</a:t>
            </a:r>
            <a:endParaRPr lang="en-US" sz="2800" dirty="0">
              <a:latin typeface="Arial" panose="020B0604020202020204" pitchFamily="34" charset="0"/>
              <a:cs typeface="Arial" panose="020B0604020202020204" pitchFamily="34" charset="0"/>
            </a:endParaRPr>
          </a:p>
          <a:p>
            <a:pPr lvl="1" algn="just"/>
            <a:r>
              <a:rPr lang="de-DE" sz="2800" dirty="0">
                <a:latin typeface="Arial" panose="020B0604020202020204" pitchFamily="34" charset="0"/>
                <a:cs typeface="Arial" panose="020B0604020202020204" pitchFamily="34" charset="0"/>
              </a:rPr>
              <a:t>+ Các nguyên tố ở nhóm VIIIA là khí hiếm.</a:t>
            </a:r>
            <a:endParaRPr lang="en-US" sz="28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8BF3E48F-BA88-41B9-AA4D-5CB53BE338AE}"/>
              </a:ext>
            </a:extLst>
          </p:cNvPr>
          <p:cNvSpPr txBox="1"/>
          <p:nvPr/>
        </p:nvSpPr>
        <p:spPr>
          <a:xfrm>
            <a:off x="173830" y="5684066"/>
            <a:ext cx="11329987" cy="954107"/>
          </a:xfrm>
          <a:prstGeom prst="rect">
            <a:avLst/>
          </a:prstGeom>
          <a:noFill/>
        </p:spPr>
        <p:txBody>
          <a:bodyPr wrap="square" rtlCol="0">
            <a:spAutoFit/>
          </a:bodyPr>
          <a:lstStyle/>
          <a:p>
            <a:pPr algn="just"/>
            <a:r>
              <a:rPr lang="en-US" sz="2800" i="1" dirty="0" err="1">
                <a:solidFill>
                  <a:schemeClr val="accent6">
                    <a:lumMod val="50000"/>
                  </a:schemeClr>
                </a:solidFill>
                <a:latin typeface="Arial" panose="020B0604020202020204" pitchFamily="34" charset="0"/>
                <a:cs typeface="Arial" panose="020B0604020202020204" pitchFamily="34" charset="0"/>
              </a:rPr>
              <a:t>Ví</a:t>
            </a:r>
            <a:r>
              <a:rPr lang="en-US" sz="2800" i="1" dirty="0">
                <a:solidFill>
                  <a:schemeClr val="accent6">
                    <a:lumMod val="50000"/>
                  </a:schemeClr>
                </a:solidFill>
                <a:latin typeface="Arial" panose="020B0604020202020204" pitchFamily="34" charset="0"/>
                <a:cs typeface="Arial" panose="020B0604020202020204" pitchFamily="34" charset="0"/>
              </a:rPr>
              <a:t> </a:t>
            </a:r>
            <a:r>
              <a:rPr lang="en-US" sz="2800" i="1" dirty="0" err="1">
                <a:solidFill>
                  <a:schemeClr val="accent6">
                    <a:lumMod val="50000"/>
                  </a:schemeClr>
                </a:solidFill>
                <a:latin typeface="Arial" panose="020B0604020202020204" pitchFamily="34" charset="0"/>
                <a:cs typeface="Arial" panose="020B0604020202020204" pitchFamily="34" charset="0"/>
              </a:rPr>
              <a:t>dụ</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sử</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dụng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bảng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tuần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hoàn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biết</a:t>
            </a:r>
            <a:r>
              <a:rPr lang="en-US" sz="2800" dirty="0">
                <a:latin typeface="Arial" panose="020B0604020202020204" pitchFamily="34" charset="0"/>
                <a:cs typeface="Arial" panose="020B0604020202020204" pitchFamily="34" charset="0"/>
              </a:rPr>
              <a:t> đ</a:t>
            </a:r>
            <a:r>
              <a:rPr lang="vi-VN" sz="2800" dirty="0">
                <a:latin typeface="Arial" panose="020B0604020202020204" pitchFamily="34" charset="0"/>
                <a:cs typeface="Arial" panose="020B0604020202020204" pitchFamily="34" charset="0"/>
              </a:rPr>
              <a:t>ư</a:t>
            </a:r>
            <a:r>
              <a:rPr lang="en-US" sz="2800" dirty="0" err="1">
                <a:latin typeface="Arial" panose="020B0604020202020204" pitchFamily="34" charset="0"/>
                <a:cs typeface="Arial" panose="020B0604020202020204" pitchFamily="34" charset="0"/>
              </a:rPr>
              <a:t>ợc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nguyên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tố</a:t>
            </a:r>
            <a:r>
              <a:rPr lang="en-US" sz="2800" dirty="0">
                <a:latin typeface="Arial" panose="020B0604020202020204" pitchFamily="34" charset="0"/>
                <a:cs typeface="Arial" panose="020B0604020202020204" pitchFamily="34" charset="0"/>
              </a:rPr>
              <a:t> sulfur (S) ở ô </a:t>
            </a:r>
            <a:r>
              <a:rPr lang="en-US" sz="2800" dirty="0" err="1">
                <a:latin typeface="Arial" panose="020B0604020202020204" pitchFamily="34" charset="0"/>
                <a:cs typeface="Arial" panose="020B0604020202020204" pitchFamily="34" charset="0"/>
              </a:rPr>
              <a:t>số</a:t>
            </a:r>
            <a:r>
              <a:rPr lang="en-US" sz="2800" dirty="0">
                <a:latin typeface="Arial" panose="020B0604020202020204" pitchFamily="34" charset="0"/>
                <a:cs typeface="Arial" panose="020B0604020202020204" pitchFamily="34" charset="0"/>
              </a:rPr>
              <a:t> 16, chu </a:t>
            </a:r>
            <a:r>
              <a:rPr lang="en-US" sz="2800" dirty="0" err="1">
                <a:latin typeface="Arial" panose="020B0604020202020204" pitchFamily="34" charset="0"/>
                <a:cs typeface="Arial" panose="020B0604020202020204" pitchFamily="34" charset="0"/>
              </a:rPr>
              <a:t>kì</a:t>
            </a:r>
            <a:r>
              <a:rPr lang="en-US" sz="2800" dirty="0">
                <a:latin typeface="Arial" panose="020B0604020202020204" pitchFamily="34" charset="0"/>
                <a:cs typeface="Arial" panose="020B0604020202020204" pitchFamily="34" charset="0"/>
              </a:rPr>
              <a:t> 3, </a:t>
            </a:r>
            <a:r>
              <a:rPr lang="en-US" sz="2800" dirty="0" err="1">
                <a:latin typeface="Arial" panose="020B0604020202020204" pitchFamily="34" charset="0"/>
                <a:cs typeface="Arial" panose="020B0604020202020204" pitchFamily="34" charset="0"/>
              </a:rPr>
              <a:t>nhóm</a:t>
            </a:r>
            <a:r>
              <a:rPr lang="en-US" sz="2800" dirty="0">
                <a:latin typeface="Arial" panose="020B0604020202020204" pitchFamily="34" charset="0"/>
                <a:cs typeface="Arial" panose="020B0604020202020204" pitchFamily="34" charset="0"/>
              </a:rPr>
              <a:t> VIA </a:t>
            </a:r>
            <a:r>
              <a:rPr lang="en-US" sz="2800" dirty="0" err="1">
                <a:latin typeface="Arial" panose="020B0604020202020204" pitchFamily="34" charset="0"/>
                <a:cs typeface="Arial" panose="020B0604020202020204" pitchFamily="34" charset="0"/>
              </a:rPr>
              <a:t>và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đó</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nguyên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tố</a:t>
            </a:r>
            <a:r>
              <a:rPr lang="en-US" sz="2800" dirty="0">
                <a:latin typeface="Arial" panose="020B0604020202020204" pitchFamily="34" charset="0"/>
                <a:cs typeface="Arial" panose="020B0604020202020204" pitchFamily="34" charset="0"/>
              </a:rPr>
              <a:t> phi </a:t>
            </a:r>
            <a:r>
              <a:rPr lang="en-US" sz="2800" dirty="0" err="1">
                <a:latin typeface="Arial" panose="020B0604020202020204" pitchFamily="34" charset="0"/>
                <a:cs typeface="Arial" panose="020B0604020202020204" pitchFamily="34" charset="0"/>
              </a:rPr>
              <a:t>kim</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4521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par>
                          <p:cTn id="8" fill="hold">
                            <p:stCondLst>
                              <p:cond delay="500"/>
                            </p:stCondLst>
                            <p:childTnLst>
                              <p:par>
                                <p:cTn id="9" presetID="10" presetClass="exit" presetSubtype="0" fill="hold" grpId="0" nodeType="afterEffect">
                                  <p:stCondLst>
                                    <p:cond delay="0"/>
                                  </p:stCondLst>
                                  <p:childTnLst>
                                    <p:animEffect transition="out" filter="fade">
                                      <p:cBhvr>
                                        <p:cTn id="10" dur="500"/>
                                        <p:tgtEl>
                                          <p:spTgt spid="7"/>
                                        </p:tgtEl>
                                      </p:cBhvr>
                                    </p:animEffect>
                                    <p:set>
                                      <p:cBhvr>
                                        <p:cTn id="11" dur="1" fill="hold">
                                          <p:stCondLst>
                                            <p:cond delay="499"/>
                                          </p:stCondLst>
                                        </p:cTn>
                                        <p:tgtEl>
                                          <p:spTgt spid="7"/>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C33530B-39CC-4895-8C5B-08CDB9B7F565}"/>
              </a:ext>
            </a:extLst>
          </p:cNvPr>
          <p:cNvPicPr>
            <a:picLocks noChangeAspect="1"/>
          </p:cNvPicPr>
          <p:nvPr/>
        </p:nvPicPr>
        <p:blipFill>
          <a:blip r:embed="rId2"/>
          <a:stretch>
            <a:fillRect/>
          </a:stretch>
        </p:blipFill>
        <p:spPr>
          <a:xfrm>
            <a:off x="0" y="13913"/>
            <a:ext cx="4210638" cy="5229955"/>
          </a:xfrm>
          <a:prstGeom prst="rect">
            <a:avLst/>
          </a:prstGeom>
        </p:spPr>
      </p:pic>
      <p:graphicFrame>
        <p:nvGraphicFramePr>
          <p:cNvPr id="5" name="Table 4">
            <a:extLst>
              <a:ext uri="{FF2B5EF4-FFF2-40B4-BE49-F238E27FC236}">
                <a16:creationId xmlns:a16="http://schemas.microsoft.com/office/drawing/2014/main" id="{09507D2B-C480-4360-9565-338465A074B3}"/>
              </a:ext>
            </a:extLst>
          </p:cNvPr>
          <p:cNvGraphicFramePr>
            <a:graphicFrameLocks noGrp="1"/>
          </p:cNvGraphicFramePr>
          <p:nvPr>
            <p:extLst>
              <p:ext uri="{D42A27DB-BD31-4B8C-83A1-F6EECF244321}">
                <p14:modId xmlns:p14="http://schemas.microsoft.com/office/powerpoint/2010/main" val="1202473182"/>
              </p:ext>
            </p:extLst>
          </p:nvPr>
        </p:nvGraphicFramePr>
        <p:xfrm>
          <a:off x="4239214" y="371102"/>
          <a:ext cx="7805150" cy="5516880"/>
        </p:xfrm>
        <a:graphic>
          <a:graphicData uri="http://schemas.openxmlformats.org/drawingml/2006/table">
            <a:tbl>
              <a:tblPr firstRow="1" bandRow="1">
                <a:tableStyleId>{5C22544A-7EE6-4342-B048-85BDC9FD1C3A}</a:tableStyleId>
              </a:tblPr>
              <a:tblGrid>
                <a:gridCol w="3902575">
                  <a:extLst>
                    <a:ext uri="{9D8B030D-6E8A-4147-A177-3AD203B41FA5}">
                      <a16:colId xmlns:a16="http://schemas.microsoft.com/office/drawing/2014/main" val="1425366690"/>
                    </a:ext>
                  </a:extLst>
                </a:gridCol>
                <a:gridCol w="3902575">
                  <a:extLst>
                    <a:ext uri="{9D8B030D-6E8A-4147-A177-3AD203B41FA5}">
                      <a16:colId xmlns:a16="http://schemas.microsoft.com/office/drawing/2014/main" val="3612512326"/>
                    </a:ext>
                  </a:extLst>
                </a:gridCol>
              </a:tblGrid>
              <a:tr h="370840">
                <a:tc gridSpan="2">
                  <a:txBody>
                    <a:bodyPr/>
                    <a:lstStyle/>
                    <a:p>
                      <a:pPr algn="ctr">
                        <a:spcAft>
                          <a:spcPts val="1200"/>
                        </a:spcAft>
                      </a:pPr>
                      <a:r>
                        <a:rPr lang="en-US" sz="2800" dirty="0" err="1">
                          <a:solidFill>
                            <a:schemeClr val="accent6">
                              <a:lumMod val="50000"/>
                            </a:schemeClr>
                          </a:solidFill>
                          <a:latin typeface="Arial" panose="020B0604020202020204" pitchFamily="34" charset="0"/>
                          <a:cs typeface="Arial" panose="020B0604020202020204" pitchFamily="34" charset="0"/>
                        </a:rPr>
                        <a:t>Nguyên</a:t>
                      </a:r>
                      <a:r>
                        <a:rPr lang="en-US" sz="2800" dirty="0">
                          <a:solidFill>
                            <a:schemeClr val="accent6">
                              <a:lumMod val="50000"/>
                            </a:schemeClr>
                          </a:solidFill>
                          <a:latin typeface="Arial" panose="020B0604020202020204" pitchFamily="34" charset="0"/>
                          <a:cs typeface="Arial" panose="020B0604020202020204" pitchFamily="34" charset="0"/>
                        </a:rPr>
                        <a:t> </a:t>
                      </a:r>
                      <a:r>
                        <a:rPr lang="en-US" sz="2800" dirty="0" err="1">
                          <a:solidFill>
                            <a:schemeClr val="accent6">
                              <a:lumMod val="50000"/>
                            </a:schemeClr>
                          </a:solidFill>
                          <a:latin typeface="Arial" panose="020B0604020202020204" pitchFamily="34" charset="0"/>
                          <a:cs typeface="Arial" panose="020B0604020202020204" pitchFamily="34" charset="0"/>
                        </a:rPr>
                        <a:t>tố</a:t>
                      </a:r>
                      <a:r>
                        <a:rPr lang="en-US" sz="2800" dirty="0">
                          <a:solidFill>
                            <a:schemeClr val="accent6">
                              <a:lumMod val="50000"/>
                            </a:schemeClr>
                          </a:solidFill>
                          <a:latin typeface="Arial" panose="020B0604020202020204" pitchFamily="34" charset="0"/>
                          <a:cs typeface="Arial" panose="020B0604020202020204" pitchFamily="34" charset="0"/>
                        </a:rPr>
                        <a:t> X</a:t>
                      </a:r>
                    </a:p>
                    <a:p>
                      <a:pPr algn="just">
                        <a:spcBef>
                          <a:spcPts val="1200"/>
                        </a:spcBef>
                        <a:spcAft>
                          <a:spcPts val="1200"/>
                        </a:spcAft>
                      </a:pPr>
                      <a:r>
                        <a:rPr lang="en-US" sz="2800" dirty="0" err="1">
                          <a:solidFill>
                            <a:schemeClr val="accent6">
                              <a:lumMod val="50000"/>
                            </a:schemeClr>
                          </a:solidFill>
                          <a:latin typeface="Arial" panose="020B0604020202020204" pitchFamily="34" charset="0"/>
                          <a:cs typeface="Arial" panose="020B0604020202020204" pitchFamily="34" charset="0"/>
                        </a:rPr>
                        <a:t>Tên</a:t>
                      </a:r>
                      <a:r>
                        <a:rPr lang="en-US" sz="2800" dirty="0">
                          <a:solidFill>
                            <a:schemeClr val="accent6">
                              <a:lumMod val="50000"/>
                            </a:schemeClr>
                          </a:solidFill>
                          <a:latin typeface="Arial" panose="020B0604020202020204" pitchFamily="34" charset="0"/>
                          <a:cs typeface="Arial" panose="020B0604020202020204" pitchFamily="34" charset="0"/>
                        </a:rPr>
                        <a:t> </a:t>
                      </a:r>
                      <a:r>
                        <a:rPr lang="en-US" sz="2800" dirty="0" err="1">
                          <a:solidFill>
                            <a:schemeClr val="accent6">
                              <a:lumMod val="50000"/>
                            </a:schemeClr>
                          </a:solidFill>
                          <a:latin typeface="Arial" panose="020B0604020202020204" pitchFamily="34" charset="0"/>
                          <a:cs typeface="Arial" panose="020B0604020202020204" pitchFamily="34" charset="0"/>
                        </a:rPr>
                        <a:t>nguyên</a:t>
                      </a:r>
                      <a:r>
                        <a:rPr lang="en-US" sz="2800" dirty="0">
                          <a:solidFill>
                            <a:schemeClr val="accent6">
                              <a:lumMod val="50000"/>
                            </a:schemeClr>
                          </a:solidFill>
                          <a:latin typeface="Arial" panose="020B0604020202020204" pitchFamily="34" charset="0"/>
                          <a:cs typeface="Arial" panose="020B0604020202020204" pitchFamily="34" charset="0"/>
                        </a:rPr>
                        <a:t> </a:t>
                      </a:r>
                      <a:r>
                        <a:rPr lang="en-US" sz="2800" dirty="0" err="1">
                          <a:solidFill>
                            <a:schemeClr val="accent6">
                              <a:lumMod val="50000"/>
                            </a:schemeClr>
                          </a:solidFill>
                          <a:latin typeface="Arial" panose="020B0604020202020204" pitchFamily="34" charset="0"/>
                          <a:cs typeface="Arial" panose="020B0604020202020204" pitchFamily="34" charset="0"/>
                        </a:rPr>
                        <a:t>tố</a:t>
                      </a:r>
                      <a:r>
                        <a:rPr lang="en-US" sz="2800" dirty="0">
                          <a:solidFill>
                            <a:schemeClr val="accent6">
                              <a:lumMod val="50000"/>
                            </a:schemeClr>
                          </a:solidFill>
                          <a:latin typeface="Arial" panose="020B0604020202020204" pitchFamily="34" charset="0"/>
                          <a:cs typeface="Arial" panose="020B0604020202020204" pitchFamily="34" charset="0"/>
                        </a:rPr>
                        <a:t>:                </a:t>
                      </a:r>
                      <a:r>
                        <a:rPr lang="en-US" sz="2800" dirty="0" err="1">
                          <a:solidFill>
                            <a:schemeClr val="accent6">
                              <a:lumMod val="50000"/>
                            </a:schemeClr>
                          </a:solidFill>
                          <a:latin typeface="Arial" panose="020B0604020202020204" pitchFamily="34" charset="0"/>
                          <a:cs typeface="Arial" panose="020B0604020202020204" pitchFamily="34" charset="0"/>
                        </a:rPr>
                        <a:t>Kí</a:t>
                      </a:r>
                      <a:r>
                        <a:rPr lang="en-US" sz="2800" dirty="0">
                          <a:solidFill>
                            <a:schemeClr val="accent6">
                              <a:lumMod val="50000"/>
                            </a:schemeClr>
                          </a:solidFill>
                          <a:latin typeface="Arial" panose="020B0604020202020204" pitchFamily="34" charset="0"/>
                          <a:cs typeface="Arial" panose="020B0604020202020204" pitchFamily="34" charset="0"/>
                        </a:rPr>
                        <a:t> </a:t>
                      </a:r>
                      <a:r>
                        <a:rPr lang="en-US" sz="2800" dirty="0" err="1">
                          <a:solidFill>
                            <a:schemeClr val="accent6">
                              <a:lumMod val="50000"/>
                            </a:schemeClr>
                          </a:solidFill>
                          <a:latin typeface="Arial" panose="020B0604020202020204" pitchFamily="34" charset="0"/>
                          <a:cs typeface="Arial" panose="020B0604020202020204" pitchFamily="34" charset="0"/>
                        </a:rPr>
                        <a:t>hiệu</a:t>
                      </a:r>
                      <a:r>
                        <a:rPr lang="en-US" sz="2800" dirty="0">
                          <a:solidFill>
                            <a:schemeClr val="accent6">
                              <a:lumMod val="50000"/>
                            </a:schemeClr>
                          </a:solidFill>
                          <a:latin typeface="Arial" panose="020B0604020202020204" pitchFamily="34" charset="0"/>
                          <a:cs typeface="Arial" panose="020B0604020202020204" pitchFamily="34" charset="0"/>
                        </a:rPr>
                        <a:t> </a:t>
                      </a:r>
                      <a:r>
                        <a:rPr lang="en-US" sz="2800" dirty="0" err="1">
                          <a:solidFill>
                            <a:schemeClr val="accent6">
                              <a:lumMod val="50000"/>
                            </a:schemeClr>
                          </a:solidFill>
                          <a:latin typeface="Arial" panose="020B0604020202020204" pitchFamily="34" charset="0"/>
                          <a:cs typeface="Arial" panose="020B0604020202020204" pitchFamily="34" charset="0"/>
                        </a:rPr>
                        <a:t>hoá</a:t>
                      </a:r>
                      <a:r>
                        <a:rPr lang="en-US" sz="2800" dirty="0">
                          <a:solidFill>
                            <a:schemeClr val="accent6">
                              <a:lumMod val="50000"/>
                            </a:schemeClr>
                          </a:solidFill>
                          <a:latin typeface="Arial" panose="020B0604020202020204" pitchFamily="34" charset="0"/>
                          <a:cs typeface="Arial" panose="020B0604020202020204" pitchFamily="34" charset="0"/>
                        </a:rPr>
                        <a:t> </a:t>
                      </a:r>
                      <a:r>
                        <a:rPr lang="en-US" sz="2800" dirty="0" err="1">
                          <a:solidFill>
                            <a:schemeClr val="accent6">
                              <a:lumMod val="50000"/>
                            </a:schemeClr>
                          </a:solidFill>
                          <a:latin typeface="Arial" panose="020B0604020202020204" pitchFamily="34" charset="0"/>
                          <a:cs typeface="Arial" panose="020B0604020202020204" pitchFamily="34" charset="0"/>
                        </a:rPr>
                        <a:t>học</a:t>
                      </a:r>
                      <a:r>
                        <a:rPr lang="en-US" sz="2800" dirty="0">
                          <a:solidFill>
                            <a:schemeClr val="accent6">
                              <a:lumMod val="50000"/>
                            </a:schemeClr>
                          </a:solidFill>
                          <a:latin typeface="Arial" panose="020B0604020202020204" pitchFamily="34" charset="0"/>
                          <a:cs typeface="Arial" panose="020B0604020202020204" pitchFamily="34" charset="0"/>
                        </a:rPr>
                        <a:t>:    </a:t>
                      </a:r>
                    </a:p>
                    <a:p>
                      <a:pPr algn="just">
                        <a:spcBef>
                          <a:spcPts val="1200"/>
                        </a:spcBef>
                        <a:spcAft>
                          <a:spcPts val="0"/>
                        </a:spcAft>
                      </a:pPr>
                      <a:r>
                        <a:rPr lang="en-US" sz="2800" dirty="0" err="1">
                          <a:solidFill>
                            <a:schemeClr val="accent6">
                              <a:lumMod val="50000"/>
                            </a:schemeClr>
                          </a:solidFill>
                          <a:latin typeface="Arial" panose="020B0604020202020204" pitchFamily="34" charset="0"/>
                          <a:cs typeface="Arial" panose="020B0604020202020204" pitchFamily="34" charset="0"/>
                        </a:rPr>
                        <a:t>Khối</a:t>
                      </a:r>
                      <a:r>
                        <a:rPr lang="en-US" sz="2800" dirty="0">
                          <a:solidFill>
                            <a:schemeClr val="accent6">
                              <a:lumMod val="50000"/>
                            </a:schemeClr>
                          </a:solidFill>
                          <a:latin typeface="Arial" panose="020B0604020202020204" pitchFamily="34" charset="0"/>
                          <a:cs typeface="Arial" panose="020B0604020202020204" pitchFamily="34" charset="0"/>
                        </a:rPr>
                        <a:t> l</a:t>
                      </a:r>
                      <a:r>
                        <a:rPr lang="vi-VN" sz="2800" dirty="0">
                          <a:solidFill>
                            <a:schemeClr val="accent6">
                              <a:lumMod val="50000"/>
                            </a:schemeClr>
                          </a:solidFill>
                          <a:latin typeface="Arial" panose="020B0604020202020204" pitchFamily="34" charset="0"/>
                          <a:cs typeface="Arial" panose="020B0604020202020204" pitchFamily="34" charset="0"/>
                        </a:rPr>
                        <a:t>ư</a:t>
                      </a:r>
                      <a:r>
                        <a:rPr lang="en-US" sz="2800" dirty="0" err="1">
                          <a:solidFill>
                            <a:schemeClr val="accent6">
                              <a:lumMod val="50000"/>
                            </a:schemeClr>
                          </a:solidFill>
                          <a:latin typeface="Arial" panose="020B0604020202020204" pitchFamily="34" charset="0"/>
                          <a:cs typeface="Arial" panose="020B0604020202020204" pitchFamily="34" charset="0"/>
                        </a:rPr>
                        <a:t>ợng</a:t>
                      </a:r>
                      <a:r>
                        <a:rPr lang="en-US" sz="2800" dirty="0">
                          <a:solidFill>
                            <a:schemeClr val="accent6">
                              <a:lumMod val="50000"/>
                            </a:schemeClr>
                          </a:solidFill>
                          <a:latin typeface="Arial" panose="020B0604020202020204" pitchFamily="34" charset="0"/>
                          <a:cs typeface="Arial" panose="020B0604020202020204" pitchFamily="34" charset="0"/>
                        </a:rPr>
                        <a:t> </a:t>
                      </a:r>
                      <a:r>
                        <a:rPr lang="en-US" sz="2800" dirty="0" err="1">
                          <a:solidFill>
                            <a:schemeClr val="accent6">
                              <a:lumMod val="50000"/>
                            </a:schemeClr>
                          </a:solidFill>
                          <a:latin typeface="Arial" panose="020B0604020202020204" pitchFamily="34" charset="0"/>
                          <a:cs typeface="Arial" panose="020B0604020202020204" pitchFamily="34" charset="0"/>
                        </a:rPr>
                        <a:t>nguyên</a:t>
                      </a:r>
                      <a:r>
                        <a:rPr lang="en-US" sz="2800" dirty="0">
                          <a:solidFill>
                            <a:schemeClr val="accent6">
                              <a:lumMod val="50000"/>
                            </a:schemeClr>
                          </a:solidFill>
                          <a:latin typeface="Arial" panose="020B0604020202020204" pitchFamily="34" charset="0"/>
                          <a:cs typeface="Arial" panose="020B0604020202020204" pitchFamily="34" charset="0"/>
                        </a:rPr>
                        <a:t> </a:t>
                      </a:r>
                      <a:r>
                        <a:rPr lang="en-US" sz="2800" dirty="0" err="1">
                          <a:solidFill>
                            <a:schemeClr val="accent6">
                              <a:lumMod val="50000"/>
                            </a:schemeClr>
                          </a:solidFill>
                          <a:latin typeface="Arial" panose="020B0604020202020204" pitchFamily="34" charset="0"/>
                          <a:cs typeface="Arial" panose="020B0604020202020204" pitchFamily="34" charset="0"/>
                        </a:rPr>
                        <a:t>tử</a:t>
                      </a:r>
                      <a:r>
                        <a:rPr lang="en-US" sz="2800" dirty="0">
                          <a:solidFill>
                            <a:schemeClr val="accent6">
                              <a:lumMod val="50000"/>
                            </a:schemeClr>
                          </a:solidFill>
                          <a:latin typeface="Arial" panose="020B0604020202020204" pitchFamily="34" charset="0"/>
                          <a:cs typeface="Arial" panose="020B0604020202020204" pitchFamily="34" charset="0"/>
                        </a:rPr>
                        <a:t>: </a:t>
                      </a:r>
                    </a:p>
                    <a:p>
                      <a:pPr algn="just">
                        <a:spcBef>
                          <a:spcPts val="1200"/>
                        </a:spcBef>
                        <a:spcAft>
                          <a:spcPts val="1200"/>
                        </a:spcAft>
                      </a:pPr>
                      <a:endParaRPr lang="en-US" sz="2400" dirty="0">
                        <a:solidFill>
                          <a:schemeClr val="accent6">
                            <a:lumMod val="50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p>
                  </a:txBody>
                  <a:tcPr/>
                </a:tc>
                <a:extLst>
                  <a:ext uri="{0D108BD9-81ED-4DB2-BD59-A6C34878D82A}">
                    <a16:rowId xmlns:a16="http://schemas.microsoft.com/office/drawing/2014/main" val="1717931875"/>
                  </a:ext>
                </a:extLst>
              </a:tr>
              <a:tr h="370840">
                <a:tc>
                  <a:txBody>
                    <a:bodyPr/>
                    <a:lstStyle/>
                    <a:p>
                      <a:pPr algn="ctr"/>
                      <a:r>
                        <a:rPr lang="en-US" sz="2800" i="0" dirty="0" err="1">
                          <a:solidFill>
                            <a:srgbClr val="C00000"/>
                          </a:solidFill>
                          <a:latin typeface="Arial" panose="020B0604020202020204" pitchFamily="34" charset="0"/>
                          <a:cs typeface="Arial" panose="020B0604020202020204" pitchFamily="34" charset="0"/>
                        </a:rPr>
                        <a:t>Vị</a:t>
                      </a:r>
                      <a:r>
                        <a:rPr lang="en-US" sz="2800" i="0" dirty="0">
                          <a:solidFill>
                            <a:srgbClr val="C00000"/>
                          </a:solidFill>
                          <a:latin typeface="Arial" panose="020B0604020202020204" pitchFamily="34" charset="0"/>
                          <a:cs typeface="Arial" panose="020B0604020202020204" pitchFamily="34" charset="0"/>
                        </a:rPr>
                        <a:t> </a:t>
                      </a:r>
                      <a:r>
                        <a:rPr lang="en-US" sz="2800" i="0" dirty="0" err="1">
                          <a:solidFill>
                            <a:srgbClr val="C00000"/>
                          </a:solidFill>
                          <a:latin typeface="Arial" panose="020B0604020202020204" pitchFamily="34" charset="0"/>
                          <a:cs typeface="Arial" panose="020B0604020202020204" pitchFamily="34" charset="0"/>
                        </a:rPr>
                        <a:t>trí</a:t>
                      </a:r>
                      <a:endParaRPr lang="en-US" sz="2800" i="0" dirty="0">
                        <a:solidFill>
                          <a:srgbClr val="C0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i="0" dirty="0" err="1">
                          <a:solidFill>
                            <a:schemeClr val="accent1">
                              <a:lumMod val="50000"/>
                            </a:schemeClr>
                          </a:solidFill>
                          <a:latin typeface="Arial" panose="020B0604020202020204" pitchFamily="34" charset="0"/>
                          <a:cs typeface="Arial" panose="020B0604020202020204" pitchFamily="34" charset="0"/>
                        </a:rPr>
                        <a:t>Cấu</a:t>
                      </a:r>
                      <a:r>
                        <a:rPr lang="en-US" sz="2800" i="0" dirty="0">
                          <a:solidFill>
                            <a:schemeClr val="accent1">
                              <a:lumMod val="50000"/>
                            </a:schemeClr>
                          </a:solidFill>
                          <a:latin typeface="Arial" panose="020B0604020202020204" pitchFamily="34" charset="0"/>
                          <a:cs typeface="Arial" panose="020B0604020202020204" pitchFamily="34" charset="0"/>
                        </a:rPr>
                        <a:t> </a:t>
                      </a:r>
                      <a:r>
                        <a:rPr lang="en-US" sz="2800" i="0" dirty="0" err="1">
                          <a:solidFill>
                            <a:schemeClr val="accent1">
                              <a:lumMod val="50000"/>
                            </a:schemeClr>
                          </a:solidFill>
                          <a:latin typeface="Arial" panose="020B0604020202020204" pitchFamily="34" charset="0"/>
                          <a:cs typeface="Arial" panose="020B0604020202020204" pitchFamily="34" charset="0"/>
                        </a:rPr>
                        <a:t>tạo</a:t>
                      </a:r>
                      <a:r>
                        <a:rPr lang="en-US" sz="2800" i="0" dirty="0">
                          <a:solidFill>
                            <a:schemeClr val="accent1">
                              <a:lumMod val="50000"/>
                            </a:schemeClr>
                          </a:solidFill>
                          <a:latin typeface="Arial" panose="020B0604020202020204" pitchFamily="34" charset="0"/>
                          <a:cs typeface="Arial" panose="020B0604020202020204" pitchFamily="34" charset="0"/>
                        </a:rPr>
                        <a:t> </a:t>
                      </a:r>
                      <a:r>
                        <a:rPr lang="en-US" sz="2800" i="0" dirty="0" err="1">
                          <a:solidFill>
                            <a:schemeClr val="accent1">
                              <a:lumMod val="50000"/>
                            </a:schemeClr>
                          </a:solidFill>
                          <a:latin typeface="Arial" panose="020B0604020202020204" pitchFamily="34" charset="0"/>
                          <a:cs typeface="Arial" panose="020B0604020202020204" pitchFamily="34" charset="0"/>
                        </a:rPr>
                        <a:t>nguyên</a:t>
                      </a:r>
                      <a:r>
                        <a:rPr lang="en-US" sz="2800" i="0" dirty="0">
                          <a:solidFill>
                            <a:schemeClr val="accent1">
                              <a:lumMod val="50000"/>
                            </a:schemeClr>
                          </a:solidFill>
                          <a:latin typeface="Arial" panose="020B0604020202020204" pitchFamily="34" charset="0"/>
                          <a:cs typeface="Arial" panose="020B0604020202020204" pitchFamily="34" charset="0"/>
                        </a:rPr>
                        <a:t> </a:t>
                      </a:r>
                      <a:r>
                        <a:rPr lang="en-US" sz="2800" i="0" dirty="0" err="1">
                          <a:solidFill>
                            <a:schemeClr val="accent1">
                              <a:lumMod val="50000"/>
                            </a:schemeClr>
                          </a:solidFill>
                          <a:latin typeface="Arial" panose="020B0604020202020204" pitchFamily="34" charset="0"/>
                          <a:cs typeface="Arial" panose="020B0604020202020204" pitchFamily="34" charset="0"/>
                        </a:rPr>
                        <a:t>tử</a:t>
                      </a:r>
                      <a:endParaRPr lang="en-US" sz="2800" i="0" dirty="0">
                        <a:solidFill>
                          <a:schemeClr val="accent1">
                            <a:lumMod val="50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9492037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srgbClr val="C00000"/>
                          </a:solidFill>
                          <a:latin typeface="Arial" panose="020B0604020202020204" pitchFamily="34" charset="0"/>
                          <a:cs typeface="Arial" panose="020B0604020202020204" pitchFamily="34" charset="0"/>
                        </a:rPr>
                        <a:t>Chu </a:t>
                      </a:r>
                      <a:r>
                        <a:rPr lang="en-US" sz="2800" dirty="0" err="1">
                          <a:solidFill>
                            <a:srgbClr val="C00000"/>
                          </a:solidFill>
                          <a:latin typeface="Arial" panose="020B0604020202020204" pitchFamily="34" charset="0"/>
                          <a:cs typeface="Arial" panose="020B0604020202020204" pitchFamily="34" charset="0"/>
                        </a:rPr>
                        <a:t>kì</a:t>
                      </a:r>
                      <a:r>
                        <a:rPr lang="en-US" sz="2800" dirty="0">
                          <a:solidFill>
                            <a:srgbClr val="C00000"/>
                          </a:solidFill>
                          <a:latin typeface="Arial" panose="020B0604020202020204" pitchFamily="34" charset="0"/>
                          <a:cs typeface="Arial" panose="020B0604020202020204" pitchFamily="34" charset="0"/>
                        </a:rPr>
                        <a:t>: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800" dirty="0" err="1">
                          <a:solidFill>
                            <a:schemeClr val="accent1">
                              <a:lumMod val="50000"/>
                            </a:schemeClr>
                          </a:solidFill>
                          <a:latin typeface="Arial" panose="020B0604020202020204" pitchFamily="34" charset="0"/>
                          <a:cs typeface="Arial" panose="020B0604020202020204" pitchFamily="34" charset="0"/>
                        </a:rPr>
                        <a:t>Số</a:t>
                      </a:r>
                      <a:r>
                        <a:rPr lang="en-US" sz="2800" dirty="0">
                          <a:solidFill>
                            <a:schemeClr val="accent1">
                              <a:lumMod val="50000"/>
                            </a:schemeClr>
                          </a:solidFill>
                          <a:latin typeface="Arial" panose="020B0604020202020204" pitchFamily="34" charset="0"/>
                          <a:cs typeface="Arial" panose="020B0604020202020204" pitchFamily="34" charset="0"/>
                        </a:rPr>
                        <a:t> </a:t>
                      </a:r>
                      <a:r>
                        <a:rPr lang="en-US" sz="2800" dirty="0" err="1">
                          <a:solidFill>
                            <a:schemeClr val="accent1">
                              <a:lumMod val="50000"/>
                            </a:schemeClr>
                          </a:solidFill>
                          <a:latin typeface="Arial" panose="020B0604020202020204" pitchFamily="34" charset="0"/>
                          <a:cs typeface="Arial" panose="020B0604020202020204" pitchFamily="34" charset="0"/>
                        </a:rPr>
                        <a:t>lớp</a:t>
                      </a:r>
                      <a:r>
                        <a:rPr lang="en-US" sz="2800" dirty="0">
                          <a:solidFill>
                            <a:schemeClr val="accent1">
                              <a:lumMod val="50000"/>
                            </a:schemeClr>
                          </a:solidFill>
                          <a:latin typeface="Arial" panose="020B0604020202020204" pitchFamily="34" charset="0"/>
                          <a:cs typeface="Arial" panose="020B0604020202020204" pitchFamily="34" charset="0"/>
                        </a:rPr>
                        <a:t> 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413545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err="1">
                          <a:solidFill>
                            <a:srgbClr val="C00000"/>
                          </a:solidFill>
                          <a:latin typeface="Arial" panose="020B0604020202020204" pitchFamily="34" charset="0"/>
                          <a:cs typeface="Arial" panose="020B0604020202020204" pitchFamily="34" charset="0"/>
                        </a:rPr>
                        <a:t>Nhóm</a:t>
                      </a:r>
                      <a:r>
                        <a:rPr lang="en-US" sz="2800" dirty="0">
                          <a:solidFill>
                            <a:srgbClr val="C00000"/>
                          </a:solidFill>
                          <a:latin typeface="Arial" panose="020B0604020202020204" pitchFamily="34" charset="0"/>
                          <a:cs typeface="Arial" panose="020B0604020202020204" pitchFamily="34" charset="0"/>
                        </a:rPr>
                        <a:t>:              VA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800" dirty="0" err="1">
                          <a:solidFill>
                            <a:schemeClr val="accent1">
                              <a:lumMod val="50000"/>
                            </a:schemeClr>
                          </a:solidFill>
                          <a:latin typeface="Arial" panose="020B0604020202020204" pitchFamily="34" charset="0"/>
                          <a:cs typeface="Arial" panose="020B0604020202020204" pitchFamily="34" charset="0"/>
                        </a:rPr>
                        <a:t>Số</a:t>
                      </a:r>
                      <a:r>
                        <a:rPr lang="en-US" sz="2800" dirty="0">
                          <a:solidFill>
                            <a:schemeClr val="accent1">
                              <a:lumMod val="50000"/>
                            </a:schemeClr>
                          </a:solidFill>
                          <a:latin typeface="Arial" panose="020B0604020202020204" pitchFamily="34" charset="0"/>
                          <a:cs typeface="Arial" panose="020B0604020202020204" pitchFamily="34" charset="0"/>
                        </a:rPr>
                        <a:t> e </a:t>
                      </a:r>
                      <a:r>
                        <a:rPr lang="en-US" sz="2800" dirty="0" err="1">
                          <a:solidFill>
                            <a:schemeClr val="accent1">
                              <a:lumMod val="50000"/>
                            </a:schemeClr>
                          </a:solidFill>
                          <a:latin typeface="Arial" panose="020B0604020202020204" pitchFamily="34" charset="0"/>
                          <a:cs typeface="Arial" panose="020B0604020202020204" pitchFamily="34" charset="0"/>
                        </a:rPr>
                        <a:t>lớp</a:t>
                      </a:r>
                      <a:r>
                        <a:rPr lang="en-US" sz="2800" dirty="0">
                          <a:solidFill>
                            <a:schemeClr val="accent1">
                              <a:lumMod val="50000"/>
                            </a:schemeClr>
                          </a:solidFill>
                          <a:latin typeface="Arial" panose="020B0604020202020204" pitchFamily="34" charset="0"/>
                          <a:cs typeface="Arial" panose="020B0604020202020204" pitchFamily="34" charset="0"/>
                        </a:rPr>
                        <a:t> </a:t>
                      </a:r>
                      <a:r>
                        <a:rPr lang="en-US" sz="2800" dirty="0" err="1">
                          <a:solidFill>
                            <a:schemeClr val="accent1">
                              <a:lumMod val="50000"/>
                            </a:schemeClr>
                          </a:solidFill>
                          <a:latin typeface="Arial" panose="020B0604020202020204" pitchFamily="34" charset="0"/>
                          <a:cs typeface="Arial" panose="020B0604020202020204" pitchFamily="34" charset="0"/>
                        </a:rPr>
                        <a:t>ngoài</a:t>
                      </a:r>
                      <a:r>
                        <a:rPr lang="en-US" sz="2800" dirty="0">
                          <a:solidFill>
                            <a:schemeClr val="accent1">
                              <a:lumMod val="50000"/>
                            </a:schemeClr>
                          </a:solidFill>
                          <a:latin typeface="Arial" panose="020B0604020202020204" pitchFamily="34" charset="0"/>
                          <a:cs typeface="Arial" panose="020B0604020202020204" pitchFamily="34" charset="0"/>
                        </a:rPr>
                        <a:t> </a:t>
                      </a:r>
                      <a:r>
                        <a:rPr lang="en-US" sz="2800" dirty="0" err="1">
                          <a:solidFill>
                            <a:schemeClr val="accent1">
                              <a:lumMod val="50000"/>
                            </a:schemeClr>
                          </a:solidFill>
                          <a:latin typeface="Arial" panose="020B0604020202020204" pitchFamily="34" charset="0"/>
                          <a:cs typeface="Arial" panose="020B0604020202020204" pitchFamily="34" charset="0"/>
                        </a:rPr>
                        <a:t>cùng</a:t>
                      </a:r>
                      <a:r>
                        <a:rPr lang="en-US" sz="2800" dirty="0">
                          <a:solidFill>
                            <a:schemeClr val="accent1">
                              <a:lumMod val="50000"/>
                            </a:schemeClr>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0146943"/>
                  </a:ext>
                </a:extLst>
              </a:tr>
              <a:tr h="370840">
                <a:tc>
                  <a:txBody>
                    <a:bodyPr/>
                    <a:lstStyle/>
                    <a:p>
                      <a:r>
                        <a:rPr lang="en-US" sz="2800" dirty="0" err="1">
                          <a:solidFill>
                            <a:srgbClr val="C00000"/>
                          </a:solidFill>
                          <a:latin typeface="Arial" panose="020B0604020202020204" pitchFamily="34" charset="0"/>
                          <a:cs typeface="Arial" panose="020B0604020202020204" pitchFamily="34" charset="0"/>
                        </a:rPr>
                        <a:t>Số</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thứ</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tự</a:t>
                      </a:r>
                      <a:r>
                        <a:rPr lang="en-US" sz="2800" dirty="0">
                          <a:solidFill>
                            <a:srgbClr val="C00000"/>
                          </a:solidFill>
                          <a:latin typeface="Arial" panose="020B0604020202020204" pitchFamily="34" charset="0"/>
                          <a:cs typeface="Arial" panose="020B0604020202020204" pitchFamily="34" charset="0"/>
                        </a:rPr>
                        <a:t> </a:t>
                      </a:r>
                    </a:p>
                    <a:p>
                      <a:r>
                        <a:rPr lang="en-US" sz="2800" dirty="0">
                          <a:solidFill>
                            <a:srgbClr val="C00000"/>
                          </a:solidFill>
                          <a:latin typeface="Arial" panose="020B0604020202020204" pitchFamily="34" charset="0"/>
                          <a:cs typeface="Arial" panose="020B0604020202020204" pitchFamily="34" charset="0"/>
                        </a:rPr>
                        <a:t>ô </a:t>
                      </a:r>
                      <a:r>
                        <a:rPr lang="en-US" sz="2800" dirty="0" err="1">
                          <a:solidFill>
                            <a:srgbClr val="C00000"/>
                          </a:solidFill>
                          <a:latin typeface="Arial" panose="020B0604020202020204" pitchFamily="34" charset="0"/>
                          <a:cs typeface="Arial" panose="020B0604020202020204" pitchFamily="34" charset="0"/>
                        </a:rPr>
                        <a:t>nguyên</a:t>
                      </a:r>
                      <a:r>
                        <a:rPr lang="en-US" sz="2800" dirty="0">
                          <a:solidFill>
                            <a:srgbClr val="C00000"/>
                          </a:solidFill>
                          <a:latin typeface="Arial" panose="020B0604020202020204" pitchFamily="34" charset="0"/>
                          <a:cs typeface="Arial" panose="020B0604020202020204" pitchFamily="34" charset="0"/>
                        </a:rPr>
                        <a:t> </a:t>
                      </a:r>
                      <a:r>
                        <a:rPr lang="en-US" sz="2800" dirty="0" err="1">
                          <a:solidFill>
                            <a:srgbClr val="C00000"/>
                          </a:solidFill>
                          <a:latin typeface="Arial" panose="020B0604020202020204" pitchFamily="34" charset="0"/>
                          <a:cs typeface="Arial" panose="020B0604020202020204" pitchFamily="34" charset="0"/>
                        </a:rPr>
                        <a:t>tố</a:t>
                      </a:r>
                      <a:r>
                        <a:rPr lang="en-US" sz="2800" dirty="0">
                          <a:solidFill>
                            <a:srgbClr val="C00000"/>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800" dirty="0" err="1">
                          <a:solidFill>
                            <a:schemeClr val="accent1">
                              <a:lumMod val="50000"/>
                            </a:schemeClr>
                          </a:solidFill>
                          <a:latin typeface="Arial" panose="020B0604020202020204" pitchFamily="34" charset="0"/>
                          <a:cs typeface="Arial" panose="020B0604020202020204" pitchFamily="34" charset="0"/>
                        </a:rPr>
                        <a:t>Số</a:t>
                      </a:r>
                      <a:r>
                        <a:rPr lang="en-US" sz="2800" dirty="0">
                          <a:solidFill>
                            <a:schemeClr val="accent1">
                              <a:lumMod val="50000"/>
                            </a:schemeClr>
                          </a:solidFill>
                          <a:latin typeface="Arial" panose="020B0604020202020204" pitchFamily="34" charset="0"/>
                          <a:cs typeface="Arial" panose="020B0604020202020204" pitchFamily="34" charset="0"/>
                        </a:rPr>
                        <a:t> e = </a:t>
                      </a:r>
                      <a:r>
                        <a:rPr lang="en-US" sz="2800" dirty="0" err="1">
                          <a:solidFill>
                            <a:schemeClr val="accent1">
                              <a:lumMod val="50000"/>
                            </a:schemeClr>
                          </a:solidFill>
                          <a:latin typeface="Arial" panose="020B0604020202020204" pitchFamily="34" charset="0"/>
                          <a:cs typeface="Arial" panose="020B0604020202020204" pitchFamily="34" charset="0"/>
                        </a:rPr>
                        <a:t>số</a:t>
                      </a:r>
                      <a:r>
                        <a:rPr lang="en-US" sz="2800" dirty="0">
                          <a:solidFill>
                            <a:schemeClr val="accent1">
                              <a:lumMod val="50000"/>
                            </a:schemeClr>
                          </a:solidFill>
                          <a:latin typeface="Arial" panose="020B0604020202020204" pitchFamily="34" charset="0"/>
                          <a:cs typeface="Arial" panose="020B0604020202020204" pitchFamily="34" charset="0"/>
                        </a:rPr>
                        <a:t> proton =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9109431"/>
                  </a:ext>
                </a:extLst>
              </a:tr>
              <a:tr h="370840">
                <a:tc gridSpan="2">
                  <a:txBody>
                    <a:bodyPr/>
                    <a:lstStyle/>
                    <a:p>
                      <a:endParaRPr lang="en-US" sz="2800" dirty="0">
                        <a:solidFill>
                          <a:srgbClr val="C0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2800" dirty="0">
                        <a:solidFill>
                          <a:schemeClr val="accent1">
                            <a:lumMod val="50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74445837"/>
                  </a:ext>
                </a:extLst>
              </a:tr>
            </a:tbl>
          </a:graphicData>
        </a:graphic>
      </p:graphicFrame>
      <p:sp>
        <p:nvSpPr>
          <p:cNvPr id="6" name="TextBox 5">
            <a:extLst>
              <a:ext uri="{FF2B5EF4-FFF2-40B4-BE49-F238E27FC236}">
                <a16:creationId xmlns:a16="http://schemas.microsoft.com/office/drawing/2014/main" id="{1F378001-92AB-4F51-B369-BF0710833923}"/>
              </a:ext>
            </a:extLst>
          </p:cNvPr>
          <p:cNvSpPr txBox="1"/>
          <p:nvPr/>
        </p:nvSpPr>
        <p:spPr>
          <a:xfrm>
            <a:off x="6829427" y="1085849"/>
            <a:ext cx="1657348" cy="523220"/>
          </a:xfrm>
          <a:prstGeom prst="rect">
            <a:avLst/>
          </a:prstGeom>
          <a:noFill/>
        </p:spPr>
        <p:txBody>
          <a:bodyPr wrap="square" rtlCol="0">
            <a:spAutoFit/>
          </a:bodyPr>
          <a:lstStyle/>
          <a:p>
            <a:r>
              <a:rPr lang="en-US" sz="2800" b="1" dirty="0">
                <a:solidFill>
                  <a:srgbClr val="C00000"/>
                </a:solidFill>
                <a:latin typeface="Arial" panose="020B0604020202020204" pitchFamily="34" charset="0"/>
                <a:cs typeface="Arial" panose="020B0604020202020204" pitchFamily="34" charset="0"/>
              </a:rPr>
              <a:t>nitrogen</a:t>
            </a:r>
          </a:p>
        </p:txBody>
      </p:sp>
      <p:sp>
        <p:nvSpPr>
          <p:cNvPr id="7" name="TextBox 6">
            <a:extLst>
              <a:ext uri="{FF2B5EF4-FFF2-40B4-BE49-F238E27FC236}">
                <a16:creationId xmlns:a16="http://schemas.microsoft.com/office/drawing/2014/main" id="{57658F32-64A1-4D65-BB35-87C199367605}"/>
              </a:ext>
            </a:extLst>
          </p:cNvPr>
          <p:cNvSpPr txBox="1"/>
          <p:nvPr/>
        </p:nvSpPr>
        <p:spPr>
          <a:xfrm>
            <a:off x="11310940" y="1143001"/>
            <a:ext cx="576260" cy="523220"/>
          </a:xfrm>
          <a:prstGeom prst="rect">
            <a:avLst/>
          </a:prstGeom>
          <a:noFill/>
        </p:spPr>
        <p:txBody>
          <a:bodyPr wrap="square" rtlCol="0">
            <a:spAutoFit/>
          </a:bodyPr>
          <a:lstStyle/>
          <a:p>
            <a:r>
              <a:rPr lang="en-US" sz="2800" b="1" dirty="0">
                <a:solidFill>
                  <a:srgbClr val="C00000"/>
                </a:solidFill>
                <a:latin typeface="Arial" panose="020B0604020202020204" pitchFamily="34" charset="0"/>
                <a:cs typeface="Arial" panose="020B0604020202020204" pitchFamily="34" charset="0"/>
              </a:rPr>
              <a:t>N</a:t>
            </a:r>
          </a:p>
        </p:txBody>
      </p:sp>
      <p:sp>
        <p:nvSpPr>
          <p:cNvPr id="8" name="TextBox 7">
            <a:extLst>
              <a:ext uri="{FF2B5EF4-FFF2-40B4-BE49-F238E27FC236}">
                <a16:creationId xmlns:a16="http://schemas.microsoft.com/office/drawing/2014/main" id="{B21EB7EC-B527-478B-AC8F-12E7D40BB866}"/>
              </a:ext>
            </a:extLst>
          </p:cNvPr>
          <p:cNvSpPr txBox="1"/>
          <p:nvPr/>
        </p:nvSpPr>
        <p:spPr>
          <a:xfrm>
            <a:off x="8267703" y="1838410"/>
            <a:ext cx="719135" cy="523220"/>
          </a:xfrm>
          <a:prstGeom prst="rect">
            <a:avLst/>
          </a:prstGeom>
          <a:noFill/>
        </p:spPr>
        <p:txBody>
          <a:bodyPr wrap="square" rtlCol="0">
            <a:spAutoFit/>
          </a:bodyPr>
          <a:lstStyle/>
          <a:p>
            <a:r>
              <a:rPr lang="en-US" sz="2800" b="1" dirty="0">
                <a:solidFill>
                  <a:srgbClr val="C00000"/>
                </a:solidFill>
                <a:latin typeface="Arial" panose="020B0604020202020204" pitchFamily="34" charset="0"/>
                <a:cs typeface="Arial" panose="020B0604020202020204" pitchFamily="34" charset="0"/>
              </a:rPr>
              <a:t>14</a:t>
            </a:r>
          </a:p>
        </p:txBody>
      </p:sp>
      <p:sp>
        <p:nvSpPr>
          <p:cNvPr id="9" name="TextBox 8">
            <a:extLst>
              <a:ext uri="{FF2B5EF4-FFF2-40B4-BE49-F238E27FC236}">
                <a16:creationId xmlns:a16="http://schemas.microsoft.com/office/drawing/2014/main" id="{894C090A-76FC-4ED0-8F46-157615BE921A}"/>
              </a:ext>
            </a:extLst>
          </p:cNvPr>
          <p:cNvSpPr txBox="1"/>
          <p:nvPr/>
        </p:nvSpPr>
        <p:spPr>
          <a:xfrm>
            <a:off x="11570494" y="3429000"/>
            <a:ext cx="442913" cy="523220"/>
          </a:xfrm>
          <a:prstGeom prst="rect">
            <a:avLst/>
          </a:prstGeom>
          <a:noFill/>
        </p:spPr>
        <p:txBody>
          <a:bodyPr wrap="square" rtlCol="0">
            <a:spAutoFit/>
          </a:bodyPr>
          <a:lstStyle/>
          <a:p>
            <a:r>
              <a:rPr lang="en-US" sz="2800" dirty="0">
                <a:solidFill>
                  <a:schemeClr val="accent1">
                    <a:lumMod val="50000"/>
                  </a:schemeClr>
                </a:solidFill>
                <a:latin typeface="Arial" panose="020B0604020202020204" pitchFamily="34" charset="0"/>
                <a:cs typeface="Arial" panose="020B0604020202020204" pitchFamily="34" charset="0"/>
              </a:rPr>
              <a:t>2</a:t>
            </a:r>
          </a:p>
        </p:txBody>
      </p:sp>
      <p:sp>
        <p:nvSpPr>
          <p:cNvPr id="10" name="TextBox 9">
            <a:extLst>
              <a:ext uri="{FF2B5EF4-FFF2-40B4-BE49-F238E27FC236}">
                <a16:creationId xmlns:a16="http://schemas.microsoft.com/office/drawing/2014/main" id="{B22A2D62-24BB-47E4-AD5F-5C101D65C89E}"/>
              </a:ext>
            </a:extLst>
          </p:cNvPr>
          <p:cNvSpPr txBox="1"/>
          <p:nvPr/>
        </p:nvSpPr>
        <p:spPr>
          <a:xfrm>
            <a:off x="11570494" y="3947176"/>
            <a:ext cx="442913" cy="523220"/>
          </a:xfrm>
          <a:prstGeom prst="rect">
            <a:avLst/>
          </a:prstGeom>
          <a:noFill/>
        </p:spPr>
        <p:txBody>
          <a:bodyPr wrap="square" rtlCol="0">
            <a:spAutoFit/>
          </a:bodyPr>
          <a:lstStyle/>
          <a:p>
            <a:r>
              <a:rPr lang="en-US" sz="2800" dirty="0">
                <a:solidFill>
                  <a:schemeClr val="accent1">
                    <a:lumMod val="50000"/>
                  </a:schemeClr>
                </a:solidFill>
                <a:latin typeface="Arial" panose="020B0604020202020204" pitchFamily="34" charset="0"/>
                <a:cs typeface="Arial" panose="020B0604020202020204" pitchFamily="34" charset="0"/>
              </a:rPr>
              <a:t>5</a:t>
            </a:r>
          </a:p>
        </p:txBody>
      </p:sp>
      <p:sp>
        <p:nvSpPr>
          <p:cNvPr id="11" name="TextBox 10">
            <a:extLst>
              <a:ext uri="{FF2B5EF4-FFF2-40B4-BE49-F238E27FC236}">
                <a16:creationId xmlns:a16="http://schemas.microsoft.com/office/drawing/2014/main" id="{E8B576D3-14DF-4430-9D1A-4293183E2763}"/>
              </a:ext>
            </a:extLst>
          </p:cNvPr>
          <p:cNvSpPr txBox="1"/>
          <p:nvPr/>
        </p:nvSpPr>
        <p:spPr>
          <a:xfrm>
            <a:off x="11349037" y="4413691"/>
            <a:ext cx="442913" cy="523220"/>
          </a:xfrm>
          <a:prstGeom prst="rect">
            <a:avLst/>
          </a:prstGeom>
          <a:noFill/>
        </p:spPr>
        <p:txBody>
          <a:bodyPr wrap="square" rtlCol="0">
            <a:spAutoFit/>
          </a:bodyPr>
          <a:lstStyle/>
          <a:p>
            <a:r>
              <a:rPr lang="en-US" sz="2800" dirty="0">
                <a:solidFill>
                  <a:schemeClr val="accent1">
                    <a:lumMod val="50000"/>
                  </a:schemeClr>
                </a:solidFill>
                <a:latin typeface="Arial" panose="020B0604020202020204" pitchFamily="34" charset="0"/>
                <a:cs typeface="Arial" panose="020B0604020202020204" pitchFamily="34" charset="0"/>
              </a:rPr>
              <a:t>7</a:t>
            </a:r>
          </a:p>
        </p:txBody>
      </p:sp>
      <p:sp>
        <p:nvSpPr>
          <p:cNvPr id="12" name="TextBox 11">
            <a:extLst>
              <a:ext uri="{FF2B5EF4-FFF2-40B4-BE49-F238E27FC236}">
                <a16:creationId xmlns:a16="http://schemas.microsoft.com/office/drawing/2014/main" id="{2D4D6C79-B252-471E-B083-D5EFFF85AF7C}"/>
              </a:ext>
            </a:extLst>
          </p:cNvPr>
          <p:cNvSpPr txBox="1"/>
          <p:nvPr/>
        </p:nvSpPr>
        <p:spPr>
          <a:xfrm>
            <a:off x="6829427" y="4655970"/>
            <a:ext cx="442913" cy="523220"/>
          </a:xfrm>
          <a:prstGeom prst="rect">
            <a:avLst/>
          </a:prstGeom>
          <a:noFill/>
        </p:spPr>
        <p:txBody>
          <a:bodyPr wrap="square" rtlCol="0">
            <a:spAutoFit/>
          </a:bodyPr>
          <a:lstStyle/>
          <a:p>
            <a:r>
              <a:rPr lang="en-US" sz="2800" dirty="0">
                <a:solidFill>
                  <a:srgbClr val="CC0000"/>
                </a:solidFill>
                <a:latin typeface="Arial" panose="020B0604020202020204" pitchFamily="34" charset="0"/>
                <a:cs typeface="Arial" panose="020B0604020202020204" pitchFamily="34" charset="0"/>
              </a:rPr>
              <a:t>7</a:t>
            </a:r>
          </a:p>
        </p:txBody>
      </p:sp>
      <p:sp>
        <p:nvSpPr>
          <p:cNvPr id="13" name="TextBox 12">
            <a:extLst>
              <a:ext uri="{FF2B5EF4-FFF2-40B4-BE49-F238E27FC236}">
                <a16:creationId xmlns:a16="http://schemas.microsoft.com/office/drawing/2014/main" id="{BEF63062-7EF5-43AB-A2B2-868D83AA53ED}"/>
              </a:ext>
            </a:extLst>
          </p:cNvPr>
          <p:cNvSpPr txBox="1"/>
          <p:nvPr/>
        </p:nvSpPr>
        <p:spPr>
          <a:xfrm>
            <a:off x="4371975" y="5379047"/>
            <a:ext cx="4986338" cy="523220"/>
          </a:xfrm>
          <a:prstGeom prst="rect">
            <a:avLst/>
          </a:prstGeom>
          <a:noFill/>
        </p:spPr>
        <p:txBody>
          <a:bodyPr wrap="square" rtlCol="0">
            <a:spAutoFit/>
          </a:bodyPr>
          <a:lstStyle/>
          <a:p>
            <a:r>
              <a:rPr lang="en-US" sz="2800" dirty="0">
                <a:solidFill>
                  <a:schemeClr val="accent1">
                    <a:lumMod val="50000"/>
                  </a:schemeClr>
                </a:solidFill>
                <a:latin typeface="Arial" panose="020B0604020202020204" pitchFamily="34" charset="0"/>
                <a:cs typeface="Arial" panose="020B0604020202020204" pitchFamily="34" charset="0"/>
              </a:rPr>
              <a:t>Nitrogen </a:t>
            </a:r>
            <a:r>
              <a:rPr lang="en-US" sz="2800" dirty="0" err="1">
                <a:solidFill>
                  <a:schemeClr val="accent1">
                    <a:lumMod val="50000"/>
                  </a:schemeClr>
                </a:solidFill>
                <a:latin typeface="Arial" panose="020B0604020202020204" pitchFamily="34" charset="0"/>
                <a:cs typeface="Arial" panose="020B0604020202020204" pitchFamily="34" charset="0"/>
              </a:rPr>
              <a:t>là</a:t>
            </a:r>
            <a:r>
              <a:rPr lang="en-US" sz="2800" dirty="0">
                <a:solidFill>
                  <a:schemeClr val="accent1">
                    <a:lumMod val="50000"/>
                  </a:schemeClr>
                </a:solidFill>
                <a:latin typeface="Arial" panose="020B0604020202020204" pitchFamily="34" charset="0"/>
                <a:cs typeface="Arial" panose="020B0604020202020204" pitchFamily="34" charset="0"/>
              </a:rPr>
              <a:t> </a:t>
            </a:r>
            <a:r>
              <a:rPr lang="en-US" sz="2800" dirty="0" err="1">
                <a:solidFill>
                  <a:schemeClr val="accent1">
                    <a:lumMod val="50000"/>
                  </a:schemeClr>
                </a:solidFill>
                <a:latin typeface="Arial" panose="020B0604020202020204" pitchFamily="34" charset="0"/>
                <a:cs typeface="Arial" panose="020B0604020202020204" pitchFamily="34" charset="0"/>
              </a:rPr>
              <a:t>nguyên</a:t>
            </a:r>
            <a:r>
              <a:rPr lang="en-US" sz="2800" dirty="0">
                <a:solidFill>
                  <a:schemeClr val="accent1">
                    <a:lumMod val="50000"/>
                  </a:schemeClr>
                </a:solidFill>
                <a:latin typeface="Arial" panose="020B0604020202020204" pitchFamily="34" charset="0"/>
                <a:cs typeface="Arial" panose="020B0604020202020204" pitchFamily="34" charset="0"/>
              </a:rPr>
              <a:t> </a:t>
            </a:r>
            <a:r>
              <a:rPr lang="en-US" sz="2800" dirty="0" err="1">
                <a:solidFill>
                  <a:schemeClr val="accent1">
                    <a:lumMod val="50000"/>
                  </a:schemeClr>
                </a:solidFill>
                <a:latin typeface="Arial" panose="020B0604020202020204" pitchFamily="34" charset="0"/>
                <a:cs typeface="Arial" panose="020B0604020202020204" pitchFamily="34" charset="0"/>
              </a:rPr>
              <a:t>tố</a:t>
            </a:r>
            <a:r>
              <a:rPr lang="en-US" sz="2800" dirty="0">
                <a:solidFill>
                  <a:schemeClr val="accent1">
                    <a:lumMod val="50000"/>
                  </a:schemeClr>
                </a:solidFill>
                <a:latin typeface="Arial" panose="020B0604020202020204" pitchFamily="34" charset="0"/>
                <a:cs typeface="Arial" panose="020B0604020202020204" pitchFamily="34" charset="0"/>
              </a:rPr>
              <a:t> phi </a:t>
            </a:r>
            <a:r>
              <a:rPr lang="en-US" sz="2800" dirty="0" err="1">
                <a:solidFill>
                  <a:schemeClr val="accent1">
                    <a:lumMod val="50000"/>
                  </a:schemeClr>
                </a:solidFill>
                <a:latin typeface="Arial" panose="020B0604020202020204" pitchFamily="34" charset="0"/>
                <a:cs typeface="Arial" panose="020B0604020202020204" pitchFamily="34" charset="0"/>
              </a:rPr>
              <a:t>kim</a:t>
            </a:r>
            <a:endParaRPr lang="en-US" sz="2800" dirty="0">
              <a:solidFill>
                <a:schemeClr val="accent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4345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BEF592E-1A33-420E-A143-3F57A4D84A8F}"/>
              </a:ext>
            </a:extLst>
          </p:cNvPr>
          <p:cNvPicPr>
            <a:picLocks noChangeAspect="1"/>
          </p:cNvPicPr>
          <p:nvPr/>
        </p:nvPicPr>
        <p:blipFill>
          <a:blip r:embed="rId2"/>
          <a:stretch>
            <a:fillRect/>
          </a:stretch>
        </p:blipFill>
        <p:spPr>
          <a:xfrm>
            <a:off x="2742862" y="74675"/>
            <a:ext cx="6086814" cy="6708649"/>
          </a:xfrm>
          <a:prstGeom prst="rect">
            <a:avLst/>
          </a:prstGeom>
        </p:spPr>
      </p:pic>
    </p:spTree>
    <p:extLst>
      <p:ext uri="{BB962C8B-B14F-4D97-AF65-F5344CB8AC3E}">
        <p14:creationId xmlns:p14="http://schemas.microsoft.com/office/powerpoint/2010/main" val="2175990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0153281-2A2D-4E48-908E-A7E0E61B89A1}"/>
              </a:ext>
            </a:extLst>
          </p:cNvPr>
          <p:cNvSpPr txBox="1"/>
          <p:nvPr/>
        </p:nvSpPr>
        <p:spPr>
          <a:xfrm>
            <a:off x="76200" y="0"/>
            <a:ext cx="9441873" cy="1077218"/>
          </a:xfrm>
          <a:prstGeom prst="rect">
            <a:avLst/>
          </a:prstGeom>
          <a:noFill/>
        </p:spPr>
        <p:txBody>
          <a:bodyPr wrap="square">
            <a:spAutoFit/>
          </a:bodyPr>
          <a:lstStyle/>
          <a:p>
            <a:pPr algn="just" eaLnBrk="0" hangingPunct="0">
              <a:defRPr/>
            </a:pPr>
            <a:r>
              <a:rPr lang="vi-VN" sz="3200" b="1" dirty="0">
                <a:solidFill>
                  <a:srgbClr val="FF0000"/>
                </a:solidFill>
                <a:latin typeface="Times New Roman" pitchFamily="18" charset="0"/>
                <a:cs typeface="Times New Roman" pitchFamily="18" charset="0"/>
              </a:rPr>
              <a:t>Dobreiner (1780-1849)</a:t>
            </a:r>
            <a:r>
              <a:rPr lang="vi-VN" sz="3200" dirty="0">
                <a:latin typeface="Times New Roman" pitchFamily="18" charset="0"/>
                <a:cs typeface="Times New Roman" pitchFamily="18" charset="0"/>
              </a:rPr>
              <a:t> </a:t>
            </a:r>
            <a:r>
              <a:rPr lang="en-US" sz="3200" dirty="0">
                <a:latin typeface="Times New Roman" pitchFamily="18" charset="0"/>
                <a:cs typeface="Times New Roman" pitchFamily="18" charset="0"/>
              </a:rPr>
              <a:t> </a:t>
            </a:r>
            <a:r>
              <a:rPr lang="vi-VN" sz="3200" dirty="0">
                <a:latin typeface="Times New Roman" pitchFamily="18" charset="0"/>
                <a:cs typeface="Times New Roman" pitchFamily="18" charset="0"/>
              </a:rPr>
              <a:t>người Đức xếp các nguyên tố thành</a:t>
            </a:r>
            <a:r>
              <a:rPr lang="en-US" sz="3200" dirty="0">
                <a:latin typeface="Times New Roman" pitchFamily="18" charset="0"/>
                <a:cs typeface="Times New Roman" pitchFamily="18" charset="0"/>
              </a:rPr>
              <a:t> </a:t>
            </a:r>
            <a:r>
              <a:rPr lang="vi-VN" sz="3200" dirty="0">
                <a:latin typeface="Times New Roman" pitchFamily="18" charset="0"/>
                <a:cs typeface="Times New Roman" pitchFamily="18" charset="0"/>
              </a:rPr>
              <a:t>"bộ ba" có tính chất giống </a:t>
            </a:r>
            <a:r>
              <a:rPr lang="en-US" sz="3200" dirty="0" err="1">
                <a:latin typeface="Times New Roman" pitchFamily="18" charset="0"/>
                <a:cs typeface="Times New Roman" pitchFamily="18" charset="0"/>
              </a:rPr>
              <a:t>nhau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vào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năm</a:t>
            </a:r>
            <a:r>
              <a:rPr lang="en-US" sz="3200" dirty="0">
                <a:latin typeface="Times New Roman" pitchFamily="18" charset="0"/>
                <a:cs typeface="Times New Roman" pitchFamily="18" charset="0"/>
              </a:rPr>
              <a:t> </a:t>
            </a:r>
            <a:r>
              <a:rPr lang="en-US" sz="3200" dirty="0">
                <a:solidFill>
                  <a:srgbClr val="FF0000"/>
                </a:solidFill>
                <a:latin typeface="Times New Roman" pitchFamily="18" charset="0"/>
                <a:cs typeface="Times New Roman" pitchFamily="18" charset="0"/>
              </a:rPr>
              <a:t>1817</a:t>
            </a:r>
            <a:r>
              <a:rPr lang="vi-VN" sz="3200" b="1" dirty="0">
                <a:latin typeface="Times New Roman" pitchFamily="18" charset="0"/>
                <a:cs typeface="Times New Roman" pitchFamily="18" charset="0"/>
              </a:rPr>
              <a:t> </a:t>
            </a:r>
            <a:endParaRPr lang="en-US" sz="3200" dirty="0" err="1">
              <a:latin typeface="Times New Roman" pitchFamily="18" charset="0"/>
              <a:cs typeface="Times New Roman" pitchFamily="18" charset="0"/>
            </a:endParaRPr>
          </a:p>
        </p:txBody>
      </p:sp>
      <p:pic>
        <p:nvPicPr>
          <p:cNvPr id="10244" name="Picture 8">
            <a:extLst>
              <a:ext uri="{FF2B5EF4-FFF2-40B4-BE49-F238E27FC236}">
                <a16:creationId xmlns:a16="http://schemas.microsoft.com/office/drawing/2014/main" id="{9DFDB899-536E-4DCC-9E38-EE3F360F8E2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6512" y="3267136"/>
            <a:ext cx="11618976" cy="3493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12" descr="Dobreiner">
            <a:extLst>
              <a:ext uri="{FF2B5EF4-FFF2-40B4-BE49-F238E27FC236}">
                <a16:creationId xmlns:a16="http://schemas.microsoft.com/office/drawing/2014/main" id="{F09BF843-3E38-40D1-A175-1ABFCD1FA1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42765" y="0"/>
            <a:ext cx="2549236" cy="298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e 1">
            <a:extLst>
              <a:ext uri="{FF2B5EF4-FFF2-40B4-BE49-F238E27FC236}">
                <a16:creationId xmlns:a16="http://schemas.microsoft.com/office/drawing/2014/main" id="{5757055C-D1C0-44F6-AD17-C293007A2DE3}"/>
              </a:ext>
            </a:extLst>
          </p:cNvPr>
          <p:cNvGraphicFramePr>
            <a:graphicFrameLocks noGrp="1"/>
          </p:cNvGraphicFramePr>
          <p:nvPr>
            <p:extLst>
              <p:ext uri="{D42A27DB-BD31-4B8C-83A1-F6EECF244321}">
                <p14:modId xmlns:p14="http://schemas.microsoft.com/office/powerpoint/2010/main" val="726358847"/>
              </p:ext>
            </p:extLst>
          </p:nvPr>
        </p:nvGraphicFramePr>
        <p:xfrm>
          <a:off x="931666" y="1205564"/>
          <a:ext cx="8128002" cy="1280160"/>
        </p:xfrm>
        <a:graphic>
          <a:graphicData uri="http://schemas.openxmlformats.org/drawingml/2006/table">
            <a:tbl>
              <a:tblPr firstRow="1" bandRow="1">
                <a:tableStyleId>{5C22544A-7EE6-4342-B048-85BDC9FD1C3A}</a:tableStyleId>
              </a:tblPr>
              <a:tblGrid>
                <a:gridCol w="1354667">
                  <a:extLst>
                    <a:ext uri="{9D8B030D-6E8A-4147-A177-3AD203B41FA5}">
                      <a16:colId xmlns:a16="http://schemas.microsoft.com/office/drawing/2014/main" val="3593174043"/>
                    </a:ext>
                  </a:extLst>
                </a:gridCol>
                <a:gridCol w="1354667">
                  <a:extLst>
                    <a:ext uri="{9D8B030D-6E8A-4147-A177-3AD203B41FA5}">
                      <a16:colId xmlns:a16="http://schemas.microsoft.com/office/drawing/2014/main" val="1535038376"/>
                    </a:ext>
                  </a:extLst>
                </a:gridCol>
                <a:gridCol w="1354667">
                  <a:extLst>
                    <a:ext uri="{9D8B030D-6E8A-4147-A177-3AD203B41FA5}">
                      <a16:colId xmlns:a16="http://schemas.microsoft.com/office/drawing/2014/main" val="1288166177"/>
                    </a:ext>
                  </a:extLst>
                </a:gridCol>
                <a:gridCol w="1354667">
                  <a:extLst>
                    <a:ext uri="{9D8B030D-6E8A-4147-A177-3AD203B41FA5}">
                      <a16:colId xmlns:a16="http://schemas.microsoft.com/office/drawing/2014/main" val="1844525707"/>
                    </a:ext>
                  </a:extLst>
                </a:gridCol>
                <a:gridCol w="1354667">
                  <a:extLst>
                    <a:ext uri="{9D8B030D-6E8A-4147-A177-3AD203B41FA5}">
                      <a16:colId xmlns:a16="http://schemas.microsoft.com/office/drawing/2014/main" val="1212698394"/>
                    </a:ext>
                  </a:extLst>
                </a:gridCol>
                <a:gridCol w="1354667">
                  <a:extLst>
                    <a:ext uri="{9D8B030D-6E8A-4147-A177-3AD203B41FA5}">
                      <a16:colId xmlns:a16="http://schemas.microsoft.com/office/drawing/2014/main" val="1499619915"/>
                    </a:ext>
                  </a:extLst>
                </a:gridCol>
              </a:tblGrid>
              <a:tr h="370840">
                <a:tc>
                  <a:txBody>
                    <a:bodyPr/>
                    <a:lstStyle/>
                    <a:p>
                      <a:pPr algn="ctr"/>
                      <a:r>
                        <a:rPr lang="vi-VN" sz="3600" b="1" dirty="0">
                          <a:latin typeface="+mj-lt"/>
                          <a:cs typeface="Times New Roman" pitchFamily="18" charset="0"/>
                        </a:rPr>
                        <a:t>Li</a:t>
                      </a:r>
                      <a:endParaRPr lang="en-US" sz="3600" dirty="0">
                        <a:latin typeface="+mj-lt"/>
                      </a:endParaRPr>
                    </a:p>
                  </a:txBody>
                  <a:tcPr/>
                </a:tc>
                <a:tc>
                  <a:txBody>
                    <a:bodyPr/>
                    <a:lstStyle/>
                    <a:p>
                      <a:pPr algn="ctr"/>
                      <a:r>
                        <a:rPr lang="en-US" sz="3600" dirty="0">
                          <a:latin typeface="+mj-lt"/>
                        </a:rPr>
                        <a:t>Na</a:t>
                      </a:r>
                    </a:p>
                  </a:txBody>
                  <a:tcPr/>
                </a:tc>
                <a:tc>
                  <a:txBody>
                    <a:bodyPr/>
                    <a:lstStyle/>
                    <a:p>
                      <a:pPr algn="ctr"/>
                      <a:r>
                        <a:rPr lang="en-US" sz="3600" dirty="0">
                          <a:latin typeface="+mj-lt"/>
                        </a:rPr>
                        <a:t>K</a:t>
                      </a:r>
                    </a:p>
                  </a:txBody>
                  <a:tcPr/>
                </a:tc>
                <a:tc>
                  <a:txBody>
                    <a:bodyPr/>
                    <a:lstStyle/>
                    <a:p>
                      <a:pPr algn="ctr"/>
                      <a:r>
                        <a:rPr lang="en-US" sz="3600" dirty="0">
                          <a:latin typeface="+mj-lt"/>
                        </a:rPr>
                        <a:t>Cl</a:t>
                      </a:r>
                    </a:p>
                  </a:txBody>
                  <a:tcPr/>
                </a:tc>
                <a:tc>
                  <a:txBody>
                    <a:bodyPr/>
                    <a:lstStyle/>
                    <a:p>
                      <a:pPr algn="ctr"/>
                      <a:r>
                        <a:rPr lang="en-US" sz="3600" dirty="0">
                          <a:latin typeface="+mj-lt"/>
                        </a:rPr>
                        <a:t>Br</a:t>
                      </a:r>
                    </a:p>
                  </a:txBody>
                  <a:tcPr/>
                </a:tc>
                <a:tc>
                  <a:txBody>
                    <a:bodyPr/>
                    <a:lstStyle/>
                    <a:p>
                      <a:pPr algn="ctr"/>
                      <a:r>
                        <a:rPr lang="en-US" sz="3600" dirty="0">
                          <a:latin typeface="+mj-lt"/>
                        </a:rPr>
                        <a:t>I</a:t>
                      </a:r>
                    </a:p>
                  </a:txBody>
                  <a:tcPr/>
                </a:tc>
                <a:extLst>
                  <a:ext uri="{0D108BD9-81ED-4DB2-BD59-A6C34878D82A}">
                    <a16:rowId xmlns:a16="http://schemas.microsoft.com/office/drawing/2014/main" val="2100712527"/>
                  </a:ext>
                </a:extLst>
              </a:tr>
              <a:tr h="370840">
                <a:tc>
                  <a:txBody>
                    <a:bodyPr/>
                    <a:lstStyle/>
                    <a:p>
                      <a:pPr algn="ctr"/>
                      <a:r>
                        <a:rPr lang="en-US" sz="3600" dirty="0">
                          <a:latin typeface="+mj-lt"/>
                        </a:rPr>
                        <a:t>7</a:t>
                      </a:r>
                    </a:p>
                  </a:txBody>
                  <a:tcPr/>
                </a:tc>
                <a:tc>
                  <a:txBody>
                    <a:bodyPr/>
                    <a:lstStyle/>
                    <a:p>
                      <a:pPr algn="ctr"/>
                      <a:r>
                        <a:rPr lang="en-US" sz="3600" dirty="0">
                          <a:latin typeface="+mj-lt"/>
                        </a:rPr>
                        <a:t>23</a:t>
                      </a:r>
                    </a:p>
                  </a:txBody>
                  <a:tcPr/>
                </a:tc>
                <a:tc>
                  <a:txBody>
                    <a:bodyPr/>
                    <a:lstStyle/>
                    <a:p>
                      <a:pPr algn="ctr"/>
                      <a:r>
                        <a:rPr lang="en-US" sz="3600" dirty="0">
                          <a:latin typeface="+mj-lt"/>
                        </a:rPr>
                        <a:t>39</a:t>
                      </a:r>
                    </a:p>
                  </a:txBody>
                  <a:tcPr/>
                </a:tc>
                <a:tc>
                  <a:txBody>
                    <a:bodyPr/>
                    <a:lstStyle/>
                    <a:p>
                      <a:pPr algn="ctr"/>
                      <a:r>
                        <a:rPr lang="en-US" sz="3600" dirty="0">
                          <a:latin typeface="+mj-lt"/>
                        </a:rPr>
                        <a:t>35</a:t>
                      </a:r>
                    </a:p>
                  </a:txBody>
                  <a:tcPr/>
                </a:tc>
                <a:tc>
                  <a:txBody>
                    <a:bodyPr/>
                    <a:lstStyle/>
                    <a:p>
                      <a:pPr algn="ctr"/>
                      <a:r>
                        <a:rPr lang="en-US" sz="3600" dirty="0">
                          <a:latin typeface="+mj-lt"/>
                        </a:rPr>
                        <a:t>80</a:t>
                      </a:r>
                    </a:p>
                  </a:txBody>
                  <a:tcPr/>
                </a:tc>
                <a:tc>
                  <a:txBody>
                    <a:bodyPr/>
                    <a:lstStyle/>
                    <a:p>
                      <a:pPr algn="ctr"/>
                      <a:r>
                        <a:rPr lang="en-US" sz="3600" dirty="0">
                          <a:latin typeface="+mj-lt"/>
                        </a:rPr>
                        <a:t>127</a:t>
                      </a:r>
                    </a:p>
                  </a:txBody>
                  <a:tcPr/>
                </a:tc>
                <a:extLst>
                  <a:ext uri="{0D108BD9-81ED-4DB2-BD59-A6C34878D82A}">
                    <a16:rowId xmlns:a16="http://schemas.microsoft.com/office/drawing/2014/main" val="2499475144"/>
                  </a:ext>
                </a:extLst>
              </a:tr>
            </a:tbl>
          </a:graphicData>
        </a:graphic>
      </p:graphicFrame>
    </p:spTree>
    <p:extLst>
      <p:ext uri="{BB962C8B-B14F-4D97-AF65-F5344CB8AC3E}">
        <p14:creationId xmlns:p14="http://schemas.microsoft.com/office/powerpoint/2010/main" val="9402727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67BA21-E7DA-4EF9-9C06-851401740EA6}"/>
              </a:ext>
            </a:extLst>
          </p:cNvPr>
          <p:cNvSpPr/>
          <p:nvPr/>
        </p:nvSpPr>
        <p:spPr>
          <a:xfrm>
            <a:off x="443345" y="1178369"/>
            <a:ext cx="1731818" cy="2800767"/>
          </a:xfrm>
          <a:prstGeom prst="rect">
            <a:avLst/>
          </a:prstGeom>
          <a:noFill/>
        </p:spPr>
        <p:txBody>
          <a:bodyPr wrap="square" lIns="91440" tIns="45720" rIns="91440" bIns="45720">
            <a:spAutoFit/>
          </a:bodyPr>
          <a:lstStyle/>
          <a:p>
            <a:pPr algn="ctr"/>
            <a:r>
              <a:rPr lang="en-US" sz="4400" dirty="0">
                <a:ln w="0"/>
                <a:solidFill>
                  <a:srgbClr val="FF0000"/>
                </a:solidFill>
                <a:effectLst>
                  <a:outerShdw blurRad="38100" dist="25400" dir="5400000" algn="ctr" rotWithShape="0">
                    <a:srgbClr val="6E747A">
                      <a:alpha val="43000"/>
                    </a:srgbClr>
                  </a:outerShdw>
                </a:effectLst>
              </a:rPr>
              <a:t>DẠNG NGẮN KIỂU Ô CỜ</a:t>
            </a:r>
          </a:p>
        </p:txBody>
      </p:sp>
      <p:pic>
        <p:nvPicPr>
          <p:cNvPr id="7" name="Picture 6">
            <a:extLst>
              <a:ext uri="{FF2B5EF4-FFF2-40B4-BE49-F238E27FC236}">
                <a16:creationId xmlns:a16="http://schemas.microsoft.com/office/drawing/2014/main" id="{51970C05-F8DF-4555-A7E8-174F5F5144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88672" y="29356"/>
            <a:ext cx="9303328" cy="6828644"/>
          </a:xfrm>
          <a:prstGeom prst="rect">
            <a:avLst/>
          </a:prstGeom>
        </p:spPr>
      </p:pic>
    </p:spTree>
    <p:extLst>
      <p:ext uri="{BB962C8B-B14F-4D97-AF65-F5344CB8AC3E}">
        <p14:creationId xmlns:p14="http://schemas.microsoft.com/office/powerpoint/2010/main" val="1044275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67BA21-E7DA-4EF9-9C06-851401740EA6}"/>
              </a:ext>
            </a:extLst>
          </p:cNvPr>
          <p:cNvSpPr/>
          <p:nvPr/>
        </p:nvSpPr>
        <p:spPr>
          <a:xfrm>
            <a:off x="2964874" y="318860"/>
            <a:ext cx="5304430" cy="646331"/>
          </a:xfrm>
          <a:prstGeom prst="rect">
            <a:avLst/>
          </a:prstGeom>
          <a:noFill/>
        </p:spPr>
        <p:txBody>
          <a:bodyPr wrap="square" lIns="91440" tIns="45720" rIns="91440" bIns="45720">
            <a:spAutoFit/>
          </a:bodyPr>
          <a:lstStyle/>
          <a:p>
            <a:pPr algn="ctr"/>
            <a:r>
              <a:rPr lang="en-US" sz="3600" dirty="0">
                <a:ln w="0"/>
                <a:solidFill>
                  <a:srgbClr val="FF0000"/>
                </a:solidFill>
                <a:effectLst>
                  <a:outerShdw blurRad="38100" dist="25400" dir="5400000" algn="ctr" rotWithShape="0">
                    <a:srgbClr val="6E747A">
                      <a:alpha val="43000"/>
                    </a:srgbClr>
                  </a:outerShdw>
                </a:effectLst>
              </a:rPr>
              <a:t>DẠNG DÀI KIỂU Ô CỜ</a:t>
            </a:r>
          </a:p>
        </p:txBody>
      </p:sp>
      <p:pic>
        <p:nvPicPr>
          <p:cNvPr id="3" name="Picture 2">
            <a:extLst>
              <a:ext uri="{FF2B5EF4-FFF2-40B4-BE49-F238E27FC236}">
                <a16:creationId xmlns:a16="http://schemas.microsoft.com/office/drawing/2014/main" id="{191B9790-03A5-4D67-9D03-7D66EEBA26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43935"/>
            <a:ext cx="12224002" cy="3800901"/>
          </a:xfrm>
          <a:prstGeom prst="rect">
            <a:avLst/>
          </a:prstGeom>
        </p:spPr>
      </p:pic>
    </p:spTree>
    <p:extLst>
      <p:ext uri="{BB962C8B-B14F-4D97-AF65-F5344CB8AC3E}">
        <p14:creationId xmlns:p14="http://schemas.microsoft.com/office/powerpoint/2010/main" val="3123048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67BA21-E7DA-4EF9-9C06-851401740EA6}"/>
              </a:ext>
            </a:extLst>
          </p:cNvPr>
          <p:cNvSpPr/>
          <p:nvPr/>
        </p:nvSpPr>
        <p:spPr>
          <a:xfrm>
            <a:off x="8063345" y="1870570"/>
            <a:ext cx="3961333" cy="923330"/>
          </a:xfrm>
          <a:prstGeom prst="rect">
            <a:avLst/>
          </a:prstGeom>
          <a:noFill/>
        </p:spPr>
        <p:txBody>
          <a:bodyPr wrap="square" lIns="91440" tIns="45720" rIns="91440" bIns="45720">
            <a:spAutoFit/>
          </a:bodyPr>
          <a:lstStyle/>
          <a:p>
            <a:pPr algn="ctr"/>
            <a:r>
              <a:rPr lang="en-US" sz="5400" dirty="0">
                <a:ln w="0"/>
                <a:solidFill>
                  <a:srgbClr val="FF0000"/>
                </a:solidFill>
                <a:effectLst>
                  <a:outerShdw blurRad="38100" dist="25400" dir="5400000" algn="ctr" rotWithShape="0">
                    <a:srgbClr val="6E747A">
                      <a:alpha val="43000"/>
                    </a:srgbClr>
                  </a:outerShdw>
                </a:effectLst>
              </a:rPr>
              <a:t>DẠNG VÒNG</a:t>
            </a:r>
          </a:p>
        </p:txBody>
      </p:sp>
      <p:pic>
        <p:nvPicPr>
          <p:cNvPr id="7" name="Picture 6">
            <a:extLst>
              <a:ext uri="{FF2B5EF4-FFF2-40B4-BE49-F238E27FC236}">
                <a16:creationId xmlns:a16="http://schemas.microsoft.com/office/drawing/2014/main" id="{FFD35E9A-4A63-4726-81FC-48E985BBC0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1957"/>
            <a:ext cx="7841673" cy="6846044"/>
          </a:xfrm>
          <a:prstGeom prst="rect">
            <a:avLst/>
          </a:prstGeom>
        </p:spPr>
      </p:pic>
    </p:spTree>
    <p:extLst>
      <p:ext uri="{BB962C8B-B14F-4D97-AF65-F5344CB8AC3E}">
        <p14:creationId xmlns:p14="http://schemas.microsoft.com/office/powerpoint/2010/main" val="1026110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EAA12EF-040C-46AF-8AF6-0B842EEEF8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556"/>
            <a:ext cx="10295331" cy="6863555"/>
          </a:xfrm>
          <a:prstGeom prst="rect">
            <a:avLst/>
          </a:prstGeom>
        </p:spPr>
      </p:pic>
      <p:sp>
        <p:nvSpPr>
          <p:cNvPr id="3" name="TextBox 2">
            <a:extLst>
              <a:ext uri="{FF2B5EF4-FFF2-40B4-BE49-F238E27FC236}">
                <a16:creationId xmlns:a16="http://schemas.microsoft.com/office/drawing/2014/main" id="{5D694016-9954-4D77-A36A-67058530C430}"/>
              </a:ext>
            </a:extLst>
          </p:cNvPr>
          <p:cNvSpPr txBox="1"/>
          <p:nvPr/>
        </p:nvSpPr>
        <p:spPr>
          <a:xfrm>
            <a:off x="0" y="0"/>
            <a:ext cx="3176337" cy="584775"/>
          </a:xfrm>
          <a:prstGeom prst="rect">
            <a:avLst/>
          </a:prstGeom>
          <a:noFill/>
        </p:spPr>
        <p:txBody>
          <a:bodyPr wrap="square" rtlCol="0">
            <a:spAutoFit/>
          </a:bodyPr>
          <a:lstStyle/>
          <a:p>
            <a:pPr algn="ctr"/>
            <a:r>
              <a:rPr lang="en-US" sz="3200" b="1" dirty="0" err="1">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Vòng</a:t>
            </a:r>
            <a:r>
              <a:rPr lang="en-US" sz="3200" b="1" dirty="0">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xoáy</a:t>
            </a:r>
            <a:endParaRPr lang="en-US" sz="3200" b="1" dirty="0">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34467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mooni.fccj.org/~ethall/period/pt1930.gif">
            <a:extLst>
              <a:ext uri="{FF2B5EF4-FFF2-40B4-BE49-F238E27FC236}">
                <a16:creationId xmlns:a16="http://schemas.microsoft.com/office/drawing/2014/main" id="{32F31109-7C6C-4A69-A5E4-0847705EAFED}"/>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1943100" y="1524000"/>
            <a:ext cx="83058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1" name="Text Box 3">
            <a:extLst>
              <a:ext uri="{FF2B5EF4-FFF2-40B4-BE49-F238E27FC236}">
                <a16:creationId xmlns:a16="http://schemas.microsoft.com/office/drawing/2014/main" id="{048FDACE-BEEA-4CF2-B417-0C9A064243FA}"/>
              </a:ext>
            </a:extLst>
          </p:cNvPr>
          <p:cNvSpPr txBox="1">
            <a:spLocks noChangeArrowheads="1"/>
          </p:cNvSpPr>
          <p:nvPr/>
        </p:nvSpPr>
        <p:spPr bwMode="auto">
          <a:xfrm>
            <a:off x="1524000" y="533400"/>
            <a:ext cx="91440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spcBef>
                <a:spcPct val="50000"/>
              </a:spcBef>
            </a:pPr>
            <a:r>
              <a:rPr lang="en-US" altLang="en-US" sz="2200" b="1">
                <a:solidFill>
                  <a:schemeClr val="accent1"/>
                </a:solidFill>
              </a:rPr>
              <a:t>Bảng hệ thống tuần hoàn của G . N . Lewis</a:t>
            </a:r>
          </a:p>
        </p:txBody>
      </p:sp>
    </p:spTree>
  </p:cSld>
  <p:clrMapOvr>
    <a:masterClrMapping/>
  </p:clrMapOvr>
  <p:transition spd="med">
    <p:dissolve/>
    <p:sndAc>
      <p:stSnd>
        <p:snd r:embed="rId3"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68611"/>
                                        </p:tgtEl>
                                        <p:attrNameLst>
                                          <p:attrName>style.visibility</p:attrName>
                                        </p:attrNameLst>
                                      </p:cBhvr>
                                      <p:to>
                                        <p:strVal val="visible"/>
                                      </p:to>
                                    </p:set>
                                    <p:animEffect transition="in" filter="strips(downRight)">
                                      <p:cBhvr>
                                        <p:cTn id="7" dur="5000"/>
                                        <p:tgtEl>
                                          <p:spTgt spid="686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1"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360CD8-ACAB-4813-B3E1-4B2A152E5A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2032"/>
            <a:ext cx="8885319" cy="5923546"/>
          </a:xfrm>
          <a:prstGeom prst="rect">
            <a:avLst/>
          </a:prstGeom>
        </p:spPr>
      </p:pic>
      <p:sp>
        <p:nvSpPr>
          <p:cNvPr id="4" name="TextBox 3">
            <a:extLst>
              <a:ext uri="{FF2B5EF4-FFF2-40B4-BE49-F238E27FC236}">
                <a16:creationId xmlns:a16="http://schemas.microsoft.com/office/drawing/2014/main" id="{BA5A66A4-5704-48F9-9CF2-5610BEBD523C}"/>
              </a:ext>
            </a:extLst>
          </p:cNvPr>
          <p:cNvSpPr txBox="1"/>
          <p:nvPr/>
        </p:nvSpPr>
        <p:spPr>
          <a:xfrm>
            <a:off x="0" y="5935578"/>
            <a:ext cx="8686800" cy="954107"/>
          </a:xfrm>
          <a:prstGeom prst="rect">
            <a:avLst/>
          </a:prstGeom>
          <a:noFill/>
        </p:spPr>
        <p:txBody>
          <a:bodyPr wrap="square" rtlCol="0">
            <a:spAutoFit/>
          </a:bodyPr>
          <a:lstStyle/>
          <a:p>
            <a:pPr algn="ctr"/>
            <a:r>
              <a:rPr lang="en-US" sz="2800" dirty="0" err="1">
                <a:solidFill>
                  <a:srgbClr val="FFFF00"/>
                </a:solidFill>
                <a:latin typeface="Times New Roman" panose="02020603050405020304" pitchFamily="18" charset="0"/>
                <a:cs typeface="Times New Roman" panose="02020603050405020304" pitchFamily="18" charset="0"/>
              </a:rPr>
              <a:t>Bảng</a:t>
            </a:r>
            <a:r>
              <a:rPr lang="en-US" sz="2800" dirty="0">
                <a:solidFill>
                  <a:srgbClr val="FFFF00"/>
                </a:solidFill>
                <a:latin typeface="Times New Roman" panose="02020603050405020304" pitchFamily="18" charset="0"/>
                <a:cs typeface="Times New Roman" panose="02020603050405020304" pitchFamily="18" charset="0"/>
              </a:rPr>
              <a:t> HTTH </a:t>
            </a:r>
            <a:r>
              <a:rPr lang="en-US" sz="2800" dirty="0" err="1">
                <a:solidFill>
                  <a:srgbClr val="FFFF00"/>
                </a:solidFill>
                <a:latin typeface="Times New Roman" panose="02020603050405020304" pitchFamily="18" charset="0"/>
                <a:cs typeface="Times New Roman" panose="02020603050405020304" pitchFamily="18" charset="0"/>
              </a:rPr>
              <a:t>dạng</a:t>
            </a:r>
            <a:r>
              <a:rPr lang="en-US" sz="2800" dirty="0">
                <a:solidFill>
                  <a:srgbClr val="FFFF00"/>
                </a:solidFill>
                <a:latin typeface="Times New Roman" panose="02020603050405020304" pitchFamily="18" charset="0"/>
                <a:cs typeface="Times New Roman" panose="02020603050405020304" pitchFamily="18" charset="0"/>
              </a:rPr>
              <a:t> </a:t>
            </a:r>
            <a:r>
              <a:rPr lang="en-US" sz="2800" dirty="0" err="1">
                <a:solidFill>
                  <a:srgbClr val="FFFF00"/>
                </a:solidFill>
                <a:latin typeface="Times New Roman" panose="02020603050405020304" pitchFamily="18" charset="0"/>
                <a:cs typeface="Times New Roman" panose="02020603050405020304" pitchFamily="18" charset="0"/>
              </a:rPr>
              <a:t>tháp</a:t>
            </a:r>
            <a:r>
              <a:rPr lang="en-US" sz="2800" dirty="0">
                <a:solidFill>
                  <a:srgbClr val="FFFF00"/>
                </a:solidFill>
                <a:latin typeface="Times New Roman" panose="02020603050405020304" pitchFamily="18" charset="0"/>
                <a:cs typeface="Times New Roman" panose="02020603050405020304" pitchFamily="18" charset="0"/>
              </a:rPr>
              <a:t> </a:t>
            </a:r>
          </a:p>
          <a:p>
            <a:pPr algn="ctr"/>
            <a:r>
              <a:rPr lang="en-US" sz="2800" dirty="0">
                <a:solidFill>
                  <a:srgbClr val="FFFF00"/>
                </a:solidFill>
              </a:rPr>
              <a:t>2006 </a:t>
            </a:r>
            <a:r>
              <a:rPr lang="en-US" sz="2800" dirty="0" err="1">
                <a:solidFill>
                  <a:srgbClr val="FFFF00"/>
                </a:solidFill>
              </a:rPr>
              <a:t>bởi</a:t>
            </a:r>
            <a:r>
              <a:rPr lang="en-US" sz="2800" dirty="0">
                <a:solidFill>
                  <a:srgbClr val="FFFF00"/>
                </a:solidFill>
              </a:rPr>
              <a:t> Valery </a:t>
            </a:r>
            <a:r>
              <a:rPr lang="en-US" sz="2800" dirty="0" err="1">
                <a:solidFill>
                  <a:srgbClr val="FFFF00"/>
                </a:solidFill>
              </a:rPr>
              <a:t>Tsimmerman</a:t>
            </a:r>
            <a:endParaRPr lang="en-US" sz="28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36647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85DDD3-FB18-4BB9-88FE-3EFC2A442C75}"/>
              </a:ext>
            </a:extLst>
          </p:cNvPr>
          <p:cNvSpPr txBox="1"/>
          <p:nvPr/>
        </p:nvSpPr>
        <p:spPr>
          <a:xfrm>
            <a:off x="0" y="5935578"/>
            <a:ext cx="12192000" cy="1015663"/>
          </a:xfrm>
          <a:prstGeom prst="rect">
            <a:avLst/>
          </a:prstGeom>
          <a:noFill/>
        </p:spPr>
        <p:txBody>
          <a:bodyPr wrap="square" rtlCol="0">
            <a:spAutoFit/>
          </a:bodyPr>
          <a:lstStyle/>
          <a:p>
            <a:pPr algn="just"/>
            <a:r>
              <a:rPr lang="vi-VN" sz="2000" dirty="0">
                <a:latin typeface="Times New Roman" panose="02020603050405020304" pitchFamily="18" charset="0"/>
                <a:cs typeface="Times New Roman" panose="02020603050405020304" pitchFamily="18" charset="0"/>
              </a:rPr>
              <a:t>Bảng tuần hoàn này rất đặc biệt: nó không có hydro hay heli. Phần bảng màu xanh mòng két ở phía sau chứa kim loại kiềm ở mặt trước, kim loại kiềm thổ ở mặt sau. Hai “cánh hoa” còn lại chứa những nguyên tố khác của bảng tuần hoàn, được phân chia theo đặc tính của chúng.</a:t>
            </a:r>
            <a:endParaRPr lang="en-US" sz="20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0AC88A77-7C4A-4ED3-8297-1A8D65579F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4462" y="0"/>
            <a:ext cx="8967538" cy="5978359"/>
          </a:xfrm>
          <a:prstGeom prst="rect">
            <a:avLst/>
          </a:prstGeom>
        </p:spPr>
      </p:pic>
      <p:sp>
        <p:nvSpPr>
          <p:cNvPr id="5" name="TextBox 4">
            <a:extLst>
              <a:ext uri="{FF2B5EF4-FFF2-40B4-BE49-F238E27FC236}">
                <a16:creationId xmlns:a16="http://schemas.microsoft.com/office/drawing/2014/main" id="{C114D073-B8AF-40E3-815A-B0CA67CF8BD5}"/>
              </a:ext>
            </a:extLst>
          </p:cNvPr>
          <p:cNvSpPr txBox="1"/>
          <p:nvPr/>
        </p:nvSpPr>
        <p:spPr>
          <a:xfrm>
            <a:off x="513347" y="881563"/>
            <a:ext cx="1860884" cy="2123658"/>
          </a:xfrm>
          <a:prstGeom prst="rect">
            <a:avLst/>
          </a:prstGeom>
          <a:noFill/>
        </p:spPr>
        <p:txBody>
          <a:bodyPr wrap="square" rtlCol="0">
            <a:spAutoFit/>
          </a:bodyPr>
          <a:lstStyle/>
          <a:p>
            <a:pPr algn="ctr"/>
            <a:r>
              <a:rPr lang="en-US" sz="4400" dirty="0">
                <a:solidFill>
                  <a:srgbClr val="FF0000"/>
                </a:solidFill>
                <a:latin typeface="Times New Roman" panose="02020603050405020304" pitchFamily="18" charset="0"/>
                <a:cs typeface="Times New Roman" panose="02020603050405020304" pitchFamily="18" charset="0"/>
              </a:rPr>
              <a:t>BÔNG HOA 3D</a:t>
            </a:r>
          </a:p>
        </p:txBody>
      </p:sp>
    </p:spTree>
    <p:extLst>
      <p:ext uri="{BB962C8B-B14F-4D97-AF65-F5344CB8AC3E}">
        <p14:creationId xmlns:p14="http://schemas.microsoft.com/office/powerpoint/2010/main" val="18440110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2E4E04-5931-47DD-9779-D688B8217E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9663" y="60158"/>
            <a:ext cx="8891337" cy="5927558"/>
          </a:xfrm>
          <a:prstGeom prst="rect">
            <a:avLst/>
          </a:prstGeom>
        </p:spPr>
      </p:pic>
      <p:sp>
        <p:nvSpPr>
          <p:cNvPr id="6" name="TextBox 5">
            <a:extLst>
              <a:ext uri="{FF2B5EF4-FFF2-40B4-BE49-F238E27FC236}">
                <a16:creationId xmlns:a16="http://schemas.microsoft.com/office/drawing/2014/main" id="{6D945647-97EB-40B7-9E5E-4F1692EA9DF4}"/>
              </a:ext>
            </a:extLst>
          </p:cNvPr>
          <p:cNvSpPr txBox="1"/>
          <p:nvPr/>
        </p:nvSpPr>
        <p:spPr>
          <a:xfrm>
            <a:off x="0" y="355250"/>
            <a:ext cx="3593432" cy="6555641"/>
          </a:xfrm>
          <a:prstGeom prst="rect">
            <a:avLst/>
          </a:prstGeom>
          <a:noFill/>
        </p:spPr>
        <p:txBody>
          <a:bodyPr wrap="square" rtlCol="0">
            <a:spAutoFit/>
          </a:bodyPr>
          <a:lstStyle/>
          <a:p>
            <a:pPr algn="just"/>
            <a:r>
              <a:rPr lang="vi-VN" sz="2000" dirty="0"/>
              <a:t>Đây là bảng tuần hoàn “bánh bèo” nhất trong số những ví dụ đã nêu, được tạo ra bởi James Franklin Hyde vào năm 1975.</a:t>
            </a:r>
          </a:p>
          <a:p>
            <a:pPr algn="just"/>
            <a:r>
              <a:rPr lang="vi-VN" sz="2000" dirty="0"/>
              <a:t>Bản thân Hyde là một nhà khoa học chuyên làm việc với hợp chất silicon, nên ông cho silicon vị trí giữa bảng trang trọng, rồi dùng các đường nối để nêu bật lên cách silicon kết nối với các nguyên tố còn lại trong bảng.</a:t>
            </a:r>
          </a:p>
          <a:p>
            <a:pPr algn="just"/>
            <a:r>
              <a:rPr lang="vi-VN" sz="2000" dirty="0"/>
              <a:t>Nhưng bảng vẫn bắt đầu từ hydro - ở tâm của vòng tròn bên phải, trước khi xoáy ra ngoài để tới các nguyên tố khác. Từng cụm nguyên tố có màu riêng biệt để nêu bật lên mối quan hệ của chúng với nhau.</a:t>
            </a:r>
          </a:p>
        </p:txBody>
      </p:sp>
      <p:sp>
        <p:nvSpPr>
          <p:cNvPr id="7" name="TextBox 6">
            <a:extLst>
              <a:ext uri="{FF2B5EF4-FFF2-40B4-BE49-F238E27FC236}">
                <a16:creationId xmlns:a16="http://schemas.microsoft.com/office/drawing/2014/main" id="{469F54FF-7A58-40EA-A05A-8FDE772D34DC}"/>
              </a:ext>
            </a:extLst>
          </p:cNvPr>
          <p:cNvSpPr txBox="1"/>
          <p:nvPr/>
        </p:nvSpPr>
        <p:spPr>
          <a:xfrm>
            <a:off x="6801853" y="32084"/>
            <a:ext cx="5406190" cy="646331"/>
          </a:xfrm>
          <a:prstGeom prst="rect">
            <a:avLst/>
          </a:prstGeom>
          <a:noFill/>
        </p:spPr>
        <p:txBody>
          <a:bodyPr wrap="square" rtlCol="0">
            <a:spAutoFit/>
          </a:bodyPr>
          <a:lstStyle/>
          <a:p>
            <a:pPr algn="ctr"/>
            <a:r>
              <a:rPr lang="en-US" sz="3600" b="1" dirty="0">
                <a:solidFill>
                  <a:srgbClr val="FF0000"/>
                </a:solidFill>
                <a:latin typeface="Times New Roman" panose="02020603050405020304" pitchFamily="18" charset="0"/>
                <a:cs typeface="Times New Roman" panose="02020603050405020304" pitchFamily="18" charset="0"/>
              </a:rPr>
              <a:t>DẢI BĂNG CẦU VỒNG</a:t>
            </a:r>
          </a:p>
        </p:txBody>
      </p:sp>
    </p:spTree>
    <p:extLst>
      <p:ext uri="{BB962C8B-B14F-4D97-AF65-F5344CB8AC3E}">
        <p14:creationId xmlns:p14="http://schemas.microsoft.com/office/powerpoint/2010/main" val="38284275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a:extLst>
              <a:ext uri="{FF2B5EF4-FFF2-40B4-BE49-F238E27FC236}">
                <a16:creationId xmlns:a16="http://schemas.microsoft.com/office/drawing/2014/main" id="{73D057BC-B7A6-4C39-A6DE-1E3237FD7C5C}"/>
              </a:ext>
            </a:extLst>
          </p:cNvPr>
          <p:cNvSpPr>
            <a:spLocks noChangeArrowheads="1"/>
          </p:cNvSpPr>
          <p:nvPr/>
        </p:nvSpPr>
        <p:spPr bwMode="auto">
          <a:xfrm>
            <a:off x="1524001" y="59308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n-US"/>
          </a:p>
        </p:txBody>
      </p:sp>
      <p:pic>
        <p:nvPicPr>
          <p:cNvPr id="22532" name="Picture 4">
            <a:extLst>
              <a:ext uri="{FF2B5EF4-FFF2-40B4-BE49-F238E27FC236}">
                <a16:creationId xmlns:a16="http://schemas.microsoft.com/office/drawing/2014/main" id="{D231B236-66D4-4079-8FC9-925625B9F2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11658" y="-23884"/>
            <a:ext cx="4922742" cy="668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Text Box 5">
            <a:extLst>
              <a:ext uri="{FF2B5EF4-FFF2-40B4-BE49-F238E27FC236}">
                <a16:creationId xmlns:a16="http://schemas.microsoft.com/office/drawing/2014/main" id="{ED60B2CD-BBB2-4981-B133-F5858D26F05C}"/>
              </a:ext>
            </a:extLst>
          </p:cNvPr>
          <p:cNvSpPr txBox="1">
            <a:spLocks noChangeArrowheads="1"/>
          </p:cNvSpPr>
          <p:nvPr/>
        </p:nvSpPr>
        <p:spPr bwMode="auto">
          <a:xfrm>
            <a:off x="-147049" y="177583"/>
            <a:ext cx="39138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marL="342900" indent="-342900"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spcBef>
                <a:spcPct val="50000"/>
              </a:spcBef>
            </a:pPr>
            <a:r>
              <a:rPr lang="en-US" altLang="en-US" b="1" dirty="0" err="1">
                <a:solidFill>
                  <a:srgbClr val="FF0000"/>
                </a:solidFill>
                <a:latin typeface="Times New Roman" panose="02020603050405020304" pitchFamily="18" charset="0"/>
                <a:cs typeface="Times New Roman" panose="02020603050405020304" pitchFamily="18" charset="0"/>
              </a:rPr>
              <a:t>Bảng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hệ</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thống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tuần</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hoàn</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của</a:t>
            </a:r>
            <a:r>
              <a:rPr lang="en-US" altLang="en-US" b="1" dirty="0">
                <a:solidFill>
                  <a:srgbClr val="FF0000"/>
                </a:solidFill>
                <a:latin typeface="Times New Roman" panose="02020603050405020304" pitchFamily="18" charset="0"/>
                <a:cs typeface="Times New Roman" panose="02020603050405020304" pitchFamily="18" charset="0"/>
              </a:rPr>
              <a:t> Roy Alexandre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32" fill="hold" nodeType="afterEffect">
                                  <p:stCondLst>
                                    <p:cond delay="0"/>
                                  </p:stCondLst>
                                  <p:childTnLst>
                                    <p:set>
                                      <p:cBhvr>
                                        <p:cTn id="6" dur="1" fill="hold">
                                          <p:stCondLst>
                                            <p:cond delay="0"/>
                                          </p:stCondLst>
                                        </p:cTn>
                                        <p:tgtEl>
                                          <p:spTgt spid="22532"/>
                                        </p:tgtEl>
                                        <p:attrNameLst>
                                          <p:attrName>style.visibility</p:attrName>
                                        </p:attrNameLst>
                                      </p:cBhvr>
                                      <p:to>
                                        <p:strVal val="visible"/>
                                      </p:to>
                                    </p:set>
                                    <p:animEffect transition="in" filter="circle(out)">
                                      <p:cBhvr>
                                        <p:cTn id="7" dur="3000"/>
                                        <p:tgtEl>
                                          <p:spTgt spid="22532"/>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par>
                          <p:cTn id="8" fill="hold" nodeType="afterGroup">
                            <p:stCondLst>
                              <p:cond delay="3000"/>
                            </p:stCondLst>
                            <p:childTnLst>
                              <p:par>
                                <p:cTn id="9" presetID="18" presetClass="entr" presetSubtype="6" fill="hold" grpId="0" nodeType="afterEffect">
                                  <p:stCondLst>
                                    <p:cond delay="0"/>
                                  </p:stCondLst>
                                  <p:childTnLst>
                                    <p:set>
                                      <p:cBhvr>
                                        <p:cTn id="10" dur="1" fill="hold">
                                          <p:stCondLst>
                                            <p:cond delay="0"/>
                                          </p:stCondLst>
                                        </p:cTn>
                                        <p:tgtEl>
                                          <p:spTgt spid="22533"/>
                                        </p:tgtEl>
                                        <p:attrNameLst>
                                          <p:attrName>style.visibility</p:attrName>
                                        </p:attrNameLst>
                                      </p:cBhvr>
                                      <p:to>
                                        <p:strVal val="visible"/>
                                      </p:to>
                                    </p:set>
                                    <p:animEffect transition="in" filter="strips(downRight)">
                                      <p:cBhvr>
                                        <p:cTn id="11" dur="5000"/>
                                        <p:tgtEl>
                                          <p:spTgt spid="225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3" grpId="0"/>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D7D7D7"/>
        </a:solidFill>
        <a:effectLst/>
      </p:bgPr>
    </p:bg>
    <p:spTree>
      <p:nvGrpSpPr>
        <p:cNvPr id="1" name=""/>
        <p:cNvGrpSpPr/>
        <p:nvPr/>
      </p:nvGrpSpPr>
      <p:grpSpPr>
        <a:xfrm>
          <a:off x="0" y="0"/>
          <a:ext cx="0" cy="0"/>
          <a:chOff x="0" y="0"/>
          <a:chExt cx="0" cy="0"/>
        </a:xfrm>
      </p:grpSpPr>
      <p:sp>
        <p:nvSpPr>
          <p:cNvPr id="237570" name="Rectangle 2">
            <a:extLst>
              <a:ext uri="{FF2B5EF4-FFF2-40B4-BE49-F238E27FC236}">
                <a16:creationId xmlns:a16="http://schemas.microsoft.com/office/drawing/2014/main" id="{178A714A-686A-438A-BAB3-4216674B1A7F}"/>
              </a:ext>
            </a:extLst>
          </p:cNvPr>
          <p:cNvSpPr>
            <a:spLocks noGrp="1" noChangeArrowheads="1"/>
          </p:cNvSpPr>
          <p:nvPr>
            <p:ph type="title"/>
          </p:nvPr>
        </p:nvSpPr>
        <p:spPr>
          <a:xfrm>
            <a:off x="0" y="0"/>
            <a:ext cx="1828800" cy="3886200"/>
          </a:xfrm>
        </p:spPr>
        <p:txBody>
          <a:bodyPr>
            <a:normAutofit/>
          </a:bodyPr>
          <a:lstStyle/>
          <a:p>
            <a:pPr algn="ctr" eaLnBrk="1" hangingPunct="1"/>
            <a:r>
              <a:rPr lang="en-US" altLang="en-US" sz="3600" b="1" dirty="0" err="1">
                <a:solidFill>
                  <a:schemeClr val="bg1"/>
                </a:solidFill>
                <a:latin typeface="Times New Roman" panose="02020603050405020304" pitchFamily="18" charset="0"/>
                <a:cs typeface="Times New Roman" panose="02020603050405020304" pitchFamily="18" charset="0"/>
              </a:rPr>
              <a:t>Bảng</a:t>
            </a:r>
            <a:r>
              <a:rPr lang="en-US" altLang="en-US" sz="3600" b="1" dirty="0">
                <a:solidFill>
                  <a:schemeClr val="bg1"/>
                </a:solidFill>
                <a:latin typeface="Times New Roman" panose="02020603050405020304" pitchFamily="18" charset="0"/>
                <a:cs typeface="Times New Roman" panose="02020603050405020304" pitchFamily="18" charset="0"/>
              </a:rPr>
              <a:t> </a:t>
            </a:r>
            <a:r>
              <a:rPr lang="en-US" altLang="en-US" sz="3600" b="1" dirty="0" err="1">
                <a:solidFill>
                  <a:schemeClr val="bg1"/>
                </a:solidFill>
                <a:latin typeface="Times New Roman" panose="02020603050405020304" pitchFamily="18" charset="0"/>
                <a:cs typeface="Times New Roman" panose="02020603050405020304" pitchFamily="18" charset="0"/>
              </a:rPr>
              <a:t>Phân</a:t>
            </a:r>
            <a:r>
              <a:rPr lang="en-US" altLang="en-US" sz="3600" b="1" dirty="0">
                <a:solidFill>
                  <a:schemeClr val="bg1"/>
                </a:solidFill>
                <a:latin typeface="Times New Roman" panose="02020603050405020304" pitchFamily="18" charset="0"/>
                <a:cs typeface="Times New Roman" panose="02020603050405020304" pitchFamily="18" charset="0"/>
              </a:rPr>
              <a:t> </a:t>
            </a:r>
            <a:r>
              <a:rPr lang="en-US" altLang="en-US" sz="3600" b="1" dirty="0" err="1">
                <a:solidFill>
                  <a:schemeClr val="bg1"/>
                </a:solidFill>
                <a:latin typeface="Times New Roman" panose="02020603050405020304" pitchFamily="18" charset="0"/>
                <a:cs typeface="Times New Roman" panose="02020603050405020304" pitchFamily="18" charset="0"/>
              </a:rPr>
              <a:t>tầng</a:t>
            </a:r>
            <a:r>
              <a:rPr lang="en-US" altLang="en-US" sz="3600" b="1" dirty="0">
                <a:solidFill>
                  <a:schemeClr val="bg1"/>
                </a:solidFill>
                <a:latin typeface="Times New Roman" panose="02020603050405020304" pitchFamily="18" charset="0"/>
                <a:cs typeface="Times New Roman" panose="02020603050405020304" pitchFamily="18" charset="0"/>
              </a:rPr>
              <a:t> </a:t>
            </a:r>
            <a:r>
              <a:rPr lang="en-US" altLang="en-US" sz="3600" b="1" dirty="0" err="1">
                <a:solidFill>
                  <a:schemeClr val="bg1"/>
                </a:solidFill>
                <a:latin typeface="Times New Roman" panose="02020603050405020304" pitchFamily="18" charset="0"/>
                <a:cs typeface="Times New Roman" panose="02020603050405020304" pitchFamily="18" charset="0"/>
              </a:rPr>
              <a:t>tuần</a:t>
            </a:r>
            <a:r>
              <a:rPr lang="en-US" altLang="en-US" sz="3600" b="1" dirty="0">
                <a:solidFill>
                  <a:schemeClr val="bg1"/>
                </a:solidFill>
                <a:latin typeface="Times New Roman" panose="02020603050405020304" pitchFamily="18" charset="0"/>
                <a:cs typeface="Times New Roman" panose="02020603050405020304" pitchFamily="18" charset="0"/>
              </a:rPr>
              <a:t> </a:t>
            </a:r>
            <a:r>
              <a:rPr lang="en-US" altLang="en-US" sz="3600" b="1" dirty="0" err="1">
                <a:solidFill>
                  <a:schemeClr val="bg1"/>
                </a:solidFill>
                <a:latin typeface="Times New Roman" panose="02020603050405020304" pitchFamily="18" charset="0"/>
                <a:cs typeface="Times New Roman" panose="02020603050405020304" pitchFamily="18" charset="0"/>
              </a:rPr>
              <a:t>hoàn</a:t>
            </a:r>
            <a:r>
              <a:rPr lang="en-US" altLang="en-US" sz="3600" b="1" dirty="0">
                <a:solidFill>
                  <a:schemeClr val="bg1"/>
                </a:solidFill>
                <a:latin typeface="Times New Roman" panose="02020603050405020304" pitchFamily="18" charset="0"/>
                <a:cs typeface="Times New Roman" panose="02020603050405020304" pitchFamily="18" charset="0"/>
              </a:rPr>
              <a:t> </a:t>
            </a:r>
            <a:r>
              <a:rPr lang="en-US" altLang="en-US" sz="3600" b="1" dirty="0" err="1">
                <a:solidFill>
                  <a:schemeClr val="bg1"/>
                </a:solidFill>
                <a:latin typeface="Times New Roman" panose="02020603050405020304" pitchFamily="18" charset="0"/>
                <a:cs typeface="Times New Roman" panose="02020603050405020304" pitchFamily="18" charset="0"/>
              </a:rPr>
              <a:t>của</a:t>
            </a:r>
            <a:r>
              <a:rPr lang="en-US" altLang="en-US" sz="3600" b="1" dirty="0">
                <a:solidFill>
                  <a:schemeClr val="bg1"/>
                </a:solidFill>
                <a:latin typeface="Times New Roman" panose="02020603050405020304" pitchFamily="18" charset="0"/>
                <a:cs typeface="Times New Roman" panose="02020603050405020304" pitchFamily="18" charset="0"/>
              </a:rPr>
              <a:t> Stowe</a:t>
            </a:r>
          </a:p>
        </p:txBody>
      </p:sp>
      <p:pic>
        <p:nvPicPr>
          <p:cNvPr id="237571" name="Picture 4" descr="stowetable">
            <a:extLst>
              <a:ext uri="{FF2B5EF4-FFF2-40B4-BE49-F238E27FC236}">
                <a16:creationId xmlns:a16="http://schemas.microsoft.com/office/drawing/2014/main" id="{7B058B88-64D5-4843-A144-7B512B24158C}"/>
              </a:ext>
            </a:extLst>
          </p:cNvPr>
          <p:cNvPicPr>
            <a:picLocks noChangeAspect="1" noChangeArrowheads="1"/>
          </p:cNvPicPr>
          <p:nvPr/>
        </p:nvPicPr>
        <p:blipFill>
          <a:blip r:embed="rId2">
            <a:lum bright="-24000" contrast="18000"/>
            <a:extLst>
              <a:ext uri="{28A0092B-C50C-407E-A947-70E740481C1C}">
                <a14:useLocalDpi xmlns:a14="http://schemas.microsoft.com/office/drawing/2010/main" val="0"/>
              </a:ext>
            </a:extLst>
          </a:blip>
          <a:srcRect/>
          <a:stretch>
            <a:fillRect/>
          </a:stretch>
        </p:blipFill>
        <p:spPr bwMode="auto">
          <a:xfrm>
            <a:off x="2077452" y="0"/>
            <a:ext cx="762947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88EC889A-043F-46EC-9709-C8F7D00B935D}"/>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33C665F-12F4-4644-ADB1-C7CF85882038}" type="slidenum">
              <a:rPr lang="en-US" altLang="en-US">
                <a:solidFill>
                  <a:srgbClr val="B5A788"/>
                </a:solidFill>
              </a:rPr>
              <a:pPr eaLnBrk="1" hangingPunct="1"/>
              <a:t>5</a:t>
            </a:fld>
            <a:endParaRPr lang="en-US" altLang="en-US">
              <a:solidFill>
                <a:srgbClr val="B5A788"/>
              </a:solidFill>
            </a:endParaRPr>
          </a:p>
        </p:txBody>
      </p:sp>
      <p:sp>
        <p:nvSpPr>
          <p:cNvPr id="11268" name="Text Box 3">
            <a:extLst>
              <a:ext uri="{FF2B5EF4-FFF2-40B4-BE49-F238E27FC236}">
                <a16:creationId xmlns:a16="http://schemas.microsoft.com/office/drawing/2014/main" id="{36849DE4-E02D-4C65-B99C-0DCB01C91439}"/>
              </a:ext>
            </a:extLst>
          </p:cNvPr>
          <p:cNvSpPr txBox="1">
            <a:spLocks noChangeArrowheads="1"/>
          </p:cNvSpPr>
          <p:nvPr/>
        </p:nvSpPr>
        <p:spPr bwMode="auto">
          <a:xfrm>
            <a:off x="16348" y="6927"/>
            <a:ext cx="50273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200" b="1" dirty="0" err="1">
                <a:solidFill>
                  <a:srgbClr val="FF0000"/>
                </a:solidFill>
              </a:rPr>
              <a:t>Đờ</a:t>
            </a:r>
            <a:r>
              <a:rPr lang="en-US" altLang="en-US" sz="3200" b="1" dirty="0">
                <a:solidFill>
                  <a:srgbClr val="FF0000"/>
                </a:solidFill>
              </a:rPr>
              <a:t> </a:t>
            </a:r>
            <a:r>
              <a:rPr lang="en-US" altLang="en-US" sz="3200" b="1" dirty="0" err="1">
                <a:solidFill>
                  <a:srgbClr val="FF0000"/>
                </a:solidFill>
              </a:rPr>
              <a:t>Săng-cuốc-toa</a:t>
            </a:r>
            <a:r>
              <a:rPr lang="en-US" altLang="en-US" sz="3200" b="1" dirty="0">
                <a:solidFill>
                  <a:srgbClr val="FF0000"/>
                </a:solidFill>
              </a:rPr>
              <a:t> (1862)</a:t>
            </a:r>
          </a:p>
        </p:txBody>
      </p:sp>
      <p:pic>
        <p:nvPicPr>
          <p:cNvPr id="11269" name="Picture 4" descr="1862-1">
            <a:extLst>
              <a:ext uri="{FF2B5EF4-FFF2-40B4-BE49-F238E27FC236}">
                <a16:creationId xmlns:a16="http://schemas.microsoft.com/office/drawing/2014/main" id="{18EB03BA-07E9-450F-ACA9-778F6567E6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990399"/>
            <a:ext cx="5181600" cy="5620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5" descr="1862">
            <a:extLst>
              <a:ext uri="{FF2B5EF4-FFF2-40B4-BE49-F238E27FC236}">
                <a16:creationId xmlns:a16="http://schemas.microsoft.com/office/drawing/2014/main" id="{99F8E5FF-4EAA-409A-9A3B-8CB7EB59C4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667" y="990399"/>
            <a:ext cx="5022272" cy="5731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70569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ECEFEC"/>
        </a:solidFill>
        <a:effectLst/>
      </p:bgPr>
    </p:bg>
    <p:spTree>
      <p:nvGrpSpPr>
        <p:cNvPr id="1" name=""/>
        <p:cNvGrpSpPr/>
        <p:nvPr/>
      </p:nvGrpSpPr>
      <p:grpSpPr>
        <a:xfrm>
          <a:off x="0" y="0"/>
          <a:ext cx="0" cy="0"/>
          <a:chOff x="0" y="0"/>
          <a:chExt cx="0" cy="0"/>
        </a:xfrm>
      </p:grpSpPr>
      <p:sp>
        <p:nvSpPr>
          <p:cNvPr id="238594" name="Rectangle 3">
            <a:extLst>
              <a:ext uri="{FF2B5EF4-FFF2-40B4-BE49-F238E27FC236}">
                <a16:creationId xmlns:a16="http://schemas.microsoft.com/office/drawing/2014/main" id="{877CB6DC-DC22-408E-9A6F-257D5BD958EB}"/>
              </a:ext>
            </a:extLst>
          </p:cNvPr>
          <p:cNvSpPr>
            <a:spLocks noGrp="1" noChangeArrowheads="1"/>
          </p:cNvSpPr>
          <p:nvPr>
            <p:ph type="body" idx="1"/>
          </p:nvPr>
        </p:nvSpPr>
        <p:spPr>
          <a:xfrm>
            <a:off x="1981200" y="5257801"/>
            <a:ext cx="8305800" cy="868363"/>
          </a:xfrm>
        </p:spPr>
        <p:txBody>
          <a:bodyPr/>
          <a:lstStyle/>
          <a:p>
            <a:pPr eaLnBrk="1" hangingPunct="1"/>
            <a:endParaRPr lang="en-US" altLang="en-US"/>
          </a:p>
        </p:txBody>
      </p:sp>
      <p:pic>
        <p:nvPicPr>
          <p:cNvPr id="238595" name="Picture 4" descr="tarantola">
            <a:extLst>
              <a:ext uri="{FF2B5EF4-FFF2-40B4-BE49-F238E27FC236}">
                <a16:creationId xmlns:a16="http://schemas.microsoft.com/office/drawing/2014/main" id="{AF72961E-F939-4AB4-8246-B3AD5166BBE9}"/>
              </a:ext>
            </a:extLst>
          </p:cNvPr>
          <p:cNvPicPr>
            <a:picLocks noChangeAspect="1" noChangeArrowheads="1"/>
          </p:cNvPicPr>
          <p:nvPr/>
        </p:nvPicPr>
        <p:blipFill>
          <a:blip r:embed="rId2">
            <a:lum bright="-12000" contrast="12000"/>
            <a:extLst>
              <a:ext uri="{28A0092B-C50C-407E-A947-70E740481C1C}">
                <a14:useLocalDpi xmlns:a14="http://schemas.microsoft.com/office/drawing/2010/main" val="0"/>
              </a:ext>
            </a:extLst>
          </a:blip>
          <a:srcRect/>
          <a:stretch>
            <a:fillRect/>
          </a:stretch>
        </p:blipFill>
        <p:spPr bwMode="auto">
          <a:xfrm>
            <a:off x="-1" y="1331495"/>
            <a:ext cx="12156587" cy="5526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8596" name="Rectangle 2">
            <a:extLst>
              <a:ext uri="{FF2B5EF4-FFF2-40B4-BE49-F238E27FC236}">
                <a16:creationId xmlns:a16="http://schemas.microsoft.com/office/drawing/2014/main" id="{3725A13A-7ACF-406C-9A84-A8CDB851162E}"/>
              </a:ext>
            </a:extLst>
          </p:cNvPr>
          <p:cNvSpPr>
            <a:spLocks noGrp="1" noChangeArrowheads="1"/>
          </p:cNvSpPr>
          <p:nvPr>
            <p:ph type="title"/>
          </p:nvPr>
        </p:nvSpPr>
        <p:spPr>
          <a:xfrm>
            <a:off x="0" y="74109"/>
            <a:ext cx="12192000" cy="737937"/>
          </a:xfrm>
        </p:spPr>
        <p:txBody>
          <a:bodyPr>
            <a:normAutofit/>
          </a:bodyPr>
          <a:lstStyle/>
          <a:p>
            <a:pPr algn="ctr" eaLnBrk="1" hangingPunct="1"/>
            <a:r>
              <a:rPr lang="vi-VN" altLang="en-US" sz="3600" b="1" dirty="0">
                <a:solidFill>
                  <a:srgbClr val="003300"/>
                </a:solidFill>
                <a:latin typeface="Times New Roman" panose="02020603050405020304" pitchFamily="18" charset="0"/>
                <a:cs typeface="Times New Roman" panose="02020603050405020304" pitchFamily="18" charset="0"/>
              </a:rPr>
              <a:t>Dạng</a:t>
            </a:r>
            <a:r>
              <a:rPr lang="en-US" altLang="en-US" sz="3600" b="1" dirty="0">
                <a:solidFill>
                  <a:srgbClr val="003300"/>
                </a:solidFill>
                <a:latin typeface="Times New Roman" panose="02020603050405020304" pitchFamily="18" charset="0"/>
                <a:cs typeface="Times New Roman" panose="02020603050405020304" pitchFamily="18" charset="0"/>
              </a:rPr>
              <a:t> </a:t>
            </a:r>
            <a:r>
              <a:rPr lang="en-US" altLang="en-US" sz="3600" b="1" dirty="0" err="1">
                <a:solidFill>
                  <a:srgbClr val="003300"/>
                </a:solidFill>
                <a:latin typeface="Times New Roman" panose="02020603050405020304" pitchFamily="18" charset="0"/>
                <a:cs typeface="Times New Roman" panose="02020603050405020304" pitchFamily="18" charset="0"/>
              </a:rPr>
              <a:t>tuần</a:t>
            </a:r>
            <a:r>
              <a:rPr lang="en-US" altLang="en-US" sz="3600" b="1" dirty="0">
                <a:solidFill>
                  <a:srgbClr val="003300"/>
                </a:solidFill>
                <a:latin typeface="Times New Roman" panose="02020603050405020304" pitchFamily="18" charset="0"/>
                <a:cs typeface="Times New Roman" panose="02020603050405020304" pitchFamily="18" charset="0"/>
              </a:rPr>
              <a:t> </a:t>
            </a:r>
            <a:r>
              <a:rPr lang="en-US" altLang="en-US" sz="3600" b="1" dirty="0" err="1">
                <a:solidFill>
                  <a:srgbClr val="003300"/>
                </a:solidFill>
                <a:latin typeface="Times New Roman" panose="02020603050405020304" pitchFamily="18" charset="0"/>
                <a:cs typeface="Times New Roman" panose="02020603050405020304" pitchFamily="18" charset="0"/>
              </a:rPr>
              <a:t>hoàn</a:t>
            </a:r>
            <a:r>
              <a:rPr lang="en-US" altLang="en-US" sz="3600" b="1" dirty="0">
                <a:solidFill>
                  <a:srgbClr val="003300"/>
                </a:solidFill>
                <a:latin typeface="Times New Roman" panose="02020603050405020304" pitchFamily="18" charset="0"/>
                <a:cs typeface="Times New Roman" panose="02020603050405020304" pitchFamily="18" charset="0"/>
              </a:rPr>
              <a:t> </a:t>
            </a:r>
            <a:r>
              <a:rPr lang="en-US" altLang="en-US" sz="3600" b="1" dirty="0" err="1">
                <a:solidFill>
                  <a:srgbClr val="003300"/>
                </a:solidFill>
                <a:latin typeface="Times New Roman" panose="02020603050405020304" pitchFamily="18" charset="0"/>
                <a:cs typeface="Times New Roman" panose="02020603050405020304" pitchFamily="18" charset="0"/>
              </a:rPr>
              <a:t>bậc</a:t>
            </a:r>
            <a:r>
              <a:rPr lang="en-US" altLang="en-US" sz="3600" b="1" dirty="0">
                <a:solidFill>
                  <a:srgbClr val="003300"/>
                </a:solidFill>
                <a:latin typeface="Times New Roman" panose="02020603050405020304" pitchFamily="18" charset="0"/>
                <a:cs typeface="Times New Roman" panose="02020603050405020304" pitchFamily="18" charset="0"/>
              </a:rPr>
              <a:t> thang </a:t>
            </a:r>
            <a:r>
              <a:rPr lang="en-US" altLang="en-US" sz="3600" b="1" dirty="0" err="1">
                <a:solidFill>
                  <a:srgbClr val="003300"/>
                </a:solidFill>
                <a:latin typeface="Times New Roman" panose="02020603050405020304" pitchFamily="18" charset="0"/>
                <a:cs typeface="Times New Roman" panose="02020603050405020304" pitchFamily="18" charset="0"/>
              </a:rPr>
              <a:t>của</a:t>
            </a:r>
            <a:r>
              <a:rPr lang="en-US" altLang="en-US" sz="3600" b="1" dirty="0">
                <a:solidFill>
                  <a:srgbClr val="003300"/>
                </a:solidFill>
                <a:latin typeface="Times New Roman" panose="02020603050405020304" pitchFamily="18" charset="0"/>
                <a:cs typeface="Times New Roman" panose="02020603050405020304" pitchFamily="18" charset="0"/>
              </a:rPr>
              <a:t> </a:t>
            </a:r>
            <a:r>
              <a:rPr lang="en-US" altLang="en-US" sz="3600" b="1" dirty="0" err="1">
                <a:solidFill>
                  <a:srgbClr val="003300"/>
                </a:solidFill>
                <a:latin typeface="Times New Roman" panose="02020603050405020304" pitchFamily="18" charset="0"/>
                <a:cs typeface="Times New Roman" panose="02020603050405020304" pitchFamily="18" charset="0"/>
              </a:rPr>
              <a:t>Tarantola</a:t>
            </a:r>
            <a:endParaRPr lang="en-US" altLang="en-US" sz="3600" b="1" dirty="0">
              <a:solidFill>
                <a:srgbClr val="0033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8F0EBAE4-AA49-40EE-A103-3643E811619D}"/>
              </a:ext>
            </a:extLst>
          </p:cNvPr>
          <p:cNvSpPr>
            <a:spLocks noChangeArrowheads="1"/>
          </p:cNvSpPr>
          <p:nvPr/>
        </p:nvSpPr>
        <p:spPr bwMode="auto">
          <a:xfrm>
            <a:off x="1524001" y="2007544"/>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n-US"/>
          </a:p>
        </p:txBody>
      </p:sp>
      <p:pic>
        <p:nvPicPr>
          <p:cNvPr id="13315" name="Picture 3" descr="triangle[1]">
            <a:extLst>
              <a:ext uri="{FF2B5EF4-FFF2-40B4-BE49-F238E27FC236}">
                <a16:creationId xmlns:a16="http://schemas.microsoft.com/office/drawing/2014/main" id="{B0B013A2-5DF8-454A-92CC-6A867E1E5B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00300" y="322264"/>
            <a:ext cx="7239000" cy="478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Text Box 4">
            <a:extLst>
              <a:ext uri="{FF2B5EF4-FFF2-40B4-BE49-F238E27FC236}">
                <a16:creationId xmlns:a16="http://schemas.microsoft.com/office/drawing/2014/main" id="{AABA3E29-E15F-4A99-9875-169CC90E4A30}"/>
              </a:ext>
            </a:extLst>
          </p:cNvPr>
          <p:cNvSpPr txBox="1">
            <a:spLocks noChangeArrowheads="1"/>
          </p:cNvSpPr>
          <p:nvPr/>
        </p:nvSpPr>
        <p:spPr bwMode="auto">
          <a:xfrm>
            <a:off x="1524000" y="5440364"/>
            <a:ext cx="89916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spcBef>
                <a:spcPct val="50000"/>
              </a:spcBef>
            </a:pPr>
            <a:r>
              <a:rPr lang="en-US" altLang="en-US" sz="2200" b="1" dirty="0" err="1">
                <a:solidFill>
                  <a:srgbClr val="FF0000"/>
                </a:solidFill>
              </a:rPr>
              <a:t>Bảng</a:t>
            </a:r>
            <a:r>
              <a:rPr lang="en-US" altLang="en-US" sz="2200" b="1" dirty="0">
                <a:solidFill>
                  <a:srgbClr val="FF0000"/>
                </a:solidFill>
              </a:rPr>
              <a:t> </a:t>
            </a:r>
            <a:r>
              <a:rPr lang="en-US" altLang="en-US" sz="2200" b="1" dirty="0" err="1">
                <a:solidFill>
                  <a:srgbClr val="FF0000"/>
                </a:solidFill>
              </a:rPr>
              <a:t>hệ</a:t>
            </a:r>
            <a:r>
              <a:rPr lang="en-US" altLang="en-US" sz="2200" b="1" dirty="0">
                <a:solidFill>
                  <a:srgbClr val="FF0000"/>
                </a:solidFill>
              </a:rPr>
              <a:t> </a:t>
            </a:r>
            <a:r>
              <a:rPr lang="en-US" altLang="en-US" sz="2200" b="1" dirty="0" err="1">
                <a:solidFill>
                  <a:srgbClr val="FF0000"/>
                </a:solidFill>
              </a:rPr>
              <a:t>thống</a:t>
            </a:r>
            <a:r>
              <a:rPr lang="en-US" altLang="en-US" sz="2200" b="1" dirty="0">
                <a:solidFill>
                  <a:srgbClr val="FF0000"/>
                </a:solidFill>
              </a:rPr>
              <a:t> </a:t>
            </a:r>
            <a:r>
              <a:rPr lang="en-US" altLang="en-US" sz="2200" b="1" dirty="0" err="1">
                <a:solidFill>
                  <a:srgbClr val="FF0000"/>
                </a:solidFill>
              </a:rPr>
              <a:t>tuần</a:t>
            </a:r>
            <a:r>
              <a:rPr lang="en-US" altLang="en-US" sz="2200" b="1" dirty="0">
                <a:solidFill>
                  <a:srgbClr val="FF0000"/>
                </a:solidFill>
              </a:rPr>
              <a:t> </a:t>
            </a:r>
            <a:r>
              <a:rPr lang="en-US" altLang="en-US" sz="2200" b="1" dirty="0" err="1">
                <a:solidFill>
                  <a:srgbClr val="FF0000"/>
                </a:solidFill>
              </a:rPr>
              <a:t>hoàn</a:t>
            </a:r>
            <a:r>
              <a:rPr lang="en-US" altLang="en-US" sz="2200" b="1" dirty="0">
                <a:solidFill>
                  <a:srgbClr val="FF0000"/>
                </a:solidFill>
              </a:rPr>
              <a:t> </a:t>
            </a:r>
            <a:r>
              <a:rPr lang="en-US" altLang="en-US" sz="2200" b="1" dirty="0" err="1">
                <a:solidFill>
                  <a:srgbClr val="FF0000"/>
                </a:solidFill>
              </a:rPr>
              <a:t>của</a:t>
            </a:r>
            <a:r>
              <a:rPr lang="en-US" altLang="en-US" sz="2200" b="1" dirty="0">
                <a:solidFill>
                  <a:srgbClr val="FF0000"/>
                </a:solidFill>
              </a:rPr>
              <a:t> Emil </a:t>
            </a:r>
            <a:r>
              <a:rPr lang="en-US" altLang="en-US" sz="2200" b="1" dirty="0" err="1">
                <a:solidFill>
                  <a:srgbClr val="FF0000"/>
                </a:solidFill>
              </a:rPr>
              <a:t>Zmaczynski</a:t>
            </a:r>
            <a:endParaRPr lang="en-US" altLang="en-US" sz="2200" b="1" dirty="0">
              <a:solidFill>
                <a:srgbClr val="FF0000"/>
              </a:solidFill>
            </a:endParaRPr>
          </a:p>
        </p:txBody>
      </p:sp>
    </p:spTree>
  </p:cSld>
  <p:clrMapOvr>
    <a:masterClrMapping/>
  </p:clrMapOvr>
  <p:transition spd="slow">
    <p:split orient="vert" dir="in"/>
    <p:sndAc>
      <p:stSnd>
        <p:snd r:embed="rId3"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38916"/>
                                        </p:tgtEl>
                                        <p:attrNameLst>
                                          <p:attrName>style.visibility</p:attrName>
                                        </p:attrNameLst>
                                      </p:cBhvr>
                                      <p:to>
                                        <p:strVal val="visible"/>
                                      </p:to>
                                    </p:set>
                                    <p:animEffect transition="in" filter="strips(downRight)">
                                      <p:cBhvr>
                                        <p:cTn id="7" dur="5000"/>
                                        <p:tgtEl>
                                          <p:spTgt spid="389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3">
            <a:extLst>
              <a:ext uri="{FF2B5EF4-FFF2-40B4-BE49-F238E27FC236}">
                <a16:creationId xmlns:a16="http://schemas.microsoft.com/office/drawing/2014/main" id="{C72EB7CB-41D4-4A6E-88CC-423B480BD299}"/>
              </a:ext>
            </a:extLst>
          </p:cNvPr>
          <p:cNvSpPr>
            <a:spLocks noChangeArrowheads="1"/>
          </p:cNvSpPr>
          <p:nvPr/>
        </p:nvSpPr>
        <p:spPr bwMode="auto">
          <a:xfrm>
            <a:off x="1524001" y="3564882"/>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sz="2400">
              <a:solidFill>
                <a:srgbClr val="000000"/>
              </a:solidFill>
              <a:latin typeface="Arial" panose="020B0604020202020204" pitchFamily="34" charset="0"/>
            </a:endParaRPr>
          </a:p>
        </p:txBody>
      </p:sp>
      <p:pic>
        <p:nvPicPr>
          <p:cNvPr id="40964" name="Picture 4" descr="giguereicon[1]">
            <a:extLst>
              <a:ext uri="{FF2B5EF4-FFF2-40B4-BE49-F238E27FC236}">
                <a16:creationId xmlns:a16="http://schemas.microsoft.com/office/drawing/2014/main" id="{770501EA-870D-4EF5-9913-5F98E57576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1151" y="304800"/>
            <a:ext cx="1408113"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548" name="Rectangle 5">
            <a:extLst>
              <a:ext uri="{FF2B5EF4-FFF2-40B4-BE49-F238E27FC236}">
                <a16:creationId xmlns:a16="http://schemas.microsoft.com/office/drawing/2014/main" id="{C7276B19-8E6B-4671-8CFE-03F2C4A05682}"/>
              </a:ext>
            </a:extLst>
          </p:cNvPr>
          <p:cNvSpPr>
            <a:spLocks noChangeArrowheads="1"/>
          </p:cNvSpPr>
          <p:nvPr/>
        </p:nvSpPr>
        <p:spPr bwMode="auto">
          <a:xfrm>
            <a:off x="1524001" y="3202932"/>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sz="2400">
              <a:solidFill>
                <a:srgbClr val="000000"/>
              </a:solidFill>
              <a:latin typeface="Arial" panose="020B0604020202020204" pitchFamily="34" charset="0"/>
            </a:endParaRPr>
          </a:p>
        </p:txBody>
      </p:sp>
      <p:pic>
        <p:nvPicPr>
          <p:cNvPr id="40966" name="Picture 6" descr="tarantola[1]">
            <a:extLst>
              <a:ext uri="{FF2B5EF4-FFF2-40B4-BE49-F238E27FC236}">
                <a16:creationId xmlns:a16="http://schemas.microsoft.com/office/drawing/2014/main" id="{AFC5998D-5870-471A-ABC0-1EE8EA6610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6400" y="3009900"/>
            <a:ext cx="87630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7" name="Text Box 7">
            <a:extLst>
              <a:ext uri="{FF2B5EF4-FFF2-40B4-BE49-F238E27FC236}">
                <a16:creationId xmlns:a16="http://schemas.microsoft.com/office/drawing/2014/main" id="{174DBCBB-49FD-4579-82C9-100FCBD7CF96}"/>
              </a:ext>
            </a:extLst>
          </p:cNvPr>
          <p:cNvSpPr txBox="1">
            <a:spLocks noChangeArrowheads="1"/>
          </p:cNvSpPr>
          <p:nvPr/>
        </p:nvSpPr>
        <p:spPr bwMode="auto">
          <a:xfrm>
            <a:off x="1524000" y="6096000"/>
            <a:ext cx="8991600" cy="427038"/>
          </a:xfrm>
          <a:prstGeom prst="rect">
            <a:avLst/>
          </a:prstGeom>
          <a:solidFill>
            <a:srgbClr val="000000"/>
          </a:solidFill>
          <a:ln>
            <a:noFill/>
          </a:ln>
          <a:effectLst/>
          <a:extLs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spcBef>
                <a:spcPct val="50000"/>
              </a:spcBef>
            </a:pPr>
            <a:r>
              <a:rPr lang="en-US" altLang="en-US" sz="2200" b="1">
                <a:solidFill>
                  <a:srgbClr val="66FF33"/>
                </a:solidFill>
                <a:latin typeface="Arial" panose="020B0604020202020204" pitchFamily="34" charset="0"/>
              </a:rPr>
              <a:t>Bảng hệ thống tuần hoàn của Albert Tarantola</a:t>
            </a:r>
          </a:p>
        </p:txBody>
      </p:sp>
      <p:sp>
        <p:nvSpPr>
          <p:cNvPr id="40968" name="Text Box 8">
            <a:extLst>
              <a:ext uri="{FF2B5EF4-FFF2-40B4-BE49-F238E27FC236}">
                <a16:creationId xmlns:a16="http://schemas.microsoft.com/office/drawing/2014/main" id="{8BDCF5C3-51A6-4D98-8B44-B693181673F2}"/>
              </a:ext>
            </a:extLst>
          </p:cNvPr>
          <p:cNvSpPr txBox="1">
            <a:spLocks noChangeArrowheads="1"/>
          </p:cNvSpPr>
          <p:nvPr/>
        </p:nvSpPr>
        <p:spPr bwMode="auto">
          <a:xfrm>
            <a:off x="1524000" y="2468564"/>
            <a:ext cx="9144000"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spcBef>
                <a:spcPct val="50000"/>
              </a:spcBef>
            </a:pPr>
            <a:r>
              <a:rPr lang="en-US" altLang="en-US" sz="2200" b="1">
                <a:solidFill>
                  <a:srgbClr val="00FF00"/>
                </a:solidFill>
                <a:latin typeface="Arial" panose="020B0604020202020204" pitchFamily="34" charset="0"/>
              </a:rPr>
              <a:t>Bảng hệ thống tuần hoàn của Paul Giguere</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32" fill="hold" nodeType="afterEffect">
                                  <p:stCondLst>
                                    <p:cond delay="0"/>
                                  </p:stCondLst>
                                  <p:childTnLst>
                                    <p:set>
                                      <p:cBhvr>
                                        <p:cTn id="6" dur="1" fill="hold">
                                          <p:stCondLst>
                                            <p:cond delay="0"/>
                                          </p:stCondLst>
                                        </p:cTn>
                                        <p:tgtEl>
                                          <p:spTgt spid="40964"/>
                                        </p:tgtEl>
                                        <p:attrNameLst>
                                          <p:attrName>style.visibility</p:attrName>
                                        </p:attrNameLst>
                                      </p:cBhvr>
                                      <p:to>
                                        <p:strVal val="visible"/>
                                      </p:to>
                                    </p:set>
                                    <p:animEffect transition="in" filter="circle(out)">
                                      <p:cBhvr>
                                        <p:cTn id="7" dur="1000"/>
                                        <p:tgtEl>
                                          <p:spTgt spid="40964"/>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par>
                          <p:cTn id="8" fill="hold" nodeType="afterGroup">
                            <p:stCondLst>
                              <p:cond delay="1000"/>
                            </p:stCondLst>
                            <p:childTnLst>
                              <p:par>
                                <p:cTn id="9" presetID="18" presetClass="entr" presetSubtype="6" fill="hold" grpId="0" nodeType="afterEffect">
                                  <p:stCondLst>
                                    <p:cond delay="0"/>
                                  </p:stCondLst>
                                  <p:childTnLst>
                                    <p:set>
                                      <p:cBhvr>
                                        <p:cTn id="10" dur="1" fill="hold">
                                          <p:stCondLst>
                                            <p:cond delay="0"/>
                                          </p:stCondLst>
                                        </p:cTn>
                                        <p:tgtEl>
                                          <p:spTgt spid="40968"/>
                                        </p:tgtEl>
                                        <p:attrNameLst>
                                          <p:attrName>style.visibility</p:attrName>
                                        </p:attrNameLst>
                                      </p:cBhvr>
                                      <p:to>
                                        <p:strVal val="visible"/>
                                      </p:to>
                                    </p:set>
                                    <p:animEffect transition="in" filter="strips(downRight)">
                                      <p:cBhvr>
                                        <p:cTn id="11" dur="5000"/>
                                        <p:tgtEl>
                                          <p:spTgt spid="4096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6" presetClass="entr" presetSubtype="32" fill="hold" nodeType="clickEffect">
                                  <p:stCondLst>
                                    <p:cond delay="0"/>
                                  </p:stCondLst>
                                  <p:childTnLst>
                                    <p:set>
                                      <p:cBhvr>
                                        <p:cTn id="15" dur="1" fill="hold">
                                          <p:stCondLst>
                                            <p:cond delay="0"/>
                                          </p:stCondLst>
                                        </p:cTn>
                                        <p:tgtEl>
                                          <p:spTgt spid="40966"/>
                                        </p:tgtEl>
                                        <p:attrNameLst>
                                          <p:attrName>style.visibility</p:attrName>
                                        </p:attrNameLst>
                                      </p:cBhvr>
                                      <p:to>
                                        <p:strVal val="visible"/>
                                      </p:to>
                                    </p:set>
                                    <p:animEffect transition="in" filter="circle(out)">
                                      <p:cBhvr>
                                        <p:cTn id="16" dur="3000"/>
                                        <p:tgtEl>
                                          <p:spTgt spid="40966"/>
                                        </p:tgtEl>
                                      </p:cBhvr>
                                    </p:animEffect>
                                  </p:childTnLst>
                                  <p:subTnLst>
                                    <p:audio>
                                      <p:cMediaNode>
                                        <p:cTn display="0" masterRel="sameClick">
                                          <p:stCondLst>
                                            <p:cond evt="begin" delay="0">
                                              <p:tn val="14"/>
                                            </p:cond>
                                          </p:stCondLst>
                                          <p:endCondLst>
                                            <p:cond evt="onStopAudio" delay="0">
                                              <p:tgtEl>
                                                <p:sldTgt/>
                                              </p:tgtEl>
                                            </p:cond>
                                          </p:endCondLst>
                                        </p:cTn>
                                        <p:tgtEl>
                                          <p:sndTgt r:embed="rId3" name="chimes.wav"/>
                                        </p:tgtEl>
                                      </p:cMediaNode>
                                    </p:audio>
                                  </p:subTnLst>
                                </p:cTn>
                              </p:par>
                            </p:childTnLst>
                          </p:cTn>
                        </p:par>
                        <p:par>
                          <p:cTn id="17" fill="hold" nodeType="afterGroup">
                            <p:stCondLst>
                              <p:cond delay="3000"/>
                            </p:stCondLst>
                            <p:childTnLst>
                              <p:par>
                                <p:cTn id="18" presetID="18" presetClass="entr" presetSubtype="6" fill="hold" grpId="0" nodeType="afterEffect">
                                  <p:stCondLst>
                                    <p:cond delay="0"/>
                                  </p:stCondLst>
                                  <p:childTnLst>
                                    <p:set>
                                      <p:cBhvr>
                                        <p:cTn id="19" dur="1" fill="hold">
                                          <p:stCondLst>
                                            <p:cond delay="0"/>
                                          </p:stCondLst>
                                        </p:cTn>
                                        <p:tgtEl>
                                          <p:spTgt spid="40967"/>
                                        </p:tgtEl>
                                        <p:attrNameLst>
                                          <p:attrName>style.visibility</p:attrName>
                                        </p:attrNameLst>
                                      </p:cBhvr>
                                      <p:to>
                                        <p:strVal val="visible"/>
                                      </p:to>
                                    </p:set>
                                    <p:animEffect transition="in" filter="strips(downRight)">
                                      <p:cBhvr>
                                        <p:cTn id="20" dur="5000"/>
                                        <p:tgtEl>
                                          <p:spTgt spid="409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7" grpId="0" animBg="1"/>
      <p:bldP spid="40968"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HTTH 9a">
            <a:extLst>
              <a:ext uri="{FF2B5EF4-FFF2-40B4-BE49-F238E27FC236}">
                <a16:creationId xmlns:a16="http://schemas.microsoft.com/office/drawing/2014/main" id="{46158EA7-468E-4B15-BBCD-7C129FA0CF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914400"/>
            <a:ext cx="8153400" cy="524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59" name="Text Box 3">
            <a:extLst>
              <a:ext uri="{FF2B5EF4-FFF2-40B4-BE49-F238E27FC236}">
                <a16:creationId xmlns:a16="http://schemas.microsoft.com/office/drawing/2014/main" id="{369746B4-9F47-4206-AB38-26C7E7284DB6}"/>
              </a:ext>
            </a:extLst>
          </p:cNvPr>
          <p:cNvSpPr txBox="1">
            <a:spLocks noChangeArrowheads="1"/>
          </p:cNvSpPr>
          <p:nvPr/>
        </p:nvSpPr>
        <p:spPr bwMode="auto">
          <a:xfrm>
            <a:off x="159026" y="42672"/>
            <a:ext cx="1203297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marL="342900" indent="-342900"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spcBef>
                <a:spcPct val="50000"/>
              </a:spcBef>
            </a:pPr>
            <a:r>
              <a:rPr lang="en-US" altLang="en-US" sz="2800" b="1" dirty="0" err="1">
                <a:solidFill>
                  <a:srgbClr val="66FF33"/>
                </a:solidFill>
              </a:rPr>
              <a:t>Bảng</a:t>
            </a:r>
            <a:r>
              <a:rPr lang="en-US" altLang="en-US" sz="2800" b="1" dirty="0">
                <a:solidFill>
                  <a:srgbClr val="66FF33"/>
                </a:solidFill>
              </a:rPr>
              <a:t> </a:t>
            </a:r>
            <a:r>
              <a:rPr lang="en-US" altLang="en-US" sz="2800" b="1" dirty="0" err="1">
                <a:solidFill>
                  <a:srgbClr val="66FF33"/>
                </a:solidFill>
              </a:rPr>
              <a:t>hệ</a:t>
            </a:r>
            <a:r>
              <a:rPr lang="en-US" altLang="en-US" sz="2800" b="1" dirty="0">
                <a:solidFill>
                  <a:srgbClr val="66FF33"/>
                </a:solidFill>
              </a:rPr>
              <a:t> </a:t>
            </a:r>
            <a:r>
              <a:rPr lang="en-US" altLang="en-US" sz="2800" b="1" dirty="0" err="1">
                <a:solidFill>
                  <a:srgbClr val="66FF33"/>
                </a:solidFill>
              </a:rPr>
              <a:t>thống</a:t>
            </a:r>
            <a:r>
              <a:rPr lang="en-US" altLang="en-US" sz="2800" b="1" dirty="0">
                <a:solidFill>
                  <a:srgbClr val="66FF33"/>
                </a:solidFill>
              </a:rPr>
              <a:t> </a:t>
            </a:r>
            <a:r>
              <a:rPr lang="en-US" altLang="en-US" sz="2800" b="1" dirty="0" err="1">
                <a:solidFill>
                  <a:srgbClr val="66FF33"/>
                </a:solidFill>
              </a:rPr>
              <a:t>tuần</a:t>
            </a:r>
            <a:r>
              <a:rPr lang="en-US" altLang="en-US" sz="2800" b="1" dirty="0">
                <a:solidFill>
                  <a:srgbClr val="66FF33"/>
                </a:solidFill>
              </a:rPr>
              <a:t> </a:t>
            </a:r>
            <a:r>
              <a:rPr lang="en-US" altLang="en-US" sz="2800" b="1" dirty="0" err="1">
                <a:solidFill>
                  <a:srgbClr val="66FF33"/>
                </a:solidFill>
              </a:rPr>
              <a:t>hoàn</a:t>
            </a:r>
            <a:r>
              <a:rPr lang="en-US" altLang="en-US" sz="2800" b="1" dirty="0">
                <a:solidFill>
                  <a:srgbClr val="66FF33"/>
                </a:solidFill>
              </a:rPr>
              <a:t> </a:t>
            </a:r>
            <a:r>
              <a:rPr lang="en-US" altLang="en-US" sz="2800" b="1" dirty="0" err="1">
                <a:solidFill>
                  <a:srgbClr val="66FF33"/>
                </a:solidFill>
              </a:rPr>
              <a:t>dạng</a:t>
            </a:r>
            <a:r>
              <a:rPr lang="en-US" altLang="en-US" sz="2800" b="1" dirty="0">
                <a:solidFill>
                  <a:srgbClr val="66FF33"/>
                </a:solidFill>
              </a:rPr>
              <a:t> </a:t>
            </a:r>
            <a:r>
              <a:rPr lang="en-US" altLang="en-US" sz="2800" b="1" dirty="0" err="1">
                <a:solidFill>
                  <a:srgbClr val="66FF33"/>
                </a:solidFill>
              </a:rPr>
              <a:t>thiên</a:t>
            </a:r>
            <a:r>
              <a:rPr lang="en-US" altLang="en-US" sz="2800" b="1" dirty="0">
                <a:solidFill>
                  <a:srgbClr val="66FF33"/>
                </a:solidFill>
              </a:rPr>
              <a:t> </a:t>
            </a:r>
            <a:r>
              <a:rPr lang="en-US" altLang="en-US" sz="2800" b="1" dirty="0" err="1">
                <a:solidFill>
                  <a:srgbClr val="66FF33"/>
                </a:solidFill>
              </a:rPr>
              <a:t>hà</a:t>
            </a:r>
            <a:r>
              <a:rPr lang="en-US" altLang="en-US" sz="2800" b="1" dirty="0">
                <a:solidFill>
                  <a:srgbClr val="66FF33"/>
                </a:solidFill>
              </a:rPr>
              <a:t> </a:t>
            </a:r>
          </a:p>
        </p:txBody>
      </p:sp>
      <p:pic>
        <p:nvPicPr>
          <p:cNvPr id="70660" name="Picture 4" descr="Elements-Galaxy">
            <a:extLst>
              <a:ext uri="{FF2B5EF4-FFF2-40B4-BE49-F238E27FC236}">
                <a16:creationId xmlns:a16="http://schemas.microsoft.com/office/drawing/2014/main" id="{A2C2F3A9-7AC0-4FFB-A561-F2972CD505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1032" y="588025"/>
            <a:ext cx="9619977" cy="6130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0659"/>
                                        </p:tgtEl>
                                        <p:attrNameLst>
                                          <p:attrName>style.visibility</p:attrName>
                                        </p:attrNameLst>
                                      </p:cBhvr>
                                      <p:to>
                                        <p:strVal val="visible"/>
                                      </p:to>
                                    </p:set>
                                    <p:animEffect transition="in" filter="blinds(horizontal)">
                                      <p:cBhvr>
                                        <p:cTn id="7" dur="500"/>
                                        <p:tgtEl>
                                          <p:spTgt spid="70659"/>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70660"/>
                                        </p:tgtEl>
                                        <p:attrNameLst>
                                          <p:attrName>style.visibility</p:attrName>
                                        </p:attrNameLst>
                                      </p:cBhvr>
                                      <p:to>
                                        <p:strVal val="visible"/>
                                      </p:to>
                                    </p:set>
                                    <p:animEffect transition="in" filter="wipe(up)">
                                      <p:cBhvr>
                                        <p:cTn id="11" dur="500"/>
                                        <p:tgtEl>
                                          <p:spTgt spid="70660"/>
                                        </p:tgtEl>
                                      </p:cBhvr>
                                    </p:animEffect>
                                  </p:childTnLst>
                                  <p:subTnLst>
                                    <p:audio>
                                      <p:cMediaNode>
                                        <p:cTn display="0" masterRel="sameClick">
                                          <p:stCondLst>
                                            <p:cond evt="begin" delay="0">
                                              <p:tn val="9"/>
                                            </p:cond>
                                          </p:stCondLst>
                                          <p:endCondLst>
                                            <p:cond evt="onStopAudio" delay="0">
                                              <p:tgtEl>
                                                <p:sldTgt/>
                                              </p:tgtEl>
                                            </p:cond>
                                          </p:endCondLst>
                                        </p:cTn>
                                        <p:tgtEl>
                                          <p:sndTgt r:embed="rId3" name="chimes.wav"/>
                                        </p:tgtEl>
                                      </p:cMediaNode>
                                    </p:audio>
                                  </p:sub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xit" presetSubtype="4" fill="hold" nodeType="clickEffect">
                                  <p:stCondLst>
                                    <p:cond delay="0"/>
                                  </p:stCondLst>
                                  <p:childTnLst>
                                    <p:animEffect transition="out" filter="wipe(down)">
                                      <p:cBhvr>
                                        <p:cTn id="15" dur="500"/>
                                        <p:tgtEl>
                                          <p:spTgt spid="70660"/>
                                        </p:tgtEl>
                                      </p:cBhvr>
                                    </p:animEffect>
                                    <p:set>
                                      <p:cBhvr>
                                        <p:cTn id="16" dur="1" fill="hold">
                                          <p:stCondLst>
                                            <p:cond delay="499"/>
                                          </p:stCondLst>
                                        </p:cTn>
                                        <p:tgtEl>
                                          <p:spTgt spid="70660"/>
                                        </p:tgtEl>
                                        <p:attrNameLst>
                                          <p:attrName>style.visibility</p:attrName>
                                        </p:attrNameLst>
                                      </p:cBhvr>
                                      <p:to>
                                        <p:strVal val="hidden"/>
                                      </p:to>
                                    </p:set>
                                  </p:childTnLst>
                                  <p:subTnLst>
                                    <p:audio>
                                      <p:cMediaNode>
                                        <p:cTn display="0" masterRel="sameClick">
                                          <p:stCondLst>
                                            <p:cond evt="begin" delay="0">
                                              <p:tn val="14"/>
                                            </p:cond>
                                          </p:stCondLst>
                                          <p:endCondLst>
                                            <p:cond evt="onStopAudio" delay="0">
                                              <p:tgtEl>
                                                <p:sldTgt/>
                                              </p:tgtEl>
                                            </p:cond>
                                          </p:endCondLst>
                                        </p:cTn>
                                        <p:tgtEl>
                                          <p:sndTgt r:embed="rId3" name="chimes.wav"/>
                                        </p:tgtEl>
                                      </p:cMediaNode>
                                    </p:audio>
                                  </p:subTnLst>
                                </p:cTn>
                              </p:par>
                            </p:childTnLst>
                          </p:cTn>
                        </p:par>
                        <p:par>
                          <p:cTn id="17" fill="hold" nodeType="afterGroup">
                            <p:stCondLst>
                              <p:cond delay="500"/>
                            </p:stCondLst>
                            <p:childTnLst>
                              <p:par>
                                <p:cTn id="18" presetID="22" presetClass="entr" presetSubtype="1" fill="hold" nodeType="afterEffect">
                                  <p:stCondLst>
                                    <p:cond delay="0"/>
                                  </p:stCondLst>
                                  <p:childTnLst>
                                    <p:set>
                                      <p:cBhvr>
                                        <p:cTn id="19" dur="1" fill="hold">
                                          <p:stCondLst>
                                            <p:cond delay="0"/>
                                          </p:stCondLst>
                                        </p:cTn>
                                        <p:tgtEl>
                                          <p:spTgt spid="70658"/>
                                        </p:tgtEl>
                                        <p:attrNameLst>
                                          <p:attrName>style.visibility</p:attrName>
                                        </p:attrNameLst>
                                      </p:cBhvr>
                                      <p:to>
                                        <p:strVal val="visible"/>
                                      </p:to>
                                    </p:set>
                                    <p:animEffect transition="in" filter="wipe(up)">
                                      <p:cBhvr>
                                        <p:cTn id="20" dur="500"/>
                                        <p:tgtEl>
                                          <p:spTgt spid="70658"/>
                                        </p:tgtEl>
                                      </p:cBhvr>
                                    </p:animEffect>
                                  </p:childTnLst>
                                  <p:subTnLst>
                                    <p:audio>
                                      <p:cMediaNode>
                                        <p:cTn display="0" masterRel="sameClick">
                                          <p:stCondLst>
                                            <p:cond evt="begin" delay="0">
                                              <p:tn val="18"/>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9"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HTTH 4">
            <a:extLst>
              <a:ext uri="{FF2B5EF4-FFF2-40B4-BE49-F238E27FC236}">
                <a16:creationId xmlns:a16="http://schemas.microsoft.com/office/drawing/2014/main" id="{4049181E-FAD9-42BF-B2E8-9C2D2DB8BE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1580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Text Box 4">
            <a:extLst>
              <a:ext uri="{FF2B5EF4-FFF2-40B4-BE49-F238E27FC236}">
                <a16:creationId xmlns:a16="http://schemas.microsoft.com/office/drawing/2014/main" id="{0F85A523-38A0-46C4-9D6B-18115029B27D}"/>
              </a:ext>
            </a:extLst>
          </p:cNvPr>
          <p:cNvSpPr txBox="1">
            <a:spLocks noChangeArrowheads="1"/>
          </p:cNvSpPr>
          <p:nvPr/>
        </p:nvSpPr>
        <p:spPr bwMode="auto">
          <a:xfrm>
            <a:off x="1768642" y="6071937"/>
            <a:ext cx="893144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spcBef>
                <a:spcPct val="50000"/>
              </a:spcBef>
            </a:pPr>
            <a:r>
              <a:rPr lang="en-US" altLang="en-US" sz="3200" b="1" dirty="0" err="1">
                <a:solidFill>
                  <a:srgbClr val="FF0000"/>
                </a:solidFill>
              </a:rPr>
              <a:t>Bảng</a:t>
            </a:r>
            <a:r>
              <a:rPr lang="en-US" altLang="en-US" sz="3200" b="1" dirty="0">
                <a:solidFill>
                  <a:srgbClr val="FF0000"/>
                </a:solidFill>
              </a:rPr>
              <a:t> </a:t>
            </a:r>
            <a:r>
              <a:rPr lang="en-US" altLang="en-US" sz="3200" b="1" dirty="0" err="1">
                <a:solidFill>
                  <a:srgbClr val="FF0000"/>
                </a:solidFill>
              </a:rPr>
              <a:t>hệ</a:t>
            </a:r>
            <a:r>
              <a:rPr lang="en-US" altLang="en-US" sz="3200" b="1" dirty="0">
                <a:solidFill>
                  <a:srgbClr val="FF0000"/>
                </a:solidFill>
              </a:rPr>
              <a:t> </a:t>
            </a:r>
            <a:r>
              <a:rPr lang="en-US" altLang="en-US" sz="3200" b="1" dirty="0" err="1">
                <a:solidFill>
                  <a:srgbClr val="FF0000"/>
                </a:solidFill>
              </a:rPr>
              <a:t>thống</a:t>
            </a:r>
            <a:r>
              <a:rPr lang="en-US" altLang="en-US" sz="3200" b="1" dirty="0">
                <a:solidFill>
                  <a:srgbClr val="FF0000"/>
                </a:solidFill>
              </a:rPr>
              <a:t> </a:t>
            </a:r>
            <a:r>
              <a:rPr lang="en-US" altLang="en-US" sz="3200" b="1" dirty="0" err="1">
                <a:solidFill>
                  <a:srgbClr val="FF0000"/>
                </a:solidFill>
              </a:rPr>
              <a:t>tuần</a:t>
            </a:r>
            <a:r>
              <a:rPr lang="en-US" altLang="en-US" sz="3200" b="1" dirty="0">
                <a:solidFill>
                  <a:srgbClr val="FF0000"/>
                </a:solidFill>
              </a:rPr>
              <a:t> </a:t>
            </a:r>
            <a:r>
              <a:rPr lang="en-US" altLang="en-US" sz="3200" b="1" dirty="0" err="1">
                <a:solidFill>
                  <a:srgbClr val="FF0000"/>
                </a:solidFill>
              </a:rPr>
              <a:t>hoàn</a:t>
            </a:r>
            <a:r>
              <a:rPr lang="en-US" altLang="en-US" sz="3200" b="1" dirty="0">
                <a:solidFill>
                  <a:srgbClr val="FF0000"/>
                </a:solidFill>
              </a:rPr>
              <a:t> </a:t>
            </a:r>
            <a:r>
              <a:rPr lang="en-US" altLang="en-US" sz="3200" b="1" dirty="0" err="1">
                <a:solidFill>
                  <a:srgbClr val="FF0000"/>
                </a:solidFill>
              </a:rPr>
              <a:t>dạng</a:t>
            </a:r>
            <a:r>
              <a:rPr lang="en-US" altLang="en-US" sz="3200" b="1" dirty="0">
                <a:solidFill>
                  <a:srgbClr val="FF0000"/>
                </a:solidFill>
              </a:rPr>
              <a:t> </a:t>
            </a:r>
            <a:r>
              <a:rPr lang="en-US" altLang="en-US" sz="3200" b="1" dirty="0" err="1">
                <a:solidFill>
                  <a:srgbClr val="FF0000"/>
                </a:solidFill>
              </a:rPr>
              <a:t>viên</a:t>
            </a:r>
            <a:r>
              <a:rPr lang="en-US" altLang="en-US" sz="3200" b="1" dirty="0">
                <a:solidFill>
                  <a:srgbClr val="FF0000"/>
                </a:solidFill>
              </a:rPr>
              <a:t> bi</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9" presetClass="entr" presetSubtype="10" fill="hold" nodeType="afterEffect">
                                  <p:stCondLst>
                                    <p:cond delay="0"/>
                                  </p:stCondLst>
                                  <p:childTnLst>
                                    <p:set>
                                      <p:cBhvr>
                                        <p:cTn id="6" dur="1" fill="hold">
                                          <p:stCondLst>
                                            <p:cond delay="0"/>
                                          </p:stCondLst>
                                        </p:cTn>
                                        <p:tgtEl>
                                          <p:spTgt spid="74754"/>
                                        </p:tgtEl>
                                        <p:attrNameLst>
                                          <p:attrName>style.visibility</p:attrName>
                                        </p:attrNameLst>
                                      </p:cBhvr>
                                      <p:to>
                                        <p:strVal val="visible"/>
                                      </p:to>
                                    </p:set>
                                    <p:anim calcmode="lin" valueType="num">
                                      <p:cBhvr>
                                        <p:cTn id="7" dur="3000" fill="hold"/>
                                        <p:tgtEl>
                                          <p:spTgt spid="74754"/>
                                        </p:tgtEl>
                                        <p:attrNameLst>
                                          <p:attrName>ppt_w</p:attrName>
                                        </p:attrNameLst>
                                      </p:cBhvr>
                                      <p:tavLst>
                                        <p:tav tm="0" fmla="#ppt_w*sin(2.5*pi*$)">
                                          <p:val>
                                            <p:fltVal val="0"/>
                                          </p:val>
                                        </p:tav>
                                        <p:tav tm="100000">
                                          <p:val>
                                            <p:fltVal val="1"/>
                                          </p:val>
                                        </p:tav>
                                      </p:tavLst>
                                    </p:anim>
                                    <p:anim calcmode="lin" valueType="num">
                                      <p:cBhvr>
                                        <p:cTn id="8" dur="3000" fill="hold"/>
                                        <p:tgtEl>
                                          <p:spTgt spid="7475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FBF0A933-AFCD-4607-AA99-38AE014B8F40}"/>
              </a:ext>
            </a:extLst>
          </p:cNvPr>
          <p:cNvSpPr>
            <a:spLocks noChangeArrowheads="1"/>
          </p:cNvSpPr>
          <p:nvPr/>
        </p:nvSpPr>
        <p:spPr bwMode="auto">
          <a:xfrm>
            <a:off x="1524001" y="1155057"/>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n-US"/>
          </a:p>
        </p:txBody>
      </p:sp>
      <p:pic>
        <p:nvPicPr>
          <p:cNvPr id="26627" name="Picture 3">
            <a:extLst>
              <a:ext uri="{FF2B5EF4-FFF2-40B4-BE49-F238E27FC236}">
                <a16:creationId xmlns:a16="http://schemas.microsoft.com/office/drawing/2014/main" id="{BFAC10CE-9CF1-4147-9354-3434C19706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81300" y="1209676"/>
            <a:ext cx="6629400"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Text Box 4">
            <a:extLst>
              <a:ext uri="{FF2B5EF4-FFF2-40B4-BE49-F238E27FC236}">
                <a16:creationId xmlns:a16="http://schemas.microsoft.com/office/drawing/2014/main" id="{4B7CEE16-4230-4EA6-9293-B2C006A54F91}"/>
              </a:ext>
            </a:extLst>
          </p:cNvPr>
          <p:cNvSpPr txBox="1">
            <a:spLocks noChangeArrowheads="1"/>
          </p:cNvSpPr>
          <p:nvPr/>
        </p:nvSpPr>
        <p:spPr bwMode="auto">
          <a:xfrm>
            <a:off x="0" y="-44117"/>
            <a:ext cx="9144000" cy="427037"/>
          </a:xfrm>
          <a:prstGeom prst="rect">
            <a:avLst/>
          </a:prstGeom>
          <a:solidFill>
            <a:srgbClr val="0000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spcBef>
                <a:spcPct val="50000"/>
              </a:spcBef>
            </a:pPr>
            <a:r>
              <a:rPr lang="en-US" altLang="en-US" sz="2200" b="1" dirty="0" err="1">
                <a:solidFill>
                  <a:srgbClr val="FFFF00"/>
                </a:solidFill>
              </a:rPr>
              <a:t>Bảng</a:t>
            </a:r>
            <a:r>
              <a:rPr lang="en-US" altLang="en-US" sz="2200" b="1" dirty="0">
                <a:solidFill>
                  <a:srgbClr val="FFFF00"/>
                </a:solidFill>
              </a:rPr>
              <a:t> </a:t>
            </a:r>
            <a:r>
              <a:rPr lang="en-US" altLang="en-US" sz="2200" b="1" dirty="0" err="1">
                <a:solidFill>
                  <a:srgbClr val="FFFF00"/>
                </a:solidFill>
              </a:rPr>
              <a:t>hệ</a:t>
            </a:r>
            <a:r>
              <a:rPr lang="en-US" altLang="en-US" sz="2200" b="1" dirty="0">
                <a:solidFill>
                  <a:srgbClr val="FFFF00"/>
                </a:solidFill>
              </a:rPr>
              <a:t> </a:t>
            </a:r>
            <a:r>
              <a:rPr lang="en-US" altLang="en-US" sz="2200" b="1" dirty="0" err="1">
                <a:solidFill>
                  <a:srgbClr val="FFFF00"/>
                </a:solidFill>
              </a:rPr>
              <a:t>thống</a:t>
            </a:r>
            <a:r>
              <a:rPr lang="en-US" altLang="en-US" sz="2200" b="1" dirty="0">
                <a:solidFill>
                  <a:srgbClr val="FFFF00"/>
                </a:solidFill>
              </a:rPr>
              <a:t> </a:t>
            </a:r>
            <a:r>
              <a:rPr lang="en-US" altLang="en-US" sz="2200" b="1" dirty="0" err="1">
                <a:solidFill>
                  <a:srgbClr val="FFFF00"/>
                </a:solidFill>
              </a:rPr>
              <a:t>tuần</a:t>
            </a:r>
            <a:r>
              <a:rPr lang="en-US" altLang="en-US" sz="2200" b="1" dirty="0">
                <a:solidFill>
                  <a:srgbClr val="FFFF00"/>
                </a:solidFill>
              </a:rPr>
              <a:t> </a:t>
            </a:r>
            <a:r>
              <a:rPr lang="en-US" altLang="en-US" sz="2200" b="1" dirty="0" err="1">
                <a:solidFill>
                  <a:srgbClr val="FFFF00"/>
                </a:solidFill>
              </a:rPr>
              <a:t>hoàn</a:t>
            </a:r>
            <a:r>
              <a:rPr lang="en-US" altLang="en-US" sz="2200" b="1" dirty="0">
                <a:solidFill>
                  <a:srgbClr val="FFFF00"/>
                </a:solidFill>
              </a:rPr>
              <a:t> </a:t>
            </a:r>
            <a:r>
              <a:rPr lang="en-US" altLang="en-US" sz="2200" b="1" dirty="0" err="1">
                <a:solidFill>
                  <a:srgbClr val="FFFF00"/>
                </a:solidFill>
              </a:rPr>
              <a:t>bằng</a:t>
            </a:r>
            <a:r>
              <a:rPr lang="en-US" altLang="en-US" sz="2200" b="1" dirty="0">
                <a:solidFill>
                  <a:srgbClr val="FFFF00"/>
                </a:solidFill>
              </a:rPr>
              <a:t> </a:t>
            </a:r>
            <a:r>
              <a:rPr lang="en-US" altLang="en-US" sz="2200" b="1" dirty="0" err="1">
                <a:solidFill>
                  <a:srgbClr val="FFFF00"/>
                </a:solidFill>
              </a:rPr>
              <a:t>hình</a:t>
            </a:r>
            <a:r>
              <a:rPr lang="en-US" altLang="en-US" sz="2200" b="1" dirty="0">
                <a:solidFill>
                  <a:srgbClr val="FFFF00"/>
                </a:solidFill>
              </a:rPr>
              <a:t> </a:t>
            </a:r>
            <a:r>
              <a:rPr lang="en-US" altLang="en-US" sz="2200" b="1" dirty="0" err="1">
                <a:solidFill>
                  <a:srgbClr val="FFFF00"/>
                </a:solidFill>
              </a:rPr>
              <a:t>ảnh</a:t>
            </a:r>
            <a:r>
              <a:rPr lang="en-US" altLang="en-US" sz="2200" b="1" dirty="0">
                <a:solidFill>
                  <a:srgbClr val="FFFF00"/>
                </a:solidFill>
              </a:rPr>
              <a:t> </a:t>
            </a:r>
          </a:p>
        </p:txBody>
      </p:sp>
      <p:pic>
        <p:nvPicPr>
          <p:cNvPr id="26630" name="Picture 6" descr="bang tuan hoan">
            <a:extLst>
              <a:ext uri="{FF2B5EF4-FFF2-40B4-BE49-F238E27FC236}">
                <a16:creationId xmlns:a16="http://schemas.microsoft.com/office/drawing/2014/main" id="{B80F28FE-36D1-48F3-A7E4-E86BBBAAE8F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4740" y="418028"/>
            <a:ext cx="11262130" cy="6439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1" name="Picture 7" descr="bang tuan hoan cong cu">
            <a:extLst>
              <a:ext uri="{FF2B5EF4-FFF2-40B4-BE49-F238E27FC236}">
                <a16:creationId xmlns:a16="http://schemas.microsoft.com/office/drawing/2014/main" id="{5D9F6D4D-B5A5-47D8-8042-76171D86C00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5138"/>
          <a:stretch/>
        </p:blipFill>
        <p:spPr bwMode="auto">
          <a:xfrm>
            <a:off x="1088199" y="404468"/>
            <a:ext cx="9579799" cy="6453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2" name="Picture 8" descr="banh">
            <a:extLst>
              <a:ext uri="{FF2B5EF4-FFF2-40B4-BE49-F238E27FC236}">
                <a16:creationId xmlns:a16="http://schemas.microsoft.com/office/drawing/2014/main" id="{DA0FCC63-07D3-40DA-A8D5-F6083199467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7616" y="366716"/>
            <a:ext cx="10022906" cy="6491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mb/>
    <p:sndAc>
      <p:stSnd>
        <p:snd r:embed="rId3"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26628"/>
                                        </p:tgtEl>
                                        <p:attrNameLst>
                                          <p:attrName>style.visibility</p:attrName>
                                        </p:attrNameLst>
                                      </p:cBhvr>
                                      <p:to>
                                        <p:strVal val="visible"/>
                                      </p:to>
                                    </p:set>
                                    <p:animEffect transition="in" filter="strips(downRight)">
                                      <p:cBhvr>
                                        <p:cTn id="7" dur="5000"/>
                                        <p:tgtEl>
                                          <p:spTgt spid="2662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xit" presetSubtype="4" fill="hold" nodeType="clickEffect">
                                  <p:stCondLst>
                                    <p:cond delay="0"/>
                                  </p:stCondLst>
                                  <p:childTnLst>
                                    <p:animEffect transition="out" filter="wipe(down)">
                                      <p:cBhvr>
                                        <p:cTn id="11" dur="500"/>
                                        <p:tgtEl>
                                          <p:spTgt spid="26627"/>
                                        </p:tgtEl>
                                      </p:cBhvr>
                                    </p:animEffect>
                                    <p:set>
                                      <p:cBhvr>
                                        <p:cTn id="12" dur="1" fill="hold">
                                          <p:stCondLst>
                                            <p:cond delay="499"/>
                                          </p:stCondLst>
                                        </p:cTn>
                                        <p:tgtEl>
                                          <p:spTgt spid="26627"/>
                                        </p:tgtEl>
                                        <p:attrNameLst>
                                          <p:attrName>style.visibility</p:attrName>
                                        </p:attrNameLst>
                                      </p:cBhvr>
                                      <p:to>
                                        <p:strVal val="hidden"/>
                                      </p:to>
                                    </p:set>
                                  </p:childTnLst>
                                </p:cTn>
                              </p:par>
                            </p:childTnLst>
                          </p:cTn>
                        </p:par>
                        <p:par>
                          <p:cTn id="13" fill="hold" nodeType="afterGroup">
                            <p:stCondLst>
                              <p:cond delay="500"/>
                            </p:stCondLst>
                            <p:childTnLst>
                              <p:par>
                                <p:cTn id="14" presetID="22" presetClass="entr" presetSubtype="1" fill="hold" nodeType="afterEffect">
                                  <p:stCondLst>
                                    <p:cond delay="0"/>
                                  </p:stCondLst>
                                  <p:childTnLst>
                                    <p:set>
                                      <p:cBhvr>
                                        <p:cTn id="15" dur="1" fill="hold">
                                          <p:stCondLst>
                                            <p:cond delay="0"/>
                                          </p:stCondLst>
                                        </p:cTn>
                                        <p:tgtEl>
                                          <p:spTgt spid="26630"/>
                                        </p:tgtEl>
                                        <p:attrNameLst>
                                          <p:attrName>style.visibility</p:attrName>
                                        </p:attrNameLst>
                                      </p:cBhvr>
                                      <p:to>
                                        <p:strVal val="visible"/>
                                      </p:to>
                                    </p:set>
                                    <p:animEffect transition="in" filter="wipe(up)">
                                      <p:cBhvr>
                                        <p:cTn id="16" dur="500"/>
                                        <p:tgtEl>
                                          <p:spTgt spid="26630"/>
                                        </p:tgtEl>
                                      </p:cBhvr>
                                    </p:animEffect>
                                  </p:childTnLst>
                                  <p:subTnLst>
                                    <p:audio>
                                      <p:cMediaNode>
                                        <p:cTn display="0" masterRel="sameClick">
                                          <p:stCondLst>
                                            <p:cond evt="begin" delay="0">
                                              <p:tn val="14"/>
                                            </p:cond>
                                          </p:stCondLst>
                                          <p:endCondLst>
                                            <p:cond evt="onStopAudio" delay="0">
                                              <p:tgtEl>
                                                <p:sldTgt/>
                                              </p:tgtEl>
                                            </p:cond>
                                          </p:endCondLst>
                                        </p:cTn>
                                        <p:tgtEl>
                                          <p:sndTgt r:embed="rId3" name="chimes.wav"/>
                                        </p:tgtEl>
                                      </p:cMediaNode>
                                    </p:audio>
                                  </p:sub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xit" presetSubtype="4" fill="hold" nodeType="clickEffect">
                                  <p:stCondLst>
                                    <p:cond delay="0"/>
                                  </p:stCondLst>
                                  <p:childTnLst>
                                    <p:animEffect transition="out" filter="wipe(down)">
                                      <p:cBhvr>
                                        <p:cTn id="20" dur="500"/>
                                        <p:tgtEl>
                                          <p:spTgt spid="26630"/>
                                        </p:tgtEl>
                                      </p:cBhvr>
                                    </p:animEffect>
                                    <p:set>
                                      <p:cBhvr>
                                        <p:cTn id="21" dur="1" fill="hold">
                                          <p:stCondLst>
                                            <p:cond delay="499"/>
                                          </p:stCondLst>
                                        </p:cTn>
                                        <p:tgtEl>
                                          <p:spTgt spid="26630"/>
                                        </p:tgtEl>
                                        <p:attrNameLst>
                                          <p:attrName>style.visibility</p:attrName>
                                        </p:attrNameLst>
                                      </p:cBhvr>
                                      <p:to>
                                        <p:strVal val="hidden"/>
                                      </p:to>
                                    </p:set>
                                  </p:childTnLst>
                                </p:cTn>
                              </p:par>
                            </p:childTnLst>
                          </p:cTn>
                        </p:par>
                        <p:par>
                          <p:cTn id="22" fill="hold" nodeType="afterGroup">
                            <p:stCondLst>
                              <p:cond delay="500"/>
                            </p:stCondLst>
                            <p:childTnLst>
                              <p:par>
                                <p:cTn id="23" presetID="22" presetClass="entr" presetSubtype="1" fill="hold" nodeType="afterEffect">
                                  <p:stCondLst>
                                    <p:cond delay="0"/>
                                  </p:stCondLst>
                                  <p:childTnLst>
                                    <p:set>
                                      <p:cBhvr>
                                        <p:cTn id="24" dur="1" fill="hold">
                                          <p:stCondLst>
                                            <p:cond delay="0"/>
                                          </p:stCondLst>
                                        </p:cTn>
                                        <p:tgtEl>
                                          <p:spTgt spid="26631"/>
                                        </p:tgtEl>
                                        <p:attrNameLst>
                                          <p:attrName>style.visibility</p:attrName>
                                        </p:attrNameLst>
                                      </p:cBhvr>
                                      <p:to>
                                        <p:strVal val="visible"/>
                                      </p:to>
                                    </p:set>
                                    <p:animEffect transition="in" filter="wipe(up)">
                                      <p:cBhvr>
                                        <p:cTn id="25" dur="500"/>
                                        <p:tgtEl>
                                          <p:spTgt spid="26631"/>
                                        </p:tgtEl>
                                      </p:cBhvr>
                                    </p:animEffect>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xit" presetSubtype="4" fill="hold" nodeType="clickEffect">
                                  <p:stCondLst>
                                    <p:cond delay="0"/>
                                  </p:stCondLst>
                                  <p:childTnLst>
                                    <p:animEffect transition="out" filter="wipe(down)">
                                      <p:cBhvr>
                                        <p:cTn id="29" dur="500"/>
                                        <p:tgtEl>
                                          <p:spTgt spid="26631"/>
                                        </p:tgtEl>
                                      </p:cBhvr>
                                    </p:animEffect>
                                    <p:set>
                                      <p:cBhvr>
                                        <p:cTn id="30" dur="1" fill="hold">
                                          <p:stCondLst>
                                            <p:cond delay="499"/>
                                          </p:stCondLst>
                                        </p:cTn>
                                        <p:tgtEl>
                                          <p:spTgt spid="26631"/>
                                        </p:tgtEl>
                                        <p:attrNameLst>
                                          <p:attrName>style.visibility</p:attrName>
                                        </p:attrNameLst>
                                      </p:cBhvr>
                                      <p:to>
                                        <p:strVal val="hidden"/>
                                      </p:to>
                                    </p:set>
                                  </p:childTnLst>
                                </p:cTn>
                              </p:par>
                            </p:childTnLst>
                          </p:cTn>
                        </p:par>
                        <p:par>
                          <p:cTn id="31" fill="hold" nodeType="afterGroup">
                            <p:stCondLst>
                              <p:cond delay="500"/>
                            </p:stCondLst>
                            <p:childTnLst>
                              <p:par>
                                <p:cTn id="32" presetID="22" presetClass="entr" presetSubtype="1" fill="hold" nodeType="afterEffect">
                                  <p:stCondLst>
                                    <p:cond delay="0"/>
                                  </p:stCondLst>
                                  <p:childTnLst>
                                    <p:set>
                                      <p:cBhvr>
                                        <p:cTn id="33" dur="1" fill="hold">
                                          <p:stCondLst>
                                            <p:cond delay="0"/>
                                          </p:stCondLst>
                                        </p:cTn>
                                        <p:tgtEl>
                                          <p:spTgt spid="26632"/>
                                        </p:tgtEl>
                                        <p:attrNameLst>
                                          <p:attrName>style.visibility</p:attrName>
                                        </p:attrNameLst>
                                      </p:cBhvr>
                                      <p:to>
                                        <p:strVal val="visible"/>
                                      </p:to>
                                    </p:set>
                                    <p:animEffect transition="in" filter="wipe(up)">
                                      <p:cBhvr>
                                        <p:cTn id="34" dur="500"/>
                                        <p:tgtEl>
                                          <p:spTgt spid="26632"/>
                                        </p:tgtEl>
                                      </p:cBhvr>
                                    </p:animEffect>
                                  </p:childTnLst>
                                  <p:subTnLst>
                                    <p:audio>
                                      <p:cMediaNode>
                                        <p:cTn display="0" masterRel="sameClick">
                                          <p:stCondLst>
                                            <p:cond evt="begin" delay="0">
                                              <p:tn val="32"/>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8"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39A53537-DC3D-49CF-AC45-E9D5761B8843}"/>
              </a:ext>
            </a:extLst>
          </p:cNvPr>
          <p:cNvSpPr>
            <a:spLocks noChangeArrowheads="1"/>
          </p:cNvSpPr>
          <p:nvPr/>
        </p:nvSpPr>
        <p:spPr bwMode="auto">
          <a:xfrm>
            <a:off x="1524001" y="1207444"/>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n-US"/>
          </a:p>
        </p:txBody>
      </p:sp>
      <p:pic>
        <p:nvPicPr>
          <p:cNvPr id="19459" name="Picture 3">
            <a:extLst>
              <a:ext uri="{FF2B5EF4-FFF2-40B4-BE49-F238E27FC236}">
                <a16:creationId xmlns:a16="http://schemas.microsoft.com/office/drawing/2014/main" id="{F5100A3D-877C-468A-AA0C-795673BDD8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800" y="179388"/>
            <a:ext cx="7353300" cy="538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Text Box 4">
            <a:extLst>
              <a:ext uri="{FF2B5EF4-FFF2-40B4-BE49-F238E27FC236}">
                <a16:creationId xmlns:a16="http://schemas.microsoft.com/office/drawing/2014/main" id="{20CCFEBC-3C67-4842-8795-6D7DE4C08B89}"/>
              </a:ext>
            </a:extLst>
          </p:cNvPr>
          <p:cNvSpPr txBox="1">
            <a:spLocks noChangeArrowheads="1"/>
          </p:cNvSpPr>
          <p:nvPr/>
        </p:nvSpPr>
        <p:spPr bwMode="auto">
          <a:xfrm>
            <a:off x="1524000" y="5867400"/>
            <a:ext cx="91440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spcBef>
                <a:spcPct val="50000"/>
              </a:spcBef>
            </a:pPr>
            <a:r>
              <a:rPr lang="en-US" altLang="en-US" sz="2200" b="1" dirty="0" err="1">
                <a:solidFill>
                  <a:srgbClr val="FF0000"/>
                </a:solidFill>
              </a:rPr>
              <a:t>Bảng</a:t>
            </a:r>
            <a:r>
              <a:rPr lang="en-US" altLang="en-US" sz="2200" b="1" dirty="0">
                <a:solidFill>
                  <a:srgbClr val="FF0000"/>
                </a:solidFill>
              </a:rPr>
              <a:t> </a:t>
            </a:r>
            <a:r>
              <a:rPr lang="en-US" altLang="en-US" sz="2200" b="1" dirty="0" err="1">
                <a:solidFill>
                  <a:srgbClr val="FF0000"/>
                </a:solidFill>
              </a:rPr>
              <a:t>hệ</a:t>
            </a:r>
            <a:r>
              <a:rPr lang="en-US" altLang="en-US" sz="2200" b="1" dirty="0">
                <a:solidFill>
                  <a:srgbClr val="FF0000"/>
                </a:solidFill>
              </a:rPr>
              <a:t> </a:t>
            </a:r>
            <a:r>
              <a:rPr lang="en-US" altLang="en-US" sz="2200" b="1" dirty="0" err="1">
                <a:solidFill>
                  <a:srgbClr val="FF0000"/>
                </a:solidFill>
              </a:rPr>
              <a:t>thống</a:t>
            </a:r>
            <a:r>
              <a:rPr lang="en-US" altLang="en-US" sz="2200" b="1" dirty="0">
                <a:solidFill>
                  <a:srgbClr val="FF0000"/>
                </a:solidFill>
              </a:rPr>
              <a:t> </a:t>
            </a:r>
            <a:r>
              <a:rPr lang="en-US" altLang="en-US" sz="2200" b="1" dirty="0" err="1">
                <a:solidFill>
                  <a:srgbClr val="FF0000"/>
                </a:solidFill>
              </a:rPr>
              <a:t>tuần</a:t>
            </a:r>
            <a:r>
              <a:rPr lang="en-US" altLang="en-US" sz="2200" b="1" dirty="0">
                <a:solidFill>
                  <a:srgbClr val="FF0000"/>
                </a:solidFill>
              </a:rPr>
              <a:t> </a:t>
            </a:r>
            <a:r>
              <a:rPr lang="en-US" altLang="en-US" sz="2200" b="1" dirty="0" err="1">
                <a:solidFill>
                  <a:srgbClr val="FF0000"/>
                </a:solidFill>
              </a:rPr>
              <a:t>hoàn</a:t>
            </a:r>
            <a:r>
              <a:rPr lang="en-US" altLang="en-US" sz="2200" b="1" dirty="0">
                <a:solidFill>
                  <a:srgbClr val="FF0000"/>
                </a:solidFill>
              </a:rPr>
              <a:t> </a:t>
            </a:r>
            <a:r>
              <a:rPr lang="en-US" altLang="en-US" sz="2200" b="1" dirty="0" err="1">
                <a:solidFill>
                  <a:srgbClr val="FF0000"/>
                </a:solidFill>
              </a:rPr>
              <a:t>lập</a:t>
            </a:r>
            <a:r>
              <a:rPr lang="en-US" altLang="en-US" sz="2200" b="1" dirty="0">
                <a:solidFill>
                  <a:srgbClr val="FF0000"/>
                </a:solidFill>
              </a:rPr>
              <a:t> </a:t>
            </a:r>
            <a:r>
              <a:rPr lang="en-US" altLang="en-US" sz="2200" b="1" dirty="0" err="1">
                <a:solidFill>
                  <a:srgbClr val="FF0000"/>
                </a:solidFill>
              </a:rPr>
              <a:t>trình</a:t>
            </a:r>
            <a:r>
              <a:rPr lang="en-US" altLang="en-US" sz="2200" b="1" dirty="0">
                <a:solidFill>
                  <a:srgbClr val="FF0000"/>
                </a:solidFill>
              </a:rPr>
              <a:t> </a:t>
            </a:r>
            <a:r>
              <a:rPr lang="en-US" altLang="en-US" sz="2200" b="1" dirty="0" err="1">
                <a:solidFill>
                  <a:srgbClr val="FF0000"/>
                </a:solidFill>
              </a:rPr>
              <a:t>bằng</a:t>
            </a:r>
            <a:r>
              <a:rPr lang="en-US" altLang="en-US" sz="2200" b="1" dirty="0">
                <a:solidFill>
                  <a:srgbClr val="FF0000"/>
                </a:solidFill>
              </a:rPr>
              <a:t> Visual</a:t>
            </a:r>
          </a:p>
        </p:txBody>
      </p:sp>
    </p:spTree>
  </p:cSld>
  <p:clrMapOvr>
    <a:masterClrMapping/>
  </p:clrMapOvr>
  <p:transition spd="slow">
    <p:randomBar dir="vert"/>
    <p:sndAc>
      <p:stSnd>
        <p:snd r:embed="rId3"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28676"/>
                                        </p:tgtEl>
                                        <p:attrNameLst>
                                          <p:attrName>style.visibility</p:attrName>
                                        </p:attrNameLst>
                                      </p:cBhvr>
                                      <p:to>
                                        <p:strVal val="visible"/>
                                      </p:to>
                                    </p:set>
                                    <p:animEffect transition="in" filter="strips(downRight)">
                                      <p:cBhvr>
                                        <p:cTn id="7" dur="5000"/>
                                        <p:tgtEl>
                                          <p:spTgt spid="286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6"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1666" name="Picture 2">
            <a:extLst>
              <a:ext uri="{FF2B5EF4-FFF2-40B4-BE49-F238E27FC236}">
                <a16:creationId xmlns:a16="http://schemas.microsoft.com/office/drawing/2014/main" id="{A2467BD8-1CA7-49ED-BF9D-1548C5DEF1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457200"/>
            <a:ext cx="7924800" cy="533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1667" name="Rectangle 3">
            <a:extLst>
              <a:ext uri="{FF2B5EF4-FFF2-40B4-BE49-F238E27FC236}">
                <a16:creationId xmlns:a16="http://schemas.microsoft.com/office/drawing/2014/main" id="{EDC313BD-790E-4FEC-8F72-35AF7821C76A}"/>
              </a:ext>
            </a:extLst>
          </p:cNvPr>
          <p:cNvSpPr>
            <a:spLocks noChangeArrowheads="1"/>
          </p:cNvSpPr>
          <p:nvPr/>
        </p:nvSpPr>
        <p:spPr bwMode="auto">
          <a:xfrm>
            <a:off x="2971800" y="5907088"/>
            <a:ext cx="66294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vi-VN" altLang="en-US" b="1" i="1">
                <a:solidFill>
                  <a:srgbClr val="00B050"/>
                </a:solidFill>
                <a:latin typeface="Arial" panose="020B0604020202020204" pitchFamily="34" charset="0"/>
              </a:rPr>
              <a:t>Dạng 8 cột của bảng tuần hoàn, cập nhật với tất cả các nguyên tố đã được khám phá tới năm 2014.</a:t>
            </a:r>
            <a:endParaRPr lang="en-US" altLang="en-US" b="1" i="1">
              <a:solidFill>
                <a:srgbClr val="00B050"/>
              </a:solidFill>
              <a:latin typeface="Arial" panose="020B0604020202020204" pitchFamily="34" charset="0"/>
            </a:endParaRPr>
          </a:p>
        </p:txBody>
      </p:sp>
      <p:pic>
        <p:nvPicPr>
          <p:cNvPr id="241668" name="Picture 3">
            <a:extLst>
              <a:ext uri="{FF2B5EF4-FFF2-40B4-BE49-F238E27FC236}">
                <a16:creationId xmlns:a16="http://schemas.microsoft.com/office/drawing/2014/main" id="{0588DEAC-DB60-4B7E-8995-A22C68997C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1500" y="504826"/>
            <a:ext cx="8610600" cy="528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a:extLst>
              <a:ext uri="{FF2B5EF4-FFF2-40B4-BE49-F238E27FC236}">
                <a16:creationId xmlns:a16="http://schemas.microsoft.com/office/drawing/2014/main" id="{53712CC0-1E44-4B0D-AF71-AC6DFD173E2A}"/>
              </a:ext>
            </a:extLst>
          </p:cNvPr>
          <p:cNvSpPr>
            <a:spLocks noGrp="1" noChangeArrowheads="1"/>
          </p:cNvSpPr>
          <p:nvPr>
            <p:ph type="title"/>
          </p:nvPr>
        </p:nvSpPr>
        <p:spPr>
          <a:xfrm>
            <a:off x="0" y="53181"/>
            <a:ext cx="4026568" cy="533401"/>
          </a:xfrm>
        </p:spPr>
        <p:txBody>
          <a:bodyPr>
            <a:normAutofit fontScale="90000"/>
          </a:bodyPr>
          <a:lstStyle/>
          <a:p>
            <a:pPr eaLnBrk="1" hangingPunct="1"/>
            <a:r>
              <a:rPr lang="vi-VN" altLang="en-US" b="1" dirty="0">
                <a:solidFill>
                  <a:srgbClr val="FF0000"/>
                </a:solidFill>
                <a:latin typeface="Times New Roman" panose="02020603050405020304" pitchFamily="18" charset="0"/>
                <a:cs typeface="Times New Roman" panose="02020603050405020304" pitchFamily="18" charset="0"/>
              </a:rPr>
              <a:t>D</a:t>
            </a:r>
            <a:r>
              <a:rPr lang="en-US" altLang="en-US" b="1" dirty="0" err="1">
                <a:solidFill>
                  <a:srgbClr val="FF0000"/>
                </a:solidFill>
                <a:latin typeface="Times New Roman" panose="02020603050405020304" pitchFamily="18" charset="0"/>
                <a:cs typeface="Times New Roman" panose="02020603050405020304" pitchFamily="18" charset="0"/>
              </a:rPr>
              <a:t>ạng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vòng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tròn</a:t>
            </a:r>
            <a:endParaRPr lang="en-US" altLang="en-US" b="1" dirty="0">
              <a:solidFill>
                <a:srgbClr val="FF0000"/>
              </a:solidFill>
              <a:latin typeface="Times New Roman" panose="02020603050405020304" pitchFamily="18" charset="0"/>
              <a:cs typeface="Times New Roman" panose="02020603050405020304" pitchFamily="18" charset="0"/>
            </a:endParaRPr>
          </a:p>
        </p:txBody>
      </p:sp>
      <p:pic>
        <p:nvPicPr>
          <p:cNvPr id="242691" name="Picture 4" descr="Dang%20vong%20tron">
            <a:extLst>
              <a:ext uri="{FF2B5EF4-FFF2-40B4-BE49-F238E27FC236}">
                <a16:creationId xmlns:a16="http://schemas.microsoft.com/office/drawing/2014/main" id="{C0187CC1-DFAF-4F39-98EC-77B30BCE8C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3031" y="189130"/>
            <a:ext cx="5889952" cy="6479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3714" name="Picture 5" descr="dang%20he%20mat%20troi">
            <a:extLst>
              <a:ext uri="{FF2B5EF4-FFF2-40B4-BE49-F238E27FC236}">
                <a16:creationId xmlns:a16="http://schemas.microsoft.com/office/drawing/2014/main" id="{C2535233-C0FC-455F-B10C-AC15181D48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0735" y="14541"/>
            <a:ext cx="7953265" cy="6828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3715" name="Rectangle 6">
            <a:extLst>
              <a:ext uri="{FF2B5EF4-FFF2-40B4-BE49-F238E27FC236}">
                <a16:creationId xmlns:a16="http://schemas.microsoft.com/office/drawing/2014/main" id="{CA6C4F47-0583-45E1-B4E3-2F3DDF5639BF}"/>
              </a:ext>
            </a:extLst>
          </p:cNvPr>
          <p:cNvSpPr>
            <a:spLocks noChangeArrowheads="1"/>
          </p:cNvSpPr>
          <p:nvPr/>
        </p:nvSpPr>
        <p:spPr bwMode="auto">
          <a:xfrm>
            <a:off x="0" y="14541"/>
            <a:ext cx="5646821" cy="621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vi-VN" altLang="en-US" sz="4000" b="1" dirty="0">
                <a:solidFill>
                  <a:srgbClr val="FF0000"/>
                </a:solidFill>
                <a:latin typeface="Arial" panose="020B0604020202020204" pitchFamily="34" charset="0"/>
              </a:rPr>
              <a:t>D</a:t>
            </a:r>
            <a:r>
              <a:rPr lang="en-US" altLang="en-US" sz="4000" b="1" dirty="0" err="1">
                <a:solidFill>
                  <a:srgbClr val="FF0000"/>
                </a:solidFill>
                <a:latin typeface="Arial" panose="020B0604020202020204" pitchFamily="34" charset="0"/>
              </a:rPr>
              <a:t>ạng</a:t>
            </a:r>
            <a:r>
              <a:rPr lang="vi-VN" altLang="en-US" sz="4000" b="1" dirty="0">
                <a:solidFill>
                  <a:srgbClr val="FF0000"/>
                </a:solidFill>
                <a:latin typeface="Arial" panose="020B0604020202020204" pitchFamily="34" charset="0"/>
              </a:rPr>
              <a:t> tròn</a:t>
            </a:r>
            <a:r>
              <a:rPr lang="en-US" altLang="en-US" sz="4000" b="1" dirty="0">
                <a:solidFill>
                  <a:srgbClr val="FF0000"/>
                </a:solidFill>
                <a:latin typeface="Arial" panose="020B0604020202020204" pitchFamily="34" charset="0"/>
              </a:rPr>
              <a:t> </a:t>
            </a:r>
            <a:r>
              <a:rPr lang="en-US" altLang="en-US" sz="4000" b="1" dirty="0" err="1">
                <a:solidFill>
                  <a:srgbClr val="FF0000"/>
                </a:solidFill>
                <a:latin typeface="Arial" panose="020B0604020202020204" pitchFamily="34" charset="0"/>
              </a:rPr>
              <a:t>hệ</a:t>
            </a:r>
            <a:r>
              <a:rPr lang="en-US" altLang="en-US" sz="4000" b="1" dirty="0">
                <a:solidFill>
                  <a:srgbClr val="FF0000"/>
                </a:solidFill>
                <a:latin typeface="Arial" panose="020B0604020202020204" pitchFamily="34" charset="0"/>
              </a:rPr>
              <a:t> </a:t>
            </a:r>
            <a:r>
              <a:rPr lang="en-US" altLang="en-US" sz="4000" b="1" dirty="0" err="1">
                <a:solidFill>
                  <a:srgbClr val="FF0000"/>
                </a:solidFill>
                <a:latin typeface="Arial" panose="020B0604020202020204" pitchFamily="34" charset="0"/>
              </a:rPr>
              <a:t>mặt</a:t>
            </a:r>
            <a:r>
              <a:rPr lang="en-US" altLang="en-US" sz="4000" b="1" dirty="0">
                <a:solidFill>
                  <a:srgbClr val="FF0000"/>
                </a:solidFill>
                <a:latin typeface="Arial" panose="020B0604020202020204" pitchFamily="34" charset="0"/>
              </a:rPr>
              <a:t> </a:t>
            </a:r>
            <a:r>
              <a:rPr lang="en-US" altLang="en-US" sz="4000" b="1" dirty="0" err="1">
                <a:solidFill>
                  <a:srgbClr val="FF0000"/>
                </a:solidFill>
                <a:latin typeface="Arial" panose="020B0604020202020204" pitchFamily="34" charset="0"/>
              </a:rPr>
              <a:t>trời</a:t>
            </a:r>
            <a:endParaRPr lang="en-US" altLang="en-US" sz="4400" b="1" dirty="0">
              <a:solidFill>
                <a:srgbClr val="FF0000"/>
              </a:solidFill>
              <a:latin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Box 1">
            <a:extLst>
              <a:ext uri="{FF2B5EF4-FFF2-40B4-BE49-F238E27FC236}">
                <a16:creationId xmlns:a16="http://schemas.microsoft.com/office/drawing/2014/main" id="{AFCE9791-68DA-4386-ABEC-13AE7DCCEB42}"/>
              </a:ext>
            </a:extLst>
          </p:cNvPr>
          <p:cNvSpPr txBox="1">
            <a:spLocks noChangeArrowheads="1"/>
          </p:cNvSpPr>
          <p:nvPr/>
        </p:nvSpPr>
        <p:spPr bwMode="auto">
          <a:xfrm>
            <a:off x="225286" y="166257"/>
            <a:ext cx="1011020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vi-VN" altLang="en-US" sz="3200" b="1" dirty="0">
                <a:solidFill>
                  <a:srgbClr val="FF0000"/>
                </a:solidFill>
              </a:rPr>
              <a:t>Newland (1837 - 1898) </a:t>
            </a:r>
            <a:r>
              <a:rPr lang="vi-VN" altLang="en-US" sz="3200" dirty="0"/>
              <a:t>người Anh xếp các nguyên tố vào bộ tám. Ông nhận thấy 8 nguyên tố xếp sau lặp lại tính chất 8 nguyên tố đứng trước</a:t>
            </a:r>
            <a:r>
              <a:rPr lang="en-US" altLang="en-US" sz="3200" dirty="0"/>
              <a:t> </a:t>
            </a:r>
            <a:r>
              <a:rPr lang="en-US" altLang="en-US" sz="3200" dirty="0">
                <a:solidFill>
                  <a:srgbClr val="FF0000"/>
                </a:solidFill>
              </a:rPr>
              <a:t>(1862)</a:t>
            </a:r>
          </a:p>
        </p:txBody>
      </p:sp>
      <p:pic>
        <p:nvPicPr>
          <p:cNvPr id="12292" name="Picture 2">
            <a:extLst>
              <a:ext uri="{FF2B5EF4-FFF2-40B4-BE49-F238E27FC236}">
                <a16:creationId xmlns:a16="http://schemas.microsoft.com/office/drawing/2014/main" id="{D6F472C8-4186-414D-9034-27DC99E4247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5286" y="2268091"/>
            <a:ext cx="8932569" cy="4063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4" descr="newland">
            <a:extLst>
              <a:ext uri="{FF2B5EF4-FFF2-40B4-BE49-F238E27FC236}">
                <a16:creationId xmlns:a16="http://schemas.microsoft.com/office/drawing/2014/main" id="{AEACBA31-832F-478C-9DEF-0A50DA271F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57855" y="2268091"/>
            <a:ext cx="3034145" cy="4258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55456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4738" name="Picture 4" descr="dang%20cay">
            <a:extLst>
              <a:ext uri="{FF2B5EF4-FFF2-40B4-BE49-F238E27FC236}">
                <a16:creationId xmlns:a16="http://schemas.microsoft.com/office/drawing/2014/main" id="{DAB3CC73-37BC-49BE-BF25-F4F80667181D}"/>
              </a:ext>
            </a:extLst>
          </p:cNvPr>
          <p:cNvPicPr>
            <a:picLocks noChangeAspect="1" noChangeArrowheads="1"/>
          </p:cNvPicPr>
          <p:nvPr/>
        </p:nvPicPr>
        <p:blipFill>
          <a:blip r:embed="rId2">
            <a:lum contrast="18000"/>
            <a:extLst>
              <a:ext uri="{28A0092B-C50C-407E-A947-70E740481C1C}">
                <a14:useLocalDpi xmlns:a14="http://schemas.microsoft.com/office/drawing/2010/main" val="0"/>
              </a:ext>
            </a:extLst>
          </a:blip>
          <a:srcRect/>
          <a:stretch>
            <a:fillRect/>
          </a:stretch>
        </p:blipFill>
        <p:spPr bwMode="auto">
          <a:xfrm>
            <a:off x="2506578" y="-1"/>
            <a:ext cx="5498434" cy="6630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4739" name="Rectangle 6">
            <a:extLst>
              <a:ext uri="{FF2B5EF4-FFF2-40B4-BE49-F238E27FC236}">
                <a16:creationId xmlns:a16="http://schemas.microsoft.com/office/drawing/2014/main" id="{68E1B772-AB3E-446C-A272-233FD44E0B58}"/>
              </a:ext>
            </a:extLst>
          </p:cNvPr>
          <p:cNvSpPr>
            <a:spLocks noChangeArrowheads="1"/>
          </p:cNvSpPr>
          <p:nvPr/>
        </p:nvSpPr>
        <p:spPr bwMode="auto">
          <a:xfrm>
            <a:off x="0" y="144379"/>
            <a:ext cx="4186990" cy="465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vi-VN" altLang="en-US" sz="4400" b="1" dirty="0">
                <a:solidFill>
                  <a:srgbClr val="FF0000"/>
                </a:solidFill>
                <a:latin typeface="Arial" panose="020B0604020202020204" pitchFamily="34" charset="0"/>
              </a:rPr>
              <a:t>D</a:t>
            </a:r>
            <a:r>
              <a:rPr lang="en-US" altLang="en-US" sz="4400" b="1" dirty="0" err="1">
                <a:solidFill>
                  <a:srgbClr val="FF0000"/>
                </a:solidFill>
                <a:latin typeface="Arial" panose="020B0604020202020204" pitchFamily="34" charset="0"/>
              </a:rPr>
              <a:t>ạng</a:t>
            </a:r>
            <a:r>
              <a:rPr lang="en-US" altLang="en-US" sz="4400" b="1" dirty="0">
                <a:solidFill>
                  <a:srgbClr val="FF0000"/>
                </a:solidFill>
                <a:latin typeface="Arial" panose="020B0604020202020204" pitchFamily="34" charset="0"/>
              </a:rPr>
              <a:t> </a:t>
            </a:r>
            <a:r>
              <a:rPr lang="vi-VN" altLang="en-US" sz="4400" b="1" dirty="0">
                <a:solidFill>
                  <a:srgbClr val="FF0000"/>
                </a:solidFill>
                <a:latin typeface="Arial" panose="020B0604020202020204" pitchFamily="34" charset="0"/>
              </a:rPr>
              <a:t>tán </a:t>
            </a:r>
            <a:r>
              <a:rPr lang="en-US" altLang="en-US" sz="4400" b="1" dirty="0" err="1">
                <a:solidFill>
                  <a:srgbClr val="FF0000"/>
                </a:solidFill>
                <a:latin typeface="Arial" panose="020B0604020202020204" pitchFamily="34" charset="0"/>
              </a:rPr>
              <a:t>cây</a:t>
            </a:r>
            <a:r>
              <a:rPr lang="en-US" altLang="en-US" sz="4400" dirty="0">
                <a:solidFill>
                  <a:schemeClr val="tx2"/>
                </a:solidFill>
                <a:latin typeface="Arial" panose="020B0604020202020204" pitchFamily="34" charset="0"/>
              </a:rPr>
              <a:t>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a:extLst>
              <a:ext uri="{FF2B5EF4-FFF2-40B4-BE49-F238E27FC236}">
                <a16:creationId xmlns:a16="http://schemas.microsoft.com/office/drawing/2014/main" id="{78F699C1-C867-4ED8-A0DD-5C0F9249ADA8}"/>
              </a:ext>
            </a:extLst>
          </p:cNvPr>
          <p:cNvSpPr>
            <a:spLocks noGrp="1" noChangeArrowheads="1"/>
          </p:cNvSpPr>
          <p:nvPr>
            <p:ph type="title"/>
          </p:nvPr>
        </p:nvSpPr>
        <p:spPr>
          <a:xfrm>
            <a:off x="0" y="0"/>
            <a:ext cx="12192000" cy="731836"/>
          </a:xfrm>
        </p:spPr>
        <p:txBody>
          <a:bodyPr/>
          <a:lstStyle/>
          <a:p>
            <a:pPr eaLnBrk="1" hangingPunct="1"/>
            <a:r>
              <a:rPr lang="vi-VN" altLang="en-US" b="1" dirty="0">
                <a:solidFill>
                  <a:srgbClr val="FF0000"/>
                </a:solidFill>
                <a:latin typeface="Times New Roman" panose="02020603050405020304" pitchFamily="18" charset="0"/>
                <a:cs typeface="Times New Roman" panose="02020603050405020304" pitchFamily="18" charset="0"/>
              </a:rPr>
              <a:t>D</a:t>
            </a:r>
            <a:r>
              <a:rPr lang="en-US" altLang="en-US" b="1" dirty="0" err="1">
                <a:solidFill>
                  <a:srgbClr val="FF0000"/>
                </a:solidFill>
                <a:latin typeface="Times New Roman" panose="02020603050405020304" pitchFamily="18" charset="0"/>
                <a:cs typeface="Times New Roman" panose="02020603050405020304" pitchFamily="18" charset="0"/>
              </a:rPr>
              <a:t>ạng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xoáy</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Fibonaci</a:t>
            </a:r>
            <a:endParaRPr lang="en-US" altLang="en-US" b="1" dirty="0">
              <a:solidFill>
                <a:srgbClr val="FF0000"/>
              </a:solidFill>
              <a:latin typeface="Times New Roman" panose="02020603050405020304" pitchFamily="18" charset="0"/>
              <a:cs typeface="Times New Roman" panose="02020603050405020304" pitchFamily="18" charset="0"/>
            </a:endParaRPr>
          </a:p>
        </p:txBody>
      </p:sp>
      <p:sp>
        <p:nvSpPr>
          <p:cNvPr id="245763" name="Rectangle 3">
            <a:extLst>
              <a:ext uri="{FF2B5EF4-FFF2-40B4-BE49-F238E27FC236}">
                <a16:creationId xmlns:a16="http://schemas.microsoft.com/office/drawing/2014/main" id="{E51C5C9B-5C2A-457F-AE1B-D4704F605877}"/>
              </a:ext>
            </a:extLst>
          </p:cNvPr>
          <p:cNvSpPr>
            <a:spLocks noGrp="1" noChangeArrowheads="1"/>
          </p:cNvSpPr>
          <p:nvPr>
            <p:ph type="body" idx="1"/>
          </p:nvPr>
        </p:nvSpPr>
        <p:spPr>
          <a:xfrm>
            <a:off x="0" y="5392070"/>
            <a:ext cx="5309938" cy="864352"/>
          </a:xfrm>
        </p:spPr>
        <p:txBody>
          <a:bodyPr/>
          <a:lstStyle/>
          <a:p>
            <a:pPr algn="just" eaLnBrk="1" hangingPunct="1">
              <a:lnSpc>
                <a:spcPct val="80000"/>
              </a:lnSpc>
            </a:pPr>
            <a:r>
              <a:rPr lang="vi-VN" altLang="en-US" dirty="0"/>
              <a:t>Hóa học và toán học kết thành bảng TH</a:t>
            </a:r>
            <a:endParaRPr lang="en-US" altLang="en-US" dirty="0"/>
          </a:p>
        </p:txBody>
      </p:sp>
      <p:pic>
        <p:nvPicPr>
          <p:cNvPr id="245764" name="Picture 4" descr="dang%20xoan%20oc">
            <a:extLst>
              <a:ext uri="{FF2B5EF4-FFF2-40B4-BE49-F238E27FC236}">
                <a16:creationId xmlns:a16="http://schemas.microsoft.com/office/drawing/2014/main" id="{BB1568B5-BEF8-4D8D-8573-629AA9E05378}"/>
              </a:ext>
            </a:extLst>
          </p:cNvPr>
          <p:cNvPicPr>
            <a:picLocks noChangeAspect="1" noChangeArrowheads="1"/>
          </p:cNvPicPr>
          <p:nvPr/>
        </p:nvPicPr>
        <p:blipFill>
          <a:blip r:embed="rId2">
            <a:lum bright="-60000" contrast="60000"/>
            <a:extLst>
              <a:ext uri="{28A0092B-C50C-407E-A947-70E740481C1C}">
                <a14:useLocalDpi xmlns:a14="http://schemas.microsoft.com/office/drawing/2010/main" val="0"/>
              </a:ext>
            </a:extLst>
          </a:blip>
          <a:srcRect/>
          <a:stretch>
            <a:fillRect/>
          </a:stretch>
        </p:blipFill>
        <p:spPr bwMode="auto">
          <a:xfrm>
            <a:off x="5309938" y="0"/>
            <a:ext cx="6926178" cy="6903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6" name="Picture 2">
            <a:extLst>
              <a:ext uri="{FF2B5EF4-FFF2-40B4-BE49-F238E27FC236}">
                <a16:creationId xmlns:a16="http://schemas.microsoft.com/office/drawing/2014/main" id="{5254536B-2AB3-4A6F-B0BB-E63EC493B7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5451" y="86236"/>
            <a:ext cx="9256295" cy="6771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a:extLst>
              <a:ext uri="{FF2B5EF4-FFF2-40B4-BE49-F238E27FC236}">
                <a16:creationId xmlns:a16="http://schemas.microsoft.com/office/drawing/2014/main" id="{10DAEF13-EC5D-4666-97BC-8616B2BB617F}"/>
              </a:ext>
            </a:extLst>
          </p:cNvPr>
          <p:cNvSpPr>
            <a:spLocks noGrp="1" noChangeArrowheads="1"/>
          </p:cNvSpPr>
          <p:nvPr>
            <p:ph type="title"/>
          </p:nvPr>
        </p:nvSpPr>
        <p:spPr>
          <a:xfrm>
            <a:off x="0" y="14208"/>
            <a:ext cx="1331495" cy="3154363"/>
          </a:xfrm>
        </p:spPr>
        <p:txBody>
          <a:bodyPr/>
          <a:lstStyle/>
          <a:p>
            <a:pPr algn="ctr" eaLnBrk="1" hangingPunct="1"/>
            <a:r>
              <a:rPr lang="vi-VN" altLang="en-US" sz="2800" b="1" dirty="0">
                <a:solidFill>
                  <a:srgbClr val="FF0000"/>
                </a:solidFill>
                <a:latin typeface="Times New Roman" panose="02020603050405020304" pitchFamily="18" charset="0"/>
                <a:cs typeface="Times New Roman" panose="02020603050405020304" pitchFamily="18" charset="0"/>
              </a:rPr>
              <a:t>Dùng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biểu</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tượng</a:t>
            </a:r>
            <a:br>
              <a:rPr lang="en-US" altLang="en-US" sz="2800" b="1" dirty="0">
                <a:solidFill>
                  <a:srgbClr val="FF0000"/>
                </a:solidFill>
                <a:latin typeface="Times New Roman" panose="02020603050405020304" pitchFamily="18" charset="0"/>
                <a:cs typeface="Times New Roman" panose="02020603050405020304" pitchFamily="18" charset="0"/>
              </a:rPr>
            </a:br>
            <a:r>
              <a:rPr lang="en-US" altLang="en-US" sz="2800" b="1" dirty="0">
                <a:solidFill>
                  <a:srgbClr val="FF0000"/>
                </a:solidFill>
                <a:latin typeface="Times New Roman" panose="02020603050405020304" pitchFamily="18" charset="0"/>
                <a:cs typeface="Times New Roman" panose="02020603050405020304" pitchFamily="18" charset="0"/>
              </a:rPr>
              <a:t>khoa </a:t>
            </a:r>
            <a:r>
              <a:rPr lang="en-US" altLang="en-US" sz="2800" b="1" dirty="0" err="1">
                <a:solidFill>
                  <a:srgbClr val="FF0000"/>
                </a:solidFill>
                <a:latin typeface="Times New Roman" panose="02020603050405020304" pitchFamily="18" charset="0"/>
                <a:cs typeface="Times New Roman" panose="02020603050405020304" pitchFamily="18" charset="0"/>
              </a:rPr>
              <a:t>học</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
        <p:nvSpPr>
          <p:cNvPr id="248835" name="Rectangle 3">
            <a:extLst>
              <a:ext uri="{FF2B5EF4-FFF2-40B4-BE49-F238E27FC236}">
                <a16:creationId xmlns:a16="http://schemas.microsoft.com/office/drawing/2014/main" id="{E6F08C76-D96A-49F9-BB0D-0A43BB4E4446}"/>
              </a:ext>
            </a:extLst>
          </p:cNvPr>
          <p:cNvSpPr>
            <a:spLocks noGrp="1" noChangeArrowheads="1"/>
          </p:cNvSpPr>
          <p:nvPr>
            <p:ph type="body" idx="1"/>
          </p:nvPr>
        </p:nvSpPr>
        <p:spPr>
          <a:xfrm>
            <a:off x="0" y="6198012"/>
            <a:ext cx="12192000" cy="645780"/>
          </a:xfrm>
        </p:spPr>
        <p:txBody>
          <a:bodyPr>
            <a:normAutofit lnSpcReduction="10000"/>
          </a:bodyPr>
          <a:lstStyle/>
          <a:p>
            <a:pPr eaLnBrk="1" hangingPunct="1">
              <a:lnSpc>
                <a:spcPct val="80000"/>
              </a:lnSpc>
              <a:buFontTx/>
              <a:buNone/>
            </a:pPr>
            <a:r>
              <a:rPr lang="en-US" altLang="en-US" sz="2400" dirty="0" err="1">
                <a:latin typeface="Times New Roman" panose="02020603050405020304" pitchFamily="18" charset="0"/>
                <a:cs typeface="Times New Roman" panose="02020603050405020304" pitchFamily="18" charset="0"/>
              </a:rPr>
              <a:t>Từ</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Bảng</a:t>
            </a:r>
            <a:r>
              <a:rPr lang="en-US" altLang="en-US" sz="2400" dirty="0">
                <a:latin typeface="Times New Roman" panose="02020603050405020304" pitchFamily="18" charset="0"/>
                <a:cs typeface="Times New Roman" panose="02020603050405020304" pitchFamily="18" charset="0"/>
              </a:rPr>
              <a:t> TH HH </a:t>
            </a:r>
            <a:r>
              <a:rPr lang="en-US" altLang="en-US" sz="2400" dirty="0" err="1">
                <a:latin typeface="Times New Roman" panose="02020603050405020304" pitchFamily="18" charset="0"/>
                <a:cs typeface="Times New Roman" panose="02020603050405020304" pitchFamily="18" charset="0"/>
              </a:rPr>
              <a:t>cổ</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điển</a:t>
            </a:r>
            <a:r>
              <a:rPr lang="vi-VN" altLang="en-US" sz="2400" dirty="0">
                <a:latin typeface="Times New Roman" panose="02020603050405020304" pitchFamily="18" charset="0"/>
                <a:cs typeface="Times New Roman" panose="02020603050405020304" pitchFamily="18" charset="0"/>
              </a:rPr>
              <a:t>, người ta</a:t>
            </a:r>
            <a:r>
              <a:rPr lang="en-US" altLang="en-US" sz="2400" dirty="0">
                <a:latin typeface="Times New Roman" panose="02020603050405020304" pitchFamily="18" charset="0"/>
                <a:cs typeface="Times New Roman" panose="02020603050405020304" pitchFamily="18" charset="0"/>
              </a:rPr>
              <a:t> </a:t>
            </a:r>
            <a:r>
              <a:rPr lang="vi-VN" altLang="en-US" sz="2400" dirty="0">
                <a:latin typeface="Times New Roman" panose="02020603050405020304" pitchFamily="18" charset="0"/>
                <a:cs typeface="Times New Roman" panose="02020603050405020304" pitchFamily="18" charset="0"/>
              </a:rPr>
              <a:t>gán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các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biểu</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tương</a:t>
            </a:r>
            <a:r>
              <a:rPr lang="en-US" altLang="en-US" sz="2400" dirty="0">
                <a:latin typeface="Times New Roman" panose="02020603050405020304" pitchFamily="18" charset="0"/>
                <a:cs typeface="Times New Roman" panose="02020603050405020304" pitchFamily="18" charset="0"/>
              </a:rPr>
              <a:t> </a:t>
            </a:r>
            <a:r>
              <a:rPr lang="vi-VN" altLang="en-US" sz="2400" dirty="0">
                <a:latin typeface="Times New Roman" panose="02020603050405020304" pitchFamily="18" charset="0"/>
                <a:cs typeface="Times New Roman" panose="02020603050405020304" pitchFamily="18" charset="0"/>
              </a:rPr>
              <a:t>đặc trưng của mỗi nguyên tố vào các ô tương ứng làm cho bảng kê sinh động, hấp dẫn và cũng dễ học dễ nhớ hơn</a:t>
            </a:r>
            <a:endParaRPr lang="en-US" altLang="en-US" sz="2400" dirty="0">
              <a:latin typeface="Times New Roman" panose="02020603050405020304" pitchFamily="18" charset="0"/>
              <a:cs typeface="Times New Roman" panose="02020603050405020304" pitchFamily="18" charset="0"/>
            </a:endParaRPr>
          </a:p>
        </p:txBody>
      </p:sp>
      <p:pic>
        <p:nvPicPr>
          <p:cNvPr id="248836" name="Picture 4" descr="periodictable">
            <a:extLst>
              <a:ext uri="{FF2B5EF4-FFF2-40B4-BE49-F238E27FC236}">
                <a16:creationId xmlns:a16="http://schemas.microsoft.com/office/drawing/2014/main" id="{136A3ECA-9073-4FD7-B12F-54BCD3AB5F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495" y="14208"/>
            <a:ext cx="8566484" cy="6033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9858" name="Picture 5" descr="periodic_table_building_blocks-590x460">
            <a:extLst>
              <a:ext uri="{FF2B5EF4-FFF2-40B4-BE49-F238E27FC236}">
                <a16:creationId xmlns:a16="http://schemas.microsoft.com/office/drawing/2014/main" id="{B9691574-F0BD-4D25-9797-7D41EB6241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1676400"/>
            <a:ext cx="5619750" cy="438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9859" name="Picture 7" descr="periodic_table">
            <a:extLst>
              <a:ext uri="{FF2B5EF4-FFF2-40B4-BE49-F238E27FC236}">
                <a16:creationId xmlns:a16="http://schemas.microsoft.com/office/drawing/2014/main" id="{9DE9CDF5-E87A-4594-B27E-DFB61D1E2A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381000"/>
            <a:ext cx="320040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9860" name="Rectangle 2">
            <a:extLst>
              <a:ext uri="{FF2B5EF4-FFF2-40B4-BE49-F238E27FC236}">
                <a16:creationId xmlns:a16="http://schemas.microsoft.com/office/drawing/2014/main" id="{F8ED2BCA-CB28-47D9-A249-644A624357A4}"/>
              </a:ext>
            </a:extLst>
          </p:cNvPr>
          <p:cNvSpPr>
            <a:spLocks noGrp="1" noChangeArrowheads="1"/>
          </p:cNvSpPr>
          <p:nvPr>
            <p:ph type="title"/>
          </p:nvPr>
        </p:nvSpPr>
        <p:spPr>
          <a:xfrm>
            <a:off x="4419600" y="304800"/>
            <a:ext cx="3505200" cy="1219200"/>
          </a:xfrm>
        </p:spPr>
        <p:txBody>
          <a:bodyPr/>
          <a:lstStyle/>
          <a:p>
            <a:pPr algn="r" eaLnBrk="1" hangingPunct="1"/>
            <a:r>
              <a:rPr lang="en-US" altLang="en-US" sz="4000" b="1">
                <a:solidFill>
                  <a:srgbClr val="FF0000"/>
                </a:solidFill>
              </a:rPr>
              <a:t>Dạng xếp </a:t>
            </a:r>
            <a:br>
              <a:rPr lang="en-US" altLang="en-US" sz="4000" b="1">
                <a:solidFill>
                  <a:srgbClr val="FF0000"/>
                </a:solidFill>
              </a:rPr>
            </a:br>
            <a:r>
              <a:rPr lang="en-US" altLang="en-US" sz="4000" b="1">
                <a:solidFill>
                  <a:srgbClr val="FF0000"/>
                </a:solidFill>
              </a:rPr>
              <a:t>hình Rupic</a:t>
            </a:r>
          </a:p>
        </p:txBody>
      </p:sp>
      <p:pic>
        <p:nvPicPr>
          <p:cNvPr id="249861" name="Picture 9" descr="hyp_3d_chart_300">
            <a:extLst>
              <a:ext uri="{FF2B5EF4-FFF2-40B4-BE49-F238E27FC236}">
                <a16:creationId xmlns:a16="http://schemas.microsoft.com/office/drawing/2014/main" id="{4034904B-AFA4-4BD2-8989-758D3FCAF7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1" y="2819401"/>
            <a:ext cx="2498725" cy="319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9862" name="Rectangle 3">
            <a:extLst>
              <a:ext uri="{FF2B5EF4-FFF2-40B4-BE49-F238E27FC236}">
                <a16:creationId xmlns:a16="http://schemas.microsoft.com/office/drawing/2014/main" id="{692624CB-C1E7-4933-A7ED-534569878BD8}"/>
              </a:ext>
            </a:extLst>
          </p:cNvPr>
          <p:cNvSpPr>
            <a:spLocks noGrp="1" noChangeArrowheads="1"/>
          </p:cNvSpPr>
          <p:nvPr>
            <p:ph type="body" idx="1"/>
          </p:nvPr>
        </p:nvSpPr>
        <p:spPr>
          <a:xfrm>
            <a:off x="8458200" y="533400"/>
            <a:ext cx="1981200" cy="1524000"/>
          </a:xfrm>
          <a:solidFill>
            <a:srgbClr val="FF0000"/>
          </a:solidFill>
        </p:spPr>
        <p:txBody>
          <a:bodyPr/>
          <a:lstStyle/>
          <a:p>
            <a:pPr algn="ctr" eaLnBrk="1" hangingPunct="1">
              <a:lnSpc>
                <a:spcPct val="90000"/>
              </a:lnSpc>
              <a:buFontTx/>
              <a:buNone/>
            </a:pPr>
            <a:r>
              <a:rPr lang="en-US" altLang="en-US" sz="2000">
                <a:solidFill>
                  <a:srgbClr val="FFCC00"/>
                </a:solidFill>
              </a:rPr>
              <a:t>Đơn giản cho HS mới học hóa “Vừa học vừa chơi”</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a:extLst>
              <a:ext uri="{FF2B5EF4-FFF2-40B4-BE49-F238E27FC236}">
                <a16:creationId xmlns:a16="http://schemas.microsoft.com/office/drawing/2014/main" id="{2CEC97B0-70FA-43C7-A9ED-2C003187A582}"/>
              </a:ext>
            </a:extLst>
          </p:cNvPr>
          <p:cNvSpPr>
            <a:spLocks noChangeArrowheads="1"/>
          </p:cNvSpPr>
          <p:nvPr/>
        </p:nvSpPr>
        <p:spPr bwMode="auto">
          <a:xfrm>
            <a:off x="1524001" y="1726557"/>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sz="2400">
              <a:solidFill>
                <a:srgbClr val="000000"/>
              </a:solidFill>
              <a:latin typeface="Arial" panose="020B0604020202020204" pitchFamily="34" charset="0"/>
            </a:endParaRPr>
          </a:p>
        </p:txBody>
      </p:sp>
      <p:pic>
        <p:nvPicPr>
          <p:cNvPr id="251907" name="Picture 3" descr="tabletop">
            <a:extLst>
              <a:ext uri="{FF2B5EF4-FFF2-40B4-BE49-F238E27FC236}">
                <a16:creationId xmlns:a16="http://schemas.microsoft.com/office/drawing/2014/main" id="{CE7A55BE-B3E4-4695-A070-87365EE45E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5233" y="172688"/>
            <a:ext cx="11381533" cy="579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1908" name="Text Box 4">
            <a:extLst>
              <a:ext uri="{FF2B5EF4-FFF2-40B4-BE49-F238E27FC236}">
                <a16:creationId xmlns:a16="http://schemas.microsoft.com/office/drawing/2014/main" id="{D5FEE380-778F-4AB9-AE39-C4A4FE19CA6A}"/>
              </a:ext>
            </a:extLst>
          </p:cNvPr>
          <p:cNvSpPr txBox="1">
            <a:spLocks noChangeArrowheads="1"/>
          </p:cNvSpPr>
          <p:nvPr/>
        </p:nvSpPr>
        <p:spPr bwMode="auto">
          <a:xfrm>
            <a:off x="1010653" y="5973761"/>
            <a:ext cx="91440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spcBef>
                <a:spcPct val="50000"/>
              </a:spcBef>
            </a:pPr>
            <a:r>
              <a:rPr lang="en-US" altLang="en-US" sz="2800" b="1" dirty="0" err="1">
                <a:solidFill>
                  <a:srgbClr val="E8F545"/>
                </a:solidFill>
                <a:latin typeface="Arial" panose="020B0604020202020204" pitchFamily="34" charset="0"/>
              </a:rPr>
              <a:t>Bảng</a:t>
            </a:r>
            <a:r>
              <a:rPr lang="en-US" altLang="en-US" sz="2800" b="1" dirty="0">
                <a:solidFill>
                  <a:srgbClr val="E8F545"/>
                </a:solidFill>
                <a:latin typeface="Arial" panose="020B0604020202020204" pitchFamily="34" charset="0"/>
              </a:rPr>
              <a:t> </a:t>
            </a:r>
            <a:r>
              <a:rPr lang="en-US" altLang="en-US" sz="2800" b="1" dirty="0" err="1">
                <a:solidFill>
                  <a:srgbClr val="E8F545"/>
                </a:solidFill>
                <a:latin typeface="Arial" panose="020B0604020202020204" pitchFamily="34" charset="0"/>
              </a:rPr>
              <a:t>hệ</a:t>
            </a:r>
            <a:r>
              <a:rPr lang="en-US" altLang="en-US" sz="2800" b="1" dirty="0">
                <a:solidFill>
                  <a:srgbClr val="E8F545"/>
                </a:solidFill>
                <a:latin typeface="Arial" panose="020B0604020202020204" pitchFamily="34" charset="0"/>
              </a:rPr>
              <a:t> </a:t>
            </a:r>
            <a:r>
              <a:rPr lang="en-US" altLang="en-US" sz="2800" b="1" dirty="0" err="1">
                <a:solidFill>
                  <a:srgbClr val="E8F545"/>
                </a:solidFill>
                <a:latin typeface="Arial" panose="020B0604020202020204" pitchFamily="34" charset="0"/>
              </a:rPr>
              <a:t>thống</a:t>
            </a:r>
            <a:r>
              <a:rPr lang="en-US" altLang="en-US" sz="2800" b="1" dirty="0">
                <a:solidFill>
                  <a:srgbClr val="E8F545"/>
                </a:solidFill>
                <a:latin typeface="Arial" panose="020B0604020202020204" pitchFamily="34" charset="0"/>
              </a:rPr>
              <a:t> </a:t>
            </a:r>
            <a:r>
              <a:rPr lang="en-US" altLang="en-US" sz="2800" b="1" dirty="0" err="1">
                <a:solidFill>
                  <a:srgbClr val="E8F545"/>
                </a:solidFill>
                <a:latin typeface="Arial" panose="020B0604020202020204" pitchFamily="34" charset="0"/>
              </a:rPr>
              <a:t>tuần</a:t>
            </a:r>
            <a:r>
              <a:rPr lang="en-US" altLang="en-US" sz="2800" b="1" dirty="0">
                <a:solidFill>
                  <a:srgbClr val="E8F545"/>
                </a:solidFill>
                <a:latin typeface="Arial" panose="020B0604020202020204" pitchFamily="34" charset="0"/>
              </a:rPr>
              <a:t> </a:t>
            </a:r>
            <a:r>
              <a:rPr lang="en-US" altLang="en-US" sz="2800" b="1" dirty="0" err="1">
                <a:solidFill>
                  <a:srgbClr val="E8F545"/>
                </a:solidFill>
                <a:latin typeface="Arial" panose="020B0604020202020204" pitchFamily="34" charset="0"/>
              </a:rPr>
              <a:t>hoàn</a:t>
            </a:r>
            <a:r>
              <a:rPr lang="en-US" altLang="en-US" sz="2800" b="1" dirty="0">
                <a:solidFill>
                  <a:srgbClr val="E8F545"/>
                </a:solidFill>
                <a:latin typeface="Arial" panose="020B0604020202020204" pitchFamily="34" charset="0"/>
              </a:rPr>
              <a:t> </a:t>
            </a:r>
            <a:r>
              <a:rPr lang="en-US" altLang="en-US" sz="2800" b="1" dirty="0" err="1">
                <a:solidFill>
                  <a:srgbClr val="E8F545"/>
                </a:solidFill>
                <a:latin typeface="Arial" panose="020B0604020202020204" pitchFamily="34" charset="0"/>
              </a:rPr>
              <a:t>làm</a:t>
            </a:r>
            <a:r>
              <a:rPr lang="en-US" altLang="en-US" sz="2800" b="1" dirty="0">
                <a:solidFill>
                  <a:srgbClr val="E8F545"/>
                </a:solidFill>
                <a:latin typeface="Arial" panose="020B0604020202020204" pitchFamily="34" charset="0"/>
              </a:rPr>
              <a:t> </a:t>
            </a:r>
            <a:r>
              <a:rPr lang="en-US" altLang="en-US" sz="2800" b="1" dirty="0" err="1">
                <a:solidFill>
                  <a:srgbClr val="E8F545"/>
                </a:solidFill>
                <a:latin typeface="Arial" panose="020B0604020202020204" pitchFamily="34" charset="0"/>
              </a:rPr>
              <a:t>bằng</a:t>
            </a:r>
            <a:r>
              <a:rPr lang="en-US" altLang="en-US" sz="2800" b="1" dirty="0">
                <a:solidFill>
                  <a:srgbClr val="E8F545"/>
                </a:solidFill>
                <a:latin typeface="Arial" panose="020B0604020202020204" pitchFamily="34" charset="0"/>
              </a:rPr>
              <a:t> </a:t>
            </a:r>
            <a:r>
              <a:rPr lang="en-US" altLang="en-US" sz="2800" b="1" dirty="0" err="1">
                <a:solidFill>
                  <a:srgbClr val="E8F545"/>
                </a:solidFill>
                <a:latin typeface="Arial" panose="020B0604020202020204" pitchFamily="34" charset="0"/>
              </a:rPr>
              <a:t>gỗ</a:t>
            </a:r>
            <a:endParaRPr lang="en-US" altLang="en-US" sz="2800" b="1" dirty="0">
              <a:solidFill>
                <a:srgbClr val="E8F545"/>
              </a:solidFill>
              <a:latin typeface="Arial" panose="020B0604020202020204" pitchFamily="34" charset="0"/>
            </a:endParaRPr>
          </a:p>
        </p:txBody>
      </p:sp>
    </p:spTree>
  </p:cSld>
  <p:clrMapOvr>
    <a:masterClrMapping/>
  </p:clrMapOvr>
  <p:transition spd="slow">
    <p:wheel spokes="8"/>
    <p:sndAc>
      <p:stSnd>
        <p:snd r:embed="rId3" name="chimes.wav"/>
      </p:stSnd>
    </p:sndAc>
  </p:transition>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52930" name="Rectangle 2">
            <a:extLst>
              <a:ext uri="{FF2B5EF4-FFF2-40B4-BE49-F238E27FC236}">
                <a16:creationId xmlns:a16="http://schemas.microsoft.com/office/drawing/2014/main" id="{83480DA3-F3A5-44B4-A466-C54167FD0D76}"/>
              </a:ext>
            </a:extLst>
          </p:cNvPr>
          <p:cNvSpPr>
            <a:spLocks noChangeArrowheads="1"/>
          </p:cNvSpPr>
          <p:nvPr/>
        </p:nvSpPr>
        <p:spPr bwMode="auto">
          <a:xfrm>
            <a:off x="1524001" y="1207444"/>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sz="2400">
              <a:solidFill>
                <a:srgbClr val="000000"/>
              </a:solidFill>
              <a:latin typeface="Arial" panose="020B0604020202020204" pitchFamily="34" charset="0"/>
            </a:endParaRPr>
          </a:p>
        </p:txBody>
      </p:sp>
      <p:pic>
        <p:nvPicPr>
          <p:cNvPr id="252931" name="Picture 3">
            <a:extLst>
              <a:ext uri="{FF2B5EF4-FFF2-40B4-BE49-F238E27FC236}">
                <a16:creationId xmlns:a16="http://schemas.microsoft.com/office/drawing/2014/main" id="{B5F81F57-652D-457A-9FFC-B33DE16239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800" y="179388"/>
            <a:ext cx="7353300" cy="538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Text Box 4">
            <a:extLst>
              <a:ext uri="{FF2B5EF4-FFF2-40B4-BE49-F238E27FC236}">
                <a16:creationId xmlns:a16="http://schemas.microsoft.com/office/drawing/2014/main" id="{2DF3975C-CFAD-4E8C-AFBD-A2DAAAB7190D}"/>
              </a:ext>
            </a:extLst>
          </p:cNvPr>
          <p:cNvSpPr txBox="1">
            <a:spLocks noChangeArrowheads="1"/>
          </p:cNvSpPr>
          <p:nvPr/>
        </p:nvSpPr>
        <p:spPr bwMode="auto">
          <a:xfrm>
            <a:off x="1524000" y="5867400"/>
            <a:ext cx="9144000" cy="427038"/>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spcBef>
                <a:spcPct val="50000"/>
              </a:spcBef>
            </a:pPr>
            <a:r>
              <a:rPr lang="en-US" altLang="en-US" sz="2200" b="1">
                <a:solidFill>
                  <a:srgbClr val="FFFF00"/>
                </a:solidFill>
                <a:latin typeface="Arial" panose="020B0604020202020204" pitchFamily="34" charset="0"/>
              </a:rPr>
              <a:t>Bảng hệ thống tuần hoàn lập trình bằng Visual</a:t>
            </a:r>
          </a:p>
        </p:txBody>
      </p:sp>
    </p:spTree>
  </p:cSld>
  <p:clrMapOvr>
    <a:masterClrMapping/>
  </p:clrMapOvr>
  <p:transition spd="slow">
    <p:randomBar dir="vert"/>
    <p:sndAc>
      <p:stSnd>
        <p:snd r:embed="rId3"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28676"/>
                                        </p:tgtEl>
                                        <p:attrNameLst>
                                          <p:attrName>style.visibility</p:attrName>
                                        </p:attrNameLst>
                                      </p:cBhvr>
                                      <p:to>
                                        <p:strVal val="visible"/>
                                      </p:to>
                                    </p:set>
                                    <p:animEffect transition="in" filter="strips(downRight)">
                                      <p:cBhvr>
                                        <p:cTn id="7" dur="5000"/>
                                        <p:tgtEl>
                                          <p:spTgt spid="286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6"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HTTH 5">
            <a:extLst>
              <a:ext uri="{FF2B5EF4-FFF2-40B4-BE49-F238E27FC236}">
                <a16:creationId xmlns:a16="http://schemas.microsoft.com/office/drawing/2014/main" id="{35B71238-A499-4647-AAC9-15A0FEB672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46940" y="776644"/>
            <a:ext cx="5447881" cy="6081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7" name="Text Box 3">
            <a:extLst>
              <a:ext uri="{FF2B5EF4-FFF2-40B4-BE49-F238E27FC236}">
                <a16:creationId xmlns:a16="http://schemas.microsoft.com/office/drawing/2014/main" id="{6A4155FC-282F-40EA-85CE-67CBD5D8A722}"/>
              </a:ext>
            </a:extLst>
          </p:cNvPr>
          <p:cNvSpPr txBox="1">
            <a:spLocks noChangeArrowheads="1"/>
          </p:cNvSpPr>
          <p:nvPr/>
        </p:nvSpPr>
        <p:spPr bwMode="auto">
          <a:xfrm>
            <a:off x="1524000" y="258764"/>
            <a:ext cx="9144000"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spcBef>
                <a:spcPct val="50000"/>
              </a:spcBef>
            </a:pPr>
            <a:r>
              <a:rPr lang="en-US" altLang="en-US" sz="2200" b="1">
                <a:solidFill>
                  <a:srgbClr val="66FF33"/>
                </a:solidFill>
                <a:latin typeface="Arial" panose="020B0604020202020204" pitchFamily="34" charset="0"/>
              </a:rPr>
              <a:t>Bảng hệ thống tuần hoàn dạng đứng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72707"/>
                                        </p:tgtEl>
                                        <p:attrNameLst>
                                          <p:attrName>style.visibility</p:attrName>
                                        </p:attrNameLst>
                                      </p:cBhvr>
                                      <p:to>
                                        <p:strVal val="visible"/>
                                      </p:to>
                                    </p:set>
                                    <p:animEffect transition="in" filter="strips(downRight)">
                                      <p:cBhvr>
                                        <p:cTn id="7" dur="5000"/>
                                        <p:tgtEl>
                                          <p:spTgt spid="72707"/>
                                        </p:tgtEl>
                                      </p:cBhvr>
                                    </p:animEffect>
                                  </p:childTnLst>
                                </p:cTn>
                              </p:par>
                            </p:childTnLst>
                          </p:cTn>
                        </p:par>
                        <p:par>
                          <p:cTn id="8" fill="hold" nodeType="afterGroup">
                            <p:stCondLst>
                              <p:cond delay="5000"/>
                            </p:stCondLst>
                            <p:childTnLst>
                              <p:par>
                                <p:cTn id="9" presetID="49" presetClass="entr" presetSubtype="0" decel="100000" fill="hold" nodeType="afterEffect">
                                  <p:stCondLst>
                                    <p:cond delay="0"/>
                                  </p:stCondLst>
                                  <p:childTnLst>
                                    <p:set>
                                      <p:cBhvr>
                                        <p:cTn id="10" dur="1" fill="hold">
                                          <p:stCondLst>
                                            <p:cond delay="0"/>
                                          </p:stCondLst>
                                        </p:cTn>
                                        <p:tgtEl>
                                          <p:spTgt spid="72706"/>
                                        </p:tgtEl>
                                        <p:attrNameLst>
                                          <p:attrName>style.visibility</p:attrName>
                                        </p:attrNameLst>
                                      </p:cBhvr>
                                      <p:to>
                                        <p:strVal val="visible"/>
                                      </p:to>
                                    </p:set>
                                    <p:anim calcmode="lin" valueType="num">
                                      <p:cBhvr>
                                        <p:cTn id="11" dur="3000" fill="hold"/>
                                        <p:tgtEl>
                                          <p:spTgt spid="72706"/>
                                        </p:tgtEl>
                                        <p:attrNameLst>
                                          <p:attrName>ppt_w</p:attrName>
                                        </p:attrNameLst>
                                      </p:cBhvr>
                                      <p:tavLst>
                                        <p:tav tm="0">
                                          <p:val>
                                            <p:fltVal val="0"/>
                                          </p:val>
                                        </p:tav>
                                        <p:tav tm="100000">
                                          <p:val>
                                            <p:strVal val="#ppt_w"/>
                                          </p:val>
                                        </p:tav>
                                      </p:tavLst>
                                    </p:anim>
                                    <p:anim calcmode="lin" valueType="num">
                                      <p:cBhvr>
                                        <p:cTn id="12" dur="3000" fill="hold"/>
                                        <p:tgtEl>
                                          <p:spTgt spid="72706"/>
                                        </p:tgtEl>
                                        <p:attrNameLst>
                                          <p:attrName>ppt_h</p:attrName>
                                        </p:attrNameLst>
                                      </p:cBhvr>
                                      <p:tavLst>
                                        <p:tav tm="0">
                                          <p:val>
                                            <p:fltVal val="0"/>
                                          </p:val>
                                        </p:tav>
                                        <p:tav tm="100000">
                                          <p:val>
                                            <p:strVal val="#ppt_h"/>
                                          </p:val>
                                        </p:tav>
                                      </p:tavLst>
                                    </p:anim>
                                    <p:anim calcmode="lin" valueType="num">
                                      <p:cBhvr>
                                        <p:cTn id="13" dur="3000" fill="hold"/>
                                        <p:tgtEl>
                                          <p:spTgt spid="72706"/>
                                        </p:tgtEl>
                                        <p:attrNameLst>
                                          <p:attrName>style.rotation</p:attrName>
                                        </p:attrNameLst>
                                      </p:cBhvr>
                                      <p:tavLst>
                                        <p:tav tm="0">
                                          <p:val>
                                            <p:fltVal val="360"/>
                                          </p:val>
                                        </p:tav>
                                        <p:tav tm="100000">
                                          <p:val>
                                            <p:fltVal val="0"/>
                                          </p:val>
                                        </p:tav>
                                      </p:tavLst>
                                    </p:anim>
                                    <p:animEffect transition="in" filter="fade">
                                      <p:cBhvr>
                                        <p:cTn id="14" dur="3000"/>
                                        <p:tgtEl>
                                          <p:spTgt spid="72706"/>
                                        </p:tgtEl>
                                      </p:cBhvr>
                                    </p:animEffect>
                                  </p:childTnLst>
                                  <p:subTnLst>
                                    <p:audio>
                                      <p:cMediaNode>
                                        <p:cTn display="0" masterRel="sameClick">
                                          <p:stCondLst>
                                            <p:cond evt="begin" delay="0">
                                              <p:tn val="9"/>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7"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a:extLst>
              <a:ext uri="{FF2B5EF4-FFF2-40B4-BE49-F238E27FC236}">
                <a16:creationId xmlns:a16="http://schemas.microsoft.com/office/drawing/2014/main" id="{2CE0BCA9-26F5-4243-BCA0-08287F7D319A}"/>
              </a:ext>
            </a:extLst>
          </p:cNvPr>
          <p:cNvSpPr>
            <a:spLocks noGrp="1" noChangeArrowheads="1"/>
          </p:cNvSpPr>
          <p:nvPr>
            <p:ph type="title"/>
          </p:nvPr>
        </p:nvSpPr>
        <p:spPr>
          <a:xfrm>
            <a:off x="1981200" y="274638"/>
            <a:ext cx="4572000" cy="1325562"/>
          </a:xfrm>
        </p:spPr>
        <p:txBody>
          <a:bodyPr/>
          <a:lstStyle/>
          <a:p>
            <a:pPr eaLnBrk="1" hangingPunct="1"/>
            <a:r>
              <a:rPr lang="en-US" altLang="en-US" sz="4000" b="1">
                <a:solidFill>
                  <a:srgbClr val="FF0000"/>
                </a:solidFill>
              </a:rPr>
              <a:t>Dạng quân bài</a:t>
            </a:r>
          </a:p>
        </p:txBody>
      </p:sp>
      <p:sp>
        <p:nvSpPr>
          <p:cNvPr id="254979" name="Rectangle 3">
            <a:extLst>
              <a:ext uri="{FF2B5EF4-FFF2-40B4-BE49-F238E27FC236}">
                <a16:creationId xmlns:a16="http://schemas.microsoft.com/office/drawing/2014/main" id="{9B3EB243-0F2F-465C-B207-31BA7A40891F}"/>
              </a:ext>
            </a:extLst>
          </p:cNvPr>
          <p:cNvSpPr>
            <a:spLocks noGrp="1" noChangeArrowheads="1"/>
          </p:cNvSpPr>
          <p:nvPr>
            <p:ph type="body" idx="1"/>
          </p:nvPr>
        </p:nvSpPr>
        <p:spPr>
          <a:xfrm>
            <a:off x="6705600" y="4191001"/>
            <a:ext cx="3429000" cy="1173163"/>
          </a:xfrm>
          <a:solidFill>
            <a:srgbClr val="FF0000"/>
          </a:solidFill>
        </p:spPr>
        <p:txBody>
          <a:bodyPr/>
          <a:lstStyle/>
          <a:p>
            <a:pPr eaLnBrk="1" hangingPunct="1">
              <a:lnSpc>
                <a:spcPct val="90000"/>
              </a:lnSpc>
              <a:buFontTx/>
              <a:buNone/>
            </a:pPr>
            <a:r>
              <a:rPr lang="en-US" altLang="en-US" sz="2400">
                <a:solidFill>
                  <a:srgbClr val="FFCC00"/>
                </a:solidFill>
              </a:rPr>
              <a:t>Dùng làm phương tiện vừa học vừa chơi bổ ích cho HS</a:t>
            </a:r>
          </a:p>
        </p:txBody>
      </p:sp>
      <p:pic>
        <p:nvPicPr>
          <p:cNvPr id="254980" name="Picture 4" descr="il_fullxfull">
            <a:extLst>
              <a:ext uri="{FF2B5EF4-FFF2-40B4-BE49-F238E27FC236}">
                <a16:creationId xmlns:a16="http://schemas.microsoft.com/office/drawing/2014/main" id="{740DC0B0-B258-4D33-9FFC-4EB086ECC6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5600" y="533401"/>
            <a:ext cx="3276600" cy="280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4981" name="Picture 5" descr="portada">
            <a:extLst>
              <a:ext uri="{FF2B5EF4-FFF2-40B4-BE49-F238E27FC236}">
                <a16:creationId xmlns:a16="http://schemas.microsoft.com/office/drawing/2014/main" id="{588DFB67-6CD4-4A92-852D-EBE18C44F9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752600"/>
            <a:ext cx="419100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4982" name="Text Box 6">
            <a:extLst>
              <a:ext uri="{FF2B5EF4-FFF2-40B4-BE49-F238E27FC236}">
                <a16:creationId xmlns:a16="http://schemas.microsoft.com/office/drawing/2014/main" id="{B3C47AC2-3AA9-41BF-B320-878BB7FF52D6}"/>
              </a:ext>
            </a:extLst>
          </p:cNvPr>
          <p:cNvSpPr txBox="1">
            <a:spLocks noChangeArrowheads="1"/>
          </p:cNvSpPr>
          <p:nvPr/>
        </p:nvSpPr>
        <p:spPr bwMode="auto">
          <a:xfrm>
            <a:off x="2362200" y="5105401"/>
            <a:ext cx="3810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spcBef>
                <a:spcPct val="50000"/>
              </a:spcBef>
            </a:pPr>
            <a:r>
              <a:rPr lang="en-US" altLang="en-US">
                <a:solidFill>
                  <a:srgbClr val="000000"/>
                </a:solidFill>
                <a:latin typeface="Arial" panose="020B0604020202020204" pitchFamily="34" charset="0"/>
              </a:rPr>
              <a:t>  </a:t>
            </a:r>
            <a:r>
              <a:rPr lang="en-US" altLang="en-US" sz="2000">
                <a:solidFill>
                  <a:srgbClr val="000000"/>
                </a:solidFill>
                <a:latin typeface="Arial" panose="020B0604020202020204" pitchFamily="34" charset="0"/>
              </a:rPr>
              <a:t>các quân bài “Tú lơ khơ”</a:t>
            </a:r>
          </a:p>
        </p:txBody>
      </p:sp>
      <p:sp>
        <p:nvSpPr>
          <p:cNvPr id="254983" name="Text Box 7">
            <a:extLst>
              <a:ext uri="{FF2B5EF4-FFF2-40B4-BE49-F238E27FC236}">
                <a16:creationId xmlns:a16="http://schemas.microsoft.com/office/drawing/2014/main" id="{70BA60C4-4CF8-4627-AAB7-5640DA2E5572}"/>
              </a:ext>
            </a:extLst>
          </p:cNvPr>
          <p:cNvSpPr txBox="1">
            <a:spLocks noChangeArrowheads="1"/>
          </p:cNvSpPr>
          <p:nvPr/>
        </p:nvSpPr>
        <p:spPr bwMode="auto">
          <a:xfrm>
            <a:off x="6324600" y="3505201"/>
            <a:ext cx="3429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0" hangingPunct="0">
              <a:spcBef>
                <a:spcPct val="50000"/>
              </a:spcBef>
            </a:pPr>
            <a:r>
              <a:rPr lang="en-US" altLang="en-US">
                <a:solidFill>
                  <a:srgbClr val="000000"/>
                </a:solidFill>
                <a:latin typeface="Arial" panose="020B0604020202020204" pitchFamily="34" charset="0"/>
              </a:rPr>
              <a:t> </a:t>
            </a:r>
            <a:r>
              <a:rPr lang="en-US" altLang="en-US" sz="2000" b="1">
                <a:solidFill>
                  <a:srgbClr val="000000"/>
                </a:solidFill>
                <a:latin typeface="Arial" panose="020B0604020202020204" pitchFamily="34" charset="0"/>
              </a:rPr>
              <a:t>Các quân bài Domino</a:t>
            </a:r>
          </a:p>
        </p:txBody>
      </p:sp>
      <p:sp>
        <p:nvSpPr>
          <p:cNvPr id="254984" name="AutoShape 8">
            <a:extLst>
              <a:ext uri="{FF2B5EF4-FFF2-40B4-BE49-F238E27FC236}">
                <a16:creationId xmlns:a16="http://schemas.microsoft.com/office/drawing/2014/main" id="{78F9E2BA-1455-4B5C-8C24-5A920624E770}"/>
              </a:ext>
            </a:extLst>
          </p:cNvPr>
          <p:cNvSpPr>
            <a:spLocks noChangeArrowheads="1"/>
          </p:cNvSpPr>
          <p:nvPr/>
        </p:nvSpPr>
        <p:spPr bwMode="auto">
          <a:xfrm>
            <a:off x="5410200" y="4876800"/>
            <a:ext cx="228600" cy="609600"/>
          </a:xfrm>
          <a:prstGeom prst="upArrow">
            <a:avLst>
              <a:gd name="adj1" fmla="val 50000"/>
              <a:gd name="adj2" fmla="val 66667"/>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altLang="en-US">
              <a:solidFill>
                <a:srgbClr val="000000"/>
              </a:solidFill>
              <a:latin typeface="Arial" panose="020B0604020202020204" pitchFamily="34" charset="0"/>
            </a:endParaRPr>
          </a:p>
        </p:txBody>
      </p:sp>
      <p:sp>
        <p:nvSpPr>
          <p:cNvPr id="254985" name="AutoShape 9">
            <a:extLst>
              <a:ext uri="{FF2B5EF4-FFF2-40B4-BE49-F238E27FC236}">
                <a16:creationId xmlns:a16="http://schemas.microsoft.com/office/drawing/2014/main" id="{06F5BDAD-68C3-4EC7-8F3E-C473D8A2A388}"/>
              </a:ext>
            </a:extLst>
          </p:cNvPr>
          <p:cNvSpPr>
            <a:spLocks noChangeArrowheads="1"/>
          </p:cNvSpPr>
          <p:nvPr/>
        </p:nvSpPr>
        <p:spPr bwMode="auto">
          <a:xfrm>
            <a:off x="9677400" y="3276600"/>
            <a:ext cx="228600" cy="609600"/>
          </a:xfrm>
          <a:prstGeom prst="upArrow">
            <a:avLst>
              <a:gd name="adj1" fmla="val 50000"/>
              <a:gd name="adj2" fmla="val 66667"/>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0" hangingPunct="0"/>
            <a:endParaRPr lang="en-US" altLang="en-US">
              <a:solidFill>
                <a:srgbClr val="000000"/>
              </a:solidFill>
              <a:latin typeface="Arial" panose="020B0604020202020204" pitchFamily="34" charset="0"/>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a:extLst>
              <a:ext uri="{FF2B5EF4-FFF2-40B4-BE49-F238E27FC236}">
                <a16:creationId xmlns:a16="http://schemas.microsoft.com/office/drawing/2014/main" id="{B0ADDBB0-1C86-45B0-B39B-D597428AF93E}"/>
              </a:ext>
            </a:extLst>
          </p:cNvPr>
          <p:cNvSpPr>
            <a:spLocks noGrp="1" noChangeArrowheads="1"/>
          </p:cNvSpPr>
          <p:nvPr>
            <p:ph type="title"/>
          </p:nvPr>
        </p:nvSpPr>
        <p:spPr>
          <a:xfrm>
            <a:off x="0" y="13984"/>
            <a:ext cx="12192000" cy="614824"/>
          </a:xfrm>
        </p:spPr>
        <p:txBody>
          <a:bodyPr/>
          <a:lstStyle/>
          <a:p>
            <a:pPr algn="ctr" eaLnBrk="1" hangingPunct="1"/>
            <a:r>
              <a:rPr lang="en-US" altLang="en-US" sz="3600" b="1" dirty="0" err="1">
                <a:solidFill>
                  <a:srgbClr val="FF0000"/>
                </a:solidFill>
              </a:rPr>
              <a:t>Bảng</a:t>
            </a:r>
            <a:r>
              <a:rPr lang="en-US" altLang="en-US" sz="3600" b="1" dirty="0">
                <a:solidFill>
                  <a:srgbClr val="FF0000"/>
                </a:solidFill>
              </a:rPr>
              <a:t> THHH </a:t>
            </a:r>
            <a:r>
              <a:rPr lang="en-US" altLang="en-US" sz="3600" b="1" dirty="0" err="1">
                <a:solidFill>
                  <a:srgbClr val="FF0000"/>
                </a:solidFill>
              </a:rPr>
              <a:t>khắc</a:t>
            </a:r>
            <a:r>
              <a:rPr lang="en-US" altLang="en-US" sz="3600" b="1" dirty="0">
                <a:solidFill>
                  <a:srgbClr val="FF0000"/>
                </a:solidFill>
              </a:rPr>
              <a:t> </a:t>
            </a:r>
            <a:r>
              <a:rPr lang="en-US" altLang="en-US" sz="3600" b="1" dirty="0" err="1">
                <a:solidFill>
                  <a:srgbClr val="FF0000"/>
                </a:solidFill>
              </a:rPr>
              <a:t>trên</a:t>
            </a:r>
            <a:r>
              <a:rPr lang="en-US" altLang="en-US" sz="3600" b="1" dirty="0">
                <a:solidFill>
                  <a:srgbClr val="FF0000"/>
                </a:solidFill>
              </a:rPr>
              <a:t> </a:t>
            </a:r>
            <a:r>
              <a:rPr lang="en-US" altLang="en-US" sz="3600" b="1" dirty="0" err="1">
                <a:solidFill>
                  <a:srgbClr val="FF0000"/>
                </a:solidFill>
              </a:rPr>
              <a:t>sợi</a:t>
            </a:r>
            <a:r>
              <a:rPr lang="en-US" altLang="en-US" sz="3600" b="1" dirty="0">
                <a:solidFill>
                  <a:srgbClr val="FF0000"/>
                </a:solidFill>
              </a:rPr>
              <a:t> </a:t>
            </a:r>
            <a:r>
              <a:rPr lang="en-US" altLang="en-US" sz="3600" b="1" dirty="0" err="1">
                <a:solidFill>
                  <a:srgbClr val="FF0000"/>
                </a:solidFill>
              </a:rPr>
              <a:t>tóc</a:t>
            </a:r>
            <a:endParaRPr lang="en-US" altLang="en-US" sz="3600" b="1" dirty="0">
              <a:solidFill>
                <a:srgbClr val="FF0000"/>
              </a:solidFill>
            </a:endParaRPr>
          </a:p>
        </p:txBody>
      </p:sp>
      <p:sp>
        <p:nvSpPr>
          <p:cNvPr id="257027" name="Rectangle 3">
            <a:extLst>
              <a:ext uri="{FF2B5EF4-FFF2-40B4-BE49-F238E27FC236}">
                <a16:creationId xmlns:a16="http://schemas.microsoft.com/office/drawing/2014/main" id="{FC93EB9D-7C3C-4A1A-80E9-62135A64C9BF}"/>
              </a:ext>
            </a:extLst>
          </p:cNvPr>
          <p:cNvSpPr>
            <a:spLocks noGrp="1" noChangeArrowheads="1"/>
          </p:cNvSpPr>
          <p:nvPr>
            <p:ph type="body" idx="1"/>
          </p:nvPr>
        </p:nvSpPr>
        <p:spPr>
          <a:xfrm>
            <a:off x="0" y="6058693"/>
            <a:ext cx="12192000" cy="614823"/>
          </a:xfrm>
        </p:spPr>
        <p:txBody>
          <a:bodyPr>
            <a:noAutofit/>
          </a:bodyPr>
          <a:lstStyle/>
          <a:p>
            <a:pPr eaLnBrk="1" hangingPunct="1">
              <a:lnSpc>
                <a:spcPct val="80000"/>
              </a:lnSpc>
            </a:pPr>
            <a:r>
              <a:rPr lang="en-US" altLang="en-US" sz="2400" b="1" dirty="0" err="1">
                <a:latin typeface="Times New Roman" panose="02020603050405020304" pitchFamily="18" charset="0"/>
                <a:cs typeface="Times New Roman" panose="02020603050405020304" pitchFamily="18" charset="0"/>
              </a:rPr>
              <a:t>Các</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nhà</a:t>
            </a:r>
            <a:r>
              <a:rPr lang="en-US" altLang="en-US" sz="2400" b="1" dirty="0">
                <a:latin typeface="Times New Roman" panose="02020603050405020304" pitchFamily="18" charset="0"/>
                <a:cs typeface="Times New Roman" panose="02020603050405020304" pitchFamily="18" charset="0"/>
              </a:rPr>
              <a:t> khoa </a:t>
            </a:r>
            <a:r>
              <a:rPr lang="en-US" altLang="en-US" sz="2400" b="1" dirty="0" err="1">
                <a:latin typeface="Times New Roman" panose="02020603050405020304" pitchFamily="18" charset="0"/>
                <a:cs typeface="Times New Roman" panose="02020603050405020304" pitchFamily="18" charset="0"/>
              </a:rPr>
              <a:t>học</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tại</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Đại</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học</a:t>
            </a:r>
            <a:r>
              <a:rPr lang="en-US" altLang="en-US" sz="2400" b="1" dirty="0">
                <a:latin typeface="Times New Roman" panose="02020603050405020304" pitchFamily="18" charset="0"/>
                <a:cs typeface="Times New Roman" panose="02020603050405020304" pitchFamily="18" charset="0"/>
              </a:rPr>
              <a:t> Nottingham </a:t>
            </a:r>
            <a:r>
              <a:rPr lang="en-US" altLang="en-US" sz="2400" b="1" dirty="0" err="1">
                <a:latin typeface="Times New Roman" panose="02020603050405020304" pitchFamily="18" charset="0"/>
                <a:cs typeface="Times New Roman" panose="02020603050405020304" pitchFamily="18" charset="0"/>
              </a:rPr>
              <a:t>đã</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phá</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vỡ</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kỷ</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lục</a:t>
            </a:r>
            <a:r>
              <a:rPr lang="en-US" altLang="en-US" sz="2400" b="1" dirty="0">
                <a:latin typeface="Times New Roman" panose="02020603050405020304" pitchFamily="18" charset="0"/>
                <a:cs typeface="Times New Roman" panose="02020603050405020304" pitchFamily="18" charset="0"/>
              </a:rPr>
              <a:t> Guinness </a:t>
            </a:r>
            <a:r>
              <a:rPr lang="en-US" altLang="en-US" sz="2400" b="1" dirty="0" err="1">
                <a:latin typeface="Times New Roman" panose="02020603050405020304" pitchFamily="18" charset="0"/>
                <a:cs typeface="Times New Roman" panose="02020603050405020304" pitchFamily="18" charset="0"/>
              </a:rPr>
              <a:t>với</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một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bảng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tuần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hoàn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các</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nguyên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tố</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hóa</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học</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nhỏ</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nhất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thế</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giới</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Khắc</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trên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sợi</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tóc</a:t>
            </a:r>
            <a:endParaRPr lang="en-US" altLang="en-US" sz="2400" dirty="0">
              <a:latin typeface="Times New Roman" panose="02020603050405020304" pitchFamily="18" charset="0"/>
              <a:cs typeface="Times New Roman" panose="02020603050405020304" pitchFamily="18" charset="0"/>
            </a:endParaRPr>
          </a:p>
        </p:txBody>
      </p:sp>
      <p:pic>
        <p:nvPicPr>
          <p:cNvPr id="257028" name="Picture 5" descr="ImageView">
            <a:extLst>
              <a:ext uri="{FF2B5EF4-FFF2-40B4-BE49-F238E27FC236}">
                <a16:creationId xmlns:a16="http://schemas.microsoft.com/office/drawing/2014/main" id="{CF43C1EC-196F-43CD-8D49-16E827EFE0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6695" y="694132"/>
            <a:ext cx="9333238" cy="5225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5">
            <a:extLst>
              <a:ext uri="{FF2B5EF4-FFF2-40B4-BE49-F238E27FC236}">
                <a16:creationId xmlns:a16="http://schemas.microsoft.com/office/drawing/2014/main" id="{D61839AC-4B25-41B2-AD4B-1CBC7FB4EA1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2D53DAA-733F-4A8A-83DA-AB2D20E8D08B}" type="slidenum">
              <a:rPr lang="en-US" altLang="en-US" sz="1400"/>
              <a:pPr/>
              <a:t>7</a:t>
            </a:fld>
            <a:endParaRPr lang="en-US" altLang="en-US" sz="1400"/>
          </a:p>
        </p:txBody>
      </p:sp>
      <p:pic>
        <p:nvPicPr>
          <p:cNvPr id="14340" name="Picture 5" descr="Picture">
            <a:extLst>
              <a:ext uri="{FF2B5EF4-FFF2-40B4-BE49-F238E27FC236}">
                <a16:creationId xmlns:a16="http://schemas.microsoft.com/office/drawing/2014/main" id="{4D7A011D-6FCC-4D8F-82C3-E8BB7904B9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946" y="1615983"/>
            <a:ext cx="8714509" cy="524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0D81BC0D-67FC-48F9-A786-CFFCC84479FA}"/>
              </a:ext>
            </a:extLst>
          </p:cNvPr>
          <p:cNvPicPr>
            <a:picLocks noChangeAspect="1"/>
          </p:cNvPicPr>
          <p:nvPr/>
        </p:nvPicPr>
        <p:blipFill rotWithShape="1">
          <a:blip r:embed="rId3">
            <a:extLst>
              <a:ext uri="{28A0092B-C50C-407E-A947-70E740481C1C}">
                <a14:useLocalDpi xmlns:a14="http://schemas.microsoft.com/office/drawing/2010/main" val="0"/>
              </a:ext>
            </a:extLst>
          </a:blip>
          <a:srcRect l="23117" r="17038"/>
          <a:stretch/>
        </p:blipFill>
        <p:spPr>
          <a:xfrm>
            <a:off x="0" y="1"/>
            <a:ext cx="2189018" cy="1808030"/>
          </a:xfrm>
          <a:prstGeom prst="rect">
            <a:avLst/>
          </a:prstGeom>
        </p:spPr>
      </p:pic>
      <p:pic>
        <p:nvPicPr>
          <p:cNvPr id="4" name="Picture 3">
            <a:extLst>
              <a:ext uri="{FF2B5EF4-FFF2-40B4-BE49-F238E27FC236}">
                <a16:creationId xmlns:a16="http://schemas.microsoft.com/office/drawing/2014/main" id="{BC574456-066E-41C2-984D-8C97FF420629}"/>
              </a:ext>
            </a:extLst>
          </p:cNvPr>
          <p:cNvPicPr>
            <a:picLocks noChangeAspect="1"/>
          </p:cNvPicPr>
          <p:nvPr/>
        </p:nvPicPr>
        <p:blipFill>
          <a:blip r:embed="rId4"/>
          <a:stretch>
            <a:fillRect/>
          </a:stretch>
        </p:blipFill>
        <p:spPr>
          <a:xfrm>
            <a:off x="9268691" y="0"/>
            <a:ext cx="2929675" cy="6860521"/>
          </a:xfrm>
          <a:prstGeom prst="rect">
            <a:avLst/>
          </a:prstGeom>
        </p:spPr>
      </p:pic>
      <p:sp>
        <p:nvSpPr>
          <p:cNvPr id="2" name="Rectangle 1">
            <a:extLst>
              <a:ext uri="{FF2B5EF4-FFF2-40B4-BE49-F238E27FC236}">
                <a16:creationId xmlns:a16="http://schemas.microsoft.com/office/drawing/2014/main" id="{20BE9370-1A1E-42D4-8296-A2A7C53989CB}"/>
              </a:ext>
            </a:extLst>
          </p:cNvPr>
          <p:cNvSpPr/>
          <p:nvPr/>
        </p:nvSpPr>
        <p:spPr>
          <a:xfrm>
            <a:off x="3191659" y="161661"/>
            <a:ext cx="5545108" cy="646331"/>
          </a:xfrm>
          <a:prstGeom prst="rect">
            <a:avLst/>
          </a:prstGeom>
        </p:spPr>
        <p:txBody>
          <a:bodyPr wrap="none">
            <a:spAutoFit/>
          </a:bodyPr>
          <a:lstStyle/>
          <a:p>
            <a:r>
              <a:rPr lang="en-US" sz="3600" b="1" dirty="0">
                <a:solidFill>
                  <a:srgbClr val="FF0000"/>
                </a:solidFill>
                <a:latin typeface="Arial" panose="020B0604020202020204" pitchFamily="34" charset="0"/>
                <a:cs typeface="Arial" panose="020B0604020202020204" pitchFamily="34" charset="0"/>
              </a:rPr>
              <a:t>Mendeleev (1834 – 1907)</a:t>
            </a:r>
          </a:p>
        </p:txBody>
      </p:sp>
    </p:spTree>
    <p:extLst>
      <p:ext uri="{BB962C8B-B14F-4D97-AF65-F5344CB8AC3E}">
        <p14:creationId xmlns:p14="http://schemas.microsoft.com/office/powerpoint/2010/main" val="345892390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a:extLst>
              <a:ext uri="{FF2B5EF4-FFF2-40B4-BE49-F238E27FC236}">
                <a16:creationId xmlns:a16="http://schemas.microsoft.com/office/drawing/2014/main" id="{F3106DCC-F485-497E-B2D9-EA81E84236E7}"/>
              </a:ext>
            </a:extLst>
          </p:cNvPr>
          <p:cNvSpPr>
            <a:spLocks noGrp="1" noChangeArrowheads="1"/>
          </p:cNvSpPr>
          <p:nvPr>
            <p:ph type="title"/>
          </p:nvPr>
        </p:nvSpPr>
        <p:spPr>
          <a:xfrm>
            <a:off x="0" y="0"/>
            <a:ext cx="12192000" cy="563563"/>
          </a:xfrm>
        </p:spPr>
        <p:txBody>
          <a:bodyPr>
            <a:normAutofit fontScale="90000"/>
          </a:bodyPr>
          <a:lstStyle/>
          <a:p>
            <a:pPr algn="ctr" eaLnBrk="1" hangingPunct="1"/>
            <a:br>
              <a:rPr lang="en-US" altLang="en-US" sz="3600" b="1" dirty="0">
                <a:solidFill>
                  <a:srgbClr val="FF0000"/>
                </a:solidFill>
                <a:latin typeface="Times New Roman" panose="02020603050405020304" pitchFamily="18" charset="0"/>
                <a:cs typeface="Times New Roman" panose="02020603050405020304" pitchFamily="18" charset="0"/>
              </a:rPr>
            </a:br>
            <a:r>
              <a:rPr lang="en-US" altLang="en-US" sz="3600" b="1" dirty="0" err="1">
                <a:solidFill>
                  <a:srgbClr val="FF0000"/>
                </a:solidFill>
                <a:latin typeface="Times New Roman" panose="02020603050405020304" pitchFamily="18" charset="0"/>
                <a:cs typeface="Times New Roman" panose="02020603050405020304" pitchFamily="18" charset="0"/>
              </a:rPr>
              <a:t>Bảng</a:t>
            </a:r>
            <a:r>
              <a:rPr lang="en-US" altLang="en-US" sz="3600" b="1" dirty="0">
                <a:solidFill>
                  <a:srgbClr val="FF0000"/>
                </a:solidFill>
                <a:latin typeface="Times New Roman" panose="02020603050405020304" pitchFamily="18" charset="0"/>
                <a:cs typeface="Times New Roman" panose="02020603050405020304" pitchFamily="18" charset="0"/>
              </a:rPr>
              <a:t> THHH </a:t>
            </a:r>
            <a:r>
              <a:rPr lang="en-US" altLang="en-US" sz="3600" b="1" dirty="0" err="1">
                <a:solidFill>
                  <a:srgbClr val="FF0000"/>
                </a:solidFill>
                <a:latin typeface="Times New Roman" panose="02020603050405020304" pitchFamily="18" charset="0"/>
                <a:cs typeface="Times New Roman" panose="02020603050405020304" pitchFamily="18" charset="0"/>
              </a:rPr>
              <a:t>khắc</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trên</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đá</a:t>
            </a:r>
            <a:endParaRPr lang="en-US" altLang="en-US" sz="3600" b="1" dirty="0">
              <a:solidFill>
                <a:srgbClr val="FF0000"/>
              </a:solidFill>
              <a:latin typeface="Times New Roman" panose="02020603050405020304" pitchFamily="18" charset="0"/>
              <a:cs typeface="Times New Roman" panose="02020603050405020304" pitchFamily="18" charset="0"/>
            </a:endParaRPr>
          </a:p>
        </p:txBody>
      </p:sp>
      <p:sp>
        <p:nvSpPr>
          <p:cNvPr id="258051" name="Rectangle 3">
            <a:extLst>
              <a:ext uri="{FF2B5EF4-FFF2-40B4-BE49-F238E27FC236}">
                <a16:creationId xmlns:a16="http://schemas.microsoft.com/office/drawing/2014/main" id="{BE66FCF5-1765-4105-9C60-5C6A1A951288}"/>
              </a:ext>
            </a:extLst>
          </p:cNvPr>
          <p:cNvSpPr>
            <a:spLocks noGrp="1" noChangeArrowheads="1"/>
          </p:cNvSpPr>
          <p:nvPr>
            <p:ph type="body" idx="1"/>
          </p:nvPr>
        </p:nvSpPr>
        <p:spPr>
          <a:xfrm>
            <a:off x="2057400" y="5181601"/>
            <a:ext cx="8001000" cy="563563"/>
          </a:xfrm>
        </p:spPr>
        <p:txBody>
          <a:bodyPr/>
          <a:lstStyle/>
          <a:p>
            <a:pPr eaLnBrk="1" hangingPunct="1">
              <a:lnSpc>
                <a:spcPct val="90000"/>
              </a:lnSpc>
            </a:pPr>
            <a:r>
              <a:rPr lang="en-US" altLang="en-US" sz="2400"/>
              <a:t>Để tôn vinh Người sáng lập đầu tiên : Mendelep</a:t>
            </a:r>
          </a:p>
        </p:txBody>
      </p:sp>
      <p:pic>
        <p:nvPicPr>
          <p:cNvPr id="258052" name="Picture 4" descr="bảng tuần hoàn">
            <a:extLst>
              <a:ext uri="{FF2B5EF4-FFF2-40B4-BE49-F238E27FC236}">
                <a16:creationId xmlns:a16="http://schemas.microsoft.com/office/drawing/2014/main" id="{9EB4DDAA-DB20-4452-80D9-3E2BF3A3AE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999" y="857251"/>
            <a:ext cx="8000999" cy="6000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FF7215F-D733-476F-8590-C8E4D4A1E5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6143" y="0"/>
            <a:ext cx="9699713" cy="6858000"/>
          </a:xfrm>
          <a:prstGeom prst="rect">
            <a:avLst/>
          </a:prstGeom>
        </p:spPr>
      </p:pic>
    </p:spTree>
    <p:extLst>
      <p:ext uri="{BB962C8B-B14F-4D97-AF65-F5344CB8AC3E}">
        <p14:creationId xmlns:p14="http://schemas.microsoft.com/office/powerpoint/2010/main" val="256353005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1548882-976D-4F2E-9C7F-6E0530277634}"/>
              </a:ext>
            </a:extLst>
          </p:cNvPr>
          <p:cNvPicPr>
            <a:picLocks noChangeAspect="1"/>
          </p:cNvPicPr>
          <p:nvPr/>
        </p:nvPicPr>
        <p:blipFill>
          <a:blip r:embed="rId2"/>
          <a:stretch>
            <a:fillRect/>
          </a:stretch>
        </p:blipFill>
        <p:spPr>
          <a:xfrm>
            <a:off x="124200" y="193965"/>
            <a:ext cx="12067800" cy="4211782"/>
          </a:xfrm>
          <a:prstGeom prst="rect">
            <a:avLst/>
          </a:prstGeom>
        </p:spPr>
      </p:pic>
    </p:spTree>
    <p:extLst>
      <p:ext uri="{BB962C8B-B14F-4D97-AF65-F5344CB8AC3E}">
        <p14:creationId xmlns:p14="http://schemas.microsoft.com/office/powerpoint/2010/main" val="3651804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85E358F-BFD6-4BCC-BAFC-95FAD09E4554}"/>
              </a:ext>
            </a:extLst>
          </p:cNvPr>
          <p:cNvPicPr>
            <a:picLocks noChangeAspect="1"/>
          </p:cNvPicPr>
          <p:nvPr/>
        </p:nvPicPr>
        <p:blipFill>
          <a:blip r:embed="rId2"/>
          <a:stretch>
            <a:fillRect/>
          </a:stretch>
        </p:blipFill>
        <p:spPr>
          <a:xfrm>
            <a:off x="0" y="0"/>
            <a:ext cx="12192000" cy="2268754"/>
          </a:xfrm>
          <a:prstGeom prst="rect">
            <a:avLst/>
          </a:prstGeom>
        </p:spPr>
      </p:pic>
      <p:pic>
        <p:nvPicPr>
          <p:cNvPr id="13" name="Picture 12">
            <a:extLst>
              <a:ext uri="{FF2B5EF4-FFF2-40B4-BE49-F238E27FC236}">
                <a16:creationId xmlns:a16="http://schemas.microsoft.com/office/drawing/2014/main" id="{1DC110A4-A08F-4286-A4CB-E3CFED8F8F02}"/>
              </a:ext>
            </a:extLst>
          </p:cNvPr>
          <p:cNvPicPr>
            <a:picLocks noChangeAspect="1"/>
          </p:cNvPicPr>
          <p:nvPr/>
        </p:nvPicPr>
        <p:blipFill>
          <a:blip r:embed="rId3"/>
          <a:stretch>
            <a:fillRect/>
          </a:stretch>
        </p:blipFill>
        <p:spPr>
          <a:xfrm>
            <a:off x="2660073" y="1649995"/>
            <a:ext cx="9434945" cy="1218567"/>
          </a:xfrm>
          <a:prstGeom prst="rect">
            <a:avLst/>
          </a:prstGeom>
        </p:spPr>
      </p:pic>
      <p:sp>
        <p:nvSpPr>
          <p:cNvPr id="14" name="TextBox 13">
            <a:extLst>
              <a:ext uri="{FF2B5EF4-FFF2-40B4-BE49-F238E27FC236}">
                <a16:creationId xmlns:a16="http://schemas.microsoft.com/office/drawing/2014/main" id="{56DB2104-CCED-4679-BF5F-3F04F6B8F238}"/>
              </a:ext>
            </a:extLst>
          </p:cNvPr>
          <p:cNvSpPr txBox="1"/>
          <p:nvPr/>
        </p:nvSpPr>
        <p:spPr>
          <a:xfrm>
            <a:off x="2836710" y="942110"/>
            <a:ext cx="7162800" cy="707886"/>
          </a:xfrm>
          <a:prstGeom prst="rect">
            <a:avLst/>
          </a:prstGeom>
          <a:solidFill>
            <a:srgbClr val="37A894"/>
          </a:solidFill>
        </p:spPr>
        <p:txBody>
          <a:bodyPr wrap="square" rtlCol="0">
            <a:spAutoFit/>
          </a:bodyPr>
          <a:lstStyle/>
          <a:p>
            <a:pPr algn="ctr"/>
            <a:r>
              <a:rPr lang="en-US" sz="4000" b="1" dirty="0" err="1">
                <a:solidFill>
                  <a:srgbClr val="FFFF00"/>
                </a:solidFill>
                <a:latin typeface=".VnArabia" panose="020B7200000000000000" pitchFamily="34" charset="0"/>
                <a:cs typeface="Arial" panose="020B0604020202020204" pitchFamily="34" charset="0"/>
              </a:rPr>
              <a:t>Tiết</a:t>
            </a:r>
            <a:r>
              <a:rPr lang="en-US" sz="4000" b="1" dirty="0">
                <a:solidFill>
                  <a:srgbClr val="FFFF00"/>
                </a:solidFill>
                <a:latin typeface=".VnArabia" panose="020B7200000000000000" pitchFamily="34" charset="0"/>
                <a:cs typeface="Arial" panose="020B0604020202020204" pitchFamily="34" charset="0"/>
              </a:rPr>
              <a:t> 16 – 21</a:t>
            </a:r>
          </a:p>
        </p:txBody>
      </p:sp>
      <p:graphicFrame>
        <p:nvGraphicFramePr>
          <p:cNvPr id="19" name="Diagram 18">
            <a:extLst>
              <a:ext uri="{FF2B5EF4-FFF2-40B4-BE49-F238E27FC236}">
                <a16:creationId xmlns:a16="http://schemas.microsoft.com/office/drawing/2014/main" id="{500907F5-FF2D-4A46-ADCD-3BFA7BAE2828}"/>
              </a:ext>
            </a:extLst>
          </p:cNvPr>
          <p:cNvGraphicFramePr/>
          <p:nvPr>
            <p:extLst>
              <p:ext uri="{D42A27DB-BD31-4B8C-83A1-F6EECF244321}">
                <p14:modId xmlns:p14="http://schemas.microsoft.com/office/powerpoint/2010/main" val="2525477102"/>
              </p:ext>
            </p:extLst>
          </p:nvPr>
        </p:nvGraphicFramePr>
        <p:xfrm>
          <a:off x="233217" y="2868562"/>
          <a:ext cx="11725565" cy="387793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33868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9"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LỊCH SỬ PHÁT MINH BẢNG HỆ THỐNG TUẦN HOÀN CÁC NGUYÊN TỐ HOÁ HỌC2">
            <a:hlinkClick r:id="" action="ppaction://media"/>
            <a:extLst>
              <a:ext uri="{FF2B5EF4-FFF2-40B4-BE49-F238E27FC236}">
                <a16:creationId xmlns:a16="http://schemas.microsoft.com/office/drawing/2014/main" id="{D084F001-E8CD-4554-9A50-B6723C20FAA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790192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090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15288</TotalTime>
  <Words>2498</Words>
  <Application>Microsoft Office PowerPoint</Application>
  <PresentationFormat>Widescreen</PresentationFormat>
  <Paragraphs>269</Paragraphs>
  <Slides>72</Slides>
  <Notes>11</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72</vt:i4>
      </vt:variant>
    </vt:vector>
  </HeadingPairs>
  <TitlesOfParts>
    <vt:vector size="79" baseType="lpstr">
      <vt:lpstr>.VnArabia</vt:lpstr>
      <vt:lpstr>Arial</vt:lpstr>
      <vt:lpstr>Calibri</vt:lpstr>
      <vt:lpstr>Calibri Light</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Bảng Phân tầng tuần hoàn của Stowe</vt:lpstr>
      <vt:lpstr>Dạng tuần hoàn bậc thang của Tarantola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Dạng vòng tròn</vt:lpstr>
      <vt:lpstr>PowerPoint Presentation</vt:lpstr>
      <vt:lpstr>PowerPoint Presentation</vt:lpstr>
      <vt:lpstr>Dạng  xoáy Fibonaci</vt:lpstr>
      <vt:lpstr>PowerPoint Presentation</vt:lpstr>
      <vt:lpstr>Dùng biểu tượng khoa học</vt:lpstr>
      <vt:lpstr>Dạng xếp  hình Rupic</vt:lpstr>
      <vt:lpstr>PowerPoint Presentation</vt:lpstr>
      <vt:lpstr>PowerPoint Presentation</vt:lpstr>
      <vt:lpstr>PowerPoint Presentation</vt:lpstr>
      <vt:lpstr>Dạng quân bài</vt:lpstr>
      <vt:lpstr>Bảng THHH khắc trên sợi tóc</vt:lpstr>
      <vt:lpstr> Bảng THHH khắc trên đá</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Administrator</cp:lastModifiedBy>
  <cp:revision>84</cp:revision>
  <dcterms:created xsi:type="dcterms:W3CDTF">2022-12-23T14:39:15Z</dcterms:created>
  <dcterms:modified xsi:type="dcterms:W3CDTF">2023-02-11T16:13:15Z</dcterms:modified>
</cp:coreProperties>
</file>