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78" r:id="rId2"/>
    <p:sldId id="345" r:id="rId3"/>
    <p:sldId id="346" r:id="rId4"/>
    <p:sldId id="318" r:id="rId5"/>
    <p:sldId id="265" r:id="rId6"/>
    <p:sldId id="343" r:id="rId7"/>
    <p:sldId id="347" r:id="rId8"/>
    <p:sldId id="348" r:id="rId9"/>
    <p:sldId id="349" r:id="rId10"/>
    <p:sldId id="350" r:id="rId11"/>
    <p:sldId id="316" r:id="rId12"/>
    <p:sldId id="291" r:id="rId13"/>
    <p:sldId id="310" r:id="rId14"/>
    <p:sldId id="306" r:id="rId15"/>
    <p:sldId id="351" r:id="rId16"/>
    <p:sldId id="352" r:id="rId17"/>
    <p:sldId id="353" r:id="rId18"/>
    <p:sldId id="354" r:id="rId19"/>
    <p:sldId id="264" r:id="rId20"/>
    <p:sldId id="317" r:id="rId21"/>
    <p:sldId id="355" r:id="rId22"/>
    <p:sldId id="358" r:id="rId23"/>
    <p:sldId id="357" r:id="rId24"/>
    <p:sldId id="356" r:id="rId25"/>
    <p:sldId id="359" r:id="rId26"/>
    <p:sldId id="360" r:id="rId27"/>
  </p:sldIdLst>
  <p:sldSz cx="9144000" cy="5145088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3D3D3"/>
    <a:srgbClr val="F8FCFE"/>
    <a:srgbClr val="007427"/>
    <a:srgbClr val="DDEADD"/>
    <a:srgbClr val="E6E6E6"/>
    <a:srgbClr val="0D4D52"/>
    <a:srgbClr val="E3B577"/>
    <a:srgbClr val="56E0C4"/>
    <a:srgbClr val="1A99A5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66"/>
      </p:cViewPr>
      <p:guideLst>
        <p:guide orient="horz" pos="162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6" d="100"/>
        <a:sy n="3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5EF54F-DC5C-4BA2-A7A1-20B7B5972834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13C315-B4C4-4539-A935-F9FF488AA37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238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0920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72263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238E41-6C6D-4B56-860F-2B48E1273617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9575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48097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350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6377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9514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71052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775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3283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78728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980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24251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238E41-6C6D-4B56-860F-2B48E127361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193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7E94B9-1F08-48DF-B7B6-E879767F1CA5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846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13C315-B4C4-4539-A935-F9FF488AA37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320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5570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180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4136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3469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13C315-B4C4-4539-A935-F9FF488AA3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5548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313"/>
            <a:ext cx="7772400" cy="110285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5550"/>
            <a:ext cx="6400800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CCF36186-DEC9-4703-B7D0-8383BB8A1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教学过程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CB9D0AB-77BA-4FA4-AEE0-7F8F1AA9243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板书设计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851"/>
            <a:ext cx="3008313" cy="87180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851"/>
            <a:ext cx="5111750" cy="439119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658"/>
            <a:ext cx="3008313" cy="35193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1561"/>
            <a:ext cx="5486400" cy="42518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723"/>
            <a:ext cx="5486400" cy="30870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6746"/>
            <a:ext cx="5486400" cy="6038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042"/>
            <a:ext cx="2057400" cy="438999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042"/>
            <a:ext cx="6019800" cy="438999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第一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121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92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414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2011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253" y="196280"/>
            <a:ext cx="144024" cy="5040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2" tIns="34286" rIns="68572" bIns="34286" rtlCol="0" anchor="ctr"/>
          <a:lstStyle/>
          <a:p>
            <a:pPr algn="ctr" defTabSz="685658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3" name="文本框 37"/>
          <p:cNvSpPr txBox="1"/>
          <p:nvPr userDrawn="1"/>
        </p:nvSpPr>
        <p:spPr>
          <a:xfrm>
            <a:off x="216273" y="196280"/>
            <a:ext cx="2189971" cy="315475"/>
          </a:xfrm>
          <a:prstGeom prst="rect">
            <a:avLst/>
          </a:prstGeom>
          <a:noFill/>
        </p:spPr>
        <p:txBody>
          <a:bodyPr wrap="none" lIns="68572" tIns="34286" rIns="68572" bIns="34286" rtlCol="0">
            <a:spAutoFit/>
          </a:bodyPr>
          <a:lstStyle/>
          <a:p>
            <a:pPr defTabSz="685658"/>
            <a:r>
              <a:rPr lang="zh-CN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点击添加相关标题文字</a:t>
            </a:r>
          </a:p>
        </p:txBody>
      </p:sp>
      <p:sp>
        <p:nvSpPr>
          <p:cNvPr id="4" name="文本框 38"/>
          <p:cNvSpPr txBox="1"/>
          <p:nvPr userDrawn="1"/>
        </p:nvSpPr>
        <p:spPr>
          <a:xfrm>
            <a:off x="265225" y="520317"/>
            <a:ext cx="2038917" cy="207753"/>
          </a:xfrm>
          <a:prstGeom prst="rect">
            <a:avLst/>
          </a:prstGeom>
          <a:noFill/>
        </p:spPr>
        <p:txBody>
          <a:bodyPr wrap="square" lIns="68572" tIns="34286" rIns="68572" bIns="34286" rtlCol="0">
            <a:spAutoFit/>
          </a:bodyPr>
          <a:lstStyle/>
          <a:p>
            <a:pPr algn="dist" defTabSz="685658"/>
            <a:r>
              <a:rPr lang="en-US" altLang="zh-CN" sz="9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ADD RELATED TITLE WORDS</a:t>
            </a:r>
            <a:endParaRPr lang="zh-CN" altLang="en-US" sz="9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2661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13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/>
          <p:cNvSpPr/>
          <p:nvPr userDrawn="1"/>
        </p:nvSpPr>
        <p:spPr>
          <a:xfrm>
            <a:off x="8711160" y="4723360"/>
            <a:ext cx="432841" cy="432974"/>
          </a:xfrm>
          <a:custGeom>
            <a:avLst/>
            <a:gdLst>
              <a:gd name="connsiteX0" fmla="*/ 689548 w 1064301"/>
              <a:gd name="connsiteY0" fmla="*/ 0 h 1064301"/>
              <a:gd name="connsiteX1" fmla="*/ 957951 w 1064301"/>
              <a:gd name="connsiteY1" fmla="*/ 54188 h 1064301"/>
              <a:gd name="connsiteX2" fmla="*/ 1064301 w 1064301"/>
              <a:gd name="connsiteY2" fmla="*/ 111913 h 1064301"/>
              <a:gd name="connsiteX3" fmla="*/ 1064301 w 1064301"/>
              <a:gd name="connsiteY3" fmla="*/ 1064301 h 1064301"/>
              <a:gd name="connsiteX4" fmla="*/ 111913 w 1064301"/>
              <a:gd name="connsiteY4" fmla="*/ 1064301 h 1064301"/>
              <a:gd name="connsiteX5" fmla="*/ 54188 w 1064301"/>
              <a:gd name="connsiteY5" fmla="*/ 957951 h 1064301"/>
              <a:gd name="connsiteX6" fmla="*/ 0 w 1064301"/>
              <a:gd name="connsiteY6" fmla="*/ 689548 h 1064301"/>
              <a:gd name="connsiteX7" fmla="*/ 689548 w 1064301"/>
              <a:gd name="connsiteY7" fmla="*/ 0 h 1064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4301" h="1064301">
                <a:moveTo>
                  <a:pt x="689548" y="0"/>
                </a:moveTo>
                <a:cubicBezTo>
                  <a:pt x="784755" y="0"/>
                  <a:pt x="875455" y="19295"/>
                  <a:pt x="957951" y="54188"/>
                </a:cubicBezTo>
                <a:lnTo>
                  <a:pt x="1064301" y="111913"/>
                </a:lnTo>
                <a:lnTo>
                  <a:pt x="1064301" y="1064301"/>
                </a:lnTo>
                <a:lnTo>
                  <a:pt x="111913" y="1064301"/>
                </a:lnTo>
                <a:lnTo>
                  <a:pt x="54188" y="957951"/>
                </a:lnTo>
                <a:cubicBezTo>
                  <a:pt x="19295" y="875455"/>
                  <a:pt x="0" y="784755"/>
                  <a:pt x="0" y="689548"/>
                </a:cubicBezTo>
                <a:cubicBezTo>
                  <a:pt x="0" y="308721"/>
                  <a:pt x="308721" y="0"/>
                  <a:pt x="689548" y="0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" name="TextBox 15"/>
          <p:cNvSpPr txBox="1"/>
          <p:nvPr userDrawn="1"/>
        </p:nvSpPr>
        <p:spPr>
          <a:xfrm>
            <a:off x="8785275" y="4860172"/>
            <a:ext cx="340825" cy="221197"/>
          </a:xfrm>
          <a:prstGeom prst="rect">
            <a:avLst/>
          </a:prstGeom>
          <a:noFill/>
        </p:spPr>
        <p:txBody>
          <a:bodyPr wrap="square" lIns="51419" tIns="25709" rIns="51419" bIns="25709" rtlCol="0">
            <a:spAutoFit/>
          </a:bodyPr>
          <a:lstStyle/>
          <a:p>
            <a:pPr algn="ctr"/>
            <a:fld id="{2EEF1883-7A0E-4F66-9932-E581691AD397}" type="slidenum">
              <a:rPr lang="zh-CN" altLang="en-US" sz="1100" smtClean="0">
                <a:solidFill>
                  <a:schemeClr val="bg1">
                    <a:lumMod val="8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pPr algn="ctr"/>
              <a:t>‹#›</a:t>
            </a:fld>
            <a:r>
              <a:rPr lang="zh-CN" altLang="en-US" sz="1100" dirty="0">
                <a:solidFill>
                  <a:schemeClr val="bg1">
                    <a:lumMod val="8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 </a:t>
            </a:r>
            <a:endParaRPr lang="zh-CN" altLang="en-US" sz="1100" b="0" dirty="0">
              <a:solidFill>
                <a:schemeClr val="bg1">
                  <a:lumMod val="85000"/>
                </a:schemeClr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3207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6196"/>
            <a:ext cx="7772400" cy="102187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708"/>
            <a:ext cx="7772400" cy="11254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521"/>
            <a:ext cx="4038600" cy="3395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521"/>
            <a:ext cx="4038600" cy="3395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690"/>
            <a:ext cx="4040188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660"/>
            <a:ext cx="4040188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690"/>
            <a:ext cx="4041775" cy="47997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660"/>
            <a:ext cx="4041775" cy="296438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1267FF2B-30A9-47CC-8F33-308E7BC319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教学背景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DCFA6FF-1EBC-4B22-A00B-DD4EA277F3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5761" cy="5144491"/>
          </a:xfrm>
          <a:prstGeom prst="rect">
            <a:avLst/>
          </a:pr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C50B-97C3-4EFD-966D-3952C8BC2459}" type="datetimeFigureOut">
              <a:rPr lang="zh-CN" altLang="en-US" smtClean="0"/>
              <a:pPr/>
              <a:t>2023/4/11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14BB-5E8E-4CC8-BE8B-E1F7A3390155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-508" y="304292"/>
            <a:ext cx="467291" cy="3240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4" tIns="34292" rIns="68584" bIns="34292" rtlCol="0" anchor="ctr"/>
          <a:lstStyle/>
          <a:p>
            <a:pPr algn="ctr" defTabSz="685795"/>
            <a:endParaRPr lang="zh-CN" altLang="en-US" sz="1400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8" name="文本框 37"/>
          <p:cNvSpPr txBox="1"/>
          <p:nvPr userDrawn="1"/>
        </p:nvSpPr>
        <p:spPr>
          <a:xfrm>
            <a:off x="544937" y="340296"/>
            <a:ext cx="959245" cy="315475"/>
          </a:xfrm>
          <a:prstGeom prst="rect">
            <a:avLst/>
          </a:prstGeom>
          <a:noFill/>
        </p:spPr>
        <p:txBody>
          <a:bodyPr wrap="none" lIns="68584" tIns="34292" rIns="68584" bIns="34292" rtlCol="0">
            <a:spAutoFit/>
          </a:bodyPr>
          <a:lstStyle/>
          <a:p>
            <a:r>
              <a:rPr lang="zh-CN" altLang="en-US" sz="1600" kern="1200" dirty="0">
                <a:solidFill>
                  <a:schemeClr val="accent1"/>
                </a:solidFill>
                <a:latin typeface="+mn-lt"/>
                <a:ea typeface="微软雅黑" panose="020B0503020204020204" pitchFamily="34" charset="-122"/>
                <a:cs typeface="+mn-cs"/>
              </a:rPr>
              <a:t>教学分析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9BB02-92C8-4E37-B89F-494BE97D3142}" type="datetimeFigureOut">
              <a:rPr lang="zh-CN" altLang="en-US" smtClean="0"/>
              <a:t>2023/4/11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5996A-A120-4E88-8483-03A2E5AF7A8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4" r:id="rId8"/>
    <p:sldLayoutId id="2147483665" r:id="rId9"/>
    <p:sldLayoutId id="2147483666" r:id="rId10"/>
    <p:sldLayoutId id="2147483667" r:id="rId11"/>
    <p:sldLayoutId id="2147483656" r:id="rId12"/>
    <p:sldLayoutId id="2147483657" r:id="rId13"/>
    <p:sldLayoutId id="2147483658" r:id="rId14"/>
    <p:sldLayoutId id="2147483659" r:id="rId15"/>
    <p:sldLayoutId id="2147483661" r:id="rId16"/>
    <p:sldLayoutId id="2147483662" r:id="rId17"/>
    <p:sldLayoutId id="2147483663" r:id="rId18"/>
    <p:sldLayoutId id="2147483669" r:id="rId19"/>
    <p:sldLayoutId id="2147483670" r:id="rId20"/>
    <p:sldLayoutId id="2147483671" r:id="rId21"/>
    <p:sldLayoutId id="2147483672" r:id="rId2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jp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0756" y="3915855"/>
            <a:ext cx="57566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GV: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THCS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Ba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endParaRPr lang="en-US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3073" y="744550"/>
            <a:ext cx="6114245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TOÁN 7 – ĐẠI SỐ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2596" y="2048535"/>
            <a:ext cx="6432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BIỂU ĐỒ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ĐOẠN THẲNG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01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131840" y="279747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2033" y="85939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762641" y="86612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495412" y="1304318"/>
            <a:ext cx="4200357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mút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516" y="1907288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561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B2843-172A-4AE2-8B6B-555620C1F1DD}"/>
              </a:ext>
            </a:extLst>
          </p:cNvPr>
          <p:cNvSpPr txBox="1"/>
          <p:nvPr/>
        </p:nvSpPr>
        <p:spPr>
          <a:xfrm>
            <a:off x="4495412" y="2718118"/>
            <a:ext cx="4360609" cy="2118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en-US" b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016311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 advClick="0" advTm="3000">
        <p159:morph option="byChar"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F468B423-9658-4523-BFF7-B9DB2E062A82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5536" y="197706"/>
            <a:ext cx="4047182" cy="2515126"/>
          </a:xfrm>
          <a:prstGeom prst="round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CDC7C9-4985-4465-93F8-94BF0FB9641B}"/>
              </a:ext>
            </a:extLst>
          </p:cNvPr>
          <p:cNvSpPr txBox="1"/>
          <p:nvPr/>
        </p:nvSpPr>
        <p:spPr>
          <a:xfrm>
            <a:off x="5273697" y="1217512"/>
            <a:ext cx="3348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BIỂU ĐỒ ĐOẠN THẲNG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49A746F-E70D-442F-9006-E565F4B4E051}"/>
              </a:ext>
            </a:extLst>
          </p:cNvPr>
          <p:cNvSpPr/>
          <p:nvPr/>
        </p:nvSpPr>
        <p:spPr>
          <a:xfrm>
            <a:off x="4572000" y="1350842"/>
            <a:ext cx="684076" cy="2520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89F7BB-B174-41F9-A001-53A509B15EB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58" y="3291999"/>
            <a:ext cx="1853089" cy="1853089"/>
          </a:xfrm>
          <a:prstGeom prst="rect">
            <a:avLst/>
          </a:prstGeom>
        </p:spPr>
      </p:pic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09AEF36E-78FA-4431-80D5-27FBC9E7C075}"/>
              </a:ext>
            </a:extLst>
          </p:cNvPr>
          <p:cNvSpPr/>
          <p:nvPr/>
        </p:nvSpPr>
        <p:spPr>
          <a:xfrm>
            <a:off x="4703970" y="2032484"/>
            <a:ext cx="4284476" cy="1728192"/>
          </a:xfrm>
          <a:prstGeom prst="cloudCallout">
            <a:avLst>
              <a:gd name="adj1" fmla="val -79364"/>
              <a:gd name="adj2" fmla="val 53449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36258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3000">
        <p15:prstTrans prst="peelOff"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9BF456-0517-4CF1-A605-18EC5B858180}"/>
              </a:ext>
            </a:extLst>
          </p:cNvPr>
          <p:cNvSpPr txBox="1"/>
          <p:nvPr/>
        </p:nvSpPr>
        <p:spPr>
          <a:xfrm>
            <a:off x="593558" y="513370"/>
            <a:ext cx="7956884" cy="432742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yếu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nằm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ngang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diễn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đứng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diễn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chí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trên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trục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đã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xác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vị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 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 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gấp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khúc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nối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từng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liên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tiếp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đầu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mút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đường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gấp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khúc</a:t>
            </a:r>
            <a:r>
              <a:rPr lang="en-US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xác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bởi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thống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kê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theo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tiêu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chí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đối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tượng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824790" y="97869"/>
            <a:ext cx="1494420" cy="621925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928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TextBox 32"/>
          <p:cNvSpPr txBox="1"/>
          <p:nvPr/>
        </p:nvSpPr>
        <p:spPr>
          <a:xfrm>
            <a:off x="568970" y="208183"/>
            <a:ext cx="1277761" cy="40011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  <a:endParaRPr lang="vi-VN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23848" y="827487"/>
            <a:ext cx="4104455" cy="2274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7A: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4.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môn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7A.</a:t>
            </a:r>
            <a:endParaRPr lang="vi-VN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3553E2-E28D-4A84-8097-EB472C84A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036" y="516447"/>
            <a:ext cx="3739505" cy="30022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C76362-0D09-4FDF-BCD7-1820BBEFDF7E}"/>
              </a:ext>
            </a:extLst>
          </p:cNvPr>
          <p:cNvSpPr txBox="1"/>
          <p:nvPr/>
        </p:nvSpPr>
        <p:spPr>
          <a:xfrm>
            <a:off x="215516" y="3118276"/>
            <a:ext cx="1080120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289271-6F84-4BC1-897F-007D77D0E276}"/>
              </a:ext>
            </a:extLst>
          </p:cNvPr>
          <p:cNvSpPr txBox="1"/>
          <p:nvPr/>
        </p:nvSpPr>
        <p:spPr>
          <a:xfrm>
            <a:off x="209292" y="3598917"/>
            <a:ext cx="6824916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7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E83B4F-028B-42DC-9281-BE4B0676F917}"/>
              </a:ext>
            </a:extLst>
          </p:cNvPr>
          <p:cNvSpPr txBox="1"/>
          <p:nvPr/>
        </p:nvSpPr>
        <p:spPr>
          <a:xfrm>
            <a:off x="0" y="4026663"/>
            <a:ext cx="8347609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đạt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2,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4,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: 8; 12; 9 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8339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4" grpId="0"/>
      <p:bldP spid="1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ounded Rectangle 58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2D2D4E-700F-4447-ABF3-3F7227F15D4D}"/>
              </a:ext>
            </a:extLst>
          </p:cNvPr>
          <p:cNvSpPr txBox="1"/>
          <p:nvPr/>
        </p:nvSpPr>
        <p:spPr>
          <a:xfrm>
            <a:off x="57200" y="266255"/>
            <a:ext cx="127776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vi-VN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A8EF61-20AD-4CE3-8C7E-0C84E3B9F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100" y="1348408"/>
            <a:ext cx="3528392" cy="27994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3ACB9D-70DD-47E8-9460-272FE68EE683}"/>
              </a:ext>
            </a:extLst>
          </p:cNvPr>
          <p:cNvSpPr txBox="1"/>
          <p:nvPr/>
        </p:nvSpPr>
        <p:spPr>
          <a:xfrm>
            <a:off x="143508" y="869514"/>
            <a:ext cx="5076564" cy="3780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kép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|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chẳng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13.</a:t>
            </a:r>
          </a:p>
        </p:txBody>
      </p:sp>
    </p:spTree>
    <p:extLst>
      <p:ext uri="{BB962C8B-B14F-4D97-AF65-F5344CB8AC3E}">
        <p14:creationId xmlns:p14="http://schemas.microsoft.com/office/powerpoint/2010/main" val="3404627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4561" y="292495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2:</a:t>
            </a:r>
            <a:endParaRPr kumimoji="0" lang="vi-VN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7586" y="693662"/>
            <a:ext cx="8699225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ngũ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vi-V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370743-E4C4-44AE-B661-58D9E61B8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188" y="2176500"/>
            <a:ext cx="2702886" cy="2386797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15164"/>
              </p:ext>
            </p:extLst>
          </p:nvPr>
        </p:nvGraphicFramePr>
        <p:xfrm>
          <a:off x="431540" y="2064976"/>
          <a:ext cx="5688633" cy="1427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323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2585373215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812662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</a:tblGrid>
              <a:tr h="6228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6228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khách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364561" y="3565061"/>
            <a:ext cx="5783545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Chọn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khách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hang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92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16760" y="304292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2:</a:t>
            </a:r>
            <a:endParaRPr kumimoji="0" lang="vi-VN" sz="1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370743-E4C4-44AE-B661-58D9E61B8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8106" y="185747"/>
            <a:ext cx="2702886" cy="2386797"/>
          </a:xfrm>
          <a:prstGeom prst="rect">
            <a:avLst/>
          </a:prstGeom>
        </p:spPr>
      </p:pic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024064"/>
              </p:ext>
            </p:extLst>
          </p:nvPr>
        </p:nvGraphicFramePr>
        <p:xfrm>
          <a:off x="316760" y="1210884"/>
          <a:ext cx="5654341" cy="13814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5526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2585373215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807763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</a:tblGrid>
              <a:tr h="71079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576738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khách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270843" y="2698206"/>
            <a:ext cx="5553189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Hoàn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thiện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liệu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14, ta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lượt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khách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cửa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hang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đó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những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thời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ngày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15):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6FB55D-4CD7-4028-97AF-566C69F4F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8106" y="2698206"/>
            <a:ext cx="2725051" cy="228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0854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2DCC36-2A07-4637-9699-260F197FB8BA}"/>
              </a:ext>
            </a:extLst>
          </p:cNvPr>
          <p:cNvGrpSpPr/>
          <p:nvPr/>
        </p:nvGrpSpPr>
        <p:grpSpPr>
          <a:xfrm>
            <a:off x="1634242" y="148128"/>
            <a:ext cx="7596844" cy="552450"/>
            <a:chOff x="539552" y="196280"/>
            <a:chExt cx="7596844" cy="55245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B51CFE20-4A05-4AF6-B1C4-79BE15748E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39552" y="196280"/>
              <a:ext cx="1009650" cy="552450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55268E4-44BD-47F2-9C9B-273693C14DCC}"/>
                </a:ext>
              </a:extLst>
            </p:cNvPr>
            <p:cNvSpPr txBox="1"/>
            <p:nvPr/>
          </p:nvSpPr>
          <p:spPr>
            <a:xfrm>
              <a:off x="1691680" y="272450"/>
              <a:ext cx="644471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biểu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diễn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tập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dữ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latin typeface="Arial" panose="020B0604020202020204" pitchFamily="34" charset="0"/>
                  <a:cs typeface="Arial" panose="020B0604020202020204" pitchFamily="34" charset="0"/>
                </a:rPr>
                <a:t>liệu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57E9C907-5793-4691-97F8-80FE2ACA0636}"/>
              </a:ext>
            </a:extLst>
          </p:cNvPr>
          <p:cNvSpPr/>
          <p:nvPr/>
        </p:nvSpPr>
        <p:spPr>
          <a:xfrm>
            <a:off x="608082" y="438010"/>
            <a:ext cx="579541" cy="73037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526DE2-DC03-4FE9-9920-5F385B1FF336}"/>
              </a:ext>
            </a:extLst>
          </p:cNvPr>
          <p:cNvSpPr txBox="1"/>
          <p:nvPr/>
        </p:nvSpPr>
        <p:spPr>
          <a:xfrm>
            <a:off x="1443129" y="753684"/>
            <a:ext cx="7092788" cy="87203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0" marR="0" algn="just" fontAlgn="base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diễn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tập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dữ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dữ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liệu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cột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kép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tranh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biểu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đoạn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thẳng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,… </a:t>
            </a:r>
            <a:endParaRPr lang="en-US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le 5">
            <a:extLst>
              <a:ext uri="{FF2B5EF4-FFF2-40B4-BE49-F238E27FC236}">
                <a16:creationId xmlns:a16="http://schemas.microsoft.com/office/drawing/2014/main" id="{5221B25E-C42D-4A0E-AB9C-74588EBB39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470187"/>
              </p:ext>
            </p:extLst>
          </p:nvPr>
        </p:nvGraphicFramePr>
        <p:xfrm>
          <a:off x="1716048" y="3689519"/>
          <a:ext cx="3148811" cy="1082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9661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2585373215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449830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</a:tblGrid>
              <a:tr h="4360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Thời</a:t>
                      </a: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điểm</a:t>
                      </a:r>
                      <a:endParaRPr lang="en-US" sz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(h)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4360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khách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65918" marR="65918" marT="32959" marB="3295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pic>
        <p:nvPicPr>
          <p:cNvPr id="2050" name="Picture 2" descr="Lý thuyết Biểu đồ cột- Biểu đồ cột kép Toán 6 Chân trời sáng tạo | Toán lớp  6 - Chân trời sáng tạo">
            <a:extLst>
              <a:ext uri="{FF2B5EF4-FFF2-40B4-BE49-F238E27FC236}">
                <a16:creationId xmlns:a16="http://schemas.microsoft.com/office/drawing/2014/main" id="{540AC0D6-4214-4E27-B58E-CECFE463A0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198"/>
          <a:stretch/>
        </p:blipFill>
        <p:spPr bwMode="auto">
          <a:xfrm>
            <a:off x="329714" y="1655338"/>
            <a:ext cx="3024336" cy="170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EFEE8CF-8109-4FA2-BFA4-7754F436463F}"/>
              </a:ext>
            </a:extLst>
          </p:cNvPr>
          <p:cNvSpPr txBox="1"/>
          <p:nvPr/>
        </p:nvSpPr>
        <p:spPr>
          <a:xfrm>
            <a:off x="2535851" y="4775756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dữ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6E1020-74C0-4E20-AC78-D67B33D7FE13}"/>
              </a:ext>
            </a:extLst>
          </p:cNvPr>
          <p:cNvSpPr txBox="1"/>
          <p:nvPr/>
        </p:nvSpPr>
        <p:spPr>
          <a:xfrm>
            <a:off x="793668" y="3317378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Giải Bài 4: Biểu đồ cột - Biểu đồ cột kép - Soạn Giải toán 6 Chân trời sáng  tạo">
            <a:extLst>
              <a:ext uri="{FF2B5EF4-FFF2-40B4-BE49-F238E27FC236}">
                <a16:creationId xmlns:a16="http://schemas.microsoft.com/office/drawing/2014/main" id="{DD9CF7C1-3CA8-40E1-8C3B-9FD6F6A4AB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90" t="5486" r="5245" b="7970"/>
          <a:stretch/>
        </p:blipFill>
        <p:spPr bwMode="auto">
          <a:xfrm>
            <a:off x="3842419" y="1681037"/>
            <a:ext cx="239426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CF12F02-CE23-4E28-9C3D-A6D611506249}"/>
              </a:ext>
            </a:extLst>
          </p:cNvPr>
          <p:cNvSpPr txBox="1"/>
          <p:nvPr/>
        </p:nvSpPr>
        <p:spPr>
          <a:xfrm>
            <a:off x="4071421" y="3220616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cột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kép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 descr="Biểu đồ tranh dưới đây cho biết số máy cày của 5 xã">
            <a:extLst>
              <a:ext uri="{FF2B5EF4-FFF2-40B4-BE49-F238E27FC236}">
                <a16:creationId xmlns:a16="http://schemas.microsoft.com/office/drawing/2014/main" id="{5A0E0EA4-1193-4535-ABDA-92AA76654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955" y="1600436"/>
            <a:ext cx="1974651" cy="165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80466A1-6F6A-453C-9803-2CAEAF345B51}"/>
              </a:ext>
            </a:extLst>
          </p:cNvPr>
          <p:cNvSpPr txBox="1"/>
          <p:nvPr/>
        </p:nvSpPr>
        <p:spPr>
          <a:xfrm>
            <a:off x="6954056" y="3148608"/>
            <a:ext cx="1836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6B379F1-2419-40AA-9C5C-C239C71095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3547" y="3451469"/>
            <a:ext cx="1810636" cy="13908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B78A6C1-0537-4BC8-9E58-9B198DB0268B}"/>
              </a:ext>
            </a:extLst>
          </p:cNvPr>
          <p:cNvSpPr txBox="1"/>
          <p:nvPr/>
        </p:nvSpPr>
        <p:spPr>
          <a:xfrm>
            <a:off x="5498132" y="4795500"/>
            <a:ext cx="242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0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/>
      <p:bldP spid="15" grpId="0"/>
      <p:bldP spid="17" grpId="0"/>
      <p:bldP spid="19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1540" y="304292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1539" y="315073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3:</a:t>
            </a:r>
            <a:endParaRPr kumimoji="0" lang="vi-VN" sz="1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742133"/>
              </p:ext>
            </p:extLst>
          </p:nvPr>
        </p:nvGraphicFramePr>
        <p:xfrm>
          <a:off x="323528" y="4016905"/>
          <a:ext cx="8460940" cy="943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585373215"/>
                    </a:ext>
                  </a:extLst>
                </a:gridCol>
                <a:gridCol w="1188132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1174630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  <a:gridCol w="1057618">
                  <a:extLst>
                    <a:ext uri="{9D8B030D-6E8A-4147-A177-3AD203B41FA5}">
                      <a16:colId xmlns:a16="http://schemas.microsoft.com/office/drawing/2014/main" val="238302283"/>
                    </a:ext>
                  </a:extLst>
                </a:gridCol>
              </a:tblGrid>
              <a:tr h="5353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1961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33671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1511660" y="181891"/>
            <a:ext cx="7069065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16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dân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Thủ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đô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Nội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1954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2019.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F68FE9-D5FD-4777-8E66-27FF96A82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1780" y="1176263"/>
            <a:ext cx="4358470" cy="26783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0051E0A-7920-4B1A-ACE9-FDDA1D6424BE}"/>
              </a:ext>
            </a:extLst>
          </p:cNvPr>
          <p:cNvSpPr txBox="1"/>
          <p:nvPr/>
        </p:nvSpPr>
        <p:spPr>
          <a:xfrm>
            <a:off x="2321750" y="4545307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D9F177-0962-4695-8459-B77256FC349E}"/>
              </a:ext>
            </a:extLst>
          </p:cNvPr>
          <p:cNvSpPr txBox="1"/>
          <p:nvPr/>
        </p:nvSpPr>
        <p:spPr>
          <a:xfrm>
            <a:off x="3625495" y="4536417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2A1959-72AF-4AD7-9A4B-24003CF156FC}"/>
              </a:ext>
            </a:extLst>
          </p:cNvPr>
          <p:cNvSpPr txBox="1"/>
          <p:nvPr/>
        </p:nvSpPr>
        <p:spPr>
          <a:xfrm>
            <a:off x="4767862" y="4572841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B00C21-1101-4ABD-AB30-D2CEDFD96BF8}"/>
              </a:ext>
            </a:extLst>
          </p:cNvPr>
          <p:cNvSpPr txBox="1"/>
          <p:nvPr/>
        </p:nvSpPr>
        <p:spPr>
          <a:xfrm>
            <a:off x="5762085" y="4565573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5ADF8A-0A9D-4271-84B3-0D4C1E8B612D}"/>
              </a:ext>
            </a:extLst>
          </p:cNvPr>
          <p:cNvSpPr txBox="1"/>
          <p:nvPr/>
        </p:nvSpPr>
        <p:spPr>
          <a:xfrm>
            <a:off x="6935483" y="4551806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3B863C-974B-4BE2-8468-4DDE3E9397CD}"/>
              </a:ext>
            </a:extLst>
          </p:cNvPr>
          <p:cNvSpPr txBox="1"/>
          <p:nvPr/>
        </p:nvSpPr>
        <p:spPr>
          <a:xfrm>
            <a:off x="8061880" y="4521229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4E3FE3-A914-45C5-8CC6-3A381AC23C80}"/>
              </a:ext>
            </a:extLst>
          </p:cNvPr>
          <p:cNvSpPr txBox="1"/>
          <p:nvPr/>
        </p:nvSpPr>
        <p:spPr>
          <a:xfrm>
            <a:off x="2067934" y="4551806"/>
            <a:ext cx="944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53 000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D1ACEB-FB45-46F5-98E7-62FC998AF2C9}"/>
              </a:ext>
            </a:extLst>
          </p:cNvPr>
          <p:cNvSpPr txBox="1"/>
          <p:nvPr/>
        </p:nvSpPr>
        <p:spPr>
          <a:xfrm>
            <a:off x="3298630" y="4551806"/>
            <a:ext cx="944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91 000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08B185-F9B2-4391-AE9E-2D86E8754A30}"/>
              </a:ext>
            </a:extLst>
          </p:cNvPr>
          <p:cNvSpPr txBox="1"/>
          <p:nvPr/>
        </p:nvSpPr>
        <p:spPr>
          <a:xfrm>
            <a:off x="4333363" y="4596351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2 500 000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4065D2-CEA0-4C27-9471-979C6D906F7A}"/>
              </a:ext>
            </a:extLst>
          </p:cNvPr>
          <p:cNvSpPr txBox="1"/>
          <p:nvPr/>
        </p:nvSpPr>
        <p:spPr>
          <a:xfrm>
            <a:off x="5399988" y="4570593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2 672 122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1D57D5-AD28-42C1-986A-D60D1091C480}"/>
              </a:ext>
            </a:extLst>
          </p:cNvPr>
          <p:cNvSpPr txBox="1"/>
          <p:nvPr/>
        </p:nvSpPr>
        <p:spPr>
          <a:xfrm>
            <a:off x="6483955" y="4550090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6 448 837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D1B71C-9462-4FE3-BBA9-67452FBA2349}"/>
              </a:ext>
            </a:extLst>
          </p:cNvPr>
          <p:cNvSpPr txBox="1"/>
          <p:nvPr/>
        </p:nvSpPr>
        <p:spPr>
          <a:xfrm>
            <a:off x="7593273" y="4550090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8 053 663</a:t>
            </a:r>
          </a:p>
        </p:txBody>
      </p:sp>
    </p:spTree>
    <p:extLst>
      <p:ext uri="{BB962C8B-B14F-4D97-AF65-F5344CB8AC3E}">
        <p14:creationId xmlns:p14="http://schemas.microsoft.com/office/powerpoint/2010/main" val="24613324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3" grpId="0"/>
      <p:bldP spid="6" grpId="0"/>
      <p:bldP spid="6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  <p:bldP spid="15" grpId="0"/>
      <p:bldP spid="15" grpId="1"/>
      <p:bldP spid="7" grpId="0"/>
      <p:bldP spid="16" grpId="0"/>
      <p:bldP spid="17" grpId="0"/>
      <p:bldP spid="18" grpId="0"/>
      <p:bldP spid="19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5E01A4CE-5D6C-47D6-AEF8-609CAE472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" y="1910"/>
            <a:ext cx="9145761" cy="5144491"/>
          </a:xfrm>
          <a:prstGeom prst="rect">
            <a:avLst/>
          </a:prstGeom>
        </p:spPr>
      </p:pic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827584" y="938795"/>
            <a:ext cx="6732748" cy="326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20" tIns="22860" rIns="45720" bIns="22860">
            <a:spAutoFit/>
          </a:bodyPr>
          <a:lstStyle/>
          <a:p>
            <a:pPr algn="ctr" defTabSz="816208">
              <a:lnSpc>
                <a:spcPct val="150000"/>
              </a:lnSpc>
            </a:pPr>
            <a:r>
              <a:rPr lang="en-US" altLang="zh-CN" sz="3600" b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</a:t>
            </a:r>
          </a:p>
          <a:p>
            <a:pPr algn="ctr" defTabSz="816208">
              <a:lnSpc>
                <a:spcPct val="150000"/>
              </a:lnSpc>
            </a:pPr>
            <a:r>
              <a:rPr lang="en-CA" sz="3600" b="1" spc="-113" dirty="0">
                <a:solidFill>
                  <a:srgbClr val="7030A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PHÂN TÍCH VÀ XỬ LÍ DỮ LIỆU BIỂU DIỄN BẰNG BIỂU ĐỒ ĐOẠN THẲNG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 advClick="0" advTm="3000">
        <p15:prstTrans prst="peelOff"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E777F8-30EA-41B8-932F-7805B1490411}"/>
              </a:ext>
            </a:extLst>
          </p:cNvPr>
          <p:cNvSpPr txBox="1"/>
          <p:nvPr/>
        </p:nvSpPr>
        <p:spPr>
          <a:xfrm>
            <a:off x="2411760" y="143961"/>
            <a:ext cx="5040560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vi-VN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A345067D-C73C-461B-8F57-517AEB235019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7527" y="1079165"/>
            <a:ext cx="4167543" cy="2539338"/>
          </a:xfrm>
          <a:prstGeom prst="round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5E1B3CC-8284-4F87-BB78-618393D0099D}"/>
              </a:ext>
            </a:extLst>
          </p:cNvPr>
          <p:cNvSpPr txBox="1"/>
          <p:nvPr/>
        </p:nvSpPr>
        <p:spPr>
          <a:xfrm>
            <a:off x="1198131" y="3845821"/>
            <a:ext cx="7279038" cy="8720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Nam (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) ở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giai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1986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2020.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659959-E832-4F07-8329-5E4A8CD4671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88540" y="2406557"/>
            <a:ext cx="1620180" cy="2423891"/>
          </a:xfrm>
          <a:prstGeom prst="rect">
            <a:avLst/>
          </a:prstGeom>
        </p:spPr>
      </p:pic>
      <p:sp>
        <p:nvSpPr>
          <p:cNvPr id="12" name="Rounded Rectangular Callout 7">
            <a:extLst>
              <a:ext uri="{FF2B5EF4-FFF2-40B4-BE49-F238E27FC236}">
                <a16:creationId xmlns:a16="http://schemas.microsoft.com/office/drawing/2014/main" id="{605A663E-F639-4F22-9C90-32C318A81ED2}"/>
              </a:ext>
            </a:extLst>
          </p:cNvPr>
          <p:cNvSpPr/>
          <p:nvPr/>
        </p:nvSpPr>
        <p:spPr>
          <a:xfrm>
            <a:off x="971600" y="1159828"/>
            <a:ext cx="1620180" cy="1133070"/>
          </a:xfrm>
          <a:prstGeom prst="wedgeRoundRectCallout">
            <a:avLst>
              <a:gd name="adj1" fmla="val -51275"/>
              <a:gd name="adj2" fmla="val 88172"/>
              <a:gd name="adj3" fmla="val 16667"/>
            </a:avLst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loại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219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41">
            <a:extLst>
              <a:ext uri="{FF2B5EF4-FFF2-40B4-BE49-F238E27FC236}">
                <a16:creationId xmlns:a16="http://schemas.microsoft.com/office/drawing/2014/main" id="{DA9A64E7-0EDC-4930-AB7B-E6780887EFA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213707"/>
            <a:ext cx="1080120" cy="585355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63C40E58-6EDE-4A56-979B-F5AD908AABE1}"/>
              </a:ext>
            </a:extLst>
          </p:cNvPr>
          <p:cNvSpPr txBox="1"/>
          <p:nvPr/>
        </p:nvSpPr>
        <p:spPr>
          <a:xfrm>
            <a:off x="1475656" y="187105"/>
            <a:ext cx="719508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07/5/2021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D557E41-7B23-4781-94F9-4F5E2D80E7A7}"/>
              </a:ext>
            </a:extLst>
          </p:cNvPr>
          <p:cNvSpPr txBox="1"/>
          <p:nvPr/>
        </p:nvSpPr>
        <p:spPr>
          <a:xfrm>
            <a:off x="590069" y="1244475"/>
            <a:ext cx="7195086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7h, 10h, 13h, 16h, 19h, 22h.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4802A12-F1A8-46CB-9B3D-3526E7853B33}"/>
              </a:ext>
            </a:extLst>
          </p:cNvPr>
          <p:cNvSpPr txBox="1"/>
          <p:nvPr/>
        </p:nvSpPr>
        <p:spPr>
          <a:xfrm>
            <a:off x="590069" y="1807989"/>
            <a:ext cx="827520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thay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7h  - 10h (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tức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7h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10h), 10h - 13h, 13h - 16h, 16h - 19h, 19h – 22h. </a:t>
            </a: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B368388A-CF7B-4867-9FDA-B3EE0E3365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5349" y="2899685"/>
            <a:ext cx="2724647" cy="219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197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529349-971C-4864-B0E5-F1986D1ED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9872" y="33425"/>
            <a:ext cx="2592288" cy="208409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ECB6806-D9EA-4F20-A63A-19974C67C7B2}"/>
              </a:ext>
            </a:extLst>
          </p:cNvPr>
          <p:cNvSpPr txBox="1"/>
          <p:nvPr/>
        </p:nvSpPr>
        <p:spPr>
          <a:xfrm>
            <a:off x="647564" y="2091750"/>
            <a:ext cx="7560839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7h, 10h, 13h, 16h, 19h, 22h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30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32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32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28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C; 27</a:t>
            </a:r>
            <a:r>
              <a:rPr lang="en-US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CB2862-78C6-454A-A63D-62B0C63511DA}"/>
              </a:ext>
            </a:extLst>
          </p:cNvPr>
          <p:cNvSpPr txBox="1"/>
          <p:nvPr/>
        </p:nvSpPr>
        <p:spPr>
          <a:xfrm>
            <a:off x="539552" y="2862543"/>
            <a:ext cx="8109001" cy="1287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tăng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7h – 10h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10h – 13h.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13h – 16h;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Nhiệt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16h – 19h </a:t>
            </a:r>
            <a:r>
              <a:rPr lang="en-US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19h – 22h.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3A9A6DC-695E-47A8-8498-561F7D16467E}"/>
              </a:ext>
            </a:extLst>
          </p:cNvPr>
          <p:cNvGrpSpPr/>
          <p:nvPr/>
        </p:nvGrpSpPr>
        <p:grpSpPr>
          <a:xfrm>
            <a:off x="600767" y="4351413"/>
            <a:ext cx="6959565" cy="672259"/>
            <a:chOff x="600767" y="4351413"/>
            <a:chExt cx="6959565" cy="67225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075E1A9-1AF0-4331-A3C2-F7ED65CEB9AA}"/>
                </a:ext>
              </a:extLst>
            </p:cNvPr>
            <p:cNvSpPr/>
            <p:nvPr/>
          </p:nvSpPr>
          <p:spPr>
            <a:xfrm>
              <a:off x="1079612" y="4372744"/>
              <a:ext cx="6480720" cy="649365"/>
            </a:xfrm>
            <a:prstGeom prst="roundRect">
              <a:avLst/>
            </a:prstGeom>
            <a:solidFill>
              <a:srgbClr val="E3B577"/>
            </a:solidFill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Từ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kết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quả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HĐ3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rút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ra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xét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gì</a:t>
              </a:r>
              <a:r>
                <a: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0A0408B-095C-42F0-A55B-59A39244B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010703">
              <a:off x="600767" y="4351413"/>
              <a:ext cx="702678" cy="67225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7A6A8E9-C55F-4BDF-B2C1-D6ECE57B5862}"/>
              </a:ext>
            </a:extLst>
          </p:cNvPr>
          <p:cNvSpPr txBox="1"/>
          <p:nvPr/>
        </p:nvSpPr>
        <p:spPr>
          <a:xfrm>
            <a:off x="539552" y="4175848"/>
            <a:ext cx="7560839" cy="872034"/>
          </a:xfrm>
          <a:prstGeom prst="rect">
            <a:avLst/>
          </a:prstGeom>
          <a:solidFill>
            <a:srgbClr val="E3B577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Dựa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đồ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đoạn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thẳng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ta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thể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xác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xu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hướng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tăng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hoặc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giảm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tập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liệu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một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khoảng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thời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gian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nhất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định</a:t>
            </a: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624648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 advClick="0" advTm="3000">
        <p159:morph option="byCha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55">
            <a:extLst>
              <a:ext uri="{FF2B5EF4-FFF2-40B4-BE49-F238E27FC236}">
                <a16:creationId xmlns:a16="http://schemas.microsoft.com/office/drawing/2014/main" id="{0ECB3839-8E6E-4592-B3DB-ABAA826E4824}"/>
              </a:ext>
            </a:extLst>
          </p:cNvPr>
          <p:cNvSpPr/>
          <p:nvPr/>
        </p:nvSpPr>
        <p:spPr>
          <a:xfrm>
            <a:off x="3203845" y="517712"/>
            <a:ext cx="3051339" cy="648072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HOẠT ĐỘNG NHÓM 4</a:t>
            </a:r>
            <a:endParaRPr lang="vi-VN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0306CC-EDF6-454A-9194-FAB5B1EA4B5C}"/>
              </a:ext>
            </a:extLst>
          </p:cNvPr>
          <p:cNvSpPr txBox="1"/>
          <p:nvPr/>
        </p:nvSpPr>
        <p:spPr>
          <a:xfrm>
            <a:off x="755576" y="2956276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Nhiệm</a:t>
            </a: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phiếu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4449F8-3F72-498C-B911-E910320832B0}"/>
              </a:ext>
            </a:extLst>
          </p:cNvPr>
          <p:cNvSpPr txBox="1"/>
          <p:nvPr/>
        </p:nvSpPr>
        <p:spPr>
          <a:xfrm>
            <a:off x="752777" y="3736937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20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gian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 8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phút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87E1DD-EE89-4D47-9FB8-166E2230603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916" y="1052078"/>
            <a:ext cx="1904198" cy="1904198"/>
          </a:xfrm>
          <a:prstGeom prst="rect">
            <a:avLst/>
          </a:prstGeom>
        </p:spPr>
      </p:pic>
      <p:pic>
        <p:nvPicPr>
          <p:cNvPr id="9" name="图片 55">
            <a:extLst>
              <a:ext uri="{FF2B5EF4-FFF2-40B4-BE49-F238E27FC236}">
                <a16:creationId xmlns:a16="http://schemas.microsoft.com/office/drawing/2014/main" id="{FA15B626-F750-44F7-918F-334E64C5D8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08093" y="517712"/>
            <a:ext cx="1373090" cy="1972226"/>
          </a:xfrm>
          <a:prstGeom prst="rect">
            <a:avLst/>
          </a:prstGeom>
        </p:spPr>
      </p:pic>
      <p:pic>
        <p:nvPicPr>
          <p:cNvPr id="10" name="图片占位符 20">
            <a:extLst>
              <a:ext uri="{FF2B5EF4-FFF2-40B4-BE49-F238E27FC236}">
                <a16:creationId xmlns:a16="http://schemas.microsoft.com/office/drawing/2014/main" id="{8E54F6F9-1357-4CAB-819C-350A768440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448"/>
            <a:ext cx="2176462" cy="1498600"/>
          </a:xfrm>
          <a:prstGeom prst="homePlate">
            <a:avLst/>
          </a:prstGeom>
        </p:spPr>
      </p:pic>
    </p:spTree>
    <p:extLst>
      <p:ext uri="{BB962C8B-B14F-4D97-AF65-F5344CB8AC3E}">
        <p14:creationId xmlns:p14="http://schemas.microsoft.com/office/powerpoint/2010/main" val="752856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3647" y="293503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7524" y="114260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4:</a:t>
            </a:r>
            <a:endParaRPr kumimoji="0" lang="vi-VN" sz="1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5668748"/>
              </p:ext>
            </p:extLst>
          </p:nvPr>
        </p:nvGraphicFramePr>
        <p:xfrm>
          <a:off x="433647" y="1155512"/>
          <a:ext cx="8460940" cy="983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1188132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1174630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  <a:gridCol w="1057618">
                  <a:extLst>
                    <a:ext uri="{9D8B030D-6E8A-4147-A177-3AD203B41FA5}">
                      <a16:colId xmlns:a16="http://schemas.microsoft.com/office/drawing/2014/main" val="238302283"/>
                    </a:ext>
                  </a:extLst>
                </a:gridCol>
              </a:tblGrid>
              <a:tr h="5353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18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33671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1513708" y="-48318"/>
            <a:ext cx="7069065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18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tai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(TNGT)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2020.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D9F177-0962-4695-8459-B77256FC349E}"/>
              </a:ext>
            </a:extLst>
          </p:cNvPr>
          <p:cNvSpPr txBox="1"/>
          <p:nvPr/>
        </p:nvSpPr>
        <p:spPr>
          <a:xfrm>
            <a:off x="3749099" y="1708855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2A1959-72AF-4AD7-9A4B-24003CF156FC}"/>
              </a:ext>
            </a:extLst>
          </p:cNvPr>
          <p:cNvSpPr txBox="1"/>
          <p:nvPr/>
        </p:nvSpPr>
        <p:spPr>
          <a:xfrm>
            <a:off x="4872255" y="1697652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B00C21-1101-4ABD-AB30-D2CEDFD96BF8}"/>
              </a:ext>
            </a:extLst>
          </p:cNvPr>
          <p:cNvSpPr txBox="1"/>
          <p:nvPr/>
        </p:nvSpPr>
        <p:spPr>
          <a:xfrm>
            <a:off x="5864297" y="1695260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5ADF8A-0A9D-4271-84B3-0D4C1E8B612D}"/>
              </a:ext>
            </a:extLst>
          </p:cNvPr>
          <p:cNvSpPr txBox="1"/>
          <p:nvPr/>
        </p:nvSpPr>
        <p:spPr>
          <a:xfrm>
            <a:off x="7008507" y="1681009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3B863C-974B-4BE2-8468-4DDE3E9397CD}"/>
              </a:ext>
            </a:extLst>
          </p:cNvPr>
          <p:cNvSpPr txBox="1"/>
          <p:nvPr/>
        </p:nvSpPr>
        <p:spPr>
          <a:xfrm>
            <a:off x="8126523" y="1682936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3DB1EB-9C62-4157-9CFA-62D445093F2D}"/>
              </a:ext>
            </a:extLst>
          </p:cNvPr>
          <p:cNvSpPr txBox="1"/>
          <p:nvPr/>
        </p:nvSpPr>
        <p:spPr>
          <a:xfrm>
            <a:off x="433647" y="729097"/>
            <a:ext cx="7971814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Lập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liệu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mẫu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CB6DA0-9E0A-4951-8737-220C1389549F}"/>
              </a:ext>
            </a:extLst>
          </p:cNvPr>
          <p:cNvSpPr txBox="1"/>
          <p:nvPr/>
        </p:nvSpPr>
        <p:spPr>
          <a:xfrm>
            <a:off x="433647" y="1976706"/>
            <a:ext cx="797181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2020,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nhiều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C76F11F-56A1-491E-BB4C-5CE2FB835B1C}"/>
              </a:ext>
            </a:extLst>
          </p:cNvPr>
          <p:cNvSpPr txBox="1"/>
          <p:nvPr/>
        </p:nvSpPr>
        <p:spPr>
          <a:xfrm>
            <a:off x="424739" y="2688794"/>
            <a:ext cx="8460940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2019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2018 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)?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2019 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mười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534AA1-648A-4A46-A3F0-60ED18443033}"/>
              </a:ext>
            </a:extLst>
          </p:cNvPr>
          <p:cNvSpPr txBox="1"/>
          <p:nvPr/>
        </p:nvSpPr>
        <p:spPr>
          <a:xfrm>
            <a:off x="424739" y="4273054"/>
            <a:ext cx="797181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Dựa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18,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xét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về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ở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4287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3" grpId="0"/>
      <p:bldP spid="10" grpId="0"/>
      <p:bldP spid="11" grpId="0"/>
      <p:bldP spid="12" grpId="0"/>
      <p:bldP spid="14" grpId="0"/>
      <p:bldP spid="15" grpId="0"/>
      <p:bldP spid="21" grpId="0"/>
      <p:bldP spid="22" grpId="0"/>
      <p:bldP spid="23" grpId="0" build="p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/>
          <p:cNvSpPr/>
          <p:nvPr/>
        </p:nvSpPr>
        <p:spPr>
          <a:xfrm>
            <a:off x="433647" y="293503"/>
            <a:ext cx="1080120" cy="324036"/>
          </a:xfrm>
          <a:prstGeom prst="roundRect">
            <a:avLst/>
          </a:prstGeom>
          <a:solidFill>
            <a:srgbClr val="56E0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85316" y="909578"/>
            <a:ext cx="1080121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Ví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4:</a:t>
            </a:r>
            <a:endParaRPr kumimoji="0" lang="vi-VN" sz="18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A1ED7815-A1EE-4DC7-9127-6E293EA4FA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500065"/>
              </p:ext>
            </p:extLst>
          </p:nvPr>
        </p:nvGraphicFramePr>
        <p:xfrm>
          <a:off x="341530" y="2305965"/>
          <a:ext cx="8460940" cy="9437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763773987"/>
                    </a:ext>
                  </a:extLst>
                </a:gridCol>
                <a:gridCol w="1188132">
                  <a:extLst>
                    <a:ext uri="{9D8B030D-6E8A-4147-A177-3AD203B41FA5}">
                      <a16:colId xmlns:a16="http://schemas.microsoft.com/office/drawing/2014/main" val="2316425841"/>
                    </a:ext>
                  </a:extLst>
                </a:gridCol>
                <a:gridCol w="1116124">
                  <a:extLst>
                    <a:ext uri="{9D8B030D-6E8A-4147-A177-3AD203B41FA5}">
                      <a16:colId xmlns:a16="http://schemas.microsoft.com/office/drawing/2014/main" val="399833185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3344788071"/>
                    </a:ext>
                  </a:extLst>
                </a:gridCol>
                <a:gridCol w="1174630">
                  <a:extLst>
                    <a:ext uri="{9D8B030D-6E8A-4147-A177-3AD203B41FA5}">
                      <a16:colId xmlns:a16="http://schemas.microsoft.com/office/drawing/2014/main" val="2722912386"/>
                    </a:ext>
                  </a:extLst>
                </a:gridCol>
                <a:gridCol w="1057618">
                  <a:extLst>
                    <a:ext uri="{9D8B030D-6E8A-4147-A177-3AD203B41FA5}">
                      <a16:colId xmlns:a16="http://schemas.microsoft.com/office/drawing/2014/main" val="238302283"/>
                    </a:ext>
                  </a:extLst>
                </a:gridCol>
              </a:tblGrid>
              <a:tr h="535320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Năm</a:t>
                      </a:r>
                      <a:endParaRPr 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5863005"/>
                  </a:ext>
                </a:extLst>
              </a:tr>
              <a:tr h="336714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Dân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người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endParaRPr lang="en-US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020358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2A81ECB3-5DB4-41E9-B5DE-84E9339941A4}"/>
              </a:ext>
            </a:extLst>
          </p:cNvPr>
          <p:cNvSpPr txBox="1"/>
          <p:nvPr/>
        </p:nvSpPr>
        <p:spPr>
          <a:xfrm>
            <a:off x="1280847" y="745752"/>
            <a:ext cx="7069065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18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tai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thông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(TNGT)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2020.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D9F177-0962-4695-8459-B77256FC349E}"/>
              </a:ext>
            </a:extLst>
          </p:cNvPr>
          <p:cNvSpPr txBox="1"/>
          <p:nvPr/>
        </p:nvSpPr>
        <p:spPr>
          <a:xfrm>
            <a:off x="3643497" y="2825477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52A1959-72AF-4AD7-9A4B-24003CF156FC}"/>
              </a:ext>
            </a:extLst>
          </p:cNvPr>
          <p:cNvSpPr txBox="1"/>
          <p:nvPr/>
        </p:nvSpPr>
        <p:spPr>
          <a:xfrm>
            <a:off x="4785864" y="2861901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B00C21-1101-4ABD-AB30-D2CEDFD96BF8}"/>
              </a:ext>
            </a:extLst>
          </p:cNvPr>
          <p:cNvSpPr txBox="1"/>
          <p:nvPr/>
        </p:nvSpPr>
        <p:spPr>
          <a:xfrm>
            <a:off x="5780087" y="2854633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5ADF8A-0A9D-4271-84B3-0D4C1E8B612D}"/>
              </a:ext>
            </a:extLst>
          </p:cNvPr>
          <p:cNvSpPr txBox="1"/>
          <p:nvPr/>
        </p:nvSpPr>
        <p:spPr>
          <a:xfrm>
            <a:off x="6953485" y="2840866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3B863C-974B-4BE2-8468-4DDE3E9397CD}"/>
              </a:ext>
            </a:extLst>
          </p:cNvPr>
          <p:cNvSpPr txBox="1"/>
          <p:nvPr/>
        </p:nvSpPr>
        <p:spPr>
          <a:xfrm>
            <a:off x="8079882" y="2810289"/>
            <a:ext cx="540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7D1ACEB-FB45-46F5-98E7-62FC998AF2C9}"/>
              </a:ext>
            </a:extLst>
          </p:cNvPr>
          <p:cNvSpPr txBox="1"/>
          <p:nvPr/>
        </p:nvSpPr>
        <p:spPr>
          <a:xfrm>
            <a:off x="3316632" y="2840866"/>
            <a:ext cx="9449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1A99A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21 589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A99A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08B185-F9B2-4391-AE9E-2D86E8754A30}"/>
              </a:ext>
            </a:extLst>
          </p:cNvPr>
          <p:cNvSpPr txBox="1"/>
          <p:nvPr/>
        </p:nvSpPr>
        <p:spPr>
          <a:xfrm>
            <a:off x="4351365" y="2885411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srgbClr val="1A99A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20 080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A99A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4065D2-CEA0-4C27-9471-979C6D906F7A}"/>
              </a:ext>
            </a:extLst>
          </p:cNvPr>
          <p:cNvSpPr txBox="1"/>
          <p:nvPr/>
        </p:nvSpPr>
        <p:spPr>
          <a:xfrm>
            <a:off x="5417990" y="2859653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99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18 736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1D57D5-AD28-42C1-986A-D60D1091C480}"/>
              </a:ext>
            </a:extLst>
          </p:cNvPr>
          <p:cNvSpPr txBox="1"/>
          <p:nvPr/>
        </p:nvSpPr>
        <p:spPr>
          <a:xfrm>
            <a:off x="6501957" y="2839150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99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17 621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D1B71C-9462-4FE3-BBA9-67452FBA2349}"/>
              </a:ext>
            </a:extLst>
          </p:cNvPr>
          <p:cNvSpPr txBox="1"/>
          <p:nvPr/>
        </p:nvSpPr>
        <p:spPr>
          <a:xfrm>
            <a:off x="7611275" y="2839150"/>
            <a:ext cx="12642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99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14</a:t>
            </a:r>
            <a:r>
              <a:rPr kumimoji="0" lang="en-US" sz="1600" b="1" i="0" u="none" strike="noStrike" kern="1200" cap="none" spc="0" normalizeH="0" noProof="0" dirty="0">
                <a:ln>
                  <a:noFill/>
                </a:ln>
                <a:solidFill>
                  <a:srgbClr val="1A99A5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510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A99A5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33DB1EB-9C62-4157-9CFA-62D445093F2D}"/>
              </a:ext>
            </a:extLst>
          </p:cNvPr>
          <p:cNvSpPr txBox="1"/>
          <p:nvPr/>
        </p:nvSpPr>
        <p:spPr>
          <a:xfrm>
            <a:off x="586093" y="1658800"/>
            <a:ext cx="7971814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Lập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liệu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nước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mẫu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CB6DA0-9E0A-4951-8737-220C1389549F}"/>
              </a:ext>
            </a:extLst>
          </p:cNvPr>
          <p:cNvSpPr txBox="1"/>
          <p:nvPr/>
        </p:nvSpPr>
        <p:spPr>
          <a:xfrm>
            <a:off x="586093" y="3408858"/>
            <a:ext cx="7971814" cy="8720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giai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2016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2020,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nhiều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1800" b="0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CAF61D-0E95-4F15-BBC3-6EE1FC7636BD}"/>
              </a:ext>
            </a:extLst>
          </p:cNvPr>
          <p:cNvSpPr txBox="1"/>
          <p:nvPr/>
        </p:nvSpPr>
        <p:spPr>
          <a:xfrm>
            <a:off x="1693883" y="4280892"/>
            <a:ext cx="5917392" cy="45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0D4D5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kumimoji="0" lang="en-US" sz="1800" b="1" i="1" u="none" strike="noStrike" kern="1200" cap="none" spc="0" normalizeH="0" noProof="0" dirty="0">
                <a:ln>
                  <a:noFill/>
                </a:ln>
                <a:solidFill>
                  <a:srgbClr val="0D4D5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2016 </a:t>
            </a:r>
            <a:r>
              <a:rPr kumimoji="0" lang="en-US" sz="1800" b="1" i="1" u="none" strike="noStrike" kern="1200" cap="none" spc="0" normalizeH="0" noProof="0" dirty="0" err="1">
                <a:ln>
                  <a:noFill/>
                </a:ln>
                <a:solidFill>
                  <a:srgbClr val="0D4D5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TNGT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21 589 </a:t>
            </a:r>
            <a:r>
              <a:rPr lang="en-US" b="1" i="1" noProof="0" dirty="0" err="1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b="1" i="1" noProof="0" dirty="0">
                <a:solidFill>
                  <a:srgbClr val="0D4D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kumimoji="0" lang="en-US" sz="1800" b="1" i="1" u="none" strike="noStrike" kern="1200" cap="none" spc="0" normalizeH="0" noProof="0" dirty="0">
              <a:ln>
                <a:noFill/>
              </a:ln>
              <a:solidFill>
                <a:srgbClr val="0D4D5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9763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  <p:bldP spid="11" grpId="1"/>
      <p:bldP spid="12" grpId="1"/>
      <p:bldP spid="14" grpId="1"/>
      <p:bldP spid="15" grpId="1"/>
      <p:bldP spid="16" grpId="0"/>
      <p:bldP spid="17" grpId="0"/>
      <p:bldP spid="18" grpId="0"/>
      <p:bldP spid="19" grpId="0"/>
      <p:bldP spid="20" grpId="0"/>
      <p:bldP spid="22" grpId="0"/>
      <p:bldP spid="2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C76F11F-56A1-491E-BB4C-5CE2FB835B1C}"/>
              </a:ext>
            </a:extLst>
          </p:cNvPr>
          <p:cNvSpPr txBox="1"/>
          <p:nvPr/>
        </p:nvSpPr>
        <p:spPr>
          <a:xfrm>
            <a:off x="576927" y="2563759"/>
            <a:ext cx="8324086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c)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vụ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TNGT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2019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giảm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so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2018 (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tròn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đến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đơn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vị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885E28-F126-41F8-B4D9-1D927770D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5571" y="159988"/>
            <a:ext cx="3946797" cy="2427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D9745B-B85E-497E-B75F-A2A1F19280D6}"/>
                  </a:ext>
                </a:extLst>
              </p:cNvPr>
              <p:cNvSpPr txBox="1"/>
              <p:nvPr/>
            </p:nvSpPr>
            <p:spPr>
              <a:xfrm>
                <a:off x="242987" y="3435793"/>
                <a:ext cx="8658026" cy="1472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Tỉ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trăm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TNGT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2019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TNGT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2018 </a:t>
                </a:r>
                <a:r>
                  <a:rPr kumimoji="0" lang="en-US" sz="1800" b="1" i="1" u="none" strike="noStrike" kern="1200" cap="none" spc="0" normalizeH="0" noProof="0" dirty="0" err="1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1800" b="1" i="1" u="none" strike="noStrike" kern="1200" cap="none" spc="0" normalizeH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𝟏𝟕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𝟔𝟐𝟏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num>
                      <m:den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accent6">
                                <a:lumMod val="50000"/>
                              </a:scheme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𝟕𝟑𝟔</m:t>
                        </m:r>
                      </m:den>
                    </m:f>
                  </m:oMath>
                </a14:m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% </a:t>
                </a:r>
                <a14:m>
                  <m:oMath xmlns:m="http://schemas.openxmlformats.org/officeDocument/2006/math">
                    <m:r>
                      <a:rPr kumimoji="0" lang="en-US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6">
                        <a:lumMod val="50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94%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TNGT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2019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giảm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100% - 94% = 6% so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2018</a:t>
                </a:r>
                <a:endPara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D9745B-B85E-497E-B75F-A2A1F1928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987" y="3435793"/>
                <a:ext cx="8658026" cy="1472326"/>
              </a:xfrm>
              <a:prstGeom prst="rect">
                <a:avLst/>
              </a:prstGeom>
              <a:blipFill>
                <a:blip r:embed="rId4"/>
                <a:stretch>
                  <a:fillRect l="-634" r="-141" b="-62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82113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6C76F11F-56A1-491E-BB4C-5CE2FB835B1C}"/>
              </a:ext>
            </a:extLst>
          </p:cNvPr>
          <p:cNvSpPr txBox="1"/>
          <p:nvPr/>
        </p:nvSpPr>
        <p:spPr>
          <a:xfrm>
            <a:off x="547393" y="2427671"/>
            <a:ext cx="8324086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TNGT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2020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 (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lang="en-US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885E28-F126-41F8-B4D9-1D927770D7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895" y="0"/>
            <a:ext cx="3946797" cy="2427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D9745B-B85E-497E-B75F-A2A1F19280D6}"/>
                  </a:ext>
                </a:extLst>
              </p:cNvPr>
              <p:cNvSpPr txBox="1"/>
              <p:nvPr/>
            </p:nvSpPr>
            <p:spPr>
              <a:xfrm>
                <a:off x="0" y="3388542"/>
                <a:ext cx="9144000" cy="1893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Tỉ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phần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trăm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của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vụ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TNGT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năm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2020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số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vụ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TNGT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năm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2019 </a:t>
                </a:r>
                <a:r>
                  <a:rPr kumimoji="0" lang="en-US" sz="1800" b="1" i="1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là</a:t>
                </a:r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: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𝟓𝟏𝟎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 .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𝟏𝟎𝟎</m:t>
                        </m:r>
                      </m:num>
                      <m:den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𝟏𝟕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kumimoji="0" lang="en-US" sz="1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1A99A5">
                                <a:lumMod val="50000"/>
                              </a:srgb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Arial" panose="020B0604020202020204" pitchFamily="34" charset="0"/>
                          </a:rPr>
                          <m:t>𝟔𝟐𝟏</m:t>
                        </m:r>
                      </m:den>
                    </m:f>
                  </m:oMath>
                </a14:m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% </a:t>
                </a:r>
                <a14:m>
                  <m:oMath xmlns:m="http://schemas.openxmlformats.org/officeDocument/2006/math">
                    <m:r>
                      <a:rPr kumimoji="0" lang="en-US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1A99A5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kumimoji="0" lang="en-US" sz="18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1A99A5">
                        <a:lumMod val="50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82,3%</a:t>
                </a:r>
              </a:p>
              <a:p>
                <a:pPr algn="ctr">
                  <a:lnSpc>
                    <a:spcPct val="150000"/>
                  </a:lnSpc>
                  <a:defRPr/>
                </a:pP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vụ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TNGT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2020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đã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giảm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khoảng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100% - 82,3% = 17,7% so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năm</a:t>
                </a:r>
                <a:r>
                  <a:rPr lang="en-US" b="1" i="1" dirty="0">
                    <a:solidFill>
                      <a:schemeClr val="accent6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2019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1A99A5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D9745B-B85E-497E-B75F-A2A1F1928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388542"/>
                <a:ext cx="9144000" cy="1893852"/>
              </a:xfrm>
              <a:prstGeom prst="rect">
                <a:avLst/>
              </a:prstGeom>
              <a:blipFill>
                <a:blip r:embed="rId4"/>
                <a:stretch>
                  <a:fillRect l="-533" r="-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2106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advClick="0" advTm="3000">
        <p159:morph option="byChar"/>
      </p:transition>
    </mc:Choice>
    <mc:Fallback>
      <p:transition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E0795B4-0539-4B9F-A6A6-9C3E1E5C2C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4" y="2325"/>
            <a:ext cx="9145761" cy="5144491"/>
          </a:xfrm>
          <a:prstGeom prst="rect">
            <a:avLst/>
          </a:prstGeom>
        </p:spPr>
      </p:pic>
      <p:cxnSp>
        <p:nvCxnSpPr>
          <p:cNvPr id="11" name="直接连接符 10"/>
          <p:cNvCxnSpPr>
            <a:cxnSpLocks/>
          </p:cNvCxnSpPr>
          <p:nvPr/>
        </p:nvCxnSpPr>
        <p:spPr>
          <a:xfrm>
            <a:off x="1305274" y="2860576"/>
            <a:ext cx="492291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CD48AB8-948A-49EA-A6D6-9D444686E849}"/>
              </a:ext>
            </a:extLst>
          </p:cNvPr>
          <p:cNvSpPr txBox="1"/>
          <p:nvPr/>
        </p:nvSpPr>
        <p:spPr>
          <a:xfrm>
            <a:off x="2541131" y="3044861"/>
            <a:ext cx="277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1065F4-62ED-4EEA-92CF-5D8CFDA06A97}"/>
              </a:ext>
            </a:extLst>
          </p:cNvPr>
          <p:cNvSpPr txBox="1"/>
          <p:nvPr/>
        </p:nvSpPr>
        <p:spPr>
          <a:xfrm>
            <a:off x="503548" y="1217882"/>
            <a:ext cx="6914452" cy="164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3:</a:t>
            </a:r>
          </a:p>
          <a:p>
            <a:pPr algn="ctr">
              <a:lnSpc>
                <a:spcPct val="120000"/>
              </a:lnSpc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 ĐỒ ĐOẠN THẲNG</a:t>
            </a:r>
          </a:p>
        </p:txBody>
      </p:sp>
    </p:spTree>
    <p:extLst>
      <p:ext uri="{BB962C8B-B14F-4D97-AF65-F5344CB8AC3E}">
        <p14:creationId xmlns:p14="http://schemas.microsoft.com/office/powerpoint/2010/main" val="3388630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03" name="Picture 2" descr="C:\Users\Thinkpad\Desktop\e3e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0" y="0"/>
            <a:ext cx="2404283" cy="2040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组合 93"/>
          <p:cNvGrpSpPr>
            <a:grpSpLocks/>
          </p:cNvGrpSpPr>
          <p:nvPr/>
        </p:nvGrpSpPr>
        <p:grpSpPr bwMode="auto">
          <a:xfrm>
            <a:off x="843349" y="1461186"/>
            <a:ext cx="1009650" cy="909638"/>
            <a:chOff x="0" y="0"/>
            <a:chExt cx="1116000" cy="1116000"/>
          </a:xfrm>
        </p:grpSpPr>
        <p:grpSp>
          <p:nvGrpSpPr>
            <p:cNvPr id="3" name="组合 94"/>
            <p:cNvGrpSpPr>
              <a:grpSpLocks noChangeAspect="1"/>
            </p:cNvGrpSpPr>
            <p:nvPr/>
          </p:nvGrpSpPr>
          <p:grpSpPr bwMode="auto">
            <a:xfrm>
              <a:off x="0" y="0"/>
              <a:ext cx="1116000" cy="1116000"/>
              <a:chOff x="0" y="0"/>
              <a:chExt cx="1116000" cy="1116000"/>
            </a:xfrm>
          </p:grpSpPr>
          <p:sp>
            <p:nvSpPr>
              <p:cNvPr id="27669" name="椭圆 96"/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1116000" cy="1116000"/>
              </a:xfrm>
              <a:prstGeom prst="ellipse">
                <a:avLst/>
              </a:prstGeom>
              <a:solidFill>
                <a:srgbClr val="7030A0"/>
              </a:solidFill>
              <a:ln w="9525">
                <a:noFill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  <p:sp>
            <p:nvSpPr>
              <p:cNvPr id="27670" name="椭圆 97"/>
              <p:cNvSpPr>
                <a:spLocks noChangeAspect="1"/>
              </p:cNvSpPr>
              <p:nvPr/>
            </p:nvSpPr>
            <p:spPr bwMode="auto">
              <a:xfrm>
                <a:off x="36000" y="36000"/>
                <a:ext cx="1044000" cy="104400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sysDash"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7668" name="TextBox 95"/>
            <p:cNvSpPr txBox="1">
              <a:spLocks noChangeArrowheads="1"/>
            </p:cNvSpPr>
            <p:nvPr/>
          </p:nvSpPr>
          <p:spPr bwMode="auto">
            <a:xfrm>
              <a:off x="285258" y="148574"/>
              <a:ext cx="449693" cy="771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4452" tIns="37226" rIns="74452" bIns="37226">
              <a:spAutoFit/>
            </a:bodyPr>
            <a:lstStyle/>
            <a:p>
              <a:pPr algn="ctr" defTabSz="877888">
                <a:buFont typeface="Arial" pitchFamily="34" charset="0"/>
                <a:buNone/>
              </a:pPr>
              <a:r>
                <a:rPr lang="en-US" altLang="zh-CN" sz="3600" dirty="0">
                  <a:solidFill>
                    <a:srgbClr val="FFFFFF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1</a:t>
              </a:r>
              <a:endParaRPr lang="zh-CN" altLang="en-US" sz="3600" dirty="0">
                <a:solidFill>
                  <a:srgbClr val="FFFFF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4" name="组合 98"/>
          <p:cNvGrpSpPr>
            <a:grpSpLocks/>
          </p:cNvGrpSpPr>
          <p:nvPr/>
        </p:nvGrpSpPr>
        <p:grpSpPr bwMode="auto">
          <a:xfrm>
            <a:off x="1440456" y="2649593"/>
            <a:ext cx="1011238" cy="909637"/>
            <a:chOff x="0" y="0"/>
            <a:chExt cx="1116000" cy="1116000"/>
          </a:xfrm>
        </p:grpSpPr>
        <p:grpSp>
          <p:nvGrpSpPr>
            <p:cNvPr id="5" name="组合 99"/>
            <p:cNvGrpSpPr>
              <a:grpSpLocks noChangeAspect="1"/>
            </p:cNvGrpSpPr>
            <p:nvPr/>
          </p:nvGrpSpPr>
          <p:grpSpPr bwMode="auto">
            <a:xfrm>
              <a:off x="0" y="0"/>
              <a:ext cx="1116000" cy="1116000"/>
              <a:chOff x="0" y="0"/>
              <a:chExt cx="1116000" cy="1116000"/>
            </a:xfrm>
          </p:grpSpPr>
          <p:sp>
            <p:nvSpPr>
              <p:cNvPr id="27665" name="椭圆 101"/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1116000" cy="1116000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  <p:sp>
            <p:nvSpPr>
              <p:cNvPr id="27666" name="椭圆 102"/>
              <p:cNvSpPr>
                <a:spLocks noChangeAspect="1"/>
              </p:cNvSpPr>
              <p:nvPr/>
            </p:nvSpPr>
            <p:spPr bwMode="auto">
              <a:xfrm>
                <a:off x="36000" y="36000"/>
                <a:ext cx="1044000" cy="104400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sysDash"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7664" name="TextBox 100"/>
            <p:cNvSpPr txBox="1">
              <a:spLocks noChangeArrowheads="1"/>
            </p:cNvSpPr>
            <p:nvPr/>
          </p:nvSpPr>
          <p:spPr bwMode="auto">
            <a:xfrm>
              <a:off x="349428" y="247761"/>
              <a:ext cx="417145" cy="696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4452" tIns="37226" rIns="74452" bIns="37226">
              <a:spAutoFit/>
            </a:bodyPr>
            <a:lstStyle/>
            <a:p>
              <a:pPr algn="ctr" defTabSz="877888">
                <a:buFont typeface="Arial" pitchFamily="34" charset="0"/>
                <a:buNone/>
              </a:pPr>
              <a:r>
                <a:rPr lang="en-US" altLang="zh-CN" sz="3200" dirty="0">
                  <a:solidFill>
                    <a:srgbClr val="FFFFFF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2</a:t>
              </a:r>
              <a:endParaRPr lang="zh-CN" altLang="en-US" sz="3200" dirty="0">
                <a:solidFill>
                  <a:srgbClr val="FFFFF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6" name="组合 103"/>
          <p:cNvGrpSpPr>
            <a:grpSpLocks/>
          </p:cNvGrpSpPr>
          <p:nvPr/>
        </p:nvGrpSpPr>
        <p:grpSpPr bwMode="auto">
          <a:xfrm>
            <a:off x="2465147" y="3997687"/>
            <a:ext cx="1011238" cy="909637"/>
            <a:chOff x="0" y="0"/>
            <a:chExt cx="1116000" cy="1116000"/>
          </a:xfrm>
        </p:grpSpPr>
        <p:grpSp>
          <p:nvGrpSpPr>
            <p:cNvPr id="7" name="组合 104"/>
            <p:cNvGrpSpPr>
              <a:grpSpLocks noChangeAspect="1"/>
            </p:cNvGrpSpPr>
            <p:nvPr/>
          </p:nvGrpSpPr>
          <p:grpSpPr bwMode="auto">
            <a:xfrm>
              <a:off x="0" y="0"/>
              <a:ext cx="1116000" cy="1116000"/>
              <a:chOff x="0" y="0"/>
              <a:chExt cx="1116000" cy="1116000"/>
            </a:xfrm>
          </p:grpSpPr>
          <p:sp>
            <p:nvSpPr>
              <p:cNvPr id="37916" name="椭圆 106"/>
              <p:cNvSpPr>
                <a:spLocks noChangeAspect="1" noChangeArrowheads="1"/>
              </p:cNvSpPr>
              <p:nvPr/>
            </p:nvSpPr>
            <p:spPr bwMode="auto">
              <a:xfrm>
                <a:off x="0" y="0"/>
                <a:ext cx="1116000" cy="1116000"/>
              </a:xfrm>
              <a:prstGeom prst="ellipse">
                <a:avLst/>
              </a:prstGeom>
              <a:solidFill>
                <a:srgbClr val="00B0F0"/>
              </a:solidFill>
              <a:ln w="9525">
                <a:noFill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 fontAlgn="auto"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None/>
                  <a:defRPr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  <p:sp>
            <p:nvSpPr>
              <p:cNvPr id="27662" name="椭圆 107"/>
              <p:cNvSpPr>
                <a:spLocks noChangeAspect="1"/>
              </p:cNvSpPr>
              <p:nvPr/>
            </p:nvSpPr>
            <p:spPr bwMode="auto">
              <a:xfrm>
                <a:off x="36000" y="36000"/>
                <a:ext cx="1044000" cy="104400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prstDash val="sysDash"/>
                <a:round/>
                <a:headEnd/>
                <a:tailEnd/>
              </a:ln>
            </p:spPr>
            <p:txBody>
              <a:bodyPr lIns="74452" tIns="37226" rIns="74452" bIns="37226" anchor="ctr"/>
              <a:lstStyle/>
              <a:p>
                <a:pPr algn="ctr" defTabSz="877888">
                  <a:buFont typeface="Arial" pitchFamily="34" charset="0"/>
                  <a:buNone/>
                </a:pPr>
                <a:endParaRPr lang="zh-CN" altLang="en-US">
                  <a:solidFill>
                    <a:srgbClr val="FFFFFF"/>
                  </a:solidFill>
                  <a:latin typeface="Calibri" pitchFamily="34" charset="0"/>
                </a:endParaRPr>
              </a:p>
            </p:txBody>
          </p:sp>
        </p:grpSp>
        <p:sp>
          <p:nvSpPr>
            <p:cNvPr id="27660" name="TextBox 105"/>
            <p:cNvSpPr txBox="1">
              <a:spLocks noChangeArrowheads="1"/>
            </p:cNvSpPr>
            <p:nvPr/>
          </p:nvSpPr>
          <p:spPr bwMode="auto">
            <a:xfrm>
              <a:off x="364465" y="267279"/>
              <a:ext cx="387069" cy="620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74452" tIns="37226" rIns="74452" bIns="37226">
              <a:spAutoFit/>
            </a:bodyPr>
            <a:lstStyle/>
            <a:p>
              <a:pPr algn="ctr" defTabSz="877888">
                <a:buFont typeface="Arial" pitchFamily="34" charset="0"/>
                <a:buNone/>
              </a:pPr>
              <a:r>
                <a:rPr lang="en-US" altLang="zh-CN" sz="2800" dirty="0">
                  <a:solidFill>
                    <a:srgbClr val="FFFFFF"/>
                  </a:solidFill>
                  <a:latin typeface="Arial" panose="020B0604020202020204" pitchFamily="34" charset="0"/>
                  <a:ea typeface="微软雅黑" pitchFamily="34" charset="-122"/>
                  <a:cs typeface="Arial" panose="020B0604020202020204" pitchFamily="34" charset="0"/>
                </a:rPr>
                <a:t>3</a:t>
              </a:r>
              <a:endParaRPr lang="zh-CN" altLang="en-US" sz="2800" dirty="0">
                <a:solidFill>
                  <a:srgbClr val="FFFFFF"/>
                </a:solidFill>
                <a:latin typeface="Arial" panose="020B0604020202020204" pitchFamily="34" charset="0"/>
                <a:ea typeface="微软雅黑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7919" name="Arc 10"/>
          <p:cNvSpPr>
            <a:spLocks/>
          </p:cNvSpPr>
          <p:nvPr/>
        </p:nvSpPr>
        <p:spPr bwMode="auto">
          <a:xfrm rot="-10191123">
            <a:off x="982272" y="2414085"/>
            <a:ext cx="439737" cy="444500"/>
          </a:xfrm>
          <a:custGeom>
            <a:avLst/>
            <a:gdLst>
              <a:gd name="T0" fmla="*/ -1 w 21600"/>
              <a:gd name="T1" fmla="*/ 0 h 21600"/>
              <a:gd name="T2" fmla="*/ 21600 w 21600"/>
              <a:gd name="T3" fmla="*/ 21600 h 21600"/>
              <a:gd name="T4" fmla="*/ -1 w 21600"/>
              <a:gd name="T5" fmla="*/ 0 h 21600"/>
              <a:gd name="T6" fmla="*/ 21600 w 21600"/>
              <a:gd name="T7" fmla="*/ 21600 h 21600"/>
              <a:gd name="T8" fmla="*/ 0 w 21600"/>
              <a:gd name="T9" fmla="*/ 21600 h 21600"/>
              <a:gd name="T10" fmla="*/ -1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0 h 21600"/>
              <a:gd name="T20" fmla="*/ 2160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ysDot"/>
            <a:bevel/>
            <a:headEnd type="triangle" w="med" len="med"/>
            <a:tailEnd/>
          </a:ln>
        </p:spPr>
        <p:txBody>
          <a:bodyPr wrap="none" lIns="97723" tIns="48862" rIns="97723" bIns="48862" anchor="ctr"/>
          <a:lstStyle/>
          <a:p>
            <a:endParaRPr lang="zh-CN" altLang="en-US"/>
          </a:p>
        </p:txBody>
      </p:sp>
      <p:sp>
        <p:nvSpPr>
          <p:cNvPr id="37920" name="Arc 10"/>
          <p:cNvSpPr>
            <a:spLocks/>
          </p:cNvSpPr>
          <p:nvPr/>
        </p:nvSpPr>
        <p:spPr bwMode="auto">
          <a:xfrm rot="9942264">
            <a:off x="1882079" y="3676238"/>
            <a:ext cx="439737" cy="444500"/>
          </a:xfrm>
          <a:custGeom>
            <a:avLst/>
            <a:gdLst>
              <a:gd name="T0" fmla="*/ -1 w 21600"/>
              <a:gd name="T1" fmla="*/ 0 h 21600"/>
              <a:gd name="T2" fmla="*/ 21600 w 21600"/>
              <a:gd name="T3" fmla="*/ 21600 h 21600"/>
              <a:gd name="T4" fmla="*/ -1 w 21600"/>
              <a:gd name="T5" fmla="*/ 0 h 21600"/>
              <a:gd name="T6" fmla="*/ 21600 w 21600"/>
              <a:gd name="T7" fmla="*/ 21600 h 21600"/>
              <a:gd name="T8" fmla="*/ 0 w 21600"/>
              <a:gd name="T9" fmla="*/ 21600 h 21600"/>
              <a:gd name="T10" fmla="*/ -1 w 21600"/>
              <a:gd name="T11" fmla="*/ 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1600"/>
              <a:gd name="T19" fmla="*/ 0 h 21600"/>
              <a:gd name="T20" fmla="*/ 21600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 cap="rnd" cmpd="sng">
            <a:solidFill>
              <a:schemeClr val="accent2"/>
            </a:solidFill>
            <a:prstDash val="sysDot"/>
            <a:bevel/>
            <a:headEnd type="triangle" w="med" len="med"/>
            <a:tailEnd/>
          </a:ln>
        </p:spPr>
        <p:txBody>
          <a:bodyPr wrap="none" lIns="97723" tIns="48862" rIns="97723" bIns="48862" anchor="ctr"/>
          <a:lstStyle/>
          <a:p>
            <a:endParaRPr lang="zh-CN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76A25E-66E1-4605-894F-E559D91095D4}"/>
              </a:ext>
            </a:extLst>
          </p:cNvPr>
          <p:cNvSpPr txBox="1"/>
          <p:nvPr/>
        </p:nvSpPr>
        <p:spPr>
          <a:xfrm>
            <a:off x="2369887" y="320839"/>
            <a:ext cx="5167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0A02342-61B3-4F8D-98F0-059A0D71BA8E}"/>
              </a:ext>
            </a:extLst>
          </p:cNvPr>
          <p:cNvSpPr/>
          <p:nvPr/>
        </p:nvSpPr>
        <p:spPr>
          <a:xfrm>
            <a:off x="3422724" y="1420416"/>
            <a:ext cx="4245620" cy="88029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363C5F-9E44-455B-A423-73A30791DEE4}"/>
              </a:ext>
            </a:extLst>
          </p:cNvPr>
          <p:cNvSpPr txBox="1"/>
          <p:nvPr/>
        </p:nvSpPr>
        <p:spPr>
          <a:xfrm>
            <a:off x="2436146" y="1586632"/>
            <a:ext cx="41933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 ĐỒ ĐOẠN THẲNG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92058E-64D6-4B59-BE16-C40C8FD538AB}"/>
              </a:ext>
            </a:extLst>
          </p:cNvPr>
          <p:cNvSpPr txBox="1"/>
          <p:nvPr/>
        </p:nvSpPr>
        <p:spPr>
          <a:xfrm>
            <a:off x="2369887" y="2360375"/>
            <a:ext cx="642085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1A99A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 TÍCH VÀ XỬ LÍ DỮ LIỆU BẰNG BIỂU ĐỒ ĐOẠN THẲNG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DD48D4-3F1D-4854-AA02-07A3CE11F1EF}"/>
              </a:ext>
            </a:extLst>
          </p:cNvPr>
          <p:cNvSpPr txBox="1"/>
          <p:nvPr/>
        </p:nvSpPr>
        <p:spPr>
          <a:xfrm>
            <a:off x="2787443" y="4059171"/>
            <a:ext cx="642085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– VẬN DỤNG</a:t>
            </a:r>
          </a:p>
        </p:txBody>
      </p:sp>
    </p:spTree>
    <p:extLst>
      <p:ext uri="{BB962C8B-B14F-4D97-AF65-F5344CB8AC3E}">
        <p14:creationId xmlns:p14="http://schemas.microsoft.com/office/powerpoint/2010/main" val="168220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19" grpId="0" animBg="1"/>
      <p:bldP spid="37920" grpId="0" animBg="1"/>
      <p:bldP spid="10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ACD1B1F1-0DDD-4086-957F-E18F79CEF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" y="1910"/>
            <a:ext cx="9145761" cy="51444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667570-F1A0-4E82-AEFB-8F425B98F455}"/>
              </a:ext>
            </a:extLst>
          </p:cNvPr>
          <p:cNvSpPr txBox="1"/>
          <p:nvPr/>
        </p:nvSpPr>
        <p:spPr>
          <a:xfrm>
            <a:off x="647564" y="1276400"/>
            <a:ext cx="694877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 </a:t>
            </a:r>
            <a:r>
              <a:rPr lang="en-US" sz="4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 ĐOẠN THẲNG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023828" y="146941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728" y="69117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484336" y="69790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đồ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11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572000" y="1240910"/>
            <a:ext cx="404718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tượng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F9A76C-1F5F-4F0E-B75B-EB43BD93D97C}"/>
              </a:ext>
            </a:extLst>
          </p:cNvPr>
          <p:cNvSpPr txBox="1"/>
          <p:nvPr/>
        </p:nvSpPr>
        <p:spPr>
          <a:xfrm>
            <a:off x="4556067" y="2286011"/>
            <a:ext cx="4063115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1E22BD-7D0E-4A9A-B66B-7E62506F064B}"/>
              </a:ext>
            </a:extLst>
          </p:cNvPr>
          <p:cNvSpPr txBox="1"/>
          <p:nvPr/>
        </p:nvSpPr>
        <p:spPr>
          <a:xfrm>
            <a:off x="4556068" y="3331112"/>
            <a:ext cx="4063114" cy="1420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mút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khúc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978" y="1744452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" y="-234128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446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000">
        <p15:prstTrans prst="peelOff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023828" y="146941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728" y="69117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484336" y="69790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572000" y="1598044"/>
            <a:ext cx="404718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a)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Đối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tượng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978" y="1744452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7" y="-234128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B2843-172A-4AE2-8B6B-555620C1F1DD}"/>
              </a:ext>
            </a:extLst>
          </p:cNvPr>
          <p:cNvSpPr txBox="1"/>
          <p:nvPr/>
        </p:nvSpPr>
        <p:spPr>
          <a:xfrm>
            <a:off x="4572000" y="2716560"/>
            <a:ext cx="4047182" cy="1703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đối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tượng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thống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kê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năm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1986, 1991, 2010, 2017 2018, 2019, 2020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được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diễn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trục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nằm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ngang</a:t>
            </a:r>
            <a:r>
              <a:rPr lang="en-US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en-US" sz="2000" b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9353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 advClick="0" advTm="3000">
        <p159:morph option="byChar"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023828" y="146941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728" y="69117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484336" y="69790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564469" y="1427958"/>
            <a:ext cx="404718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1978" y="1744452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176" y="-98817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B2843-172A-4AE2-8B6B-555620C1F1DD}"/>
              </a:ext>
            </a:extLst>
          </p:cNvPr>
          <p:cNvSpPr txBox="1"/>
          <p:nvPr/>
        </p:nvSpPr>
        <p:spPr>
          <a:xfrm>
            <a:off x="4564469" y="2403015"/>
            <a:ext cx="4264960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chí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thống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Nam (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đô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Mỹ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504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 advClick="0" advTm="3000">
        <p159:morph option="byChar"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D9A73E6-61F9-4608-957C-A7465C16ED9B}"/>
              </a:ext>
            </a:extLst>
          </p:cNvPr>
          <p:cNvSpPr txBox="1"/>
          <p:nvPr/>
        </p:nvSpPr>
        <p:spPr>
          <a:xfrm>
            <a:off x="3131840" y="279747"/>
            <a:ext cx="3996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I. BIỂU ĐỒ ĐOẠN THẲNG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2D2AC8-906F-4F94-852F-A9EA145A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22033" y="859393"/>
            <a:ext cx="840608" cy="4284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192AFB-3CF2-459D-97F0-8BE48BFCBD24}"/>
              </a:ext>
            </a:extLst>
          </p:cNvPr>
          <p:cNvSpPr txBox="1"/>
          <p:nvPr/>
        </p:nvSpPr>
        <p:spPr>
          <a:xfrm>
            <a:off x="2762641" y="866127"/>
            <a:ext cx="5796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ở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11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68E3D8-D644-41C7-8343-51B0ED0CA337}"/>
              </a:ext>
            </a:extLst>
          </p:cNvPr>
          <p:cNvSpPr txBox="1"/>
          <p:nvPr/>
        </p:nvSpPr>
        <p:spPr>
          <a:xfrm>
            <a:off x="4512103" y="1515862"/>
            <a:ext cx="4047182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Tiêu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</p:txBody>
      </p:sp>
      <p:pic>
        <p:nvPicPr>
          <p:cNvPr id="13" name="Picture 12" descr="Chart&#10;&#10;Description automatically generated">
            <a:extLst>
              <a:ext uri="{FF2B5EF4-FFF2-40B4-BE49-F238E27FC236}">
                <a16:creationId xmlns:a16="http://schemas.microsoft.com/office/drawing/2014/main" id="{9759105E-6775-4196-BEB9-8A5A7A5ADCB0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5516" y="1907288"/>
            <a:ext cx="4047182" cy="2515126"/>
          </a:xfrm>
          <a:prstGeom prst="roundRect">
            <a:avLst/>
          </a:prstGeom>
        </p:spPr>
      </p:pic>
      <p:pic>
        <p:nvPicPr>
          <p:cNvPr id="15" name="Picture 2" descr="Giáo Dục, Học Tập, Học Sinh, Kiến Thức, Học Nhóm, Tải hình PNG 187 -  Free.Vector6.com">
            <a:extLst>
              <a:ext uri="{FF2B5EF4-FFF2-40B4-BE49-F238E27FC236}">
                <a16:creationId xmlns:a16="http://schemas.microsoft.com/office/drawing/2014/main" id="{A65364C8-38A5-44E3-AAB0-6D1141CC5C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9561"/>
            <a:ext cx="1646370" cy="122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B2843-172A-4AE2-8B6B-555620C1F1DD}"/>
              </a:ext>
            </a:extLst>
          </p:cNvPr>
          <p:cNvSpPr txBox="1"/>
          <p:nvPr/>
        </p:nvSpPr>
        <p:spPr>
          <a:xfrm>
            <a:off x="4528998" y="2470539"/>
            <a:ext cx="4047182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thẳng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đứng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tiêu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thống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kê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bình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quân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đầu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Việt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Nam 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đô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những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năm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nêu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 </a:t>
            </a:r>
          </a:p>
        </p:txBody>
      </p:sp>
    </p:spTree>
    <p:extLst>
      <p:ext uri="{BB962C8B-B14F-4D97-AF65-F5344CB8AC3E}">
        <p14:creationId xmlns:p14="http://schemas.microsoft.com/office/powerpoint/2010/main" val="356589629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 advClick="0" advTm="3000">
        <p159:morph option="byChar"/>
      </p:transition>
    </mc:Choice>
    <mc:Fallback>
      <p:transition spd="med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447"/>
</p:tagLst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6E0C4"/>
      </a:accent1>
      <a:accent2>
        <a:srgbClr val="1A99A5"/>
      </a:accent2>
      <a:accent3>
        <a:srgbClr val="56E0C4"/>
      </a:accent3>
      <a:accent4>
        <a:srgbClr val="1A99A5"/>
      </a:accent4>
      <a:accent5>
        <a:srgbClr val="56E0C4"/>
      </a:accent5>
      <a:accent6>
        <a:srgbClr val="1A99A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1699</Words>
  <Application>Microsoft Office PowerPoint</Application>
  <PresentationFormat>Custom</PresentationFormat>
  <Paragraphs>214</Paragraphs>
  <Slides>26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 Unicode MS</vt:lpstr>
      <vt:lpstr>微软雅黑</vt:lpstr>
      <vt:lpstr>宋体</vt:lpstr>
      <vt:lpstr>Arial</vt:lpstr>
      <vt:lpstr>Calibri</vt:lpstr>
      <vt:lpstr>Cambria Math</vt:lpstr>
      <vt:lpstr>Times New Roman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tailieugiaovien.edu.vn</dc:creator>
  <cp:lastModifiedBy>THC</cp:lastModifiedBy>
  <cp:revision>5</cp:revision>
  <dcterms:created xsi:type="dcterms:W3CDTF">2017-06-17T14:14:12Z</dcterms:created>
  <dcterms:modified xsi:type="dcterms:W3CDTF">2023-04-11T14:30:04Z</dcterms:modified>
</cp:coreProperties>
</file>