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2" r:id="rId17"/>
    <p:sldId id="275" r:id="rId18"/>
    <p:sldId id="276" r:id="rId19"/>
    <p:sldId id="277" r:id="rId20"/>
    <p:sldId id="281" r:id="rId21"/>
    <p:sldId id="284" r:id="rId22"/>
    <p:sldId id="285" r:id="rId23"/>
    <p:sldId id="287" r:id="rId24"/>
    <p:sldId id="290" r:id="rId25"/>
    <p:sldId id="292" r:id="rId26"/>
    <p:sldId id="294" r:id="rId27"/>
    <p:sldId id="296" r:id="rId28"/>
    <p:sldId id="298" r:id="rId29"/>
  </p:sldIdLst>
  <p:sldSz cx="9144000" cy="6858000" type="screen4x3"/>
  <p:notesSz cx="6858000" cy="9144000"/>
  <p:embeddedFontLst>
    <p:embeddedFont>
      <p:font typeface="Bodoni" charset="0"/>
      <p:regular r:id="rId31"/>
      <p:bold r:id="rId32"/>
      <p:italic r:id="rId33"/>
      <p:boldItalic r:id="rId34"/>
    </p:embeddedFont>
    <p:embeddedFont>
      <p:font typeface="Arial Narrow" pitchFamily="34" charset="0"/>
      <p:regular r:id="rId35"/>
      <p:bold r:id="rId36"/>
      <p:italic r:id="rId37"/>
      <p:boldItalic r:id="rId38"/>
    </p:embeddedFont>
    <p:embeddedFont>
      <p:font typeface="Book Antiqua" pitchFamily="18" charset="0"/>
      <p:regular r:id="rId39"/>
      <p:bold r:id="rId40"/>
      <p:italic r:id="rId41"/>
      <p:boldItalic r:id="rId42"/>
    </p:embeddedFont>
    <p:embeddedFont>
      <p:font typeface=".VnTimeH" pitchFamily="34" charset="0"/>
      <p:regular r:id="rId43"/>
    </p:embeddedFont>
    <p:embeddedFont>
      <p:font typeface="Verdana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iUFIeJUWQkDnHoBIEcRwm/XxqZ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63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6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64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16793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0" name="Google Shape;17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8" name="Google Shape;17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91" name="Google Shape;19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9" name="Google Shape;20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7" name="Google Shape;2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4" name="Google Shape;22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8" name="Google Shape;24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2" name="Google Shape;27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7" name="Google Shape;27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5" name="Google Shape;29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5" name="Google Shape;31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37" name="Google Shape;33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56" name="Google Shape;35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72" name="Google Shape;37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1" name="Google Shape;39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 txBox="1">
            <a:spLocks noGrp="1"/>
          </p:cNvSpPr>
          <p:nvPr>
            <p:ph type="dt" idx="10"/>
          </p:nvPr>
        </p:nvSpPr>
        <p:spPr>
          <a:xfrm>
            <a:off x="1152525" y="62865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ftr" idx="11"/>
          </p:nvPr>
        </p:nvSpPr>
        <p:spPr>
          <a:xfrm>
            <a:off x="3590925" y="62865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sldNum" idx="12"/>
          </p:nvPr>
        </p:nvSpPr>
        <p:spPr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45"/>
          <p:cNvGrpSpPr/>
          <p:nvPr/>
        </p:nvGrpSpPr>
        <p:grpSpPr>
          <a:xfrm>
            <a:off x="4" y="1"/>
            <a:ext cx="9147175" cy="6867527"/>
            <a:chOff x="0" y="0"/>
            <a:chExt cx="5762" cy="4326"/>
          </a:xfrm>
        </p:grpSpPr>
        <p:sp>
          <p:nvSpPr>
            <p:cNvPr id="11" name="Google Shape;11;p45"/>
            <p:cNvSpPr/>
            <p:nvPr/>
          </p:nvSpPr>
          <p:spPr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" name="Google Shape;12;p45"/>
            <p:cNvSpPr/>
            <p:nvPr/>
          </p:nvSpPr>
          <p:spPr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" name="Google Shape;13;p45"/>
            <p:cNvSpPr/>
            <p:nvPr/>
          </p:nvSpPr>
          <p:spPr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" name="Google Shape;14;p45"/>
            <p:cNvSpPr/>
            <p:nvPr/>
          </p:nvSpPr>
          <p:spPr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" name="Google Shape;15;p45"/>
            <p:cNvSpPr/>
            <p:nvPr/>
          </p:nvSpPr>
          <p:spPr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" name="Google Shape;16;p45"/>
            <p:cNvSpPr/>
            <p:nvPr/>
          </p:nvSpPr>
          <p:spPr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" name="Google Shape;17;p45"/>
            <p:cNvSpPr/>
            <p:nvPr/>
          </p:nvSpPr>
          <p:spPr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" name="Google Shape;18;p45"/>
            <p:cNvSpPr/>
            <p:nvPr/>
          </p:nvSpPr>
          <p:spPr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" name="Google Shape;19;p45"/>
            <p:cNvSpPr/>
            <p:nvPr/>
          </p:nvSpPr>
          <p:spPr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" name="Google Shape;20;p45"/>
            <p:cNvSpPr/>
            <p:nvPr/>
          </p:nvSpPr>
          <p:spPr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" name="Google Shape;21;p45"/>
            <p:cNvSpPr/>
            <p:nvPr/>
          </p:nvSpPr>
          <p:spPr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" name="Google Shape;22;p45"/>
            <p:cNvSpPr/>
            <p:nvPr/>
          </p:nvSpPr>
          <p:spPr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" name="Google Shape;23;p45"/>
            <p:cNvSpPr/>
            <p:nvPr/>
          </p:nvSpPr>
          <p:spPr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" name="Google Shape;24;p45"/>
            <p:cNvSpPr/>
            <p:nvPr/>
          </p:nvSpPr>
          <p:spPr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5" name="Google Shape;25;p45"/>
            <p:cNvSpPr/>
            <p:nvPr/>
          </p:nvSpPr>
          <p:spPr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" name="Google Shape;26;p45"/>
            <p:cNvSpPr/>
            <p:nvPr/>
          </p:nvSpPr>
          <p:spPr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" name="Google Shape;27;p45"/>
            <p:cNvSpPr/>
            <p:nvPr/>
          </p:nvSpPr>
          <p:spPr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" name="Google Shape;28;p45"/>
            <p:cNvSpPr/>
            <p:nvPr/>
          </p:nvSpPr>
          <p:spPr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" name="Google Shape;29;p45"/>
            <p:cNvSpPr/>
            <p:nvPr/>
          </p:nvSpPr>
          <p:spPr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" name="Google Shape;30;p45"/>
            <p:cNvSpPr/>
            <p:nvPr/>
          </p:nvSpPr>
          <p:spPr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" name="Google Shape;31;p45"/>
            <p:cNvSpPr/>
            <p:nvPr/>
          </p:nvSpPr>
          <p:spPr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" name="Google Shape;32;p45"/>
            <p:cNvSpPr/>
            <p:nvPr/>
          </p:nvSpPr>
          <p:spPr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" name="Google Shape;33;p45"/>
            <p:cNvSpPr/>
            <p:nvPr/>
          </p:nvSpPr>
          <p:spPr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4" name="Google Shape;34;p45"/>
            <p:cNvSpPr/>
            <p:nvPr/>
          </p:nvSpPr>
          <p:spPr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" name="Google Shape;35;p45"/>
            <p:cNvSpPr/>
            <p:nvPr/>
          </p:nvSpPr>
          <p:spPr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" name="Google Shape;36;p45"/>
            <p:cNvSpPr/>
            <p:nvPr/>
          </p:nvSpPr>
          <p:spPr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" name="Google Shape;37;p45"/>
            <p:cNvSpPr/>
            <p:nvPr/>
          </p:nvSpPr>
          <p:spPr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8" name="Google Shape;38;p45"/>
            <p:cNvSpPr/>
            <p:nvPr/>
          </p:nvSpPr>
          <p:spPr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9" name="Google Shape;39;p45"/>
            <p:cNvSpPr/>
            <p:nvPr/>
          </p:nvSpPr>
          <p:spPr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0" name="Google Shape;40;p45"/>
            <p:cNvSpPr/>
            <p:nvPr/>
          </p:nvSpPr>
          <p:spPr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1" name="Google Shape;41;p45"/>
            <p:cNvSpPr/>
            <p:nvPr/>
          </p:nvSpPr>
          <p:spPr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2" name="Google Shape;42;p45"/>
            <p:cNvSpPr/>
            <p:nvPr/>
          </p:nvSpPr>
          <p:spPr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3" name="Google Shape;43;p45"/>
            <p:cNvSpPr/>
            <p:nvPr/>
          </p:nvSpPr>
          <p:spPr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4" name="Google Shape;44;p45"/>
            <p:cNvSpPr/>
            <p:nvPr/>
          </p:nvSpPr>
          <p:spPr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" name="Google Shape;45;p45"/>
            <p:cNvSpPr/>
            <p:nvPr/>
          </p:nvSpPr>
          <p:spPr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6" name="Google Shape;46;p45"/>
            <p:cNvSpPr/>
            <p:nvPr/>
          </p:nvSpPr>
          <p:spPr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7" name="Google Shape;47;p45"/>
            <p:cNvSpPr/>
            <p:nvPr/>
          </p:nvSpPr>
          <p:spPr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" name="Google Shape;48;p45"/>
            <p:cNvSpPr/>
            <p:nvPr/>
          </p:nvSpPr>
          <p:spPr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9" name="Google Shape;49;p45"/>
            <p:cNvSpPr/>
            <p:nvPr/>
          </p:nvSpPr>
          <p:spPr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0" name="Google Shape;50;p45"/>
            <p:cNvSpPr/>
            <p:nvPr/>
          </p:nvSpPr>
          <p:spPr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1" name="Google Shape;51;p45"/>
            <p:cNvSpPr/>
            <p:nvPr/>
          </p:nvSpPr>
          <p:spPr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2" name="Google Shape;52;p45"/>
            <p:cNvSpPr/>
            <p:nvPr/>
          </p:nvSpPr>
          <p:spPr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3" name="Google Shape;53;p45"/>
            <p:cNvSpPr/>
            <p:nvPr/>
          </p:nvSpPr>
          <p:spPr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4" name="Google Shape;54;p45"/>
            <p:cNvSpPr/>
            <p:nvPr/>
          </p:nvSpPr>
          <p:spPr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5" name="Google Shape;55;p45"/>
            <p:cNvSpPr/>
            <p:nvPr/>
          </p:nvSpPr>
          <p:spPr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6" name="Google Shape;56;p45"/>
            <p:cNvSpPr/>
            <p:nvPr/>
          </p:nvSpPr>
          <p:spPr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" name="Google Shape;57;p45"/>
            <p:cNvSpPr/>
            <p:nvPr/>
          </p:nvSpPr>
          <p:spPr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" name="Google Shape;58;p45"/>
            <p:cNvSpPr/>
            <p:nvPr/>
          </p:nvSpPr>
          <p:spPr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" name="Google Shape;59;p45"/>
            <p:cNvSpPr/>
            <p:nvPr/>
          </p:nvSpPr>
          <p:spPr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" name="Google Shape;60;p45"/>
            <p:cNvSpPr/>
            <p:nvPr/>
          </p:nvSpPr>
          <p:spPr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" name="Google Shape;61;p45"/>
            <p:cNvSpPr/>
            <p:nvPr/>
          </p:nvSpPr>
          <p:spPr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2" name="Google Shape;62;p45"/>
            <p:cNvSpPr/>
            <p:nvPr/>
          </p:nvSpPr>
          <p:spPr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3" name="Google Shape;63;p45"/>
            <p:cNvSpPr/>
            <p:nvPr/>
          </p:nvSpPr>
          <p:spPr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4" name="Google Shape;64;p45"/>
            <p:cNvSpPr/>
            <p:nvPr/>
          </p:nvSpPr>
          <p:spPr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" name="Google Shape;65;p45"/>
            <p:cNvSpPr/>
            <p:nvPr/>
          </p:nvSpPr>
          <p:spPr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" name="Google Shape;66;p45"/>
            <p:cNvSpPr/>
            <p:nvPr/>
          </p:nvSpPr>
          <p:spPr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" name="Google Shape;67;p45"/>
            <p:cNvSpPr/>
            <p:nvPr/>
          </p:nvSpPr>
          <p:spPr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8" name="Google Shape;68;p45"/>
            <p:cNvSpPr/>
            <p:nvPr/>
          </p:nvSpPr>
          <p:spPr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9" name="Google Shape;69;p45"/>
            <p:cNvSpPr/>
            <p:nvPr/>
          </p:nvSpPr>
          <p:spPr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0" name="Google Shape;70;p45"/>
            <p:cNvSpPr/>
            <p:nvPr/>
          </p:nvSpPr>
          <p:spPr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1" name="Google Shape;71;p45"/>
            <p:cNvSpPr/>
            <p:nvPr/>
          </p:nvSpPr>
          <p:spPr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2" name="Google Shape;72;p45"/>
            <p:cNvSpPr/>
            <p:nvPr/>
          </p:nvSpPr>
          <p:spPr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73" name="Google Shape;73;p45"/>
          <p:cNvSpPr txBox="1">
            <a:spLocks noGrp="1"/>
          </p:cNvSpPr>
          <p:nvPr>
            <p:ph type="title"/>
          </p:nvPr>
        </p:nvSpPr>
        <p:spPr>
          <a:xfrm>
            <a:off x="871539" y="854613"/>
            <a:ext cx="816292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body" idx="1"/>
          </p:nvPr>
        </p:nvSpPr>
        <p:spPr>
          <a:xfrm>
            <a:off x="912816" y="1905000"/>
            <a:ext cx="8110537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96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dt" idx="10"/>
          </p:nvPr>
        </p:nvSpPr>
        <p:spPr>
          <a:xfrm>
            <a:off x="1152525" y="62865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ftr" idx="11"/>
          </p:nvPr>
        </p:nvSpPr>
        <p:spPr>
          <a:xfrm>
            <a:off x="3590925" y="62865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sldNum" idx="12"/>
          </p:nvPr>
        </p:nvSpPr>
        <p:spPr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11" Type="http://schemas.openxmlformats.org/officeDocument/2006/relationships/image" Target="../media/image27.png"/><Relationship Id="rId5" Type="http://schemas.openxmlformats.org/officeDocument/2006/relationships/image" Target="../media/image29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4.png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10" Type="http://schemas.openxmlformats.org/officeDocument/2006/relationships/image" Target="../media/image60.png"/><Relationship Id="rId4" Type="http://schemas.openxmlformats.org/officeDocument/2006/relationships/image" Target="../media/image54.jpg"/><Relationship Id="rId9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13.jp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1447800" y="0"/>
            <a:ext cx="670560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doni"/>
              <a:buNone/>
            </a:pPr>
            <a:r>
              <a:rPr lang="en-US" sz="3600" smtClean="0">
                <a:latin typeface="Bodoni"/>
                <a:ea typeface="Bodoni"/>
                <a:cs typeface="Bodoni"/>
                <a:sym typeface="Bodoni"/>
              </a:rPr>
              <a:t>Tiết</a:t>
            </a:r>
            <a:r>
              <a:rPr lang="en-US" sz="3600" b="0" i="0" u="none" smtClean="0">
                <a:solidFill>
                  <a:srgbClr val="000000"/>
                </a:solidFill>
                <a:latin typeface="Bodoni"/>
                <a:ea typeface="Bodoni"/>
                <a:cs typeface="Bodoni"/>
                <a:sym typeface="Bodoni"/>
              </a:rPr>
              <a:t> </a:t>
            </a:r>
            <a:r>
              <a:rPr lang="en-US" sz="3600" b="0" i="0" u="none">
                <a:solidFill>
                  <a:srgbClr val="000000"/>
                </a:solidFill>
                <a:latin typeface="Bodoni"/>
                <a:ea typeface="Bodoni"/>
                <a:cs typeface="Bodoni"/>
                <a:sym typeface="Bodoni"/>
              </a:rPr>
              <a:t>5</a:t>
            </a: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doni"/>
              <a:buNone/>
            </a:pPr>
            <a:r>
              <a:rPr lang="en-US" sz="3600" b="0" i="0" u="none" smtClean="0">
                <a:solidFill>
                  <a:srgbClr val="000000"/>
                </a:solidFill>
                <a:latin typeface="Bodoni"/>
                <a:ea typeface="Bodoni"/>
                <a:cs typeface="Bodoni"/>
                <a:sym typeface="Bodoni"/>
              </a:rPr>
              <a:t>Nhân giống cây ăn quả</a:t>
            </a:r>
            <a:r>
              <a:rPr lang="en-US" sz="3600" b="0" i="0" u="none" smtClean="0">
                <a:solidFill>
                  <a:schemeClr val="dk1"/>
                </a:solidFill>
                <a:sym typeface="Arial"/>
              </a:rPr>
              <a:t> </a:t>
            </a:r>
            <a:endParaRPr sz="3600"/>
          </a:p>
        </p:txBody>
      </p:sp>
      <p:sp>
        <p:nvSpPr>
          <p:cNvPr id="87" name="Google Shape;87;p1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0" y="1752602"/>
            <a:ext cx="91440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400" b="1" smtClean="0">
                <a:solidFill>
                  <a:srgbClr val="0000FF"/>
                </a:solidFill>
                <a:latin typeface=".VnTimeH" pitchFamily="34" charset="0"/>
              </a:rPr>
              <a:t>II</a:t>
            </a:r>
            <a:r>
              <a:rPr lang="en-US" sz="2400" b="1" i="0" u="none" smtClean="0">
                <a:solidFill>
                  <a:srgbClr val="0000FF"/>
                </a:solidFill>
                <a:latin typeface=".VnTimeH" pitchFamily="34" charset="0"/>
                <a:sym typeface="Arial"/>
              </a:rPr>
              <a:t>. Các ph­ương pháp nhân giống </a:t>
            </a: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sym typeface="Arial"/>
              </a:rPr>
              <a:t>CAQ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 </a:t>
            </a:r>
            <a:r>
              <a:rPr lang="en-US" sz="2400" b="1">
                <a:latin typeface=".VnTimeH" pitchFamily="34" charset="0"/>
              </a:rPr>
              <a:t>	</a:t>
            </a:r>
            <a:r>
              <a:rPr lang="en-US" sz="2400" b="1" smtClean="0">
                <a:latin typeface=".VnTimeH" pitchFamily="34" charset="0"/>
              </a:rPr>
              <a:t>- Đ</a:t>
            </a:r>
            <a:r>
              <a:rPr lang="en-US" sz="2400" b="1" i="0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Æc </a:t>
            </a: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®iÓm cña nh©n gièng c©y ¨n qu</a:t>
            </a:r>
            <a:r>
              <a:rPr lang="en-US" sz="2400" b="1" i="0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¶: </a:t>
            </a:r>
            <a:r>
              <a:rPr lang="en-US" sz="2400" b="1" i="0" u="none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</a:t>
            </a:r>
            <a:r>
              <a:rPr lang="en-US" sz="2400" b="1" i="0" u="none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¨n qu¶ cã </a:t>
            </a:r>
            <a:r>
              <a:rPr lang="en-US" sz="2400" b="1" i="0" u="none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nhiÒu lo¹i</a:t>
            </a:r>
            <a:r>
              <a:rPr lang="en-US" sz="2400" b="1" i="0" u="none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, cã nhiÒu h×nh thøc nh©n gièng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0000"/>
                </a:solidFill>
                <a:latin typeface=".VnTimeH" pitchFamily="34" charset="0"/>
                <a:sym typeface="Arial"/>
              </a:rPr>
              <a:t>+ Nh©n gièng b»ng gieo h¹t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0000"/>
                </a:solidFill>
                <a:latin typeface=".VnTimeH" pitchFamily="34" charset="0"/>
                <a:sym typeface="Arial"/>
              </a:rPr>
              <a:t>+ Nh©n gièng b»ng t¸ch chåi, chia c©y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0000"/>
                </a:solidFill>
                <a:latin typeface=".VnTimeH" pitchFamily="34" charset="0"/>
                <a:sym typeface="Arial"/>
              </a:rPr>
              <a:t>+ Nh©n gièng b»ng gi©m cµnh, gi©m rÔ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0000"/>
                </a:solidFill>
                <a:latin typeface=".VnTimeH" pitchFamily="34" charset="0"/>
                <a:sym typeface="Arial"/>
              </a:rPr>
              <a:t>+ Nh©n gièng b»ng chiÕt cµnh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mtClean="0">
                <a:solidFill>
                  <a:srgbClr val="FF0000"/>
                </a:solidFill>
                <a:latin typeface=".VnTimeH" pitchFamily="34" charset="0"/>
                <a:sym typeface="Arial"/>
              </a:rPr>
              <a:t>+ </a:t>
            </a:r>
            <a:r>
              <a:rPr lang="en-US" sz="2400" b="1" i="0" u="none">
                <a:solidFill>
                  <a:srgbClr val="FF0000"/>
                </a:solidFill>
                <a:latin typeface=".VnTimeH" pitchFamily="34" charset="0"/>
                <a:sym typeface="Arial"/>
              </a:rPr>
              <a:t>Nh©n gièng b»ng cÊy m« tÕ bµo</a:t>
            </a:r>
            <a:endParaRPr sz="24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0" y="2"/>
            <a:ext cx="9144000" cy="265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1" i="1" smtClean="0">
                <a:latin typeface=".VnTimeH" pitchFamily="34" charset="0"/>
              </a:rPr>
              <a:t>2.</a:t>
            </a:r>
            <a:r>
              <a:rPr lang="en-US" sz="2400" b="1" i="1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Nh©n </a:t>
            </a:r>
            <a:r>
              <a:rPr lang="en-US" sz="2400" b="1" i="1" u="none">
                <a:solidFill>
                  <a:srgbClr val="000000"/>
                </a:solidFill>
                <a:latin typeface=".VnTimeH" pitchFamily="34" charset="0"/>
                <a:sym typeface="Arial"/>
              </a:rPr>
              <a:t>gièng b»ng t¸ch chåi, chia c©y (chuèi, døa)</a:t>
            </a:r>
            <a:endParaRPr sz="24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400" b="1" i="0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	a)</a:t>
            </a:r>
            <a:r>
              <a:rPr lang="en-US" sz="24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u </a:t>
            </a:r>
            <a:r>
              <a:rPr lang="en-US" sz="24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DÔ lµm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nhanh ra qu¶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gièng gi÷ ®­îc ®Æc ®iÓm tèt cña c©y mÑ</a:t>
            </a:r>
            <a:endParaRPr sz="2400">
              <a:latin typeface=".VnTimeH" pitchFamily="34" charset="0"/>
            </a:endParaRPr>
          </a:p>
        </p:txBody>
      </p:sp>
      <p:sp>
        <p:nvSpPr>
          <p:cNvPr id="153" name="Google Shape;153;p11"/>
          <p:cNvSpPr txBox="1"/>
          <p:nvPr/>
        </p:nvSpPr>
        <p:spPr>
          <a:xfrm>
            <a:off x="-195943" y="2495005"/>
            <a:ext cx="9144000" cy="27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800" b="1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	B)</a:t>
            </a:r>
            <a:r>
              <a:rPr lang="en-US" sz="28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Nh­îc </a:t>
            </a:r>
            <a:r>
              <a:rPr lang="en-US" sz="28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HÖ sè nh©n gièng kh«ng cao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V­ên c©y th­êng kh«ng ®ång ®Òu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thÓ g©y h¹i cho c©y mÑ nÕu  vÕt t¸ch qu¸ lín</a:t>
            </a:r>
            <a:endParaRPr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p13"/>
          <p:cNvSpPr txBox="1"/>
          <p:nvPr/>
        </p:nvSpPr>
        <p:spPr>
          <a:xfrm>
            <a:off x="0" y="2"/>
            <a:ext cx="9144000" cy="3759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0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20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Kü </a:t>
            </a:r>
            <a:r>
              <a:rPr lang="en-US" sz="20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t¸ch c©y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Dïng dông cô s¾c t¸ch chåi rêi khái c©y mÑ ë chç tiÕp gi¸p nhá nhÊt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C¾t tØa bít rÔ, l¸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Sö lý kÝch thÝch ra rÔ míi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C¾t tØa bít lµ giµ, l¸ gèc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Sö lý diÖt c«n trïng: nhóng bã hom trong thuèc diÖt c«n trïng</a:t>
            </a:r>
            <a:endParaRPr sz="2000"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>
              <a:solidFill>
                <a:srgbClr val="0000FF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66" name="Google Shape;166;p13"/>
          <p:cNvPicPr preferRelativeResize="0"/>
          <p:nvPr/>
        </p:nvPicPr>
        <p:blipFill rotWithShape="1">
          <a:blip r:embed="rId3">
            <a:alphaModFix/>
          </a:blip>
          <a:srcRect l="57640"/>
          <a:stretch/>
        </p:blipFill>
        <p:spPr>
          <a:xfrm>
            <a:off x="7522031" y="3683721"/>
            <a:ext cx="1621971" cy="3174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700" y="3683722"/>
            <a:ext cx="2835729" cy="31612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ight Arrow 5"/>
          <p:cNvSpPr/>
          <p:nvPr/>
        </p:nvSpPr>
        <p:spPr>
          <a:xfrm>
            <a:off x="5388431" y="4689540"/>
            <a:ext cx="2238151" cy="768480"/>
          </a:xfrm>
          <a:prstGeom prst="rightArrow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Tách thành</a:t>
            </a:r>
            <a:endParaRPr lang="en-US" sz="28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p12"/>
          <p:cNvSpPr txBox="1"/>
          <p:nvPr/>
        </p:nvSpPr>
        <p:spPr>
          <a:xfrm>
            <a:off x="0" y="2"/>
            <a:ext cx="9144000" cy="597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400" b="1" i="0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c)</a:t>
            </a:r>
            <a:r>
              <a:rPr lang="en-US" sz="24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Kü </a:t>
            </a:r>
            <a:r>
              <a:rPr lang="en-US" sz="24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nh©n gièng</a:t>
            </a:r>
            <a:endParaRPr sz="24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4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24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</a:t>
            </a:r>
            <a:r>
              <a:rPr lang="en-US" sz="24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iÒu kiÖn t¸ch c©y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T¸ch c©y, chåi ë thêi kú c©y ngõng sinh tr­ëng ®Ó kh«ng ¶nh h­ëng ®Õn c©y mÑ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ChØ t¸ch c¸c chåi ®· thµnh thôc ®Ó trång trùc tiÕp, c¸c chåi nhá yÕu ph¶i ®­a vµo v­ên gi©m cho ®ñ tiªu chuÈn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Ph¶i ph©n lo¹i chåi trø¬c khi trång ®Ò v­ên c©y ®ång ®Òu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24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Døa: chåi lo¹i 1: 300-500g; chåi lo¹i 2: 200-300g; chåi lo¹i 3: &lt;200g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24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Chuèi: Ph©n lo¹i theo kÝch th­íc vµ sè l¸ cña chåi</a:t>
            </a:r>
            <a:endParaRPr sz="2400"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u="none">
              <a:solidFill>
                <a:schemeClr val="dk2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" y="1"/>
            <a:ext cx="2558143" cy="270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6115" y="2"/>
            <a:ext cx="2677886" cy="284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19274" y="1313361"/>
            <a:ext cx="1566862" cy="139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49422" y="1313361"/>
            <a:ext cx="1889125" cy="139065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ight Arrow 5"/>
          <p:cNvSpPr/>
          <p:nvPr/>
        </p:nvSpPr>
        <p:spPr>
          <a:xfrm>
            <a:off x="2719277" y="544883"/>
            <a:ext cx="3619273" cy="768480"/>
          </a:xfrm>
          <a:prstGeom prst="rightArrow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rgbClr val="66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Dùng dụng cụ tách thành</a:t>
            </a:r>
            <a:endParaRPr lang="en-US" sz="2000">
              <a:solidFill>
                <a:srgbClr val="66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Google Shape;181;p15"/>
          <p:cNvSpPr txBox="1"/>
          <p:nvPr/>
        </p:nvSpPr>
        <p:spPr>
          <a:xfrm>
            <a:off x="1" y="2847705"/>
            <a:ext cx="9144000" cy="265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000" b="1" i="1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3</a:t>
            </a:r>
            <a:r>
              <a:rPr lang="en-US" sz="2000" b="1" i="1" u="none">
                <a:solidFill>
                  <a:srgbClr val="000000"/>
                </a:solidFill>
                <a:latin typeface=".VnTimeH" pitchFamily="34" charset="0"/>
                <a:sym typeface="Arial"/>
              </a:rPr>
              <a:t>. Nh©n gièng b»ng gi©m cµnh, gi©m rÔ</a:t>
            </a:r>
            <a:endParaRPr sz="20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A) ­u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hÖ sè nh©n gièng cao. Cã thÓ s¶n xuÊt theo tÝnh c«ng nghÖp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V­ên c©y ®ång ®Òu, dÔ ch¨m sãc, thu ho¹ch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gièng gi÷ ®­îc ®Æc ®iÓm tèt cña c©y mÑ</a:t>
            </a:r>
            <a:endParaRPr sz="20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15"/>
          <p:cNvSpPr txBox="1"/>
          <p:nvPr/>
        </p:nvSpPr>
        <p:spPr>
          <a:xfrm>
            <a:off x="0" y="0"/>
            <a:ext cx="914400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b) Nh­îc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nhá, sinh tr­ëng chËm giai ®o¹n ®Çu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NÕu s¶n xuÊt lín ph¶i ®Çu t­ trang thiÕt bÞ: nhµ gi©m, phun...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thÓ g©y h¹i cho c©y mÑ nÕu  lÊy hom rÔ qu¸ nhiÒu</a:t>
            </a:r>
            <a:endParaRPr sz="2000">
              <a:latin typeface=".VnTimeH" pitchFamily="34" charset="0"/>
            </a:endParaRPr>
          </a:p>
        </p:txBody>
      </p:sp>
      <p:sp>
        <p:nvSpPr>
          <p:cNvPr id="5" name="Google Shape;188;p16"/>
          <p:cNvSpPr txBox="1"/>
          <p:nvPr/>
        </p:nvSpPr>
        <p:spPr>
          <a:xfrm>
            <a:off x="0" y="2136198"/>
            <a:ext cx="9144000" cy="3811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16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C)Kü </a:t>
            </a:r>
            <a:r>
              <a:rPr lang="en-US" sz="16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nh©n gièng</a:t>
            </a:r>
            <a:endParaRPr sz="16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16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16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 §</a:t>
            </a:r>
            <a:r>
              <a:rPr lang="en-US" sz="16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iÒu kiÖn c©y gi©m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cµnh vµ hom rÔ ph¶i lÊy ë c¸c c©y mÑ thµnh thôc, ®· ra qu¶ æn ®Þnh, biÕt râ lý lÞch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LÊy hom ë thêi kú c©y ngõng sinh tr­ëng 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lÊy xong ph¶i gi©m ngay, nÕu ®Ó l©u ph¶i B¶o Qu¶n kh«ng ®Ó mÊt n­íc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Thêi vô gi©m: </a:t>
            </a:r>
            <a:endParaRPr sz="1600">
              <a:latin typeface=".VnTimeH" pitchFamily="34" charset="0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1600" b="1" i="1" u="none" strike="noStrike" cap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vô xu©n: T2-4</a:t>
            </a:r>
            <a:endParaRPr sz="1600">
              <a:latin typeface=".VnTimeH" pitchFamily="34" charset="0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1600" b="1" i="1" u="none" strike="noStrike" cap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Vô thu: T8-10</a:t>
            </a:r>
            <a:endParaRPr sz="1600"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1" u="none" strike="noStrike" cap="none">
              <a:solidFill>
                <a:schemeClr val="dk2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0" y="0"/>
            <a:ext cx="9144000" cy="37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16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D) Kü </a:t>
            </a:r>
            <a:r>
              <a:rPr lang="en-US" sz="16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gi©m cµnh, gi©m rÔ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Chän hom: 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6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cµnh “b¸nh tÎ” cã kÝch th­íc 0,5-1,0cm, Hom rÔ: 0,5-1,5cm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C¾t hom: 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6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cµnh c¾t 8-10cm, ®Ó 1 ho¨c 1/2 l¸ trªn cïng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6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rÔ c¾t dµi 8-10 cm. Chñ ý ®¸nh dÊu ®Çu rÔ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Sö lý hom: c¸c chÊt KTST: NAA, IBA, GA3...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6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Sö lý nhanh víi nång ®é ®Æc: 0.1-1.0% trong 3-5 gi©y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6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Sö lý chËm víi ND lo·ng: 20-200ppm trong 10-24 giê</a:t>
            </a:r>
            <a:endParaRPr sz="1600">
              <a:latin typeface=".VnTimeH" pitchFamily="34" charset="0"/>
            </a:endParaRPr>
          </a:p>
        </p:txBody>
      </p:sp>
      <p:sp>
        <p:nvSpPr>
          <p:cNvPr id="4" name="Google Shape;200;p18"/>
          <p:cNvSpPr txBox="1"/>
          <p:nvPr/>
        </p:nvSpPr>
        <p:spPr>
          <a:xfrm>
            <a:off x="0" y="2"/>
            <a:ext cx="9144000" cy="3503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C¾m hom: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sau sö lý ®­îc c¾m dµy trong luèng c¸t hoÆc c¾m trùc tiÕp vµo bÇu nilon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®é s©u c¾m hom: 4-6cm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§iÒu chØnh ¸nh s¸ng: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sau khi c¾m hom ph¶i ®iÒu chØnh ¸nh s¸ng t¸n x¹. Sau khi c©y ra rÔ, níi dÇn giµn che ®Ó c©y nÈy mÇm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Gi÷ Èm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sau khi gi©m ph¶i th­êng xuyªn gi÷ Èm b·o hoµ trong luèng gi©m b»ng t­êi phun mï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Khi c©y ®· nÈy mÇm, ra rÔ cã thÓ t­êi n­íc gi÷ Èm 8—85%</a:t>
            </a:r>
            <a:endParaRPr>
              <a:latin typeface=".VnTimeH" pitchFamily="34" charset="0"/>
            </a:endParaRPr>
          </a:p>
        </p:txBody>
      </p:sp>
      <p:sp>
        <p:nvSpPr>
          <p:cNvPr id="5" name="Google Shape;200;p18"/>
          <p:cNvSpPr txBox="1"/>
          <p:nvPr/>
        </p:nvSpPr>
        <p:spPr>
          <a:xfrm>
            <a:off x="0" y="2"/>
            <a:ext cx="9144000" cy="3503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C¾m hom: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Hom sau sö lý ®­îc c¾m dµy trong luèng c¸t hoÆc c¾m trùc tiÕp vµo bÇu nilon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®é s©u c¾m hom: 4-6cm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§iÒu chØnh ¸nh s¸ng: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sau khi c¾m hom ph¶i ®iÒu chØnh ¸nh s¸ng t¸n x¹. Sau khi c©y ra rÔ, níi dÇn giµn che ®Ó c©y nÈy mÇm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Gi÷ Èm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sau khi gi©m ph¶i th­êng xuyªn gi÷ Èm b·o hoµ trong luèng gi©m b»ng t­êi phun mï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Khi c©y ®· nÈy mÇm, ra rÔ cã thÓ t­êi n­íc gi÷ Èm 8—85%</a:t>
            </a:r>
            <a:endParaRPr>
              <a:latin typeface=".VnTimeH" pitchFamily="34" charset="0"/>
            </a:endParaRPr>
          </a:p>
        </p:txBody>
      </p:sp>
      <p:sp>
        <p:nvSpPr>
          <p:cNvPr id="6" name="Google Shape;206;p19"/>
          <p:cNvSpPr txBox="1"/>
          <p:nvPr/>
        </p:nvSpPr>
        <p:spPr>
          <a:xfrm>
            <a:off x="0" y="4349933"/>
            <a:ext cx="9144000" cy="1559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1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Tiªu chuÈn c©y gi©m xuÊt v­ên: 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8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gi©m ph¶i ra rÔ, nÈy mÇm æn ®Þnh léc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•"/>
            </a:pPr>
            <a:r>
              <a:rPr lang="en-US" sz="18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Chåi gi©m cao 20-40cm, ®­êng kÝnh gèc cµnh 0.5-0.6cm cµnh ®· ho¸ gç, ë giai ®o¹n ngõng sinh tr­ëng </a:t>
            </a:r>
            <a:endParaRPr sz="18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6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0038" y="1574800"/>
            <a:ext cx="5033962" cy="52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4" y="457201"/>
            <a:ext cx="1246187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58" y="0"/>
            <a:ext cx="9111342" cy="157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" y="1600200"/>
            <a:ext cx="4110037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0" y="-5659"/>
            <a:ext cx="9144000" cy="2836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7200">
              <a:buSzPts val="2800"/>
            </a:pPr>
            <a:r>
              <a:rPr lang="en-US" sz="2000" b="1" i="1" smtClean="0">
                <a:latin typeface=".VnTimeH" pitchFamily="34" charset="0"/>
              </a:rPr>
              <a:t>4 </a:t>
            </a:r>
            <a:r>
              <a:rPr lang="en-US" sz="2000" b="1" i="1">
                <a:latin typeface=".VnTimeH" pitchFamily="34" charset="0"/>
              </a:rPr>
              <a:t>Nh©n gièng b»ng chiÕt cµnh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 Narrow"/>
              <a:buNone/>
            </a:pP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A) ­u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DÔ lµm, dÔ ®¹t kÕt qu¶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nhanh ra qu¶, rót ng¾n thêi kú KTCB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ThÊp c©y, thuËn tiÖn cho ch¨m sãc, thu ho¹ch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gièng gi÷ ®­îc ®Æc ®iÓm tèt cña c©y mÑ</a:t>
            </a:r>
            <a:endParaRPr sz="2000">
              <a:latin typeface=".VnTimeH" pitchFamily="34" charset="0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0" y="3246121"/>
            <a:ext cx="9144000" cy="2846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4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B)Nh­îc </a:t>
            </a:r>
            <a:r>
              <a:rPr lang="en-US" sz="24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HÖ sè nh©n gièng kh«ng cao, chiÕt nhiÒu dÔ ¶nh h­ëng c©y mÑ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Chñ yÕu lµ rÔ bªn, c©y kÐm chÞu giã b·o, tuæi thä kh«ng cao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Mét sè c©y khã nh©n gièng; hång , lª...</a:t>
            </a:r>
            <a:endParaRPr sz="24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" grpId="0" build="p"/>
      <p:bldP spid="2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2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2"/>
          <p:cNvSpPr txBox="1"/>
          <p:nvPr/>
        </p:nvSpPr>
        <p:spPr>
          <a:xfrm>
            <a:off x="0" y="0"/>
            <a:ext cx="9144000" cy="356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16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c)Kü </a:t>
            </a:r>
            <a:r>
              <a:rPr lang="en-US" sz="16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nh©n gièng</a:t>
            </a:r>
            <a:endParaRPr sz="16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16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16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Chän </a:t>
            </a:r>
            <a:r>
              <a:rPr lang="en-US" sz="16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cµnh chiÕt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Cµnh chiÕt ®­îc chän ë c©y ®· ra qu¶ æn ®Þnh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Cµnh ë ngang t¸n, cã nhiÒu ¸nh s¸ng, khoÎ, kh«ng s©u bÖnh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§­êng kÝnh cµnh 0,8-1,5cm, cã chÆc ®«i, chÆc ba</a:t>
            </a:r>
            <a:endParaRPr sz="16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16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16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Thêi </a:t>
            </a:r>
            <a:r>
              <a:rPr lang="en-US" sz="16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vô chiÕt: </a:t>
            </a:r>
            <a:endParaRPr sz="1600">
              <a:latin typeface=".VnTimeH" pitchFamily="34" charset="0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1600" b="1" i="1" u="none" strike="noStrike" cap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vô xu©n: T2-4</a:t>
            </a:r>
            <a:endParaRPr sz="1600">
              <a:latin typeface=".VnTimeH" pitchFamily="34" charset="0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1600" b="1" i="1" u="none" strike="noStrike" cap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Vô thu: T8-10</a:t>
            </a:r>
            <a:endParaRPr sz="1600"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1" u="none" strike="noStrike" cap="none">
              <a:solidFill>
                <a:schemeClr val="dk2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4" name="Google Shape;233;p23"/>
          <p:cNvSpPr txBox="1"/>
          <p:nvPr/>
        </p:nvSpPr>
        <p:spPr>
          <a:xfrm>
            <a:off x="0" y="2"/>
            <a:ext cx="9144000" cy="386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 </a:t>
            </a:r>
            <a:r>
              <a:rPr lang="en-US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ChuÈn </a:t>
            </a:r>
            <a:r>
              <a:rPr lang="en-US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bÞ chÊt ®én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T¹o kÕt cÊu bÇu: ®Êt bét, bïn ao ph¬i kh«, ®Ëp nhá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T¹o dinh d­ìng: ph©n h÷u c¬ hoai môc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T¹o ®é xèp: r¬m r¹ môc n¸t, tãc, l«ng lîn...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C¸c vËt liÖu trªn mçi thø 1/3, trén ®Òu, trén víi n­íc cho ®ñ Èm: A</a:t>
            </a:r>
            <a:r>
              <a:rPr lang="en-US" b="1" i="0" u="none" baseline="30000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0</a:t>
            </a:r>
            <a:r>
              <a:rPr lang="en-US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: 85-90%</a:t>
            </a:r>
            <a:endParaRPr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 </a:t>
            </a:r>
            <a:r>
              <a:rPr lang="en-US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Khoanh </a:t>
            </a:r>
            <a:r>
              <a:rPr lang="en-US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vá, bã bÇu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Dïng dao khoanh vá c¸ch nhau 2-3cm, bãc bá vá, c¹o s¹ch líp t­îng tÇng s¸t phÇn gç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Ph¬i cµnh ®èi víi loµi c©y cã nhiÒu nhùa mñ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B«i thuèc kÝch thÝch ra rÔ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§­a hèn hîp bÇu vµo nilon, bã vµo chç khoanh cña cµnh chiÕt</a:t>
            </a:r>
            <a:endParaRPr>
              <a:latin typeface=".VnTimeH" pitchFamily="34" charset="0"/>
            </a:endParaRPr>
          </a:p>
        </p:txBody>
      </p:sp>
      <p:sp>
        <p:nvSpPr>
          <p:cNvPr id="5" name="Google Shape;245;p25"/>
          <p:cNvSpPr txBox="1"/>
          <p:nvPr/>
        </p:nvSpPr>
        <p:spPr>
          <a:xfrm>
            <a:off x="0" y="4581116"/>
            <a:ext cx="914400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16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 </a:t>
            </a:r>
            <a:r>
              <a:rPr lang="en-US" sz="16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H¹ </a:t>
            </a:r>
            <a:r>
              <a:rPr lang="en-US" sz="16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vµ gi©m cµnh chiÕt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Khi quan s¸t qua giÊy nilon thÊy rÔ ®· ra ®Òu xung quanh bÇu, rÔ cã mµu vµng, cã nhiÒu rÔ nh¸nh th× c¾t cµnh chiÕt ra khái c©y mÑ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C¾t tØa bít bé l¸ ®Ó gi¶m sù tho¸t h¬i n­íc</a:t>
            </a:r>
            <a:endParaRPr sz="16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6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Gi©m cµnh chiÕt vµo nhµ gi©m ®Ó c©y æn ®Þnh</a:t>
            </a:r>
            <a:endParaRPr sz="16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1447800" y="0"/>
            <a:ext cx="6705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0" y="276975"/>
            <a:ext cx="9144000" cy="529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Narrow"/>
              <a:buChar char="-"/>
            </a:pPr>
            <a:r>
              <a:rPr lang="en-US" sz="2400" b="1" i="0" u="none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C¸c ph­¬ng ph¸p nh©n gièng tiªn tiÕn míi chØ ®­îc ¸p dông ®èi víi mét sè lo¹i c©y ¨n qu¶, gi¸ thµnh c©y gièng cao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Narrow"/>
              <a:buChar char="-"/>
            </a:pPr>
            <a:r>
              <a:rPr lang="en-US" sz="2400" b="1" i="0" u="none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HÖ thèng nh©n gièng c©y ¨n qu¶ trong khu vùc t­ nh©n ph¸t triÓn m¹nh nh­ng theo h­íng tù ph¸t, khã qu¶n lý vÒ chÊt l­îng c©y gièng: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+ ThiÕu v­ên c©y mÑ lÊy vËt liÖu nh©n gièng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+ Sö dông gèc ghÐp, h¹t lµm gèc ghÐp tuú tiÖn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+ HÖ thèng gi¸ thÓ nh©n gièng kh«ng theo qui ®Þnh, ¶nh h­ëng ®Õn sinh tr­ëng cña c©y vµ tû lÖ sèng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0000"/>
                </a:solidFill>
                <a:latin typeface=".VnTimeH" pitchFamily="34" charset="0"/>
                <a:sym typeface="Arial"/>
              </a:rPr>
              <a:t>+ Tiªu chuÈn c©y gièng xuÊt v­ên kh«ng ®­îc kiÓm so¸t</a:t>
            </a:r>
            <a:endParaRPr>
              <a:latin typeface=".VnTimeH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2928144"/>
            <a:chOff x="0" y="0"/>
            <a:chExt cx="9144000" cy="2440120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8754"/>
              <a:ext cx="9144000" cy="1771366"/>
              <a:chOff x="0" y="1587501"/>
              <a:chExt cx="9144000" cy="1771366"/>
            </a:xfrm>
          </p:grpSpPr>
          <p:pic>
            <p:nvPicPr>
              <p:cNvPr id="250" name="Google Shape;250;p2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113315" y="1641740"/>
                <a:ext cx="1545770" cy="1651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1" name="Google Shape;251;p26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659085" y="1673490"/>
                <a:ext cx="1545772" cy="1651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2" name="Google Shape;252;p26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65515" y="1609990"/>
                <a:ext cx="1447800" cy="17145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3" name="Google Shape;253;p26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204857" y="1707867"/>
                <a:ext cx="1322840" cy="1651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4" name="Google Shape;254;p26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7527697" y="1707867"/>
                <a:ext cx="1616303" cy="1651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5" name="Google Shape;255;p26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0" y="1587501"/>
                <a:ext cx="1665514" cy="170523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56" name="Google Shape;256;p26"/>
            <p:cNvSpPr txBox="1"/>
            <p:nvPr/>
          </p:nvSpPr>
          <p:spPr>
            <a:xfrm>
              <a:off x="304800" y="0"/>
              <a:ext cx="8708571" cy="5385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US" sz="3600" b="1" i="0" u="sng">
                  <a:solidFill>
                    <a:schemeClr val="dk1"/>
                  </a:solidFill>
                  <a:latin typeface=".VnTimeH" pitchFamily="34" charset="0"/>
                  <a:sym typeface="Arial"/>
                </a:rPr>
                <a:t>C¸c b­íc chiÕt cµnh c©y ¨n qu¶ </a:t>
              </a:r>
              <a:endParaRPr sz="3600" b="1" u="sng">
                <a:latin typeface=".VnTimeH" pitchFamily="34" charset="0"/>
              </a:endParaRPr>
            </a:p>
          </p:txBody>
        </p:sp>
      </p:grpSp>
      <p:sp>
        <p:nvSpPr>
          <p:cNvPr id="12" name="Google Shape;262;p27"/>
          <p:cNvSpPr txBox="1"/>
          <p:nvPr/>
        </p:nvSpPr>
        <p:spPr>
          <a:xfrm>
            <a:off x="0" y="0"/>
            <a:ext cx="9144000" cy="314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000" b="1" i="1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5 </a:t>
            </a:r>
            <a:r>
              <a:rPr lang="en-US" sz="2000" b="1" i="1" u="none">
                <a:solidFill>
                  <a:srgbClr val="000000"/>
                </a:solidFill>
                <a:latin typeface=".VnTimeH" pitchFamily="34" charset="0"/>
                <a:sym typeface="Arial"/>
              </a:rPr>
              <a:t>Nh©n gièng b»ng ghÐp c©y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 Narrow"/>
              <a:buNone/>
            </a:pP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­</a:t>
            </a:r>
            <a:r>
              <a:rPr lang="en-US" sz="2000" b="1" i="0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A)</a:t>
            </a: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u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sinh tr­ëng tèt, tuæi thä cao nhê bé rÔ ho¹t ®éng tèt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Gi÷ ®­îc c¸c ®Æc ®iÓm quÝ cña c©y mÑ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ghÐp sím ra hoa, kÕt qu¶, thÊp c©y, thuËn tiÖn cho ch¨m sãc vµ thu ho¹ch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hÖ sè nh©n gièng cao</a:t>
            </a:r>
            <a:endParaRPr sz="2000">
              <a:latin typeface=".VnTimeH" pitchFamily="34" charset="0"/>
            </a:endParaRPr>
          </a:p>
        </p:txBody>
      </p:sp>
      <p:sp>
        <p:nvSpPr>
          <p:cNvPr id="13" name="Google Shape;263;p27"/>
          <p:cNvSpPr txBox="1"/>
          <p:nvPr/>
        </p:nvSpPr>
        <p:spPr>
          <a:xfrm>
            <a:off x="0" y="3660648"/>
            <a:ext cx="5431971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000" b="1" i="0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b)</a:t>
            </a: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Nh­îc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Ng­êi nh©n gièng ph¶i cã kü thuËt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Ph¶i cã dông cô chuyªn m«n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dÔ bÞ nhiÔm bÖnh trªn diÖn réng nÕu kh«ng kiÓm so¸t</a:t>
            </a:r>
            <a:endParaRPr sz="2000">
              <a:latin typeface=".VnTimeH" pitchFamily="34" charset="0"/>
            </a:endParaRPr>
          </a:p>
        </p:txBody>
      </p:sp>
      <p:sp>
        <p:nvSpPr>
          <p:cNvPr id="14" name="Google Shape;269;p28"/>
          <p:cNvSpPr txBox="1"/>
          <p:nvPr/>
        </p:nvSpPr>
        <p:spPr>
          <a:xfrm>
            <a:off x="5301345" y="2704013"/>
            <a:ext cx="3712029" cy="358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en-US" sz="1800" b="1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18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 §iÒu </a:t>
            </a:r>
            <a:r>
              <a:rPr lang="en-US" sz="18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kiÖn ®Ó ghÐp c©y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Cïng hä thùc vËt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quan hÖ huyÕt thèng gÇn nhau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Cã søc sinh tr­ëng t­¬ng ®­¬ng nhau</a:t>
            </a:r>
            <a:endParaRPr sz="1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1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T­îng tÇng cña gèc ghÐp vµ m¾t ghÐp, cµnh ghÐp ph¶i ®­îc g¾n khÝt vµo nhau</a:t>
            </a:r>
            <a:endParaRPr sz="18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4" name="Google Shape;274;p29"/>
          <p:cNvGraphicFramePr/>
          <p:nvPr>
            <p:extLst>
              <p:ext uri="{D42A27DB-BD31-4B8C-83A1-F6EECF244321}">
                <p14:modId xmlns:p14="http://schemas.microsoft.com/office/powerpoint/2010/main" val="142445475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4" imgW="9144000" imgH="5119687" progId="Paint.Picture">
                  <p:embed/>
                </p:oleObj>
              </mc:Choice>
              <mc:Fallback>
                <p:oleObj r:id="rId4" imgW="9144000" imgH="5119687" progId="Paint.Picture">
                  <p:embed/>
                  <p:pic>
                    <p:nvPicPr>
                      <p:cNvPr id="274" name="Google Shape;274;p29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313"/>
            <a:ext cx="9144000" cy="6857999"/>
            <a:chOff x="0" y="4425"/>
            <a:chExt cx="9144000" cy="5714999"/>
          </a:xfrm>
        </p:grpSpPr>
        <p:sp>
          <p:nvSpPr>
            <p:cNvPr id="279" name="Google Shape;279;p30"/>
            <p:cNvSpPr txBox="1"/>
            <p:nvPr/>
          </p:nvSpPr>
          <p:spPr>
            <a:xfrm>
              <a:off x="533400" y="766425"/>
              <a:ext cx="4572000" cy="384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0" name="Google Shape;280;p30"/>
            <p:cNvSpPr txBox="1"/>
            <p:nvPr/>
          </p:nvSpPr>
          <p:spPr>
            <a:xfrm>
              <a:off x="0" y="4425"/>
              <a:ext cx="9144000" cy="23724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 Narrow"/>
                <a:buNone/>
              </a:pPr>
              <a:r>
                <a:rPr lang="en-US" sz="2400" b="1" i="0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* </a:t>
              </a:r>
              <a:r>
                <a:rPr lang="en-US" sz="2400" b="1" i="0" u="sng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ChuÈn </a:t>
              </a:r>
              <a:r>
                <a:rPr lang="en-US" sz="2400" b="1" i="0" u="sng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bÞ gèc ghÐp</a:t>
              </a:r>
              <a:endParaRPr sz="24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4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Gèc ghÐp ®­îc chuÈn bÞ tõ c¸c c©y gieo h¹t hoÆc gi©m cµnh</a:t>
              </a:r>
              <a:endParaRPr sz="24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4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Gèc ghÐp lµ c©y cã kh¶ n¨ng chèng chÞu tèt, bé rÔ khoÎ, sinh tr­ëng khoÎ. Kh«ng s©u bÖnh</a:t>
              </a:r>
              <a:endParaRPr sz="24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4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Gèc ghÐp cã ®­êng kÝnh 0,5-1,0cm. Gèc th¼ng, nh½n</a:t>
              </a:r>
              <a:endParaRPr sz="2400">
                <a:latin typeface=".VnTimeH" pitchFamily="34" charset="0"/>
              </a:endParaRPr>
            </a:p>
          </p:txBody>
        </p:sp>
        <p:pic>
          <p:nvPicPr>
            <p:cNvPr id="281" name="Google Shape;281;p3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2748947"/>
              <a:ext cx="9144000" cy="29704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roup 5"/>
          <p:cNvGrpSpPr/>
          <p:nvPr/>
        </p:nvGrpSpPr>
        <p:grpSpPr>
          <a:xfrm>
            <a:off x="0" y="2"/>
            <a:ext cx="9144000" cy="4734455"/>
            <a:chOff x="0" y="0"/>
            <a:chExt cx="9144000" cy="3945379"/>
          </a:xfrm>
        </p:grpSpPr>
        <p:sp>
          <p:nvSpPr>
            <p:cNvPr id="7" name="Google Shape;286;p31"/>
            <p:cNvSpPr txBox="1"/>
            <p:nvPr/>
          </p:nvSpPr>
          <p:spPr>
            <a:xfrm>
              <a:off x="533400" y="762000"/>
              <a:ext cx="4572000" cy="384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" name="Google Shape;287;p31"/>
            <p:cNvSpPr txBox="1"/>
            <p:nvPr/>
          </p:nvSpPr>
          <p:spPr>
            <a:xfrm>
              <a:off x="0" y="0"/>
              <a:ext cx="9144000" cy="1906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</a:pPr>
              <a:r>
                <a:rPr lang="en-US" sz="1600" b="1" i="0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* </a:t>
              </a:r>
              <a:r>
                <a:rPr lang="en-US" sz="1600" b="1" i="0" u="sng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ChuÈn </a:t>
              </a:r>
              <a:r>
                <a:rPr lang="en-US" sz="1600" b="1" i="0" u="sng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bÞ cµnh ghÐp, m¾t ghÐp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Cµnh ghÐp, m¾t ghÐp ph¶i lÊy tõ c©y mÑ khoÎ m¹nh, ®· ra qu¶ æn ®Þnh, mang c¸c ®Æc ®iÓm quÝ cÇn nh©n gièng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Cµnh ghÐp lÊy ë ngang t¸n, ë n¬i cã nhiÒu ¸nh s¸ng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§­êng kÝnh cµnh ghÐp 0.8-1,0cm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Trªn cµnh ghÐp cã nhiÒu m¾t “ngñ”. Tuæi cµnh 6-10 th¸ng</a:t>
              </a:r>
              <a:endParaRPr sz="1600">
                <a:latin typeface=".VnTimeH" pitchFamily="34" charset="0"/>
              </a:endParaRPr>
            </a:p>
          </p:txBody>
        </p:sp>
        <p:pic>
          <p:nvPicPr>
            <p:cNvPr id="9" name="Google Shape;288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2287765"/>
              <a:ext cx="2743200" cy="16576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289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743200" y="2287765"/>
              <a:ext cx="2362200" cy="1643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290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987925" y="2287765"/>
              <a:ext cx="1260475" cy="158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291;p3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210300" y="2343328"/>
              <a:ext cx="1181100" cy="158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292;p3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391400" y="2357879"/>
              <a:ext cx="1752600" cy="15875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158310"/>
              </p:ext>
            </p:extLst>
          </p:nvPr>
        </p:nvGraphicFramePr>
        <p:xfrm>
          <a:off x="0" y="4650318"/>
          <a:ext cx="9144000" cy="2212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10" imgW="5649114" imgH="1695687" progId="Paint.Picture">
                  <p:embed/>
                </p:oleObj>
              </mc:Choice>
              <mc:Fallback>
                <p:oleObj r:id="rId10" imgW="5649114" imgH="1695687" progId="Paint.Picture">
                  <p:embed/>
                  <p:pic>
                    <p:nvPicPr>
                      <p:cNvPr id="0" name="Google Shape;297;p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50318"/>
                        <a:ext cx="9144000" cy="2212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5715000"/>
          </a:xfrm>
        </p:grpSpPr>
        <p:sp>
          <p:nvSpPr>
            <p:cNvPr id="298" name="Google Shape;298;p32"/>
            <p:cNvSpPr txBox="1"/>
            <p:nvPr/>
          </p:nvSpPr>
          <p:spPr>
            <a:xfrm>
              <a:off x="0" y="0"/>
              <a:ext cx="9144000" cy="2530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 Narrow"/>
                <a:buNone/>
              </a:pPr>
              <a:r>
                <a:rPr lang="en-US" sz="2800" b="1" i="0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* </a:t>
              </a:r>
              <a:r>
                <a:rPr lang="en-US" sz="2800" b="1" i="0" u="sng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B¶o </a:t>
              </a:r>
              <a:r>
                <a:rPr lang="en-US" sz="2800" b="1" i="0" u="sng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qu¶n cµnh ghÐp</a:t>
              </a:r>
              <a:endParaRPr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8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Cµnh ghÐp sau khi c¾t khá c©y mÑ nªn ghÐp ngay</a:t>
              </a:r>
              <a:endParaRPr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8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NÕu ch­a ghÐp ngay ph¶i b¶o qu¶n ë n¬i m¸t, Èm (bäc v¶i ®Ó trong hép xèp cã ®¸ hoÆc trong bÑ chuèi t­¬i</a:t>
              </a:r>
              <a:endParaRPr>
                <a:latin typeface=".VnTimeH" pitchFamily="34" charset="0"/>
              </a:endParaRPr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1576230"/>
                </p:ext>
              </p:extLst>
            </p:nvPr>
          </p:nvGraphicFramePr>
          <p:xfrm>
            <a:off x="0" y="3036688"/>
            <a:ext cx="9144000" cy="2678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" r:id="rId4" imgW="5649114" imgH="1428949" progId="Paint.Picture">
                    <p:embed/>
                  </p:oleObj>
                </mc:Choice>
                <mc:Fallback>
                  <p:oleObj r:id="rId4" imgW="5649114" imgH="1428949" progId="Paint.Picture">
                    <p:embed/>
                    <p:pic>
                      <p:nvPicPr>
                        <p:cNvPr id="0" name="Google Shape;304;p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036688"/>
                          <a:ext cx="9144000" cy="2678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5"/>
          <p:cNvGrpSpPr/>
          <p:nvPr/>
        </p:nvGrpSpPr>
        <p:grpSpPr>
          <a:xfrm>
            <a:off x="0" y="0"/>
            <a:ext cx="9144000" cy="6858000"/>
            <a:chOff x="0" y="0"/>
            <a:chExt cx="9144000" cy="4268641"/>
          </a:xfrm>
        </p:grpSpPr>
        <p:sp>
          <p:nvSpPr>
            <p:cNvPr id="7" name="Google Shape;309;p34"/>
            <p:cNvSpPr txBox="1"/>
            <p:nvPr/>
          </p:nvSpPr>
          <p:spPr>
            <a:xfrm>
              <a:off x="533400" y="762000"/>
              <a:ext cx="4572000" cy="287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" name="Google Shape;310;p34"/>
            <p:cNvSpPr txBox="1"/>
            <p:nvPr/>
          </p:nvSpPr>
          <p:spPr>
            <a:xfrm>
              <a:off x="0" y="0"/>
              <a:ext cx="9144000" cy="8556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 Narrow"/>
                <a:buNone/>
              </a:pPr>
              <a:r>
                <a:rPr lang="en-US" sz="2000" b="1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*</a:t>
              </a:r>
              <a:r>
                <a:rPr lang="en-US" sz="2000" b="1" i="0" u="sng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C¸c </a:t>
              </a:r>
              <a:r>
                <a:rPr lang="en-US" sz="2000" b="1" i="0" u="sng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ph­¬ng ph¸p ghÐp</a:t>
              </a:r>
              <a:endParaRPr sz="20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0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GhÐp m¾t: chö T, cöa sæ, c¶ gç</a:t>
              </a:r>
              <a:endParaRPr sz="20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20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GhÐp cµnh: ¸p, nªm, nèi ngän, cµnh bªn</a:t>
              </a:r>
              <a:endParaRPr sz="2000">
                <a:latin typeface=".VnTimeH" pitchFamily="34" charset="0"/>
              </a:endParaRPr>
            </a:p>
          </p:txBody>
        </p:sp>
        <p:sp>
          <p:nvSpPr>
            <p:cNvPr id="9" name="Google Shape;311;p34"/>
            <p:cNvSpPr txBox="1"/>
            <p:nvPr/>
          </p:nvSpPr>
          <p:spPr>
            <a:xfrm>
              <a:off x="0" y="1374695"/>
              <a:ext cx="9144000" cy="740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 Narrow"/>
                <a:buNone/>
              </a:pPr>
              <a:r>
                <a:rPr lang="en-US" sz="1600" b="1" i="0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*</a:t>
              </a:r>
              <a:r>
                <a:rPr lang="en-US" sz="1600" b="1" i="0" u="sng" smtClean="0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Thêi </a:t>
              </a:r>
              <a:r>
                <a:rPr lang="en-US" sz="1600" b="1" i="0" u="sng">
                  <a:solidFill>
                    <a:schemeClr val="dk1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vô ghÐp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Vô xu©n: th¸ng 4-5</a:t>
              </a:r>
              <a:endParaRPr sz="1600">
                <a:latin typeface=".VnTimeH" pitchFamily="34" charset="0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ts val="2800"/>
                <a:buFont typeface="Arial Narrow"/>
                <a:buChar char="-"/>
              </a:pPr>
              <a:r>
                <a:rPr lang="en-US" sz="1600" b="1" i="1" u="none">
                  <a:solidFill>
                    <a:srgbClr val="0000FF"/>
                  </a:solidFill>
                  <a:latin typeface=".VnTimeH" pitchFamily="34" charset="0"/>
                  <a:ea typeface="Arial Narrow"/>
                  <a:cs typeface="Arial Narrow"/>
                  <a:sym typeface="Arial Narrow"/>
                </a:rPr>
                <a:t>Vô thu: th¸ng 9-10</a:t>
              </a:r>
              <a:endParaRPr sz="1600">
                <a:latin typeface=".VnTimeH" pitchFamily="34" charset="0"/>
              </a:endParaRPr>
            </a:p>
          </p:txBody>
        </p:sp>
        <p:graphicFrame>
          <p:nvGraphicFramePr>
            <p:cNvPr id="10" name="Google Shape;312;p34"/>
            <p:cNvGraphicFramePr/>
            <p:nvPr>
              <p:extLst>
                <p:ext uri="{D42A27DB-BD31-4B8C-83A1-F6EECF244321}">
                  <p14:modId xmlns:p14="http://schemas.microsoft.com/office/powerpoint/2010/main" val="2576047993"/>
                </p:ext>
              </p:extLst>
            </p:nvPr>
          </p:nvGraphicFramePr>
          <p:xfrm>
            <a:off x="0" y="2564724"/>
            <a:ext cx="9144000" cy="17039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r:id="rId6" imgW="8915400" imgH="2044700" progId="Paint.Picture">
                    <p:embed/>
                  </p:oleObj>
                </mc:Choice>
                <mc:Fallback>
                  <p:oleObj r:id="rId6" imgW="8915400" imgH="2044700" progId="Paint.Picture">
                    <p:embed/>
                    <p:pic>
                      <p:nvPicPr>
                        <p:cNvPr id="0" name=""/>
                        <p:cNvPicPr preferRelativeResize="0"/>
                        <p:nvPr/>
                      </p:nvPicPr>
                      <p:blipFill rotWithShape="1">
                        <a:blip r:embed="rId7">
                          <a:alphaModFix/>
                        </a:blip>
                        <a:srcRect/>
                        <a:stretch/>
                      </p:blipFill>
                      <p:spPr>
                        <a:xfrm>
                          <a:off x="0" y="2564724"/>
                          <a:ext cx="9144000" cy="17039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/>
          <p:nvPr/>
        </p:nvSpPr>
        <p:spPr>
          <a:xfrm>
            <a:off x="0" y="0"/>
            <a:ext cx="9144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en-US" sz="3600" b="1" i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H" pitchFamily="34" charset="0"/>
                <a:ea typeface="Arial Narrow"/>
                <a:cs typeface="Arial Narrow"/>
                <a:sym typeface="Arial Narrow"/>
              </a:rPr>
              <a:t>* </a:t>
            </a:r>
            <a:r>
              <a:rPr lang="en-US" sz="3600" b="1" i="0" u="sng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H" pitchFamily="34" charset="0"/>
                <a:ea typeface="Arial Narrow"/>
                <a:cs typeface="Arial Narrow"/>
                <a:sym typeface="Arial Narrow"/>
              </a:rPr>
              <a:t>C¸c kiÒu </a:t>
            </a:r>
            <a:r>
              <a:rPr lang="en-US" sz="3600" b="1" i="0" u="sng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H" pitchFamily="34" charset="0"/>
                <a:ea typeface="Arial Narrow"/>
                <a:cs typeface="Arial Narrow"/>
                <a:sym typeface="Arial Narrow"/>
              </a:rPr>
              <a:t>ghÐp</a:t>
            </a:r>
            <a:r>
              <a:rPr lang="en-US" sz="3600" b="1" i="0" u="sng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H" pitchFamily="34" charset="0"/>
                <a:ea typeface="Arial Narrow"/>
                <a:cs typeface="Arial Narrow"/>
                <a:sym typeface="Arial Narrow"/>
              </a:rPr>
              <a:t>:</a:t>
            </a:r>
            <a:endParaRPr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TimeH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116" y="775549"/>
            <a:ext cx="9817359" cy="4793481"/>
            <a:chOff x="11113" y="646289"/>
            <a:chExt cx="9817359" cy="4863632"/>
          </a:xfrm>
        </p:grpSpPr>
        <p:grpSp>
          <p:nvGrpSpPr>
            <p:cNvPr id="2" name="Group 1"/>
            <p:cNvGrpSpPr/>
            <p:nvPr/>
          </p:nvGrpSpPr>
          <p:grpSpPr>
            <a:xfrm>
              <a:off x="11113" y="646289"/>
              <a:ext cx="9132887" cy="3522939"/>
              <a:chOff x="11113" y="646290"/>
              <a:chExt cx="9132887" cy="4676824"/>
            </a:xfrm>
          </p:grpSpPr>
          <p:pic>
            <p:nvPicPr>
              <p:cNvPr id="317" name="Google Shape;317;p35"/>
              <p:cNvPicPr preferRelativeResize="0"/>
              <p:nvPr/>
            </p:nvPicPr>
            <p:blipFill rotWithShape="1">
              <a:blip r:embed="rId3">
                <a:alphaModFix/>
              </a:blip>
              <a:srcRect b="7732"/>
              <a:stretch/>
            </p:blipFill>
            <p:spPr>
              <a:xfrm>
                <a:off x="11113" y="646290"/>
                <a:ext cx="5932487" cy="46768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9" name="Google Shape;319;p35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475514" y="3537857"/>
                <a:ext cx="3668486" cy="178525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" name="Google Shape;318;p35"/>
            <p:cNvSpPr txBox="1"/>
            <p:nvPr/>
          </p:nvSpPr>
          <p:spPr>
            <a:xfrm>
              <a:off x="684472" y="4292067"/>
              <a:ext cx="9144000" cy="12178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 Narrow"/>
                <a:buNone/>
              </a:pPr>
              <a:r>
                <a:rPr lang="en-US" sz="72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H" pitchFamily="34" charset="0"/>
                </a:rPr>
                <a:t>Ghep mắt cả go</a:t>
              </a:r>
              <a:endParaRPr sz="7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H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0" y="775547"/>
            <a:ext cx="9220200" cy="6082453"/>
            <a:chOff x="228600" y="254000"/>
            <a:chExt cx="8153400" cy="5461000"/>
          </a:xfrm>
        </p:grpSpPr>
        <p:pic>
          <p:nvPicPr>
            <p:cNvPr id="9" name="Google Shape;324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90800" y="4438386"/>
              <a:ext cx="2000250" cy="12766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25;p3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38200" y="4372239"/>
              <a:ext cx="857250" cy="1342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26;p3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28600" y="1778000"/>
              <a:ext cx="2000250" cy="1342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327;p3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438400" y="1778000"/>
              <a:ext cx="2000250" cy="1390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328;p3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39000" y="1778000"/>
              <a:ext cx="1028700" cy="147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329;p3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28600" y="254000"/>
              <a:ext cx="857250" cy="1390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30;p3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648200" y="1778000"/>
              <a:ext cx="1943100" cy="1438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331;p3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600200" y="317500"/>
              <a:ext cx="857250" cy="1304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332;p36"/>
            <p:cNvSpPr/>
            <p:nvPr/>
          </p:nvSpPr>
          <p:spPr>
            <a:xfrm>
              <a:off x="4876800" y="4762500"/>
              <a:ext cx="3505200" cy="698500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20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m¾t ch÷ T</a:t>
              </a:r>
              <a:endParaRPr sz="20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8" name="Google Shape;333;p36"/>
            <p:cNvSpPr/>
            <p:nvPr/>
          </p:nvSpPr>
          <p:spPr>
            <a:xfrm>
              <a:off x="2667000" y="254000"/>
              <a:ext cx="4724400" cy="825500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18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m¾t cöa sæ më</a:t>
              </a:r>
              <a:endParaRPr sz="18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9" name="Google Shape;334;p36"/>
            <p:cNvSpPr/>
            <p:nvPr/>
          </p:nvSpPr>
          <p:spPr>
            <a:xfrm>
              <a:off x="1981200" y="3238500"/>
              <a:ext cx="4724400" cy="10160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m¾t ch÷ nhËt</a:t>
              </a:r>
              <a:endParaRPr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" y="0"/>
            <a:ext cx="9220199" cy="6858000"/>
            <a:chOff x="0" y="571500"/>
            <a:chExt cx="9220199" cy="2956718"/>
          </a:xfrm>
        </p:grpSpPr>
        <p:pic>
          <p:nvPicPr>
            <p:cNvPr id="339" name="Google Shape;339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571500"/>
              <a:ext cx="2297112" cy="1968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0" name="Google Shape;340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97112" y="571500"/>
              <a:ext cx="2895600" cy="19407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192712" y="571500"/>
              <a:ext cx="2073275" cy="190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3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223124" y="579664"/>
              <a:ext cx="1997075" cy="19325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3" name="Google Shape;343;p37"/>
            <p:cNvSpPr/>
            <p:nvPr/>
          </p:nvSpPr>
          <p:spPr>
            <a:xfrm>
              <a:off x="1981200" y="2512218"/>
              <a:ext cx="4724400" cy="10160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GhÐp m¾t c¶ gç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" y="0"/>
            <a:ext cx="9143999" cy="6858000"/>
            <a:chOff x="0" y="0"/>
            <a:chExt cx="9143999" cy="4826000"/>
          </a:xfrm>
        </p:grpSpPr>
        <p:pic>
          <p:nvPicPr>
            <p:cNvPr id="9" name="Google Shape;348;p3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" y="0"/>
              <a:ext cx="2727325" cy="361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49;p3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078537" y="0"/>
              <a:ext cx="3065462" cy="35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50;p3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124201" y="0"/>
              <a:ext cx="2714625" cy="3619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351;p38"/>
            <p:cNvSpPr/>
            <p:nvPr/>
          </p:nvSpPr>
          <p:spPr>
            <a:xfrm>
              <a:off x="0" y="3556000"/>
              <a:ext cx="2727326" cy="12065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36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nªm</a:t>
              </a:r>
              <a:endParaRPr sz="36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3" name="Google Shape;352;p38"/>
            <p:cNvSpPr/>
            <p:nvPr/>
          </p:nvSpPr>
          <p:spPr>
            <a:xfrm>
              <a:off x="6078537" y="3461657"/>
              <a:ext cx="3065461" cy="1300843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28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cµnh bªn</a:t>
              </a:r>
              <a:endParaRPr sz="28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  <p:sp>
          <p:nvSpPr>
            <p:cNvPr id="14" name="Google Shape;353;p38"/>
            <p:cNvSpPr/>
            <p:nvPr/>
          </p:nvSpPr>
          <p:spPr>
            <a:xfrm>
              <a:off x="3124201" y="3556000"/>
              <a:ext cx="2714625" cy="1270000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24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cµnh bªn</a:t>
              </a:r>
              <a:endParaRPr sz="24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" y="0"/>
            <a:ext cx="9144002" cy="6858000"/>
            <a:chOff x="-2" y="0"/>
            <a:chExt cx="9144002" cy="5715000"/>
          </a:xfrm>
        </p:grpSpPr>
        <p:pic>
          <p:nvPicPr>
            <p:cNvPr id="358" name="Google Shape;358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" y="1"/>
              <a:ext cx="3537857" cy="44106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39"/>
            <p:cNvSpPr/>
            <p:nvPr/>
          </p:nvSpPr>
          <p:spPr>
            <a:xfrm>
              <a:off x="-2" y="4410605"/>
              <a:ext cx="3537857" cy="1268186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36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GhÐp ¸p</a:t>
              </a:r>
              <a:endParaRPr sz="3600">
                <a:latin typeface=".VnTimeH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i="0" u="none">
                <a:solidFill>
                  <a:schemeClr val="dk1"/>
                </a:solidFill>
                <a:latin typeface=".VnTimeH" pitchFamily="34" charset="0"/>
                <a:ea typeface="Book Antiqua"/>
                <a:cs typeface="Book Antiqua"/>
                <a:sym typeface="Book Antiqua"/>
              </a:endParaRPr>
            </a:p>
          </p:txBody>
        </p:sp>
        <p:pic>
          <p:nvPicPr>
            <p:cNvPr id="360" name="Google Shape;360;p3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72743" y="0"/>
              <a:ext cx="4071257" cy="571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Equal 1"/>
            <p:cNvSpPr/>
            <p:nvPr/>
          </p:nvSpPr>
          <p:spPr>
            <a:xfrm>
              <a:off x="3537855" y="1698170"/>
              <a:ext cx="1534888" cy="1654629"/>
            </a:xfrm>
            <a:prstGeom prst="mathEqual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" y="-1"/>
            <a:ext cx="9144001" cy="6727372"/>
            <a:chOff x="0" y="0"/>
            <a:chExt cx="9144001" cy="4200260"/>
          </a:xfrm>
        </p:grpSpPr>
        <p:pic>
          <p:nvPicPr>
            <p:cNvPr id="8" name="Google Shape;365;p4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2286000"/>
              <a:ext cx="2628900" cy="1914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366;p4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2540000" cy="228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67;p4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540000" y="32657"/>
              <a:ext cx="3362326" cy="2253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68;p4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902326" y="0"/>
              <a:ext cx="3241675" cy="228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369;p4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28900" y="2286000"/>
              <a:ext cx="6515101" cy="19142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5715000"/>
          </a:xfrm>
        </p:grpSpPr>
        <p:pic>
          <p:nvPicPr>
            <p:cNvPr id="374" name="Google Shape;374;p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010400" y="1838854"/>
              <a:ext cx="2133600" cy="1758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5" name="Google Shape;375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724400" y="1777338"/>
              <a:ext cx="2286000" cy="16853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6" name="Google Shape;376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1838854"/>
              <a:ext cx="2286000" cy="15623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4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286000" y="1838854"/>
              <a:ext cx="2438400" cy="1594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4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286000" y="34395"/>
              <a:ext cx="2590800" cy="1770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4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2286000" cy="1838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4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895850" y="9902"/>
              <a:ext cx="4248150" cy="17945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4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3432968"/>
              <a:ext cx="9144000" cy="22820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 10"/>
          <p:cNvGrpSpPr/>
          <p:nvPr/>
        </p:nvGrpSpPr>
        <p:grpSpPr>
          <a:xfrm>
            <a:off x="0" y="0"/>
            <a:ext cx="9220200" cy="6617943"/>
            <a:chOff x="0" y="-1"/>
            <a:chExt cx="9220200" cy="5514953"/>
          </a:xfrm>
        </p:grpSpPr>
        <p:pic>
          <p:nvPicPr>
            <p:cNvPr id="12" name="Google Shape;386;p4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-1"/>
              <a:ext cx="3962400" cy="4691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387;p4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962400" y="9260"/>
              <a:ext cx="5181600" cy="4802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388;p42"/>
            <p:cNvSpPr txBox="1"/>
            <p:nvPr/>
          </p:nvSpPr>
          <p:spPr>
            <a:xfrm>
              <a:off x="0" y="4514712"/>
              <a:ext cx="9220200" cy="1000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Book Antiqua"/>
                <a:buNone/>
              </a:pPr>
              <a:r>
                <a:rPr lang="en-US" sz="7200" b="1" i="0" u="none">
                  <a:solidFill>
                    <a:schemeClr val="dk1"/>
                  </a:solidFill>
                  <a:latin typeface=".VnTimeH" pitchFamily="34" charset="0"/>
                  <a:ea typeface="Book Antiqua"/>
                  <a:cs typeface="Book Antiqua"/>
                  <a:sym typeface="Book Antiqua"/>
                </a:rPr>
                <a:t>Dông cô ghÐp c©y</a:t>
              </a:r>
              <a:endParaRPr sz="7200">
                <a:latin typeface=".VnTimeH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3"/>
          <p:cNvSpPr txBox="1"/>
          <p:nvPr/>
        </p:nvSpPr>
        <p:spPr>
          <a:xfrm>
            <a:off x="0" y="0"/>
            <a:ext cx="91440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en-US" sz="28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 </a:t>
            </a:r>
            <a:r>
              <a:rPr lang="en-US" sz="28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Ch¨m </a:t>
            </a:r>
            <a:r>
              <a:rPr lang="en-US" sz="28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sãc c©y sau ghÐp</a:t>
            </a:r>
            <a:endParaRPr sz="2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Th­êng xuyªn tØa bá mÇm cña gèc ghÐp</a:t>
            </a:r>
            <a:endParaRPr sz="2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Ch¨m sãc c©y ra nhiÒu ®ît léc, kh«ng bÞ s©u bÖnh ph¸ h¹i</a:t>
            </a:r>
            <a:endParaRPr sz="2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T¹o h×nh c©y trªn v­ên ­¬m</a:t>
            </a:r>
            <a:endParaRPr sz="28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Thêi tiÕt thuËn lîi cã thÓ xuÊt v­ên khi:</a:t>
            </a:r>
            <a:endParaRPr sz="2800">
              <a:latin typeface=".VnTimeH" pitchFamily="34" charset="0"/>
            </a:endParaRPr>
          </a:p>
          <a:p>
            <a:pPr marL="1371600" marR="0" lvl="2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 Narrow"/>
              <a:buNone/>
            </a:pPr>
            <a:r>
              <a:rPr lang="en-US" sz="2800" b="1" i="1" u="none" strike="noStrike" cap="none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C©y ë thêi kú ngõng sinh tr­ëng</a:t>
            </a:r>
            <a:endParaRPr sz="2800">
              <a:latin typeface=".VnTimeH" pitchFamily="34" charset="0"/>
            </a:endParaRPr>
          </a:p>
          <a:p>
            <a:pPr marL="1371600" marR="0" lvl="2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 Narrow"/>
              <a:buNone/>
            </a:pPr>
            <a:r>
              <a:rPr lang="en-US" sz="2800" b="1" i="1" u="none" strike="noStrike" cap="none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MÇm ghÐp ®· ho¸ gç</a:t>
            </a:r>
            <a:endParaRPr sz="2800">
              <a:latin typeface=".VnTimeH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0" y="1"/>
            <a:ext cx="5029200" cy="376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1" i="1" u="none" smtClean="0">
                <a:solidFill>
                  <a:srgbClr val="000000"/>
                </a:solidFill>
                <a:latin typeface=".VnTimeH" pitchFamily="34" charset="0"/>
                <a:sym typeface="Arial"/>
              </a:rPr>
              <a:t>1.Nh©n </a:t>
            </a:r>
            <a:r>
              <a:rPr lang="en-US" sz="2400" b="1" i="1" u="none">
                <a:solidFill>
                  <a:srgbClr val="000000"/>
                </a:solidFill>
                <a:latin typeface=".VnTimeH" pitchFamily="34" charset="0"/>
                <a:sym typeface="Arial"/>
              </a:rPr>
              <a:t>gièng b»ng gieo h¹t (na, ®u ®ñ, c©y gèc ghÐp)</a:t>
            </a:r>
            <a:endParaRPr sz="24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4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A)­u </a:t>
            </a:r>
            <a:r>
              <a:rPr lang="en-US" sz="24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DÔ lµm, cã thÓ ¸p dông ë nhiÒu n¬i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HÖ sè nh©n gièng cao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cã bé rÔ khoÎ, tuæi thä cao</a:t>
            </a:r>
            <a:endParaRPr sz="2400">
              <a:latin typeface=".VnTimeH" pitchFamily="34" charset="0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9200" y="2530562"/>
            <a:ext cx="4114800" cy="198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56313"/>
            <a:ext cx="4114800" cy="17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0" y="0"/>
            <a:ext cx="5257800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0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b)Nîc </a:t>
            </a:r>
            <a:r>
              <a:rPr lang="en-US" sz="20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®iÓm: 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l©u ra qu¶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 smtClean="0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DÔ </a:t>
            </a: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biÕn dÞ</a:t>
            </a:r>
            <a:endParaRPr sz="20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000" b="1" i="1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Th©n t¸n lín, khã ch¨m sãc vµ thu ho¹ch</a:t>
            </a:r>
            <a:endParaRPr sz="20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0" y="1"/>
            <a:ext cx="9144000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</a:pPr>
            <a:r>
              <a:rPr lang="en-US" sz="2400" b="1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</a:t>
            </a:r>
            <a:r>
              <a:rPr lang="en-US" sz="2400" b="1" i="0" u="sng" smtClean="0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) Kü </a:t>
            </a:r>
            <a:r>
              <a:rPr lang="en-US" sz="2400" b="1" i="0" u="sng">
                <a:solidFill>
                  <a:srgbClr val="FF0000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thuËt nh©n gièng</a:t>
            </a:r>
            <a:endParaRPr sz="2400">
              <a:latin typeface=".VnTimeH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400" b="1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	</a:t>
            </a:r>
            <a:r>
              <a:rPr lang="en-US" sz="2400" b="1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24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ChuÈn </a:t>
            </a:r>
            <a:r>
              <a:rPr lang="en-US" sz="24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bÞ ®Êt gieo h¹t: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§Êt gieo h¹t ®­îc sö lý trõ nÊm bÖnh b»ng biÖn ph¸p canh t¸c hoÆc thuèc ho¸ häc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§Êt ®­îc bãn ph©n h÷u c¬: 3-5kg/m2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Luèng ®Êt cã kÝch th­íc réng: 80-100cm, cao 15-20cm. §· ®­îc lµm ®Êt kü: nhá, t¬i, s¹ch cá d¹i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§Êt cã thÓ ®­îc ®ãng vµo bÇu nilon víi thµnh phÇn: ®Êt bét + 5% ph©n h÷u c¬ hoai môc + 0,5% ph©n l©n. 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BÇu ®­îc xÕp s¸t nhau thµnh luèng réng 80-100cm</a:t>
            </a:r>
            <a:endParaRPr sz="2400"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FF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9144000" cy="370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6199" y="3709853"/>
            <a:ext cx="9220200" cy="3148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6"/>
          <p:cNvSpPr txBox="1"/>
          <p:nvPr/>
        </p:nvSpPr>
        <p:spPr>
          <a:xfrm>
            <a:off x="0" y="0"/>
            <a:ext cx="9144000" cy="616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	*</a:t>
            </a:r>
            <a:r>
              <a:rPr lang="en-US" sz="28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ChuÈn </a:t>
            </a:r>
            <a:r>
              <a:rPr lang="en-US" sz="28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bÞ  h¹t gièng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H¹t gièng ®­îc thu tõ c¸c c©y mÑ khoÎ m¹nh, ®· chÝn sinh lý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H¹t gièng ph¶i ®­îc sö lý: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Sö lý diÖt khuÈn b»ng n­íc nãng 54</a:t>
            </a:r>
            <a:r>
              <a:rPr lang="en-US" sz="2800" b="1" i="0" u="none" baseline="30000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0</a:t>
            </a: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 hoÆc thuèc trõ nÊm bÖnh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Sö lý kÝch thÝch nÈy mÇm: b»ng nhiÖt ®é, b»ng c¬ giíi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None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- Tuú lo¹i h¹t cã thÓ gieo ngay (h¹t CAQ nhiÖt ®íi)  hoÆc ph¶i b¶o qu¶n th«ng qua giai ®o¹n xu©n ho¸ (h¹t CAQ «n ®íi)</a:t>
            </a:r>
            <a:endParaRPr>
              <a:latin typeface=".VnTimeH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0000FF"/>
              </a:solidFill>
              <a:latin typeface=".VnTimeH" pitchFamily="34" charset="0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9200" y="775597"/>
            <a:ext cx="4114800" cy="210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5380" y="4294255"/>
            <a:ext cx="25146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" y="-120433"/>
            <a:ext cx="2573337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ight Arrow 1"/>
          <p:cNvSpPr/>
          <p:nvPr/>
        </p:nvSpPr>
        <p:spPr>
          <a:xfrm>
            <a:off x="2714852" y="1321579"/>
            <a:ext cx="2238151" cy="7684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Cắt đôi</a:t>
            </a:r>
            <a:endParaRPr lang="en-US" sz="280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ight Arrow 5"/>
          <p:cNvSpPr/>
          <p:nvPr/>
        </p:nvSpPr>
        <p:spPr>
          <a:xfrm rot="9285797">
            <a:off x="5402868" y="3250535"/>
            <a:ext cx="2605937" cy="81450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Lấy hạt</a:t>
            </a: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7161" y="2"/>
            <a:ext cx="6256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en-US" sz="3600" b="1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Cac bước lay h¹t </a:t>
            </a:r>
            <a:r>
              <a:rPr lang="en-US" sz="3600" b="1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gièng</a:t>
            </a:r>
            <a:endParaRPr lang="en-US" sz="3600">
              <a:latin typeface=".VnTimeH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8"/>
          <p:cNvSpPr txBox="1"/>
          <p:nvPr/>
        </p:nvSpPr>
        <p:spPr>
          <a:xfrm>
            <a:off x="0" y="0"/>
            <a:ext cx="9144000" cy="5411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4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24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Gieo  </a:t>
            </a:r>
            <a:r>
              <a:rPr lang="en-US" sz="24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h¹t vµ ch¨m sãc c©y con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H¹t gièng sau khi sö lý cã thÓ ñ cho nÈy mÇm, nøt nanh rßi gieo h¹t: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24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Trªn luèng ®Êt: gieo dµy ®Ó ra ng«i (200- 250 h¹t/m2) hoÆc gieo theo kho¶ng c¸ch c©y trªn luèng: 10-20cm/c©y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24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Gieo trùc tiÕp vµo bÇu nilon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LÊp ®Êt trªn h¹t, tñ mÆt luèng, t­êi n­íc ®ñ Èm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Phßng trõ s©u: ¨n l¸, vÏ bïa...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Phßng trõ bÖnh: lë cæ rÔ...</a:t>
            </a:r>
            <a:endParaRPr sz="2400"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4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TØa cµnh, nh¸nh c©y con</a:t>
            </a:r>
            <a:endParaRPr sz="2400"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/>
          <p:nvPr/>
        </p:nvSpPr>
        <p:spPr>
          <a:xfrm>
            <a:off x="533400" y="914400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9"/>
          <p:cNvSpPr txBox="1"/>
          <p:nvPr/>
        </p:nvSpPr>
        <p:spPr>
          <a:xfrm>
            <a:off x="0" y="3"/>
            <a:ext cx="9144000" cy="4867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i="0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*</a:t>
            </a:r>
            <a:r>
              <a:rPr lang="en-US" sz="2800" b="1" i="0" u="sng" smtClean="0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Tiªu </a:t>
            </a:r>
            <a:r>
              <a:rPr lang="en-US" sz="2800" b="1" i="0" u="sng">
                <a:solidFill>
                  <a:schemeClr val="dk1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chuÈn c©y xuÊt v­ên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gieo h¹t trång th¼ng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lang="en-US" sz="28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+ C©y khoÎ m¹nh, kh«ng s©u bÖnh, cã 6-8 l¸ thËt, ë giai ®o¹n ngõng sinh tr­ëng 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 Narrow"/>
              <a:buChar char="-"/>
            </a:pPr>
            <a:r>
              <a:rPr lang="en-US" sz="2800" b="1" i="0" u="none">
                <a:solidFill>
                  <a:srgbClr val="0000FF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lµm gèc ghÐp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C©y sinh tr­ëng khoÎ, kh«ng s©u bÖnh. Cã ®­êng kÝnh gèc: 0,5-1,0cm</a:t>
            </a:r>
            <a:endParaRPr>
              <a:latin typeface=".VnTimeH" pitchFamily="34" charset="0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Char char="-"/>
            </a:pPr>
            <a:r>
              <a:rPr lang="en-US" sz="2800" b="1" i="1" u="none">
                <a:solidFill>
                  <a:schemeClr val="dk2"/>
                </a:solidFill>
                <a:latin typeface=".VnTimeH" pitchFamily="34" charset="0"/>
                <a:ea typeface="Arial Narrow"/>
                <a:cs typeface="Arial Narrow"/>
                <a:sym typeface="Arial Narrow"/>
              </a:rPr>
              <a:t>Dãc vá, gèc nh½n nhôi, kh«ng cã cµnh nh¸nh</a:t>
            </a:r>
            <a:endParaRPr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theme/theme1.xml><?xml version="1.0" encoding="utf-8"?>
<a:theme xmlns:a="http://schemas.openxmlformats.org/drawingml/2006/main" name="Bold Stripes">
  <a:themeElements>
    <a:clrScheme name="Bold Stripes">
      <a:dk1>
        <a:srgbClr val="492417"/>
      </a:dk1>
      <a:lt1>
        <a:srgbClr val="D4D5C3"/>
      </a:lt1>
      <a:dk2>
        <a:srgbClr val="6E4900"/>
      </a:dk2>
      <a:lt2>
        <a:srgbClr val="B9BA9C"/>
      </a:lt2>
      <a:accent1>
        <a:srgbClr val="DBD8CF"/>
      </a:accent1>
      <a:accent2>
        <a:srgbClr val="C7C8B0"/>
      </a:accent2>
      <a:accent3>
        <a:srgbClr val="D4D5C3"/>
      </a:accent3>
      <a:accent4>
        <a:srgbClr val="DBD8CF"/>
      </a:accent4>
      <a:accent5>
        <a:srgbClr val="C7C8B0"/>
      </a:accent5>
      <a:accent6>
        <a:srgbClr val="D4D5C3"/>
      </a:accent6>
      <a:hlink>
        <a:srgbClr val="CC9900"/>
      </a:hlink>
      <a:folHlink>
        <a:srgbClr val="808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1962</Words>
  <Application>Microsoft Office PowerPoint</Application>
  <PresentationFormat>On-screen Show (4:3)</PresentationFormat>
  <Paragraphs>207</Paragraphs>
  <Slides>28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Bodoni</vt:lpstr>
      <vt:lpstr>Arial Narrow</vt:lpstr>
      <vt:lpstr>Times New Roman</vt:lpstr>
      <vt:lpstr>Book Antiqua</vt:lpstr>
      <vt:lpstr>.VnTimeH</vt:lpstr>
      <vt:lpstr>Noto Sans Symbols</vt:lpstr>
      <vt:lpstr>Verdana</vt:lpstr>
      <vt:lpstr>Bold Stripes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MrVan</dc:creator>
  <cp:lastModifiedBy>Admin</cp:lastModifiedBy>
  <cp:revision>19</cp:revision>
  <dcterms:created xsi:type="dcterms:W3CDTF">2006-02-08T05:10:58Z</dcterms:created>
  <dcterms:modified xsi:type="dcterms:W3CDTF">2022-10-16T14:07:27Z</dcterms:modified>
</cp:coreProperties>
</file>