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76" r:id="rId2"/>
    <p:sldId id="1595" r:id="rId3"/>
    <p:sldId id="1545" r:id="rId4"/>
    <p:sldId id="1376" r:id="rId5"/>
    <p:sldId id="1400" r:id="rId6"/>
    <p:sldId id="1573" r:id="rId7"/>
    <p:sldId id="1546" r:id="rId8"/>
    <p:sldId id="1549" r:id="rId9"/>
    <p:sldId id="1587" r:id="rId10"/>
    <p:sldId id="1551" r:id="rId11"/>
    <p:sldId id="1552" r:id="rId12"/>
    <p:sldId id="1547" r:id="rId13"/>
    <p:sldId id="1557" r:id="rId14"/>
    <p:sldId id="1588" r:id="rId15"/>
    <p:sldId id="1554" r:id="rId16"/>
    <p:sldId id="1589" r:id="rId17"/>
    <p:sldId id="1590" r:id="rId18"/>
    <p:sldId id="1560" r:id="rId19"/>
    <p:sldId id="1586" r:id="rId20"/>
    <p:sldId id="1558" r:id="rId21"/>
    <p:sldId id="1561" r:id="rId22"/>
    <p:sldId id="1596" r:id="rId23"/>
    <p:sldId id="1580" r:id="rId24"/>
    <p:sldId id="1581" r:id="rId25"/>
    <p:sldId id="1582" r:id="rId26"/>
    <p:sldId id="1583" r:id="rId27"/>
    <p:sldId id="1584" r:id="rId28"/>
    <p:sldId id="1550" r:id="rId29"/>
    <p:sldId id="1521" r:id="rId30"/>
    <p:sldId id="1591" r:id="rId31"/>
    <p:sldId id="1577" r:id="rId32"/>
    <p:sldId id="1578" r:id="rId33"/>
    <p:sldId id="1594" r:id="rId34"/>
    <p:sldId id="1585" r:id="rId35"/>
    <p:sldId id="1597" r:id="rId36"/>
    <p:sldId id="1575" r:id="rId37"/>
    <p:sldId id="1576" r:id="rId38"/>
    <p:sldId id="1592" r:id="rId39"/>
    <p:sldId id="1543" r:id="rId40"/>
    <p:sldId id="1562" r:id="rId41"/>
    <p:sldId id="1527" r:id="rId42"/>
    <p:sldId id="1544" r:id="rId43"/>
    <p:sldId id="1564" r:id="rId44"/>
    <p:sldId id="1566" r:id="rId45"/>
    <p:sldId id="1565" r:id="rId46"/>
    <p:sldId id="279" r:id="rId47"/>
    <p:sldId id="1471" r:id="rId48"/>
    <p:sldId id="1472" r:id="rId49"/>
    <p:sldId id="625" r:id="rId50"/>
    <p:sldId id="344" r:id="rId51"/>
  </p:sldIdLst>
  <p:sldSz cx="12192000" cy="6858000"/>
  <p:notesSz cx="6858000" cy="9144000"/>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1AF"/>
    <a:srgbClr val="FF0000"/>
    <a:srgbClr val="FF0066"/>
    <a:srgbClr val="FCFEB0"/>
    <a:srgbClr val="1B04FA"/>
    <a:srgbClr val="1503BD"/>
    <a:srgbClr val="F7FA76"/>
    <a:srgbClr val="F4FEFF"/>
    <a:srgbClr val="3333CC"/>
    <a:srgbClr val="F9FE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32" autoAdjust="0"/>
    <p:restoredTop sz="86455" autoAdjust="0"/>
  </p:normalViewPr>
  <p:slideViewPr>
    <p:cSldViewPr snapToGrid="0">
      <p:cViewPr varScale="1">
        <p:scale>
          <a:sx n="73" d="100"/>
          <a:sy n="73" d="100"/>
        </p:scale>
        <p:origin x="330"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85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852B7B-34B2-4118-8875-D5CD0C2E48F4}" type="datetimeFigureOut">
              <a:rPr lang="en-US" smtClean="0"/>
              <a:t>2/28/2023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61CF8A-28E2-4785-8151-098E1A36ED42}" type="slidenum">
              <a:rPr lang="en-US" smtClean="0"/>
              <a:t>‹#›</a:t>
            </a:fld>
            <a:endParaRPr lang="en-US"/>
          </a:p>
        </p:txBody>
      </p:sp>
    </p:spTree>
    <p:extLst>
      <p:ext uri="{BB962C8B-B14F-4D97-AF65-F5344CB8AC3E}">
        <p14:creationId xmlns:p14="http://schemas.microsoft.com/office/powerpoint/2010/main" val="1763531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61CF8A-28E2-4785-8151-098E1A36ED42}" type="slidenum">
              <a:rPr lang="en-US" smtClean="0"/>
              <a:t>1</a:t>
            </a:fld>
            <a:endParaRPr lang="en-US"/>
          </a:p>
        </p:txBody>
      </p:sp>
    </p:spTree>
    <p:extLst>
      <p:ext uri="{BB962C8B-B14F-4D97-AF65-F5344CB8AC3E}">
        <p14:creationId xmlns:p14="http://schemas.microsoft.com/office/powerpoint/2010/main" val="615476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Em có suy nghi gì khi xem bức tranh này</a:t>
            </a:r>
            <a:endParaRPr lang="en-US" dirty="0"/>
          </a:p>
          <a:p>
            <a:endParaRPr lang="en-US" dirty="0"/>
          </a:p>
        </p:txBody>
      </p:sp>
      <p:sp>
        <p:nvSpPr>
          <p:cNvPr id="4" name="Slide Number Placeholder 3"/>
          <p:cNvSpPr>
            <a:spLocks noGrp="1"/>
          </p:cNvSpPr>
          <p:nvPr>
            <p:ph type="sldNum" sz="quarter" idx="5"/>
          </p:nvPr>
        </p:nvSpPr>
        <p:spPr/>
        <p:txBody>
          <a:bodyPr/>
          <a:lstStyle/>
          <a:p>
            <a:fld id="{6661CF8A-28E2-4785-8151-098E1A36ED42}" type="slidenum">
              <a:rPr lang="en-US" smtClean="0"/>
              <a:t>28</a:t>
            </a:fld>
            <a:endParaRPr lang="en-US"/>
          </a:p>
        </p:txBody>
      </p:sp>
    </p:spTree>
    <p:extLst>
      <p:ext uri="{BB962C8B-B14F-4D97-AF65-F5344CB8AC3E}">
        <p14:creationId xmlns:p14="http://schemas.microsoft.com/office/powerpoint/2010/main" val="126410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https://luatduonggia.vn/da-dang-sinh-hoc-la-gi-vai-tro-va-y-nghia-cua-da-dang-sinh-hoc/</a:t>
            </a:r>
            <a:endParaRPr lang="vi-VN"/>
          </a:p>
          <a:p>
            <a:r>
              <a:rPr lang="vi-VN" sz="1200" b="0" i="0" u="none" strike="noStrike" kern="1200">
                <a:solidFill>
                  <a:schemeClr val="tx1"/>
                </a:solidFill>
                <a:effectLst/>
                <a:latin typeface="+mn-lt"/>
                <a:ea typeface="+mn-ea"/>
                <a:cs typeface="+mn-cs"/>
              </a:rPr>
              <a:t>Đa dạng sinh học có vai trò quan trọng trong duy trì sự sống của con người và mọi sinh vật khác. Cụ thể được thể hiện như sau:</a:t>
            </a:r>
          </a:p>
          <a:p>
            <a:r>
              <a:rPr lang="vi-VN" sz="1200" b="0" i="0" u="none" strike="noStrike" kern="1200">
                <a:solidFill>
                  <a:schemeClr val="tx1"/>
                </a:solidFill>
                <a:effectLst/>
                <a:latin typeface="+mn-lt"/>
                <a:ea typeface="+mn-ea"/>
                <a:cs typeface="+mn-cs"/>
              </a:rPr>
              <a:t>Một, ngoài việc cung cấp nguồn nguyên liệu công nghiệp, lương thực thực phẩm, nhiều loại thuốc quý hiếm để bảo vệ cho sức con người. Là nguyên liệu để tạo ra các sản phẩm khác dùng cho gia đình và đóng góp vào việc GDP cho nước ta. Bên cạnh đó còn có thể làm ổn định hệ sinh thái nhờ sự tác động qua lại giữa chúng.</a:t>
            </a:r>
          </a:p>
          <a:p>
            <a:r>
              <a:rPr lang="vi-VN" sz="1200" b="0" i="0" u="none" strike="noStrike" kern="1200">
                <a:solidFill>
                  <a:schemeClr val="tx1"/>
                </a:solidFill>
                <a:effectLst/>
                <a:latin typeface="+mn-lt"/>
                <a:ea typeface="+mn-ea"/>
                <a:cs typeface="+mn-cs"/>
              </a:rPr>
              <a:t>Ví dụ: Thuốc trị bệnh bạch cầu có thể được trích từ một loại hoa – Rosy Periwrinkle (dừa cạn hồng), chỉ được tìm thấy ở Madagascar, và thuốc điều trị bệnh ung thư vú từ cây Thủy tùng ở Tây Bắc Pacific. Các sản phẩm từ da động vật, cá, các thực phẩm quý hiếm như mỡ trăn, vi cá ngừ đại dương, nhung hưu…được khai thác từ nhiều năm để phục vụ cho nhu cầu sống của con người</a:t>
            </a:r>
          </a:p>
          <a:p>
            <a:r>
              <a:rPr lang="vi-VN" sz="1200" b="0" i="0" u="none" strike="noStrike" kern="1200">
                <a:solidFill>
                  <a:schemeClr val="tx1"/>
                </a:solidFill>
                <a:effectLst/>
                <a:latin typeface="+mn-lt"/>
                <a:ea typeface="+mn-ea"/>
                <a:cs typeface="+mn-cs"/>
              </a:rPr>
              <a:t>Hai, những vườn sinh học được thành lập với rất nhiều loài hoang dã tạo vẻ đẹp phục vụ nhu cầu vui chơi giải trí của con người. Nhiều khu rừng phòng hộ giúp người dân ngăn được sạt lỡ đất và lũ quét kéo về, vừa làm sạch, thoáng mát môi trường đang ngày càng bị con người làm ô nhiễm.</a:t>
            </a:r>
          </a:p>
          <a:p>
            <a:r>
              <a:rPr lang="vi-VN" sz="1200" b="0" i="0" u="none" strike="noStrike" kern="1200">
                <a:solidFill>
                  <a:schemeClr val="tx1"/>
                </a:solidFill>
                <a:effectLst/>
                <a:latin typeface="+mn-lt"/>
                <a:ea typeface="+mn-ea"/>
                <a:cs typeface="+mn-cs"/>
              </a:rPr>
              <a:t>Ba, về mặt sinh thái, đa dạng sinh học còn góp phần tạo điều kiện kinh doanh cho con người, nhiều quốc gia được nhiều du khách tham quan, mang lại hàng loạt các hình thức dịch vụ môi trường mà không bị tiêu thụ trong quá trình sử dụng.</a:t>
            </a:r>
          </a:p>
          <a:p>
            <a:r>
              <a:rPr lang="vi-VN" sz="1200" b="0" i="0" u="none" strike="noStrike" kern="1200">
                <a:solidFill>
                  <a:schemeClr val="tx1"/>
                </a:solidFill>
                <a:effectLst/>
                <a:latin typeface="+mn-lt"/>
                <a:ea typeface="+mn-ea"/>
                <a:cs typeface="+mn-cs"/>
              </a:rPr>
              <a:t>Tư, việc tác động, thay đổi tính đa dạng và nơi cư trú của đa dạng sinh học cúng là một trong những nguyên nhân chính dẫn đến cũng ảnh hưởng tới sức khỏe và bệnh tật của con người.</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33</a:t>
            </a:fld>
            <a:endParaRPr lang="en-US"/>
          </a:p>
        </p:txBody>
      </p:sp>
    </p:spTree>
    <p:extLst>
      <p:ext uri="{BB962C8B-B14F-4D97-AF65-F5344CB8AC3E}">
        <p14:creationId xmlns:p14="http://schemas.microsoft.com/office/powerpoint/2010/main" val="1750580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https://luatduonggia.vn/da-dang-sinh-hoc-la-gi-vai-tro-va-y-nghia-cua-da-dang-sinh-hoc/</a:t>
            </a:r>
            <a:endParaRPr lang="vi-VN" dirty="0"/>
          </a:p>
          <a:p>
            <a:r>
              <a:rPr lang="vi-VN" sz="1200" b="0" i="0" u="none" strike="noStrike" kern="1200" dirty="0">
                <a:solidFill>
                  <a:schemeClr val="tx1"/>
                </a:solidFill>
                <a:effectLst/>
                <a:latin typeface="+mn-lt"/>
                <a:ea typeface="+mn-ea"/>
                <a:cs typeface="+mn-cs"/>
              </a:rPr>
              <a:t>Đa dạng sinh học có vai trò quan trọng trong duy trì sự sống của con người và mọi sinh vật khác. Cụ thể được thể hiện như sau:</a:t>
            </a:r>
          </a:p>
          <a:p>
            <a:r>
              <a:rPr lang="vi-VN" sz="1200" b="0" i="0" u="none" strike="noStrike" kern="1200" dirty="0">
                <a:solidFill>
                  <a:schemeClr val="tx1"/>
                </a:solidFill>
                <a:effectLst/>
                <a:latin typeface="+mn-lt"/>
                <a:ea typeface="+mn-ea"/>
                <a:cs typeface="+mn-cs"/>
              </a:rPr>
              <a:t>Một, ngoài việc cung cấp nguồn nguyên liệu công nghiệp, lương thực thực phẩm, nhiều loại thuốc quý hiếm để bảo vệ cho sức con người. Là nguyên liệu để tạo ra các sản phẩm khác dùng cho gia đình và đóng góp vào việc GDP cho nước ta. Bên cạnh đó còn có thể làm ổn định hệ sinh thái nhờ sự tác động qua lại giữa chúng.</a:t>
            </a:r>
          </a:p>
          <a:p>
            <a:r>
              <a:rPr lang="vi-VN" sz="1200" b="0" i="0" u="none" strike="noStrike" kern="1200" dirty="0">
                <a:solidFill>
                  <a:schemeClr val="tx1"/>
                </a:solidFill>
                <a:effectLst/>
                <a:latin typeface="+mn-lt"/>
                <a:ea typeface="+mn-ea"/>
                <a:cs typeface="+mn-cs"/>
              </a:rPr>
              <a:t>Ví dụ: Thuốc trị bệnh bạch cầu có thể được trích từ một loại hoa – Rosy Periwrinkle (dừa cạn hồng), chỉ được tìm thấy ở Madagascar, và thuốc điều trị bệnh ung thư vú từ cây Thủy tùng ở Tây Bắc Pacific. Các sản phẩm từ da động vật, cá, các thực phẩm quý hiếm như mỡ trăn, vi cá ngừ đại dương, nhung hưu…được khai thác từ nhiều năm để phục vụ cho nhu cầu sống của con người</a:t>
            </a:r>
          </a:p>
          <a:p>
            <a:r>
              <a:rPr lang="vi-VN" sz="1200" b="0" i="0" u="none" strike="noStrike" kern="1200" dirty="0">
                <a:solidFill>
                  <a:schemeClr val="tx1"/>
                </a:solidFill>
                <a:effectLst/>
                <a:latin typeface="+mn-lt"/>
                <a:ea typeface="+mn-ea"/>
                <a:cs typeface="+mn-cs"/>
              </a:rPr>
              <a:t>Hai, những vườn sinh học được thành lập với rất nhiều loài hoang dã tạo vẻ đẹp phục vụ nhu cầu vui chơi giải trí của con người. Nhiều khu rừng phòng hộ giúp người dân ngăn được sạt lỡ đất và lũ quét kéo về, vừa làm sạch, thoáng mát môi trường đang ngày càng bị con người làm ô nhiễm.</a:t>
            </a:r>
          </a:p>
          <a:p>
            <a:r>
              <a:rPr lang="vi-VN" sz="1200" b="0" i="0" u="none" strike="noStrike" kern="1200" dirty="0">
                <a:solidFill>
                  <a:schemeClr val="tx1"/>
                </a:solidFill>
                <a:effectLst/>
                <a:latin typeface="+mn-lt"/>
                <a:ea typeface="+mn-ea"/>
                <a:cs typeface="+mn-cs"/>
              </a:rPr>
              <a:t>Ba, về mặt sinh thái, đa dạng sinh học còn góp phần tạo điều kiện kinh doanh cho con người, nhiều quốc gia được nhiều du khách tham quan, mang lại hàng loạt các hình thức dịch vụ môi trường mà không bị tiêu thụ trong quá trình sử dụng.</a:t>
            </a:r>
          </a:p>
          <a:p>
            <a:r>
              <a:rPr lang="vi-VN" sz="1200" b="0" i="0" u="none" strike="noStrike" kern="1200" dirty="0">
                <a:solidFill>
                  <a:schemeClr val="tx1"/>
                </a:solidFill>
                <a:effectLst/>
                <a:latin typeface="+mn-lt"/>
                <a:ea typeface="+mn-ea"/>
                <a:cs typeface="+mn-cs"/>
              </a:rPr>
              <a:t>Tư, việc tác động, thay đổi tính đa dạng và nơi cư trú của đa dạng sinh học cúng là một trong những nguyên nhân chính dẫn đến cũng ảnh hưởng tới sức khỏe và bệnh tật của con người.</a:t>
            </a:r>
          </a:p>
          <a:p>
            <a:endParaRPr lang="en-US" dirty="0"/>
          </a:p>
        </p:txBody>
      </p:sp>
      <p:sp>
        <p:nvSpPr>
          <p:cNvPr id="4" name="Slide Number Placeholder 3"/>
          <p:cNvSpPr>
            <a:spLocks noGrp="1"/>
          </p:cNvSpPr>
          <p:nvPr>
            <p:ph type="sldNum" sz="quarter" idx="5"/>
          </p:nvPr>
        </p:nvSpPr>
        <p:spPr/>
        <p:txBody>
          <a:bodyPr/>
          <a:lstStyle/>
          <a:p>
            <a:fld id="{6661CF8A-28E2-4785-8151-098E1A36ED42}" type="slidenum">
              <a:rPr lang="en-US" smtClean="0"/>
              <a:t>36</a:t>
            </a:fld>
            <a:endParaRPr lang="en-US"/>
          </a:p>
        </p:txBody>
      </p:sp>
    </p:spTree>
    <p:extLst>
      <p:ext uri="{BB962C8B-B14F-4D97-AF65-F5344CB8AC3E}">
        <p14:creationId xmlns:p14="http://schemas.microsoft.com/office/powerpoint/2010/main" val="3044583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https://luatduonggia.vn/da-dang-sinh-hoc-la-gi-vai-tro-va-y-nghia-cua-da-dang-sinh-hoc/</a:t>
            </a:r>
            <a:endParaRPr lang="vi-VN"/>
          </a:p>
          <a:p>
            <a:r>
              <a:rPr lang="vi-VN" sz="1200" b="0" i="0" u="none" strike="noStrike" kern="1200">
                <a:solidFill>
                  <a:schemeClr val="tx1"/>
                </a:solidFill>
                <a:effectLst/>
                <a:latin typeface="+mn-lt"/>
                <a:ea typeface="+mn-ea"/>
                <a:cs typeface="+mn-cs"/>
              </a:rPr>
              <a:t>Đa dạng sinh học có vai trò quan trọng trong duy trì sự sống của con người và mọi sinh vật khác. Cụ thể được thể hiện như sau:</a:t>
            </a:r>
          </a:p>
          <a:p>
            <a:r>
              <a:rPr lang="vi-VN" sz="1200" b="0" i="0" u="none" strike="noStrike" kern="1200">
                <a:solidFill>
                  <a:schemeClr val="tx1"/>
                </a:solidFill>
                <a:effectLst/>
                <a:latin typeface="+mn-lt"/>
                <a:ea typeface="+mn-ea"/>
                <a:cs typeface="+mn-cs"/>
              </a:rPr>
              <a:t>Một, ngoài việc cung cấp nguồn nguyên liệu công nghiệp, lương thực thực phẩm, nhiều loại thuốc quý hiếm để bảo vệ cho sức con người. Là nguyên liệu để tạo ra các sản phẩm khác dùng cho gia đình và đóng góp vào việc GDP cho nước ta. Bên cạnh đó còn có thể làm ổn định hệ sinh thái nhờ sự tác động qua lại giữa chúng.</a:t>
            </a:r>
          </a:p>
          <a:p>
            <a:r>
              <a:rPr lang="vi-VN" sz="1200" b="0" i="0" u="none" strike="noStrike" kern="1200">
                <a:solidFill>
                  <a:schemeClr val="tx1"/>
                </a:solidFill>
                <a:effectLst/>
                <a:latin typeface="+mn-lt"/>
                <a:ea typeface="+mn-ea"/>
                <a:cs typeface="+mn-cs"/>
              </a:rPr>
              <a:t>Ví dụ: Thuốc trị bệnh bạch cầu có thể được trích từ một loại hoa – Rosy Periwrinkle (dừa cạn hồng), chỉ được tìm thấy ở Madagascar, và thuốc điều trị bệnh ung thư vú từ cây Thủy tùng ở Tây Bắc Pacific. Các sản phẩm từ da động vật, cá, các thực phẩm quý hiếm như mỡ trăn, vi cá ngừ đại dương, nhung hưu…được khai thác từ nhiều năm để phục vụ cho nhu cầu sống của con người</a:t>
            </a:r>
          </a:p>
          <a:p>
            <a:r>
              <a:rPr lang="vi-VN" sz="1200" b="0" i="0" u="none" strike="noStrike" kern="1200">
                <a:solidFill>
                  <a:schemeClr val="tx1"/>
                </a:solidFill>
                <a:effectLst/>
                <a:latin typeface="+mn-lt"/>
                <a:ea typeface="+mn-ea"/>
                <a:cs typeface="+mn-cs"/>
              </a:rPr>
              <a:t>Hai, những vườn sinh học được thành lập với rất nhiều loài hoang dã tạo vẻ đẹp phục vụ nhu cầu vui chơi giải trí của con người. Nhiều khu rừng phòng hộ giúp người dân ngăn được sạt lỡ đất và lũ quét kéo về, vừa làm sạch, thoáng mát môi trường đang ngày càng bị con người làm ô nhiễm.</a:t>
            </a:r>
          </a:p>
          <a:p>
            <a:r>
              <a:rPr lang="vi-VN" sz="1200" b="0" i="0" u="none" strike="noStrike" kern="1200">
                <a:solidFill>
                  <a:schemeClr val="tx1"/>
                </a:solidFill>
                <a:effectLst/>
                <a:latin typeface="+mn-lt"/>
                <a:ea typeface="+mn-ea"/>
                <a:cs typeface="+mn-cs"/>
              </a:rPr>
              <a:t>Ba, về mặt sinh thái, đa dạng sinh học còn góp phần tạo điều kiện kinh doanh cho con người, nhiều quốc gia được nhiều du khách tham quan, mang lại hàng loạt các hình thức dịch vụ môi trường mà không bị tiêu thụ trong quá trình sử dụng.</a:t>
            </a:r>
          </a:p>
          <a:p>
            <a:r>
              <a:rPr lang="vi-VN" sz="1200" b="0" i="0" u="none" strike="noStrike" kern="1200">
                <a:solidFill>
                  <a:schemeClr val="tx1"/>
                </a:solidFill>
                <a:effectLst/>
                <a:latin typeface="+mn-lt"/>
                <a:ea typeface="+mn-ea"/>
                <a:cs typeface="+mn-cs"/>
              </a:rPr>
              <a:t>Tư, việc tác động, thay đổi tính đa dạng và nơi cư trú của đa dạng sinh học cúng là một trong những nguyên nhân chính dẫn đến cũng ảnh hưởng tới sức khỏe và bệnh tật của con người.</a:t>
            </a:r>
          </a:p>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37</a:t>
            </a:fld>
            <a:endParaRPr lang="en-US"/>
          </a:p>
        </p:txBody>
      </p:sp>
    </p:spTree>
    <p:extLst>
      <p:ext uri="{BB962C8B-B14F-4D97-AF65-F5344CB8AC3E}">
        <p14:creationId xmlns:p14="http://schemas.microsoft.com/office/powerpoint/2010/main" val="2459525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kern="1200">
                <a:solidFill>
                  <a:schemeClr val="tx1"/>
                </a:solidFill>
                <a:effectLst/>
                <a:latin typeface="+mn-lt"/>
                <a:ea typeface="+mn-ea"/>
                <a:cs typeface="+mn-cs"/>
              </a:rPr>
              <a:t>- Vai trò của rừng ở châu Âu: Vai trò quan trọng đối với môi trường, sự phát triển kinh tế, có ý nghĩa văn hóa, lịch sử.</a:t>
            </a:r>
          </a:p>
          <a:p>
            <a:pPr rtl="0"/>
            <a:r>
              <a:rPr lang="vi-VN" sz="1200" b="0" i="0" kern="1200">
                <a:solidFill>
                  <a:schemeClr val="tx1"/>
                </a:solidFill>
                <a:effectLst/>
                <a:latin typeface="+mn-lt"/>
                <a:ea typeface="+mn-ea"/>
                <a:cs typeface="+mn-cs"/>
              </a:rPr>
              <a:t>- Hiện trạng rừng:</a:t>
            </a:r>
          </a:p>
          <a:p>
            <a:pPr rtl="0"/>
            <a:r>
              <a:rPr lang="vi-VN" sz="1200" b="0" i="0" kern="1200">
                <a:solidFill>
                  <a:schemeClr val="tx1"/>
                </a:solidFill>
                <a:effectLst/>
                <a:latin typeface="+mn-lt"/>
                <a:ea typeface="+mn-ea"/>
                <a:cs typeface="+mn-cs"/>
              </a:rPr>
              <a:t>+ Toàn châu lục có khoảng 39,7% tổng diện tích đất có rừng bao phủ.</a:t>
            </a:r>
          </a:p>
          <a:p>
            <a:pPr rtl="0"/>
            <a:r>
              <a:rPr lang="vi-VN" sz="1200" b="0" i="0" kern="1200">
                <a:solidFill>
                  <a:schemeClr val="tx1"/>
                </a:solidFill>
                <a:effectLst/>
                <a:latin typeface="+mn-lt"/>
                <a:ea typeface="+mn-ea"/>
                <a:cs typeface="+mn-cs"/>
              </a:rPr>
              <a:t>+ Biến đổi khí hậu và nhu cầu gỗ tăng cao ở nhiều quốc gia =&gt; suy giảm diện tích rừng tự nhiên.</a:t>
            </a:r>
          </a:p>
          <a:p>
            <a:pPr rtl="0"/>
            <a:r>
              <a:rPr lang="vi-VN" sz="1200" b="0" i="0" kern="1200">
                <a:solidFill>
                  <a:schemeClr val="tx1"/>
                </a:solidFill>
                <a:effectLst/>
                <a:latin typeface="+mn-lt"/>
                <a:ea typeface="+mn-ea"/>
                <a:cs typeface="+mn-cs"/>
              </a:rPr>
              <a:t>- Biện pháp bảo vệ và phát triển rừng bền vững:</a:t>
            </a:r>
          </a:p>
          <a:p>
            <a:pPr rtl="0"/>
            <a:r>
              <a:rPr lang="vi-VN" sz="1200" b="0" i="0" kern="1200">
                <a:solidFill>
                  <a:schemeClr val="tx1"/>
                </a:solidFill>
                <a:effectLst/>
                <a:latin typeface="+mn-lt"/>
                <a:ea typeface="+mn-ea"/>
                <a:cs typeface="+mn-cs"/>
              </a:rPr>
              <a:t>+ Tất cả các quốc gia ở châu Âu đều thực hiện luật bảo vệ rừng.</a:t>
            </a:r>
          </a:p>
          <a:p>
            <a:pPr rtl="0"/>
            <a:r>
              <a:rPr lang="vi-VN" sz="1200" b="0" i="0" kern="1200">
                <a:solidFill>
                  <a:schemeClr val="tx1"/>
                </a:solidFill>
                <a:effectLst/>
                <a:latin typeface="+mn-lt"/>
                <a:ea typeface="+mn-ea"/>
                <a:cs typeface="+mn-cs"/>
              </a:rPr>
              <a:t>+ Năm 2015, Liên minh Châu Âu (EU) đã đưa ra “Chiến lược rừng” nhằm phục hồi các hệ sinh thái rừng. EU đã chi 82 tỉ Ơ-rô để trồng mới và phục hồi các hệ sinh thái rừng, áp dụng công nghệ tiên tiến để kiểm soát và ngăn ngừa cháy rừng.</a:t>
            </a:r>
          </a:p>
          <a:p>
            <a:pPr rtl="0"/>
            <a:r>
              <a:rPr lang="vi-VN" sz="1200" b="0" i="0" kern="1200">
                <a:solidFill>
                  <a:schemeClr val="tx1"/>
                </a:solidFill>
                <a:effectLst/>
                <a:latin typeface="+mn-lt"/>
                <a:ea typeface="+mn-ea"/>
                <a:cs typeface="+mn-cs"/>
              </a:rPr>
              <a:t>+ Áp dụng nhiều biện pháp trong khai thác gỗ như: quy định những vùng được phép khai thác, dán nhãn sinh thái lên các cây gỗ được khai thác nhằm đáp ứng nguyên tắc “đúng cây, đúng nơi, đúng mục đích”.</a:t>
            </a:r>
          </a:p>
          <a:p>
            <a:r>
              <a:rPr lang="vi-VN" sz="1200" b="0" i="0" kern="1200">
                <a:solidFill>
                  <a:schemeClr val="tx1"/>
                </a:solidFill>
                <a:effectLst/>
                <a:latin typeface="+mn-lt"/>
                <a:ea typeface="+mn-ea"/>
                <a:cs typeface="+mn-cs"/>
              </a:rPr>
              <a:t/>
            </a:r>
            <a:br>
              <a:rPr lang="vi-VN" sz="1200" b="0" i="0" kern="1200">
                <a:solidFill>
                  <a:schemeClr val="tx1"/>
                </a:solidFill>
                <a:effectLst/>
                <a:latin typeface="+mn-lt"/>
                <a:ea typeface="+mn-ea"/>
                <a:cs typeface="+mn-cs"/>
              </a:rPr>
            </a:br>
            <a:r>
              <a:rPr lang="vi-VN" sz="1200" b="0" i="0" kern="1200">
                <a:solidFill>
                  <a:schemeClr val="tx1"/>
                </a:solidFill>
                <a:effectLst/>
                <a:latin typeface="+mn-lt"/>
                <a:ea typeface="+mn-ea"/>
                <a:cs typeface="+mn-cs"/>
              </a:rPr>
              <a:t/>
            </a:r>
            <a:br>
              <a:rPr lang="vi-VN" sz="1200" b="0" i="0" kern="1200">
                <a:solidFill>
                  <a:schemeClr val="tx1"/>
                </a:solidFill>
                <a:effectLst/>
                <a:latin typeface="+mn-lt"/>
                <a:ea typeface="+mn-ea"/>
                <a:cs typeface="+mn-cs"/>
              </a:rPr>
            </a:br>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39</a:t>
            </a:fld>
            <a:endParaRPr lang="en-US"/>
          </a:p>
        </p:txBody>
      </p:sp>
    </p:spTree>
    <p:extLst>
      <p:ext uri="{BB962C8B-B14F-4D97-AF65-F5344CB8AC3E}">
        <p14:creationId xmlns:p14="http://schemas.microsoft.com/office/powerpoint/2010/main" val="476823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Hoàn</a:t>
            </a:r>
            <a:r>
              <a:rPr lang="en-US" baseline="0"/>
              <a:t> thành bài nào GV linh động viết vào nhé</a:t>
            </a:r>
            <a:endParaRPr lang="en-US"/>
          </a:p>
        </p:txBody>
      </p:sp>
      <p:sp>
        <p:nvSpPr>
          <p:cNvPr id="4" name="Slide Number Placeholder 3"/>
          <p:cNvSpPr>
            <a:spLocks noGrp="1"/>
          </p:cNvSpPr>
          <p:nvPr>
            <p:ph type="sldNum" sz="quarter" idx="10"/>
          </p:nvPr>
        </p:nvSpPr>
        <p:spPr/>
        <p:txBody>
          <a:bodyPr/>
          <a:lstStyle/>
          <a:p>
            <a:fld id="{A7F0B64C-F99D-4875-B5C8-ED5FC3D30133}" type="slidenum">
              <a:rPr lang="en-US" smtClean="0"/>
              <a:pPr/>
              <a:t>48</a:t>
            </a:fld>
            <a:endParaRPr lang="en-US"/>
          </a:p>
        </p:txBody>
      </p:sp>
    </p:spTree>
    <p:extLst>
      <p:ext uri="{BB962C8B-B14F-4D97-AF65-F5344CB8AC3E}">
        <p14:creationId xmlns:p14="http://schemas.microsoft.com/office/powerpoint/2010/main" val="2983648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https://www.dw.com/en/air-pollution-is-top-health-hazard-in-europe/a-36489555</a:t>
            </a:r>
          </a:p>
        </p:txBody>
      </p:sp>
      <p:sp>
        <p:nvSpPr>
          <p:cNvPr id="4" name="Slide Number Placeholder 3"/>
          <p:cNvSpPr>
            <a:spLocks noGrp="1"/>
          </p:cNvSpPr>
          <p:nvPr>
            <p:ph type="sldNum" sz="quarter" idx="5"/>
          </p:nvPr>
        </p:nvSpPr>
        <p:spPr/>
        <p:txBody>
          <a:bodyPr/>
          <a:lstStyle/>
          <a:p>
            <a:fld id="{6661CF8A-28E2-4785-8151-098E1A36ED42}" type="slidenum">
              <a:rPr lang="en-US" smtClean="0"/>
              <a:t>3</a:t>
            </a:fld>
            <a:endParaRPr lang="en-US"/>
          </a:p>
        </p:txBody>
      </p:sp>
    </p:spTree>
    <p:extLst>
      <p:ext uri="{BB962C8B-B14F-4D97-AF65-F5344CB8AC3E}">
        <p14:creationId xmlns:p14="http://schemas.microsoft.com/office/powerpoint/2010/main" val="874011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61CF8A-28E2-4785-8151-098E1A36ED42}" type="slidenum">
              <a:rPr lang="en-US" smtClean="0"/>
              <a:t>4</a:t>
            </a:fld>
            <a:endParaRPr lang="en-US"/>
          </a:p>
        </p:txBody>
      </p:sp>
    </p:spTree>
    <p:extLst>
      <p:ext uri="{BB962C8B-B14F-4D97-AF65-F5344CB8AC3E}">
        <p14:creationId xmlns:p14="http://schemas.microsoft.com/office/powerpoint/2010/main" val="24293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61CF8A-28E2-4785-8151-098E1A36ED42}" type="slidenum">
              <a:rPr lang="en-US" smtClean="0"/>
              <a:t>5</a:t>
            </a:fld>
            <a:endParaRPr lang="en-US"/>
          </a:p>
        </p:txBody>
      </p:sp>
    </p:spTree>
    <p:extLst>
      <p:ext uri="{BB962C8B-B14F-4D97-AF65-F5344CB8AC3E}">
        <p14:creationId xmlns:p14="http://schemas.microsoft.com/office/powerpoint/2010/main" val="3010968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9C52CD-A8C5-484B-B00E-2101948BB170}" type="slidenum">
              <a:rPr lang="en-US" smtClean="0"/>
              <a:pPr/>
              <a:t>6</a:t>
            </a:fld>
            <a:endParaRPr lang="en-US"/>
          </a:p>
        </p:txBody>
      </p:sp>
    </p:spTree>
    <p:extLst>
      <p:ext uri="{BB962C8B-B14F-4D97-AF65-F5344CB8AC3E}">
        <p14:creationId xmlns:p14="http://schemas.microsoft.com/office/powerpoint/2010/main" val="1016645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61CF8A-28E2-4785-8151-098E1A36ED42}" type="slidenum">
              <a:rPr lang="en-US" smtClean="0"/>
              <a:t>7</a:t>
            </a:fld>
            <a:endParaRPr lang="en-US"/>
          </a:p>
        </p:txBody>
      </p:sp>
    </p:spTree>
    <p:extLst>
      <p:ext uri="{BB962C8B-B14F-4D97-AF65-F5344CB8AC3E}">
        <p14:creationId xmlns:p14="http://schemas.microsoft.com/office/powerpoint/2010/main" val="4018473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https://balkangreenenergynews.com/air-pollution-continues-to-threaten-health-of-people-in-southeast-europe/</a:t>
            </a:r>
          </a:p>
        </p:txBody>
      </p:sp>
      <p:sp>
        <p:nvSpPr>
          <p:cNvPr id="4" name="Slide Number Placeholder 3"/>
          <p:cNvSpPr>
            <a:spLocks noGrp="1"/>
          </p:cNvSpPr>
          <p:nvPr>
            <p:ph type="sldNum" sz="quarter" idx="5"/>
          </p:nvPr>
        </p:nvSpPr>
        <p:spPr/>
        <p:txBody>
          <a:bodyPr/>
          <a:lstStyle/>
          <a:p>
            <a:fld id="{6661CF8A-28E2-4785-8151-098E1A36ED42}" type="slidenum">
              <a:rPr lang="en-US" smtClean="0"/>
              <a:t>8</a:t>
            </a:fld>
            <a:endParaRPr lang="en-US"/>
          </a:p>
        </p:txBody>
      </p:sp>
    </p:spTree>
    <p:extLst>
      <p:ext uri="{BB962C8B-B14F-4D97-AF65-F5344CB8AC3E}">
        <p14:creationId xmlns:p14="http://schemas.microsoft.com/office/powerpoint/2010/main" val="1973939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61CF8A-28E2-4785-8151-098E1A36ED42}" type="slidenum">
              <a:rPr lang="en-US" smtClean="0"/>
              <a:t>11</a:t>
            </a:fld>
            <a:endParaRPr lang="en-US"/>
          </a:p>
        </p:txBody>
      </p:sp>
    </p:spTree>
    <p:extLst>
      <p:ext uri="{BB962C8B-B14F-4D97-AF65-F5344CB8AC3E}">
        <p14:creationId xmlns:p14="http://schemas.microsoft.com/office/powerpoint/2010/main" val="3070549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1CF8A-28E2-4785-8151-098E1A36ED42}" type="slidenum">
              <a:rPr lang="en-US" smtClean="0"/>
              <a:t>12</a:t>
            </a:fld>
            <a:endParaRPr lang="en-US"/>
          </a:p>
        </p:txBody>
      </p:sp>
    </p:spTree>
    <p:extLst>
      <p:ext uri="{BB962C8B-B14F-4D97-AF65-F5344CB8AC3E}">
        <p14:creationId xmlns:p14="http://schemas.microsoft.com/office/powerpoint/2010/main" val="516601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80194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820233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3144423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443563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401891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211689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015499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648704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944234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132117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366741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5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7F3D-9245-44A6-AA3F-A2B8B568D6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9283B-9385-4C6D-A251-71CF89BA9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559B7-EAB5-4594-A268-B76FACD848A3}"/>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4AC42311-4061-450F-8A24-33E954183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BCF3C-DB24-4ED8-9084-2DA05E53FB3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8532060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2597960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417979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6663644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C0EE5-6A38-4C9A-8782-153599207A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7B1311C-4BCA-485B-A5FA-4F57957FA4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8FA37B-A4E7-4F3E-ACA3-DC2332FB15CE}"/>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E3F34388-F4F7-42F9-8F0E-DB30C12B7B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CDD6EB-8013-4D77-AA66-3C9743F29387}"/>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6287893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0218-487F-4AA6-AB0C-CD352E8C54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14C484-F236-45A2-8888-54AA9A97A7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328E16-8A89-45F3-B2CB-E85D2EA01F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24AC11-0EAC-4FCE-9DAA-4C333CB461B2}"/>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6" name="Footer Placeholder 5">
            <a:extLst>
              <a:ext uri="{FF2B5EF4-FFF2-40B4-BE49-F238E27FC236}">
                <a16:creationId xmlns:a16="http://schemas.microsoft.com/office/drawing/2014/main" id="{A37CFDE6-0926-445A-99FD-0003D565FD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375CD8-CC0B-47BD-A497-CB1B47FB62BA}"/>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255643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EBA92-1B6F-47D2-86F5-66AA2FA53D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4F17EC-6D85-4596-9E00-C596F9D17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34067D-47BC-48CE-87C2-18ABADDC1E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78A983-6472-4996-BD92-3A07446648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B42AA2-26E9-4901-A134-A297812797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59A4A9-352E-45B4-9A76-0228D72FB6CB}"/>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8" name="Footer Placeholder 7">
            <a:extLst>
              <a:ext uri="{FF2B5EF4-FFF2-40B4-BE49-F238E27FC236}">
                <a16:creationId xmlns:a16="http://schemas.microsoft.com/office/drawing/2014/main" id="{CAEDAC4C-F79A-4DAB-966A-A2D145C27A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337198-B4B5-4BA5-8855-514A21916066}"/>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5918083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D9B4B-5B6A-49CC-B306-7BD24E5DB6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80C360-0B23-426A-8A46-E05D4BF1858E}"/>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4" name="Footer Placeholder 3">
            <a:extLst>
              <a:ext uri="{FF2B5EF4-FFF2-40B4-BE49-F238E27FC236}">
                <a16:creationId xmlns:a16="http://schemas.microsoft.com/office/drawing/2014/main" id="{A2EF6148-F941-4EDC-AFE5-36B30C78B8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A0AA77-7B38-41B9-883F-3808D98F02FA}"/>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254364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4346652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555041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427053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5541028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5854539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5304291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5472946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054677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810613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7843098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0226051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6233801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551772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577085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0971664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2670376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829718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4939A-4CB7-46E1-8C30-FCBDC52C27FF}"/>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3" name="Footer Placeholder 2">
            <a:extLst>
              <a:ext uri="{FF2B5EF4-FFF2-40B4-BE49-F238E27FC236}">
                <a16:creationId xmlns:a16="http://schemas.microsoft.com/office/drawing/2014/main" id="{47D8F2D6-EB85-457B-B2E1-E9FEC926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DDD9F-1F05-484B-A92E-C9C82FB905FC}"/>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0596060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9528B-8E57-4CA5-8365-92BCB5725F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2AB05D-89E8-4081-A1E4-316BC928CA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3AF7A8-8969-47B1-B145-95B4E8ED80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410A16-5B70-49EA-956C-6C1286968D81}"/>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6" name="Footer Placeholder 5">
            <a:extLst>
              <a:ext uri="{FF2B5EF4-FFF2-40B4-BE49-F238E27FC236}">
                <a16:creationId xmlns:a16="http://schemas.microsoft.com/office/drawing/2014/main" id="{B218DE60-C80B-4C48-9178-D4B0834AC8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368AF8-FDD4-4B21-ADAB-D7D5E309C3C6}"/>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5476804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4180-18F2-4F34-A3FC-AEFDF7C9A9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410162-7496-44D0-BF70-2851212B81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4AE83E-8C43-4AB8-960C-961C9612C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2138D7-D4A0-4F93-B300-3E2263B80248}"/>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6" name="Footer Placeholder 5">
            <a:extLst>
              <a:ext uri="{FF2B5EF4-FFF2-40B4-BE49-F238E27FC236}">
                <a16:creationId xmlns:a16="http://schemas.microsoft.com/office/drawing/2014/main" id="{FA65148B-5AE9-4CA6-8FBC-4184827F1F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73F3A3-5FF3-4518-BE8D-0F1A71B9E9F1}"/>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6370690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70DC1-596F-4B28-9241-273BD659F6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3F4F7A-5493-403B-B044-9A53001953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10DDED-C05D-47AA-A272-2758E6162C2C}"/>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104B48F7-2F56-4AC5-99BD-38FA73387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575223-7A7A-43DD-B171-269C7E87FEAA}"/>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3003498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3F72F8-ED8D-4531-BB35-78507F5383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EFD618-1F98-4419-B706-ED6A4A19D8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AB8F42-75D9-4605-AE55-B8E8818F1D61}"/>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1958E2AE-9EEC-480A-A9E1-55FAA4DA1F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F0AEDA-680C-4DA3-B7FF-757CAE8CA166}"/>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852540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89833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272525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4256140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1432621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C0F8-2315-4D1B-885E-A13EE93E3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A741F-9A70-4E87-971D-44152C2B9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BBAE-A0A5-4301-BF39-5B44D512221A}"/>
              </a:ext>
            </a:extLst>
          </p:cNvPr>
          <p:cNvSpPr>
            <a:spLocks noGrp="1"/>
          </p:cNvSpPr>
          <p:nvPr>
            <p:ph type="dt" sz="half" idx="10"/>
          </p:nvPr>
        </p:nvSpPr>
        <p:spPr/>
        <p:txBody>
          <a:body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692C6A36-3AA6-4EA6-82BB-63DD8F11E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C75BB-EBE6-4593-AC05-18C9F93DA9EB}"/>
              </a:ext>
            </a:extLst>
          </p:cNvPr>
          <p:cNvSpPr>
            <a:spLocks noGrp="1"/>
          </p:cNvSpPr>
          <p:nvPr>
            <p:ph type="sldNum" sz="quarter" idx="12"/>
          </p:nvPr>
        </p:nvSpPr>
        <p:spPr/>
        <p:txBody>
          <a:bodyPr/>
          <a:lstStyle/>
          <a:p>
            <a:fld id="{A76637D0-8FB2-471E-A45F-2D580B0C06B5}" type="slidenum">
              <a:rPr lang="en-US" smtClean="0"/>
              <a:t>‹#›</a:t>
            </a:fld>
            <a:endParaRPr lang="en-US"/>
          </a:p>
        </p:txBody>
      </p:sp>
    </p:spTree>
    <p:extLst>
      <p:ext uri="{BB962C8B-B14F-4D97-AF65-F5344CB8AC3E}">
        <p14:creationId xmlns:p14="http://schemas.microsoft.com/office/powerpoint/2010/main" val="3963341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4F66F9-C659-4502-9482-4B8A55A6DB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9A1648-7158-4D6E-A53A-32C00F90BD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9951FB-E3EE-4DCB-AF65-BA0DCE198F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DF02E-2989-4500-BEC6-028E9283B66F}" type="datetimeFigureOut">
              <a:rPr lang="en-US" smtClean="0"/>
              <a:t>2/28/2023</a:t>
            </a:fld>
            <a:endParaRPr lang="en-US"/>
          </a:p>
        </p:txBody>
      </p:sp>
      <p:sp>
        <p:nvSpPr>
          <p:cNvPr id="5" name="Footer Placeholder 4">
            <a:extLst>
              <a:ext uri="{FF2B5EF4-FFF2-40B4-BE49-F238E27FC236}">
                <a16:creationId xmlns:a16="http://schemas.microsoft.com/office/drawing/2014/main" id="{A1B4AF8C-C96A-4781-89A0-793C148908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676426-973E-4D93-AAA0-DFB7F37E58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6637D0-8FB2-471E-A45F-2D580B0C06B5}" type="slidenum">
              <a:rPr lang="en-US" smtClean="0"/>
              <a:t>‹#›</a:t>
            </a:fld>
            <a:endParaRPr lang="en-US"/>
          </a:p>
        </p:txBody>
      </p:sp>
    </p:spTree>
    <p:extLst>
      <p:ext uri="{BB962C8B-B14F-4D97-AF65-F5344CB8AC3E}">
        <p14:creationId xmlns:p14="http://schemas.microsoft.com/office/powerpoint/2010/main" val="2938181553"/>
      </p:ext>
    </p:extLst>
  </p:cSld>
  <p:clrMap bg1="lt1" tx1="dk1" bg2="lt2" tx2="dk2" accent1="accent1" accent2="accent2" accent3="accent3" accent4="accent4" accent5="accent5" accent6="accent6" hlink="hlink" folHlink="folHlink"/>
  <p:sldLayoutIdLst>
    <p:sldLayoutId id="2147483649" r:id="rId1"/>
    <p:sldLayoutId id="2147483726" r:id="rId2"/>
    <p:sldLayoutId id="2147483650" r:id="rId3"/>
    <p:sldLayoutId id="2147483760" r:id="rId4"/>
    <p:sldLayoutId id="2147483759" r:id="rId5"/>
    <p:sldLayoutId id="2147483758" r:id="rId6"/>
    <p:sldLayoutId id="2147483757" r:id="rId7"/>
    <p:sldLayoutId id="2147483756" r:id="rId8"/>
    <p:sldLayoutId id="2147483755" r:id="rId9"/>
    <p:sldLayoutId id="2147483754" r:id="rId10"/>
    <p:sldLayoutId id="2147483753" r:id="rId11"/>
    <p:sldLayoutId id="2147483752" r:id="rId12"/>
    <p:sldLayoutId id="2147483751" r:id="rId13"/>
    <p:sldLayoutId id="2147483750" r:id="rId14"/>
    <p:sldLayoutId id="2147483749" r:id="rId15"/>
    <p:sldLayoutId id="2147483748" r:id="rId16"/>
    <p:sldLayoutId id="2147483747" r:id="rId17"/>
    <p:sldLayoutId id="2147483746" r:id="rId18"/>
    <p:sldLayoutId id="2147483743" r:id="rId19"/>
    <p:sldLayoutId id="2147483741" r:id="rId20"/>
    <p:sldLayoutId id="2147483740" r:id="rId21"/>
    <p:sldLayoutId id="2147483739" r:id="rId22"/>
    <p:sldLayoutId id="2147483651" r:id="rId23"/>
    <p:sldLayoutId id="2147483652" r:id="rId24"/>
    <p:sldLayoutId id="2147483653" r:id="rId25"/>
    <p:sldLayoutId id="2147483654" r:id="rId26"/>
    <p:sldLayoutId id="2147483655" r:id="rId27"/>
    <p:sldLayoutId id="2147483745" r:id="rId28"/>
    <p:sldLayoutId id="2147483744" r:id="rId29"/>
    <p:sldLayoutId id="2147483742" r:id="rId30"/>
    <p:sldLayoutId id="2147483738" r:id="rId31"/>
    <p:sldLayoutId id="2147483737" r:id="rId32"/>
    <p:sldLayoutId id="2147483736" r:id="rId33"/>
    <p:sldLayoutId id="2147483735" r:id="rId34"/>
    <p:sldLayoutId id="2147483734" r:id="rId35"/>
    <p:sldLayoutId id="2147483733" r:id="rId36"/>
    <p:sldLayoutId id="2147483732" r:id="rId37"/>
    <p:sldLayoutId id="2147483731" r:id="rId38"/>
    <p:sldLayoutId id="2147483730" r:id="rId39"/>
    <p:sldLayoutId id="2147483729" r:id="rId40"/>
    <p:sldLayoutId id="2147483728" r:id="rId41"/>
    <p:sldLayoutId id="2147483727" r:id="rId42"/>
    <p:sldLayoutId id="2147483656" r:id="rId43"/>
    <p:sldLayoutId id="2147483657" r:id="rId44"/>
    <p:sldLayoutId id="2147483658" r:id="rId45"/>
    <p:sldLayoutId id="2147483659"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7.xml"/><Relationship Id="rId5" Type="http://schemas.openxmlformats.org/officeDocument/2006/relationships/image" Target="../media/image22.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 Id="rId9"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e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8.jpeg"/><Relationship Id="rId1" Type="http://schemas.openxmlformats.org/officeDocument/2006/relationships/slideLayout" Target="../slideLayouts/slideLayout27.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7.xml"/><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9.png"/><Relationship Id="rId5" Type="http://schemas.microsoft.com/office/2007/relationships/media" Target="../media/media4.mp3"/><Relationship Id="rId10" Type="http://schemas.openxmlformats.org/officeDocument/2006/relationships/image" Target="../media/image48.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9.png"/><Relationship Id="rId5" Type="http://schemas.microsoft.com/office/2007/relationships/media" Target="../media/media4.mp3"/><Relationship Id="rId10" Type="http://schemas.openxmlformats.org/officeDocument/2006/relationships/image" Target="../media/image48.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9.png"/><Relationship Id="rId5" Type="http://schemas.microsoft.com/office/2007/relationships/media" Target="../media/media4.mp3"/><Relationship Id="rId10" Type="http://schemas.openxmlformats.org/officeDocument/2006/relationships/image" Target="../media/image48.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9.png"/><Relationship Id="rId5" Type="http://schemas.microsoft.com/office/2007/relationships/media" Target="../media/media4.mp3"/><Relationship Id="rId10" Type="http://schemas.openxmlformats.org/officeDocument/2006/relationships/image" Target="../media/image48.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9.png"/><Relationship Id="rId5" Type="http://schemas.microsoft.com/office/2007/relationships/media" Target="../media/media4.mp3"/><Relationship Id="rId10" Type="http://schemas.openxmlformats.org/officeDocument/2006/relationships/image" Target="../media/image48.png"/><Relationship Id="rId4" Type="http://schemas.openxmlformats.org/officeDocument/2006/relationships/audio" Target="../media/media3.mp3"/><Relationship Id="rId9"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microsoft.com/office/2007/relationships/hdphoto" Target="../media/hdphoto2.wdp"/><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6.jpe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5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27.xml"/><Relationship Id="rId6" Type="http://schemas.microsoft.com/office/2007/relationships/hdphoto" Target="../media/hdphoto4.wdp"/><Relationship Id="rId5" Type="http://schemas.openxmlformats.org/officeDocument/2006/relationships/image" Target="../media/image61.pn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2" Type="http://schemas.openxmlformats.org/officeDocument/2006/relationships/image" Target="../media/image62.gif"/><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8" Type="http://schemas.microsoft.com/office/2007/relationships/hdphoto" Target="../media/hdphoto5.wdp"/><Relationship Id="rId13" Type="http://schemas.microsoft.com/office/2007/relationships/hdphoto" Target="../media/hdphoto7.wdp"/><Relationship Id="rId3" Type="http://schemas.openxmlformats.org/officeDocument/2006/relationships/slideLayout" Target="../slideLayouts/slideLayout27.xml"/><Relationship Id="rId7" Type="http://schemas.openxmlformats.org/officeDocument/2006/relationships/image" Target="../media/image66.png"/><Relationship Id="rId12" Type="http://schemas.openxmlformats.org/officeDocument/2006/relationships/image" Target="../media/image69.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65.png"/><Relationship Id="rId11" Type="http://schemas.openxmlformats.org/officeDocument/2006/relationships/image" Target="../media/image68.png"/><Relationship Id="rId5" Type="http://schemas.openxmlformats.org/officeDocument/2006/relationships/image" Target="../media/image64.png"/><Relationship Id="rId10" Type="http://schemas.microsoft.com/office/2007/relationships/hdphoto" Target="../media/hdphoto6.wdp"/><Relationship Id="rId4" Type="http://schemas.openxmlformats.org/officeDocument/2006/relationships/image" Target="../media/image63.png"/><Relationship Id="rId9" Type="http://schemas.openxmlformats.org/officeDocument/2006/relationships/image" Target="../media/image67.png"/></Relationships>
</file>

<file path=ppt/slides/_rels/slide43.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image" Target="../media/image63.png"/><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3.png"/><Relationship Id="rId1" Type="http://schemas.openxmlformats.org/officeDocument/2006/relationships/slideLayout" Target="../slideLayouts/slideLayout27.xml"/><Relationship Id="rId4" Type="http://schemas.openxmlformats.org/officeDocument/2006/relationships/image" Target="../media/image71.jpeg"/></Relationships>
</file>

<file path=ppt/slides/_rels/slide4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3.png"/><Relationship Id="rId1" Type="http://schemas.openxmlformats.org/officeDocument/2006/relationships/slideLayout" Target="../slideLayouts/slideLayout27.xml"/><Relationship Id="rId5" Type="http://schemas.openxmlformats.org/officeDocument/2006/relationships/image" Target="../media/image74.png"/><Relationship Id="rId4" Type="http://schemas.openxmlformats.org/officeDocument/2006/relationships/image" Target="../media/image73.jpeg"/></Relationships>
</file>

<file path=ppt/slides/_rels/slide4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3" Type="http://schemas.openxmlformats.org/officeDocument/2006/relationships/image" Target="../media/image76.gif"/><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3" Type="http://schemas.openxmlformats.org/officeDocument/2006/relationships/hyperlink" Target="https://www.facebook.com/groups/1448467355535530" TargetMode="External"/><Relationship Id="rId2" Type="http://schemas.openxmlformats.org/officeDocument/2006/relationships/hyperlink" Target="https://www.facebook.com/ti.gon.566" TargetMode="External"/><Relationship Id="rId1" Type="http://schemas.openxmlformats.org/officeDocument/2006/relationships/slideLayout" Target="../slideLayouts/slideLayout27.xml"/><Relationship Id="rId5" Type="http://schemas.openxmlformats.org/officeDocument/2006/relationships/image" Target="../media/image63.png"/><Relationship Id="rId4" Type="http://schemas.openxmlformats.org/officeDocument/2006/relationships/image" Target="../media/image78.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gif"/><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27.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F9428B22-2DC3-4C02-9EB0-8BEDB98D74FF}"/>
              </a:ext>
            </a:extLst>
          </p:cNvPr>
          <p:cNvPicPr>
            <a:picLocks noChangeAspect="1"/>
          </p:cNvPicPr>
          <p:nvPr/>
        </p:nvPicPr>
        <p:blipFill rotWithShape="1">
          <a:blip r:embed="rId3"/>
          <a:srcRect t="10449" b="23192"/>
          <a:stretch/>
        </p:blipFill>
        <p:spPr>
          <a:xfrm>
            <a:off x="20" y="165253"/>
            <a:ext cx="12191980" cy="7056304"/>
          </a:xfrm>
          <a:prstGeom prst="rect">
            <a:avLst/>
          </a:prstGeom>
        </p:spPr>
      </p:pic>
      <p:sp>
        <p:nvSpPr>
          <p:cNvPr id="2" name="TextBox 1"/>
          <p:cNvSpPr txBox="1"/>
          <p:nvPr/>
        </p:nvSpPr>
        <p:spPr>
          <a:xfrm>
            <a:off x="5995854" y="6322426"/>
            <a:ext cx="5329643" cy="707886"/>
          </a:xfrm>
          <a:prstGeom prst="rect">
            <a:avLst/>
          </a:prstGeom>
          <a:noFill/>
        </p:spPr>
        <p:txBody>
          <a:bodyPr wrap="square" rtlCol="0">
            <a:spAutoFit/>
          </a:bodyPr>
          <a:lstStyle/>
          <a:p>
            <a:r>
              <a:rPr lang="en-US" sz="4000" b="1" dirty="0" smtClean="0">
                <a:solidFill>
                  <a:srgbClr val="FF0000"/>
                </a:solidFill>
                <a:latin typeface="Times New Roman" panose="02020603050405020304" pitchFamily="18" charset="0"/>
                <a:cs typeface="Times New Roman" panose="02020603050405020304" pitchFamily="18" charset="0"/>
              </a:rPr>
              <a:t>GV: Chu </a:t>
            </a:r>
            <a:r>
              <a:rPr lang="en-US" sz="4000" b="1" dirty="0" err="1" smtClean="0">
                <a:solidFill>
                  <a:srgbClr val="FF0000"/>
                </a:solidFill>
                <a:latin typeface="Times New Roman" panose="02020603050405020304" pitchFamily="18" charset="0"/>
                <a:cs typeface="Times New Roman" panose="02020603050405020304" pitchFamily="18" charset="0"/>
              </a:rPr>
              <a:t>Thị</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Hải</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Yến</a:t>
            </a:r>
            <a:endParaRPr 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9466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714B234-372D-4CFD-8326-5CAE93893B9D}"/>
              </a:ext>
            </a:extLst>
          </p:cNvPr>
          <p:cNvGrpSpPr/>
          <p:nvPr/>
        </p:nvGrpSpPr>
        <p:grpSpPr>
          <a:xfrm>
            <a:off x="103277" y="47175"/>
            <a:ext cx="6336712" cy="872949"/>
            <a:chOff x="1133366" y="2220084"/>
            <a:chExt cx="6093180" cy="914400"/>
          </a:xfrm>
          <a:solidFill>
            <a:srgbClr val="FCFEB0"/>
          </a:solidFill>
        </p:grpSpPr>
        <p:sp>
          <p:nvSpPr>
            <p:cNvPr id="3" name="Arrow: Pentagon 2">
              <a:extLst>
                <a:ext uri="{FF2B5EF4-FFF2-40B4-BE49-F238E27FC236}">
                  <a16:creationId xmlns:a16="http://schemas.microsoft.com/office/drawing/2014/main" id="{81B6173B-4D66-49C0-9F53-FB658B24870E}"/>
                </a:ext>
              </a:extLst>
            </p:cNvPr>
            <p:cNvSpPr/>
            <p:nvPr/>
          </p:nvSpPr>
          <p:spPr>
            <a:xfrm>
              <a:off x="1133366" y="2220084"/>
              <a:ext cx="60931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1798C421-D242-431E-AA2F-CECA18E260C7}"/>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6" name="Arrow: Pentagon 5">
            <a:extLst>
              <a:ext uri="{FF2B5EF4-FFF2-40B4-BE49-F238E27FC236}">
                <a16:creationId xmlns:a16="http://schemas.microsoft.com/office/drawing/2014/main" id="{303F98CD-D4E1-4696-A71D-D1047A2EF6DE}"/>
              </a:ext>
            </a:extLst>
          </p:cNvPr>
          <p:cNvSpPr/>
          <p:nvPr/>
        </p:nvSpPr>
        <p:spPr>
          <a:xfrm>
            <a:off x="54781" y="44251"/>
            <a:ext cx="1013164" cy="872947"/>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7" name="Isosceles Triangle 6">
            <a:extLst>
              <a:ext uri="{FF2B5EF4-FFF2-40B4-BE49-F238E27FC236}">
                <a16:creationId xmlns:a16="http://schemas.microsoft.com/office/drawing/2014/main" id="{5FBAC20B-1D00-4EE8-A0BD-12A71E171853}"/>
              </a:ext>
            </a:extLst>
          </p:cNvPr>
          <p:cNvSpPr/>
          <p:nvPr/>
        </p:nvSpPr>
        <p:spPr>
          <a:xfrm rot="5400000">
            <a:off x="759693" y="379794"/>
            <a:ext cx="262394" cy="19766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25E53F06-EDB0-4742-A06D-31A9ED5BC642}"/>
              </a:ext>
            </a:extLst>
          </p:cNvPr>
          <p:cNvGrpSpPr/>
          <p:nvPr/>
        </p:nvGrpSpPr>
        <p:grpSpPr>
          <a:xfrm>
            <a:off x="364355" y="827088"/>
            <a:ext cx="4205866" cy="923330"/>
            <a:chOff x="536532" y="3673391"/>
            <a:chExt cx="4205866" cy="923330"/>
          </a:xfrm>
        </p:grpSpPr>
        <p:sp>
          <p:nvSpPr>
            <p:cNvPr id="9" name="TextBox 8">
              <a:extLst>
                <a:ext uri="{FF2B5EF4-FFF2-40B4-BE49-F238E27FC236}">
                  <a16:creationId xmlns:a16="http://schemas.microsoft.com/office/drawing/2014/main" id="{E01C2375-F695-4990-9F9F-DB261283B6D2}"/>
                </a:ext>
              </a:extLst>
            </p:cNvPr>
            <p:cNvSpPr txBox="1"/>
            <p:nvPr/>
          </p:nvSpPr>
          <p:spPr>
            <a:xfrm>
              <a:off x="536532" y="3673391"/>
              <a:ext cx="3458817" cy="923330"/>
            </a:xfrm>
            <a:prstGeom prst="rect">
              <a:avLst/>
            </a:prstGeom>
            <a:noFill/>
          </p:spPr>
          <p:txBody>
            <a:bodyPr wrap="square" rtlCol="0">
              <a:spAutoFit/>
            </a:bodyPr>
            <a:lstStyle/>
            <a:p>
              <a:r>
                <a:rPr lang="en-US" sz="5400">
                  <a:solidFill>
                    <a:srgbClr val="FF0066"/>
                  </a:solidFill>
                  <a:sym typeface="Wingdings" panose="05000000000000000000" pitchFamily="2" charset="2"/>
                </a:rPr>
                <a:t></a:t>
              </a:r>
              <a:endParaRPr lang="en-US" sz="2000">
                <a:solidFill>
                  <a:srgbClr val="FF0066"/>
                </a:solidFill>
              </a:endParaRPr>
            </a:p>
          </p:txBody>
        </p:sp>
        <p:sp>
          <p:nvSpPr>
            <p:cNvPr id="10" name="TextBox 9">
              <a:extLst>
                <a:ext uri="{FF2B5EF4-FFF2-40B4-BE49-F238E27FC236}">
                  <a16:creationId xmlns:a16="http://schemas.microsoft.com/office/drawing/2014/main" id="{F369F758-FC64-45DB-BA82-2482CC162ABE}"/>
                </a:ext>
              </a:extLst>
            </p:cNvPr>
            <p:cNvSpPr txBox="1"/>
            <p:nvPr/>
          </p:nvSpPr>
          <p:spPr>
            <a:xfrm>
              <a:off x="1283581" y="3828447"/>
              <a:ext cx="3458817" cy="584775"/>
            </a:xfrm>
            <a:prstGeom prst="rect">
              <a:avLst/>
            </a:prstGeom>
            <a:noFill/>
          </p:spPr>
          <p:txBody>
            <a:bodyPr wrap="square" rtlCol="0">
              <a:spAutoFit/>
            </a:bodyPr>
            <a:lstStyle/>
            <a:p>
              <a:r>
                <a:rPr lang="vi-VN" sz="3200" b="1" dirty="0">
                  <a:solidFill>
                    <a:srgbClr val="00B050"/>
                  </a:solidFill>
                  <a:latin typeface="+mj-lt"/>
                  <a:sym typeface="Wingdings" panose="05000000000000000000" pitchFamily="2" charset="2"/>
                </a:rPr>
                <a:t>Giải pháp</a:t>
              </a:r>
              <a:endParaRPr lang="en-US" sz="3200" b="1" dirty="0">
                <a:solidFill>
                  <a:srgbClr val="00B050"/>
                </a:solidFill>
                <a:latin typeface="+mj-lt"/>
              </a:endParaRPr>
            </a:p>
          </p:txBody>
        </p:sp>
      </p:grpSp>
      <p:sp>
        <p:nvSpPr>
          <p:cNvPr id="11" name="Rectangle 10">
            <a:extLst>
              <a:ext uri="{FF2B5EF4-FFF2-40B4-BE49-F238E27FC236}">
                <a16:creationId xmlns:a16="http://schemas.microsoft.com/office/drawing/2014/main" id="{CA6D221C-28BA-4A0E-ABC8-719E8C4AC787}"/>
              </a:ext>
            </a:extLst>
          </p:cNvPr>
          <p:cNvSpPr/>
          <p:nvPr/>
        </p:nvSpPr>
        <p:spPr>
          <a:xfrm>
            <a:off x="444358" y="1648782"/>
            <a:ext cx="11103428" cy="584775"/>
          </a:xfrm>
          <a:prstGeom prst="rect">
            <a:avLst/>
          </a:prstGeom>
        </p:spPr>
        <p:txBody>
          <a:bodyPr wrap="square">
            <a:spAutoFit/>
          </a:bodyPr>
          <a:lstStyle/>
          <a:p>
            <a:pPr marL="457200" indent="-457200" algn="just">
              <a:buFont typeface="Wingdings" panose="05000000000000000000" pitchFamily="2" charset="2"/>
              <a:buChar char="ü"/>
            </a:pPr>
            <a:r>
              <a:rPr lang="vi-VN" sz="3200">
                <a:solidFill>
                  <a:srgbClr val="1B04FA"/>
                </a:solidFill>
                <a:latin typeface="+mj-lt"/>
              </a:rPr>
              <a:t> Kiểm soát lượng khí thải trong khí quyển.</a:t>
            </a:r>
            <a:endParaRPr lang="en-US">
              <a:latin typeface="+mj-lt"/>
            </a:endParaRPr>
          </a:p>
        </p:txBody>
      </p:sp>
      <p:pic>
        <p:nvPicPr>
          <p:cNvPr id="15" name="Picture 14">
            <a:extLst>
              <a:ext uri="{FF2B5EF4-FFF2-40B4-BE49-F238E27FC236}">
                <a16:creationId xmlns:a16="http://schemas.microsoft.com/office/drawing/2014/main" id="{4234DC61-9847-4878-940C-F63E7F28BD89}"/>
              </a:ext>
            </a:extLst>
          </p:cNvPr>
          <p:cNvPicPr>
            <a:picLocks noChangeAspect="1"/>
          </p:cNvPicPr>
          <p:nvPr/>
        </p:nvPicPr>
        <p:blipFill>
          <a:blip r:embed="rId2"/>
          <a:stretch>
            <a:fillRect/>
          </a:stretch>
        </p:blipFill>
        <p:spPr>
          <a:xfrm>
            <a:off x="3049674" y="2359784"/>
            <a:ext cx="5560303" cy="3671128"/>
          </a:xfrm>
          <a:prstGeom prst="rect">
            <a:avLst/>
          </a:prstGeom>
        </p:spPr>
      </p:pic>
      <p:sp>
        <p:nvSpPr>
          <p:cNvPr id="14" name="TextBox 13">
            <a:extLst>
              <a:ext uri="{FF2B5EF4-FFF2-40B4-BE49-F238E27FC236}">
                <a16:creationId xmlns:a16="http://schemas.microsoft.com/office/drawing/2014/main" id="{94AA1628-26E4-47DE-956E-D92FE568E0AA}"/>
              </a:ext>
            </a:extLst>
          </p:cNvPr>
          <p:cNvSpPr txBox="1"/>
          <p:nvPr/>
        </p:nvSpPr>
        <p:spPr>
          <a:xfrm>
            <a:off x="1116440" y="226924"/>
            <a:ext cx="5323549" cy="584775"/>
          </a:xfrm>
          <a:prstGeom prst="rect">
            <a:avLst/>
          </a:prstGeom>
          <a:noFill/>
        </p:spPr>
        <p:txBody>
          <a:bodyPr wrap="square" rtlCol="0">
            <a:spAutoFit/>
          </a:bodyPr>
          <a:lstStyle/>
          <a:p>
            <a:pPr algn="ctr"/>
            <a:r>
              <a:rPr lang="vi-VN" sz="3200" b="1" dirty="0">
                <a:solidFill>
                  <a:srgbClr val="0070C0"/>
                </a:solidFill>
                <a:latin typeface="+mj-lt"/>
                <a:cs typeface="Arial" panose="020B0604020202020204" pitchFamily="34" charset="0"/>
              </a:rPr>
              <a:t>Vấn đề bảo vệ môi trường</a:t>
            </a:r>
            <a:endParaRPr lang="en-US" sz="3200" b="1" dirty="0">
              <a:solidFill>
                <a:srgbClr val="0070C0"/>
              </a:solidFill>
              <a:latin typeface="+mj-lt"/>
              <a:cs typeface="Arial" panose="020B0604020202020204" pitchFamily="34" charset="0"/>
            </a:endParaRPr>
          </a:p>
        </p:txBody>
      </p:sp>
    </p:spTree>
    <p:extLst>
      <p:ext uri="{BB962C8B-B14F-4D97-AF65-F5344CB8AC3E}">
        <p14:creationId xmlns:p14="http://schemas.microsoft.com/office/powerpoint/2010/main" val="45736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22" presetClass="entr" presetSubtype="8"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714B234-372D-4CFD-8326-5CAE93893B9D}"/>
              </a:ext>
            </a:extLst>
          </p:cNvPr>
          <p:cNvGrpSpPr/>
          <p:nvPr/>
        </p:nvGrpSpPr>
        <p:grpSpPr>
          <a:xfrm>
            <a:off x="103277" y="47175"/>
            <a:ext cx="6336712" cy="872949"/>
            <a:chOff x="1133366" y="2220084"/>
            <a:chExt cx="6093180" cy="914400"/>
          </a:xfrm>
          <a:solidFill>
            <a:srgbClr val="FCFEB0"/>
          </a:solidFill>
        </p:grpSpPr>
        <p:sp>
          <p:nvSpPr>
            <p:cNvPr id="3" name="Arrow: Pentagon 2">
              <a:extLst>
                <a:ext uri="{FF2B5EF4-FFF2-40B4-BE49-F238E27FC236}">
                  <a16:creationId xmlns:a16="http://schemas.microsoft.com/office/drawing/2014/main" id="{81B6173B-4D66-49C0-9F53-FB658B24870E}"/>
                </a:ext>
              </a:extLst>
            </p:cNvPr>
            <p:cNvSpPr/>
            <p:nvPr/>
          </p:nvSpPr>
          <p:spPr>
            <a:xfrm>
              <a:off x="1133366" y="2220084"/>
              <a:ext cx="60931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1798C421-D242-431E-AA2F-CECA18E260C7}"/>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6" name="Arrow: Pentagon 5">
            <a:extLst>
              <a:ext uri="{FF2B5EF4-FFF2-40B4-BE49-F238E27FC236}">
                <a16:creationId xmlns:a16="http://schemas.microsoft.com/office/drawing/2014/main" id="{303F98CD-D4E1-4696-A71D-D1047A2EF6DE}"/>
              </a:ext>
            </a:extLst>
          </p:cNvPr>
          <p:cNvSpPr/>
          <p:nvPr/>
        </p:nvSpPr>
        <p:spPr>
          <a:xfrm>
            <a:off x="54781" y="44251"/>
            <a:ext cx="1013164" cy="872947"/>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7" name="Isosceles Triangle 6">
            <a:extLst>
              <a:ext uri="{FF2B5EF4-FFF2-40B4-BE49-F238E27FC236}">
                <a16:creationId xmlns:a16="http://schemas.microsoft.com/office/drawing/2014/main" id="{5FBAC20B-1D00-4EE8-A0BD-12A71E171853}"/>
              </a:ext>
            </a:extLst>
          </p:cNvPr>
          <p:cNvSpPr/>
          <p:nvPr/>
        </p:nvSpPr>
        <p:spPr>
          <a:xfrm rot="5400000">
            <a:off x="759693" y="379794"/>
            <a:ext cx="262394" cy="19766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01C2375-F695-4990-9F9F-DB261283B6D2}"/>
              </a:ext>
            </a:extLst>
          </p:cNvPr>
          <p:cNvSpPr txBox="1"/>
          <p:nvPr/>
        </p:nvSpPr>
        <p:spPr>
          <a:xfrm>
            <a:off x="364355" y="827088"/>
            <a:ext cx="3458817" cy="923330"/>
          </a:xfrm>
          <a:prstGeom prst="rect">
            <a:avLst/>
          </a:prstGeom>
          <a:noFill/>
        </p:spPr>
        <p:txBody>
          <a:bodyPr wrap="square" rtlCol="0">
            <a:spAutoFit/>
          </a:bodyPr>
          <a:lstStyle/>
          <a:p>
            <a:r>
              <a:rPr lang="en-US" sz="5400">
                <a:solidFill>
                  <a:srgbClr val="FF0066"/>
                </a:solidFill>
                <a:sym typeface="Wingdings" panose="05000000000000000000" pitchFamily="2" charset="2"/>
              </a:rPr>
              <a:t></a:t>
            </a:r>
            <a:endParaRPr lang="en-US" sz="2000">
              <a:solidFill>
                <a:srgbClr val="FF0066"/>
              </a:solidFill>
            </a:endParaRPr>
          </a:p>
        </p:txBody>
      </p:sp>
      <p:sp>
        <p:nvSpPr>
          <p:cNvPr id="12" name="Rectangle 11">
            <a:extLst>
              <a:ext uri="{FF2B5EF4-FFF2-40B4-BE49-F238E27FC236}">
                <a16:creationId xmlns:a16="http://schemas.microsoft.com/office/drawing/2014/main" id="{BD63E3D1-4BA3-4B06-9A66-EB56C532A70B}"/>
              </a:ext>
            </a:extLst>
          </p:cNvPr>
          <p:cNvSpPr/>
          <p:nvPr/>
        </p:nvSpPr>
        <p:spPr>
          <a:xfrm>
            <a:off x="284534" y="1750418"/>
            <a:ext cx="11090730" cy="1093207"/>
          </a:xfrm>
          <a:prstGeom prst="rect">
            <a:avLst/>
          </a:prstGeom>
        </p:spPr>
        <p:txBody>
          <a:bodyPr wrap="square">
            <a:spAutoFit/>
          </a:bodyPr>
          <a:lstStyle/>
          <a:p>
            <a:pPr marL="457200" indent="-457200" algn="just">
              <a:buFont typeface="Wingdings" panose="05000000000000000000" pitchFamily="2" charset="2"/>
              <a:buChar char="ü"/>
            </a:pPr>
            <a:r>
              <a:rPr lang="vi-VN" sz="3200" dirty="0">
                <a:solidFill>
                  <a:srgbClr val="1B04FA"/>
                </a:solidFill>
                <a:latin typeface="+mj-lt"/>
              </a:rPr>
              <a:t>Đánh thuế các-bon, thuế tiêu thụ đặc biệt với nhiên liệu có hàm lượng các-bon cao.</a:t>
            </a:r>
            <a:endParaRPr lang="en-US" dirty="0">
              <a:latin typeface="+mj-lt"/>
            </a:endParaRPr>
          </a:p>
        </p:txBody>
      </p:sp>
      <p:sp>
        <p:nvSpPr>
          <p:cNvPr id="11" name="Rectangle 10">
            <a:extLst>
              <a:ext uri="{FF2B5EF4-FFF2-40B4-BE49-F238E27FC236}">
                <a16:creationId xmlns:a16="http://schemas.microsoft.com/office/drawing/2014/main" id="{F1688FD7-4F9A-411C-B3DE-695A79B5E87F}"/>
              </a:ext>
            </a:extLst>
          </p:cNvPr>
          <p:cNvSpPr/>
          <p:nvPr/>
        </p:nvSpPr>
        <p:spPr>
          <a:xfrm>
            <a:off x="364355" y="2953638"/>
            <a:ext cx="11570346" cy="3046988"/>
          </a:xfrm>
          <a:prstGeom prst="rect">
            <a:avLst/>
          </a:prstGeom>
        </p:spPr>
        <p:txBody>
          <a:bodyPr wrap="square">
            <a:spAutoFit/>
          </a:bodyPr>
          <a:lstStyle/>
          <a:p>
            <a:r>
              <a:rPr lang="vi-VN" sz="3200" dirty="0">
                <a:solidFill>
                  <a:srgbClr val="FF0066"/>
                </a:solidFill>
                <a:latin typeface="+mj-lt"/>
              </a:rPr>
              <a:t>  Năm 1995, Thụy Điển đã trở thành một trong những nước đầu tiên đánh thuế các bon. Thuế tiêu thụ đặc biệt áp đặt đối với các nhiên liệu có hàm lượng các bon cao như dầu mỏ và khí tự nhiên đã giúp giảm phần lớn sự phụ thuộc vào nhiên liệu hóa thạch. Chính sách này thể hiện tính hiệu quả và là công cụ ít tốn kém nhất góp phần giảm khí thải CO</a:t>
            </a:r>
            <a:r>
              <a:rPr lang="vi-VN" sz="3200" baseline="-25000" dirty="0">
                <a:solidFill>
                  <a:srgbClr val="FF0066"/>
                </a:solidFill>
                <a:latin typeface="+mj-lt"/>
              </a:rPr>
              <a:t>2</a:t>
            </a:r>
            <a:r>
              <a:rPr lang="vi-VN" sz="3200" dirty="0">
                <a:solidFill>
                  <a:srgbClr val="FF0066"/>
                </a:solidFill>
                <a:latin typeface="+mj-lt"/>
              </a:rPr>
              <a:t>.</a:t>
            </a:r>
            <a:endParaRPr lang="en-US" sz="3200" dirty="0">
              <a:solidFill>
                <a:srgbClr val="FF0066"/>
              </a:solidFill>
              <a:latin typeface="+mj-lt"/>
            </a:endParaRPr>
          </a:p>
        </p:txBody>
      </p:sp>
      <p:sp>
        <p:nvSpPr>
          <p:cNvPr id="14" name="TextBox 13">
            <a:extLst>
              <a:ext uri="{FF2B5EF4-FFF2-40B4-BE49-F238E27FC236}">
                <a16:creationId xmlns:a16="http://schemas.microsoft.com/office/drawing/2014/main" id="{F369F758-FC64-45DB-BA82-2482CC162ABE}"/>
              </a:ext>
            </a:extLst>
          </p:cNvPr>
          <p:cNvSpPr txBox="1"/>
          <p:nvPr/>
        </p:nvSpPr>
        <p:spPr>
          <a:xfrm>
            <a:off x="1111404" y="982144"/>
            <a:ext cx="3458817" cy="584775"/>
          </a:xfrm>
          <a:prstGeom prst="rect">
            <a:avLst/>
          </a:prstGeom>
          <a:noFill/>
        </p:spPr>
        <p:txBody>
          <a:bodyPr wrap="square" rtlCol="0">
            <a:spAutoFit/>
          </a:bodyPr>
          <a:lstStyle/>
          <a:p>
            <a:r>
              <a:rPr lang="vi-VN" sz="3200" b="1" dirty="0">
                <a:solidFill>
                  <a:srgbClr val="00B050"/>
                </a:solidFill>
                <a:latin typeface="+mj-lt"/>
                <a:sym typeface="Wingdings" panose="05000000000000000000" pitchFamily="2" charset="2"/>
              </a:rPr>
              <a:t>Giải pháp</a:t>
            </a:r>
            <a:endParaRPr lang="en-US" sz="3200" b="1" dirty="0">
              <a:solidFill>
                <a:srgbClr val="00B050"/>
              </a:solidFill>
              <a:latin typeface="+mj-lt"/>
            </a:endParaRPr>
          </a:p>
        </p:txBody>
      </p:sp>
      <p:sp>
        <p:nvSpPr>
          <p:cNvPr id="15" name="TextBox 14">
            <a:extLst>
              <a:ext uri="{FF2B5EF4-FFF2-40B4-BE49-F238E27FC236}">
                <a16:creationId xmlns:a16="http://schemas.microsoft.com/office/drawing/2014/main" id="{94AA1628-26E4-47DE-956E-D92FE568E0AA}"/>
              </a:ext>
            </a:extLst>
          </p:cNvPr>
          <p:cNvSpPr txBox="1"/>
          <p:nvPr/>
        </p:nvSpPr>
        <p:spPr>
          <a:xfrm>
            <a:off x="1084217" y="235131"/>
            <a:ext cx="5355772" cy="584775"/>
          </a:xfrm>
          <a:prstGeom prst="rect">
            <a:avLst/>
          </a:prstGeom>
          <a:noFill/>
        </p:spPr>
        <p:txBody>
          <a:bodyPr wrap="square" rtlCol="0">
            <a:spAutoFit/>
          </a:bodyPr>
          <a:lstStyle/>
          <a:p>
            <a:pPr algn="ctr"/>
            <a:r>
              <a:rPr lang="vi-VN" sz="3200" b="1" dirty="0">
                <a:solidFill>
                  <a:srgbClr val="0070C0"/>
                </a:solidFill>
                <a:latin typeface="+mj-lt"/>
                <a:cs typeface="Arial" panose="020B0604020202020204" pitchFamily="34" charset="0"/>
              </a:rPr>
              <a:t>Vấn đề bảo vệ môi trường</a:t>
            </a:r>
            <a:endParaRPr lang="en-US" sz="3200" b="1" dirty="0">
              <a:solidFill>
                <a:srgbClr val="0070C0"/>
              </a:solidFill>
              <a:latin typeface="+mj-lt"/>
              <a:cs typeface="Arial" panose="020B0604020202020204" pitchFamily="34" charset="0"/>
            </a:endParaRPr>
          </a:p>
        </p:txBody>
      </p:sp>
    </p:spTree>
    <p:extLst>
      <p:ext uri="{BB962C8B-B14F-4D97-AF65-F5344CB8AC3E}">
        <p14:creationId xmlns:p14="http://schemas.microsoft.com/office/powerpoint/2010/main" val="366297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714B234-372D-4CFD-8326-5CAE93893B9D}"/>
              </a:ext>
            </a:extLst>
          </p:cNvPr>
          <p:cNvGrpSpPr/>
          <p:nvPr/>
        </p:nvGrpSpPr>
        <p:grpSpPr>
          <a:xfrm>
            <a:off x="103277" y="47175"/>
            <a:ext cx="6336712" cy="872949"/>
            <a:chOff x="1133366" y="2220084"/>
            <a:chExt cx="6093180" cy="914400"/>
          </a:xfrm>
          <a:solidFill>
            <a:srgbClr val="FCFEB0"/>
          </a:solidFill>
        </p:grpSpPr>
        <p:sp>
          <p:nvSpPr>
            <p:cNvPr id="3" name="Arrow: Pentagon 2">
              <a:extLst>
                <a:ext uri="{FF2B5EF4-FFF2-40B4-BE49-F238E27FC236}">
                  <a16:creationId xmlns:a16="http://schemas.microsoft.com/office/drawing/2014/main" id="{81B6173B-4D66-49C0-9F53-FB658B24870E}"/>
                </a:ext>
              </a:extLst>
            </p:cNvPr>
            <p:cNvSpPr/>
            <p:nvPr/>
          </p:nvSpPr>
          <p:spPr>
            <a:xfrm>
              <a:off x="1133366" y="2220084"/>
              <a:ext cx="60931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1798C421-D242-431E-AA2F-CECA18E260C7}"/>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6" name="Arrow: Pentagon 5">
            <a:extLst>
              <a:ext uri="{FF2B5EF4-FFF2-40B4-BE49-F238E27FC236}">
                <a16:creationId xmlns:a16="http://schemas.microsoft.com/office/drawing/2014/main" id="{303F98CD-D4E1-4696-A71D-D1047A2EF6DE}"/>
              </a:ext>
            </a:extLst>
          </p:cNvPr>
          <p:cNvSpPr/>
          <p:nvPr/>
        </p:nvSpPr>
        <p:spPr>
          <a:xfrm>
            <a:off x="54781" y="44251"/>
            <a:ext cx="1013164" cy="872947"/>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7" name="Isosceles Triangle 6">
            <a:extLst>
              <a:ext uri="{FF2B5EF4-FFF2-40B4-BE49-F238E27FC236}">
                <a16:creationId xmlns:a16="http://schemas.microsoft.com/office/drawing/2014/main" id="{5FBAC20B-1D00-4EE8-A0BD-12A71E171853}"/>
              </a:ext>
            </a:extLst>
          </p:cNvPr>
          <p:cNvSpPr/>
          <p:nvPr/>
        </p:nvSpPr>
        <p:spPr>
          <a:xfrm rot="5400000">
            <a:off x="759693" y="379794"/>
            <a:ext cx="262394" cy="19766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01C2375-F695-4990-9F9F-DB261283B6D2}"/>
              </a:ext>
            </a:extLst>
          </p:cNvPr>
          <p:cNvSpPr txBox="1"/>
          <p:nvPr/>
        </p:nvSpPr>
        <p:spPr>
          <a:xfrm>
            <a:off x="364355" y="827088"/>
            <a:ext cx="3458817" cy="923330"/>
          </a:xfrm>
          <a:prstGeom prst="rect">
            <a:avLst/>
          </a:prstGeom>
          <a:noFill/>
        </p:spPr>
        <p:txBody>
          <a:bodyPr wrap="square" rtlCol="0">
            <a:spAutoFit/>
          </a:bodyPr>
          <a:lstStyle/>
          <a:p>
            <a:r>
              <a:rPr lang="en-US" sz="5400">
                <a:solidFill>
                  <a:srgbClr val="FF0066"/>
                </a:solidFill>
                <a:sym typeface="Wingdings" panose="05000000000000000000" pitchFamily="2" charset="2"/>
              </a:rPr>
              <a:t></a:t>
            </a:r>
            <a:endParaRPr lang="en-US" sz="2000">
              <a:solidFill>
                <a:srgbClr val="FF0066"/>
              </a:solidFill>
            </a:endParaRPr>
          </a:p>
        </p:txBody>
      </p:sp>
      <p:sp>
        <p:nvSpPr>
          <p:cNvPr id="13" name="Rectangle 12">
            <a:extLst>
              <a:ext uri="{FF2B5EF4-FFF2-40B4-BE49-F238E27FC236}">
                <a16:creationId xmlns:a16="http://schemas.microsoft.com/office/drawing/2014/main" id="{A610C2DD-3568-4261-8A56-5936D822EB17}"/>
              </a:ext>
            </a:extLst>
          </p:cNvPr>
          <p:cNvSpPr/>
          <p:nvPr/>
        </p:nvSpPr>
        <p:spPr>
          <a:xfrm>
            <a:off x="103277" y="1536745"/>
            <a:ext cx="11103428" cy="584775"/>
          </a:xfrm>
          <a:prstGeom prst="rect">
            <a:avLst/>
          </a:prstGeom>
        </p:spPr>
        <p:txBody>
          <a:bodyPr wrap="square">
            <a:spAutoFit/>
          </a:bodyPr>
          <a:lstStyle/>
          <a:p>
            <a:pPr marL="457200" indent="-457200" algn="just">
              <a:buFont typeface="Wingdings" panose="05000000000000000000" pitchFamily="2" charset="2"/>
              <a:buChar char="ü"/>
            </a:pPr>
            <a:r>
              <a:rPr lang="vi-VN" sz="3200" dirty="0">
                <a:solidFill>
                  <a:srgbClr val="1B04FA"/>
                </a:solidFill>
                <a:latin typeface="+mj-lt"/>
              </a:rPr>
              <a:t>Đầu tư phát triển công nghệ xanh, sử dụng năng lượng </a:t>
            </a:r>
            <a:r>
              <a:rPr lang="en-US" sz="3200" dirty="0" err="1" smtClean="0">
                <a:solidFill>
                  <a:srgbClr val="1B04FA"/>
                </a:solidFill>
                <a:latin typeface="Times New Roman" panose="02020603050405020304" pitchFamily="18" charset="0"/>
                <a:cs typeface="Times New Roman" panose="02020603050405020304" pitchFamily="18" charset="0"/>
              </a:rPr>
              <a:t>sạch</a:t>
            </a:r>
            <a:r>
              <a:rPr lang="en-US" sz="3200" dirty="0" smtClean="0">
                <a:solidFill>
                  <a:srgbClr val="1B04FA"/>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81096700-E819-435F-B4B2-6D6B6DB5F16B}"/>
              </a:ext>
            </a:extLst>
          </p:cNvPr>
          <p:cNvPicPr>
            <a:picLocks noChangeAspect="1"/>
          </p:cNvPicPr>
          <p:nvPr/>
        </p:nvPicPr>
        <p:blipFill>
          <a:blip r:embed="rId3"/>
          <a:stretch>
            <a:fillRect/>
          </a:stretch>
        </p:blipFill>
        <p:spPr>
          <a:xfrm>
            <a:off x="6296688" y="2645344"/>
            <a:ext cx="5132586" cy="3408812"/>
          </a:xfrm>
          <a:prstGeom prst="rect">
            <a:avLst/>
          </a:prstGeom>
        </p:spPr>
      </p:pic>
      <p:pic>
        <p:nvPicPr>
          <p:cNvPr id="18" name="Picture 17">
            <a:extLst>
              <a:ext uri="{FF2B5EF4-FFF2-40B4-BE49-F238E27FC236}">
                <a16:creationId xmlns:a16="http://schemas.microsoft.com/office/drawing/2014/main" id="{D42B458E-0DB6-4CE3-99C1-4E191A21FB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060" y="2650744"/>
            <a:ext cx="5094961" cy="3227121"/>
          </a:xfrm>
          <a:prstGeom prst="rect">
            <a:avLst/>
          </a:prstGeom>
        </p:spPr>
      </p:pic>
      <p:grpSp>
        <p:nvGrpSpPr>
          <p:cNvPr id="16" name="Group 15">
            <a:extLst>
              <a:ext uri="{FF2B5EF4-FFF2-40B4-BE49-F238E27FC236}">
                <a16:creationId xmlns:a16="http://schemas.microsoft.com/office/drawing/2014/main" id="{CFF39C30-9F83-472E-BB4C-99026DE2A592}"/>
              </a:ext>
            </a:extLst>
          </p:cNvPr>
          <p:cNvGrpSpPr/>
          <p:nvPr/>
        </p:nvGrpSpPr>
        <p:grpSpPr>
          <a:xfrm>
            <a:off x="6061165" y="2613962"/>
            <a:ext cx="5588527" cy="3880771"/>
            <a:chOff x="3550626" y="2916664"/>
            <a:chExt cx="5059212" cy="3880771"/>
          </a:xfrm>
        </p:grpSpPr>
        <p:pic>
          <p:nvPicPr>
            <p:cNvPr id="17" name="Picture 2">
              <a:extLst>
                <a:ext uri="{FF2B5EF4-FFF2-40B4-BE49-F238E27FC236}">
                  <a16:creationId xmlns:a16="http://schemas.microsoft.com/office/drawing/2014/main" id="{CEB63C64-62D9-4365-8B49-DE296B1046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1133" y="2916664"/>
              <a:ext cx="4872881" cy="384533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65C8F6B4-B265-4DAF-8725-D881A99F0CB1}"/>
                </a:ext>
              </a:extLst>
            </p:cNvPr>
            <p:cNvSpPr txBox="1"/>
            <p:nvPr/>
          </p:nvSpPr>
          <p:spPr>
            <a:xfrm>
              <a:off x="3550626" y="6089549"/>
              <a:ext cx="5059212" cy="707886"/>
            </a:xfrm>
            <a:prstGeom prst="rect">
              <a:avLst/>
            </a:prstGeom>
            <a:solidFill>
              <a:schemeClr val="bg1"/>
            </a:solidFill>
          </p:spPr>
          <p:txBody>
            <a:bodyPr wrap="square" rtlCol="0">
              <a:spAutoFit/>
            </a:bodyPr>
            <a:lstStyle/>
            <a:p>
              <a:pPr algn="ctr"/>
              <a:r>
                <a:rPr lang="vi-VN" sz="2000" dirty="0">
                  <a:solidFill>
                    <a:srgbClr val="1B04FA"/>
                  </a:solidFill>
                  <a:latin typeface="Times New Roman" panose="02020603050405020304" pitchFamily="18" charset="0"/>
                  <a:cs typeface="Times New Roman" panose="02020603050405020304" pitchFamily="18" charset="0"/>
                </a:rPr>
                <a:t>Hình 1. Dòng người đi xe đạp trên đường phố </a:t>
              </a:r>
            </a:p>
            <a:p>
              <a:pPr algn="ctr"/>
              <a:r>
                <a:rPr lang="vi-VN" sz="2000" dirty="0">
                  <a:solidFill>
                    <a:srgbClr val="1B04FA"/>
                  </a:solidFill>
                  <a:latin typeface="Times New Roman" panose="02020603050405020304" pitchFamily="18" charset="0"/>
                  <a:cs typeface="Times New Roman" panose="02020603050405020304" pitchFamily="18" charset="0"/>
                </a:rPr>
                <a:t>Cô-pen-ha-ghen (Đan Mạch)</a:t>
              </a:r>
              <a:endParaRPr lang="en-US" sz="2000" dirty="0">
                <a:solidFill>
                  <a:srgbClr val="1B04FA"/>
                </a:solidFill>
                <a:latin typeface="Times New Roman" panose="02020603050405020304" pitchFamily="18" charset="0"/>
                <a:cs typeface="Times New Roman" panose="02020603050405020304" pitchFamily="18" charset="0"/>
              </a:endParaRPr>
            </a:p>
          </p:txBody>
        </p:sp>
      </p:grpSp>
      <p:sp>
        <p:nvSpPr>
          <p:cNvPr id="20" name="TextBox 19">
            <a:extLst>
              <a:ext uri="{FF2B5EF4-FFF2-40B4-BE49-F238E27FC236}">
                <a16:creationId xmlns:a16="http://schemas.microsoft.com/office/drawing/2014/main" id="{94AA1628-26E4-47DE-956E-D92FE568E0AA}"/>
              </a:ext>
            </a:extLst>
          </p:cNvPr>
          <p:cNvSpPr txBox="1"/>
          <p:nvPr/>
        </p:nvSpPr>
        <p:spPr>
          <a:xfrm>
            <a:off x="1084217" y="235131"/>
            <a:ext cx="5355772" cy="584775"/>
          </a:xfrm>
          <a:prstGeom prst="rect">
            <a:avLst/>
          </a:prstGeom>
          <a:noFill/>
        </p:spPr>
        <p:txBody>
          <a:bodyPr wrap="square" rtlCol="0">
            <a:spAutoFit/>
          </a:bodyPr>
          <a:lstStyle/>
          <a:p>
            <a:pPr algn="ctr"/>
            <a:r>
              <a:rPr lang="vi-VN" sz="3200" b="1" dirty="0">
                <a:solidFill>
                  <a:srgbClr val="0070C0"/>
                </a:solidFill>
                <a:latin typeface="+mj-lt"/>
                <a:cs typeface="Arial" panose="020B0604020202020204" pitchFamily="34" charset="0"/>
              </a:rPr>
              <a:t>Vấn đề bảo vệ môi trường</a:t>
            </a:r>
            <a:endParaRPr lang="en-US" sz="3200" b="1" dirty="0">
              <a:solidFill>
                <a:srgbClr val="0070C0"/>
              </a:solidFill>
              <a:latin typeface="+mj-lt"/>
              <a:cs typeface="Arial" panose="020B0604020202020204" pitchFamily="34" charset="0"/>
            </a:endParaRPr>
          </a:p>
        </p:txBody>
      </p:sp>
      <p:sp>
        <p:nvSpPr>
          <p:cNvPr id="21" name="TextBox 20">
            <a:extLst>
              <a:ext uri="{FF2B5EF4-FFF2-40B4-BE49-F238E27FC236}">
                <a16:creationId xmlns:a16="http://schemas.microsoft.com/office/drawing/2014/main" id="{F369F758-FC64-45DB-BA82-2482CC162ABE}"/>
              </a:ext>
            </a:extLst>
          </p:cNvPr>
          <p:cNvSpPr txBox="1"/>
          <p:nvPr/>
        </p:nvSpPr>
        <p:spPr>
          <a:xfrm>
            <a:off x="1111404" y="982144"/>
            <a:ext cx="3458817" cy="584775"/>
          </a:xfrm>
          <a:prstGeom prst="rect">
            <a:avLst/>
          </a:prstGeom>
          <a:noFill/>
        </p:spPr>
        <p:txBody>
          <a:bodyPr wrap="square" rtlCol="0">
            <a:spAutoFit/>
          </a:bodyPr>
          <a:lstStyle/>
          <a:p>
            <a:r>
              <a:rPr lang="vi-VN" sz="3200" b="1" dirty="0">
                <a:solidFill>
                  <a:srgbClr val="00B050"/>
                </a:solidFill>
                <a:latin typeface="+mj-lt"/>
                <a:sym typeface="Wingdings" panose="05000000000000000000" pitchFamily="2" charset="2"/>
              </a:rPr>
              <a:t>Giải pháp</a:t>
            </a:r>
            <a:endParaRPr lang="en-US" sz="3200" b="1" dirty="0">
              <a:solidFill>
                <a:srgbClr val="00B050"/>
              </a:solidFill>
              <a:latin typeface="+mj-lt"/>
            </a:endParaRPr>
          </a:p>
        </p:txBody>
      </p:sp>
      <p:sp>
        <p:nvSpPr>
          <p:cNvPr id="22" name="TextBox 21">
            <a:extLst>
              <a:ext uri="{FF2B5EF4-FFF2-40B4-BE49-F238E27FC236}">
                <a16:creationId xmlns:a16="http://schemas.microsoft.com/office/drawing/2014/main" id="{65C8F6B4-B265-4DAF-8725-D881A99F0CB1}"/>
              </a:ext>
            </a:extLst>
          </p:cNvPr>
          <p:cNvSpPr txBox="1"/>
          <p:nvPr/>
        </p:nvSpPr>
        <p:spPr>
          <a:xfrm>
            <a:off x="989719" y="6061164"/>
            <a:ext cx="4651887" cy="707886"/>
          </a:xfrm>
          <a:prstGeom prst="rect">
            <a:avLst/>
          </a:prstGeom>
          <a:solidFill>
            <a:schemeClr val="bg1"/>
          </a:solidFill>
        </p:spPr>
        <p:txBody>
          <a:bodyPr wrap="square" rtlCol="0">
            <a:spAutoFit/>
          </a:bodyPr>
          <a:lstStyle/>
          <a:p>
            <a:pPr algn="ctr"/>
            <a:r>
              <a:rPr lang="en-US" sz="2000" dirty="0" err="1" smtClean="0">
                <a:solidFill>
                  <a:srgbClr val="1B04FA"/>
                </a:solidFill>
                <a:latin typeface="Times New Roman" panose="02020603050405020304" pitchFamily="18" charset="0"/>
                <a:cs typeface="Times New Roman" panose="02020603050405020304" pitchFamily="18" charset="0"/>
              </a:rPr>
              <a:t>Sử</a:t>
            </a:r>
            <a:r>
              <a:rPr lang="en-US" sz="2000" dirty="0" smtClean="0">
                <a:solidFill>
                  <a:srgbClr val="1B04FA"/>
                </a:solidFill>
                <a:latin typeface="Times New Roman" panose="02020603050405020304" pitchFamily="18" charset="0"/>
                <a:cs typeface="Times New Roman" panose="02020603050405020304" pitchFamily="18" charset="0"/>
              </a:rPr>
              <a:t> </a:t>
            </a:r>
            <a:r>
              <a:rPr lang="en-US" sz="2000" dirty="0" err="1" smtClean="0">
                <a:solidFill>
                  <a:srgbClr val="1B04FA"/>
                </a:solidFill>
                <a:latin typeface="Times New Roman" panose="02020603050405020304" pitchFamily="18" charset="0"/>
                <a:cs typeface="Times New Roman" panose="02020603050405020304" pitchFamily="18" charset="0"/>
              </a:rPr>
              <a:t>dụng</a:t>
            </a:r>
            <a:r>
              <a:rPr lang="en-US" sz="2000" dirty="0" smtClean="0">
                <a:solidFill>
                  <a:srgbClr val="1B04FA"/>
                </a:solidFill>
                <a:latin typeface="Times New Roman" panose="02020603050405020304" pitchFamily="18" charset="0"/>
                <a:cs typeface="Times New Roman" panose="02020603050405020304" pitchFamily="18" charset="0"/>
              </a:rPr>
              <a:t> </a:t>
            </a:r>
            <a:r>
              <a:rPr lang="en-US" sz="2000" dirty="0" err="1" smtClean="0">
                <a:solidFill>
                  <a:srgbClr val="1B04FA"/>
                </a:solidFill>
                <a:latin typeface="Times New Roman" panose="02020603050405020304" pitchFamily="18" charset="0"/>
                <a:cs typeface="Times New Roman" panose="02020603050405020304" pitchFamily="18" charset="0"/>
              </a:rPr>
              <a:t>năng</a:t>
            </a:r>
            <a:r>
              <a:rPr lang="en-US" sz="2000" dirty="0" smtClean="0">
                <a:solidFill>
                  <a:srgbClr val="1B04FA"/>
                </a:solidFill>
                <a:latin typeface="Times New Roman" panose="02020603050405020304" pitchFamily="18" charset="0"/>
                <a:cs typeface="Times New Roman" panose="02020603050405020304" pitchFamily="18" charset="0"/>
              </a:rPr>
              <a:t> </a:t>
            </a:r>
            <a:r>
              <a:rPr lang="en-US" sz="2000" dirty="0" err="1" smtClean="0">
                <a:solidFill>
                  <a:srgbClr val="1B04FA"/>
                </a:solidFill>
                <a:latin typeface="Times New Roman" panose="02020603050405020304" pitchFamily="18" charset="0"/>
                <a:cs typeface="Times New Roman" panose="02020603050405020304" pitchFamily="18" charset="0"/>
              </a:rPr>
              <a:t>lượng</a:t>
            </a:r>
            <a:r>
              <a:rPr lang="en-US" sz="2000" dirty="0" smtClean="0">
                <a:solidFill>
                  <a:srgbClr val="1B04FA"/>
                </a:solidFill>
                <a:latin typeface="Times New Roman" panose="02020603050405020304" pitchFamily="18" charset="0"/>
                <a:cs typeface="Times New Roman" panose="02020603050405020304" pitchFamily="18" charset="0"/>
              </a:rPr>
              <a:t> </a:t>
            </a:r>
            <a:r>
              <a:rPr lang="en-US" sz="2000" dirty="0" err="1" smtClean="0">
                <a:solidFill>
                  <a:srgbClr val="1B04FA"/>
                </a:solidFill>
                <a:latin typeface="Times New Roman" panose="02020603050405020304" pitchFamily="18" charset="0"/>
                <a:cs typeface="Times New Roman" panose="02020603050405020304" pitchFamily="18" charset="0"/>
              </a:rPr>
              <a:t>gió</a:t>
            </a:r>
            <a:r>
              <a:rPr lang="en-US" sz="2000" dirty="0" smtClean="0">
                <a:solidFill>
                  <a:srgbClr val="1B04FA"/>
                </a:solidFill>
                <a:latin typeface="Times New Roman" panose="02020603050405020304" pitchFamily="18" charset="0"/>
                <a:cs typeface="Times New Roman" panose="02020603050405020304" pitchFamily="18" charset="0"/>
              </a:rPr>
              <a:t>, </a:t>
            </a:r>
            <a:r>
              <a:rPr lang="en-US" sz="2000" dirty="0" err="1" smtClean="0">
                <a:solidFill>
                  <a:srgbClr val="1B04FA"/>
                </a:solidFill>
                <a:latin typeface="Times New Roman" panose="02020603050405020304" pitchFamily="18" charset="0"/>
                <a:cs typeface="Times New Roman" panose="02020603050405020304" pitchFamily="18" charset="0"/>
              </a:rPr>
              <a:t>năng</a:t>
            </a:r>
            <a:r>
              <a:rPr lang="en-US" sz="2000" dirty="0" smtClean="0">
                <a:solidFill>
                  <a:srgbClr val="1B04FA"/>
                </a:solidFill>
                <a:latin typeface="Times New Roman" panose="02020603050405020304" pitchFamily="18" charset="0"/>
                <a:cs typeface="Times New Roman" panose="02020603050405020304" pitchFamily="18" charset="0"/>
              </a:rPr>
              <a:t> </a:t>
            </a:r>
            <a:r>
              <a:rPr lang="en-US" sz="2000" dirty="0" err="1" smtClean="0">
                <a:solidFill>
                  <a:srgbClr val="1B04FA"/>
                </a:solidFill>
                <a:latin typeface="Times New Roman" panose="02020603050405020304" pitchFamily="18" charset="0"/>
                <a:cs typeface="Times New Roman" panose="02020603050405020304" pitchFamily="18" charset="0"/>
              </a:rPr>
              <a:t>lượng</a:t>
            </a:r>
            <a:r>
              <a:rPr lang="en-US" sz="2000" dirty="0" smtClean="0">
                <a:solidFill>
                  <a:srgbClr val="1B04FA"/>
                </a:solidFill>
                <a:latin typeface="Times New Roman" panose="02020603050405020304" pitchFamily="18" charset="0"/>
                <a:cs typeface="Times New Roman" panose="02020603050405020304" pitchFamily="18" charset="0"/>
              </a:rPr>
              <a:t> </a:t>
            </a:r>
            <a:r>
              <a:rPr lang="en-US" sz="2000" dirty="0" err="1" smtClean="0">
                <a:solidFill>
                  <a:srgbClr val="1B04FA"/>
                </a:solidFill>
                <a:latin typeface="Times New Roman" panose="02020603050405020304" pitchFamily="18" charset="0"/>
                <a:cs typeface="Times New Roman" panose="02020603050405020304" pitchFamily="18" charset="0"/>
              </a:rPr>
              <a:t>mặt</a:t>
            </a:r>
            <a:r>
              <a:rPr lang="en-US" sz="2000" dirty="0" smtClean="0">
                <a:solidFill>
                  <a:srgbClr val="1B04FA"/>
                </a:solidFill>
                <a:latin typeface="Times New Roman" panose="02020603050405020304" pitchFamily="18" charset="0"/>
                <a:cs typeface="Times New Roman" panose="02020603050405020304" pitchFamily="18" charset="0"/>
              </a:rPr>
              <a:t> </a:t>
            </a:r>
            <a:r>
              <a:rPr lang="en-US" sz="2000" dirty="0" err="1" smtClean="0">
                <a:solidFill>
                  <a:srgbClr val="1B04FA"/>
                </a:solidFill>
                <a:latin typeface="Times New Roman" panose="02020603050405020304" pitchFamily="18" charset="0"/>
                <a:cs typeface="Times New Roman" panose="02020603050405020304" pitchFamily="18" charset="0"/>
              </a:rPr>
              <a:t>trời</a:t>
            </a:r>
            <a:endParaRPr lang="en-US" sz="2000" dirty="0">
              <a:solidFill>
                <a:srgbClr val="1B04FA"/>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968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16" presetClass="entr" presetSubtype="21"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024AB0-7793-477D-815F-B36222986A1E}"/>
              </a:ext>
            </a:extLst>
          </p:cNvPr>
          <p:cNvPicPr>
            <a:picLocks noChangeAspect="1"/>
          </p:cNvPicPr>
          <p:nvPr/>
        </p:nvPicPr>
        <p:blipFill>
          <a:blip r:embed="rId2"/>
          <a:stretch>
            <a:fillRect/>
          </a:stretch>
        </p:blipFill>
        <p:spPr>
          <a:xfrm>
            <a:off x="5564777" y="1679722"/>
            <a:ext cx="6582804" cy="4495931"/>
          </a:xfrm>
          <a:prstGeom prst="rect">
            <a:avLst/>
          </a:prstGeom>
        </p:spPr>
      </p:pic>
      <p:sp>
        <p:nvSpPr>
          <p:cNvPr id="3" name="Rectangle 2">
            <a:extLst>
              <a:ext uri="{FF2B5EF4-FFF2-40B4-BE49-F238E27FC236}">
                <a16:creationId xmlns:a16="http://schemas.microsoft.com/office/drawing/2014/main" id="{07795503-B98E-4B11-A4E2-1F4F6B78CF3F}"/>
              </a:ext>
            </a:extLst>
          </p:cNvPr>
          <p:cNvSpPr/>
          <p:nvPr/>
        </p:nvSpPr>
        <p:spPr>
          <a:xfrm>
            <a:off x="281227" y="718672"/>
            <a:ext cx="11103428" cy="584775"/>
          </a:xfrm>
          <a:prstGeom prst="rect">
            <a:avLst/>
          </a:prstGeom>
        </p:spPr>
        <p:txBody>
          <a:bodyPr wrap="square">
            <a:spAutoFit/>
          </a:bodyPr>
          <a:lstStyle/>
          <a:p>
            <a:pPr marL="457200" indent="-457200" algn="just">
              <a:buFont typeface="Wingdings" panose="05000000000000000000" pitchFamily="2" charset="2"/>
              <a:buChar char="ü"/>
            </a:pPr>
            <a:r>
              <a:rPr lang="vi-VN" sz="3200" dirty="0">
                <a:solidFill>
                  <a:srgbClr val="1B04FA"/>
                </a:solidFill>
                <a:latin typeface="+mj-lt"/>
              </a:rPr>
              <a:t>Có các biện pháp giảm lượng khí thải trong thành phố</a:t>
            </a:r>
            <a:r>
              <a:rPr lang="vi-VN" sz="3200" dirty="0" smtClean="0">
                <a:solidFill>
                  <a:srgbClr val="1B04FA"/>
                </a:solidFill>
                <a:latin typeface="+mj-lt"/>
              </a:rPr>
              <a:t>.</a:t>
            </a:r>
            <a:endParaRPr lang="vi-VN" sz="3200" dirty="0">
              <a:solidFill>
                <a:srgbClr val="1B04FA"/>
              </a:solidFill>
              <a:latin typeface="+mj-lt"/>
            </a:endParaRPr>
          </a:p>
        </p:txBody>
      </p:sp>
      <p:sp>
        <p:nvSpPr>
          <p:cNvPr id="5" name="TextBox 4">
            <a:extLst>
              <a:ext uri="{FF2B5EF4-FFF2-40B4-BE49-F238E27FC236}">
                <a16:creationId xmlns:a16="http://schemas.microsoft.com/office/drawing/2014/main" id="{B59D5D47-F636-4E7A-8F7A-90892ABBCA20}"/>
              </a:ext>
            </a:extLst>
          </p:cNvPr>
          <p:cNvSpPr txBox="1"/>
          <p:nvPr/>
        </p:nvSpPr>
        <p:spPr>
          <a:xfrm>
            <a:off x="162474" y="40396"/>
            <a:ext cx="3458817" cy="923330"/>
          </a:xfrm>
          <a:prstGeom prst="rect">
            <a:avLst/>
          </a:prstGeom>
          <a:noFill/>
        </p:spPr>
        <p:txBody>
          <a:bodyPr wrap="square" rtlCol="0">
            <a:spAutoFit/>
          </a:bodyPr>
          <a:lstStyle/>
          <a:p>
            <a:r>
              <a:rPr lang="en-US" sz="5400">
                <a:solidFill>
                  <a:srgbClr val="FF0066"/>
                </a:solidFill>
                <a:sym typeface="Wingdings" panose="05000000000000000000" pitchFamily="2" charset="2"/>
              </a:rPr>
              <a:t></a:t>
            </a:r>
            <a:endParaRPr lang="en-US" sz="2000">
              <a:solidFill>
                <a:srgbClr val="FF0066"/>
              </a:solidFill>
            </a:endParaRPr>
          </a:p>
        </p:txBody>
      </p:sp>
      <p:pic>
        <p:nvPicPr>
          <p:cNvPr id="8" name="Picture 7"/>
          <p:cNvPicPr>
            <a:picLocks noChangeAspect="1"/>
          </p:cNvPicPr>
          <p:nvPr/>
        </p:nvPicPr>
        <p:blipFill>
          <a:blip r:embed="rId3"/>
          <a:stretch>
            <a:fillRect/>
          </a:stretch>
        </p:blipFill>
        <p:spPr>
          <a:xfrm>
            <a:off x="-56726" y="1830258"/>
            <a:ext cx="5754825" cy="4345395"/>
          </a:xfrm>
          <a:prstGeom prst="rect">
            <a:avLst/>
          </a:prstGeom>
        </p:spPr>
      </p:pic>
      <p:sp>
        <p:nvSpPr>
          <p:cNvPr id="9" name="TextBox 8">
            <a:extLst>
              <a:ext uri="{FF2B5EF4-FFF2-40B4-BE49-F238E27FC236}">
                <a16:creationId xmlns:a16="http://schemas.microsoft.com/office/drawing/2014/main" id="{F369F758-FC64-45DB-BA82-2482CC162ABE}"/>
              </a:ext>
            </a:extLst>
          </p:cNvPr>
          <p:cNvSpPr txBox="1"/>
          <p:nvPr/>
        </p:nvSpPr>
        <p:spPr>
          <a:xfrm>
            <a:off x="1071154" y="169813"/>
            <a:ext cx="3499067" cy="600268"/>
          </a:xfrm>
          <a:prstGeom prst="rect">
            <a:avLst/>
          </a:prstGeom>
          <a:noFill/>
        </p:spPr>
        <p:txBody>
          <a:bodyPr wrap="square" rtlCol="0">
            <a:spAutoFit/>
          </a:bodyPr>
          <a:lstStyle/>
          <a:p>
            <a:r>
              <a:rPr lang="vi-VN" sz="3200" b="1" dirty="0">
                <a:solidFill>
                  <a:srgbClr val="00B050"/>
                </a:solidFill>
                <a:latin typeface="+mj-lt"/>
                <a:sym typeface="Wingdings" panose="05000000000000000000" pitchFamily="2" charset="2"/>
              </a:rPr>
              <a:t>Giải pháp</a:t>
            </a:r>
            <a:endParaRPr lang="en-US" sz="3200" b="1" dirty="0">
              <a:solidFill>
                <a:srgbClr val="00B050"/>
              </a:solidFill>
              <a:latin typeface="+mj-lt"/>
            </a:endParaRPr>
          </a:p>
        </p:txBody>
      </p:sp>
    </p:spTree>
    <p:extLst>
      <p:ext uri="{BB962C8B-B14F-4D97-AF65-F5344CB8AC3E}">
        <p14:creationId xmlns:p14="http://schemas.microsoft.com/office/powerpoint/2010/main" val="76123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6"/>
          <p:cNvSpPr>
            <a:spLocks noChangeArrowheads="1"/>
          </p:cNvSpPr>
          <p:nvPr/>
        </p:nvSpPr>
        <p:spPr bwMode="auto">
          <a:xfrm>
            <a:off x="0" y="0"/>
            <a:ext cx="15067078" cy="463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pSp>
        <p:nvGrpSpPr>
          <p:cNvPr id="3" name="Group 1"/>
          <p:cNvGrpSpPr>
            <a:grpSpLocks noChangeAspect="1"/>
          </p:cNvGrpSpPr>
          <p:nvPr/>
        </p:nvGrpSpPr>
        <p:grpSpPr bwMode="auto">
          <a:xfrm>
            <a:off x="0" y="457200"/>
            <a:ext cx="8093061" cy="6578114"/>
            <a:chOff x="2470" y="1183"/>
            <a:chExt cx="10313" cy="8382"/>
          </a:xfrm>
        </p:grpSpPr>
        <p:sp>
          <p:nvSpPr>
            <p:cNvPr id="4" name="AutoShape 15"/>
            <p:cNvSpPr>
              <a:spLocks noChangeAspect="1" noChangeArrowheads="1" noTextEdit="1"/>
            </p:cNvSpPr>
            <p:nvPr/>
          </p:nvSpPr>
          <p:spPr bwMode="auto">
            <a:xfrm>
              <a:off x="3378" y="1183"/>
              <a:ext cx="9405" cy="8382"/>
            </a:xfrm>
            <a:prstGeom prst="rect">
              <a:avLst/>
            </a:pr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5" name="Rounded Rectangle 1"/>
            <p:cNvSpPr>
              <a:spLocks noChangeArrowheads="1"/>
            </p:cNvSpPr>
            <p:nvPr/>
          </p:nvSpPr>
          <p:spPr bwMode="auto">
            <a:xfrm>
              <a:off x="6408" y="3926"/>
              <a:ext cx="1802" cy="1255"/>
            </a:xfrm>
            <a:prstGeom prst="roundRect">
              <a:avLst>
                <a:gd name="adj" fmla="val 16667"/>
              </a:avLst>
            </a:prstGeom>
            <a:solidFill>
              <a:srgbClr val="BBE0E3"/>
            </a:solidFill>
            <a:ln w="25400">
              <a:solidFill>
                <a:srgbClr val="89A4A7"/>
              </a:solidFill>
              <a:round/>
              <a:headEnd/>
              <a:tailEnd/>
            </a:ln>
          </p:spPr>
          <p:txBody>
            <a:bodyPr vert="horz" wrap="square" lIns="59436" tIns="29718" rIns="59436" bIns="29718"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err="1" smtClean="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Hậu</a:t>
              </a:r>
              <a:r>
                <a:rPr kumimoji="0" lang="en-US" altLang="en-US" sz="18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1800" b="1" i="0" u="none" strike="noStrike" cap="none" normalizeH="0" baseline="0" dirty="0" err="1" smtClean="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quả</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Down Arrow 2"/>
            <p:cNvSpPr>
              <a:spLocks noChangeArrowheads="1"/>
            </p:cNvSpPr>
            <p:nvPr/>
          </p:nvSpPr>
          <p:spPr bwMode="auto">
            <a:xfrm rot="2386402" flipV="1">
              <a:off x="8047" y="3220"/>
              <a:ext cx="723" cy="897"/>
            </a:xfrm>
            <a:prstGeom prst="downArrow">
              <a:avLst>
                <a:gd name="adj1" fmla="val 50000"/>
                <a:gd name="adj2" fmla="val 50057"/>
              </a:avLst>
            </a:prstGeom>
            <a:solidFill>
              <a:srgbClr val="BBE0E3"/>
            </a:solidFill>
            <a:ln w="25400">
              <a:solidFill>
                <a:srgbClr val="89A4A7"/>
              </a:solidFill>
              <a:miter lim="800000"/>
              <a:headEnd/>
              <a:tailEnd/>
            </a:ln>
          </p:spPr>
          <p:txBody>
            <a:bodyPr rot="10800000" vert="horz" wrap="square" lIns="59436" tIns="29718" rIns="59436" bIns="29718" numCol="1" anchor="ctr" anchorCtr="0" compatLnSpc="1">
              <a:prstTxWarp prst="textNoShape">
                <a:avLst/>
              </a:prstTxWarp>
            </a:bodyPr>
            <a:lstStyle/>
            <a:p>
              <a:endParaRPr lang="en-US"/>
            </a:p>
          </p:txBody>
        </p:sp>
        <p:sp>
          <p:nvSpPr>
            <p:cNvPr id="7" name="Down Arrow 5"/>
            <p:cNvSpPr>
              <a:spLocks noChangeArrowheads="1"/>
            </p:cNvSpPr>
            <p:nvPr/>
          </p:nvSpPr>
          <p:spPr bwMode="auto">
            <a:xfrm rot="18176084" flipV="1">
              <a:off x="5697" y="3322"/>
              <a:ext cx="685" cy="980"/>
            </a:xfrm>
            <a:prstGeom prst="downArrow">
              <a:avLst>
                <a:gd name="adj1" fmla="val 50000"/>
                <a:gd name="adj2" fmla="val 61690"/>
              </a:avLst>
            </a:prstGeom>
            <a:solidFill>
              <a:srgbClr val="BBE0E3"/>
            </a:solidFill>
            <a:ln w="25400">
              <a:solidFill>
                <a:srgbClr val="89A4A7"/>
              </a:solidFill>
              <a:miter lim="800000"/>
              <a:headEnd/>
              <a:tailEnd/>
            </a:ln>
          </p:spPr>
          <p:txBody>
            <a:bodyPr vert="horz" wrap="square" lIns="59436" tIns="29718" rIns="59436" bIns="29718" numCol="1" anchor="ctr" anchorCtr="0" compatLnSpc="1">
              <a:prstTxWarp prst="textNoShape">
                <a:avLst/>
              </a:prstTxWarp>
            </a:bodyPr>
            <a:lstStyle/>
            <a:p>
              <a:endParaRPr lang="en-US"/>
            </a:p>
          </p:txBody>
        </p:sp>
        <p:pic>
          <p:nvPicPr>
            <p:cNvPr id="308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0" y="4083"/>
              <a:ext cx="2825" cy="2053"/>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082" name="Picture 6" descr="http://img2.news.zing.vn/2013/07/06/1-2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0" y="1183"/>
              <a:ext cx="2211" cy="190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081" name="Picture 12" descr="lo thung tang ôz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2" y="1183"/>
              <a:ext cx="2821" cy="219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080" name="Picture 10" descr="http://www.khoahoc.com.vn/photos/image/052011/04/baccu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0" y="6517"/>
              <a:ext cx="3640" cy="2667"/>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3079" name="Picture 12" descr="http://xmedia.nguoiduatin.vn/2013/08/20/image-thumb137696651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0" y="3926"/>
              <a:ext cx="3184" cy="221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3078" name="Picture 13" descr="sinhthai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70" y="6517"/>
              <a:ext cx="3780" cy="2667"/>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3077" name="Picture 2" descr="http://www.ebook.edu.vn/resources/iportal/ebook/uploads/2007/tt6344_acidrain.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50" y="2707"/>
              <a:ext cx="2100" cy="1143"/>
            </a:xfrm>
            <a:prstGeom prst="rect">
              <a:avLst/>
            </a:prstGeom>
            <a:solidFill>
              <a:srgbClr val="FFFFFF"/>
            </a:solidFill>
          </p:spPr>
        </p:pic>
        <p:pic>
          <p:nvPicPr>
            <p:cNvPr id="3076" name="Picture 4" descr="http://images1.afamily.channelvn.net/Images/Uploaded/Share/2009/11/28/images186219mua.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40" y="1183"/>
              <a:ext cx="2273" cy="169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Down Arrow 2"/>
            <p:cNvSpPr>
              <a:spLocks noChangeArrowheads="1"/>
            </p:cNvSpPr>
            <p:nvPr/>
          </p:nvSpPr>
          <p:spPr bwMode="auto">
            <a:xfrm rot="1656205">
              <a:off x="5830" y="4993"/>
              <a:ext cx="723" cy="1143"/>
            </a:xfrm>
            <a:prstGeom prst="downArrow">
              <a:avLst>
                <a:gd name="adj1" fmla="val 50000"/>
                <a:gd name="adj2" fmla="val 63785"/>
              </a:avLst>
            </a:prstGeom>
            <a:solidFill>
              <a:srgbClr val="BBE0E3"/>
            </a:solidFill>
            <a:ln w="25400">
              <a:solidFill>
                <a:srgbClr val="89A4A7"/>
              </a:solidFill>
              <a:miter lim="800000"/>
              <a:headEnd/>
              <a:tailEnd/>
            </a:ln>
          </p:spPr>
          <p:txBody>
            <a:bodyPr rot="10800000" vert="horz" wrap="square" lIns="59436" tIns="29718" rIns="59436" bIns="29718" numCol="1" anchor="ctr" anchorCtr="0" compatLnSpc="1">
              <a:prstTxWarp prst="textNoShape">
                <a:avLst/>
              </a:prstTxWarp>
            </a:bodyPr>
            <a:lstStyle/>
            <a:p>
              <a:endParaRPr lang="en-US"/>
            </a:p>
          </p:txBody>
        </p:sp>
        <p:sp>
          <p:nvSpPr>
            <p:cNvPr id="9" name="Down Arrow 5"/>
            <p:cNvSpPr>
              <a:spLocks noChangeArrowheads="1"/>
            </p:cNvSpPr>
            <p:nvPr/>
          </p:nvSpPr>
          <p:spPr bwMode="auto">
            <a:xfrm rot="18176084" flipH="1">
              <a:off x="8117" y="4946"/>
              <a:ext cx="871" cy="966"/>
            </a:xfrm>
            <a:prstGeom prst="downArrow">
              <a:avLst>
                <a:gd name="adj1" fmla="val 50000"/>
                <a:gd name="adj2" fmla="val 47824"/>
              </a:avLst>
            </a:prstGeom>
            <a:solidFill>
              <a:srgbClr val="BBE0E3"/>
            </a:solidFill>
            <a:ln w="25400">
              <a:solidFill>
                <a:srgbClr val="89A4A7"/>
              </a:solidFill>
              <a:miter lim="800000"/>
              <a:headEnd/>
              <a:tailEnd/>
            </a:ln>
          </p:spPr>
          <p:txBody>
            <a:bodyPr vert="horz" wrap="square" lIns="59436" tIns="29718" rIns="59436" bIns="29718" numCol="1" anchor="ctr" anchorCtr="0" compatLnSpc="1">
              <a:prstTxWarp prst="textNoShape">
                <a:avLst/>
              </a:prstTxWarp>
            </a:bodyPr>
            <a:lstStyle/>
            <a:p>
              <a:endParaRPr lang="en-US"/>
            </a:p>
          </p:txBody>
        </p:sp>
      </p:grpSp>
      <p:sp>
        <p:nvSpPr>
          <p:cNvPr id="10" name="Rectangle 22"/>
          <p:cNvSpPr>
            <a:spLocks noChangeArrowheads="1"/>
          </p:cNvSpPr>
          <p:nvPr/>
        </p:nvSpPr>
        <p:spPr bwMode="auto">
          <a:xfrm>
            <a:off x="0" y="5780088"/>
            <a:ext cx="15067078" cy="463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TextBox 10"/>
          <p:cNvSpPr txBox="1"/>
          <p:nvPr/>
        </p:nvSpPr>
        <p:spPr>
          <a:xfrm>
            <a:off x="8538882" y="1371600"/>
            <a:ext cx="2514600" cy="4031873"/>
          </a:xfrm>
          <a:prstGeom prst="rect">
            <a:avLst/>
          </a:prstGeom>
          <a:noFill/>
        </p:spPr>
        <p:txBody>
          <a:bodyPr wrap="square" rtlCol="0">
            <a:spAutoFit/>
          </a:bodyPr>
          <a:lstStyle/>
          <a:p>
            <a:r>
              <a:rPr lang="en-US" sz="3200" dirty="0" err="1" smtClean="0">
                <a:solidFill>
                  <a:srgbClr val="FF0000"/>
                </a:solidFill>
                <a:latin typeface="Times New Roman" panose="02020603050405020304" pitchFamily="18" charset="0"/>
                <a:cs typeface="Times New Roman" panose="02020603050405020304" pitchFamily="18" charset="0"/>
              </a:rPr>
              <a:t>Thảo</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luận</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cặp</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đôi</a:t>
            </a:r>
            <a:endParaRPr lang="en-US" sz="3200" dirty="0" smtClean="0">
              <a:solidFill>
                <a:srgbClr val="FF0000"/>
              </a:solidFill>
              <a:latin typeface="Times New Roman" panose="02020603050405020304" pitchFamily="18" charset="0"/>
              <a:cs typeface="Times New Roman" panose="02020603050405020304" pitchFamily="18" charset="0"/>
            </a:endParaRPr>
          </a:p>
          <a:p>
            <a:pPr algn="just"/>
            <a:r>
              <a:rPr lang="en-US" sz="3200" dirty="0" err="1" smtClean="0">
                <a:solidFill>
                  <a:srgbClr val="1C11AF"/>
                </a:solidFill>
                <a:latin typeface="Times New Roman" panose="02020603050405020304" pitchFamily="18" charset="0"/>
                <a:cs typeface="Times New Roman" panose="02020603050405020304" pitchFamily="18" charset="0"/>
              </a:rPr>
              <a:t>Dựa</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vào</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hình</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ảnh</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bên</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nêu</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hậu</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quả</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của</a:t>
            </a:r>
            <a:r>
              <a:rPr lang="en-US" sz="3200" dirty="0" smtClean="0">
                <a:solidFill>
                  <a:srgbClr val="1C11AF"/>
                </a:solidFill>
                <a:latin typeface="Times New Roman" panose="02020603050405020304" pitchFamily="18" charset="0"/>
                <a:cs typeface="Times New Roman" panose="02020603050405020304" pitchFamily="18" charset="0"/>
              </a:rPr>
              <a:t> ô </a:t>
            </a:r>
            <a:r>
              <a:rPr lang="en-US" sz="3200" dirty="0" err="1" smtClean="0">
                <a:solidFill>
                  <a:srgbClr val="1C11AF"/>
                </a:solidFill>
                <a:latin typeface="Times New Roman" panose="02020603050405020304" pitchFamily="18" charset="0"/>
                <a:cs typeface="Times New Roman" panose="02020603050405020304" pitchFamily="18" charset="0"/>
              </a:rPr>
              <a:t>nhiễm</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môi</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trường</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không</a:t>
            </a:r>
            <a:r>
              <a:rPr lang="en-US" sz="3200" dirty="0" smtClean="0">
                <a:solidFill>
                  <a:srgbClr val="1C11AF"/>
                </a:solidFill>
                <a:latin typeface="Times New Roman" panose="02020603050405020304" pitchFamily="18" charset="0"/>
                <a:cs typeface="Times New Roman" panose="02020603050405020304" pitchFamily="18" charset="0"/>
              </a:rPr>
              <a:t> </a:t>
            </a:r>
            <a:r>
              <a:rPr lang="en-US" sz="3200" dirty="0" err="1" smtClean="0">
                <a:solidFill>
                  <a:srgbClr val="1C11AF"/>
                </a:solidFill>
                <a:latin typeface="Times New Roman" panose="02020603050405020304" pitchFamily="18" charset="0"/>
                <a:cs typeface="Times New Roman" panose="02020603050405020304" pitchFamily="18" charset="0"/>
              </a:rPr>
              <a:t>khí</a:t>
            </a:r>
            <a:r>
              <a:rPr lang="en-US" sz="3200" dirty="0" smtClean="0">
                <a:solidFill>
                  <a:srgbClr val="1C11AF"/>
                </a:solidFill>
                <a:latin typeface="Times New Roman" panose="02020603050405020304" pitchFamily="18" charset="0"/>
                <a:cs typeface="Times New Roman" panose="02020603050405020304" pitchFamily="18" charset="0"/>
              </a:rPr>
              <a:t>?</a:t>
            </a:r>
            <a:endParaRPr lang="en-US" sz="3200" dirty="0">
              <a:solidFill>
                <a:srgbClr val="1C11A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37818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772ED40-292C-4A46-90A2-2D1D87B939DE}"/>
              </a:ext>
            </a:extLst>
          </p:cNvPr>
          <p:cNvSpPr txBox="1"/>
          <p:nvPr/>
        </p:nvSpPr>
        <p:spPr>
          <a:xfrm>
            <a:off x="188389" y="235556"/>
            <a:ext cx="5428639" cy="584775"/>
          </a:xfrm>
          <a:prstGeom prst="rect">
            <a:avLst/>
          </a:prstGeom>
          <a:solidFill>
            <a:srgbClr val="00B050"/>
          </a:solidFill>
        </p:spPr>
        <p:txBody>
          <a:bodyPr wrap="square" rtlCol="0">
            <a:spAutoFit/>
          </a:bodyPr>
          <a:lstStyle/>
          <a:p>
            <a:r>
              <a:rPr lang="vi-VN" sz="3200" b="1" dirty="0">
                <a:solidFill>
                  <a:schemeClr val="bg1"/>
                </a:solidFill>
                <a:latin typeface="+mj-lt"/>
              </a:rPr>
              <a:t>b. Bảo vệ môi trường nước</a:t>
            </a:r>
            <a:endParaRPr lang="en-US" sz="3200" b="1" dirty="0">
              <a:solidFill>
                <a:schemeClr val="bg1"/>
              </a:solidFill>
              <a:latin typeface="+mj-lt"/>
            </a:endParaRPr>
          </a:p>
        </p:txBody>
      </p:sp>
      <p:sp>
        <p:nvSpPr>
          <p:cNvPr id="9" name="Rectangle 8">
            <a:extLst>
              <a:ext uri="{FF2B5EF4-FFF2-40B4-BE49-F238E27FC236}">
                <a16:creationId xmlns:a16="http://schemas.microsoft.com/office/drawing/2014/main" id="{4A2A828D-BA9B-4C00-98EE-BE06239A9B9A}"/>
              </a:ext>
            </a:extLst>
          </p:cNvPr>
          <p:cNvSpPr/>
          <p:nvPr/>
        </p:nvSpPr>
        <p:spPr>
          <a:xfrm>
            <a:off x="304800" y="1652380"/>
            <a:ext cx="11615364" cy="646331"/>
          </a:xfrm>
          <a:prstGeom prst="rect">
            <a:avLst/>
          </a:prstGeom>
        </p:spPr>
        <p:txBody>
          <a:bodyPr wrap="square">
            <a:spAutoFit/>
          </a:bodyPr>
          <a:lstStyle/>
          <a:p>
            <a:pPr marL="571500" indent="-571500" algn="just">
              <a:buFont typeface="Wingdings" panose="05000000000000000000" pitchFamily="2" charset="2"/>
              <a:buChar char="ü"/>
            </a:pPr>
            <a:r>
              <a:rPr lang="vi-VN" sz="3600" dirty="0">
                <a:solidFill>
                  <a:srgbClr val="1B04FA"/>
                </a:solidFill>
                <a:latin typeface="Times New Roman" panose="02020603050405020304" pitchFamily="18" charset="0"/>
                <a:cs typeface="Times New Roman" panose="02020603050405020304" pitchFamily="18" charset="0"/>
              </a:rPr>
              <a:t>Chất thải từ các hoạt động sản xuất và sinh hoạt.</a:t>
            </a:r>
          </a:p>
        </p:txBody>
      </p:sp>
      <p:pic>
        <p:nvPicPr>
          <p:cNvPr id="10" name="Picture 2">
            <a:extLst>
              <a:ext uri="{FF2B5EF4-FFF2-40B4-BE49-F238E27FC236}">
                <a16:creationId xmlns:a16="http://schemas.microsoft.com/office/drawing/2014/main" id="{52D2C872-58CB-4338-8FD4-EE02D52907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7358"/>
          <a:stretch/>
        </p:blipFill>
        <p:spPr bwMode="auto">
          <a:xfrm>
            <a:off x="304800" y="2574875"/>
            <a:ext cx="5794351" cy="3223593"/>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3C2FBE3D-9EF2-44C7-AAB2-BAA01AAF27CA}"/>
              </a:ext>
            </a:extLst>
          </p:cNvPr>
          <p:cNvGrpSpPr/>
          <p:nvPr/>
        </p:nvGrpSpPr>
        <p:grpSpPr>
          <a:xfrm>
            <a:off x="271836" y="827088"/>
            <a:ext cx="4254926" cy="923330"/>
            <a:chOff x="536533" y="2851551"/>
            <a:chExt cx="4254926" cy="923330"/>
          </a:xfrm>
        </p:grpSpPr>
        <p:sp>
          <p:nvSpPr>
            <p:cNvPr id="13" name="TextBox 12">
              <a:extLst>
                <a:ext uri="{FF2B5EF4-FFF2-40B4-BE49-F238E27FC236}">
                  <a16:creationId xmlns:a16="http://schemas.microsoft.com/office/drawing/2014/main" id="{54627C94-29BB-4955-BE1E-A56105F607F4}"/>
                </a:ext>
              </a:extLst>
            </p:cNvPr>
            <p:cNvSpPr txBox="1"/>
            <p:nvPr/>
          </p:nvSpPr>
          <p:spPr>
            <a:xfrm>
              <a:off x="536533" y="2851551"/>
              <a:ext cx="3458817" cy="923330"/>
            </a:xfrm>
            <a:prstGeom prst="rect">
              <a:avLst/>
            </a:prstGeom>
            <a:noFill/>
          </p:spPr>
          <p:txBody>
            <a:bodyPr wrap="square" rtlCol="0">
              <a:spAutoFit/>
            </a:bodyPr>
            <a:lstStyle/>
            <a:p>
              <a:r>
                <a:rPr lang="en-US" sz="5400">
                  <a:solidFill>
                    <a:srgbClr val="FF0066"/>
                  </a:solidFill>
                  <a:sym typeface="Wingdings" panose="05000000000000000000" pitchFamily="2" charset="2"/>
                </a:rPr>
                <a:t></a:t>
              </a:r>
              <a:endParaRPr lang="en-US" sz="2000">
                <a:solidFill>
                  <a:srgbClr val="FF0066"/>
                </a:solidFill>
              </a:endParaRPr>
            </a:p>
          </p:txBody>
        </p:sp>
        <p:sp>
          <p:nvSpPr>
            <p:cNvPr id="14" name="TextBox 13">
              <a:extLst>
                <a:ext uri="{FF2B5EF4-FFF2-40B4-BE49-F238E27FC236}">
                  <a16:creationId xmlns:a16="http://schemas.microsoft.com/office/drawing/2014/main" id="{BED427A6-9F30-4C1E-B44A-2C5FEDC905A9}"/>
                </a:ext>
              </a:extLst>
            </p:cNvPr>
            <p:cNvSpPr txBox="1"/>
            <p:nvPr/>
          </p:nvSpPr>
          <p:spPr>
            <a:xfrm>
              <a:off x="1332642" y="3008367"/>
              <a:ext cx="3458817" cy="584775"/>
            </a:xfrm>
            <a:prstGeom prst="rect">
              <a:avLst/>
            </a:prstGeom>
            <a:noFill/>
          </p:spPr>
          <p:txBody>
            <a:bodyPr wrap="square" rtlCol="0">
              <a:spAutoFit/>
            </a:bodyPr>
            <a:lstStyle/>
            <a:p>
              <a:r>
                <a:rPr lang="vi-VN" sz="3200" b="1" dirty="0">
                  <a:solidFill>
                    <a:srgbClr val="FF0066"/>
                  </a:solidFill>
                  <a:latin typeface="+mj-lt"/>
                  <a:sym typeface="Wingdings" panose="05000000000000000000" pitchFamily="2" charset="2"/>
                </a:rPr>
                <a:t>Nguyên nhân</a:t>
              </a:r>
              <a:endParaRPr lang="en-US" sz="3200" b="1" dirty="0">
                <a:solidFill>
                  <a:srgbClr val="FF0066"/>
                </a:solidFill>
                <a:latin typeface="+mj-lt"/>
              </a:endParaRPr>
            </a:p>
          </p:txBody>
        </p:sp>
      </p:grpSp>
      <p:pic>
        <p:nvPicPr>
          <p:cNvPr id="16" name="Picture 15" descr="A picture containing ground, outdoor, rock, nature&#10;&#10;Description automatically generated">
            <a:extLst>
              <a:ext uri="{FF2B5EF4-FFF2-40B4-BE49-F238E27FC236}">
                <a16:creationId xmlns:a16="http://schemas.microsoft.com/office/drawing/2014/main" id="{0B888BCB-20CC-43A9-B95B-280D8C62FC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7460" y="2574875"/>
            <a:ext cx="5433022" cy="3223593"/>
          </a:xfrm>
          <a:prstGeom prst="rect">
            <a:avLst/>
          </a:prstGeom>
        </p:spPr>
      </p:pic>
    </p:spTree>
    <p:extLst>
      <p:ext uri="{BB962C8B-B14F-4D97-AF65-F5344CB8AC3E}">
        <p14:creationId xmlns:p14="http://schemas.microsoft.com/office/powerpoint/2010/main" val="383447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619" descr="Kết quả hình ảnh cho hậu quả của ô nhiễm môi trườ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7" y="161517"/>
            <a:ext cx="3718150" cy="3151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637" descr="Kết quả hình ảnh cho hậu quả của ô nhiễm môi trườ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8941" y="1258752"/>
            <a:ext cx="7961619" cy="456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87" descr="Con sông Đáy cũng giống sông Nhuệ, phần thượng nguồn mới về với Hà Nội, được mệnh danh “sông trăng, sông lụa” cũng đang phải oằn mình với ô nhiễm. Nước sông ô nhiễm nghiêm trọng nhưng vẫn là nguồn nước tưới chủ yếu cho các cánh đồng dọc lưu vực sô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707" y="3390021"/>
            <a:ext cx="3718150" cy="3262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5736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8" descr="ô nhiễm môi trường, hình ảnh, thế giới, môi trường sống, nguy hại, rác thải, bảo vệ, Trái đ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272" y="213769"/>
            <a:ext cx="5025425" cy="2776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ounded Rectangle 1"/>
          <p:cNvSpPr>
            <a:spLocks noChangeArrowheads="1"/>
          </p:cNvSpPr>
          <p:nvPr/>
        </p:nvSpPr>
        <p:spPr bwMode="auto">
          <a:xfrm>
            <a:off x="5340093" y="2990192"/>
            <a:ext cx="1899420" cy="969237"/>
          </a:xfrm>
          <a:prstGeom prst="roundRect">
            <a:avLst>
              <a:gd name="adj" fmla="val 16667"/>
            </a:avLst>
          </a:prstGeom>
          <a:solidFill>
            <a:srgbClr val="BBE0E3"/>
          </a:solidFill>
          <a:ln w="25400">
            <a:solidFill>
              <a:srgbClr val="89A4A7"/>
            </a:solidFill>
            <a:round/>
            <a:headEnd/>
            <a:tailEnd/>
          </a:ln>
        </p:spPr>
        <p:txBody>
          <a:bodyPr vert="horz" wrap="square" lIns="59436" tIns="29718" rIns="59436" bIns="29718"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err="1" smtClean="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Hậu</a:t>
            </a:r>
            <a:r>
              <a:rPr kumimoji="0" lang="en-US" altLang="en-US" sz="28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800" b="1" i="0" u="none" strike="noStrike" cap="none" normalizeH="0" baseline="0" dirty="0" err="1" smtClean="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quả</a:t>
            </a: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pic>
        <p:nvPicPr>
          <p:cNvPr id="2" name="Picture 1"/>
          <p:cNvPicPr>
            <a:picLocks noChangeAspect="1"/>
          </p:cNvPicPr>
          <p:nvPr/>
        </p:nvPicPr>
        <p:blipFill>
          <a:blip r:embed="rId3"/>
          <a:stretch>
            <a:fillRect/>
          </a:stretch>
        </p:blipFill>
        <p:spPr>
          <a:xfrm>
            <a:off x="102971" y="3582546"/>
            <a:ext cx="5240726" cy="3275454"/>
          </a:xfrm>
          <a:prstGeom prst="rect">
            <a:avLst/>
          </a:prstGeom>
        </p:spPr>
      </p:pic>
      <p:pic>
        <p:nvPicPr>
          <p:cNvPr id="4" name="Picture 3"/>
          <p:cNvPicPr>
            <a:picLocks noChangeAspect="1"/>
          </p:cNvPicPr>
          <p:nvPr/>
        </p:nvPicPr>
        <p:blipFill>
          <a:blip r:embed="rId4"/>
          <a:stretch>
            <a:fillRect/>
          </a:stretch>
        </p:blipFill>
        <p:spPr>
          <a:xfrm>
            <a:off x="7156268" y="36251"/>
            <a:ext cx="4527505" cy="3012848"/>
          </a:xfrm>
          <a:prstGeom prst="rect">
            <a:avLst/>
          </a:prstGeom>
        </p:spPr>
      </p:pic>
      <p:pic>
        <p:nvPicPr>
          <p:cNvPr id="5" name="Picture 4"/>
          <p:cNvPicPr>
            <a:picLocks noChangeAspect="1"/>
          </p:cNvPicPr>
          <p:nvPr/>
        </p:nvPicPr>
        <p:blipFill>
          <a:blip r:embed="rId5"/>
          <a:stretch>
            <a:fillRect/>
          </a:stretch>
        </p:blipFill>
        <p:spPr>
          <a:xfrm>
            <a:off x="7329964" y="3657084"/>
            <a:ext cx="4353809" cy="3256286"/>
          </a:xfrm>
          <a:prstGeom prst="rect">
            <a:avLst/>
          </a:prstGeom>
        </p:spPr>
      </p:pic>
    </p:spTree>
    <p:extLst>
      <p:ext uri="{BB962C8B-B14F-4D97-AF65-F5344CB8AC3E}">
        <p14:creationId xmlns:p14="http://schemas.microsoft.com/office/powerpoint/2010/main" val="25501565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22499ED-E531-4488-980A-E96E95C89A55}"/>
              </a:ext>
            </a:extLst>
          </p:cNvPr>
          <p:cNvGrpSpPr/>
          <p:nvPr/>
        </p:nvGrpSpPr>
        <p:grpSpPr>
          <a:xfrm>
            <a:off x="344162" y="820331"/>
            <a:ext cx="4228801" cy="923330"/>
            <a:chOff x="562658" y="3044776"/>
            <a:chExt cx="4228801" cy="923330"/>
          </a:xfrm>
        </p:grpSpPr>
        <p:sp>
          <p:nvSpPr>
            <p:cNvPr id="7" name="TextBox 6">
              <a:extLst>
                <a:ext uri="{FF2B5EF4-FFF2-40B4-BE49-F238E27FC236}">
                  <a16:creationId xmlns:a16="http://schemas.microsoft.com/office/drawing/2014/main" id="{1968CE83-497D-4964-8E73-8DCA0936737A}"/>
                </a:ext>
              </a:extLst>
            </p:cNvPr>
            <p:cNvSpPr txBox="1"/>
            <p:nvPr/>
          </p:nvSpPr>
          <p:spPr>
            <a:xfrm>
              <a:off x="562658" y="3044776"/>
              <a:ext cx="3458817" cy="923330"/>
            </a:xfrm>
            <a:prstGeom prst="rect">
              <a:avLst/>
            </a:prstGeom>
            <a:noFill/>
          </p:spPr>
          <p:txBody>
            <a:bodyPr wrap="square" rtlCol="0">
              <a:spAutoFit/>
            </a:bodyPr>
            <a:lstStyle/>
            <a:p>
              <a:r>
                <a:rPr lang="en-US" sz="5400" dirty="0">
                  <a:solidFill>
                    <a:srgbClr val="FF0066"/>
                  </a:solidFill>
                  <a:sym typeface="Wingdings" panose="05000000000000000000" pitchFamily="2" charset="2"/>
                </a:rPr>
                <a:t></a:t>
              </a:r>
              <a:endParaRPr lang="en-US" sz="2000" dirty="0">
                <a:solidFill>
                  <a:srgbClr val="FF0066"/>
                </a:solidFill>
              </a:endParaRPr>
            </a:p>
          </p:txBody>
        </p:sp>
        <p:sp>
          <p:nvSpPr>
            <p:cNvPr id="8" name="TextBox 7">
              <a:extLst>
                <a:ext uri="{FF2B5EF4-FFF2-40B4-BE49-F238E27FC236}">
                  <a16:creationId xmlns:a16="http://schemas.microsoft.com/office/drawing/2014/main" id="{271B16AD-CC9C-4B98-9E8E-264CDB018AFD}"/>
                </a:ext>
              </a:extLst>
            </p:cNvPr>
            <p:cNvSpPr txBox="1"/>
            <p:nvPr/>
          </p:nvSpPr>
          <p:spPr>
            <a:xfrm>
              <a:off x="1341902" y="3173203"/>
              <a:ext cx="3449557" cy="584775"/>
            </a:xfrm>
            <a:prstGeom prst="rect">
              <a:avLst/>
            </a:prstGeom>
            <a:noFill/>
          </p:spPr>
          <p:txBody>
            <a:bodyPr wrap="square" rtlCol="0">
              <a:spAutoFit/>
            </a:bodyPr>
            <a:lstStyle/>
            <a:p>
              <a:r>
                <a:rPr lang="vi-VN" sz="3200" b="1" dirty="0">
                  <a:solidFill>
                    <a:srgbClr val="FF0066"/>
                  </a:solidFill>
                  <a:latin typeface="+mj-lt"/>
                  <a:sym typeface="Wingdings" panose="05000000000000000000" pitchFamily="2" charset="2"/>
                </a:rPr>
                <a:t>Giải pháp</a:t>
              </a:r>
              <a:endParaRPr lang="en-US" sz="3200" b="1" dirty="0">
                <a:solidFill>
                  <a:srgbClr val="FF0066"/>
                </a:solidFill>
                <a:latin typeface="+mj-lt"/>
              </a:endParaRPr>
            </a:p>
          </p:txBody>
        </p:sp>
      </p:grpSp>
      <p:sp>
        <p:nvSpPr>
          <p:cNvPr id="10" name="Rectangle 9">
            <a:extLst>
              <a:ext uri="{FF2B5EF4-FFF2-40B4-BE49-F238E27FC236}">
                <a16:creationId xmlns:a16="http://schemas.microsoft.com/office/drawing/2014/main" id="{97D7E94B-9A33-4960-902E-DA08DC54CF0E}"/>
              </a:ext>
            </a:extLst>
          </p:cNvPr>
          <p:cNvSpPr/>
          <p:nvPr/>
        </p:nvSpPr>
        <p:spPr>
          <a:xfrm>
            <a:off x="0" y="3429000"/>
            <a:ext cx="6000375" cy="1569660"/>
          </a:xfrm>
          <a:prstGeom prst="rect">
            <a:avLst/>
          </a:prstGeom>
        </p:spPr>
        <p:txBody>
          <a:bodyPr wrap="square">
            <a:spAutoFit/>
          </a:bodyPr>
          <a:lstStyle/>
          <a:p>
            <a:pPr marL="457200" indent="-457200" algn="just">
              <a:buFont typeface="Wingdings" panose="05000000000000000000" pitchFamily="2" charset="2"/>
              <a:buChar char="ü"/>
            </a:pPr>
            <a:r>
              <a:rPr lang="en-US" sz="3200" dirty="0" smtClean="0">
                <a:solidFill>
                  <a:srgbClr val="1B04FA"/>
                </a:solidFill>
                <a:latin typeface="Times New Roman" panose="02020603050405020304" pitchFamily="18" charset="0"/>
                <a:cs typeface="Times New Roman" panose="02020603050405020304" pitchFamily="18" charset="0"/>
              </a:rPr>
              <a:t>X</a:t>
            </a:r>
            <a:r>
              <a:rPr lang="vi-VN" sz="3200" dirty="0" smtClean="0">
                <a:solidFill>
                  <a:srgbClr val="1B04FA"/>
                </a:solidFill>
                <a:latin typeface="Times New Roman" panose="02020603050405020304" pitchFamily="18" charset="0"/>
                <a:cs typeface="Times New Roman" panose="02020603050405020304" pitchFamily="18" charset="0"/>
              </a:rPr>
              <a:t>ử </a:t>
            </a:r>
            <a:r>
              <a:rPr lang="vi-VN" sz="3200" dirty="0">
                <a:solidFill>
                  <a:srgbClr val="1B04FA"/>
                </a:solidFill>
                <a:latin typeface="Times New Roman" panose="02020603050405020304" pitchFamily="18" charset="0"/>
                <a:cs typeface="Times New Roman" panose="02020603050405020304" pitchFamily="18" charset="0"/>
              </a:rPr>
              <a:t>lí rác thải, nước thải từ sinh hoạt, công nghiệp trước khi thải ra môi trường.</a:t>
            </a:r>
          </a:p>
        </p:txBody>
      </p:sp>
      <p:pic>
        <p:nvPicPr>
          <p:cNvPr id="14" name="Picture 2" descr="nguồn ô nhiễm">
            <a:extLst>
              <a:ext uri="{FF2B5EF4-FFF2-40B4-BE49-F238E27FC236}">
                <a16:creationId xmlns:a16="http://schemas.microsoft.com/office/drawing/2014/main" id="{7DCD896C-29AB-48EB-8896-56F410EC8D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55" t="5973"/>
          <a:stretch/>
        </p:blipFill>
        <p:spPr bwMode="auto">
          <a:xfrm>
            <a:off x="6219369" y="1243431"/>
            <a:ext cx="5873588" cy="4961093"/>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40D3279E-A9C5-40D2-BC45-499E173BAAE4}"/>
              </a:ext>
            </a:extLst>
          </p:cNvPr>
          <p:cNvSpPr/>
          <p:nvPr/>
        </p:nvSpPr>
        <p:spPr>
          <a:xfrm>
            <a:off x="95625" y="1759483"/>
            <a:ext cx="6089722" cy="1569660"/>
          </a:xfrm>
          <a:prstGeom prst="rect">
            <a:avLst/>
          </a:prstGeom>
        </p:spPr>
        <p:txBody>
          <a:bodyPr wrap="square">
            <a:spAutoFit/>
          </a:bodyPr>
          <a:lstStyle/>
          <a:p>
            <a:pPr marL="457200" indent="-457200" algn="just">
              <a:buFont typeface="Wingdings" panose="05000000000000000000" pitchFamily="2" charset="2"/>
              <a:buChar char="ü"/>
            </a:pPr>
            <a:r>
              <a:rPr lang="vi-VN" sz="3200" dirty="0">
                <a:solidFill>
                  <a:srgbClr val="1B04FA"/>
                </a:solidFill>
                <a:latin typeface="+mj-lt"/>
              </a:rPr>
              <a:t>Tăng cường kiểm tra đầu ra nguồn rác thải, hóa chất độc hại từ nông nghiệp.</a:t>
            </a:r>
          </a:p>
        </p:txBody>
      </p:sp>
      <p:sp>
        <p:nvSpPr>
          <p:cNvPr id="11" name="TextBox 10">
            <a:extLst>
              <a:ext uri="{FF2B5EF4-FFF2-40B4-BE49-F238E27FC236}">
                <a16:creationId xmlns:a16="http://schemas.microsoft.com/office/drawing/2014/main" id="{4772ED40-292C-4A46-90A2-2D1D87B939DE}"/>
              </a:ext>
            </a:extLst>
          </p:cNvPr>
          <p:cNvSpPr txBox="1"/>
          <p:nvPr/>
        </p:nvSpPr>
        <p:spPr>
          <a:xfrm>
            <a:off x="188389" y="235556"/>
            <a:ext cx="5428639" cy="584775"/>
          </a:xfrm>
          <a:prstGeom prst="rect">
            <a:avLst/>
          </a:prstGeom>
          <a:solidFill>
            <a:srgbClr val="00B050"/>
          </a:solidFill>
        </p:spPr>
        <p:txBody>
          <a:bodyPr wrap="square" rtlCol="0">
            <a:spAutoFit/>
          </a:bodyPr>
          <a:lstStyle/>
          <a:p>
            <a:r>
              <a:rPr lang="vi-VN" sz="3200" b="1" dirty="0">
                <a:solidFill>
                  <a:schemeClr val="bg1"/>
                </a:solidFill>
                <a:latin typeface="+mj-lt"/>
              </a:rPr>
              <a:t>b. Bảo vệ môi trường nước</a:t>
            </a:r>
            <a:endParaRPr lang="en-US" sz="3200" b="1" dirty="0">
              <a:solidFill>
                <a:schemeClr val="bg1"/>
              </a:solidFill>
              <a:latin typeface="+mj-lt"/>
            </a:endParaRPr>
          </a:p>
        </p:txBody>
      </p:sp>
    </p:spTree>
    <p:extLst>
      <p:ext uri="{BB962C8B-B14F-4D97-AF65-F5344CB8AC3E}">
        <p14:creationId xmlns:p14="http://schemas.microsoft.com/office/powerpoint/2010/main" val="395387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s343853_3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369" y="260300"/>
            <a:ext cx="5180898" cy="5180898"/>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28" descr="ANd9GcRrGbHcJSFtdsMvfFphlJW-GSYndly6jg9gpTik4fJxKZRNpMHsF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2010" y="260300"/>
            <a:ext cx="6272865" cy="518089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4"/>
          <p:cNvSpPr>
            <a:spLocks noChangeArrowheads="1"/>
          </p:cNvSpPr>
          <p:nvPr/>
        </p:nvSpPr>
        <p:spPr bwMode="auto">
          <a:xfrm>
            <a:off x="0" y="2876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34290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4" name="Rectangle 5"/>
          <p:cNvSpPr>
            <a:spLocks noChangeArrowheads="1"/>
          </p:cNvSpPr>
          <p:nvPr/>
        </p:nvSpPr>
        <p:spPr bwMode="auto">
          <a:xfrm>
            <a:off x="482370" y="5840716"/>
            <a:ext cx="112350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342900" algn="ctr" defTabSz="914400" rtl="0" eaLnBrk="0" fontAlgn="base" latinLnBrk="0" hangingPunct="0">
              <a:lnSpc>
                <a:spcPct val="100000"/>
              </a:lnSpc>
              <a:spcBef>
                <a:spcPct val="0"/>
              </a:spcBef>
              <a:spcAft>
                <a:spcPct val="0"/>
              </a:spcAft>
              <a:buClrTx/>
              <a:buSzTx/>
              <a:buFontTx/>
              <a:buNone/>
              <a:tabLst/>
            </a:pP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thải</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thải</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môi</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en-US"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1237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 Arrow Callout 3"/>
          <p:cNvSpPr/>
          <p:nvPr/>
        </p:nvSpPr>
        <p:spPr>
          <a:xfrm>
            <a:off x="1541417" y="182879"/>
            <a:ext cx="9287692" cy="6701244"/>
          </a:xfrm>
          <a:prstGeom prst="quadArrow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140925" y="3513906"/>
            <a:ext cx="4049486" cy="584775"/>
          </a:xfrm>
          <a:prstGeom prst="rect">
            <a:avLst/>
          </a:prstGeom>
          <a:solidFill>
            <a:srgbClr val="92D050"/>
          </a:solidFill>
        </p:spPr>
        <p:txBody>
          <a:bodyPr wrap="square" rtlCol="0">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PHẢN ỨNG NHANH</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489266" y="2177142"/>
            <a:ext cx="3505200" cy="707886"/>
          </a:xfrm>
          <a:prstGeom prst="rect">
            <a:avLst/>
          </a:prstGeom>
          <a:solidFill>
            <a:schemeClr val="accent4"/>
          </a:solidFill>
        </p:spPr>
        <p:txBody>
          <a:bodyPr wrap="square" rtlCol="0">
            <a:spAutoFit/>
          </a:bodyPr>
          <a:lstStyle/>
          <a:p>
            <a:r>
              <a:rPr lang="en-US" sz="4000" b="1" dirty="0" smtClean="0">
                <a:solidFill>
                  <a:srgbClr val="FF0000"/>
                </a:solidFill>
                <a:latin typeface="Times New Roman" panose="02020603050405020304" pitchFamily="18" charset="0"/>
                <a:cs typeface="Times New Roman" panose="02020603050405020304" pitchFamily="18" charset="0"/>
              </a:rPr>
              <a:t>KHỞI ĐỘNG</a:t>
            </a:r>
            <a:endParaRPr 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9639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7046C4F-661B-4AA9-B864-9C84D6745403}"/>
              </a:ext>
            </a:extLst>
          </p:cNvPr>
          <p:cNvSpPr/>
          <p:nvPr/>
        </p:nvSpPr>
        <p:spPr>
          <a:xfrm>
            <a:off x="143691" y="1018903"/>
            <a:ext cx="11860867" cy="584775"/>
          </a:xfrm>
          <a:prstGeom prst="rect">
            <a:avLst/>
          </a:prstGeom>
        </p:spPr>
        <p:txBody>
          <a:bodyPr wrap="square">
            <a:spAutoFit/>
          </a:bodyPr>
          <a:lstStyle/>
          <a:p>
            <a:pPr marL="457200" indent="-457200" algn="just">
              <a:buFont typeface="Wingdings" panose="05000000000000000000" pitchFamily="2" charset="2"/>
              <a:buChar char="ü"/>
            </a:pPr>
            <a:r>
              <a:rPr lang="vi-VN" sz="3200" dirty="0">
                <a:solidFill>
                  <a:srgbClr val="1B04FA"/>
                </a:solidFill>
                <a:latin typeface="+mj-lt"/>
              </a:rPr>
              <a:t>Kiểm soát, xử lí các nguồn gây ô nhiễm từ hoạt động kinh tế biển.</a:t>
            </a:r>
          </a:p>
        </p:txBody>
      </p:sp>
      <p:pic>
        <p:nvPicPr>
          <p:cNvPr id="1028" name="Picture 4">
            <a:extLst>
              <a:ext uri="{FF2B5EF4-FFF2-40B4-BE49-F238E27FC236}">
                <a16:creationId xmlns:a16="http://schemas.microsoft.com/office/drawing/2014/main" id="{49AB144F-4C73-4554-9C87-924646B944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9287" y="1921057"/>
            <a:ext cx="9130748" cy="477343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772ED40-292C-4A46-90A2-2D1D87B939DE}"/>
              </a:ext>
            </a:extLst>
          </p:cNvPr>
          <p:cNvSpPr txBox="1"/>
          <p:nvPr/>
        </p:nvSpPr>
        <p:spPr>
          <a:xfrm>
            <a:off x="188389" y="235556"/>
            <a:ext cx="5428639" cy="584775"/>
          </a:xfrm>
          <a:prstGeom prst="rect">
            <a:avLst/>
          </a:prstGeom>
          <a:solidFill>
            <a:srgbClr val="00B050"/>
          </a:solidFill>
        </p:spPr>
        <p:txBody>
          <a:bodyPr wrap="square" rtlCol="0">
            <a:spAutoFit/>
          </a:bodyPr>
          <a:lstStyle/>
          <a:p>
            <a:r>
              <a:rPr lang="vi-VN" sz="3200" b="1" dirty="0">
                <a:solidFill>
                  <a:schemeClr val="bg1"/>
                </a:solidFill>
                <a:latin typeface="+mj-lt"/>
              </a:rPr>
              <a:t>b. Bảo vệ môi trường nước</a:t>
            </a:r>
            <a:endParaRPr lang="en-US" sz="3200" b="1" dirty="0">
              <a:solidFill>
                <a:schemeClr val="bg1"/>
              </a:solidFill>
              <a:latin typeface="+mj-lt"/>
            </a:endParaRPr>
          </a:p>
        </p:txBody>
      </p:sp>
    </p:spTree>
    <p:extLst>
      <p:ext uri="{BB962C8B-B14F-4D97-AF65-F5344CB8AC3E}">
        <p14:creationId xmlns:p14="http://schemas.microsoft.com/office/powerpoint/2010/main" val="207350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barn(inVertical)">
                                      <p:cBhvr>
                                        <p:cTn id="1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90C9D61-8401-472E-9489-4CABD0ADB044}"/>
              </a:ext>
            </a:extLst>
          </p:cNvPr>
          <p:cNvSpPr/>
          <p:nvPr/>
        </p:nvSpPr>
        <p:spPr>
          <a:xfrm>
            <a:off x="95624" y="1370664"/>
            <a:ext cx="11907985" cy="584775"/>
          </a:xfrm>
          <a:prstGeom prst="rect">
            <a:avLst/>
          </a:prstGeom>
        </p:spPr>
        <p:txBody>
          <a:bodyPr wrap="square">
            <a:spAutoFit/>
          </a:bodyPr>
          <a:lstStyle/>
          <a:p>
            <a:pPr marL="457200" indent="-457200" algn="just">
              <a:buFont typeface="Wingdings" panose="05000000000000000000" pitchFamily="2" charset="2"/>
              <a:buChar char="ü"/>
            </a:pPr>
            <a:r>
              <a:rPr lang="vi-VN" sz="3200" dirty="0">
                <a:solidFill>
                  <a:srgbClr val="1B04FA"/>
                </a:solidFill>
                <a:latin typeface="+mj-lt"/>
              </a:rPr>
              <a:t>Nâng cao ý thức của người dân trong bảo vệ môi trường nước,…</a:t>
            </a:r>
            <a:endParaRPr lang="en-US" sz="3200" dirty="0">
              <a:solidFill>
                <a:srgbClr val="1B04FA"/>
              </a:solidFill>
              <a:latin typeface="+mj-lt"/>
            </a:endParaRPr>
          </a:p>
        </p:txBody>
      </p:sp>
      <p:grpSp>
        <p:nvGrpSpPr>
          <p:cNvPr id="13" name="Group 12">
            <a:extLst>
              <a:ext uri="{FF2B5EF4-FFF2-40B4-BE49-F238E27FC236}">
                <a16:creationId xmlns:a16="http://schemas.microsoft.com/office/drawing/2014/main" id="{91CCA50F-2EDE-4F41-B7A7-D05F74A57174}"/>
              </a:ext>
            </a:extLst>
          </p:cNvPr>
          <p:cNvGrpSpPr/>
          <p:nvPr/>
        </p:nvGrpSpPr>
        <p:grpSpPr>
          <a:xfrm>
            <a:off x="6507377" y="2399552"/>
            <a:ext cx="5496233" cy="3990686"/>
            <a:chOff x="3009899" y="294837"/>
            <a:chExt cx="7744475" cy="6268325"/>
          </a:xfrm>
        </p:grpSpPr>
        <p:pic>
          <p:nvPicPr>
            <p:cNvPr id="14" name="Picture 13">
              <a:extLst>
                <a:ext uri="{FF2B5EF4-FFF2-40B4-BE49-F238E27FC236}">
                  <a16:creationId xmlns:a16="http://schemas.microsoft.com/office/drawing/2014/main" id="{AD271D5A-ACC2-49BE-A1A2-24AE4C381DE7}"/>
                </a:ext>
              </a:extLst>
            </p:cNvPr>
            <p:cNvPicPr>
              <a:picLocks noChangeAspect="1"/>
            </p:cNvPicPr>
            <p:nvPr/>
          </p:nvPicPr>
          <p:blipFill rotWithShape="1">
            <a:blip r:embed="rId2"/>
            <a:srcRect l="16876"/>
            <a:stretch/>
          </p:blipFill>
          <p:spPr>
            <a:xfrm>
              <a:off x="3009899" y="294837"/>
              <a:ext cx="7744475" cy="6268325"/>
            </a:xfrm>
            <a:prstGeom prst="rect">
              <a:avLst/>
            </a:prstGeom>
          </p:spPr>
        </p:pic>
        <p:sp>
          <p:nvSpPr>
            <p:cNvPr id="15" name="Rectangle 14">
              <a:extLst>
                <a:ext uri="{FF2B5EF4-FFF2-40B4-BE49-F238E27FC236}">
                  <a16:creationId xmlns:a16="http://schemas.microsoft.com/office/drawing/2014/main" id="{452C242E-3D83-486F-ADB0-B60AC3473E2D}"/>
                </a:ext>
              </a:extLst>
            </p:cNvPr>
            <p:cNvSpPr/>
            <p:nvPr/>
          </p:nvSpPr>
          <p:spPr>
            <a:xfrm>
              <a:off x="3009899" y="1099930"/>
              <a:ext cx="1721127" cy="2729948"/>
            </a:xfrm>
            <a:prstGeom prst="rect">
              <a:avLst/>
            </a:prstGeom>
            <a:solidFill>
              <a:srgbClr val="F4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FEFF"/>
                </a:solidFill>
              </a:endParaRPr>
            </a:p>
          </p:txBody>
        </p:sp>
      </p:grpSp>
      <p:pic>
        <p:nvPicPr>
          <p:cNvPr id="3" name="Picture 2">
            <a:extLst>
              <a:ext uri="{FF2B5EF4-FFF2-40B4-BE49-F238E27FC236}">
                <a16:creationId xmlns:a16="http://schemas.microsoft.com/office/drawing/2014/main" id="{99A6CE9B-29F6-4764-A7D7-734D1F310280}"/>
              </a:ext>
            </a:extLst>
          </p:cNvPr>
          <p:cNvPicPr>
            <a:picLocks noChangeAspect="1"/>
          </p:cNvPicPr>
          <p:nvPr/>
        </p:nvPicPr>
        <p:blipFill>
          <a:blip r:embed="rId3"/>
          <a:stretch>
            <a:fillRect/>
          </a:stretch>
        </p:blipFill>
        <p:spPr>
          <a:xfrm>
            <a:off x="188390" y="2399551"/>
            <a:ext cx="6208351" cy="3990686"/>
          </a:xfrm>
          <a:prstGeom prst="rect">
            <a:avLst/>
          </a:prstGeom>
        </p:spPr>
      </p:pic>
      <p:sp>
        <p:nvSpPr>
          <p:cNvPr id="10" name="TextBox 9">
            <a:extLst>
              <a:ext uri="{FF2B5EF4-FFF2-40B4-BE49-F238E27FC236}">
                <a16:creationId xmlns:a16="http://schemas.microsoft.com/office/drawing/2014/main" id="{4772ED40-292C-4A46-90A2-2D1D87B939DE}"/>
              </a:ext>
            </a:extLst>
          </p:cNvPr>
          <p:cNvSpPr txBox="1"/>
          <p:nvPr/>
        </p:nvSpPr>
        <p:spPr>
          <a:xfrm>
            <a:off x="188389" y="235556"/>
            <a:ext cx="5428639" cy="584775"/>
          </a:xfrm>
          <a:prstGeom prst="rect">
            <a:avLst/>
          </a:prstGeom>
          <a:solidFill>
            <a:srgbClr val="00B050"/>
          </a:solidFill>
        </p:spPr>
        <p:txBody>
          <a:bodyPr wrap="square" rtlCol="0">
            <a:spAutoFit/>
          </a:bodyPr>
          <a:lstStyle/>
          <a:p>
            <a:r>
              <a:rPr lang="vi-VN" sz="3200" b="1" dirty="0">
                <a:solidFill>
                  <a:schemeClr val="bg1"/>
                </a:solidFill>
                <a:latin typeface="+mj-lt"/>
              </a:rPr>
              <a:t>b. Bảo vệ môi trường nước</a:t>
            </a:r>
            <a:endParaRPr lang="en-US" sz="3200" b="1" dirty="0">
              <a:solidFill>
                <a:schemeClr val="bg1"/>
              </a:solidFill>
              <a:latin typeface="+mj-lt"/>
            </a:endParaRPr>
          </a:p>
        </p:txBody>
      </p:sp>
    </p:spTree>
    <p:extLst>
      <p:ext uri="{BB962C8B-B14F-4D97-AF65-F5344CB8AC3E}">
        <p14:creationId xmlns:p14="http://schemas.microsoft.com/office/powerpoint/2010/main" val="2692535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15047" y="-161570"/>
            <a:ext cx="7510896" cy="6897024"/>
          </a:xfrm>
          <a:prstGeom prst="rect">
            <a:avLst/>
          </a:prstGeom>
        </p:spPr>
      </p:pic>
      <p:sp>
        <p:nvSpPr>
          <p:cNvPr id="4" name="Cloud Callout 3"/>
          <p:cNvSpPr/>
          <p:nvPr/>
        </p:nvSpPr>
        <p:spPr>
          <a:xfrm>
            <a:off x="209006" y="1397726"/>
            <a:ext cx="3252651" cy="3030583"/>
          </a:xfrm>
          <a:prstGeom prst="cloudCallout">
            <a:avLst>
              <a:gd name="adj1" fmla="val 79534"/>
              <a:gd name="adj2" fmla="val -2615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940526" y="2220686"/>
            <a:ext cx="2050868" cy="1077218"/>
          </a:xfrm>
          <a:prstGeom prst="rect">
            <a:avLst/>
          </a:prstGeom>
          <a:noFill/>
        </p:spPr>
        <p:txBody>
          <a:bodyPr wrap="square" rtlCol="0">
            <a:spAutoFit/>
          </a:bodyPr>
          <a:lstStyle/>
          <a:p>
            <a:pPr algn="ctr"/>
            <a:r>
              <a:rPr lang="en-US" sz="3200" b="1" dirty="0" smtClean="0">
                <a:solidFill>
                  <a:srgbClr val="FF0000"/>
                </a:solidFill>
                <a:latin typeface="Times New Roman" panose="02020603050405020304" pitchFamily="18" charset="0"/>
                <a:cs typeface="Times New Roman" panose="02020603050405020304" pitchFamily="18" charset="0"/>
              </a:rPr>
              <a:t>THÔNG ĐIỆP</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9858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C975AF1-8BB4-444D-993E-F98C38C51C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96229" y="-49894"/>
            <a:ext cx="3743987"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flipV="1">
            <a:off x="696686" y="6343386"/>
            <a:ext cx="10566400" cy="56923"/>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696686" y="5428344"/>
            <a:ext cx="10566400" cy="18299"/>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flipV="1">
            <a:off x="977530" y="4199531"/>
            <a:ext cx="10174514" cy="72572"/>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1857829" y="3627573"/>
            <a:ext cx="8650514" cy="120848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2562690" y="3616550"/>
            <a:ext cx="7037773" cy="941796"/>
          </a:xfrm>
          <a:prstGeom prst="rect">
            <a:avLst/>
          </a:prstGeom>
          <a:noFill/>
        </p:spPr>
        <p:txBody>
          <a:bodyPr wrap="square" rtlCol="0">
            <a:spAutoFit/>
          </a:bodyPr>
          <a:lstStyle/>
          <a:p>
            <a:pPr algn="just">
              <a:lnSpc>
                <a:spcPct val="115000"/>
              </a:lnSpc>
            </a:pPr>
            <a:r>
              <a:rPr lang="en-US" sz="2400" b="1" dirty="0" err="1">
                <a:solidFill>
                  <a:schemeClr val="bg1"/>
                </a:solidFill>
                <a:latin typeface="Times New Roman"/>
                <a:ea typeface="Calibri"/>
                <a:cs typeface="Times New Roman"/>
              </a:rPr>
              <a:t>Câu</a:t>
            </a:r>
            <a:r>
              <a:rPr lang="en-US" sz="2400" b="1" dirty="0">
                <a:solidFill>
                  <a:schemeClr val="bg1"/>
                </a:solidFill>
                <a:latin typeface="Times New Roman"/>
                <a:ea typeface="Calibri"/>
                <a:cs typeface="Times New Roman"/>
              </a:rPr>
              <a:t> 1</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Đâu</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không</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phải</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nguyên</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nhân</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chính</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dẫn</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đến</a:t>
            </a:r>
            <a:r>
              <a:rPr lang="en-US" sz="2400" b="1" dirty="0" smtClean="0">
                <a:solidFill>
                  <a:schemeClr val="bg1"/>
                </a:solidFill>
                <a:latin typeface="Times New Roman"/>
                <a:ea typeface="Calibri"/>
                <a:cs typeface="Times New Roman"/>
              </a:rPr>
              <a:t> ô </a:t>
            </a:r>
            <a:r>
              <a:rPr lang="en-US" sz="2400" b="1" dirty="0" err="1" smtClean="0">
                <a:solidFill>
                  <a:schemeClr val="bg1"/>
                </a:solidFill>
                <a:latin typeface="Times New Roman"/>
                <a:ea typeface="Calibri"/>
                <a:cs typeface="Times New Roman"/>
              </a:rPr>
              <a:t>nhiễm</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môi</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trường</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không</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khí</a:t>
            </a:r>
            <a:r>
              <a:rPr lang="en-US" sz="2400" b="1" dirty="0" smtClean="0">
                <a:solidFill>
                  <a:schemeClr val="bg1"/>
                </a:solidFill>
                <a:latin typeface="Times New Roman"/>
                <a:ea typeface="Calibri"/>
                <a:cs typeface="Times New Roman"/>
              </a:rPr>
              <a:t> ở </a:t>
            </a:r>
            <a:r>
              <a:rPr lang="en-US" sz="2400" b="1" dirty="0" err="1" smtClean="0">
                <a:solidFill>
                  <a:schemeClr val="bg1"/>
                </a:solidFill>
                <a:latin typeface="Times New Roman"/>
                <a:ea typeface="Calibri"/>
                <a:cs typeface="Times New Roman"/>
              </a:rPr>
              <a:t>châu</a:t>
            </a:r>
            <a:r>
              <a:rPr lang="en-US" sz="2400" b="1" dirty="0" smtClean="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Âu</a:t>
            </a:r>
            <a:r>
              <a:rPr lang="en-US" sz="2400" b="1" dirty="0" smtClean="0">
                <a:solidFill>
                  <a:schemeClr val="bg1"/>
                </a:solidFill>
                <a:latin typeface="Times New Roman"/>
                <a:ea typeface="Calibri"/>
                <a:cs typeface="Times New Roman"/>
              </a:rPr>
              <a:t>?</a:t>
            </a:r>
            <a:endParaRPr lang="en-US" sz="2400" dirty="0">
              <a:solidFill>
                <a:schemeClr val="bg1"/>
              </a:solidFill>
              <a:ea typeface="Calibri"/>
              <a:cs typeface="Times New Roman"/>
            </a:endParaRPr>
          </a:p>
        </p:txBody>
      </p:sp>
      <p:sp>
        <p:nvSpPr>
          <p:cNvPr id="15" name="bang c">
            <a:extLst>
              <a:ext uri="{FF2B5EF4-FFF2-40B4-BE49-F238E27FC236}">
                <a16:creationId xmlns:a16="http://schemas.microsoft.com/office/drawing/2014/main" id="{D0E6AFB4-275F-4728-9A13-27E00F9EA3A2}"/>
              </a:ext>
            </a:extLst>
          </p:cNvPr>
          <p:cNvSpPr/>
          <p:nvPr/>
        </p:nvSpPr>
        <p:spPr>
          <a:xfrm flipH="1">
            <a:off x="1277257" y="5958223"/>
            <a:ext cx="4787530" cy="79529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6125921" y="5038286"/>
            <a:ext cx="4774306" cy="72512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5" name="cau hoi c">
            <a:extLst>
              <a:ext uri="{FF2B5EF4-FFF2-40B4-BE49-F238E27FC236}">
                <a16:creationId xmlns:a16="http://schemas.microsoft.com/office/drawing/2014/main" id="{9897B1B9-EB78-41AF-AC33-1E8F7714B11F}"/>
              </a:ext>
            </a:extLst>
          </p:cNvPr>
          <p:cNvSpPr txBox="1"/>
          <p:nvPr/>
        </p:nvSpPr>
        <p:spPr>
          <a:xfrm>
            <a:off x="2352214" y="6063493"/>
            <a:ext cx="3487814" cy="400110"/>
          </a:xfrm>
          <a:prstGeom prst="rect">
            <a:avLst/>
          </a:prstGeom>
          <a:noFill/>
        </p:spPr>
        <p:txBody>
          <a:bodyPr wrap="square" rtlCol="0">
            <a:spAutoFit/>
          </a:bodyPr>
          <a:lstStyle/>
          <a:p>
            <a:pPr marL="342900" indent="-342900">
              <a:buClr>
                <a:prstClr val="white"/>
              </a:buClr>
              <a:buFont typeface="Wingdings" panose="05000000000000000000" pitchFamily="2" charset="2"/>
              <a:buChar char=""/>
            </a:pPr>
            <a:r>
              <a:rPr lang="en-US" sz="2000" dirty="0">
                <a:solidFill>
                  <a:srgbClr val="FFC000"/>
                </a:solidFill>
                <a:ea typeface="Tahoma" panose="020B0604030504040204" pitchFamily="34" charset="0"/>
                <a:cs typeface="Tahoma" panose="020B0604030504040204" pitchFamily="34" charset="0"/>
              </a:rPr>
              <a:t>C. </a:t>
            </a:r>
            <a:r>
              <a:rPr lang="en-US" sz="2000" dirty="0" err="1" smtClean="0">
                <a:solidFill>
                  <a:schemeClr val="bg1"/>
                </a:solidFill>
                <a:ea typeface="Tahoma" panose="020B0604030504040204" pitchFamily="34" charset="0"/>
                <a:cs typeface="Tahoma" panose="020B0604030504040204" pitchFamily="34" charset="0"/>
              </a:rPr>
              <a:t>Núi</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lửa</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phun</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trào</a:t>
            </a:r>
            <a:endParaRPr lang="en-US" sz="2000" dirty="0">
              <a:solidFill>
                <a:schemeClr val="bg1"/>
              </a:solidFill>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6350680" y="5197163"/>
            <a:ext cx="3487814" cy="1015663"/>
          </a:xfrm>
          <a:prstGeom prst="rect">
            <a:avLst/>
          </a:prstGeom>
          <a:noFill/>
        </p:spPr>
        <p:txBody>
          <a:bodyPr wrap="square" rtlCol="0">
            <a:spAutoFit/>
          </a:bodyPr>
          <a:lstStyle/>
          <a:p>
            <a:pPr marL="342900" indent="-342900">
              <a:buClr>
                <a:prstClr val="white"/>
              </a:buClr>
              <a:buFont typeface="Wingdings" panose="05000000000000000000" pitchFamily="2" charset="2"/>
              <a:buChar char="w"/>
              <a:defRPr/>
            </a:pPr>
            <a:r>
              <a:rPr lang="en-US" sz="2000" dirty="0">
                <a:solidFill>
                  <a:srgbClr val="FFC000"/>
                </a:solidFill>
                <a:ea typeface="Tahoma" panose="020B0604030504040204" pitchFamily="34" charset="0"/>
                <a:cs typeface="Tahoma" panose="020B0604030504040204" pitchFamily="34" charset="0"/>
              </a:rPr>
              <a:t>B. </a:t>
            </a:r>
            <a:r>
              <a:rPr lang="en-US" sz="2000" dirty="0" err="1" smtClean="0">
                <a:solidFill>
                  <a:schemeClr val="bg1"/>
                </a:solidFill>
              </a:rPr>
              <a:t>Hoạt</a:t>
            </a:r>
            <a:r>
              <a:rPr lang="en-US" sz="2000" dirty="0" smtClean="0">
                <a:solidFill>
                  <a:schemeClr val="bg1"/>
                </a:solidFill>
              </a:rPr>
              <a:t> </a:t>
            </a:r>
            <a:r>
              <a:rPr lang="en-US" sz="2000" dirty="0" err="1" smtClean="0">
                <a:solidFill>
                  <a:schemeClr val="bg1"/>
                </a:solidFill>
              </a:rPr>
              <a:t>động</a:t>
            </a:r>
            <a:r>
              <a:rPr lang="en-US" sz="2000" dirty="0" smtClean="0">
                <a:solidFill>
                  <a:schemeClr val="bg1"/>
                </a:solidFill>
              </a:rPr>
              <a:t> </a:t>
            </a:r>
            <a:r>
              <a:rPr lang="en-US" sz="2000" dirty="0" err="1" smtClean="0">
                <a:solidFill>
                  <a:schemeClr val="bg1"/>
                </a:solidFill>
              </a:rPr>
              <a:t>sinh</a:t>
            </a:r>
            <a:r>
              <a:rPr lang="en-US" sz="2000" dirty="0" smtClean="0">
                <a:solidFill>
                  <a:schemeClr val="bg1"/>
                </a:solidFill>
              </a:rPr>
              <a:t> </a:t>
            </a:r>
            <a:r>
              <a:rPr lang="en-US" sz="2000" dirty="0" err="1" smtClean="0">
                <a:solidFill>
                  <a:schemeClr val="bg1"/>
                </a:solidFill>
              </a:rPr>
              <a:t>hoạt</a:t>
            </a:r>
            <a:endParaRPr lang="en-US" sz="2000" dirty="0">
              <a:solidFill>
                <a:schemeClr val="bg1"/>
              </a:solidFill>
            </a:endParaRPr>
          </a:p>
          <a:p>
            <a:pPr marL="342900" indent="-342900">
              <a:buClr>
                <a:prstClr val="white"/>
              </a:buClr>
              <a:buFont typeface="Wingdings" panose="05000000000000000000" pitchFamily="2" charset="2"/>
              <a:buChar char="w"/>
              <a:defRPr/>
            </a:pPr>
            <a:endParaRPr lang="en-US" sz="2000" dirty="0">
              <a:solidFill>
                <a:prstClr val="black"/>
              </a:solidFill>
            </a:endParaRPr>
          </a:p>
          <a:p>
            <a:pPr marL="342900" indent="-342900">
              <a:buClr>
                <a:prstClr val="white"/>
              </a:buClr>
              <a:buFont typeface="Wingdings" panose="05000000000000000000" pitchFamily="2" charset="2"/>
              <a:buChar char="w"/>
              <a:defRPr/>
            </a:pPr>
            <a:endParaRPr lang="en-US" sz="2000" dirty="0">
              <a:solidFill>
                <a:prstClr val="white"/>
              </a:solidFill>
              <a:ea typeface="Tahoma" panose="020B0604030504040204" pitchFamily="34" charset="0"/>
              <a:cs typeface="Tahoma" panose="020B0604030504040204" pitchFamily="34" charset="0"/>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1277257" y="5094960"/>
            <a:ext cx="4788822" cy="75676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6125917" y="5958223"/>
            <a:ext cx="4875911" cy="79529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2353507" y="5197162"/>
            <a:ext cx="3487814" cy="400110"/>
          </a:xfrm>
          <a:prstGeom prst="rect">
            <a:avLst/>
          </a:prstGeom>
          <a:noFill/>
        </p:spPr>
        <p:txBody>
          <a:bodyPr wrap="square" rtlCol="0">
            <a:spAutoFit/>
          </a:bodyPr>
          <a:lstStyle/>
          <a:p>
            <a:r>
              <a:rPr lang="en-US" sz="2000" dirty="0">
                <a:solidFill>
                  <a:srgbClr val="FFC000"/>
                </a:solidFill>
                <a:ea typeface="Tahoma" panose="020B0604030504040204" pitchFamily="34" charset="0"/>
                <a:cs typeface="Tahoma" panose="020B0604030504040204" pitchFamily="34" charset="0"/>
              </a:rPr>
              <a:t>A. </a:t>
            </a:r>
            <a:r>
              <a:rPr lang="en-US" sz="2000" dirty="0" err="1" smtClean="0">
                <a:solidFill>
                  <a:schemeClr val="bg1"/>
                </a:solidFill>
              </a:rPr>
              <a:t>Hoạt</a:t>
            </a:r>
            <a:r>
              <a:rPr lang="en-US" sz="2000" dirty="0" smtClean="0">
                <a:solidFill>
                  <a:schemeClr val="bg1"/>
                </a:solidFill>
              </a:rPr>
              <a:t> </a:t>
            </a:r>
            <a:r>
              <a:rPr lang="en-US" sz="2000" dirty="0" err="1" smtClean="0">
                <a:solidFill>
                  <a:schemeClr val="bg1"/>
                </a:solidFill>
              </a:rPr>
              <a:t>động</a:t>
            </a:r>
            <a:r>
              <a:rPr lang="en-US" sz="2000" dirty="0" smtClean="0">
                <a:solidFill>
                  <a:schemeClr val="bg1"/>
                </a:solidFill>
              </a:rPr>
              <a:t> </a:t>
            </a:r>
            <a:r>
              <a:rPr lang="en-US" sz="2000" dirty="0" err="1" smtClean="0">
                <a:solidFill>
                  <a:schemeClr val="bg1"/>
                </a:solidFill>
              </a:rPr>
              <a:t>sản</a:t>
            </a:r>
            <a:r>
              <a:rPr lang="en-US" sz="2000" dirty="0" smtClean="0">
                <a:solidFill>
                  <a:schemeClr val="bg1"/>
                </a:solidFill>
              </a:rPr>
              <a:t> </a:t>
            </a:r>
            <a:r>
              <a:rPr lang="en-US" sz="2000" dirty="0" err="1" smtClean="0">
                <a:solidFill>
                  <a:schemeClr val="bg1"/>
                </a:solidFill>
              </a:rPr>
              <a:t>xuất</a:t>
            </a:r>
            <a:endParaRPr lang="en-US" sz="2000" dirty="0">
              <a:solidFill>
                <a:schemeClr val="bg1"/>
              </a:solidFil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6350680" y="6060425"/>
            <a:ext cx="3487814" cy="400110"/>
          </a:xfrm>
          <a:prstGeom prst="rect">
            <a:avLst/>
          </a:prstGeom>
          <a:noFill/>
        </p:spPr>
        <p:txBody>
          <a:bodyPr wrap="square" rtlCol="0">
            <a:spAutoFit/>
          </a:bodyPr>
          <a:lstStyle/>
          <a:p>
            <a:pPr marL="342900" indent="-342900">
              <a:buClr>
                <a:prstClr val="white"/>
              </a:buClr>
              <a:buFont typeface="Wingdings" panose="05000000000000000000" pitchFamily="2" charset="2"/>
              <a:buChar char="w"/>
            </a:pPr>
            <a:r>
              <a:rPr lang="en-US" sz="2000" dirty="0">
                <a:solidFill>
                  <a:srgbClr val="FFC000"/>
                </a:solidFill>
                <a:ea typeface="Tahoma" panose="020B0604030504040204" pitchFamily="34" charset="0"/>
                <a:cs typeface="Tahoma" panose="020B0604030504040204" pitchFamily="34" charset="0"/>
              </a:rPr>
              <a:t>D. </a:t>
            </a:r>
            <a:r>
              <a:rPr lang="en-US" sz="2000" dirty="0" err="1" smtClean="0">
                <a:solidFill>
                  <a:schemeClr val="bg1"/>
                </a:solidFill>
              </a:rPr>
              <a:t>Vận</a:t>
            </a:r>
            <a:r>
              <a:rPr lang="en-US" sz="2000" dirty="0" smtClean="0">
                <a:solidFill>
                  <a:schemeClr val="bg1"/>
                </a:solidFill>
              </a:rPr>
              <a:t> </a:t>
            </a:r>
            <a:r>
              <a:rPr lang="en-US" sz="2000" dirty="0" err="1" smtClean="0">
                <a:solidFill>
                  <a:schemeClr val="bg1"/>
                </a:solidFill>
              </a:rPr>
              <a:t>tải</a:t>
            </a:r>
            <a:r>
              <a:rPr lang="en-US" sz="2000" dirty="0" smtClean="0">
                <a:solidFill>
                  <a:schemeClr val="bg1"/>
                </a:solidFill>
              </a:rPr>
              <a:t> </a:t>
            </a:r>
            <a:r>
              <a:rPr lang="en-US" sz="2000" dirty="0" err="1" smtClean="0">
                <a:solidFill>
                  <a:schemeClr val="bg1"/>
                </a:solidFill>
              </a:rPr>
              <a:t>đường</a:t>
            </a:r>
            <a:r>
              <a:rPr lang="en-US" sz="2000" dirty="0" smtClean="0">
                <a:solidFill>
                  <a:schemeClr val="bg1"/>
                </a:solidFill>
              </a:rPr>
              <a:t> </a:t>
            </a:r>
            <a:r>
              <a:rPr lang="en-US" sz="2000" dirty="0" err="1" smtClean="0">
                <a:solidFill>
                  <a:schemeClr val="bg1"/>
                </a:solidFill>
              </a:rPr>
              <a:t>bộ</a:t>
            </a:r>
            <a:endParaRPr lang="en-US" sz="2000" dirty="0">
              <a:solidFill>
                <a:schemeClr val="bg1"/>
              </a:solidFill>
              <a:ea typeface="Tahoma" panose="020B0604030504040204" pitchFamily="34" charset="0"/>
              <a:cs typeface="Tahoma" panose="020B0604030504040204" pitchFamily="34"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192001" y="863863"/>
            <a:ext cx="365522"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192001" y="1478697"/>
            <a:ext cx="365522"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200179" y="2074159"/>
            <a:ext cx="365522"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2200179" y="2630415"/>
            <a:ext cx="365522" cy="487363"/>
          </a:xfrm>
          <a:prstGeom prst="rect">
            <a:avLst/>
          </a:prstGeom>
        </p:spPr>
      </p:pic>
    </p:spTree>
    <p:extLst>
      <p:ext uri="{BB962C8B-B14F-4D97-AF65-F5344CB8AC3E}">
        <p14:creationId xmlns:p14="http://schemas.microsoft.com/office/powerpoint/2010/main" val="403471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9C01B56-DA3A-41A9-AE57-D9F13F2E19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65599" y="-205823"/>
            <a:ext cx="4149724" cy="3888370"/>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1364343" y="6310678"/>
            <a:ext cx="9477828" cy="32065"/>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flipV="1">
            <a:off x="1190171" y="5446643"/>
            <a:ext cx="9652000" cy="25243"/>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flipV="1">
            <a:off x="885371" y="4209144"/>
            <a:ext cx="9782629" cy="43542"/>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1364343" y="3584278"/>
            <a:ext cx="8808731" cy="119500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2116184" y="3799432"/>
            <a:ext cx="7484280" cy="461665"/>
          </a:xfrm>
          <a:prstGeom prst="rect">
            <a:avLst/>
          </a:prstGeom>
          <a:noFill/>
        </p:spPr>
        <p:txBody>
          <a:bodyPr wrap="square" rtlCol="0">
            <a:spAutoFit/>
          </a:bodyPr>
          <a:lstStyle/>
          <a:p>
            <a:pPr>
              <a:defRPr/>
            </a:pPr>
            <a:r>
              <a:rPr lang="en-US" sz="2400" b="1" dirty="0" err="1">
                <a:solidFill>
                  <a:schemeClr val="bg1"/>
                </a:solidFill>
              </a:rPr>
              <a:t>Câu</a:t>
            </a:r>
            <a:r>
              <a:rPr lang="en-US" sz="2400" b="1" dirty="0">
                <a:solidFill>
                  <a:schemeClr val="bg1"/>
                </a:solidFill>
              </a:rPr>
              <a:t> 2: </a:t>
            </a:r>
            <a:r>
              <a:rPr lang="en-US" sz="2400" b="1" dirty="0" err="1" smtClean="0">
                <a:solidFill>
                  <a:schemeClr val="bg1"/>
                </a:solidFill>
              </a:rPr>
              <a:t>Hậu</a:t>
            </a:r>
            <a:r>
              <a:rPr lang="en-US" sz="2400" b="1" dirty="0" smtClean="0">
                <a:solidFill>
                  <a:schemeClr val="bg1"/>
                </a:solidFill>
              </a:rPr>
              <a:t> </a:t>
            </a:r>
            <a:r>
              <a:rPr lang="en-US" sz="2400" b="1" dirty="0" err="1" smtClean="0">
                <a:solidFill>
                  <a:schemeClr val="bg1"/>
                </a:solidFill>
              </a:rPr>
              <a:t>quả</a:t>
            </a:r>
            <a:r>
              <a:rPr lang="en-US" sz="2400" b="1" dirty="0" smtClean="0">
                <a:solidFill>
                  <a:schemeClr val="bg1"/>
                </a:solidFill>
              </a:rPr>
              <a:t> </a:t>
            </a:r>
            <a:r>
              <a:rPr lang="en-US" sz="2400" b="1" dirty="0" err="1" smtClean="0">
                <a:solidFill>
                  <a:schemeClr val="bg1"/>
                </a:solidFill>
              </a:rPr>
              <a:t>của</a:t>
            </a:r>
            <a:r>
              <a:rPr lang="en-US" sz="2400" b="1" dirty="0" smtClean="0">
                <a:solidFill>
                  <a:schemeClr val="bg1"/>
                </a:solidFill>
              </a:rPr>
              <a:t> ô </a:t>
            </a:r>
            <a:r>
              <a:rPr lang="en-US" sz="2400" b="1" dirty="0" err="1" smtClean="0">
                <a:solidFill>
                  <a:schemeClr val="bg1"/>
                </a:solidFill>
              </a:rPr>
              <a:t>nhiễm</a:t>
            </a:r>
            <a:r>
              <a:rPr lang="en-US" sz="2400" b="1" dirty="0" smtClean="0">
                <a:solidFill>
                  <a:schemeClr val="bg1"/>
                </a:solidFill>
              </a:rPr>
              <a:t> </a:t>
            </a:r>
            <a:r>
              <a:rPr lang="en-US" sz="2400" b="1" dirty="0" err="1" smtClean="0">
                <a:solidFill>
                  <a:schemeClr val="bg1"/>
                </a:solidFill>
              </a:rPr>
              <a:t>môi</a:t>
            </a:r>
            <a:r>
              <a:rPr lang="en-US" sz="2400" b="1" dirty="0" smtClean="0">
                <a:solidFill>
                  <a:schemeClr val="bg1"/>
                </a:solidFill>
              </a:rPr>
              <a:t> </a:t>
            </a:r>
            <a:r>
              <a:rPr lang="en-US" sz="2400" b="1" dirty="0" err="1" smtClean="0">
                <a:solidFill>
                  <a:schemeClr val="bg1"/>
                </a:solidFill>
              </a:rPr>
              <a:t>trường</a:t>
            </a:r>
            <a:r>
              <a:rPr lang="en-US" sz="2400" b="1" dirty="0" smtClean="0">
                <a:solidFill>
                  <a:schemeClr val="bg1"/>
                </a:solidFill>
              </a:rPr>
              <a:t> </a:t>
            </a:r>
            <a:r>
              <a:rPr lang="en-US" sz="2400" b="1" dirty="0" err="1" smtClean="0">
                <a:solidFill>
                  <a:schemeClr val="bg1"/>
                </a:solidFill>
              </a:rPr>
              <a:t>không</a:t>
            </a:r>
            <a:r>
              <a:rPr lang="en-US" sz="2400" b="1" dirty="0" smtClean="0">
                <a:solidFill>
                  <a:schemeClr val="bg1"/>
                </a:solidFill>
              </a:rPr>
              <a:t> </a:t>
            </a:r>
            <a:r>
              <a:rPr lang="en-US" sz="2400" b="1" dirty="0" err="1" smtClean="0">
                <a:solidFill>
                  <a:schemeClr val="bg1"/>
                </a:solidFill>
              </a:rPr>
              <a:t>khí</a:t>
            </a:r>
            <a:r>
              <a:rPr lang="en-US" sz="2400" b="1" dirty="0" smtClean="0">
                <a:solidFill>
                  <a:schemeClr val="bg1"/>
                </a:solidFill>
              </a:rPr>
              <a:t> </a:t>
            </a:r>
            <a:r>
              <a:rPr lang="en-US" sz="2400" b="1" dirty="0" err="1" smtClean="0">
                <a:solidFill>
                  <a:schemeClr val="bg1"/>
                </a:solidFill>
              </a:rPr>
              <a:t>là</a:t>
            </a:r>
            <a:r>
              <a:rPr lang="en-US" sz="2400" b="1" dirty="0" smtClean="0">
                <a:solidFill>
                  <a:schemeClr val="bg1"/>
                </a:solidFill>
              </a:rPr>
              <a:t> </a:t>
            </a:r>
            <a:r>
              <a:rPr lang="en-US" sz="2400" b="1" dirty="0" err="1" smtClean="0">
                <a:solidFill>
                  <a:schemeClr val="bg1"/>
                </a:solidFill>
              </a:rPr>
              <a:t>gì</a:t>
            </a:r>
            <a:r>
              <a:rPr lang="en-US" sz="2400" dirty="0" smtClean="0">
                <a:solidFill>
                  <a:schemeClr val="bg1"/>
                </a:solidFill>
              </a:rPr>
              <a:t>?</a:t>
            </a:r>
            <a:endParaRPr lang="en-US" sz="2400" dirty="0">
              <a:solidFill>
                <a:schemeClr val="bg1"/>
              </a:solidFill>
            </a:endParaRPr>
          </a:p>
        </p:txBody>
      </p:sp>
      <p:sp>
        <p:nvSpPr>
          <p:cNvPr id="15" name="bang d">
            <a:extLst>
              <a:ext uri="{FF2B5EF4-FFF2-40B4-BE49-F238E27FC236}">
                <a16:creationId xmlns:a16="http://schemas.microsoft.com/office/drawing/2014/main" id="{D0E6AFB4-275F-4728-9A13-27E00F9EA3A2}"/>
              </a:ext>
            </a:extLst>
          </p:cNvPr>
          <p:cNvSpPr/>
          <p:nvPr/>
        </p:nvSpPr>
        <p:spPr>
          <a:xfrm flipH="1">
            <a:off x="6125920" y="5958222"/>
            <a:ext cx="4337428" cy="899777"/>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prstClr val="white"/>
              </a:buClr>
              <a:buFont typeface="Wingdings" panose="05000000000000000000" pitchFamily="2" charset="2"/>
              <a:buChar char="w"/>
              <a:defRPr/>
            </a:pPr>
            <a:endParaRPr lang="en-US">
              <a:solidFill>
                <a:prstClr val="white"/>
              </a:solidFill>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6125921" y="5094959"/>
            <a:ext cx="4179221" cy="76541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prstClr val="white"/>
              </a:buClr>
              <a:buFont typeface="Wingdings" panose="05000000000000000000" pitchFamily="2" charset="2"/>
              <a:buChar char="w"/>
              <a:defRPr/>
            </a:pPr>
            <a:endParaRPr lang="en-US">
              <a:solidFill>
                <a:prstClr val="white"/>
              </a:solidFill>
            </a:endParaRPr>
          </a:p>
        </p:txBody>
      </p:sp>
      <p:sp>
        <p:nvSpPr>
          <p:cNvPr id="25" name="cau hoi d">
            <a:extLst>
              <a:ext uri="{FF2B5EF4-FFF2-40B4-BE49-F238E27FC236}">
                <a16:creationId xmlns:a16="http://schemas.microsoft.com/office/drawing/2014/main" id="{9897B1B9-EB78-41AF-AC33-1E8F7714B11F}"/>
              </a:ext>
            </a:extLst>
          </p:cNvPr>
          <p:cNvSpPr txBox="1"/>
          <p:nvPr/>
        </p:nvSpPr>
        <p:spPr>
          <a:xfrm>
            <a:off x="6296297" y="6021976"/>
            <a:ext cx="4008845" cy="707886"/>
          </a:xfrm>
          <a:prstGeom prst="rect">
            <a:avLst/>
          </a:prstGeom>
          <a:noFill/>
        </p:spPr>
        <p:txBody>
          <a:bodyPr wrap="square" rtlCol="0">
            <a:spAutoFit/>
          </a:bodyPr>
          <a:lstStyle/>
          <a:p>
            <a:r>
              <a:rPr lang="en-US" sz="2000" dirty="0">
                <a:solidFill>
                  <a:schemeClr val="bg1"/>
                </a:solidFill>
                <a:ea typeface="Tahoma" panose="020B0604030504040204" pitchFamily="34" charset="0"/>
                <a:cs typeface="Tahoma" panose="020B0604030504040204" pitchFamily="34" charset="0"/>
              </a:rPr>
              <a:t>D. </a:t>
            </a:r>
            <a:r>
              <a:rPr lang="en-US" sz="2000" dirty="0" err="1" smtClean="0">
                <a:solidFill>
                  <a:schemeClr val="bg1"/>
                </a:solidFill>
              </a:rPr>
              <a:t>Gây</a:t>
            </a:r>
            <a:r>
              <a:rPr lang="en-US" sz="2000" dirty="0" smtClean="0">
                <a:solidFill>
                  <a:schemeClr val="bg1"/>
                </a:solidFill>
              </a:rPr>
              <a:t> </a:t>
            </a:r>
            <a:r>
              <a:rPr lang="en-US" sz="2000" dirty="0" err="1" smtClean="0">
                <a:solidFill>
                  <a:schemeClr val="bg1"/>
                </a:solidFill>
              </a:rPr>
              <a:t>các</a:t>
            </a:r>
            <a:r>
              <a:rPr lang="en-US" sz="2000" dirty="0" smtClean="0">
                <a:solidFill>
                  <a:schemeClr val="bg1"/>
                </a:solidFill>
              </a:rPr>
              <a:t> </a:t>
            </a:r>
            <a:r>
              <a:rPr lang="en-US" sz="2000" dirty="0" err="1" smtClean="0">
                <a:solidFill>
                  <a:schemeClr val="bg1"/>
                </a:solidFill>
              </a:rPr>
              <a:t>bệnh</a:t>
            </a:r>
            <a:r>
              <a:rPr lang="en-US" sz="2000" dirty="0" smtClean="0">
                <a:solidFill>
                  <a:schemeClr val="bg1"/>
                </a:solidFill>
              </a:rPr>
              <a:t> </a:t>
            </a:r>
            <a:r>
              <a:rPr lang="en-US" sz="2000" dirty="0" err="1" smtClean="0">
                <a:solidFill>
                  <a:schemeClr val="bg1"/>
                </a:solidFill>
              </a:rPr>
              <a:t>về</a:t>
            </a:r>
            <a:r>
              <a:rPr lang="en-US" sz="2000" dirty="0" smtClean="0">
                <a:solidFill>
                  <a:schemeClr val="bg1"/>
                </a:solidFill>
              </a:rPr>
              <a:t> da, </a:t>
            </a:r>
            <a:r>
              <a:rPr lang="en-US" sz="2000" dirty="0" err="1" smtClean="0">
                <a:solidFill>
                  <a:schemeClr val="bg1"/>
                </a:solidFill>
              </a:rPr>
              <a:t>hô</a:t>
            </a:r>
            <a:r>
              <a:rPr lang="en-US" sz="2000" dirty="0" smtClean="0">
                <a:solidFill>
                  <a:schemeClr val="bg1"/>
                </a:solidFill>
              </a:rPr>
              <a:t> </a:t>
            </a:r>
            <a:r>
              <a:rPr lang="en-US" sz="2000" dirty="0" err="1" smtClean="0">
                <a:solidFill>
                  <a:schemeClr val="bg1"/>
                </a:solidFill>
              </a:rPr>
              <a:t>hấp</a:t>
            </a:r>
            <a:r>
              <a:rPr lang="en-US" sz="2000" dirty="0" smtClean="0">
                <a:solidFill>
                  <a:schemeClr val="bg1"/>
                </a:solidFill>
              </a:rPr>
              <a:t>, </a:t>
            </a:r>
            <a:r>
              <a:rPr lang="en-US" sz="2000" dirty="0" err="1" smtClean="0">
                <a:solidFill>
                  <a:schemeClr val="bg1"/>
                </a:solidFill>
              </a:rPr>
              <a:t>mưa</a:t>
            </a:r>
            <a:r>
              <a:rPr lang="en-US" sz="2000" dirty="0" smtClean="0">
                <a:solidFill>
                  <a:schemeClr val="bg1"/>
                </a:solidFill>
              </a:rPr>
              <a:t> </a:t>
            </a:r>
            <a:r>
              <a:rPr lang="en-US" sz="2000" dirty="0" err="1" smtClean="0">
                <a:solidFill>
                  <a:schemeClr val="bg1"/>
                </a:solidFill>
              </a:rPr>
              <a:t>axit</a:t>
            </a:r>
            <a:r>
              <a:rPr lang="en-US" sz="2000" dirty="0" smtClean="0">
                <a:solidFill>
                  <a:schemeClr val="bg1"/>
                </a:solidFill>
              </a:rPr>
              <a:t>, </a:t>
            </a:r>
            <a:r>
              <a:rPr lang="en-US" sz="2000" dirty="0" err="1" smtClean="0">
                <a:solidFill>
                  <a:schemeClr val="bg1"/>
                </a:solidFill>
              </a:rPr>
              <a:t>trái</a:t>
            </a:r>
            <a:r>
              <a:rPr lang="en-US" sz="2000" dirty="0" smtClean="0">
                <a:solidFill>
                  <a:schemeClr val="bg1"/>
                </a:solidFill>
              </a:rPr>
              <a:t> </a:t>
            </a:r>
            <a:r>
              <a:rPr lang="en-US" sz="2000" dirty="0" err="1" smtClean="0">
                <a:solidFill>
                  <a:schemeClr val="bg1"/>
                </a:solidFill>
              </a:rPr>
              <a:t>đất</a:t>
            </a:r>
            <a:r>
              <a:rPr lang="en-US" sz="2000" dirty="0" smtClean="0">
                <a:solidFill>
                  <a:schemeClr val="bg1"/>
                </a:solidFill>
              </a:rPr>
              <a:t> </a:t>
            </a:r>
            <a:r>
              <a:rPr lang="en-US" sz="2000" dirty="0" err="1" smtClean="0">
                <a:solidFill>
                  <a:schemeClr val="bg1"/>
                </a:solidFill>
              </a:rPr>
              <a:t>nóng</a:t>
            </a:r>
            <a:r>
              <a:rPr lang="en-US" sz="2000" dirty="0" smtClean="0">
                <a:solidFill>
                  <a:schemeClr val="bg1"/>
                </a:solidFill>
              </a:rPr>
              <a:t> </a:t>
            </a:r>
            <a:r>
              <a:rPr lang="en-US" sz="2000" dirty="0" err="1" smtClean="0">
                <a:solidFill>
                  <a:schemeClr val="bg1"/>
                </a:solidFill>
              </a:rPr>
              <a:t>lên</a:t>
            </a:r>
            <a:endParaRPr lang="en-US" sz="2000" dirty="0">
              <a:solidFill>
                <a:schemeClr val="bg1"/>
              </a:solidFill>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6350680" y="5197162"/>
            <a:ext cx="3487814" cy="707886"/>
          </a:xfrm>
          <a:prstGeom prst="rect">
            <a:avLst/>
          </a:prstGeom>
          <a:noFill/>
        </p:spPr>
        <p:txBody>
          <a:bodyPr wrap="square" rtlCol="0">
            <a:spAutoFit/>
          </a:bodyPr>
          <a:lstStyle/>
          <a:p>
            <a:pPr marL="342900" indent="-342900">
              <a:buClr>
                <a:prstClr val="white"/>
              </a:buClr>
              <a:buFont typeface="Wingdings" panose="05000000000000000000" pitchFamily="2" charset="2"/>
              <a:buChar char="w"/>
              <a:defRPr/>
            </a:pPr>
            <a:r>
              <a:rPr lang="en-US" sz="2000" dirty="0">
                <a:solidFill>
                  <a:schemeClr val="bg1"/>
                </a:solidFill>
                <a:ea typeface="Tahoma" panose="020B0604030504040204" pitchFamily="34" charset="0"/>
                <a:cs typeface="Tahoma" panose="020B0604030504040204" pitchFamily="34" charset="0"/>
              </a:rPr>
              <a:t>B. </a:t>
            </a:r>
            <a:r>
              <a:rPr lang="en-US" sz="2000" dirty="0" err="1" smtClean="0">
                <a:solidFill>
                  <a:schemeClr val="bg1"/>
                </a:solidFill>
              </a:rPr>
              <a:t>Gây</a:t>
            </a:r>
            <a:r>
              <a:rPr lang="en-US" sz="2000" dirty="0" smtClean="0">
                <a:solidFill>
                  <a:schemeClr val="bg1"/>
                </a:solidFill>
              </a:rPr>
              <a:t> </a:t>
            </a:r>
            <a:r>
              <a:rPr lang="en-US" sz="2000" dirty="0" err="1" smtClean="0">
                <a:solidFill>
                  <a:schemeClr val="bg1"/>
                </a:solidFill>
              </a:rPr>
              <a:t>ra</a:t>
            </a:r>
            <a:r>
              <a:rPr lang="en-US" sz="2000" dirty="0" smtClean="0">
                <a:solidFill>
                  <a:schemeClr val="bg1"/>
                </a:solidFill>
              </a:rPr>
              <a:t> </a:t>
            </a:r>
            <a:r>
              <a:rPr lang="en-US" sz="2000" dirty="0" err="1" smtClean="0">
                <a:solidFill>
                  <a:schemeClr val="bg1"/>
                </a:solidFill>
              </a:rPr>
              <a:t>nhiều</a:t>
            </a:r>
            <a:r>
              <a:rPr lang="en-US" sz="2000" dirty="0" smtClean="0">
                <a:solidFill>
                  <a:schemeClr val="bg1"/>
                </a:solidFill>
              </a:rPr>
              <a:t> </a:t>
            </a:r>
            <a:r>
              <a:rPr lang="en-US" sz="2000" dirty="0" err="1" smtClean="0">
                <a:solidFill>
                  <a:schemeClr val="bg1"/>
                </a:solidFill>
              </a:rPr>
              <a:t>thảm</a:t>
            </a:r>
            <a:r>
              <a:rPr lang="en-US" sz="2000" dirty="0" smtClean="0">
                <a:solidFill>
                  <a:schemeClr val="bg1"/>
                </a:solidFill>
              </a:rPr>
              <a:t> </a:t>
            </a:r>
            <a:r>
              <a:rPr lang="en-US" sz="2000" dirty="0" err="1" smtClean="0">
                <a:solidFill>
                  <a:schemeClr val="bg1"/>
                </a:solidFill>
              </a:rPr>
              <a:t>họa</a:t>
            </a:r>
            <a:r>
              <a:rPr lang="en-US" sz="2000" dirty="0" smtClean="0">
                <a:solidFill>
                  <a:schemeClr val="bg1"/>
                </a:solidFill>
              </a:rPr>
              <a:t> </a:t>
            </a:r>
            <a:r>
              <a:rPr lang="en-US" sz="2000" dirty="0" err="1" smtClean="0">
                <a:solidFill>
                  <a:schemeClr val="bg1"/>
                </a:solidFill>
              </a:rPr>
              <a:t>về</a:t>
            </a:r>
            <a:r>
              <a:rPr lang="en-US" sz="2000" dirty="0" smtClean="0">
                <a:solidFill>
                  <a:schemeClr val="bg1"/>
                </a:solidFill>
              </a:rPr>
              <a:t> </a:t>
            </a:r>
            <a:r>
              <a:rPr lang="en-US" sz="2000" dirty="0" err="1" smtClean="0">
                <a:solidFill>
                  <a:schemeClr val="bg1"/>
                </a:solidFill>
              </a:rPr>
              <a:t>thiên</a:t>
            </a:r>
            <a:r>
              <a:rPr lang="en-US" sz="2000" dirty="0" smtClean="0">
                <a:solidFill>
                  <a:schemeClr val="bg1"/>
                </a:solidFill>
              </a:rPr>
              <a:t> </a:t>
            </a:r>
            <a:r>
              <a:rPr lang="en-US" sz="2000" dirty="0" err="1" smtClean="0">
                <a:solidFill>
                  <a:schemeClr val="bg1"/>
                </a:solidFill>
              </a:rPr>
              <a:t>nhiên</a:t>
            </a:r>
            <a:r>
              <a:rPr lang="en-US" sz="2000" dirty="0" smtClean="0"/>
              <a:t>.</a:t>
            </a:r>
            <a:endParaRPr lang="en-US" sz="2000" dirty="0"/>
          </a:p>
        </p:txBody>
      </p:sp>
      <p:sp>
        <p:nvSpPr>
          <p:cNvPr id="31" name="bang a">
            <a:extLst>
              <a:ext uri="{FF2B5EF4-FFF2-40B4-BE49-F238E27FC236}">
                <a16:creationId xmlns:a16="http://schemas.microsoft.com/office/drawing/2014/main" id="{8DD63B39-09F3-4F04-83CD-408FC7619A90}"/>
              </a:ext>
            </a:extLst>
          </p:cNvPr>
          <p:cNvSpPr/>
          <p:nvPr/>
        </p:nvSpPr>
        <p:spPr>
          <a:xfrm flipH="1">
            <a:off x="1814286" y="5094960"/>
            <a:ext cx="4251793" cy="66320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32" name="bang c">
            <a:extLst>
              <a:ext uri="{FF2B5EF4-FFF2-40B4-BE49-F238E27FC236}">
                <a16:creationId xmlns:a16="http://schemas.microsoft.com/office/drawing/2014/main" id="{A6F11D1C-4D08-4BAF-9A3D-4AC673B9036B}"/>
              </a:ext>
            </a:extLst>
          </p:cNvPr>
          <p:cNvSpPr/>
          <p:nvPr/>
        </p:nvSpPr>
        <p:spPr>
          <a:xfrm flipH="1">
            <a:off x="1814286" y="5958223"/>
            <a:ext cx="4251793" cy="70019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2011680" y="5197163"/>
            <a:ext cx="3829641" cy="707886"/>
          </a:xfrm>
          <a:prstGeom prst="rect">
            <a:avLst/>
          </a:prstGeom>
          <a:noFill/>
        </p:spPr>
        <p:txBody>
          <a:bodyPr wrap="square" rtlCol="0">
            <a:spAutoFit/>
          </a:bodyPr>
          <a:lstStyle/>
          <a:p>
            <a:pPr marL="342900" indent="-342900">
              <a:buClr>
                <a:prstClr val="white"/>
              </a:buClr>
              <a:buFont typeface="Wingdings" panose="05000000000000000000" pitchFamily="2" charset="2"/>
              <a:buChar char="w"/>
              <a:defRPr/>
            </a:pPr>
            <a:r>
              <a:rPr lang="en-US" sz="2000" dirty="0">
                <a:solidFill>
                  <a:schemeClr val="bg1"/>
                </a:solidFill>
                <a:ea typeface="Tahoma" panose="020B0604030504040204" pitchFamily="34" charset="0"/>
                <a:cs typeface="Tahoma" panose="020B0604030504040204" pitchFamily="34" charset="0"/>
              </a:rPr>
              <a:t>A. </a:t>
            </a:r>
            <a:r>
              <a:rPr lang="en-US" sz="2000" dirty="0" err="1" smtClean="0">
                <a:solidFill>
                  <a:schemeClr val="bg1"/>
                </a:solidFill>
              </a:rPr>
              <a:t>Làm</a:t>
            </a:r>
            <a:r>
              <a:rPr lang="en-US" sz="2000" dirty="0" smtClean="0">
                <a:solidFill>
                  <a:schemeClr val="bg1"/>
                </a:solidFill>
              </a:rPr>
              <a:t> </a:t>
            </a:r>
            <a:r>
              <a:rPr lang="en-US" sz="2000" dirty="0" err="1" smtClean="0">
                <a:solidFill>
                  <a:schemeClr val="bg1"/>
                </a:solidFill>
              </a:rPr>
              <a:t>mất</a:t>
            </a:r>
            <a:r>
              <a:rPr lang="en-US" sz="2000" dirty="0" smtClean="0">
                <a:solidFill>
                  <a:schemeClr val="bg1"/>
                </a:solidFill>
              </a:rPr>
              <a:t> </a:t>
            </a:r>
            <a:r>
              <a:rPr lang="en-US" sz="2000" dirty="0" err="1" smtClean="0">
                <a:solidFill>
                  <a:schemeClr val="bg1"/>
                </a:solidFill>
              </a:rPr>
              <a:t>cân</a:t>
            </a:r>
            <a:r>
              <a:rPr lang="en-US" sz="2000" dirty="0" smtClean="0">
                <a:solidFill>
                  <a:schemeClr val="bg1"/>
                </a:solidFill>
              </a:rPr>
              <a:t> </a:t>
            </a:r>
            <a:r>
              <a:rPr lang="en-US" sz="2000" dirty="0" err="1" smtClean="0">
                <a:solidFill>
                  <a:schemeClr val="bg1"/>
                </a:solidFill>
              </a:rPr>
              <a:t>bằng</a:t>
            </a:r>
            <a:r>
              <a:rPr lang="en-US" sz="2000" dirty="0" smtClean="0">
                <a:solidFill>
                  <a:schemeClr val="bg1"/>
                </a:solidFill>
              </a:rPr>
              <a:t> </a:t>
            </a:r>
            <a:r>
              <a:rPr lang="en-US" sz="2000" dirty="0" err="1" smtClean="0">
                <a:solidFill>
                  <a:schemeClr val="bg1"/>
                </a:solidFill>
              </a:rPr>
              <a:t>sinh</a:t>
            </a:r>
            <a:r>
              <a:rPr lang="en-US" sz="2000" dirty="0" smtClean="0">
                <a:solidFill>
                  <a:schemeClr val="bg1"/>
                </a:solidFill>
              </a:rPr>
              <a:t> </a:t>
            </a:r>
            <a:r>
              <a:rPr lang="en-US" sz="2000" dirty="0" err="1" smtClean="0">
                <a:solidFill>
                  <a:schemeClr val="bg1"/>
                </a:solidFill>
              </a:rPr>
              <a:t>thái</a:t>
            </a:r>
            <a:endParaRPr lang="en-US" sz="2000" dirty="0">
              <a:solidFill>
                <a:schemeClr val="bg1"/>
              </a:solidFill>
            </a:endParaRPr>
          </a:p>
          <a:p>
            <a:pPr>
              <a:buClr>
                <a:prstClr val="white"/>
              </a:buClr>
              <a:defRPr/>
            </a:pPr>
            <a:endParaRPr lang="en-US" sz="2000" dirty="0">
              <a:solidFill>
                <a:schemeClr val="bg1"/>
              </a:solidFill>
            </a:endParaRPr>
          </a:p>
        </p:txBody>
      </p:sp>
      <p:sp>
        <p:nvSpPr>
          <p:cNvPr id="34" name="cau hoi c">
            <a:extLst>
              <a:ext uri="{FF2B5EF4-FFF2-40B4-BE49-F238E27FC236}">
                <a16:creationId xmlns:a16="http://schemas.microsoft.com/office/drawing/2014/main" id="{42A746A3-96B8-42A5-8EFA-A104DB6B2F69}"/>
              </a:ext>
            </a:extLst>
          </p:cNvPr>
          <p:cNvSpPr txBox="1"/>
          <p:nvPr/>
        </p:nvSpPr>
        <p:spPr>
          <a:xfrm>
            <a:off x="2011680" y="5995109"/>
            <a:ext cx="3829641" cy="707886"/>
          </a:xfrm>
          <a:prstGeom prst="rect">
            <a:avLst/>
          </a:prstGeom>
          <a:noFill/>
        </p:spPr>
        <p:txBody>
          <a:bodyPr wrap="square" rtlCol="0">
            <a:spAutoFit/>
          </a:bodyPr>
          <a:lstStyle/>
          <a:p>
            <a:pPr marL="342900" indent="-342900">
              <a:buClr>
                <a:prstClr val="white"/>
              </a:buClr>
              <a:buFont typeface="Wingdings" panose="05000000000000000000" pitchFamily="2" charset="2"/>
              <a:buChar char="w"/>
              <a:defRPr/>
            </a:pPr>
            <a:r>
              <a:rPr lang="en-US" sz="2000" dirty="0">
                <a:solidFill>
                  <a:schemeClr val="bg1"/>
                </a:solidFill>
                <a:ea typeface="Tahoma" panose="020B0604030504040204" pitchFamily="34" charset="0"/>
                <a:cs typeface="Tahoma" panose="020B0604030504040204" pitchFamily="34" charset="0"/>
              </a:rPr>
              <a:t>C. </a:t>
            </a:r>
            <a:r>
              <a:rPr lang="en-US" sz="2000" dirty="0" err="1" smtClean="0">
                <a:solidFill>
                  <a:schemeClr val="bg1"/>
                </a:solidFill>
              </a:rPr>
              <a:t>Gây</a:t>
            </a:r>
            <a:r>
              <a:rPr lang="en-US" sz="2000" dirty="0" smtClean="0">
                <a:solidFill>
                  <a:schemeClr val="bg1"/>
                </a:solidFill>
              </a:rPr>
              <a:t> </a:t>
            </a:r>
            <a:r>
              <a:rPr lang="en-US" sz="2000" dirty="0" err="1" smtClean="0">
                <a:solidFill>
                  <a:schemeClr val="bg1"/>
                </a:solidFill>
              </a:rPr>
              <a:t>ra</a:t>
            </a:r>
            <a:r>
              <a:rPr lang="en-US" sz="2000" dirty="0" smtClean="0">
                <a:solidFill>
                  <a:schemeClr val="bg1"/>
                </a:solidFill>
              </a:rPr>
              <a:t> </a:t>
            </a:r>
            <a:r>
              <a:rPr lang="en-US" sz="2000" dirty="0" err="1" smtClean="0">
                <a:solidFill>
                  <a:schemeClr val="bg1"/>
                </a:solidFill>
              </a:rPr>
              <a:t>hiện</a:t>
            </a:r>
            <a:r>
              <a:rPr lang="en-US" sz="2000" dirty="0" smtClean="0">
                <a:solidFill>
                  <a:schemeClr val="bg1"/>
                </a:solidFill>
              </a:rPr>
              <a:t> </a:t>
            </a:r>
            <a:r>
              <a:rPr lang="en-US" sz="2000" dirty="0" err="1" smtClean="0">
                <a:solidFill>
                  <a:schemeClr val="bg1"/>
                </a:solidFill>
              </a:rPr>
              <a:t>tượng</a:t>
            </a:r>
            <a:r>
              <a:rPr lang="en-US" sz="2000" dirty="0" smtClean="0">
                <a:solidFill>
                  <a:schemeClr val="bg1"/>
                </a:solidFill>
              </a:rPr>
              <a:t> </a:t>
            </a:r>
            <a:r>
              <a:rPr lang="en-US" sz="2000" dirty="0" err="1" smtClean="0">
                <a:solidFill>
                  <a:schemeClr val="bg1"/>
                </a:solidFill>
              </a:rPr>
              <a:t>thủy</a:t>
            </a:r>
            <a:r>
              <a:rPr lang="en-US" sz="2000" dirty="0" smtClean="0">
                <a:solidFill>
                  <a:schemeClr val="bg1"/>
                </a:solidFill>
              </a:rPr>
              <a:t> </a:t>
            </a:r>
            <a:r>
              <a:rPr lang="en-US" sz="2000" dirty="0" err="1" smtClean="0">
                <a:solidFill>
                  <a:schemeClr val="bg1"/>
                </a:solidFill>
              </a:rPr>
              <a:t>triều</a:t>
            </a:r>
            <a:r>
              <a:rPr lang="en-US" sz="2000" dirty="0" smtClean="0">
                <a:solidFill>
                  <a:schemeClr val="bg1"/>
                </a:solidFill>
              </a:rPr>
              <a:t> </a:t>
            </a:r>
            <a:r>
              <a:rPr lang="en-US" sz="2000" dirty="0" err="1" smtClean="0">
                <a:solidFill>
                  <a:schemeClr val="bg1"/>
                </a:solidFill>
              </a:rPr>
              <a:t>đen</a:t>
            </a:r>
            <a:endParaRPr lang="en-US" sz="2000" dirty="0">
              <a:solidFill>
                <a:schemeClr val="bg1"/>
              </a:solidFil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192001" y="863863"/>
            <a:ext cx="365522"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192001" y="1478697"/>
            <a:ext cx="365522"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200179" y="2074159"/>
            <a:ext cx="365522"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2200179" y="2630415"/>
            <a:ext cx="365522" cy="487363"/>
          </a:xfrm>
          <a:prstGeom prst="rect">
            <a:avLst/>
          </a:prstGeom>
        </p:spPr>
      </p:pic>
    </p:spTree>
    <p:extLst>
      <p:ext uri="{BB962C8B-B14F-4D97-AF65-F5344CB8AC3E}">
        <p14:creationId xmlns:p14="http://schemas.microsoft.com/office/powerpoint/2010/main" val="123044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C975AF1-8BB4-444D-993E-F98C38C51C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18857" y="12306"/>
            <a:ext cx="3791241" cy="3618330"/>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1524000" y="6260480"/>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1524000" y="5397218"/>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1524000" y="4194709"/>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1872342" y="3584278"/>
            <a:ext cx="8300731" cy="140848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2562690" y="3616550"/>
            <a:ext cx="7037773" cy="830997"/>
          </a:xfrm>
          <a:prstGeom prst="rect">
            <a:avLst/>
          </a:prstGeom>
          <a:noFill/>
        </p:spPr>
        <p:txBody>
          <a:bodyPr wrap="square" rtlCol="0">
            <a:spAutoFit/>
          </a:bodyPr>
          <a:lstStyle/>
          <a:p>
            <a:r>
              <a:rPr lang="en-US" sz="2400" b="1" dirty="0" err="1">
                <a:solidFill>
                  <a:schemeClr val="bg1"/>
                </a:solidFill>
              </a:rPr>
              <a:t>Câu</a:t>
            </a:r>
            <a:r>
              <a:rPr lang="en-US" sz="2400" b="1" dirty="0">
                <a:solidFill>
                  <a:schemeClr val="bg1"/>
                </a:solidFill>
              </a:rPr>
              <a:t> 3: </a:t>
            </a:r>
            <a:r>
              <a:rPr lang="en-US" sz="2400" b="1" dirty="0" smtClean="0">
                <a:solidFill>
                  <a:schemeClr val="bg1"/>
                </a:solidFill>
              </a:rPr>
              <a:t>Ở </a:t>
            </a:r>
            <a:r>
              <a:rPr lang="en-US" sz="2400" b="1" dirty="0" err="1" smtClean="0">
                <a:solidFill>
                  <a:schemeClr val="bg1"/>
                </a:solidFill>
              </a:rPr>
              <a:t>xã</a:t>
            </a:r>
            <a:r>
              <a:rPr lang="en-US" sz="2400" b="1" dirty="0" smtClean="0">
                <a:solidFill>
                  <a:schemeClr val="bg1"/>
                </a:solidFill>
              </a:rPr>
              <a:t> </a:t>
            </a:r>
            <a:r>
              <a:rPr lang="en-US" sz="2400" b="1" dirty="0" err="1" smtClean="0">
                <a:solidFill>
                  <a:schemeClr val="bg1"/>
                </a:solidFill>
              </a:rPr>
              <a:t>Thái</a:t>
            </a:r>
            <a:r>
              <a:rPr lang="en-US" sz="2400" b="1" dirty="0" smtClean="0">
                <a:solidFill>
                  <a:schemeClr val="bg1"/>
                </a:solidFill>
              </a:rPr>
              <a:t> </a:t>
            </a:r>
            <a:r>
              <a:rPr lang="en-US" sz="2400" b="1" dirty="0" err="1" smtClean="0">
                <a:solidFill>
                  <a:schemeClr val="bg1"/>
                </a:solidFill>
              </a:rPr>
              <a:t>Hòa</a:t>
            </a:r>
            <a:r>
              <a:rPr lang="en-US" sz="2400" b="1" dirty="0">
                <a:solidFill>
                  <a:schemeClr val="bg1"/>
                </a:solidFill>
              </a:rPr>
              <a:t> </a:t>
            </a:r>
            <a:r>
              <a:rPr lang="en-US" sz="2400" b="1" dirty="0" err="1">
                <a:solidFill>
                  <a:schemeClr val="bg1"/>
                </a:solidFill>
              </a:rPr>
              <a:t>nguồn</a:t>
            </a:r>
            <a:r>
              <a:rPr lang="en-US" sz="2400" b="1" dirty="0">
                <a:solidFill>
                  <a:schemeClr val="bg1"/>
                </a:solidFill>
              </a:rPr>
              <a:t> </a:t>
            </a:r>
            <a:r>
              <a:rPr lang="en-US" sz="2400" b="1" dirty="0" err="1">
                <a:solidFill>
                  <a:schemeClr val="bg1"/>
                </a:solidFill>
              </a:rPr>
              <a:t>nước</a:t>
            </a:r>
            <a:r>
              <a:rPr lang="en-US" sz="2400" b="1" dirty="0">
                <a:solidFill>
                  <a:schemeClr val="bg1"/>
                </a:solidFill>
              </a:rPr>
              <a:t> </a:t>
            </a:r>
            <a:r>
              <a:rPr lang="en-US" sz="2400" b="1" dirty="0" err="1">
                <a:solidFill>
                  <a:schemeClr val="bg1"/>
                </a:solidFill>
              </a:rPr>
              <a:t>thôn</a:t>
            </a:r>
            <a:r>
              <a:rPr lang="en-US" sz="2400" b="1" dirty="0">
                <a:solidFill>
                  <a:schemeClr val="bg1"/>
                </a:solidFill>
              </a:rPr>
              <a:t> </a:t>
            </a:r>
            <a:r>
              <a:rPr lang="en-US" sz="2400" b="1" dirty="0" err="1" smtClean="0">
                <a:solidFill>
                  <a:schemeClr val="bg1"/>
                </a:solidFill>
              </a:rPr>
              <a:t>nào</a:t>
            </a:r>
            <a:r>
              <a:rPr lang="en-US" sz="2400" b="1" dirty="0" smtClean="0">
                <a:solidFill>
                  <a:schemeClr val="bg1"/>
                </a:solidFill>
              </a:rPr>
              <a:t> </a:t>
            </a:r>
            <a:r>
              <a:rPr lang="en-US" sz="2400" b="1" dirty="0" err="1" smtClean="0">
                <a:solidFill>
                  <a:schemeClr val="bg1"/>
                </a:solidFill>
              </a:rPr>
              <a:t>bị</a:t>
            </a:r>
            <a:r>
              <a:rPr lang="en-US" sz="2400" b="1" dirty="0" smtClean="0">
                <a:solidFill>
                  <a:schemeClr val="bg1"/>
                </a:solidFill>
              </a:rPr>
              <a:t> ô </a:t>
            </a:r>
            <a:r>
              <a:rPr lang="en-US" sz="2400" b="1" dirty="0" err="1" smtClean="0">
                <a:solidFill>
                  <a:schemeClr val="bg1"/>
                </a:solidFill>
              </a:rPr>
              <a:t>nhiễm</a:t>
            </a:r>
            <a:r>
              <a:rPr lang="en-US" sz="2400" b="1" dirty="0" smtClean="0">
                <a:solidFill>
                  <a:schemeClr val="bg1"/>
                </a:solidFill>
              </a:rPr>
              <a:t> </a:t>
            </a:r>
            <a:r>
              <a:rPr lang="en-US" sz="2400" b="1" dirty="0" err="1" smtClean="0">
                <a:solidFill>
                  <a:schemeClr val="bg1"/>
                </a:solidFill>
              </a:rPr>
              <a:t>nhiều</a:t>
            </a:r>
            <a:r>
              <a:rPr lang="en-US" sz="2400" b="1" dirty="0" smtClean="0">
                <a:solidFill>
                  <a:schemeClr val="bg1"/>
                </a:solidFill>
              </a:rPr>
              <a:t> </a:t>
            </a:r>
            <a:r>
              <a:rPr lang="en-US" sz="2400" b="1" dirty="0" err="1" smtClean="0">
                <a:solidFill>
                  <a:schemeClr val="bg1"/>
                </a:solidFill>
              </a:rPr>
              <a:t>nhất</a:t>
            </a:r>
            <a:r>
              <a:rPr lang="en-US" sz="2400" b="1" dirty="0" smtClean="0">
                <a:solidFill>
                  <a:schemeClr val="bg1"/>
                </a:solidFill>
              </a:rPr>
              <a:t>?</a:t>
            </a:r>
            <a:endParaRPr lang="en-US" sz="2400" dirty="0">
              <a:solidFill>
                <a:schemeClr val="bg1"/>
              </a:solidFill>
            </a:endParaRPr>
          </a:p>
        </p:txBody>
      </p:sp>
      <p:sp>
        <p:nvSpPr>
          <p:cNvPr id="15" name="bang c">
            <a:extLst>
              <a:ext uri="{FF2B5EF4-FFF2-40B4-BE49-F238E27FC236}">
                <a16:creationId xmlns:a16="http://schemas.microsoft.com/office/drawing/2014/main" id="{D0E6AFB4-275F-4728-9A13-27E00F9EA3A2}"/>
              </a:ext>
            </a:extLst>
          </p:cNvPr>
          <p:cNvSpPr/>
          <p:nvPr/>
        </p:nvSpPr>
        <p:spPr>
          <a:xfrm flipH="1">
            <a:off x="1741714" y="5961292"/>
            <a:ext cx="4323074" cy="60144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6125920" y="5086999"/>
            <a:ext cx="4382422" cy="69713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5" name="cau hoi c">
            <a:extLst>
              <a:ext uri="{FF2B5EF4-FFF2-40B4-BE49-F238E27FC236}">
                <a16:creationId xmlns:a16="http://schemas.microsoft.com/office/drawing/2014/main" id="{9897B1B9-EB78-41AF-AC33-1E8F7714B11F}"/>
              </a:ext>
            </a:extLst>
          </p:cNvPr>
          <p:cNvSpPr txBox="1"/>
          <p:nvPr/>
        </p:nvSpPr>
        <p:spPr>
          <a:xfrm>
            <a:off x="2352214" y="6063493"/>
            <a:ext cx="4103826" cy="400110"/>
          </a:xfrm>
          <a:prstGeom prst="rect">
            <a:avLst/>
          </a:prstGeom>
          <a:noFill/>
        </p:spPr>
        <p:txBody>
          <a:bodyPr wrap="square" rtlCol="0">
            <a:spAutoFit/>
          </a:bodyPr>
          <a:lstStyle/>
          <a:p>
            <a:r>
              <a:rPr lang="en-US" sz="2000" dirty="0">
                <a:solidFill>
                  <a:schemeClr val="bg1"/>
                </a:solidFill>
                <a:ea typeface="Tahoma" panose="020B0604030504040204" pitchFamily="34" charset="0"/>
                <a:cs typeface="Tahoma" panose="020B0604030504040204" pitchFamily="34" charset="0"/>
              </a:rPr>
              <a:t>C. </a:t>
            </a:r>
            <a:r>
              <a:rPr lang="en-US" sz="2000" dirty="0" err="1" smtClean="0">
                <a:solidFill>
                  <a:schemeClr val="bg1"/>
                </a:solidFill>
              </a:rPr>
              <a:t>Thôn</a:t>
            </a:r>
            <a:r>
              <a:rPr lang="en-US" sz="2000" dirty="0" smtClean="0">
                <a:solidFill>
                  <a:schemeClr val="bg1"/>
                </a:solidFill>
              </a:rPr>
              <a:t> </a:t>
            </a:r>
            <a:r>
              <a:rPr lang="en-US" sz="2000" dirty="0" err="1" smtClean="0">
                <a:solidFill>
                  <a:schemeClr val="bg1"/>
                </a:solidFill>
              </a:rPr>
              <a:t>Phú</a:t>
            </a:r>
            <a:r>
              <a:rPr lang="en-US" sz="2000" dirty="0" smtClean="0">
                <a:solidFill>
                  <a:schemeClr val="bg1"/>
                </a:solidFill>
              </a:rPr>
              <a:t> </a:t>
            </a:r>
            <a:r>
              <a:rPr lang="en-US" sz="2000" dirty="0" err="1" smtClean="0">
                <a:solidFill>
                  <a:schemeClr val="bg1"/>
                </a:solidFill>
              </a:rPr>
              <a:t>Nhiêu</a:t>
            </a:r>
            <a:endParaRPr lang="en-US" sz="2000" dirty="0">
              <a:solidFill>
                <a:schemeClr val="bg1"/>
              </a:solidFill>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6350680" y="5197162"/>
            <a:ext cx="3487814" cy="707886"/>
          </a:xfrm>
          <a:prstGeom prst="rect">
            <a:avLst/>
          </a:prstGeom>
          <a:noFill/>
        </p:spPr>
        <p:txBody>
          <a:bodyPr wrap="square" rtlCol="0">
            <a:spAutoFit/>
          </a:bodyPr>
          <a:lstStyle/>
          <a:p>
            <a:pPr marL="342900" indent="-342900">
              <a:buClr>
                <a:prstClr val="white"/>
              </a:buClr>
              <a:buFont typeface="Wingdings" panose="05000000000000000000" pitchFamily="2" charset="2"/>
              <a:buChar char="w"/>
              <a:defRPr/>
            </a:pPr>
            <a:r>
              <a:rPr lang="en-US" sz="2000" dirty="0">
                <a:solidFill>
                  <a:schemeClr val="bg1"/>
                </a:solidFill>
                <a:ea typeface="Tahoma" panose="020B0604030504040204" pitchFamily="34" charset="0"/>
                <a:cs typeface="Tahoma" panose="020B0604030504040204" pitchFamily="34" charset="0"/>
              </a:rPr>
              <a:t>B. </a:t>
            </a:r>
            <a:r>
              <a:rPr lang="en-US" sz="2000" dirty="0" err="1" smtClean="0">
                <a:solidFill>
                  <a:schemeClr val="bg1"/>
                </a:solidFill>
              </a:rPr>
              <a:t>Thôn</a:t>
            </a:r>
            <a:r>
              <a:rPr lang="en-US" sz="2000" dirty="0" smtClean="0">
                <a:solidFill>
                  <a:schemeClr val="bg1"/>
                </a:solidFill>
              </a:rPr>
              <a:t> Chu </a:t>
            </a:r>
            <a:r>
              <a:rPr lang="en-US" sz="2000" dirty="0" err="1" smtClean="0">
                <a:solidFill>
                  <a:schemeClr val="bg1"/>
                </a:solidFill>
              </a:rPr>
              <a:t>Mật</a:t>
            </a:r>
            <a:r>
              <a:rPr lang="en-US" sz="2000" dirty="0" smtClean="0">
                <a:solidFill>
                  <a:schemeClr val="bg1"/>
                </a:solidFill>
              </a:rPr>
              <a:t>, </a:t>
            </a:r>
            <a:r>
              <a:rPr lang="en-US" sz="2000" dirty="0" err="1" smtClean="0">
                <a:solidFill>
                  <a:schemeClr val="bg1"/>
                </a:solidFill>
              </a:rPr>
              <a:t>Phú</a:t>
            </a:r>
            <a:r>
              <a:rPr lang="en-US" sz="2000" dirty="0" smtClean="0">
                <a:solidFill>
                  <a:schemeClr val="bg1"/>
                </a:solidFill>
              </a:rPr>
              <a:t> An</a:t>
            </a:r>
            <a:endParaRPr lang="en-US" sz="2000" dirty="0">
              <a:solidFill>
                <a:schemeClr val="bg1"/>
              </a:solidFill>
            </a:endParaRPr>
          </a:p>
          <a:p>
            <a:pPr marL="342900" indent="-342900">
              <a:buClr>
                <a:prstClr val="white"/>
              </a:buClr>
              <a:buFont typeface="Wingdings" panose="05000000000000000000" pitchFamily="2" charset="2"/>
              <a:buChar char="w"/>
              <a:defRPr/>
            </a:pPr>
            <a:endParaRPr lang="en-US" sz="2000" dirty="0">
              <a:solidFill>
                <a:schemeClr val="bg1"/>
              </a:solidFill>
              <a:ea typeface="Tahoma" panose="020B0604030504040204" pitchFamily="34" charset="0"/>
              <a:cs typeface="Tahoma" panose="020B0604030504040204" pitchFamily="34" charset="0"/>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1741714" y="5094960"/>
            <a:ext cx="4324365" cy="66320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6125920" y="5958223"/>
            <a:ext cx="4382421" cy="71819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2353507" y="5197162"/>
            <a:ext cx="3487814" cy="400110"/>
          </a:xfrm>
          <a:prstGeom prst="rect">
            <a:avLst/>
          </a:prstGeom>
          <a:noFill/>
        </p:spPr>
        <p:txBody>
          <a:bodyPr wrap="square" rtlCol="0">
            <a:spAutoFit/>
          </a:bodyPr>
          <a:lstStyle/>
          <a:p>
            <a:r>
              <a:rPr lang="en-US" sz="2000" dirty="0">
                <a:solidFill>
                  <a:schemeClr val="bg1"/>
                </a:solidFill>
                <a:ea typeface="Tahoma" panose="020B0604030504040204" pitchFamily="34" charset="0"/>
                <a:cs typeface="Tahoma" panose="020B0604030504040204" pitchFamily="34" charset="0"/>
              </a:rPr>
              <a:t>A. </a:t>
            </a:r>
            <a:r>
              <a:rPr lang="en-US" sz="2000" dirty="0" err="1" smtClean="0">
                <a:solidFill>
                  <a:schemeClr val="bg1"/>
                </a:solidFill>
              </a:rPr>
              <a:t>Thôn</a:t>
            </a:r>
            <a:r>
              <a:rPr lang="en-US" sz="2000" dirty="0" smtClean="0">
                <a:solidFill>
                  <a:schemeClr val="bg1"/>
                </a:solidFill>
              </a:rPr>
              <a:t> </a:t>
            </a:r>
            <a:r>
              <a:rPr lang="en-US" sz="2000" dirty="0" err="1" smtClean="0">
                <a:solidFill>
                  <a:schemeClr val="bg1"/>
                </a:solidFill>
              </a:rPr>
              <a:t>Cộng</a:t>
            </a:r>
            <a:r>
              <a:rPr lang="en-US" sz="2000" dirty="0" smtClean="0">
                <a:solidFill>
                  <a:schemeClr val="bg1"/>
                </a:solidFill>
              </a:rPr>
              <a:t> </a:t>
            </a:r>
            <a:r>
              <a:rPr lang="en-US" sz="2000" dirty="0" err="1" smtClean="0">
                <a:solidFill>
                  <a:schemeClr val="bg1"/>
                </a:solidFill>
              </a:rPr>
              <a:t>Hòa</a:t>
            </a:r>
            <a:endParaRPr lang="en-US" sz="2000" dirty="0">
              <a:solidFill>
                <a:schemeClr val="bg1"/>
              </a:solidFil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6350680" y="6060425"/>
            <a:ext cx="3487814" cy="400110"/>
          </a:xfrm>
          <a:prstGeom prst="rect">
            <a:avLst/>
          </a:prstGeom>
          <a:noFill/>
        </p:spPr>
        <p:txBody>
          <a:bodyPr wrap="square" rtlCol="0">
            <a:spAutoFit/>
          </a:bodyPr>
          <a:lstStyle/>
          <a:p>
            <a:r>
              <a:rPr lang="en-US" sz="2000" dirty="0">
                <a:solidFill>
                  <a:schemeClr val="bg1"/>
                </a:solidFill>
                <a:ea typeface="Tahoma" panose="020B0604030504040204" pitchFamily="34" charset="0"/>
                <a:cs typeface="Tahoma" panose="020B0604030504040204" pitchFamily="34" charset="0"/>
              </a:rPr>
              <a:t>D. </a:t>
            </a:r>
            <a:r>
              <a:rPr lang="en-US" sz="2000" dirty="0" err="1" smtClean="0">
                <a:solidFill>
                  <a:schemeClr val="bg1"/>
                </a:solidFill>
              </a:rPr>
              <a:t>Thôn</a:t>
            </a:r>
            <a:r>
              <a:rPr lang="en-US" sz="2000" dirty="0" smtClean="0">
                <a:solidFill>
                  <a:schemeClr val="bg1"/>
                </a:solidFill>
              </a:rPr>
              <a:t> </a:t>
            </a:r>
            <a:r>
              <a:rPr lang="en-US" sz="2000" dirty="0" err="1" smtClean="0">
                <a:solidFill>
                  <a:schemeClr val="bg1"/>
                </a:solidFill>
              </a:rPr>
              <a:t>Trung</a:t>
            </a:r>
            <a:r>
              <a:rPr lang="en-US" sz="2000" dirty="0" smtClean="0">
                <a:solidFill>
                  <a:schemeClr val="bg1"/>
                </a:solidFill>
              </a:rPr>
              <a:t> </a:t>
            </a:r>
            <a:r>
              <a:rPr lang="en-US" sz="2000" dirty="0" err="1" smtClean="0">
                <a:solidFill>
                  <a:schemeClr val="bg1"/>
                </a:solidFill>
              </a:rPr>
              <a:t>Hà</a:t>
            </a:r>
            <a:r>
              <a:rPr lang="en-US" sz="2000" dirty="0" smtClean="0">
                <a:solidFill>
                  <a:schemeClr val="bg1"/>
                </a:solidFill>
              </a:rPr>
              <a:t>, </a:t>
            </a:r>
            <a:r>
              <a:rPr lang="en-US" sz="2000" dirty="0" err="1" smtClean="0">
                <a:solidFill>
                  <a:schemeClr val="bg1"/>
                </a:solidFill>
              </a:rPr>
              <a:t>Thuận</a:t>
            </a:r>
            <a:r>
              <a:rPr lang="en-US" sz="2000" dirty="0" smtClean="0">
                <a:solidFill>
                  <a:schemeClr val="bg1"/>
                </a:solidFill>
              </a:rPr>
              <a:t> An</a:t>
            </a:r>
            <a:endParaRPr lang="en-US" sz="2000" dirty="0">
              <a:solidFill>
                <a:schemeClr val="bg1"/>
              </a:solidFil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192001" y="863863"/>
            <a:ext cx="365522"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192001" y="1478697"/>
            <a:ext cx="365522"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200179" y="2074159"/>
            <a:ext cx="365522"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2200179" y="2630415"/>
            <a:ext cx="365522" cy="487363"/>
          </a:xfrm>
          <a:prstGeom prst="rect">
            <a:avLst/>
          </a:prstGeom>
        </p:spPr>
      </p:pic>
    </p:spTree>
    <p:extLst>
      <p:ext uri="{BB962C8B-B14F-4D97-AF65-F5344CB8AC3E}">
        <p14:creationId xmlns:p14="http://schemas.microsoft.com/office/powerpoint/2010/main" val="977312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9C01B56-DA3A-41A9-AE57-D9F13F2E19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67808" y="-49894"/>
            <a:ext cx="3528392"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1494079" y="6436328"/>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1524000" y="5397218"/>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1524000" y="4194709"/>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2018931" y="3584278"/>
            <a:ext cx="8154143" cy="125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2562690" y="3616550"/>
            <a:ext cx="7037773" cy="830997"/>
          </a:xfrm>
          <a:prstGeom prst="rect">
            <a:avLst/>
          </a:prstGeom>
          <a:noFill/>
        </p:spPr>
        <p:txBody>
          <a:bodyPr wrap="square" rtlCol="0">
            <a:spAutoFit/>
          </a:bodyPr>
          <a:lstStyle/>
          <a:p>
            <a:r>
              <a:rPr lang="en-US" sz="2400" b="1" dirty="0" err="1">
                <a:solidFill>
                  <a:schemeClr val="bg1"/>
                </a:solidFill>
              </a:rPr>
              <a:t>Câu</a:t>
            </a:r>
            <a:r>
              <a:rPr lang="en-US" sz="2400" b="1" dirty="0">
                <a:solidFill>
                  <a:schemeClr val="bg1"/>
                </a:solidFill>
              </a:rPr>
              <a:t> 4</a:t>
            </a:r>
            <a:r>
              <a:rPr lang="en-US" sz="2400" b="1" dirty="0" smtClean="0">
                <a:solidFill>
                  <a:schemeClr val="bg1"/>
                </a:solidFill>
              </a:rPr>
              <a:t>: </a:t>
            </a:r>
            <a:r>
              <a:rPr lang="en-US" sz="2400" b="1" dirty="0" err="1" smtClean="0">
                <a:solidFill>
                  <a:schemeClr val="bg1"/>
                </a:solidFill>
              </a:rPr>
              <a:t>Nguyên</a:t>
            </a:r>
            <a:r>
              <a:rPr lang="en-US" sz="2400" b="1" dirty="0" smtClean="0">
                <a:solidFill>
                  <a:schemeClr val="bg1"/>
                </a:solidFill>
              </a:rPr>
              <a:t> </a:t>
            </a:r>
            <a:r>
              <a:rPr lang="en-US" sz="2400" b="1" dirty="0" err="1" smtClean="0">
                <a:solidFill>
                  <a:schemeClr val="bg1"/>
                </a:solidFill>
              </a:rPr>
              <a:t>nhân</a:t>
            </a:r>
            <a:r>
              <a:rPr lang="en-US" sz="2400" b="1" dirty="0" smtClean="0">
                <a:solidFill>
                  <a:schemeClr val="bg1"/>
                </a:solidFill>
              </a:rPr>
              <a:t> </a:t>
            </a:r>
            <a:r>
              <a:rPr lang="en-US" sz="2400" b="1" dirty="0" err="1" smtClean="0">
                <a:solidFill>
                  <a:schemeClr val="bg1"/>
                </a:solidFill>
              </a:rPr>
              <a:t>đúng</a:t>
            </a:r>
            <a:r>
              <a:rPr lang="en-US" sz="2400" b="1" dirty="0" smtClean="0">
                <a:solidFill>
                  <a:schemeClr val="bg1"/>
                </a:solidFill>
              </a:rPr>
              <a:t> </a:t>
            </a:r>
            <a:r>
              <a:rPr lang="en-US" sz="2400" b="1" dirty="0" err="1" smtClean="0">
                <a:solidFill>
                  <a:schemeClr val="bg1"/>
                </a:solidFill>
              </a:rPr>
              <a:t>nhất</a:t>
            </a:r>
            <a:r>
              <a:rPr lang="en-US" sz="2400" b="1" dirty="0" smtClean="0">
                <a:solidFill>
                  <a:schemeClr val="bg1"/>
                </a:solidFill>
              </a:rPr>
              <a:t> </a:t>
            </a:r>
            <a:r>
              <a:rPr lang="en-US" sz="2400" b="1" dirty="0" err="1" smtClean="0">
                <a:solidFill>
                  <a:schemeClr val="bg1"/>
                </a:solidFill>
              </a:rPr>
              <a:t>dẫn</a:t>
            </a:r>
            <a:r>
              <a:rPr lang="en-US" sz="2400" b="1" dirty="0" smtClean="0">
                <a:solidFill>
                  <a:schemeClr val="bg1"/>
                </a:solidFill>
              </a:rPr>
              <a:t> </a:t>
            </a:r>
            <a:r>
              <a:rPr lang="en-US" sz="2400" b="1" dirty="0" err="1" smtClean="0">
                <a:solidFill>
                  <a:schemeClr val="bg1"/>
                </a:solidFill>
              </a:rPr>
              <a:t>đến</a:t>
            </a:r>
            <a:r>
              <a:rPr lang="en-US" sz="2400" b="1" dirty="0" smtClean="0">
                <a:solidFill>
                  <a:schemeClr val="bg1"/>
                </a:solidFill>
              </a:rPr>
              <a:t> ô </a:t>
            </a:r>
            <a:r>
              <a:rPr lang="en-US" sz="2400" b="1" dirty="0" err="1" smtClean="0">
                <a:solidFill>
                  <a:schemeClr val="bg1"/>
                </a:solidFill>
              </a:rPr>
              <a:t>nhiễm</a:t>
            </a:r>
            <a:r>
              <a:rPr lang="en-US" sz="2400" b="1" dirty="0" smtClean="0">
                <a:solidFill>
                  <a:schemeClr val="bg1"/>
                </a:solidFill>
              </a:rPr>
              <a:t> </a:t>
            </a:r>
            <a:r>
              <a:rPr lang="en-US" sz="2400" b="1" dirty="0" err="1" smtClean="0">
                <a:solidFill>
                  <a:schemeClr val="bg1"/>
                </a:solidFill>
              </a:rPr>
              <a:t>môi</a:t>
            </a:r>
            <a:r>
              <a:rPr lang="en-US" sz="2400" b="1" dirty="0" smtClean="0">
                <a:solidFill>
                  <a:schemeClr val="bg1"/>
                </a:solidFill>
              </a:rPr>
              <a:t> </a:t>
            </a:r>
            <a:r>
              <a:rPr lang="en-US" sz="2400" b="1" dirty="0" err="1" smtClean="0">
                <a:solidFill>
                  <a:schemeClr val="bg1"/>
                </a:solidFill>
              </a:rPr>
              <a:t>trường</a:t>
            </a:r>
            <a:r>
              <a:rPr lang="en-US" sz="2400" b="1" dirty="0" smtClean="0">
                <a:solidFill>
                  <a:schemeClr val="bg1"/>
                </a:solidFill>
              </a:rPr>
              <a:t> </a:t>
            </a:r>
            <a:r>
              <a:rPr lang="en-US" sz="2400" b="1" dirty="0" err="1" smtClean="0">
                <a:solidFill>
                  <a:schemeClr val="bg1"/>
                </a:solidFill>
              </a:rPr>
              <a:t>nước</a:t>
            </a:r>
            <a:r>
              <a:rPr lang="en-US" sz="2400" b="1" dirty="0" smtClean="0">
                <a:solidFill>
                  <a:schemeClr val="bg1"/>
                </a:solidFill>
              </a:rPr>
              <a:t> ở </a:t>
            </a:r>
            <a:r>
              <a:rPr lang="en-US" sz="2400" b="1" dirty="0" err="1" smtClean="0">
                <a:solidFill>
                  <a:schemeClr val="bg1"/>
                </a:solidFill>
              </a:rPr>
              <a:t>châu</a:t>
            </a:r>
            <a:r>
              <a:rPr lang="en-US" sz="2400" b="1" dirty="0" smtClean="0">
                <a:solidFill>
                  <a:schemeClr val="bg1"/>
                </a:solidFill>
              </a:rPr>
              <a:t> </a:t>
            </a:r>
            <a:r>
              <a:rPr lang="en-US" sz="2400" b="1" dirty="0" err="1" smtClean="0">
                <a:solidFill>
                  <a:schemeClr val="bg1"/>
                </a:solidFill>
              </a:rPr>
              <a:t>Âu</a:t>
            </a:r>
            <a:r>
              <a:rPr lang="en-US" sz="2400" b="1" dirty="0" smtClean="0">
                <a:solidFill>
                  <a:schemeClr val="bg1"/>
                </a:solidFill>
              </a:rPr>
              <a:t> </a:t>
            </a:r>
            <a:r>
              <a:rPr lang="en-US" sz="2400" b="1" dirty="0" err="1" smtClean="0">
                <a:solidFill>
                  <a:schemeClr val="bg1"/>
                </a:solidFill>
              </a:rPr>
              <a:t>là</a:t>
            </a:r>
            <a:r>
              <a:rPr lang="en-US" sz="2400" b="1" dirty="0" smtClean="0">
                <a:solidFill>
                  <a:schemeClr val="bg1"/>
                </a:solidFill>
              </a:rPr>
              <a:t> </a:t>
            </a:r>
            <a:r>
              <a:rPr lang="en-US" sz="2400" b="1" dirty="0" err="1" smtClean="0">
                <a:solidFill>
                  <a:schemeClr val="bg1"/>
                </a:solidFill>
              </a:rPr>
              <a:t>gì</a:t>
            </a:r>
            <a:r>
              <a:rPr lang="en-US" sz="2400" b="1" dirty="0" smtClean="0">
                <a:solidFill>
                  <a:schemeClr val="bg1"/>
                </a:solidFill>
              </a:rPr>
              <a:t>?</a:t>
            </a:r>
            <a:endParaRPr lang="en-US" sz="2400" dirty="0">
              <a:solidFill>
                <a:schemeClr val="bg1"/>
              </a:solidFill>
            </a:endParaRPr>
          </a:p>
        </p:txBody>
      </p:sp>
      <p:sp>
        <p:nvSpPr>
          <p:cNvPr id="15" name="bang d">
            <a:extLst>
              <a:ext uri="{FF2B5EF4-FFF2-40B4-BE49-F238E27FC236}">
                <a16:creationId xmlns:a16="http://schemas.microsoft.com/office/drawing/2014/main" id="{D0E6AFB4-275F-4728-9A13-27E00F9EA3A2}"/>
              </a:ext>
            </a:extLst>
          </p:cNvPr>
          <p:cNvSpPr/>
          <p:nvPr/>
        </p:nvSpPr>
        <p:spPr>
          <a:xfrm flipH="1">
            <a:off x="6125922" y="5958223"/>
            <a:ext cx="4150192" cy="84155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prstClr val="white"/>
              </a:buClr>
              <a:buFont typeface="Wingdings" panose="05000000000000000000" pitchFamily="2" charset="2"/>
              <a:buChar char="w"/>
              <a:defRPr/>
            </a:pPr>
            <a:endParaRPr lang="en-US">
              <a:solidFill>
                <a:prstClr val="white"/>
              </a:solidFill>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6125920" y="4952705"/>
            <a:ext cx="4280822" cy="92261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prstClr val="white"/>
              </a:buClr>
              <a:buFont typeface="Wingdings" panose="05000000000000000000" pitchFamily="2" charset="2"/>
              <a:buChar char="w"/>
              <a:defRPr/>
            </a:pPr>
            <a:endParaRPr lang="en-US">
              <a:solidFill>
                <a:prstClr val="white"/>
              </a:solidFill>
            </a:endParaRPr>
          </a:p>
        </p:txBody>
      </p:sp>
      <p:sp>
        <p:nvSpPr>
          <p:cNvPr id="25" name="cau hoi d">
            <a:extLst>
              <a:ext uri="{FF2B5EF4-FFF2-40B4-BE49-F238E27FC236}">
                <a16:creationId xmlns:a16="http://schemas.microsoft.com/office/drawing/2014/main" id="{9897B1B9-EB78-41AF-AC33-1E8F7714B11F}"/>
              </a:ext>
            </a:extLst>
          </p:cNvPr>
          <p:cNvSpPr txBox="1"/>
          <p:nvPr/>
        </p:nvSpPr>
        <p:spPr>
          <a:xfrm>
            <a:off x="6350680" y="6060424"/>
            <a:ext cx="3822394" cy="707886"/>
          </a:xfrm>
          <a:prstGeom prst="rect">
            <a:avLst/>
          </a:prstGeom>
          <a:noFill/>
        </p:spPr>
        <p:txBody>
          <a:bodyPr wrap="square" rtlCol="0">
            <a:spAutoFit/>
          </a:bodyPr>
          <a:lstStyle/>
          <a:p>
            <a:r>
              <a:rPr lang="en-US" sz="2000" dirty="0">
                <a:solidFill>
                  <a:schemeClr val="bg1"/>
                </a:solidFill>
                <a:ea typeface="Tahoma" panose="020B0604030504040204" pitchFamily="34" charset="0"/>
                <a:cs typeface="Tahoma" panose="020B0604030504040204" pitchFamily="34" charset="0"/>
              </a:rPr>
              <a:t>D. </a:t>
            </a:r>
            <a:r>
              <a:rPr lang="en-US" sz="2000" dirty="0" smtClean="0">
                <a:solidFill>
                  <a:schemeClr val="bg1"/>
                </a:solidFill>
              </a:rPr>
              <a:t>Do </a:t>
            </a:r>
            <a:r>
              <a:rPr lang="en-US" sz="2000" dirty="0" err="1" smtClean="0">
                <a:solidFill>
                  <a:schemeClr val="bg1"/>
                </a:solidFill>
              </a:rPr>
              <a:t>chất</a:t>
            </a:r>
            <a:r>
              <a:rPr lang="en-US" sz="2000" dirty="0" smtClean="0">
                <a:solidFill>
                  <a:schemeClr val="bg1"/>
                </a:solidFill>
              </a:rPr>
              <a:t> </a:t>
            </a:r>
            <a:r>
              <a:rPr lang="en-US" sz="2000" dirty="0" err="1" smtClean="0">
                <a:solidFill>
                  <a:schemeClr val="bg1"/>
                </a:solidFill>
              </a:rPr>
              <a:t>thải</a:t>
            </a:r>
            <a:r>
              <a:rPr lang="en-US" sz="2000" dirty="0" smtClean="0">
                <a:solidFill>
                  <a:schemeClr val="bg1"/>
                </a:solidFill>
              </a:rPr>
              <a:t> </a:t>
            </a:r>
            <a:r>
              <a:rPr lang="en-US" sz="2000" dirty="0" err="1" smtClean="0">
                <a:solidFill>
                  <a:schemeClr val="bg1"/>
                </a:solidFill>
              </a:rPr>
              <a:t>từ</a:t>
            </a:r>
            <a:r>
              <a:rPr lang="en-US" sz="2000" dirty="0" smtClean="0">
                <a:solidFill>
                  <a:schemeClr val="bg1"/>
                </a:solidFill>
              </a:rPr>
              <a:t> </a:t>
            </a:r>
            <a:r>
              <a:rPr lang="en-US" sz="2000" dirty="0" err="1" smtClean="0">
                <a:solidFill>
                  <a:schemeClr val="bg1"/>
                </a:solidFill>
              </a:rPr>
              <a:t>các</a:t>
            </a:r>
            <a:r>
              <a:rPr lang="en-US" sz="2000" dirty="0" smtClean="0">
                <a:solidFill>
                  <a:schemeClr val="bg1"/>
                </a:solidFill>
              </a:rPr>
              <a:t> </a:t>
            </a:r>
            <a:r>
              <a:rPr lang="en-US" sz="2000" dirty="0" err="1" smtClean="0">
                <a:solidFill>
                  <a:schemeClr val="bg1"/>
                </a:solidFill>
              </a:rPr>
              <a:t>hoạt</a:t>
            </a:r>
            <a:r>
              <a:rPr lang="en-US" sz="2000" dirty="0" smtClean="0">
                <a:solidFill>
                  <a:schemeClr val="bg1"/>
                </a:solidFill>
              </a:rPr>
              <a:t> </a:t>
            </a:r>
            <a:r>
              <a:rPr lang="en-US" sz="2000" dirty="0" err="1" smtClean="0">
                <a:solidFill>
                  <a:schemeClr val="bg1"/>
                </a:solidFill>
              </a:rPr>
              <a:t>động</a:t>
            </a:r>
            <a:r>
              <a:rPr lang="en-US" sz="2000" dirty="0" smtClean="0">
                <a:solidFill>
                  <a:schemeClr val="bg1"/>
                </a:solidFill>
              </a:rPr>
              <a:t> </a:t>
            </a:r>
            <a:r>
              <a:rPr lang="en-US" sz="2000" dirty="0" err="1" smtClean="0">
                <a:solidFill>
                  <a:schemeClr val="bg1"/>
                </a:solidFill>
              </a:rPr>
              <a:t>sản</a:t>
            </a:r>
            <a:r>
              <a:rPr lang="en-US" sz="2000" dirty="0" smtClean="0">
                <a:solidFill>
                  <a:schemeClr val="bg1"/>
                </a:solidFill>
              </a:rPr>
              <a:t> </a:t>
            </a:r>
            <a:r>
              <a:rPr lang="en-US" sz="2000" dirty="0" err="1" smtClean="0">
                <a:solidFill>
                  <a:schemeClr val="bg1"/>
                </a:solidFill>
              </a:rPr>
              <a:t>xuất</a:t>
            </a:r>
            <a:r>
              <a:rPr lang="en-US" sz="2000" dirty="0" smtClean="0">
                <a:solidFill>
                  <a:schemeClr val="bg1"/>
                </a:solidFill>
              </a:rPr>
              <a:t> </a:t>
            </a:r>
            <a:r>
              <a:rPr lang="en-US" sz="2000" dirty="0" err="1" smtClean="0">
                <a:solidFill>
                  <a:schemeClr val="bg1"/>
                </a:solidFill>
              </a:rPr>
              <a:t>và</a:t>
            </a:r>
            <a:r>
              <a:rPr lang="en-US" sz="2000" dirty="0" smtClean="0">
                <a:solidFill>
                  <a:schemeClr val="bg1"/>
                </a:solidFill>
              </a:rPr>
              <a:t> </a:t>
            </a:r>
            <a:r>
              <a:rPr lang="en-US" sz="2000" dirty="0" err="1" smtClean="0">
                <a:solidFill>
                  <a:schemeClr val="bg1"/>
                </a:solidFill>
              </a:rPr>
              <a:t>sinh</a:t>
            </a:r>
            <a:r>
              <a:rPr lang="en-US" sz="2000" dirty="0" smtClean="0">
                <a:solidFill>
                  <a:schemeClr val="bg1"/>
                </a:solidFill>
              </a:rPr>
              <a:t> </a:t>
            </a:r>
            <a:r>
              <a:rPr lang="en-US" sz="2000" dirty="0" err="1" smtClean="0">
                <a:solidFill>
                  <a:schemeClr val="bg1"/>
                </a:solidFill>
              </a:rPr>
              <a:t>hoạt</a:t>
            </a:r>
            <a:endParaRPr lang="en-US" sz="2000" dirty="0">
              <a:solidFill>
                <a:schemeClr val="bg1"/>
              </a:solidFill>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6350680" y="5197161"/>
            <a:ext cx="3487814" cy="400110"/>
          </a:xfrm>
          <a:prstGeom prst="rect">
            <a:avLst/>
          </a:prstGeom>
          <a:noFill/>
        </p:spPr>
        <p:txBody>
          <a:bodyPr wrap="square" rtlCol="0">
            <a:spAutoFit/>
          </a:bodyPr>
          <a:lstStyle/>
          <a:p>
            <a:r>
              <a:rPr lang="en-US" sz="2000" dirty="0">
                <a:solidFill>
                  <a:schemeClr val="bg1"/>
                </a:solidFill>
                <a:ea typeface="Tahoma" panose="020B0604030504040204" pitchFamily="34" charset="0"/>
                <a:cs typeface="Tahoma" panose="020B0604030504040204" pitchFamily="34" charset="0"/>
              </a:rPr>
              <a:t>B.  </a:t>
            </a:r>
            <a:r>
              <a:rPr lang="en-US" sz="2000" dirty="0" err="1">
                <a:solidFill>
                  <a:schemeClr val="bg1"/>
                </a:solidFill>
                <a:ea typeface="Tahoma" panose="020B0604030504040204" pitchFamily="34" charset="0"/>
                <a:cs typeface="Tahoma" panose="020B0604030504040204" pitchFamily="34" charset="0"/>
              </a:rPr>
              <a:t>C</a:t>
            </a:r>
            <a:r>
              <a:rPr lang="en-US" sz="2000" dirty="0" err="1" smtClean="0">
                <a:solidFill>
                  <a:schemeClr val="bg1"/>
                </a:solidFill>
              </a:rPr>
              <a:t>háy</a:t>
            </a:r>
            <a:r>
              <a:rPr lang="en-US" sz="2000" dirty="0" smtClean="0">
                <a:solidFill>
                  <a:schemeClr val="bg1"/>
                </a:solidFill>
              </a:rPr>
              <a:t> </a:t>
            </a:r>
            <a:r>
              <a:rPr lang="en-US" sz="2000" dirty="0" err="1" smtClean="0">
                <a:solidFill>
                  <a:schemeClr val="bg1"/>
                </a:solidFill>
              </a:rPr>
              <a:t>rừng</a:t>
            </a:r>
            <a:endParaRPr lang="en-US" sz="2000" dirty="0">
              <a:solidFill>
                <a:schemeClr val="bg1"/>
              </a:solidFil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1770743" y="4952706"/>
            <a:ext cx="4295336" cy="92261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32" name="bang c">
            <a:extLst>
              <a:ext uri="{FF2B5EF4-FFF2-40B4-BE49-F238E27FC236}">
                <a16:creationId xmlns:a16="http://schemas.microsoft.com/office/drawing/2014/main" id="{A6F11D1C-4D08-4BAF-9A3D-4AC673B9036B}"/>
              </a:ext>
            </a:extLst>
          </p:cNvPr>
          <p:cNvSpPr/>
          <p:nvPr/>
        </p:nvSpPr>
        <p:spPr>
          <a:xfrm flipH="1">
            <a:off x="1770743" y="5958223"/>
            <a:ext cx="4295336" cy="84155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2353507" y="5197162"/>
            <a:ext cx="3487814" cy="707886"/>
          </a:xfrm>
          <a:prstGeom prst="rect">
            <a:avLst/>
          </a:prstGeom>
          <a:noFill/>
        </p:spPr>
        <p:txBody>
          <a:bodyPr wrap="square" rtlCol="0">
            <a:spAutoFit/>
          </a:bodyPr>
          <a:lstStyle/>
          <a:p>
            <a:pPr marL="342900" indent="-342900">
              <a:buClr>
                <a:prstClr val="white"/>
              </a:buClr>
              <a:buFont typeface="Wingdings" panose="05000000000000000000" pitchFamily="2" charset="2"/>
              <a:buChar char="w"/>
              <a:defRPr/>
            </a:pPr>
            <a:r>
              <a:rPr lang="en-US" sz="2000" dirty="0">
                <a:solidFill>
                  <a:schemeClr val="bg1"/>
                </a:solidFill>
                <a:ea typeface="Tahoma" panose="020B0604030504040204" pitchFamily="34" charset="0"/>
                <a:cs typeface="Tahoma" panose="020B0604030504040204" pitchFamily="34" charset="0"/>
              </a:rPr>
              <a:t>A. </a:t>
            </a:r>
            <a:r>
              <a:rPr lang="en-US" sz="2000" dirty="0" err="1" smtClean="0">
                <a:solidFill>
                  <a:schemeClr val="bg1"/>
                </a:solidFill>
              </a:rPr>
              <a:t>Tràn</a:t>
            </a:r>
            <a:r>
              <a:rPr lang="en-US" sz="2000" dirty="0" smtClean="0">
                <a:solidFill>
                  <a:schemeClr val="bg1"/>
                </a:solidFill>
              </a:rPr>
              <a:t> </a:t>
            </a:r>
            <a:r>
              <a:rPr lang="en-US" sz="2000" dirty="0" err="1" smtClean="0">
                <a:solidFill>
                  <a:schemeClr val="bg1"/>
                </a:solidFill>
              </a:rPr>
              <a:t>dầu</a:t>
            </a:r>
            <a:endParaRPr lang="en-US" sz="2000" dirty="0">
              <a:solidFill>
                <a:schemeClr val="bg1"/>
              </a:solidFill>
            </a:endParaRPr>
          </a:p>
          <a:p>
            <a:pPr marL="342900" indent="-342900">
              <a:buClr>
                <a:prstClr val="white"/>
              </a:buClr>
              <a:buFont typeface="Wingdings" panose="05000000000000000000" pitchFamily="2" charset="2"/>
              <a:buChar char="w"/>
              <a:defRPr/>
            </a:pPr>
            <a:endParaRPr lang="en-US" sz="2000" dirty="0">
              <a:solidFill>
                <a:prstClr val="white"/>
              </a:solidFill>
              <a:ea typeface="Tahoma" panose="020B0604030504040204" pitchFamily="34" charset="0"/>
              <a:cs typeface="Tahoma" panose="020B0604030504040204" pitchFamily="34" charset="0"/>
            </a:endParaRPr>
          </a:p>
        </p:txBody>
      </p:sp>
      <p:sp>
        <p:nvSpPr>
          <p:cNvPr id="34" name="cau hoi c">
            <a:extLst>
              <a:ext uri="{FF2B5EF4-FFF2-40B4-BE49-F238E27FC236}">
                <a16:creationId xmlns:a16="http://schemas.microsoft.com/office/drawing/2014/main" id="{42A746A3-96B8-42A5-8EFA-A104DB6B2F69}"/>
              </a:ext>
            </a:extLst>
          </p:cNvPr>
          <p:cNvSpPr txBox="1"/>
          <p:nvPr/>
        </p:nvSpPr>
        <p:spPr>
          <a:xfrm>
            <a:off x="2353507" y="6060424"/>
            <a:ext cx="3487814" cy="707886"/>
          </a:xfrm>
          <a:prstGeom prst="rect">
            <a:avLst/>
          </a:prstGeom>
          <a:noFill/>
        </p:spPr>
        <p:txBody>
          <a:bodyPr wrap="square" rtlCol="0">
            <a:spAutoFit/>
          </a:bodyPr>
          <a:lstStyle/>
          <a:p>
            <a:r>
              <a:rPr lang="en-US" sz="2000" dirty="0">
                <a:solidFill>
                  <a:schemeClr val="bg1"/>
                </a:solidFill>
                <a:ea typeface="Tahoma" panose="020B0604030504040204" pitchFamily="34" charset="0"/>
                <a:cs typeface="Tahoma" panose="020B0604030504040204" pitchFamily="34" charset="0"/>
              </a:rPr>
              <a:t>C</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Phun</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thuốc</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trừ</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sâu</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thuốc</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bảo</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vệ</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thực</a:t>
            </a:r>
            <a:r>
              <a:rPr lang="en-US" sz="2000" dirty="0" smtClean="0">
                <a:solidFill>
                  <a:schemeClr val="bg1"/>
                </a:solidFill>
                <a:ea typeface="Tahoma" panose="020B0604030504040204" pitchFamily="34" charset="0"/>
                <a:cs typeface="Tahoma" panose="020B0604030504040204" pitchFamily="34" charset="0"/>
              </a:rPr>
              <a:t> </a:t>
            </a:r>
            <a:r>
              <a:rPr lang="en-US" sz="2000" dirty="0" err="1" smtClean="0">
                <a:solidFill>
                  <a:schemeClr val="bg1"/>
                </a:solidFill>
                <a:ea typeface="Tahoma" panose="020B0604030504040204" pitchFamily="34" charset="0"/>
                <a:cs typeface="Tahoma" panose="020B0604030504040204" pitchFamily="34" charset="0"/>
              </a:rPr>
              <a:t>vật</a:t>
            </a:r>
            <a:r>
              <a:rPr lang="en-US" sz="2000" dirty="0" smtClean="0">
                <a:solidFill>
                  <a:schemeClr val="bg1"/>
                </a:solidFill>
                <a:ea typeface="Tahoma" panose="020B0604030504040204" pitchFamily="34" charset="0"/>
                <a:cs typeface="Tahoma" panose="020B0604030504040204" pitchFamily="34" charset="0"/>
              </a:rPr>
              <a:t> </a:t>
            </a:r>
            <a:endParaRPr lang="en-US" sz="2000" dirty="0">
              <a:solidFill>
                <a:schemeClr val="bg1"/>
              </a:solidFil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192001" y="863863"/>
            <a:ext cx="365522"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192001" y="1478697"/>
            <a:ext cx="365522"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200179" y="2074159"/>
            <a:ext cx="365522"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2200179" y="2630415"/>
            <a:ext cx="365522" cy="487363"/>
          </a:xfrm>
          <a:prstGeom prst="rect">
            <a:avLst/>
          </a:prstGeom>
        </p:spPr>
      </p:pic>
    </p:spTree>
    <p:extLst>
      <p:ext uri="{BB962C8B-B14F-4D97-AF65-F5344CB8AC3E}">
        <p14:creationId xmlns:p14="http://schemas.microsoft.com/office/powerpoint/2010/main" val="381017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9C01B56-DA3A-41A9-AE57-D9F13F2E19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02743" y="-49894"/>
            <a:ext cx="3976914" cy="3535075"/>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1524000" y="6421814"/>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1524000" y="5397218"/>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1524000" y="4194709"/>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2018931" y="3584278"/>
            <a:ext cx="8154143" cy="125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2562690" y="3616550"/>
            <a:ext cx="7037773" cy="830997"/>
          </a:xfrm>
          <a:prstGeom prst="rect">
            <a:avLst/>
          </a:prstGeom>
          <a:noFill/>
        </p:spPr>
        <p:txBody>
          <a:bodyPr wrap="square" rtlCol="0">
            <a:spAutoFit/>
          </a:bodyPr>
          <a:lstStyle/>
          <a:p>
            <a:r>
              <a:rPr lang="en-US" sz="2400" b="1" dirty="0" err="1">
                <a:solidFill>
                  <a:schemeClr val="bg1"/>
                </a:solidFill>
              </a:rPr>
              <a:t>Câu</a:t>
            </a:r>
            <a:r>
              <a:rPr lang="en-US" sz="2400" b="1" dirty="0">
                <a:solidFill>
                  <a:schemeClr val="bg1"/>
                </a:solidFill>
              </a:rPr>
              <a:t> 5</a:t>
            </a:r>
            <a:r>
              <a:rPr lang="en-US" sz="2400" b="1" dirty="0" smtClean="0">
                <a:solidFill>
                  <a:schemeClr val="bg1"/>
                </a:solidFill>
              </a:rPr>
              <a:t>: </a:t>
            </a:r>
            <a:r>
              <a:rPr lang="en-US" sz="2400" b="1" dirty="0" err="1" smtClean="0">
                <a:solidFill>
                  <a:schemeClr val="bg1"/>
                </a:solidFill>
              </a:rPr>
              <a:t>Đâu</a:t>
            </a:r>
            <a:r>
              <a:rPr lang="en-US" sz="2400" b="1" dirty="0" smtClean="0">
                <a:solidFill>
                  <a:schemeClr val="bg1"/>
                </a:solidFill>
              </a:rPr>
              <a:t> </a:t>
            </a:r>
            <a:r>
              <a:rPr lang="en-US" sz="2400" b="1" dirty="0" err="1" smtClean="0">
                <a:solidFill>
                  <a:schemeClr val="bg1"/>
                </a:solidFill>
              </a:rPr>
              <a:t>không</a:t>
            </a:r>
            <a:r>
              <a:rPr lang="en-US" sz="2400" b="1" dirty="0" smtClean="0">
                <a:solidFill>
                  <a:schemeClr val="bg1"/>
                </a:solidFill>
              </a:rPr>
              <a:t> </a:t>
            </a:r>
            <a:r>
              <a:rPr lang="en-US" sz="2400" b="1" dirty="0" err="1" smtClean="0">
                <a:solidFill>
                  <a:schemeClr val="bg1"/>
                </a:solidFill>
              </a:rPr>
              <a:t>phải</a:t>
            </a:r>
            <a:r>
              <a:rPr lang="en-US" sz="2400" b="1" dirty="0" smtClean="0">
                <a:solidFill>
                  <a:schemeClr val="bg1"/>
                </a:solidFill>
              </a:rPr>
              <a:t> </a:t>
            </a:r>
            <a:r>
              <a:rPr lang="en-US" sz="2400" b="1" dirty="0" err="1" smtClean="0">
                <a:solidFill>
                  <a:schemeClr val="bg1"/>
                </a:solidFill>
              </a:rPr>
              <a:t>là</a:t>
            </a:r>
            <a:r>
              <a:rPr lang="en-US" sz="2400" b="1" dirty="0" smtClean="0">
                <a:solidFill>
                  <a:schemeClr val="bg1"/>
                </a:solidFill>
              </a:rPr>
              <a:t> </a:t>
            </a:r>
            <a:r>
              <a:rPr lang="en-US" sz="2400" b="1" dirty="0" err="1" smtClean="0">
                <a:solidFill>
                  <a:schemeClr val="bg1"/>
                </a:solidFill>
              </a:rPr>
              <a:t>hậu</a:t>
            </a:r>
            <a:r>
              <a:rPr lang="en-US" sz="2400" b="1" dirty="0" smtClean="0">
                <a:solidFill>
                  <a:schemeClr val="bg1"/>
                </a:solidFill>
              </a:rPr>
              <a:t> </a:t>
            </a:r>
            <a:r>
              <a:rPr lang="en-US" sz="2400" b="1" dirty="0" err="1" smtClean="0">
                <a:solidFill>
                  <a:schemeClr val="bg1"/>
                </a:solidFill>
              </a:rPr>
              <a:t>quả</a:t>
            </a:r>
            <a:r>
              <a:rPr lang="en-US" sz="2400" b="1" dirty="0" smtClean="0">
                <a:solidFill>
                  <a:schemeClr val="bg1"/>
                </a:solidFill>
              </a:rPr>
              <a:t> </a:t>
            </a:r>
            <a:r>
              <a:rPr lang="en-US" sz="2400" b="1" dirty="0" err="1" smtClean="0">
                <a:solidFill>
                  <a:schemeClr val="bg1"/>
                </a:solidFill>
              </a:rPr>
              <a:t>của</a:t>
            </a:r>
            <a:r>
              <a:rPr lang="en-US" sz="2400" b="1" dirty="0" smtClean="0">
                <a:solidFill>
                  <a:schemeClr val="bg1"/>
                </a:solidFill>
              </a:rPr>
              <a:t> ô </a:t>
            </a:r>
            <a:r>
              <a:rPr lang="en-US" sz="2400" b="1" dirty="0" err="1" smtClean="0">
                <a:solidFill>
                  <a:schemeClr val="bg1"/>
                </a:solidFill>
              </a:rPr>
              <a:t>nhiễm</a:t>
            </a:r>
            <a:r>
              <a:rPr lang="en-US" sz="2400" b="1" dirty="0" smtClean="0">
                <a:solidFill>
                  <a:schemeClr val="bg1"/>
                </a:solidFill>
              </a:rPr>
              <a:t> </a:t>
            </a:r>
            <a:r>
              <a:rPr lang="en-US" sz="2400" b="1" dirty="0" err="1" smtClean="0">
                <a:solidFill>
                  <a:schemeClr val="bg1"/>
                </a:solidFill>
              </a:rPr>
              <a:t>môi</a:t>
            </a:r>
            <a:r>
              <a:rPr lang="en-US" sz="2400" b="1" dirty="0" smtClean="0">
                <a:solidFill>
                  <a:schemeClr val="bg1"/>
                </a:solidFill>
              </a:rPr>
              <a:t> </a:t>
            </a:r>
            <a:r>
              <a:rPr lang="en-US" sz="2400" b="1" dirty="0" err="1" smtClean="0">
                <a:solidFill>
                  <a:schemeClr val="bg1"/>
                </a:solidFill>
              </a:rPr>
              <a:t>trường</a:t>
            </a:r>
            <a:r>
              <a:rPr lang="en-US" sz="2400" b="1" dirty="0" smtClean="0">
                <a:solidFill>
                  <a:schemeClr val="bg1"/>
                </a:solidFill>
              </a:rPr>
              <a:t> </a:t>
            </a:r>
            <a:r>
              <a:rPr lang="en-US" sz="2400" b="1" dirty="0" err="1" smtClean="0">
                <a:solidFill>
                  <a:schemeClr val="bg1"/>
                </a:solidFill>
              </a:rPr>
              <a:t>nước</a:t>
            </a:r>
            <a:r>
              <a:rPr lang="en-US" sz="2400" b="1" dirty="0" smtClean="0">
                <a:solidFill>
                  <a:schemeClr val="bg1"/>
                </a:solidFill>
              </a:rPr>
              <a:t>?</a:t>
            </a:r>
            <a:endParaRPr lang="en-US" sz="2400" dirty="0">
              <a:solidFill>
                <a:schemeClr val="bg1"/>
              </a:solidFill>
            </a:endParaRPr>
          </a:p>
        </p:txBody>
      </p:sp>
      <p:sp>
        <p:nvSpPr>
          <p:cNvPr id="15" name="bang d">
            <a:extLst>
              <a:ext uri="{FF2B5EF4-FFF2-40B4-BE49-F238E27FC236}">
                <a16:creationId xmlns:a16="http://schemas.microsoft.com/office/drawing/2014/main" id="{D0E6AFB4-275F-4728-9A13-27E00F9EA3A2}"/>
              </a:ext>
            </a:extLst>
          </p:cNvPr>
          <p:cNvSpPr/>
          <p:nvPr/>
        </p:nvSpPr>
        <p:spPr>
          <a:xfrm flipH="1">
            <a:off x="6125920" y="5958223"/>
            <a:ext cx="4411450" cy="89977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prstClr val="white"/>
              </a:buClr>
              <a:buFont typeface="Wingdings" panose="05000000000000000000" pitchFamily="2" charset="2"/>
              <a:buChar char="w"/>
              <a:defRPr/>
            </a:pPr>
            <a:endParaRPr lang="en-US">
              <a:solidFill>
                <a:prstClr val="white"/>
              </a:solidFill>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6125920" y="4889388"/>
            <a:ext cx="4280822" cy="96973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prstClr val="white"/>
              </a:buClr>
              <a:buFont typeface="Wingdings" panose="05000000000000000000" pitchFamily="2" charset="2"/>
              <a:buChar char="w"/>
              <a:defRPr/>
            </a:pPr>
            <a:endParaRPr lang="en-US">
              <a:solidFill>
                <a:prstClr val="white"/>
              </a:solidFill>
            </a:endParaRPr>
          </a:p>
        </p:txBody>
      </p:sp>
      <p:sp>
        <p:nvSpPr>
          <p:cNvPr id="25" name="cau hoi d">
            <a:extLst>
              <a:ext uri="{FF2B5EF4-FFF2-40B4-BE49-F238E27FC236}">
                <a16:creationId xmlns:a16="http://schemas.microsoft.com/office/drawing/2014/main" id="{9897B1B9-EB78-41AF-AC33-1E8F7714B11F}"/>
              </a:ext>
            </a:extLst>
          </p:cNvPr>
          <p:cNvSpPr txBox="1"/>
          <p:nvPr/>
        </p:nvSpPr>
        <p:spPr>
          <a:xfrm>
            <a:off x="6350680" y="6060424"/>
            <a:ext cx="3487814" cy="400110"/>
          </a:xfrm>
          <a:prstGeom prst="rect">
            <a:avLst/>
          </a:prstGeom>
          <a:noFill/>
        </p:spPr>
        <p:txBody>
          <a:bodyPr wrap="square" rtlCol="0">
            <a:spAutoFit/>
          </a:bodyPr>
          <a:lstStyle/>
          <a:p>
            <a:r>
              <a:rPr lang="en-US" sz="2000" dirty="0">
                <a:solidFill>
                  <a:schemeClr val="bg1"/>
                </a:solidFill>
                <a:ea typeface="Tahoma" panose="020B0604030504040204" pitchFamily="34" charset="0"/>
                <a:cs typeface="Tahoma" panose="020B0604030504040204" pitchFamily="34" charset="0"/>
              </a:rPr>
              <a:t>D. </a:t>
            </a:r>
            <a:r>
              <a:rPr lang="en-US" sz="2000" dirty="0" err="1" smtClean="0">
                <a:solidFill>
                  <a:schemeClr val="bg1"/>
                </a:solidFill>
              </a:rPr>
              <a:t>Trái</a:t>
            </a:r>
            <a:r>
              <a:rPr lang="en-US" sz="2000" dirty="0" smtClean="0">
                <a:solidFill>
                  <a:schemeClr val="bg1"/>
                </a:solidFill>
              </a:rPr>
              <a:t> </a:t>
            </a:r>
            <a:r>
              <a:rPr lang="en-US" sz="2000" dirty="0" err="1" smtClean="0">
                <a:solidFill>
                  <a:schemeClr val="bg1"/>
                </a:solidFill>
              </a:rPr>
              <a:t>đất</a:t>
            </a:r>
            <a:r>
              <a:rPr lang="en-US" sz="2000" dirty="0" smtClean="0">
                <a:solidFill>
                  <a:schemeClr val="bg1"/>
                </a:solidFill>
              </a:rPr>
              <a:t> </a:t>
            </a:r>
            <a:r>
              <a:rPr lang="en-US" sz="2000" dirty="0" err="1" smtClean="0">
                <a:solidFill>
                  <a:schemeClr val="bg1"/>
                </a:solidFill>
              </a:rPr>
              <a:t>nóng</a:t>
            </a:r>
            <a:r>
              <a:rPr lang="en-US" sz="2000" dirty="0" smtClean="0">
                <a:solidFill>
                  <a:schemeClr val="bg1"/>
                </a:solidFill>
              </a:rPr>
              <a:t> </a:t>
            </a:r>
            <a:r>
              <a:rPr lang="en-US" sz="2000" dirty="0" err="1" smtClean="0">
                <a:solidFill>
                  <a:schemeClr val="bg1"/>
                </a:solidFill>
              </a:rPr>
              <a:t>lên</a:t>
            </a:r>
            <a:endParaRPr lang="en-US" sz="2000" dirty="0">
              <a:solidFill>
                <a:schemeClr val="bg1"/>
              </a:solidFill>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6350680" y="5197161"/>
            <a:ext cx="3487814" cy="707886"/>
          </a:xfrm>
          <a:prstGeom prst="rect">
            <a:avLst/>
          </a:prstGeom>
          <a:noFill/>
        </p:spPr>
        <p:txBody>
          <a:bodyPr wrap="square" rtlCol="0">
            <a:spAutoFit/>
          </a:bodyPr>
          <a:lstStyle/>
          <a:p>
            <a:pPr marL="342900" indent="-342900">
              <a:buClr>
                <a:prstClr val="white"/>
              </a:buClr>
              <a:buFont typeface="Wingdings" panose="05000000000000000000" pitchFamily="2" charset="2"/>
              <a:buChar char="w"/>
              <a:defRPr/>
            </a:pPr>
            <a:r>
              <a:rPr lang="en-US" sz="2000" dirty="0">
                <a:solidFill>
                  <a:schemeClr val="bg1"/>
                </a:solidFill>
                <a:ea typeface="Tahoma" panose="020B0604030504040204" pitchFamily="34" charset="0"/>
                <a:cs typeface="Tahoma" panose="020B0604030504040204" pitchFamily="34" charset="0"/>
              </a:rPr>
              <a:t>B. </a:t>
            </a:r>
            <a:r>
              <a:rPr lang="en-US" sz="2000" dirty="0" err="1" smtClean="0">
                <a:solidFill>
                  <a:schemeClr val="bg1"/>
                </a:solidFill>
              </a:rPr>
              <a:t>Thủy</a:t>
            </a:r>
            <a:r>
              <a:rPr lang="en-US" sz="2000" dirty="0" smtClean="0">
                <a:solidFill>
                  <a:schemeClr val="bg1"/>
                </a:solidFill>
              </a:rPr>
              <a:t> </a:t>
            </a:r>
            <a:r>
              <a:rPr lang="en-US" sz="2000" dirty="0" err="1" smtClean="0">
                <a:solidFill>
                  <a:schemeClr val="bg1"/>
                </a:solidFill>
              </a:rPr>
              <a:t>triều</a:t>
            </a:r>
            <a:r>
              <a:rPr lang="en-US" sz="2000" dirty="0" smtClean="0">
                <a:solidFill>
                  <a:schemeClr val="bg1"/>
                </a:solidFill>
              </a:rPr>
              <a:t> </a:t>
            </a:r>
            <a:r>
              <a:rPr lang="en-US" sz="2000" dirty="0" err="1" smtClean="0">
                <a:solidFill>
                  <a:schemeClr val="bg1"/>
                </a:solidFill>
              </a:rPr>
              <a:t>đỏ</a:t>
            </a:r>
            <a:endParaRPr lang="en-US" sz="2000" dirty="0">
              <a:solidFill>
                <a:schemeClr val="bg1"/>
              </a:solidFill>
            </a:endParaRPr>
          </a:p>
          <a:p>
            <a:pPr marL="342900" indent="-342900">
              <a:buClr>
                <a:prstClr val="white"/>
              </a:buClr>
              <a:buFont typeface="Wingdings" panose="05000000000000000000" pitchFamily="2" charset="2"/>
              <a:buChar char="w"/>
              <a:defRPr/>
            </a:pPr>
            <a:endParaRPr lang="en-US" sz="2000" dirty="0">
              <a:solidFill>
                <a:prstClr val="white"/>
              </a:solidFill>
              <a:ea typeface="Tahoma" panose="020B0604030504040204" pitchFamily="34" charset="0"/>
              <a:cs typeface="Tahoma" panose="020B0604030504040204" pitchFamily="34" charset="0"/>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1843313" y="4952706"/>
            <a:ext cx="4222765" cy="95234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32" name="bang c">
            <a:extLst>
              <a:ext uri="{FF2B5EF4-FFF2-40B4-BE49-F238E27FC236}">
                <a16:creationId xmlns:a16="http://schemas.microsoft.com/office/drawing/2014/main" id="{A6F11D1C-4D08-4BAF-9A3D-4AC673B9036B}"/>
              </a:ext>
            </a:extLst>
          </p:cNvPr>
          <p:cNvSpPr/>
          <p:nvPr/>
        </p:nvSpPr>
        <p:spPr>
          <a:xfrm flipH="1">
            <a:off x="1741714" y="5958222"/>
            <a:ext cx="4324365" cy="899777"/>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2353507" y="5197162"/>
            <a:ext cx="3487814" cy="707886"/>
          </a:xfrm>
          <a:prstGeom prst="rect">
            <a:avLst/>
          </a:prstGeom>
          <a:noFill/>
        </p:spPr>
        <p:txBody>
          <a:bodyPr wrap="square" rtlCol="0">
            <a:spAutoFit/>
          </a:bodyPr>
          <a:lstStyle/>
          <a:p>
            <a:pPr marL="342900" indent="-342900">
              <a:buClr>
                <a:prstClr val="white"/>
              </a:buClr>
              <a:buFont typeface="Wingdings" panose="05000000000000000000" pitchFamily="2" charset="2"/>
              <a:buChar char="w"/>
              <a:defRPr/>
            </a:pPr>
            <a:r>
              <a:rPr lang="en-US" sz="2000" dirty="0">
                <a:solidFill>
                  <a:schemeClr val="bg1"/>
                </a:solidFill>
                <a:ea typeface="Tahoma" panose="020B0604030504040204" pitchFamily="34" charset="0"/>
                <a:cs typeface="Tahoma" panose="020B0604030504040204" pitchFamily="34" charset="0"/>
              </a:rPr>
              <a:t>A. </a:t>
            </a:r>
            <a:r>
              <a:rPr lang="en-US" sz="2000" dirty="0" err="1" smtClean="0">
                <a:solidFill>
                  <a:schemeClr val="bg1"/>
                </a:solidFill>
              </a:rPr>
              <a:t>Thủy</a:t>
            </a:r>
            <a:r>
              <a:rPr lang="en-US" sz="2000" dirty="0" smtClean="0">
                <a:solidFill>
                  <a:schemeClr val="bg1"/>
                </a:solidFill>
              </a:rPr>
              <a:t> </a:t>
            </a:r>
            <a:r>
              <a:rPr lang="en-US" sz="2000" dirty="0" err="1" smtClean="0">
                <a:solidFill>
                  <a:schemeClr val="bg1"/>
                </a:solidFill>
              </a:rPr>
              <a:t>triều</a:t>
            </a:r>
            <a:r>
              <a:rPr lang="en-US" sz="2000" dirty="0" smtClean="0">
                <a:solidFill>
                  <a:schemeClr val="bg1"/>
                </a:solidFill>
              </a:rPr>
              <a:t> </a:t>
            </a:r>
            <a:r>
              <a:rPr lang="en-US" sz="2000" dirty="0" err="1" smtClean="0">
                <a:solidFill>
                  <a:schemeClr val="bg1"/>
                </a:solidFill>
              </a:rPr>
              <a:t>đen</a:t>
            </a:r>
            <a:endParaRPr lang="en-US" sz="2000" dirty="0">
              <a:solidFill>
                <a:schemeClr val="bg1"/>
              </a:solidFill>
            </a:endParaRPr>
          </a:p>
          <a:p>
            <a:pPr marL="342900" indent="-342900">
              <a:buClr>
                <a:prstClr val="white"/>
              </a:buClr>
              <a:buFont typeface="Wingdings" panose="05000000000000000000" pitchFamily="2" charset="2"/>
              <a:buChar char="w"/>
              <a:defRPr/>
            </a:pPr>
            <a:endParaRPr lang="en-US" sz="2000" dirty="0">
              <a:solidFill>
                <a:schemeClr val="bg1"/>
              </a:solidFill>
              <a:ea typeface="Tahoma" panose="020B0604030504040204" pitchFamily="34" charset="0"/>
              <a:cs typeface="Tahoma" panose="020B0604030504040204" pitchFamily="34" charset="0"/>
            </a:endParaRPr>
          </a:p>
        </p:txBody>
      </p:sp>
      <p:sp>
        <p:nvSpPr>
          <p:cNvPr id="34" name="cau hoi c">
            <a:extLst>
              <a:ext uri="{FF2B5EF4-FFF2-40B4-BE49-F238E27FC236}">
                <a16:creationId xmlns:a16="http://schemas.microsoft.com/office/drawing/2014/main" id="{42A746A3-96B8-42A5-8EFA-A104DB6B2F69}"/>
              </a:ext>
            </a:extLst>
          </p:cNvPr>
          <p:cNvSpPr txBox="1"/>
          <p:nvPr/>
        </p:nvSpPr>
        <p:spPr>
          <a:xfrm>
            <a:off x="2353507" y="6060424"/>
            <a:ext cx="3487814" cy="707886"/>
          </a:xfrm>
          <a:prstGeom prst="rect">
            <a:avLst/>
          </a:prstGeom>
          <a:noFill/>
        </p:spPr>
        <p:txBody>
          <a:bodyPr wrap="square" rtlCol="0">
            <a:spAutoFit/>
          </a:bodyPr>
          <a:lstStyle/>
          <a:p>
            <a:r>
              <a:rPr lang="en-US" sz="2000" dirty="0">
                <a:solidFill>
                  <a:schemeClr val="bg1"/>
                </a:solidFill>
                <a:ea typeface="Tahoma" panose="020B0604030504040204" pitchFamily="34" charset="0"/>
                <a:cs typeface="Tahoma" panose="020B0604030504040204" pitchFamily="34" charset="0"/>
              </a:rPr>
              <a:t>C. </a:t>
            </a:r>
            <a:r>
              <a:rPr lang="en-US" sz="2000" dirty="0" err="1" smtClean="0">
                <a:solidFill>
                  <a:schemeClr val="bg1"/>
                </a:solidFill>
              </a:rPr>
              <a:t>Sinh</a:t>
            </a:r>
            <a:r>
              <a:rPr lang="en-US" sz="2000" dirty="0" smtClean="0">
                <a:solidFill>
                  <a:schemeClr val="bg1"/>
                </a:solidFill>
              </a:rPr>
              <a:t> </a:t>
            </a:r>
            <a:r>
              <a:rPr lang="en-US" sz="2000" dirty="0" err="1" smtClean="0">
                <a:solidFill>
                  <a:schemeClr val="bg1"/>
                </a:solidFill>
              </a:rPr>
              <a:t>vật</a:t>
            </a:r>
            <a:r>
              <a:rPr lang="en-US" sz="2000" dirty="0" smtClean="0">
                <a:solidFill>
                  <a:schemeClr val="bg1"/>
                </a:solidFill>
              </a:rPr>
              <a:t> </a:t>
            </a:r>
            <a:r>
              <a:rPr lang="en-US" sz="2000" dirty="0" err="1" smtClean="0">
                <a:solidFill>
                  <a:schemeClr val="bg1"/>
                </a:solidFill>
              </a:rPr>
              <a:t>thủy</a:t>
            </a:r>
            <a:r>
              <a:rPr lang="en-US" sz="2000" dirty="0" smtClean="0">
                <a:solidFill>
                  <a:schemeClr val="bg1"/>
                </a:solidFill>
              </a:rPr>
              <a:t> </a:t>
            </a:r>
            <a:r>
              <a:rPr lang="en-US" sz="2000" dirty="0" err="1" smtClean="0">
                <a:solidFill>
                  <a:schemeClr val="bg1"/>
                </a:solidFill>
              </a:rPr>
              <a:t>sinh</a:t>
            </a:r>
            <a:r>
              <a:rPr lang="en-US" sz="2000" dirty="0" smtClean="0">
                <a:solidFill>
                  <a:schemeClr val="bg1"/>
                </a:solidFill>
              </a:rPr>
              <a:t> </a:t>
            </a:r>
            <a:r>
              <a:rPr lang="en-US" sz="2000" dirty="0" err="1" smtClean="0">
                <a:solidFill>
                  <a:schemeClr val="bg1"/>
                </a:solidFill>
              </a:rPr>
              <a:t>chết</a:t>
            </a:r>
            <a:r>
              <a:rPr lang="en-US" sz="2000" dirty="0" smtClean="0">
                <a:solidFill>
                  <a:schemeClr val="bg1"/>
                </a:solidFill>
              </a:rPr>
              <a:t> </a:t>
            </a:r>
            <a:r>
              <a:rPr lang="en-US" sz="2000" dirty="0" err="1" smtClean="0">
                <a:solidFill>
                  <a:schemeClr val="bg1"/>
                </a:solidFill>
              </a:rPr>
              <a:t>hàng</a:t>
            </a:r>
            <a:r>
              <a:rPr lang="en-US" sz="2000" dirty="0" smtClean="0">
                <a:solidFill>
                  <a:schemeClr val="bg1"/>
                </a:solidFill>
              </a:rPr>
              <a:t> </a:t>
            </a:r>
            <a:r>
              <a:rPr lang="en-US" sz="2000" dirty="0" err="1" smtClean="0">
                <a:solidFill>
                  <a:schemeClr val="bg1"/>
                </a:solidFill>
              </a:rPr>
              <a:t>loạt</a:t>
            </a:r>
            <a:endParaRPr lang="en-US" sz="2000" dirty="0">
              <a:solidFill>
                <a:schemeClr val="bg1"/>
              </a:solidFil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192001" y="863863"/>
            <a:ext cx="365522"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192001" y="1478697"/>
            <a:ext cx="365522"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200179" y="2074159"/>
            <a:ext cx="365522"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2200179" y="2630415"/>
            <a:ext cx="365522" cy="487363"/>
          </a:xfrm>
          <a:prstGeom prst="rect">
            <a:avLst/>
          </a:prstGeom>
        </p:spPr>
      </p:pic>
    </p:spTree>
    <p:extLst>
      <p:ext uri="{BB962C8B-B14F-4D97-AF65-F5344CB8AC3E}">
        <p14:creationId xmlns:p14="http://schemas.microsoft.com/office/powerpoint/2010/main" val="198991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509F26-B5DC-4BA7-B476-4CB044237A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11" name="Rectangle 10">
            <a:extLst>
              <a:ext uri="{FF2B5EF4-FFF2-40B4-BE49-F238E27FC236}">
                <a16:creationId xmlns:a16="http://schemas.microsoft.com/office/drawing/2014/main" id="{DB103EB1-B135-4526-B883-33228FC27F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4" name="Picture 3">
            <a:extLst>
              <a:ext uri="{FF2B5EF4-FFF2-40B4-BE49-F238E27FC236}">
                <a16:creationId xmlns:a16="http://schemas.microsoft.com/office/drawing/2014/main" id="{58AE4496-89C7-41AC-9E93-314476BBB3DC}"/>
              </a:ext>
            </a:extLst>
          </p:cNvPr>
          <p:cNvPicPr>
            <a:picLocks noChangeAspect="1"/>
          </p:cNvPicPr>
          <p:nvPr/>
        </p:nvPicPr>
        <p:blipFill rotWithShape="1">
          <a:blip r:embed="rId3"/>
          <a:srcRect t="423" r="1" b="1"/>
          <a:stretch/>
        </p:blipFill>
        <p:spPr>
          <a:xfrm rot="21480000">
            <a:off x="1137837" y="1003258"/>
            <a:ext cx="9916327" cy="4764396"/>
          </a:xfrm>
          <a:prstGeom prst="rect">
            <a:avLst/>
          </a:prstGeom>
        </p:spPr>
      </p:pic>
      <p:sp>
        <p:nvSpPr>
          <p:cNvPr id="2" name="Rectangle 1"/>
          <p:cNvSpPr/>
          <p:nvPr/>
        </p:nvSpPr>
        <p:spPr>
          <a:xfrm>
            <a:off x="2175989" y="43926"/>
            <a:ext cx="6641440" cy="523220"/>
          </a:xfrm>
          <a:prstGeom prst="rect">
            <a:avLst/>
          </a:prstGeom>
        </p:spPr>
        <p:txBody>
          <a:bodyPr wrap="square">
            <a:spAutoFit/>
          </a:bodyPr>
          <a:lstStyle/>
          <a:p>
            <a:pPr lvl="0">
              <a:defRPr/>
            </a:pPr>
            <a:r>
              <a:rPr lang="vi-VN" sz="2800" dirty="0">
                <a:solidFill>
                  <a:srgbClr val="FF0000"/>
                </a:solidFill>
                <a:latin typeface="+mj-lt"/>
              </a:rPr>
              <a:t>Em có suy </a:t>
            </a:r>
            <a:r>
              <a:rPr lang="vi-VN" sz="2800" dirty="0" smtClean="0">
                <a:solidFill>
                  <a:srgbClr val="FF0000"/>
                </a:solidFill>
                <a:latin typeface="+mj-lt"/>
              </a:rPr>
              <a:t>ngh</a:t>
            </a:r>
            <a:r>
              <a:rPr lang="en-US" sz="2800" dirty="0">
                <a:solidFill>
                  <a:srgbClr val="FF0000"/>
                </a:solidFill>
                <a:latin typeface="Times New Roman" panose="02020603050405020304" pitchFamily="18" charset="0"/>
                <a:cs typeface="Times New Roman" panose="02020603050405020304" pitchFamily="18" charset="0"/>
              </a:rPr>
              <a:t>ĩ</a:t>
            </a:r>
            <a:r>
              <a:rPr lang="vi-VN" sz="2800" dirty="0" smtClean="0">
                <a:solidFill>
                  <a:srgbClr val="FF0000"/>
                </a:solidFill>
                <a:latin typeface="+mj-lt"/>
              </a:rPr>
              <a:t> </a:t>
            </a:r>
            <a:r>
              <a:rPr lang="vi-VN" sz="2800" dirty="0">
                <a:solidFill>
                  <a:srgbClr val="FF0000"/>
                </a:solidFill>
                <a:latin typeface="+mj-lt"/>
              </a:rPr>
              <a:t>gì khi xem bức tranh này</a:t>
            </a:r>
            <a:endParaRPr lang="en-US" sz="2800" dirty="0">
              <a:solidFill>
                <a:srgbClr val="FF0000"/>
              </a:solidFill>
              <a:latin typeface="+mj-lt"/>
            </a:endParaRPr>
          </a:p>
        </p:txBody>
      </p:sp>
    </p:spTree>
    <p:extLst>
      <p:ext uri="{BB962C8B-B14F-4D97-AF65-F5344CB8AC3E}">
        <p14:creationId xmlns:p14="http://schemas.microsoft.com/office/powerpoint/2010/main" val="35165567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7FD781-E026-4842-9A08-6B8F287C2960}"/>
              </a:ext>
            </a:extLst>
          </p:cNvPr>
          <p:cNvSpPr txBox="1"/>
          <p:nvPr/>
        </p:nvSpPr>
        <p:spPr>
          <a:xfrm>
            <a:off x="569844" y="1413930"/>
            <a:ext cx="11208974" cy="1200329"/>
          </a:xfrm>
          <a:prstGeom prst="rect">
            <a:avLst/>
          </a:prstGeom>
          <a:noFill/>
          <a:ln>
            <a:solidFill>
              <a:srgbClr val="00B050"/>
            </a:solidFill>
            <a:prstDash val="sysDash"/>
          </a:ln>
        </p:spPr>
        <p:txBody>
          <a:bodyPr wrap="square" rtlCol="0">
            <a:spAutoFit/>
          </a:bodyPr>
          <a:lstStyle/>
          <a:p>
            <a:pPr algn="ctr"/>
            <a:r>
              <a:rPr lang="vi-VN" sz="3600">
                <a:solidFill>
                  <a:srgbClr val="1B04FA"/>
                </a:solidFill>
                <a:latin typeface="+mj-lt"/>
                <a:cs typeface="Arial" panose="020B0604020202020204" pitchFamily="34" charset="0"/>
              </a:rPr>
              <a:t>Tìm hiểu về việc khai thác, sử dụng tài nguyên thiên nhiên và bảo vệ môi trường ở một quốc gia châu Âu.</a:t>
            </a:r>
            <a:endParaRPr lang="en-US" sz="3600">
              <a:solidFill>
                <a:srgbClr val="1B04FA"/>
              </a:solidFill>
              <a:latin typeface="+mj-lt"/>
              <a:cs typeface="Arial" panose="020B0604020202020204" pitchFamily="34" charset="0"/>
            </a:endParaRPr>
          </a:p>
        </p:txBody>
      </p:sp>
      <p:pic>
        <p:nvPicPr>
          <p:cNvPr id="8" name="Picture 7" descr="A picture containing text&#10;&#10;Description automatically generated">
            <a:extLst>
              <a:ext uri="{FF2B5EF4-FFF2-40B4-BE49-F238E27FC236}">
                <a16:creationId xmlns:a16="http://schemas.microsoft.com/office/drawing/2014/main" id="{1C0E14F9-A934-40C9-A966-234C3A14C80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600" t="8748" r="11440" b="18501"/>
          <a:stretch/>
        </p:blipFill>
        <p:spPr>
          <a:xfrm>
            <a:off x="725656" y="164431"/>
            <a:ext cx="805716" cy="943537"/>
          </a:xfrm>
          <a:prstGeom prst="rect">
            <a:avLst/>
          </a:prstGeom>
        </p:spPr>
      </p:pic>
      <p:sp>
        <p:nvSpPr>
          <p:cNvPr id="9" name="Rectangle 8">
            <a:extLst>
              <a:ext uri="{FF2B5EF4-FFF2-40B4-BE49-F238E27FC236}">
                <a16:creationId xmlns:a16="http://schemas.microsoft.com/office/drawing/2014/main" id="{9165D76C-FE58-4B06-82CD-13E9265A4312}"/>
              </a:ext>
            </a:extLst>
          </p:cNvPr>
          <p:cNvSpPr/>
          <p:nvPr/>
        </p:nvSpPr>
        <p:spPr>
          <a:xfrm>
            <a:off x="6402261" y="2963545"/>
            <a:ext cx="8176591" cy="584775"/>
          </a:xfrm>
          <a:prstGeom prst="rect">
            <a:avLst/>
          </a:prstGeom>
        </p:spPr>
        <p:txBody>
          <a:bodyPr wrap="square">
            <a:spAutoFit/>
          </a:bodyPr>
          <a:lstStyle/>
          <a:p>
            <a:pPr marL="285750" indent="-285750">
              <a:buFont typeface="Wingdings" panose="05000000000000000000" pitchFamily="2" charset="2"/>
              <a:buChar char="ü"/>
            </a:pPr>
            <a:r>
              <a:rPr lang="en-US" sz="3200" dirty="0" err="1">
                <a:solidFill>
                  <a:srgbClr val="FF0066"/>
                </a:solidFill>
                <a:latin typeface="Times New Roman" panose="02020603050405020304" pitchFamily="18" charset="0"/>
                <a:cs typeface="Times New Roman" panose="02020603050405020304" pitchFamily="18" charset="0"/>
              </a:rPr>
              <a:t>Viết</a:t>
            </a:r>
            <a:r>
              <a:rPr lang="en-US" sz="3200" dirty="0">
                <a:solidFill>
                  <a:srgbClr val="FF0066"/>
                </a:solidFill>
                <a:latin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cs typeface="Times New Roman" panose="02020603050405020304" pitchFamily="18" charset="0"/>
              </a:rPr>
              <a:t>đoạn</a:t>
            </a:r>
            <a:r>
              <a:rPr lang="en-US" sz="3200" dirty="0">
                <a:solidFill>
                  <a:srgbClr val="FF0066"/>
                </a:solidFill>
                <a:latin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cs typeface="Times New Roman" panose="02020603050405020304" pitchFamily="18" charset="0"/>
              </a:rPr>
              <a:t>văn</a:t>
            </a:r>
            <a:r>
              <a:rPr lang="en-US" sz="3200" dirty="0">
                <a:solidFill>
                  <a:srgbClr val="FF0066"/>
                </a:solidFill>
                <a:latin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cs typeface="Times New Roman" panose="02020603050405020304" pitchFamily="18" charset="0"/>
              </a:rPr>
              <a:t>ngắn</a:t>
            </a:r>
            <a:endParaRPr lang="en-US" sz="3200" dirty="0">
              <a:solidFill>
                <a:srgbClr val="FF0066"/>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E5DDC94A-B737-438F-B1AD-2E47631CAF6F}"/>
              </a:ext>
            </a:extLst>
          </p:cNvPr>
          <p:cNvSpPr/>
          <p:nvPr/>
        </p:nvSpPr>
        <p:spPr>
          <a:xfrm>
            <a:off x="6402261" y="3548320"/>
            <a:ext cx="8176591" cy="584775"/>
          </a:xfrm>
          <a:prstGeom prst="rect">
            <a:avLst/>
          </a:prstGeom>
        </p:spPr>
        <p:txBody>
          <a:bodyPr wrap="square">
            <a:spAutoFit/>
          </a:bodyPr>
          <a:lstStyle/>
          <a:p>
            <a:pPr marL="285750" indent="-285750">
              <a:buFont typeface="Wingdings" panose="05000000000000000000" pitchFamily="2" charset="2"/>
              <a:buChar char="ü"/>
            </a:pPr>
            <a:r>
              <a:rPr lang="en-US" sz="3200" dirty="0" err="1">
                <a:solidFill>
                  <a:srgbClr val="FF0066"/>
                </a:solidFill>
                <a:latin typeface="Times New Roman" panose="02020603050405020304" pitchFamily="18" charset="0"/>
                <a:cs typeface="Times New Roman" panose="02020603050405020304" pitchFamily="18" charset="0"/>
              </a:rPr>
              <a:t>Làm</a:t>
            </a:r>
            <a:r>
              <a:rPr lang="en-US" sz="3200" dirty="0">
                <a:solidFill>
                  <a:srgbClr val="FF0066"/>
                </a:solidFill>
                <a:latin typeface="Times New Roman" panose="02020603050405020304" pitchFamily="18" charset="0"/>
                <a:cs typeface="Times New Roman" panose="02020603050405020304" pitchFamily="18" charset="0"/>
              </a:rPr>
              <a:t> Video</a:t>
            </a:r>
          </a:p>
        </p:txBody>
      </p:sp>
      <p:sp>
        <p:nvSpPr>
          <p:cNvPr id="14" name="Rectangle 13">
            <a:extLst>
              <a:ext uri="{FF2B5EF4-FFF2-40B4-BE49-F238E27FC236}">
                <a16:creationId xmlns:a16="http://schemas.microsoft.com/office/drawing/2014/main" id="{6EEB0EDF-AE49-4207-92F0-783C2C8F24D8}"/>
              </a:ext>
            </a:extLst>
          </p:cNvPr>
          <p:cNvSpPr/>
          <p:nvPr/>
        </p:nvSpPr>
        <p:spPr>
          <a:xfrm>
            <a:off x="6402261" y="4178054"/>
            <a:ext cx="8176591" cy="584775"/>
          </a:xfrm>
          <a:prstGeom prst="rect">
            <a:avLst/>
          </a:prstGeom>
        </p:spPr>
        <p:txBody>
          <a:bodyPr wrap="square">
            <a:spAutoFit/>
          </a:bodyPr>
          <a:lstStyle/>
          <a:p>
            <a:pPr marL="285750" indent="-285750">
              <a:buFont typeface="Wingdings" panose="05000000000000000000" pitchFamily="2" charset="2"/>
              <a:buChar char="ü"/>
            </a:pPr>
            <a:r>
              <a:rPr lang="en-US" sz="3200" dirty="0">
                <a:solidFill>
                  <a:srgbClr val="FF0066"/>
                </a:solidFill>
                <a:latin typeface="Times New Roman" panose="02020603050405020304" pitchFamily="18" charset="0"/>
                <a:cs typeface="Times New Roman" panose="02020603050405020304" pitchFamily="18" charset="0"/>
              </a:rPr>
              <a:t>Infographic</a:t>
            </a:r>
          </a:p>
        </p:txBody>
      </p:sp>
      <p:pic>
        <p:nvPicPr>
          <p:cNvPr id="15" name="Picture 14">
            <a:extLst>
              <a:ext uri="{FF2B5EF4-FFF2-40B4-BE49-F238E27FC236}">
                <a16:creationId xmlns:a16="http://schemas.microsoft.com/office/drawing/2014/main" id="{B377B3F6-15D5-4615-ADB0-81A63A8A2EA6}"/>
              </a:ext>
            </a:extLst>
          </p:cNvPr>
          <p:cNvPicPr>
            <a:picLocks noChangeAspect="1"/>
          </p:cNvPicPr>
          <p:nvPr/>
        </p:nvPicPr>
        <p:blipFill rotWithShape="1">
          <a:blip r:embed="rId3"/>
          <a:srcRect l="12833" t="48222" r="77167" b="28445"/>
          <a:stretch/>
        </p:blipFill>
        <p:spPr>
          <a:xfrm>
            <a:off x="470675" y="2774111"/>
            <a:ext cx="1219200" cy="1600200"/>
          </a:xfrm>
          <a:prstGeom prst="rect">
            <a:avLst/>
          </a:prstGeom>
        </p:spPr>
      </p:pic>
      <p:sp>
        <p:nvSpPr>
          <p:cNvPr id="16" name="TextBox 15">
            <a:extLst>
              <a:ext uri="{FF2B5EF4-FFF2-40B4-BE49-F238E27FC236}">
                <a16:creationId xmlns:a16="http://schemas.microsoft.com/office/drawing/2014/main" id="{43691258-C049-4ABF-B964-DCE751DE70C3}"/>
              </a:ext>
            </a:extLst>
          </p:cNvPr>
          <p:cNvSpPr txBox="1"/>
          <p:nvPr/>
        </p:nvSpPr>
        <p:spPr>
          <a:xfrm>
            <a:off x="1689874" y="3233652"/>
            <a:ext cx="3941020" cy="1077218"/>
          </a:xfrm>
          <a:prstGeom prst="rect">
            <a:avLst/>
          </a:prstGeom>
          <a:noFill/>
        </p:spPr>
        <p:txBody>
          <a:bodyPr wrap="square" rtlCol="0">
            <a:spAutoFit/>
          </a:bodyPr>
          <a:lstStyle/>
          <a:p>
            <a:pPr algn="ctr"/>
            <a:r>
              <a:rPr lang="en-US" sz="2800" b="1" dirty="0">
                <a:solidFill>
                  <a:srgbClr val="0ABA27"/>
                </a:solidFill>
                <a:latin typeface="Times New Roman" panose="02020603050405020304" pitchFamily="18" charset="0"/>
                <a:cs typeface="Times New Roman" panose="02020603050405020304" pitchFamily="18" charset="0"/>
              </a:rPr>
              <a:t> </a:t>
            </a:r>
            <a:r>
              <a:rPr lang="vi-VN" sz="3200" dirty="0">
                <a:solidFill>
                  <a:srgbClr val="1503BD"/>
                </a:solidFill>
                <a:latin typeface="Times New Roman" panose="02020603050405020304" pitchFamily="18" charset="0"/>
                <a:cs typeface="Times New Roman" panose="02020603050405020304" pitchFamily="18" charset="0"/>
              </a:rPr>
              <a:t>T</a:t>
            </a:r>
            <a:r>
              <a:rPr lang="en-US" sz="3200" dirty="0" err="1">
                <a:solidFill>
                  <a:srgbClr val="1503BD"/>
                </a:solidFill>
                <a:latin typeface="Times New Roman" panose="02020603050405020304" pitchFamily="18" charset="0"/>
                <a:cs typeface="Times New Roman" panose="02020603050405020304" pitchFamily="18" charset="0"/>
              </a:rPr>
              <a:t>ìm</a:t>
            </a:r>
            <a:r>
              <a:rPr lang="en-US" sz="3200" dirty="0">
                <a:solidFill>
                  <a:srgbClr val="1503BD"/>
                </a:solidFill>
                <a:latin typeface="Times New Roman" panose="02020603050405020304" pitchFamily="18" charset="0"/>
                <a:cs typeface="Times New Roman" panose="02020603050405020304" pitchFamily="18" charset="0"/>
              </a:rPr>
              <a:t> </a:t>
            </a:r>
            <a:r>
              <a:rPr lang="en-US" sz="3200" dirty="0" err="1">
                <a:solidFill>
                  <a:srgbClr val="1503BD"/>
                </a:solidFill>
                <a:latin typeface="Times New Roman" panose="02020603050405020304" pitchFamily="18" charset="0"/>
                <a:cs typeface="Times New Roman" panose="02020603050405020304" pitchFamily="18" charset="0"/>
              </a:rPr>
              <a:t>hiểu</a:t>
            </a:r>
            <a:r>
              <a:rPr lang="en-US" sz="3200" dirty="0">
                <a:solidFill>
                  <a:srgbClr val="1503BD"/>
                </a:solidFill>
                <a:latin typeface="Times New Roman" panose="02020603050405020304" pitchFamily="18" charset="0"/>
                <a:cs typeface="Times New Roman" panose="02020603050405020304" pitchFamily="18" charset="0"/>
              </a:rPr>
              <a:t> </a:t>
            </a:r>
            <a:r>
              <a:rPr lang="en-US" sz="3200" dirty="0" err="1">
                <a:solidFill>
                  <a:srgbClr val="1503BD"/>
                </a:solidFill>
                <a:latin typeface="Times New Roman" panose="02020603050405020304" pitchFamily="18" charset="0"/>
                <a:cs typeface="Times New Roman" panose="02020603050405020304" pitchFamily="18" charset="0"/>
              </a:rPr>
              <a:t>thông</a:t>
            </a:r>
            <a:r>
              <a:rPr lang="en-US" sz="3200" dirty="0">
                <a:solidFill>
                  <a:srgbClr val="1503BD"/>
                </a:solidFill>
                <a:latin typeface="Times New Roman" panose="02020603050405020304" pitchFamily="18" charset="0"/>
                <a:cs typeface="Times New Roman" panose="02020603050405020304" pitchFamily="18" charset="0"/>
              </a:rPr>
              <a:t> tin </a:t>
            </a:r>
            <a:r>
              <a:rPr lang="en-US" sz="3200" dirty="0" err="1">
                <a:solidFill>
                  <a:srgbClr val="1503BD"/>
                </a:solidFill>
                <a:latin typeface="Times New Roman" panose="02020603050405020304" pitchFamily="18" charset="0"/>
                <a:cs typeface="Times New Roman" panose="02020603050405020304" pitchFamily="18" charset="0"/>
              </a:rPr>
              <a:t>trên</a:t>
            </a:r>
            <a:r>
              <a:rPr lang="en-US" sz="3200" dirty="0">
                <a:solidFill>
                  <a:srgbClr val="1503BD"/>
                </a:solidFill>
                <a:latin typeface="Times New Roman" panose="02020603050405020304" pitchFamily="18" charset="0"/>
                <a:cs typeface="Times New Roman" panose="02020603050405020304" pitchFamily="18" charset="0"/>
              </a:rPr>
              <a:t> Internet.</a:t>
            </a:r>
            <a:endParaRPr lang="en-US" sz="3200" i="1" dirty="0">
              <a:solidFill>
                <a:srgbClr val="1503BD"/>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BEAFD0C9-25B1-4015-A605-DA1EDAB20624}"/>
              </a:ext>
            </a:extLst>
          </p:cNvPr>
          <p:cNvSpPr txBox="1"/>
          <p:nvPr/>
        </p:nvSpPr>
        <p:spPr>
          <a:xfrm>
            <a:off x="3696200" y="69505"/>
            <a:ext cx="5202803" cy="1015663"/>
          </a:xfrm>
          <a:prstGeom prst="rect">
            <a:avLst/>
          </a:prstGeom>
          <a:noFill/>
        </p:spPr>
        <p:txBody>
          <a:bodyPr wrap="square" rtlCol="0">
            <a:spAutoFit/>
          </a:bodyPr>
          <a:lstStyle/>
          <a:p>
            <a:r>
              <a:rPr lang="en-US" sz="6000" b="1" dirty="0">
                <a:solidFill>
                  <a:srgbClr val="FF0000"/>
                </a:solidFill>
                <a:latin typeface="Times New Roman" panose="02020603050405020304" pitchFamily="18" charset="0"/>
                <a:cs typeface="Times New Roman" panose="02020603050405020304" pitchFamily="18" charset="0"/>
              </a:rPr>
              <a:t>VẬN DỤNG</a:t>
            </a:r>
          </a:p>
        </p:txBody>
      </p:sp>
      <p:sp>
        <p:nvSpPr>
          <p:cNvPr id="19" name="TextBox 18">
            <a:extLst>
              <a:ext uri="{FF2B5EF4-FFF2-40B4-BE49-F238E27FC236}">
                <a16:creationId xmlns:a16="http://schemas.microsoft.com/office/drawing/2014/main" id="{2C9CC0DA-D317-4E9D-9579-7F06379DB0F3}"/>
              </a:ext>
            </a:extLst>
          </p:cNvPr>
          <p:cNvSpPr txBox="1"/>
          <p:nvPr/>
        </p:nvSpPr>
        <p:spPr>
          <a:xfrm>
            <a:off x="1277471" y="5015753"/>
            <a:ext cx="5496374" cy="523220"/>
          </a:xfrm>
          <a:prstGeom prst="rect">
            <a:avLst/>
          </a:prstGeom>
          <a:noFill/>
        </p:spPr>
        <p:txBody>
          <a:bodyPr wrap="square" rtlCol="0">
            <a:spAutoFit/>
          </a:bodyPr>
          <a:lstStyle/>
          <a:p>
            <a:pPr marL="457200" indent="-457200">
              <a:buFont typeface="Wingdings" panose="05000000000000000000" pitchFamily="2" charset="2"/>
              <a:buChar char="ü"/>
            </a:pPr>
            <a:r>
              <a:rPr lang="en-US" sz="2800" b="1" dirty="0">
                <a:solidFill>
                  <a:srgbClr val="00B050"/>
                </a:solidFill>
                <a:latin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cs typeface="Times New Roman" panose="02020603050405020304" pitchFamily="18" charset="0"/>
              </a:rPr>
              <a:t>Thời</a:t>
            </a:r>
            <a:r>
              <a:rPr lang="en-US" sz="2800" b="1" i="1" dirty="0">
                <a:solidFill>
                  <a:srgbClr val="00B050"/>
                </a:solidFill>
                <a:latin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cs typeface="Times New Roman" panose="02020603050405020304" pitchFamily="18" charset="0"/>
              </a:rPr>
              <a:t>gian</a:t>
            </a:r>
            <a:r>
              <a:rPr lang="en-US" sz="2800" b="1" i="1" dirty="0">
                <a:solidFill>
                  <a:srgbClr val="00B050"/>
                </a:solidFill>
                <a:latin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cs typeface="Times New Roman" panose="02020603050405020304" pitchFamily="18" charset="0"/>
              </a:rPr>
              <a:t>nộp</a:t>
            </a:r>
            <a:r>
              <a:rPr lang="en-US" sz="2800" b="1" i="1" dirty="0">
                <a:solidFill>
                  <a:srgbClr val="00B050"/>
                </a:solidFill>
                <a:latin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cs typeface="Times New Roman" panose="02020603050405020304" pitchFamily="18" charset="0"/>
              </a:rPr>
              <a:t>bài</a:t>
            </a:r>
            <a:r>
              <a:rPr lang="en-US" sz="2800" b="1" i="1" dirty="0">
                <a:solidFill>
                  <a:srgbClr val="00B050"/>
                </a:solidFill>
                <a:latin typeface="Times New Roman" panose="02020603050405020304" pitchFamily="18" charset="0"/>
                <a:cs typeface="Times New Roman" panose="02020603050405020304" pitchFamily="18" charset="0"/>
              </a:rPr>
              <a:t>: </a:t>
            </a:r>
            <a:r>
              <a:rPr lang="en-US" sz="2800" b="1" i="1" dirty="0">
                <a:solidFill>
                  <a:srgbClr val="FF0066"/>
                </a:solidFill>
                <a:latin typeface="Times New Roman" panose="02020603050405020304" pitchFamily="18" charset="0"/>
                <a:cs typeface="Times New Roman" panose="02020603050405020304" pitchFamily="18" charset="0"/>
              </a:rPr>
              <a:t>1 </a:t>
            </a:r>
            <a:r>
              <a:rPr lang="en-US" sz="2800" b="1" i="1" dirty="0" err="1">
                <a:solidFill>
                  <a:srgbClr val="FF0066"/>
                </a:solidFill>
                <a:latin typeface="Times New Roman" panose="02020603050405020304" pitchFamily="18" charset="0"/>
                <a:cs typeface="Times New Roman" panose="02020603050405020304" pitchFamily="18" charset="0"/>
              </a:rPr>
              <a:t>tuần</a:t>
            </a:r>
            <a:endParaRPr lang="en-US" sz="2800" b="1" i="1" dirty="0">
              <a:solidFill>
                <a:srgbClr val="FF0066"/>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A01B2151-0D4B-45CA-BB24-832534EB4304}"/>
              </a:ext>
            </a:extLst>
          </p:cNvPr>
          <p:cNvSpPr txBox="1"/>
          <p:nvPr/>
        </p:nvSpPr>
        <p:spPr>
          <a:xfrm>
            <a:off x="6402261" y="6069654"/>
            <a:ext cx="5528989" cy="523220"/>
          </a:xfrm>
          <a:prstGeom prst="rect">
            <a:avLst/>
          </a:prstGeom>
          <a:noFill/>
        </p:spPr>
        <p:txBody>
          <a:bodyPr wrap="square" rtlCol="0">
            <a:spAutoFit/>
          </a:bodyPr>
          <a:lstStyle/>
          <a:p>
            <a:pPr marL="457200" indent="-457200">
              <a:buFont typeface="Wingdings" panose="05000000000000000000" pitchFamily="2" charset="2"/>
              <a:buChar char="ü"/>
            </a:pPr>
            <a:r>
              <a:rPr lang="en-US" sz="2800" b="1" dirty="0">
                <a:solidFill>
                  <a:srgbClr val="00B050"/>
                </a:solidFill>
                <a:latin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cs typeface="Times New Roman" panose="02020603050405020304" pitchFamily="18" charset="0"/>
              </a:rPr>
              <a:t>Cá</a:t>
            </a:r>
            <a:r>
              <a:rPr lang="en-US" sz="2800" b="1" i="1" dirty="0">
                <a:solidFill>
                  <a:srgbClr val="00B050"/>
                </a:solidFill>
                <a:latin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cs typeface="Times New Roman" panose="02020603050405020304" pitchFamily="18" charset="0"/>
              </a:rPr>
              <a:t>nhân</a:t>
            </a:r>
            <a:r>
              <a:rPr lang="en-US" sz="2800" b="1" i="1" dirty="0">
                <a:solidFill>
                  <a:srgbClr val="00B050"/>
                </a:solidFill>
                <a:latin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cs typeface="Times New Roman" panose="02020603050405020304" pitchFamily="18" charset="0"/>
              </a:rPr>
              <a:t>hoặc</a:t>
            </a:r>
            <a:r>
              <a:rPr lang="en-US" sz="2800" b="1" i="1" dirty="0">
                <a:solidFill>
                  <a:srgbClr val="00B050"/>
                </a:solidFill>
                <a:latin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cs typeface="Times New Roman" panose="02020603050405020304" pitchFamily="18" charset="0"/>
              </a:rPr>
              <a:t>nhóm</a:t>
            </a:r>
            <a:endParaRPr lang="en-US" sz="2800" b="1" i="1" dirty="0">
              <a:solidFill>
                <a:srgbClr val="FF0066"/>
              </a:solidFill>
              <a:latin typeface="Times New Roman" panose="02020603050405020304" pitchFamily="18" charset="0"/>
              <a:cs typeface="Times New Roman" panose="02020603050405020304" pitchFamily="18" charset="0"/>
            </a:endParaRPr>
          </a:p>
        </p:txBody>
      </p:sp>
      <p:pic>
        <p:nvPicPr>
          <p:cNvPr id="22" name="Picture 4" descr="Chương trình đào tạo học sinh thi tuyển vào các đại học hàng đầu tại Mỹ">
            <a:extLst>
              <a:ext uri="{FF2B5EF4-FFF2-40B4-BE49-F238E27FC236}">
                <a16:creationId xmlns:a16="http://schemas.microsoft.com/office/drawing/2014/main" id="{9096D3B2-96C8-4F4F-86E8-A9BE87747D4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467" t="13295" r="14207" b="13729"/>
          <a:stretch/>
        </p:blipFill>
        <p:spPr bwMode="auto">
          <a:xfrm>
            <a:off x="5571532" y="5716416"/>
            <a:ext cx="830729" cy="92799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People Logo Team Welcome. Vector Icon Design Stock Vector #business  #communication #concept #design #group #icon #i… | People logo, Vector icon  design, Icon design">
            <a:extLst>
              <a:ext uri="{FF2B5EF4-FFF2-40B4-BE49-F238E27FC236}">
                <a16:creationId xmlns:a16="http://schemas.microsoft.com/office/drawing/2014/main" id="{D6765460-BCF6-40F8-9CE7-A3BE184546D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8317" t="33855" r="19901" b="41111"/>
          <a:stretch/>
        </p:blipFill>
        <p:spPr bwMode="auto">
          <a:xfrm>
            <a:off x="10646868" y="5954896"/>
            <a:ext cx="1284382" cy="78834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Biểu tượng máy tính Đồng hồ báo thức Đồng hồ bấm giờ &amp; chấm công, thời  gian, Đồng hồ báo thức, đồng hồ png | PNGEgg">
            <a:extLst>
              <a:ext uri="{FF2B5EF4-FFF2-40B4-BE49-F238E27FC236}">
                <a16:creationId xmlns:a16="http://schemas.microsoft.com/office/drawing/2014/main" id="{581D5B66-0E78-41A0-A8BA-64577470897F}"/>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28247" t="13005" r="31350" b="15971"/>
          <a:stretch/>
        </p:blipFill>
        <p:spPr bwMode="auto">
          <a:xfrm>
            <a:off x="261657" y="4882801"/>
            <a:ext cx="927998" cy="92799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5EDD4D30-3D3E-4FE4-87FE-CEFD165168C7}"/>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9542323" y="3574211"/>
            <a:ext cx="1919605" cy="1115695"/>
          </a:xfrm>
          <a:prstGeom prst="rect">
            <a:avLst/>
          </a:prstGeom>
          <a:noFill/>
        </p:spPr>
      </p:pic>
    </p:spTree>
    <p:extLst>
      <p:ext uri="{BB962C8B-B14F-4D97-AF65-F5344CB8AC3E}">
        <p14:creationId xmlns:p14="http://schemas.microsoft.com/office/powerpoint/2010/main" val="407313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arn(inVertical)">
                                      <p:cBhvr>
                                        <p:cTn id="35" dur="500"/>
                                        <p:tgtEl>
                                          <p:spTgt spid="19"/>
                                        </p:tgtEl>
                                      </p:cBhvr>
                                    </p:animEffect>
                                  </p:childTnLst>
                                </p:cTn>
                              </p:par>
                              <p:par>
                                <p:cTn id="36" presetID="16" presetClass="entr" presetSubtype="21"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arn(inVertical)">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par>
                                <p:cTn id="44" presetID="16" presetClass="entr" presetSubtype="21"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arn(inVertical)">
                                      <p:cBhvr>
                                        <p:cTn id="46" dur="500"/>
                                        <p:tgtEl>
                                          <p:spTgt spid="22"/>
                                        </p:tgtEl>
                                      </p:cBhvr>
                                    </p:animEffect>
                                  </p:childTnLst>
                                </p:cTn>
                              </p:par>
                              <p:par>
                                <p:cTn id="47" presetID="16" presetClass="entr" presetSubtype="21" fill="hold"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barn(inVertical)">
                                      <p:cBhvr>
                                        <p:cTn id="4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4" grpId="0"/>
      <p:bldP spid="16" grpId="0"/>
      <p:bldP spid="19"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TC14_Báo động tình trạng ô nhiễm không khí ở Paris, Pháp">
            <a:hlinkClick r:id="" action="ppaction://media"/>
            <a:extLst>
              <a:ext uri="{FF2B5EF4-FFF2-40B4-BE49-F238E27FC236}">
                <a16:creationId xmlns:a16="http://schemas.microsoft.com/office/drawing/2014/main" id="{FF047C19-078A-46CD-BAEC-1D48C71C2BC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094795" cy="6858000"/>
          </a:xfrm>
          <a:prstGeom prst="rect">
            <a:avLst/>
          </a:prstGeom>
        </p:spPr>
      </p:pic>
    </p:spTree>
    <p:extLst>
      <p:ext uri="{BB962C8B-B14F-4D97-AF65-F5344CB8AC3E}">
        <p14:creationId xmlns:p14="http://schemas.microsoft.com/office/powerpoint/2010/main" val="589463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1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68877" y="365755"/>
            <a:ext cx="6753500" cy="584775"/>
          </a:xfrm>
          <a:prstGeom prst="rect">
            <a:avLst/>
          </a:prstGeom>
        </p:spPr>
        <p:txBody>
          <a:bodyPr wrap="square">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HƯỚNG DẪN HỌC SINH TỰ HỌC</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666206" y="1371597"/>
            <a:ext cx="11525794" cy="5509200"/>
          </a:xfrm>
          <a:prstGeom prst="rect">
            <a:avLst/>
          </a:prstGeom>
          <a:noFill/>
        </p:spPr>
        <p:txBody>
          <a:bodyPr wrap="square" rtlCol="0">
            <a:spAutoFit/>
          </a:bodyPr>
          <a:lstStyle/>
          <a:p>
            <a:pPr marL="285750" indent="-285750">
              <a:buFontTx/>
              <a:buChar char="-"/>
            </a:pPr>
            <a:r>
              <a:rPr lang="en-US" sz="3200" dirty="0" err="1" smtClean="0">
                <a:latin typeface="Times New Roman" panose="02020603050405020304" pitchFamily="18" charset="0"/>
                <a:cs typeface="Times New Roman" panose="02020603050405020304" pitchFamily="18" charset="0"/>
              </a:rPr>
              <a:t>Học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nội</a:t>
            </a:r>
            <a:r>
              <a:rPr lang="en-US" sz="3200" dirty="0" smtClean="0">
                <a:latin typeface="Times New Roman" panose="02020603050405020304" pitchFamily="18" charset="0"/>
                <a:cs typeface="Times New Roman" panose="02020603050405020304" pitchFamily="18" charset="0"/>
              </a:rPr>
              <a:t> dung </a:t>
            </a:r>
            <a:r>
              <a:rPr lang="en-US" sz="3200" dirty="0" err="1" smtClean="0">
                <a:latin typeface="Times New Roman" panose="02020603050405020304" pitchFamily="18" charset="0"/>
                <a:cs typeface="Times New Roman" panose="02020603050405020304" pitchFamily="18" charset="0"/>
              </a:rPr>
              <a:t>bài</a:t>
            </a:r>
            <a:r>
              <a:rPr lang="en-US" sz="3200" dirty="0" smtClean="0">
                <a:latin typeface="Times New Roman" panose="02020603050405020304" pitchFamily="18" charset="0"/>
                <a:cs typeface="Times New Roman" panose="02020603050405020304" pitchFamily="18" charset="0"/>
              </a:rPr>
              <a:t>.</a:t>
            </a:r>
          </a:p>
          <a:p>
            <a:pPr marL="285750" indent="-285750">
              <a:buFontTx/>
              <a:buChar char="-"/>
            </a:pPr>
            <a:r>
              <a:rPr lang="en-US" sz="3200" dirty="0" err="1" smtClean="0">
                <a:latin typeface="Times New Roman" panose="02020603050405020304" pitchFamily="18" charset="0"/>
                <a:cs typeface="Times New Roman" panose="02020603050405020304" pitchFamily="18" charset="0"/>
              </a:rPr>
              <a:t>Lập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sơ</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đồ</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tư</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duy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về</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vấn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đề</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bảo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vệ</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môi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trường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của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Châu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Âu</a:t>
            </a:r>
            <a:r>
              <a:rPr lang="en-US" sz="3200" dirty="0" smtClean="0">
                <a:latin typeface="Times New Roman" panose="02020603050405020304" pitchFamily="18" charset="0"/>
                <a:cs typeface="Times New Roman" panose="02020603050405020304" pitchFamily="18" charset="0"/>
              </a:rPr>
              <a:t>.</a:t>
            </a:r>
          </a:p>
          <a:p>
            <a:pPr marL="285750" indent="-285750">
              <a:buFontTx/>
              <a:buChar char="-"/>
            </a:pPr>
            <a:r>
              <a:rPr lang="en-US" sz="3200" dirty="0" err="1" smtClean="0">
                <a:latin typeface="Times New Roman" panose="02020603050405020304" pitchFamily="18" charset="0"/>
                <a:cs typeface="Times New Roman" panose="02020603050405020304" pitchFamily="18" charset="0"/>
              </a:rPr>
              <a:t>Làm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bài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tập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trong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sách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bài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tập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Địa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Lí</a:t>
            </a:r>
            <a:r>
              <a:rPr lang="en-US" sz="3200" dirty="0" smtClean="0">
                <a:latin typeface="Times New Roman" panose="02020603050405020304" pitchFamily="18" charset="0"/>
                <a:cs typeface="Times New Roman" panose="02020603050405020304" pitchFamily="18" charset="0"/>
              </a:rPr>
              <a:t>.</a:t>
            </a:r>
          </a:p>
          <a:p>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Hoàn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thành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sản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phẩm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phần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vận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dụng</a:t>
            </a:r>
            <a:r>
              <a:rPr lang="en-US" sz="3200" dirty="0" smtClean="0">
                <a:latin typeface="Times New Roman" panose="02020603050405020304" pitchFamily="18" charset="0"/>
                <a:cs typeface="Times New Roman" panose="02020603050405020304" pitchFamily="18" charset="0"/>
              </a:rPr>
              <a:t>.</a:t>
            </a:r>
          </a:p>
          <a:p>
            <a:pPr marL="285750" indent="-285750">
              <a:buFontTx/>
              <a:buChar char="-"/>
            </a:pPr>
            <a:r>
              <a:rPr lang="en-US" sz="3200" dirty="0" err="1" smtClean="0">
                <a:latin typeface="Times New Roman" panose="02020603050405020304" pitchFamily="18" charset="0"/>
                <a:cs typeface="Times New Roman" panose="02020603050405020304" pitchFamily="18" charset="0"/>
              </a:rPr>
              <a:t>Chuẩn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bị</a:t>
            </a:r>
            <a:r>
              <a:rPr lang="en-US" sz="3200" dirty="0" smtClean="0">
                <a:latin typeface="Times New Roman" panose="02020603050405020304" pitchFamily="18" charset="0"/>
                <a:cs typeface="Times New Roman" panose="02020603050405020304" pitchFamily="18" charset="0"/>
              </a:rPr>
              <a:t>: </a:t>
            </a:r>
          </a:p>
          <a:p>
            <a:r>
              <a:rPr lang="en-US" sz="3200" dirty="0" err="1" smtClean="0">
                <a:latin typeface="Times New Roman" panose="02020603050405020304" pitchFamily="18" charset="0"/>
                <a:cs typeface="Times New Roman" panose="02020603050405020304" pitchFamily="18" charset="0"/>
              </a:rPr>
              <a:t>Phần</a:t>
            </a:r>
            <a:r>
              <a:rPr lang="en-US" sz="3200" dirty="0" smtClean="0">
                <a:latin typeface="Times New Roman" panose="02020603050405020304" pitchFamily="18" charset="0"/>
                <a:cs typeface="Times New Roman" panose="02020603050405020304" pitchFamily="18" charset="0"/>
              </a:rPr>
              <a:t> 2. </a:t>
            </a:r>
            <a:r>
              <a:rPr lang="en-US" sz="3200" dirty="0" err="1" smtClean="0">
                <a:latin typeface="Times New Roman" panose="02020603050405020304" pitchFamily="18" charset="0"/>
                <a:cs typeface="Times New Roman" panose="02020603050405020304" pitchFamily="18" charset="0"/>
              </a:rPr>
              <a:t>Vấn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đề</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bảo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vệ</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sinh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học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Nhóm</a:t>
            </a:r>
            <a:r>
              <a:rPr lang="en-US" sz="3200" dirty="0" smtClean="0">
                <a:latin typeface="Times New Roman" panose="02020603050405020304" pitchFamily="18" charset="0"/>
                <a:cs typeface="Times New Roman" panose="02020603050405020304" pitchFamily="18" charset="0"/>
              </a:rPr>
              <a:t> 1, 3)</a:t>
            </a:r>
          </a:p>
          <a:p>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Đánh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giá</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sinh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học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của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Châu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Âu</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Biện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pháp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bảo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vệ</a:t>
            </a:r>
            <a:r>
              <a:rPr lang="en-US" sz="3200" dirty="0" smtClean="0">
                <a:latin typeface="Times New Roman" panose="02020603050405020304" pitchFamily="18" charset="0"/>
                <a:cs typeface="Times New Roman" panose="02020603050405020304" pitchFamily="18" charset="0"/>
              </a:rPr>
              <a:t> da </a:t>
            </a:r>
            <a:r>
              <a:rPr lang="en-US" sz="3200" dirty="0" err="1" smtClean="0">
                <a:latin typeface="Times New Roman" panose="02020603050405020304" pitchFamily="18" charset="0"/>
                <a:cs typeface="Times New Roman" panose="02020603050405020304" pitchFamily="18" charset="0"/>
              </a:rPr>
              <a:t>dạng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sinh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học</a:t>
            </a:r>
            <a:r>
              <a:rPr lang="en-US" sz="3200" dirty="0" smtClean="0">
                <a:latin typeface="Times New Roman" panose="02020603050405020304" pitchFamily="18" charset="0"/>
                <a:cs typeface="Times New Roman" panose="02020603050405020304" pitchFamily="18" charset="0"/>
              </a:rPr>
              <a:t>.</a:t>
            </a:r>
          </a:p>
          <a:p>
            <a:r>
              <a:rPr lang="en-US" sz="3200" dirty="0" err="1" smtClean="0">
                <a:latin typeface="Times New Roman" panose="02020603050405020304" pitchFamily="18" charset="0"/>
                <a:cs typeface="Times New Roman" panose="02020603050405020304" pitchFamily="18" charset="0"/>
              </a:rPr>
              <a:t>Phần</a:t>
            </a:r>
            <a:r>
              <a:rPr lang="en-US" sz="3200" dirty="0" smtClean="0">
                <a:latin typeface="Times New Roman" panose="02020603050405020304" pitchFamily="18" charset="0"/>
                <a:cs typeface="Times New Roman" panose="02020603050405020304" pitchFamily="18" charset="0"/>
              </a:rPr>
              <a:t> 3: </a:t>
            </a:r>
            <a:r>
              <a:rPr lang="en-US" sz="3200" dirty="0" err="1" smtClean="0">
                <a:latin typeface="Times New Roman" panose="02020603050405020304" pitchFamily="18" charset="0"/>
                <a:cs typeface="Times New Roman" panose="02020603050405020304" pitchFamily="18" charset="0"/>
              </a:rPr>
              <a:t>Vấn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đề</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ứng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phó</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với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đổi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khí</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hậu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Nhóm</a:t>
            </a:r>
            <a:r>
              <a:rPr lang="en-US" sz="3200" dirty="0" smtClean="0">
                <a:latin typeface="Times New Roman" panose="02020603050405020304" pitchFamily="18" charset="0"/>
                <a:cs typeface="Times New Roman" panose="02020603050405020304" pitchFamily="18" charset="0"/>
              </a:rPr>
              <a:t> 2, 4)</a:t>
            </a:r>
          </a:p>
          <a:p>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Biện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pháp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ứng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phó</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với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đổi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khí</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hậu</a:t>
            </a:r>
            <a:r>
              <a:rPr lang="en-US" sz="3200" dirty="0">
                <a:latin typeface="Times New Roman" panose="02020603050405020304" pitchFamily="18" charset="0"/>
                <a:cs typeface="Times New Roman" panose="02020603050405020304" pitchFamily="18" charset="0"/>
              </a:rPr>
              <a:t>.</a:t>
            </a:r>
            <a:endParaRPr lang="en-US" sz="3200" dirty="0" smtClean="0">
              <a:latin typeface="Times New Roman" panose="02020603050405020304" pitchFamily="18" charset="0"/>
              <a:cs typeface="Times New Roman" panose="02020603050405020304" pitchFamily="18" charset="0"/>
            </a:endParaRPr>
          </a:p>
          <a:p>
            <a:endParaRPr lang="en-US" sz="3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64165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TC14 -Châu Âu sẽ thường xuyên đối mặt với những mùa hè nóng kỷ lục">
            <a:hlinkClick r:id="" action="ppaction://media"/>
            <a:extLst>
              <a:ext uri="{FF2B5EF4-FFF2-40B4-BE49-F238E27FC236}">
                <a16:creationId xmlns:a16="http://schemas.microsoft.com/office/drawing/2014/main" id="{080EFE75-A911-4054-B1D0-C26968C2AD7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51170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0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U, AFD hỗ trợ Việt Nam phòng chống biến đổi khí hậu">
            <a:hlinkClick r:id="" action="ppaction://media"/>
            <a:extLst>
              <a:ext uri="{FF2B5EF4-FFF2-40B4-BE49-F238E27FC236}">
                <a16:creationId xmlns:a16="http://schemas.microsoft.com/office/drawing/2014/main" id="{D9299950-FC2D-4874-AE36-A3D72A62D80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5309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77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CFF1FE0-F198-4053-A755-BB534C74A24A}"/>
              </a:ext>
            </a:extLst>
          </p:cNvPr>
          <p:cNvGrpSpPr/>
          <p:nvPr/>
        </p:nvGrpSpPr>
        <p:grpSpPr>
          <a:xfrm>
            <a:off x="126649" y="86131"/>
            <a:ext cx="6986667" cy="872949"/>
            <a:chOff x="1133366" y="2220084"/>
            <a:chExt cx="6409250" cy="914400"/>
          </a:xfrm>
          <a:solidFill>
            <a:srgbClr val="FCFEB0"/>
          </a:solidFill>
        </p:grpSpPr>
        <p:sp>
          <p:nvSpPr>
            <p:cNvPr id="3" name="Arrow: Pentagon 2">
              <a:extLst>
                <a:ext uri="{FF2B5EF4-FFF2-40B4-BE49-F238E27FC236}">
                  <a16:creationId xmlns:a16="http://schemas.microsoft.com/office/drawing/2014/main" id="{7ADB73B5-3DEE-459A-8C3F-C4DAC2CD1AC8}"/>
                </a:ext>
              </a:extLst>
            </p:cNvPr>
            <p:cNvSpPr/>
            <p:nvPr/>
          </p:nvSpPr>
          <p:spPr>
            <a:xfrm>
              <a:off x="1133366" y="2220084"/>
              <a:ext cx="6409250" cy="914400"/>
            </a:xfrm>
            <a:prstGeom prst="homePlat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D45E644E-8BA2-4DC8-84A6-E9978274DF4E}"/>
                </a:ext>
              </a:extLst>
            </p:cNvPr>
            <p:cNvSpPr txBox="1"/>
            <p:nvPr/>
          </p:nvSpPr>
          <p:spPr>
            <a:xfrm>
              <a:off x="1307657" y="2384346"/>
              <a:ext cx="3717035"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Arrow: Pentagon 4">
            <a:extLst>
              <a:ext uri="{FF2B5EF4-FFF2-40B4-BE49-F238E27FC236}">
                <a16:creationId xmlns:a16="http://schemas.microsoft.com/office/drawing/2014/main" id="{3C8E1C9D-2374-4BC9-A44E-931D44EE9497}"/>
              </a:ext>
            </a:extLst>
          </p:cNvPr>
          <p:cNvSpPr/>
          <p:nvPr/>
        </p:nvSpPr>
        <p:spPr>
          <a:xfrm>
            <a:off x="65737" y="83207"/>
            <a:ext cx="1061586" cy="872947"/>
          </a:xfrm>
          <a:prstGeom prst="homePlat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6" name="TextBox 5">
            <a:extLst>
              <a:ext uri="{FF2B5EF4-FFF2-40B4-BE49-F238E27FC236}">
                <a16:creationId xmlns:a16="http://schemas.microsoft.com/office/drawing/2014/main" id="{42690A3F-A893-4045-9A35-AC4F39C5A335}"/>
              </a:ext>
            </a:extLst>
          </p:cNvPr>
          <p:cNvSpPr txBox="1"/>
          <p:nvPr/>
        </p:nvSpPr>
        <p:spPr>
          <a:xfrm>
            <a:off x="-104503" y="391886"/>
            <a:ext cx="8065610" cy="584775"/>
          </a:xfrm>
          <a:prstGeom prst="rect">
            <a:avLst/>
          </a:prstGeom>
          <a:noFill/>
        </p:spPr>
        <p:txBody>
          <a:bodyPr wrap="square" rtlCol="0">
            <a:spAutoFit/>
          </a:bodyPr>
          <a:lstStyle/>
          <a:p>
            <a:pPr algn="ctr"/>
            <a:r>
              <a:rPr lang="vi-VN" sz="3200" b="1" dirty="0">
                <a:solidFill>
                  <a:srgbClr val="0070C0"/>
                </a:solidFill>
                <a:latin typeface="+mj-lt"/>
                <a:cs typeface="Arial" panose="020B0604020202020204" pitchFamily="34" charset="0"/>
              </a:rPr>
              <a:t>Vấn đề bảo vệ đa dạng sinh học</a:t>
            </a:r>
            <a:endParaRPr lang="en-US" sz="3200" b="1" dirty="0">
              <a:solidFill>
                <a:srgbClr val="0070C0"/>
              </a:solidFill>
              <a:latin typeface="+mj-lt"/>
              <a:cs typeface="Arial" panose="020B0604020202020204" pitchFamily="34" charset="0"/>
            </a:endParaRPr>
          </a:p>
        </p:txBody>
      </p:sp>
      <p:graphicFrame>
        <p:nvGraphicFramePr>
          <p:cNvPr id="12" name="Table 11">
            <a:extLst>
              <a:ext uri="{FF2B5EF4-FFF2-40B4-BE49-F238E27FC236}">
                <a16:creationId xmlns:a16="http://schemas.microsoft.com/office/drawing/2014/main" id="{70341EC1-59CC-4FE3-83B0-443D18C48934}"/>
              </a:ext>
            </a:extLst>
          </p:cNvPr>
          <p:cNvGraphicFramePr>
            <a:graphicFrameLocks noGrp="1"/>
          </p:cNvGraphicFramePr>
          <p:nvPr>
            <p:extLst>
              <p:ext uri="{D42A27DB-BD31-4B8C-83A1-F6EECF244321}">
                <p14:modId xmlns:p14="http://schemas.microsoft.com/office/powerpoint/2010/main" val="3111436489"/>
              </p:ext>
            </p:extLst>
          </p:nvPr>
        </p:nvGraphicFramePr>
        <p:xfrm>
          <a:off x="1894115" y="2271845"/>
          <a:ext cx="8582296" cy="4104369"/>
        </p:xfrm>
        <a:graphic>
          <a:graphicData uri="http://schemas.openxmlformats.org/drawingml/2006/table">
            <a:tbl>
              <a:tblPr firstRow="1" bandRow="1">
                <a:tableStyleId>{5C22544A-7EE6-4342-B048-85BDC9FD1C3A}</a:tableStyleId>
              </a:tblPr>
              <a:tblGrid>
                <a:gridCol w="2276172">
                  <a:extLst>
                    <a:ext uri="{9D8B030D-6E8A-4147-A177-3AD203B41FA5}">
                      <a16:colId xmlns:a16="http://schemas.microsoft.com/office/drawing/2014/main" val="429001966"/>
                    </a:ext>
                  </a:extLst>
                </a:gridCol>
                <a:gridCol w="6306124">
                  <a:extLst>
                    <a:ext uri="{9D8B030D-6E8A-4147-A177-3AD203B41FA5}">
                      <a16:colId xmlns:a16="http://schemas.microsoft.com/office/drawing/2014/main" val="2462926606"/>
                    </a:ext>
                  </a:extLst>
                </a:gridCol>
              </a:tblGrid>
              <a:tr h="510378">
                <a:tc>
                  <a:txBody>
                    <a:bodyPr/>
                    <a:lstStyle/>
                    <a:p>
                      <a:pPr algn="ctr"/>
                      <a:endParaRPr lang="en-US" sz="2000" dirty="0">
                        <a:solidFill>
                          <a:srgbClr val="1B04FA"/>
                        </a:solidFill>
                        <a:latin typeface="Times New Roman" panose="02020603050405020304" pitchFamily="18" charset="0"/>
                        <a:cs typeface="Times New Roman" panose="02020603050405020304" pitchFamily="18" charset="0"/>
                      </a:endParaRPr>
                    </a:p>
                  </a:txBody>
                  <a:tcPr>
                    <a:solidFill>
                      <a:srgbClr val="7030A0"/>
                    </a:solidFill>
                  </a:tcPr>
                </a:tc>
                <a:tc>
                  <a:txBody>
                    <a:bodyPr/>
                    <a:lstStyle/>
                    <a:p>
                      <a:pPr algn="ctr"/>
                      <a:r>
                        <a:rPr lang="vi-VN" sz="2800" dirty="0">
                          <a:latin typeface="Times New Roman" panose="02020603050405020304" pitchFamily="18" charset="0"/>
                          <a:cs typeface="Times New Roman" panose="02020603050405020304" pitchFamily="18" charset="0"/>
                        </a:rPr>
                        <a:t>Tỉ lệ che phủ rừng (%)</a:t>
                      </a:r>
                      <a:endParaRPr lang="en-US" sz="2800" dirty="0">
                        <a:latin typeface="Times New Roman" panose="02020603050405020304" pitchFamily="18" charset="0"/>
                        <a:cs typeface="Times New Roman" panose="02020603050405020304" pitchFamily="18" charset="0"/>
                      </a:endParaRPr>
                    </a:p>
                  </a:txBody>
                  <a:tcPr>
                    <a:solidFill>
                      <a:srgbClr val="7030A0"/>
                    </a:solidFill>
                  </a:tcPr>
                </a:tc>
                <a:extLst>
                  <a:ext uri="{0D108BD9-81ED-4DB2-BD59-A6C34878D82A}">
                    <a16:rowId xmlns:a16="http://schemas.microsoft.com/office/drawing/2014/main" val="142063561"/>
                  </a:ext>
                </a:extLst>
              </a:tr>
              <a:tr h="525565">
                <a:tc>
                  <a:txBody>
                    <a:bodyPr/>
                    <a:lstStyle/>
                    <a:p>
                      <a:r>
                        <a:rPr lang="vi-VN" sz="2800" b="1" dirty="0">
                          <a:solidFill>
                            <a:srgbClr val="1B04FA"/>
                          </a:solidFill>
                          <a:latin typeface="Times New Roman" panose="02020603050405020304" pitchFamily="18" charset="0"/>
                          <a:cs typeface="Times New Roman" panose="02020603050405020304" pitchFamily="18" charset="0"/>
                        </a:rPr>
                        <a:t>Châu Âu</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4FEFF"/>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35</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4FEFF"/>
                    </a:solidFill>
                  </a:tcPr>
                </a:tc>
                <a:extLst>
                  <a:ext uri="{0D108BD9-81ED-4DB2-BD59-A6C34878D82A}">
                    <a16:rowId xmlns:a16="http://schemas.microsoft.com/office/drawing/2014/main" val="212041912"/>
                  </a:ext>
                </a:extLst>
              </a:tr>
              <a:tr h="525565">
                <a:tc>
                  <a:txBody>
                    <a:bodyPr/>
                    <a:lstStyle/>
                    <a:p>
                      <a:r>
                        <a:rPr lang="vi-VN" sz="2800" b="1" dirty="0">
                          <a:solidFill>
                            <a:srgbClr val="1B04FA"/>
                          </a:solidFill>
                          <a:latin typeface="Times New Roman" panose="02020603050405020304" pitchFamily="18" charset="0"/>
                          <a:cs typeface="Times New Roman" panose="02020603050405020304" pitchFamily="18" charset="0"/>
                        </a:rPr>
                        <a:t>Phần Lan</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7FA76"/>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66</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7FA76"/>
                    </a:solidFill>
                  </a:tcPr>
                </a:tc>
                <a:extLst>
                  <a:ext uri="{0D108BD9-81ED-4DB2-BD59-A6C34878D82A}">
                    <a16:rowId xmlns:a16="http://schemas.microsoft.com/office/drawing/2014/main" val="359388299"/>
                  </a:ext>
                </a:extLst>
              </a:tr>
              <a:tr h="958384">
                <a:tc>
                  <a:txBody>
                    <a:bodyPr/>
                    <a:lstStyle/>
                    <a:p>
                      <a:r>
                        <a:rPr lang="vi-VN" sz="2800" b="1" dirty="0">
                          <a:solidFill>
                            <a:srgbClr val="1B04FA"/>
                          </a:solidFill>
                          <a:latin typeface="Times New Roman" panose="02020603050405020304" pitchFamily="18" charset="0"/>
                          <a:cs typeface="Times New Roman" panose="02020603050405020304" pitchFamily="18" charset="0"/>
                        </a:rPr>
                        <a:t>Thụy Điển</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63</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val="205770124"/>
                  </a:ext>
                </a:extLst>
              </a:tr>
              <a:tr h="525565">
                <a:tc>
                  <a:txBody>
                    <a:bodyPr/>
                    <a:lstStyle/>
                    <a:p>
                      <a:r>
                        <a:rPr lang="vi-VN" sz="2800" b="1" dirty="0">
                          <a:solidFill>
                            <a:srgbClr val="1B04FA"/>
                          </a:solidFill>
                          <a:latin typeface="Times New Roman" panose="02020603050405020304" pitchFamily="18" charset="0"/>
                          <a:cs typeface="Times New Roman" panose="02020603050405020304" pitchFamily="18" charset="0"/>
                        </a:rPr>
                        <a:t>Đức</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32</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extLst>
                  <a:ext uri="{0D108BD9-81ED-4DB2-BD59-A6C34878D82A}">
                    <a16:rowId xmlns:a16="http://schemas.microsoft.com/office/drawing/2014/main" val="1858124818"/>
                  </a:ext>
                </a:extLst>
              </a:tr>
              <a:tr h="525565">
                <a:tc>
                  <a:txBody>
                    <a:bodyPr/>
                    <a:lstStyle/>
                    <a:p>
                      <a:r>
                        <a:rPr lang="vi-VN" sz="2800" b="1" dirty="0">
                          <a:solidFill>
                            <a:srgbClr val="1B04FA"/>
                          </a:solidFill>
                          <a:latin typeface="Times New Roman" panose="02020603050405020304" pitchFamily="18" charset="0"/>
                          <a:cs typeface="Times New Roman" panose="02020603050405020304" pitchFamily="18" charset="0"/>
                        </a:rPr>
                        <a:t>I-ta-li-a</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32</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val="3176223220"/>
                  </a:ext>
                </a:extLst>
              </a:tr>
              <a:tr h="525565">
                <a:tc>
                  <a:txBody>
                    <a:bodyPr/>
                    <a:lstStyle/>
                    <a:p>
                      <a:r>
                        <a:rPr lang="vi-VN" sz="2800" b="1" dirty="0">
                          <a:solidFill>
                            <a:srgbClr val="1B04FA"/>
                          </a:solidFill>
                          <a:latin typeface="Times New Roman" panose="02020603050405020304" pitchFamily="18" charset="0"/>
                          <a:cs typeface="Times New Roman" panose="02020603050405020304" pitchFamily="18" charset="0"/>
                        </a:rPr>
                        <a:t>Pháp</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7FA76"/>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31</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7FA76"/>
                    </a:solidFill>
                  </a:tcPr>
                </a:tc>
                <a:extLst>
                  <a:ext uri="{0D108BD9-81ED-4DB2-BD59-A6C34878D82A}">
                    <a16:rowId xmlns:a16="http://schemas.microsoft.com/office/drawing/2014/main" val="766649989"/>
                  </a:ext>
                </a:extLst>
              </a:tr>
            </a:tbl>
          </a:graphicData>
        </a:graphic>
      </p:graphicFrame>
      <p:sp>
        <p:nvSpPr>
          <p:cNvPr id="13" name="TextBox 12">
            <a:extLst>
              <a:ext uri="{FF2B5EF4-FFF2-40B4-BE49-F238E27FC236}">
                <a16:creationId xmlns:a16="http://schemas.microsoft.com/office/drawing/2014/main" id="{5E781B74-CDD9-4B29-8839-0170BF76CCD9}"/>
              </a:ext>
            </a:extLst>
          </p:cNvPr>
          <p:cNvSpPr txBox="1"/>
          <p:nvPr/>
        </p:nvSpPr>
        <p:spPr>
          <a:xfrm>
            <a:off x="2155370" y="1208755"/>
            <a:ext cx="8216539" cy="830997"/>
          </a:xfrm>
          <a:prstGeom prst="rect">
            <a:avLst/>
          </a:prstGeom>
          <a:noFill/>
        </p:spPr>
        <p:txBody>
          <a:bodyPr wrap="square" rtlCol="0">
            <a:spAutoFit/>
          </a:bodyPr>
          <a:lstStyle/>
          <a:p>
            <a:pPr algn="ctr"/>
            <a:r>
              <a:rPr lang="vi-VN" sz="2400" dirty="0">
                <a:latin typeface="+mj-lt"/>
              </a:rPr>
              <a:t>Tỉ lệ che phủ rừng bình quân của châu Âu và </a:t>
            </a:r>
          </a:p>
          <a:p>
            <a:pPr algn="ctr"/>
            <a:r>
              <a:rPr lang="vi-VN" sz="2400" dirty="0">
                <a:latin typeface="+mj-lt"/>
              </a:rPr>
              <a:t>một số quốc gia Châu Âu, năm 2020</a:t>
            </a:r>
            <a:endParaRPr lang="en-US" sz="2400" dirty="0">
              <a:latin typeface="+mj-lt"/>
            </a:endParaRPr>
          </a:p>
        </p:txBody>
      </p:sp>
      <p:pic>
        <p:nvPicPr>
          <p:cNvPr id="14" name="Picture 13">
            <a:extLst>
              <a:ext uri="{FF2B5EF4-FFF2-40B4-BE49-F238E27FC236}">
                <a16:creationId xmlns:a16="http://schemas.microsoft.com/office/drawing/2014/main" id="{4C527BE3-7661-4FBE-BB0B-0DC63FC037A0}"/>
              </a:ext>
            </a:extLst>
          </p:cNvPr>
          <p:cNvPicPr>
            <a:picLocks noChangeAspect="1"/>
          </p:cNvPicPr>
          <p:nvPr/>
        </p:nvPicPr>
        <p:blipFill>
          <a:blip r:embed="rId3"/>
          <a:stretch>
            <a:fillRect/>
          </a:stretch>
        </p:blipFill>
        <p:spPr>
          <a:xfrm>
            <a:off x="10992388" y="5515574"/>
            <a:ext cx="1199612" cy="1071449"/>
          </a:xfrm>
          <a:prstGeom prst="rect">
            <a:avLst/>
          </a:prstGeom>
        </p:spPr>
      </p:pic>
    </p:spTree>
    <p:extLst>
      <p:ext uri="{BB962C8B-B14F-4D97-AF65-F5344CB8AC3E}">
        <p14:creationId xmlns:p14="http://schemas.microsoft.com/office/powerpoint/2010/main" val="18292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314" y="248197"/>
            <a:ext cx="12004765" cy="6348548"/>
          </a:xfrm>
          <a:prstGeom prst="rect">
            <a:avLst/>
          </a:prstGeom>
        </p:spPr>
        <p:txBody>
          <a:bodyPr wrap="square">
            <a:spAutoFit/>
          </a:bodyPr>
          <a:lstStyle/>
          <a:p>
            <a:r>
              <a:rPr lang="vi-VN" sz="2400" b="1" dirty="0">
                <a:solidFill>
                  <a:srgbClr val="FF0000"/>
                </a:solidFill>
                <a:latin typeface="+mj-lt"/>
              </a:rPr>
              <a:t>Đa dạng sinh học có vai trò quan trọng trong duy trì sự sống của con người và mọi sinh vật khác. </a:t>
            </a:r>
            <a:endParaRPr lang="en-US" sz="2400" b="1" dirty="0" smtClean="0">
              <a:solidFill>
                <a:srgbClr val="FF0000"/>
              </a:solidFill>
              <a:latin typeface="+mj-lt"/>
            </a:endParaRPr>
          </a:p>
          <a:p>
            <a:r>
              <a:rPr lang="vi-VN" sz="2400" dirty="0" smtClean="0">
                <a:latin typeface="+mj-lt"/>
              </a:rPr>
              <a:t>Cụ </a:t>
            </a:r>
            <a:r>
              <a:rPr lang="vi-VN" sz="2400" dirty="0">
                <a:latin typeface="+mj-lt"/>
              </a:rPr>
              <a:t>thể được thể hiện như sau:</a:t>
            </a:r>
          </a:p>
          <a:p>
            <a:r>
              <a:rPr lang="en-US" sz="2400" dirty="0" smtClean="0">
                <a:solidFill>
                  <a:srgbClr val="FF0000"/>
                </a:solidFill>
                <a:latin typeface="+mj-lt"/>
              </a:rPr>
              <a:t>- </a:t>
            </a:r>
            <a:r>
              <a:rPr lang="vi-VN" sz="2400" dirty="0" smtClean="0">
                <a:solidFill>
                  <a:srgbClr val="FF0000"/>
                </a:solidFill>
                <a:latin typeface="+mj-lt"/>
              </a:rPr>
              <a:t>Một</a:t>
            </a:r>
            <a:r>
              <a:rPr lang="en-US" sz="2400" dirty="0" smtClean="0">
                <a:solidFill>
                  <a:srgbClr val="FF0000"/>
                </a:solidFill>
                <a:latin typeface="+mj-lt"/>
              </a:rPr>
              <a:t> </a:t>
            </a:r>
            <a:r>
              <a:rPr lang="en-US" sz="2400" dirty="0" err="1" smtClean="0">
                <a:solidFill>
                  <a:srgbClr val="FF0000"/>
                </a:solidFill>
                <a:latin typeface="Times New Roman" panose="02020603050405020304" pitchFamily="18" charset="0"/>
                <a:cs typeface="Times New Roman" panose="02020603050405020304" pitchFamily="18" charset="0"/>
              </a:rPr>
              <a:t>là</a:t>
            </a:r>
            <a:r>
              <a:rPr lang="en-US" sz="2400" dirty="0" smtClean="0">
                <a:solidFill>
                  <a:srgbClr val="FF0000"/>
                </a:solidFill>
                <a:latin typeface="+mj-lt"/>
              </a:rPr>
              <a:t>:</a:t>
            </a:r>
            <a:r>
              <a:rPr lang="vi-VN" sz="2400" dirty="0" smtClean="0">
                <a:solidFill>
                  <a:srgbClr val="FF0000"/>
                </a:solidFill>
                <a:latin typeface="+mj-lt"/>
              </a:rPr>
              <a:t> </a:t>
            </a:r>
            <a:r>
              <a:rPr lang="vi-VN" sz="2400" dirty="0">
                <a:latin typeface="+mj-lt"/>
              </a:rPr>
              <a:t>ngoài việc cung cấp nguồn nguyên liệu công nghiệp, lương thực thực phẩm, nhiều loại thuốc quý hiếm để bảo vệ cho sức con người. Là nguyên liệu để tạo ra các sản phẩm khác dùng cho gia đình và đóng góp vào việc GDP cho nước ta. Bên cạnh đó còn có thể làm ổn định hệ sinh thái nhờ sự tác động qua lại giữa chúng.</a:t>
            </a:r>
          </a:p>
          <a:p>
            <a:r>
              <a:rPr lang="en-US" sz="2400" dirty="0" smtClean="0">
                <a:solidFill>
                  <a:srgbClr val="FF0000"/>
                </a:solidFill>
                <a:latin typeface="+mj-lt"/>
              </a:rPr>
              <a:t>-</a:t>
            </a:r>
            <a:r>
              <a:rPr lang="en-US" sz="2400" dirty="0" smtClean="0">
                <a:latin typeface="+mj-lt"/>
              </a:rPr>
              <a:t> </a:t>
            </a:r>
            <a:r>
              <a:rPr lang="vi-VN" sz="2400" dirty="0" smtClean="0">
                <a:solidFill>
                  <a:srgbClr val="FF0000"/>
                </a:solidFill>
                <a:latin typeface="+mj-lt"/>
              </a:rPr>
              <a:t>Hai</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là</a:t>
            </a:r>
            <a:r>
              <a:rPr lang="en-US" sz="2400" dirty="0">
                <a:solidFill>
                  <a:srgbClr val="FF0000"/>
                </a:solidFill>
              </a:rPr>
              <a:t>:</a:t>
            </a:r>
            <a:r>
              <a:rPr lang="vi-VN" sz="2400" dirty="0" smtClean="0">
                <a:solidFill>
                  <a:srgbClr val="FF0000"/>
                </a:solidFill>
                <a:latin typeface="+mj-lt"/>
              </a:rPr>
              <a:t> </a:t>
            </a:r>
            <a:r>
              <a:rPr lang="vi-VN" sz="2400" dirty="0">
                <a:latin typeface="+mj-lt"/>
              </a:rPr>
              <a:t>những vườn sinh học được thành lập với rất nhiều loài hoang dã tạo vẻ đẹp phục vụ nhu cầu vui chơi giải trí của con người. Nhiều khu rừng phòng hộ giúp người dân ngăn được sạt lỡ đất và lũ quét kéo về, vừa làm sạch, thoáng mát môi trường đang ngày càng bị con người làm ô nhiễm.</a:t>
            </a:r>
          </a:p>
          <a:p>
            <a:r>
              <a:rPr lang="en-US" sz="2400" dirty="0" smtClean="0">
                <a:solidFill>
                  <a:srgbClr val="FF0000"/>
                </a:solidFill>
                <a:latin typeface="+mj-lt"/>
              </a:rPr>
              <a:t>- </a:t>
            </a:r>
            <a:r>
              <a:rPr lang="vi-VN" sz="2400" dirty="0" smtClean="0">
                <a:solidFill>
                  <a:srgbClr val="FF0000"/>
                </a:solidFill>
                <a:latin typeface="+mj-lt"/>
              </a:rPr>
              <a:t>Ba</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là</a:t>
            </a:r>
            <a:r>
              <a:rPr lang="en-US" sz="2400" dirty="0">
                <a:solidFill>
                  <a:srgbClr val="FF0000"/>
                </a:solidFill>
              </a:rPr>
              <a:t>:</a:t>
            </a:r>
            <a:r>
              <a:rPr lang="vi-VN" sz="2400" dirty="0" smtClean="0">
                <a:solidFill>
                  <a:srgbClr val="FF0000"/>
                </a:solidFill>
                <a:latin typeface="+mj-lt"/>
              </a:rPr>
              <a:t> </a:t>
            </a:r>
            <a:r>
              <a:rPr lang="vi-VN" sz="2400" dirty="0">
                <a:latin typeface="+mj-lt"/>
              </a:rPr>
              <a:t>về mặt sinh thái, đa dạng sinh học còn góp phần tạo điều kiện kinh doanh cho con người, nhiều quốc gia được nhiều du khách tham quan, mang lại hàng loạt các hình thức dịch vụ môi trường mà không bị tiêu thụ trong quá trình sử dụng.</a:t>
            </a:r>
          </a:p>
          <a:p>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Bốn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là</a:t>
            </a:r>
            <a:r>
              <a:rPr lang="en-US" sz="2400" dirty="0" smtClean="0">
                <a:solidFill>
                  <a:srgbClr val="FF0000"/>
                </a:solidFill>
                <a:latin typeface="Times New Roman" panose="02020603050405020304" pitchFamily="18" charset="0"/>
                <a:cs typeface="Times New Roman" panose="02020603050405020304" pitchFamily="18" charset="0"/>
              </a:rPr>
              <a:t>:</a:t>
            </a:r>
            <a:r>
              <a:rPr lang="vi-VN" sz="2400" dirty="0" smtClean="0">
                <a:solidFill>
                  <a:srgbClr val="FF0000"/>
                </a:solidFill>
                <a:latin typeface="Times New Roman" panose="02020603050405020304" pitchFamily="18" charset="0"/>
                <a:cs typeface="Times New Roman" panose="02020603050405020304" pitchFamily="18" charset="0"/>
              </a:rPr>
              <a:t> </a:t>
            </a:r>
            <a:r>
              <a:rPr lang="vi-VN" sz="2400" dirty="0">
                <a:latin typeface="+mj-lt"/>
              </a:rPr>
              <a:t>việc tác động, thay đổi tính đa dạng và nơi cư trú của đa dạng sinh học cúng là một trong những nguyên nhân chính dẫn đến cũng ảnh hưởng tới sức khỏe và bệnh tật của con người.</a:t>
            </a:r>
          </a:p>
        </p:txBody>
      </p:sp>
    </p:spTree>
    <p:extLst>
      <p:ext uri="{BB962C8B-B14F-4D97-AF65-F5344CB8AC3E}">
        <p14:creationId xmlns:p14="http://schemas.microsoft.com/office/powerpoint/2010/main" val="34833889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93172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CFF1FE0-F198-4053-A755-BB534C74A24A}"/>
              </a:ext>
            </a:extLst>
          </p:cNvPr>
          <p:cNvGrpSpPr/>
          <p:nvPr/>
        </p:nvGrpSpPr>
        <p:grpSpPr>
          <a:xfrm>
            <a:off x="126649" y="86131"/>
            <a:ext cx="6986667" cy="872949"/>
            <a:chOff x="1133366" y="2220084"/>
            <a:chExt cx="6409250" cy="914400"/>
          </a:xfrm>
          <a:solidFill>
            <a:srgbClr val="FCFEB0"/>
          </a:solidFill>
        </p:grpSpPr>
        <p:sp>
          <p:nvSpPr>
            <p:cNvPr id="3" name="Arrow: Pentagon 2">
              <a:extLst>
                <a:ext uri="{FF2B5EF4-FFF2-40B4-BE49-F238E27FC236}">
                  <a16:creationId xmlns:a16="http://schemas.microsoft.com/office/drawing/2014/main" id="{7ADB73B5-3DEE-459A-8C3F-C4DAC2CD1AC8}"/>
                </a:ext>
              </a:extLst>
            </p:cNvPr>
            <p:cNvSpPr/>
            <p:nvPr/>
          </p:nvSpPr>
          <p:spPr>
            <a:xfrm>
              <a:off x="1133366" y="2220084"/>
              <a:ext cx="6409250" cy="914400"/>
            </a:xfrm>
            <a:prstGeom prst="homePlat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D45E644E-8BA2-4DC8-84A6-E9978274DF4E}"/>
                </a:ext>
              </a:extLst>
            </p:cNvPr>
            <p:cNvSpPr txBox="1"/>
            <p:nvPr/>
          </p:nvSpPr>
          <p:spPr>
            <a:xfrm>
              <a:off x="1307657" y="2384346"/>
              <a:ext cx="3717035"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Arrow: Pentagon 4">
            <a:extLst>
              <a:ext uri="{FF2B5EF4-FFF2-40B4-BE49-F238E27FC236}">
                <a16:creationId xmlns:a16="http://schemas.microsoft.com/office/drawing/2014/main" id="{3C8E1C9D-2374-4BC9-A44E-931D44EE9497}"/>
              </a:ext>
            </a:extLst>
          </p:cNvPr>
          <p:cNvSpPr/>
          <p:nvPr/>
        </p:nvSpPr>
        <p:spPr>
          <a:xfrm>
            <a:off x="65737" y="83207"/>
            <a:ext cx="1061586" cy="872947"/>
          </a:xfrm>
          <a:prstGeom prst="homePlat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6" name="TextBox 5">
            <a:extLst>
              <a:ext uri="{FF2B5EF4-FFF2-40B4-BE49-F238E27FC236}">
                <a16:creationId xmlns:a16="http://schemas.microsoft.com/office/drawing/2014/main" id="{42690A3F-A893-4045-9A35-AC4F39C5A335}"/>
              </a:ext>
            </a:extLst>
          </p:cNvPr>
          <p:cNvSpPr txBox="1"/>
          <p:nvPr/>
        </p:nvSpPr>
        <p:spPr>
          <a:xfrm>
            <a:off x="-109094" y="323418"/>
            <a:ext cx="8070201" cy="584775"/>
          </a:xfrm>
          <a:prstGeom prst="rect">
            <a:avLst/>
          </a:prstGeom>
          <a:noFill/>
        </p:spPr>
        <p:txBody>
          <a:bodyPr wrap="square" rtlCol="0">
            <a:spAutoFit/>
          </a:bodyPr>
          <a:lstStyle/>
          <a:p>
            <a:pPr algn="ctr"/>
            <a:r>
              <a:rPr lang="vi-VN" sz="3200" b="1" dirty="0">
                <a:solidFill>
                  <a:srgbClr val="0070C0"/>
                </a:solidFill>
                <a:latin typeface="+mj-lt"/>
                <a:cs typeface="Arial" panose="020B0604020202020204" pitchFamily="34" charset="0"/>
              </a:rPr>
              <a:t>Vấn đề bảo vệ đa dạng sinh học</a:t>
            </a:r>
            <a:endParaRPr lang="en-US" sz="3200" b="1" dirty="0">
              <a:solidFill>
                <a:srgbClr val="0070C0"/>
              </a:solidFill>
              <a:latin typeface="+mj-lt"/>
              <a:cs typeface="Arial" panose="020B0604020202020204" pitchFamily="34" charset="0"/>
            </a:endParaRPr>
          </a:p>
        </p:txBody>
      </p:sp>
      <p:grpSp>
        <p:nvGrpSpPr>
          <p:cNvPr id="11" name="Group 10">
            <a:extLst>
              <a:ext uri="{FF2B5EF4-FFF2-40B4-BE49-F238E27FC236}">
                <a16:creationId xmlns:a16="http://schemas.microsoft.com/office/drawing/2014/main" id="{541B81C2-B965-42BD-9570-79217A656CD0}"/>
              </a:ext>
            </a:extLst>
          </p:cNvPr>
          <p:cNvGrpSpPr/>
          <p:nvPr/>
        </p:nvGrpSpPr>
        <p:grpSpPr>
          <a:xfrm>
            <a:off x="1858588" y="1038282"/>
            <a:ext cx="10070766" cy="3310389"/>
            <a:chOff x="1140130" y="1308652"/>
            <a:chExt cx="10070766" cy="3310389"/>
          </a:xfrm>
        </p:grpSpPr>
        <p:sp>
          <p:nvSpPr>
            <p:cNvPr id="8" name="Speech Bubble: Rectangle with Corners Rounded 7">
              <a:extLst>
                <a:ext uri="{FF2B5EF4-FFF2-40B4-BE49-F238E27FC236}">
                  <a16:creationId xmlns:a16="http://schemas.microsoft.com/office/drawing/2014/main" id="{E3D37813-24D5-4DB4-8939-FDF06CACB672}"/>
                </a:ext>
              </a:extLst>
            </p:cNvPr>
            <p:cNvSpPr/>
            <p:nvPr/>
          </p:nvSpPr>
          <p:spPr>
            <a:xfrm>
              <a:off x="1140130" y="1308652"/>
              <a:ext cx="9911739" cy="3310389"/>
            </a:xfrm>
            <a:prstGeom prst="wedgeRoundRectCallout">
              <a:avLst>
                <a:gd name="adj1" fmla="val -43147"/>
                <a:gd name="adj2" fmla="val 91723"/>
                <a:gd name="adj3" fmla="val 16667"/>
              </a:avLst>
            </a:prstGeom>
            <a:solidFill>
              <a:srgbClr val="FCFE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E1FA45F-CF72-4540-BDEA-3BFBA6D7F835}"/>
                </a:ext>
              </a:extLst>
            </p:cNvPr>
            <p:cNvSpPr/>
            <p:nvPr/>
          </p:nvSpPr>
          <p:spPr>
            <a:xfrm>
              <a:off x="1476104" y="1645920"/>
              <a:ext cx="9734792" cy="2243884"/>
            </a:xfrm>
            <a:prstGeom prst="rect">
              <a:avLst/>
            </a:prstGeom>
          </p:spPr>
          <p:txBody>
            <a:bodyPr wrap="square">
              <a:spAutoFit/>
            </a:bodyPr>
            <a:lstStyle/>
            <a:p>
              <a:pPr>
                <a:lnSpc>
                  <a:spcPct val="120000"/>
                </a:lnSpc>
                <a:spcAft>
                  <a:spcPts val="0"/>
                </a:spcAft>
              </a:pP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Dựa</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Vai</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trò</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hệ</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đa</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dạng</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phát</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triển</a:t>
              </a:r>
              <a:r>
                <a:rPr lang="en-US" sz="4000" dirty="0">
                  <a:solidFill>
                    <a:srgbClr val="1B04FA"/>
                  </a:solidFill>
                  <a:latin typeface="Times New Roman" panose="02020603050405020304" pitchFamily="18" charset="0"/>
                  <a:ea typeface="Times New Roman" panose="02020603050405020304" pitchFamily="18" charset="0"/>
                  <a:cs typeface="Times New Roman" panose="02020603050405020304" pitchFamily="18" charset="0"/>
                </a:rPr>
                <a:t> KTXH?</a:t>
              </a:r>
              <a:endParaRPr lang="en-US" sz="4000" dirty="0">
                <a:solidFill>
                  <a:srgbClr val="1B04FA"/>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pic>
        <p:nvPicPr>
          <p:cNvPr id="10" name="Picture 9">
            <a:extLst>
              <a:ext uri="{FF2B5EF4-FFF2-40B4-BE49-F238E27FC236}">
                <a16:creationId xmlns:a16="http://schemas.microsoft.com/office/drawing/2014/main" id="{5918DBA9-2340-49E2-931E-25D229EC7473}"/>
              </a:ext>
            </a:extLst>
          </p:cNvPr>
          <p:cNvPicPr>
            <a:picLocks noChangeAspect="1"/>
          </p:cNvPicPr>
          <p:nvPr/>
        </p:nvPicPr>
        <p:blipFill rotWithShape="1">
          <a:blip r:embed="rId3"/>
          <a:srcRect l="39749" t="43556" r="43417" b="27111"/>
          <a:stretch/>
        </p:blipFill>
        <p:spPr>
          <a:xfrm>
            <a:off x="65737" y="4297577"/>
            <a:ext cx="2612149" cy="2560424"/>
          </a:xfrm>
          <a:prstGeom prst="rect">
            <a:avLst/>
          </a:prstGeom>
        </p:spPr>
      </p:pic>
    </p:spTree>
    <p:extLst>
      <p:ext uri="{BB962C8B-B14F-4D97-AF65-F5344CB8AC3E}">
        <p14:creationId xmlns:p14="http://schemas.microsoft.com/office/powerpoint/2010/main" val="71968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500"/>
                                        <p:tgtEl>
                                          <p:spTgt spid="10"/>
                                        </p:tgtEl>
                                      </p:cBhvr>
                                    </p:animEffect>
                                  </p:childTnLst>
                                </p:cTn>
                              </p:par>
                              <p:par>
                                <p:cTn id="19" presetID="22" presetClass="entr" presetSubtype="1"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CFF1FE0-F198-4053-A755-BB534C74A24A}"/>
              </a:ext>
            </a:extLst>
          </p:cNvPr>
          <p:cNvGrpSpPr/>
          <p:nvPr/>
        </p:nvGrpSpPr>
        <p:grpSpPr>
          <a:xfrm>
            <a:off x="126649" y="86131"/>
            <a:ext cx="6986667" cy="872949"/>
            <a:chOff x="1133366" y="2220084"/>
            <a:chExt cx="6409250" cy="914400"/>
          </a:xfrm>
          <a:solidFill>
            <a:srgbClr val="FCFEB0"/>
          </a:solidFill>
        </p:grpSpPr>
        <p:sp>
          <p:nvSpPr>
            <p:cNvPr id="3" name="Arrow: Pentagon 2">
              <a:extLst>
                <a:ext uri="{FF2B5EF4-FFF2-40B4-BE49-F238E27FC236}">
                  <a16:creationId xmlns:a16="http://schemas.microsoft.com/office/drawing/2014/main" id="{7ADB73B5-3DEE-459A-8C3F-C4DAC2CD1AC8}"/>
                </a:ext>
              </a:extLst>
            </p:cNvPr>
            <p:cNvSpPr/>
            <p:nvPr/>
          </p:nvSpPr>
          <p:spPr>
            <a:xfrm>
              <a:off x="1133366" y="2220084"/>
              <a:ext cx="6409250" cy="914400"/>
            </a:xfrm>
            <a:prstGeom prst="homePlat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D45E644E-8BA2-4DC8-84A6-E9978274DF4E}"/>
                </a:ext>
              </a:extLst>
            </p:cNvPr>
            <p:cNvSpPr txBox="1"/>
            <p:nvPr/>
          </p:nvSpPr>
          <p:spPr>
            <a:xfrm>
              <a:off x="1307657" y="2384346"/>
              <a:ext cx="3717035"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Arrow: Pentagon 4">
            <a:extLst>
              <a:ext uri="{FF2B5EF4-FFF2-40B4-BE49-F238E27FC236}">
                <a16:creationId xmlns:a16="http://schemas.microsoft.com/office/drawing/2014/main" id="{3C8E1C9D-2374-4BC9-A44E-931D44EE9497}"/>
              </a:ext>
            </a:extLst>
          </p:cNvPr>
          <p:cNvSpPr/>
          <p:nvPr/>
        </p:nvSpPr>
        <p:spPr>
          <a:xfrm>
            <a:off x="65737" y="83207"/>
            <a:ext cx="1061586" cy="872947"/>
          </a:xfrm>
          <a:prstGeom prst="homePlat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6" name="TextBox 5">
            <a:extLst>
              <a:ext uri="{FF2B5EF4-FFF2-40B4-BE49-F238E27FC236}">
                <a16:creationId xmlns:a16="http://schemas.microsoft.com/office/drawing/2014/main" id="{42690A3F-A893-4045-9A35-AC4F39C5A335}"/>
              </a:ext>
            </a:extLst>
          </p:cNvPr>
          <p:cNvSpPr txBox="1"/>
          <p:nvPr/>
        </p:nvSpPr>
        <p:spPr>
          <a:xfrm>
            <a:off x="-104503" y="391886"/>
            <a:ext cx="8065610" cy="584775"/>
          </a:xfrm>
          <a:prstGeom prst="rect">
            <a:avLst/>
          </a:prstGeom>
          <a:noFill/>
        </p:spPr>
        <p:txBody>
          <a:bodyPr wrap="square" rtlCol="0">
            <a:spAutoFit/>
          </a:bodyPr>
          <a:lstStyle/>
          <a:p>
            <a:pPr algn="ctr"/>
            <a:r>
              <a:rPr lang="vi-VN" sz="3200" b="1" dirty="0">
                <a:solidFill>
                  <a:srgbClr val="0070C0"/>
                </a:solidFill>
                <a:latin typeface="+mj-lt"/>
                <a:cs typeface="Arial" panose="020B0604020202020204" pitchFamily="34" charset="0"/>
              </a:rPr>
              <a:t>Vấn đề bảo vệ đa dạng sinh học</a:t>
            </a:r>
            <a:endParaRPr lang="en-US" sz="3200" b="1" dirty="0">
              <a:solidFill>
                <a:srgbClr val="0070C0"/>
              </a:solidFill>
              <a:latin typeface="+mj-lt"/>
              <a:cs typeface="Arial" panose="020B0604020202020204" pitchFamily="34" charset="0"/>
            </a:endParaRPr>
          </a:p>
        </p:txBody>
      </p:sp>
      <p:graphicFrame>
        <p:nvGraphicFramePr>
          <p:cNvPr id="12" name="Table 11">
            <a:extLst>
              <a:ext uri="{FF2B5EF4-FFF2-40B4-BE49-F238E27FC236}">
                <a16:creationId xmlns:a16="http://schemas.microsoft.com/office/drawing/2014/main" id="{70341EC1-59CC-4FE3-83B0-443D18C48934}"/>
              </a:ext>
            </a:extLst>
          </p:cNvPr>
          <p:cNvGraphicFramePr>
            <a:graphicFrameLocks noGrp="1"/>
          </p:cNvGraphicFramePr>
          <p:nvPr>
            <p:extLst>
              <p:ext uri="{D42A27DB-BD31-4B8C-83A1-F6EECF244321}">
                <p14:modId xmlns:p14="http://schemas.microsoft.com/office/powerpoint/2010/main" val="1348468750"/>
              </p:ext>
            </p:extLst>
          </p:nvPr>
        </p:nvGraphicFramePr>
        <p:xfrm>
          <a:off x="4985887" y="2209387"/>
          <a:ext cx="7069277" cy="4159046"/>
        </p:xfrm>
        <a:graphic>
          <a:graphicData uri="http://schemas.openxmlformats.org/drawingml/2006/table">
            <a:tbl>
              <a:tblPr firstRow="1" bandRow="1">
                <a:tableStyleId>{5C22544A-7EE6-4342-B048-85BDC9FD1C3A}</a:tableStyleId>
              </a:tblPr>
              <a:tblGrid>
                <a:gridCol w="1874894">
                  <a:extLst>
                    <a:ext uri="{9D8B030D-6E8A-4147-A177-3AD203B41FA5}">
                      <a16:colId xmlns:a16="http://schemas.microsoft.com/office/drawing/2014/main" val="429001966"/>
                    </a:ext>
                  </a:extLst>
                </a:gridCol>
                <a:gridCol w="5194383">
                  <a:extLst>
                    <a:ext uri="{9D8B030D-6E8A-4147-A177-3AD203B41FA5}">
                      <a16:colId xmlns:a16="http://schemas.microsoft.com/office/drawing/2014/main" val="2462926606"/>
                    </a:ext>
                  </a:extLst>
                </a:gridCol>
              </a:tblGrid>
              <a:tr h="427713">
                <a:tc>
                  <a:txBody>
                    <a:bodyPr/>
                    <a:lstStyle/>
                    <a:p>
                      <a:pPr algn="ctr"/>
                      <a:endParaRPr lang="en-US" sz="2000" dirty="0">
                        <a:solidFill>
                          <a:srgbClr val="1B04FA"/>
                        </a:solidFill>
                        <a:latin typeface="Times New Roman" panose="02020603050405020304" pitchFamily="18" charset="0"/>
                        <a:cs typeface="Times New Roman" panose="02020603050405020304" pitchFamily="18" charset="0"/>
                      </a:endParaRPr>
                    </a:p>
                  </a:txBody>
                  <a:tcPr>
                    <a:solidFill>
                      <a:srgbClr val="7030A0"/>
                    </a:solidFill>
                  </a:tcPr>
                </a:tc>
                <a:tc>
                  <a:txBody>
                    <a:bodyPr/>
                    <a:lstStyle/>
                    <a:p>
                      <a:pPr algn="ctr"/>
                      <a:r>
                        <a:rPr lang="vi-VN" sz="2800" dirty="0">
                          <a:latin typeface="Times New Roman" panose="02020603050405020304" pitchFamily="18" charset="0"/>
                          <a:cs typeface="Times New Roman" panose="02020603050405020304" pitchFamily="18" charset="0"/>
                        </a:rPr>
                        <a:t>Tỉ lệ che phủ rừng (%)</a:t>
                      </a:r>
                      <a:endParaRPr lang="en-US" sz="2800" dirty="0">
                        <a:latin typeface="Times New Roman" panose="02020603050405020304" pitchFamily="18" charset="0"/>
                        <a:cs typeface="Times New Roman" panose="02020603050405020304" pitchFamily="18" charset="0"/>
                      </a:endParaRPr>
                    </a:p>
                  </a:txBody>
                  <a:tcPr>
                    <a:solidFill>
                      <a:srgbClr val="7030A0"/>
                    </a:solidFill>
                  </a:tcPr>
                </a:tc>
                <a:extLst>
                  <a:ext uri="{0D108BD9-81ED-4DB2-BD59-A6C34878D82A}">
                    <a16:rowId xmlns:a16="http://schemas.microsoft.com/office/drawing/2014/main" val="142063561"/>
                  </a:ext>
                </a:extLst>
              </a:tr>
              <a:tr h="533578">
                <a:tc>
                  <a:txBody>
                    <a:bodyPr/>
                    <a:lstStyle/>
                    <a:p>
                      <a:r>
                        <a:rPr lang="vi-VN" sz="2800" b="1" dirty="0">
                          <a:solidFill>
                            <a:srgbClr val="1B04FA"/>
                          </a:solidFill>
                          <a:latin typeface="Times New Roman" panose="02020603050405020304" pitchFamily="18" charset="0"/>
                          <a:cs typeface="Times New Roman" panose="02020603050405020304" pitchFamily="18" charset="0"/>
                        </a:rPr>
                        <a:t>Châu Âu</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4FEFF"/>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35</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4FEFF"/>
                    </a:solidFill>
                  </a:tcPr>
                </a:tc>
                <a:extLst>
                  <a:ext uri="{0D108BD9-81ED-4DB2-BD59-A6C34878D82A}">
                    <a16:rowId xmlns:a16="http://schemas.microsoft.com/office/drawing/2014/main" val="212041912"/>
                  </a:ext>
                </a:extLst>
              </a:tr>
              <a:tr h="533578">
                <a:tc>
                  <a:txBody>
                    <a:bodyPr/>
                    <a:lstStyle/>
                    <a:p>
                      <a:r>
                        <a:rPr lang="vi-VN" sz="2800" b="1" dirty="0">
                          <a:solidFill>
                            <a:srgbClr val="1B04FA"/>
                          </a:solidFill>
                          <a:latin typeface="Times New Roman" panose="02020603050405020304" pitchFamily="18" charset="0"/>
                          <a:cs typeface="Times New Roman" panose="02020603050405020304" pitchFamily="18" charset="0"/>
                        </a:rPr>
                        <a:t>Phần Lan</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7FA76"/>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66</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7FA76"/>
                    </a:solidFill>
                  </a:tcPr>
                </a:tc>
                <a:extLst>
                  <a:ext uri="{0D108BD9-81ED-4DB2-BD59-A6C34878D82A}">
                    <a16:rowId xmlns:a16="http://schemas.microsoft.com/office/drawing/2014/main" val="359388299"/>
                  </a:ext>
                </a:extLst>
              </a:tr>
              <a:tr h="972996">
                <a:tc>
                  <a:txBody>
                    <a:bodyPr/>
                    <a:lstStyle/>
                    <a:p>
                      <a:r>
                        <a:rPr lang="vi-VN" sz="2800" b="1" dirty="0">
                          <a:solidFill>
                            <a:srgbClr val="1B04FA"/>
                          </a:solidFill>
                          <a:latin typeface="Times New Roman" panose="02020603050405020304" pitchFamily="18" charset="0"/>
                          <a:cs typeface="Times New Roman" panose="02020603050405020304" pitchFamily="18" charset="0"/>
                        </a:rPr>
                        <a:t>Thụy Điển</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63</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val="205770124"/>
                  </a:ext>
                </a:extLst>
              </a:tr>
              <a:tr h="533578">
                <a:tc>
                  <a:txBody>
                    <a:bodyPr/>
                    <a:lstStyle/>
                    <a:p>
                      <a:r>
                        <a:rPr lang="vi-VN" sz="2800" b="1" dirty="0">
                          <a:solidFill>
                            <a:srgbClr val="1B04FA"/>
                          </a:solidFill>
                          <a:latin typeface="Times New Roman" panose="02020603050405020304" pitchFamily="18" charset="0"/>
                          <a:cs typeface="Times New Roman" panose="02020603050405020304" pitchFamily="18" charset="0"/>
                        </a:rPr>
                        <a:t>Đức</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32</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extLst>
                  <a:ext uri="{0D108BD9-81ED-4DB2-BD59-A6C34878D82A}">
                    <a16:rowId xmlns:a16="http://schemas.microsoft.com/office/drawing/2014/main" val="1858124818"/>
                  </a:ext>
                </a:extLst>
              </a:tr>
              <a:tr h="533578">
                <a:tc>
                  <a:txBody>
                    <a:bodyPr/>
                    <a:lstStyle/>
                    <a:p>
                      <a:r>
                        <a:rPr lang="vi-VN" sz="2800" b="1" dirty="0">
                          <a:solidFill>
                            <a:srgbClr val="1B04FA"/>
                          </a:solidFill>
                          <a:latin typeface="Times New Roman" panose="02020603050405020304" pitchFamily="18" charset="0"/>
                          <a:cs typeface="Times New Roman" panose="02020603050405020304" pitchFamily="18" charset="0"/>
                        </a:rPr>
                        <a:t>I-ta-li-a</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32</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val="3176223220"/>
                  </a:ext>
                </a:extLst>
              </a:tr>
              <a:tr h="533578">
                <a:tc>
                  <a:txBody>
                    <a:bodyPr/>
                    <a:lstStyle/>
                    <a:p>
                      <a:r>
                        <a:rPr lang="vi-VN" sz="2800" b="1" dirty="0">
                          <a:solidFill>
                            <a:srgbClr val="1B04FA"/>
                          </a:solidFill>
                          <a:latin typeface="Times New Roman" panose="02020603050405020304" pitchFamily="18" charset="0"/>
                          <a:cs typeface="Times New Roman" panose="02020603050405020304" pitchFamily="18" charset="0"/>
                        </a:rPr>
                        <a:t>Pháp</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7FA76"/>
                    </a:solidFill>
                  </a:tcPr>
                </a:tc>
                <a:tc>
                  <a:txBody>
                    <a:bodyPr/>
                    <a:lstStyle/>
                    <a:p>
                      <a:pPr algn="ctr"/>
                      <a:r>
                        <a:rPr lang="vi-VN" sz="2800" b="1" dirty="0">
                          <a:solidFill>
                            <a:srgbClr val="1B04FA"/>
                          </a:solidFill>
                          <a:latin typeface="Times New Roman" panose="02020603050405020304" pitchFamily="18" charset="0"/>
                          <a:cs typeface="Times New Roman" panose="02020603050405020304" pitchFamily="18" charset="0"/>
                        </a:rPr>
                        <a:t>31</a:t>
                      </a:r>
                      <a:endParaRPr lang="en-US" sz="2800" b="1" dirty="0">
                        <a:solidFill>
                          <a:srgbClr val="1B04FA"/>
                        </a:solidFill>
                        <a:latin typeface="Times New Roman" panose="02020603050405020304" pitchFamily="18" charset="0"/>
                        <a:cs typeface="Times New Roman" panose="02020603050405020304" pitchFamily="18" charset="0"/>
                      </a:endParaRPr>
                    </a:p>
                  </a:txBody>
                  <a:tcPr>
                    <a:solidFill>
                      <a:srgbClr val="F7FA76"/>
                    </a:solidFill>
                  </a:tcPr>
                </a:tc>
                <a:extLst>
                  <a:ext uri="{0D108BD9-81ED-4DB2-BD59-A6C34878D82A}">
                    <a16:rowId xmlns:a16="http://schemas.microsoft.com/office/drawing/2014/main" val="766649989"/>
                  </a:ext>
                </a:extLst>
              </a:tr>
            </a:tbl>
          </a:graphicData>
        </a:graphic>
      </p:graphicFrame>
      <p:sp>
        <p:nvSpPr>
          <p:cNvPr id="13" name="TextBox 12">
            <a:extLst>
              <a:ext uri="{FF2B5EF4-FFF2-40B4-BE49-F238E27FC236}">
                <a16:creationId xmlns:a16="http://schemas.microsoft.com/office/drawing/2014/main" id="{5E781B74-CDD9-4B29-8839-0170BF76CCD9}"/>
              </a:ext>
            </a:extLst>
          </p:cNvPr>
          <p:cNvSpPr txBox="1"/>
          <p:nvPr/>
        </p:nvSpPr>
        <p:spPr>
          <a:xfrm>
            <a:off x="5329646" y="1208755"/>
            <a:ext cx="6534092" cy="830997"/>
          </a:xfrm>
          <a:prstGeom prst="rect">
            <a:avLst/>
          </a:prstGeom>
          <a:noFill/>
        </p:spPr>
        <p:txBody>
          <a:bodyPr wrap="square" rtlCol="0">
            <a:spAutoFit/>
          </a:bodyPr>
          <a:lstStyle/>
          <a:p>
            <a:pPr algn="ctr"/>
            <a:r>
              <a:rPr lang="vi-VN" sz="2400" dirty="0">
                <a:latin typeface="+mj-lt"/>
              </a:rPr>
              <a:t>Tỉ lệ che phủ rừng bình quân của châu Âu và </a:t>
            </a:r>
          </a:p>
          <a:p>
            <a:pPr algn="ctr"/>
            <a:r>
              <a:rPr lang="vi-VN" sz="2400" dirty="0">
                <a:latin typeface="+mj-lt"/>
              </a:rPr>
              <a:t>một số quốc gia Châu Âu, năm 2020</a:t>
            </a:r>
            <a:endParaRPr lang="en-US" sz="2400" dirty="0">
              <a:latin typeface="+mj-lt"/>
            </a:endParaRPr>
          </a:p>
        </p:txBody>
      </p:sp>
      <p:sp>
        <p:nvSpPr>
          <p:cNvPr id="7" name="Rectangle 6">
            <a:extLst>
              <a:ext uri="{FF2B5EF4-FFF2-40B4-BE49-F238E27FC236}">
                <a16:creationId xmlns:a16="http://schemas.microsoft.com/office/drawing/2014/main" id="{7BF9B23D-F973-4340-85DF-266A34394165}"/>
              </a:ext>
            </a:extLst>
          </p:cNvPr>
          <p:cNvSpPr/>
          <p:nvPr/>
        </p:nvSpPr>
        <p:spPr>
          <a:xfrm>
            <a:off x="143692" y="2860766"/>
            <a:ext cx="4010297" cy="3046988"/>
          </a:xfrm>
          <a:prstGeom prst="rect">
            <a:avLst/>
          </a:prstGeom>
          <a:ln>
            <a:solidFill>
              <a:schemeClr val="accent1">
                <a:shade val="50000"/>
              </a:schemeClr>
            </a:solidFill>
            <a:prstDash val="sysDash"/>
          </a:ln>
        </p:spPr>
        <p:txBody>
          <a:bodyPr wrap="square">
            <a:spAutoFit/>
          </a:bodyPr>
          <a:lstStyle/>
          <a:p>
            <a:pPr algn="just"/>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sát</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bảng</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số liệu</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nêu</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xét</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tỉ</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lệ</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che</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phủ</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rừng</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quân</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Âu</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quốc</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Âu</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năm</a:t>
            </a:r>
            <a:r>
              <a:rPr lang="en-US" sz="3200"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2020?</a:t>
            </a:r>
            <a:endParaRPr lang="en-US" sz="3200" dirty="0">
              <a:solidFill>
                <a:srgbClr val="FF0066"/>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4C527BE3-7661-4FBE-BB0B-0DC63FC037A0}"/>
              </a:ext>
            </a:extLst>
          </p:cNvPr>
          <p:cNvPicPr>
            <a:picLocks noChangeAspect="1"/>
          </p:cNvPicPr>
          <p:nvPr/>
        </p:nvPicPr>
        <p:blipFill>
          <a:blip r:embed="rId3"/>
          <a:stretch>
            <a:fillRect/>
          </a:stretch>
        </p:blipFill>
        <p:spPr>
          <a:xfrm>
            <a:off x="3128772" y="5698454"/>
            <a:ext cx="1199612" cy="1071449"/>
          </a:xfrm>
          <a:prstGeom prst="rect">
            <a:avLst/>
          </a:prstGeom>
        </p:spPr>
      </p:pic>
    </p:spTree>
    <p:extLst>
      <p:ext uri="{BB962C8B-B14F-4D97-AF65-F5344CB8AC3E}">
        <p14:creationId xmlns:p14="http://schemas.microsoft.com/office/powerpoint/2010/main" val="159666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33904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D9A0B63-E1B5-4C64-A47A-923E13A1750A}"/>
              </a:ext>
            </a:extLst>
          </p:cNvPr>
          <p:cNvGrpSpPr/>
          <p:nvPr/>
        </p:nvGrpSpPr>
        <p:grpSpPr>
          <a:xfrm>
            <a:off x="126649" y="86131"/>
            <a:ext cx="6986667" cy="872949"/>
            <a:chOff x="1133366" y="2220084"/>
            <a:chExt cx="6409250" cy="914400"/>
          </a:xfrm>
          <a:solidFill>
            <a:srgbClr val="FCFEB0"/>
          </a:solidFill>
        </p:grpSpPr>
        <p:sp>
          <p:nvSpPr>
            <p:cNvPr id="3" name="Arrow: Pentagon 2">
              <a:extLst>
                <a:ext uri="{FF2B5EF4-FFF2-40B4-BE49-F238E27FC236}">
                  <a16:creationId xmlns:a16="http://schemas.microsoft.com/office/drawing/2014/main" id="{8C753775-FE45-491D-9A16-C6FCC3BA2637}"/>
                </a:ext>
              </a:extLst>
            </p:cNvPr>
            <p:cNvSpPr/>
            <p:nvPr/>
          </p:nvSpPr>
          <p:spPr>
            <a:xfrm>
              <a:off x="1133366" y="2220084"/>
              <a:ext cx="6409250" cy="914400"/>
            </a:xfrm>
            <a:prstGeom prst="homePlat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7ABA9824-B345-43F6-AC47-8A8C1FBEBC6D}"/>
                </a:ext>
              </a:extLst>
            </p:cNvPr>
            <p:cNvSpPr txBox="1"/>
            <p:nvPr/>
          </p:nvSpPr>
          <p:spPr>
            <a:xfrm>
              <a:off x="1307657" y="2384346"/>
              <a:ext cx="3717035"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Arrow: Pentagon 4">
            <a:extLst>
              <a:ext uri="{FF2B5EF4-FFF2-40B4-BE49-F238E27FC236}">
                <a16:creationId xmlns:a16="http://schemas.microsoft.com/office/drawing/2014/main" id="{D4407670-B159-4FE5-B9AD-79EA2859B324}"/>
              </a:ext>
            </a:extLst>
          </p:cNvPr>
          <p:cNvSpPr/>
          <p:nvPr/>
        </p:nvSpPr>
        <p:spPr>
          <a:xfrm>
            <a:off x="65737" y="83207"/>
            <a:ext cx="1061586" cy="872947"/>
          </a:xfrm>
          <a:prstGeom prst="homePlat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6" name="Isosceles Triangle 5">
            <a:extLst>
              <a:ext uri="{FF2B5EF4-FFF2-40B4-BE49-F238E27FC236}">
                <a16:creationId xmlns:a16="http://schemas.microsoft.com/office/drawing/2014/main" id="{82E23F2C-E923-47F9-89D9-6C4A759D79A7}"/>
              </a:ext>
            </a:extLst>
          </p:cNvPr>
          <p:cNvSpPr/>
          <p:nvPr/>
        </p:nvSpPr>
        <p:spPr>
          <a:xfrm rot="5400000">
            <a:off x="830347" y="393446"/>
            <a:ext cx="262394" cy="248268"/>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ED6F371-F48F-47B4-AF66-60D2D2D2EA85}"/>
              </a:ext>
            </a:extLst>
          </p:cNvPr>
          <p:cNvSpPr txBox="1"/>
          <p:nvPr/>
        </p:nvSpPr>
        <p:spPr>
          <a:xfrm>
            <a:off x="-109094" y="323418"/>
            <a:ext cx="8070201" cy="584775"/>
          </a:xfrm>
          <a:prstGeom prst="rect">
            <a:avLst/>
          </a:prstGeom>
          <a:noFill/>
        </p:spPr>
        <p:txBody>
          <a:bodyPr wrap="square" rtlCol="0">
            <a:spAutoFit/>
          </a:bodyPr>
          <a:lstStyle/>
          <a:p>
            <a:pPr algn="ctr"/>
            <a:r>
              <a:rPr lang="vi-VN" sz="3200" b="1" dirty="0">
                <a:solidFill>
                  <a:srgbClr val="0070C0"/>
                </a:solidFill>
                <a:latin typeface="+mj-lt"/>
                <a:cs typeface="Arial" panose="020B0604020202020204" pitchFamily="34" charset="0"/>
              </a:rPr>
              <a:t>Vấn đề bảo vệ đa dạng sinh học</a:t>
            </a:r>
            <a:endParaRPr lang="en-US" sz="3200" b="1" dirty="0">
              <a:solidFill>
                <a:srgbClr val="0070C0"/>
              </a:solidFill>
              <a:latin typeface="+mj-lt"/>
              <a:cs typeface="Arial" panose="020B0604020202020204" pitchFamily="34" charset="0"/>
            </a:endParaRPr>
          </a:p>
        </p:txBody>
      </p:sp>
      <p:sp>
        <p:nvSpPr>
          <p:cNvPr id="9" name="Rectangle 8">
            <a:extLst>
              <a:ext uri="{FF2B5EF4-FFF2-40B4-BE49-F238E27FC236}">
                <a16:creationId xmlns:a16="http://schemas.microsoft.com/office/drawing/2014/main" id="{171D1E32-9A33-4FCE-8139-0E6F1550AB5B}"/>
              </a:ext>
            </a:extLst>
          </p:cNvPr>
          <p:cNvSpPr/>
          <p:nvPr/>
        </p:nvSpPr>
        <p:spPr>
          <a:xfrm>
            <a:off x="489956" y="2842470"/>
            <a:ext cx="11212088" cy="2554545"/>
          </a:xfrm>
          <a:custGeom>
            <a:avLst/>
            <a:gdLst>
              <a:gd name="connsiteX0" fmla="*/ 0 w 11212088"/>
              <a:gd name="connsiteY0" fmla="*/ 0 h 1200329"/>
              <a:gd name="connsiteX1" fmla="*/ 590110 w 11212088"/>
              <a:gd name="connsiteY1" fmla="*/ 0 h 1200329"/>
              <a:gd name="connsiteX2" fmla="*/ 1068099 w 11212088"/>
              <a:gd name="connsiteY2" fmla="*/ 0 h 1200329"/>
              <a:gd name="connsiteX3" fmla="*/ 1658209 w 11212088"/>
              <a:gd name="connsiteY3" fmla="*/ 0 h 1200329"/>
              <a:gd name="connsiteX4" fmla="*/ 2360440 w 11212088"/>
              <a:gd name="connsiteY4" fmla="*/ 0 h 1200329"/>
              <a:gd name="connsiteX5" fmla="*/ 3062670 w 11212088"/>
              <a:gd name="connsiteY5" fmla="*/ 0 h 1200329"/>
              <a:gd name="connsiteX6" fmla="*/ 3764901 w 11212088"/>
              <a:gd name="connsiteY6" fmla="*/ 0 h 1200329"/>
              <a:gd name="connsiteX7" fmla="*/ 4579253 w 11212088"/>
              <a:gd name="connsiteY7" fmla="*/ 0 h 1200329"/>
              <a:gd name="connsiteX8" fmla="*/ 5169363 w 11212088"/>
              <a:gd name="connsiteY8" fmla="*/ 0 h 1200329"/>
              <a:gd name="connsiteX9" fmla="*/ 5871593 w 11212088"/>
              <a:gd name="connsiteY9" fmla="*/ 0 h 1200329"/>
              <a:gd name="connsiteX10" fmla="*/ 6461703 w 11212088"/>
              <a:gd name="connsiteY10" fmla="*/ 0 h 1200329"/>
              <a:gd name="connsiteX11" fmla="*/ 7051813 w 11212088"/>
              <a:gd name="connsiteY11" fmla="*/ 0 h 1200329"/>
              <a:gd name="connsiteX12" fmla="*/ 7641923 w 11212088"/>
              <a:gd name="connsiteY12" fmla="*/ 0 h 1200329"/>
              <a:gd name="connsiteX13" fmla="*/ 7895670 w 11212088"/>
              <a:gd name="connsiteY13" fmla="*/ 0 h 1200329"/>
              <a:gd name="connsiteX14" fmla="*/ 8597901 w 11212088"/>
              <a:gd name="connsiteY14" fmla="*/ 0 h 1200329"/>
              <a:gd name="connsiteX15" fmla="*/ 8851648 w 11212088"/>
              <a:gd name="connsiteY15" fmla="*/ 0 h 1200329"/>
              <a:gd name="connsiteX16" fmla="*/ 9441758 w 11212088"/>
              <a:gd name="connsiteY16" fmla="*/ 0 h 1200329"/>
              <a:gd name="connsiteX17" fmla="*/ 10256110 w 11212088"/>
              <a:gd name="connsiteY17" fmla="*/ 0 h 1200329"/>
              <a:gd name="connsiteX18" fmla="*/ 11212088 w 11212088"/>
              <a:gd name="connsiteY18" fmla="*/ 0 h 1200329"/>
              <a:gd name="connsiteX19" fmla="*/ 11212088 w 11212088"/>
              <a:gd name="connsiteY19" fmla="*/ 412113 h 1200329"/>
              <a:gd name="connsiteX20" fmla="*/ 11212088 w 11212088"/>
              <a:gd name="connsiteY20" fmla="*/ 788216 h 1200329"/>
              <a:gd name="connsiteX21" fmla="*/ 11212088 w 11212088"/>
              <a:gd name="connsiteY21" fmla="*/ 1200329 h 1200329"/>
              <a:gd name="connsiteX22" fmla="*/ 10621978 w 11212088"/>
              <a:gd name="connsiteY22" fmla="*/ 1200329 h 1200329"/>
              <a:gd name="connsiteX23" fmla="*/ 9807626 w 11212088"/>
              <a:gd name="connsiteY23" fmla="*/ 1200329 h 1200329"/>
              <a:gd name="connsiteX24" fmla="*/ 8993275 w 11212088"/>
              <a:gd name="connsiteY24" fmla="*/ 1200329 h 1200329"/>
              <a:gd name="connsiteX25" fmla="*/ 8403165 w 11212088"/>
              <a:gd name="connsiteY25" fmla="*/ 1200329 h 1200329"/>
              <a:gd name="connsiteX26" fmla="*/ 7588813 w 11212088"/>
              <a:gd name="connsiteY26" fmla="*/ 1200329 h 1200329"/>
              <a:gd name="connsiteX27" fmla="*/ 6998703 w 11212088"/>
              <a:gd name="connsiteY27" fmla="*/ 1200329 h 1200329"/>
              <a:gd name="connsiteX28" fmla="*/ 6296473 w 11212088"/>
              <a:gd name="connsiteY28" fmla="*/ 1200329 h 1200329"/>
              <a:gd name="connsiteX29" fmla="*/ 6042725 w 11212088"/>
              <a:gd name="connsiteY29" fmla="*/ 1200329 h 1200329"/>
              <a:gd name="connsiteX30" fmla="*/ 5228374 w 11212088"/>
              <a:gd name="connsiteY30" fmla="*/ 1200329 h 1200329"/>
              <a:gd name="connsiteX31" fmla="*/ 4750385 w 11212088"/>
              <a:gd name="connsiteY31" fmla="*/ 1200329 h 1200329"/>
              <a:gd name="connsiteX32" fmla="*/ 4048154 w 11212088"/>
              <a:gd name="connsiteY32" fmla="*/ 1200329 h 1200329"/>
              <a:gd name="connsiteX33" fmla="*/ 3794407 w 11212088"/>
              <a:gd name="connsiteY33" fmla="*/ 1200329 h 1200329"/>
              <a:gd name="connsiteX34" fmla="*/ 2980055 w 11212088"/>
              <a:gd name="connsiteY34" fmla="*/ 1200329 h 1200329"/>
              <a:gd name="connsiteX35" fmla="*/ 2502066 w 11212088"/>
              <a:gd name="connsiteY35" fmla="*/ 1200329 h 1200329"/>
              <a:gd name="connsiteX36" fmla="*/ 1911956 w 11212088"/>
              <a:gd name="connsiteY36" fmla="*/ 1200329 h 1200329"/>
              <a:gd name="connsiteX37" fmla="*/ 1546088 w 11212088"/>
              <a:gd name="connsiteY37" fmla="*/ 1200329 h 1200329"/>
              <a:gd name="connsiteX38" fmla="*/ 843857 w 11212088"/>
              <a:gd name="connsiteY38" fmla="*/ 1200329 h 1200329"/>
              <a:gd name="connsiteX39" fmla="*/ 0 w 11212088"/>
              <a:gd name="connsiteY39" fmla="*/ 1200329 h 1200329"/>
              <a:gd name="connsiteX40" fmla="*/ 0 w 11212088"/>
              <a:gd name="connsiteY40" fmla="*/ 812223 h 1200329"/>
              <a:gd name="connsiteX41" fmla="*/ 0 w 11212088"/>
              <a:gd name="connsiteY41" fmla="*/ 448123 h 1200329"/>
              <a:gd name="connsiteX42" fmla="*/ 0 w 11212088"/>
              <a:gd name="connsiteY42"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212088" h="1200329" fill="none" extrusionOk="0">
                <a:moveTo>
                  <a:pt x="0" y="0"/>
                </a:moveTo>
                <a:cubicBezTo>
                  <a:pt x="252974" y="-44098"/>
                  <a:pt x="450633" y="57095"/>
                  <a:pt x="590110" y="0"/>
                </a:cubicBezTo>
                <a:cubicBezTo>
                  <a:pt x="729587" y="-57095"/>
                  <a:pt x="934119" y="57253"/>
                  <a:pt x="1068099" y="0"/>
                </a:cubicBezTo>
                <a:cubicBezTo>
                  <a:pt x="1202079" y="-57253"/>
                  <a:pt x="1507697" y="10492"/>
                  <a:pt x="1658209" y="0"/>
                </a:cubicBezTo>
                <a:cubicBezTo>
                  <a:pt x="1808721" y="-10492"/>
                  <a:pt x="2202629" y="71965"/>
                  <a:pt x="2360440" y="0"/>
                </a:cubicBezTo>
                <a:cubicBezTo>
                  <a:pt x="2518251" y="-71965"/>
                  <a:pt x="2821322" y="9124"/>
                  <a:pt x="3062670" y="0"/>
                </a:cubicBezTo>
                <a:cubicBezTo>
                  <a:pt x="3304018" y="-9124"/>
                  <a:pt x="3583779" y="7004"/>
                  <a:pt x="3764901" y="0"/>
                </a:cubicBezTo>
                <a:cubicBezTo>
                  <a:pt x="3946023" y="-7004"/>
                  <a:pt x="4295679" y="32860"/>
                  <a:pt x="4579253" y="0"/>
                </a:cubicBezTo>
                <a:cubicBezTo>
                  <a:pt x="4862827" y="-32860"/>
                  <a:pt x="4941384" y="8972"/>
                  <a:pt x="5169363" y="0"/>
                </a:cubicBezTo>
                <a:cubicBezTo>
                  <a:pt x="5397342" y="-8972"/>
                  <a:pt x="5526653" y="14177"/>
                  <a:pt x="5871593" y="0"/>
                </a:cubicBezTo>
                <a:cubicBezTo>
                  <a:pt x="6216533" y="-14177"/>
                  <a:pt x="6174789" y="61532"/>
                  <a:pt x="6461703" y="0"/>
                </a:cubicBezTo>
                <a:cubicBezTo>
                  <a:pt x="6748617" y="-61532"/>
                  <a:pt x="6871835" y="65910"/>
                  <a:pt x="7051813" y="0"/>
                </a:cubicBezTo>
                <a:cubicBezTo>
                  <a:pt x="7231791" y="-65910"/>
                  <a:pt x="7368894" y="24054"/>
                  <a:pt x="7641923" y="0"/>
                </a:cubicBezTo>
                <a:cubicBezTo>
                  <a:pt x="7914952" y="-24054"/>
                  <a:pt x="7791878" y="11441"/>
                  <a:pt x="7895670" y="0"/>
                </a:cubicBezTo>
                <a:cubicBezTo>
                  <a:pt x="7999462" y="-11441"/>
                  <a:pt x="8253449" y="24556"/>
                  <a:pt x="8597901" y="0"/>
                </a:cubicBezTo>
                <a:cubicBezTo>
                  <a:pt x="8942353" y="-24556"/>
                  <a:pt x="8776525" y="13526"/>
                  <a:pt x="8851648" y="0"/>
                </a:cubicBezTo>
                <a:cubicBezTo>
                  <a:pt x="8926771" y="-13526"/>
                  <a:pt x="9166565" y="14878"/>
                  <a:pt x="9441758" y="0"/>
                </a:cubicBezTo>
                <a:cubicBezTo>
                  <a:pt x="9716951" y="-14878"/>
                  <a:pt x="9889088" y="75138"/>
                  <a:pt x="10256110" y="0"/>
                </a:cubicBezTo>
                <a:cubicBezTo>
                  <a:pt x="10623132" y="-75138"/>
                  <a:pt x="10932081" y="37091"/>
                  <a:pt x="11212088" y="0"/>
                </a:cubicBezTo>
                <a:cubicBezTo>
                  <a:pt x="11232580" y="92443"/>
                  <a:pt x="11190315" y="292389"/>
                  <a:pt x="11212088" y="412113"/>
                </a:cubicBezTo>
                <a:cubicBezTo>
                  <a:pt x="11233861" y="531837"/>
                  <a:pt x="11184338" y="640500"/>
                  <a:pt x="11212088" y="788216"/>
                </a:cubicBezTo>
                <a:cubicBezTo>
                  <a:pt x="11239838" y="935932"/>
                  <a:pt x="11189374" y="1091184"/>
                  <a:pt x="11212088" y="1200329"/>
                </a:cubicBezTo>
                <a:cubicBezTo>
                  <a:pt x="10995348" y="1213672"/>
                  <a:pt x="10796638" y="1134503"/>
                  <a:pt x="10621978" y="1200329"/>
                </a:cubicBezTo>
                <a:cubicBezTo>
                  <a:pt x="10447318" y="1266155"/>
                  <a:pt x="10068133" y="1135959"/>
                  <a:pt x="9807626" y="1200329"/>
                </a:cubicBezTo>
                <a:cubicBezTo>
                  <a:pt x="9547119" y="1264699"/>
                  <a:pt x="9304525" y="1116596"/>
                  <a:pt x="8993275" y="1200329"/>
                </a:cubicBezTo>
                <a:cubicBezTo>
                  <a:pt x="8682025" y="1284062"/>
                  <a:pt x="8528545" y="1140978"/>
                  <a:pt x="8403165" y="1200329"/>
                </a:cubicBezTo>
                <a:cubicBezTo>
                  <a:pt x="8277785" y="1259680"/>
                  <a:pt x="7946167" y="1103752"/>
                  <a:pt x="7588813" y="1200329"/>
                </a:cubicBezTo>
                <a:cubicBezTo>
                  <a:pt x="7231459" y="1296906"/>
                  <a:pt x="7174863" y="1140681"/>
                  <a:pt x="6998703" y="1200329"/>
                </a:cubicBezTo>
                <a:cubicBezTo>
                  <a:pt x="6822543" y="1259977"/>
                  <a:pt x="6632692" y="1150030"/>
                  <a:pt x="6296473" y="1200329"/>
                </a:cubicBezTo>
                <a:cubicBezTo>
                  <a:pt x="5960254" y="1250628"/>
                  <a:pt x="6107977" y="1173881"/>
                  <a:pt x="6042725" y="1200329"/>
                </a:cubicBezTo>
                <a:cubicBezTo>
                  <a:pt x="5977473" y="1226777"/>
                  <a:pt x="5571762" y="1116486"/>
                  <a:pt x="5228374" y="1200329"/>
                </a:cubicBezTo>
                <a:cubicBezTo>
                  <a:pt x="4884986" y="1284172"/>
                  <a:pt x="4880384" y="1172984"/>
                  <a:pt x="4750385" y="1200329"/>
                </a:cubicBezTo>
                <a:cubicBezTo>
                  <a:pt x="4620386" y="1227674"/>
                  <a:pt x="4309283" y="1172174"/>
                  <a:pt x="4048154" y="1200329"/>
                </a:cubicBezTo>
                <a:cubicBezTo>
                  <a:pt x="3787025" y="1228484"/>
                  <a:pt x="3895851" y="1170516"/>
                  <a:pt x="3794407" y="1200329"/>
                </a:cubicBezTo>
                <a:cubicBezTo>
                  <a:pt x="3692963" y="1230142"/>
                  <a:pt x="3266376" y="1106774"/>
                  <a:pt x="2980055" y="1200329"/>
                </a:cubicBezTo>
                <a:cubicBezTo>
                  <a:pt x="2693734" y="1293884"/>
                  <a:pt x="2704475" y="1166598"/>
                  <a:pt x="2502066" y="1200329"/>
                </a:cubicBezTo>
                <a:cubicBezTo>
                  <a:pt x="2299657" y="1234060"/>
                  <a:pt x="2067483" y="1192325"/>
                  <a:pt x="1911956" y="1200329"/>
                </a:cubicBezTo>
                <a:cubicBezTo>
                  <a:pt x="1756429" y="1208333"/>
                  <a:pt x="1678435" y="1176197"/>
                  <a:pt x="1546088" y="1200329"/>
                </a:cubicBezTo>
                <a:cubicBezTo>
                  <a:pt x="1413741" y="1224461"/>
                  <a:pt x="1128908" y="1163937"/>
                  <a:pt x="843857" y="1200329"/>
                </a:cubicBezTo>
                <a:cubicBezTo>
                  <a:pt x="558806" y="1236721"/>
                  <a:pt x="347112" y="1182388"/>
                  <a:pt x="0" y="1200329"/>
                </a:cubicBezTo>
                <a:cubicBezTo>
                  <a:pt x="-41813" y="1118579"/>
                  <a:pt x="13482" y="916544"/>
                  <a:pt x="0" y="812223"/>
                </a:cubicBezTo>
                <a:cubicBezTo>
                  <a:pt x="-13482" y="707902"/>
                  <a:pt x="17323" y="566163"/>
                  <a:pt x="0" y="448123"/>
                </a:cubicBezTo>
                <a:cubicBezTo>
                  <a:pt x="-17323" y="330083"/>
                  <a:pt x="35301" y="131098"/>
                  <a:pt x="0" y="0"/>
                </a:cubicBezTo>
                <a:close/>
              </a:path>
              <a:path w="11212088" h="1200329" stroke="0" extrusionOk="0">
                <a:moveTo>
                  <a:pt x="0" y="0"/>
                </a:moveTo>
                <a:cubicBezTo>
                  <a:pt x="140855" y="-9659"/>
                  <a:pt x="341962" y="39039"/>
                  <a:pt x="477989" y="0"/>
                </a:cubicBezTo>
                <a:cubicBezTo>
                  <a:pt x="614016" y="-39039"/>
                  <a:pt x="636326" y="12307"/>
                  <a:pt x="731736" y="0"/>
                </a:cubicBezTo>
                <a:cubicBezTo>
                  <a:pt x="827146" y="-12307"/>
                  <a:pt x="1273463" y="89803"/>
                  <a:pt x="1546088" y="0"/>
                </a:cubicBezTo>
                <a:cubicBezTo>
                  <a:pt x="1818713" y="-89803"/>
                  <a:pt x="1913709" y="21099"/>
                  <a:pt x="2024077" y="0"/>
                </a:cubicBezTo>
                <a:cubicBezTo>
                  <a:pt x="2134445" y="-21099"/>
                  <a:pt x="2362172" y="16542"/>
                  <a:pt x="2502066" y="0"/>
                </a:cubicBezTo>
                <a:cubicBezTo>
                  <a:pt x="2641960" y="-16542"/>
                  <a:pt x="3150593" y="90047"/>
                  <a:pt x="3316418" y="0"/>
                </a:cubicBezTo>
                <a:cubicBezTo>
                  <a:pt x="3482243" y="-90047"/>
                  <a:pt x="3506402" y="27420"/>
                  <a:pt x="3682286" y="0"/>
                </a:cubicBezTo>
                <a:cubicBezTo>
                  <a:pt x="3858170" y="-27420"/>
                  <a:pt x="4267644" y="46103"/>
                  <a:pt x="4496637" y="0"/>
                </a:cubicBezTo>
                <a:cubicBezTo>
                  <a:pt x="4725630" y="-46103"/>
                  <a:pt x="5102624" y="8341"/>
                  <a:pt x="5310989" y="0"/>
                </a:cubicBezTo>
                <a:cubicBezTo>
                  <a:pt x="5519354" y="-8341"/>
                  <a:pt x="5649938" y="37148"/>
                  <a:pt x="5901099" y="0"/>
                </a:cubicBezTo>
                <a:cubicBezTo>
                  <a:pt x="6152260" y="-37148"/>
                  <a:pt x="6525099" y="78489"/>
                  <a:pt x="6715451" y="0"/>
                </a:cubicBezTo>
                <a:cubicBezTo>
                  <a:pt x="6905803" y="-78489"/>
                  <a:pt x="7060451" y="17206"/>
                  <a:pt x="7193440" y="0"/>
                </a:cubicBezTo>
                <a:cubicBezTo>
                  <a:pt x="7326429" y="-17206"/>
                  <a:pt x="7459768" y="3059"/>
                  <a:pt x="7671429" y="0"/>
                </a:cubicBezTo>
                <a:cubicBezTo>
                  <a:pt x="7883090" y="-3059"/>
                  <a:pt x="8153991" y="36808"/>
                  <a:pt x="8373659" y="0"/>
                </a:cubicBezTo>
                <a:cubicBezTo>
                  <a:pt x="8593327" y="-36808"/>
                  <a:pt x="8628712" y="51520"/>
                  <a:pt x="8851648" y="0"/>
                </a:cubicBezTo>
                <a:cubicBezTo>
                  <a:pt x="9074584" y="-51520"/>
                  <a:pt x="9296695" y="95104"/>
                  <a:pt x="9666000" y="0"/>
                </a:cubicBezTo>
                <a:cubicBezTo>
                  <a:pt x="10035305" y="-95104"/>
                  <a:pt x="10214570" y="56875"/>
                  <a:pt x="10480352" y="0"/>
                </a:cubicBezTo>
                <a:cubicBezTo>
                  <a:pt x="10746134" y="-56875"/>
                  <a:pt x="10883146" y="81792"/>
                  <a:pt x="11212088" y="0"/>
                </a:cubicBezTo>
                <a:cubicBezTo>
                  <a:pt x="11249999" y="117253"/>
                  <a:pt x="11165948" y="235690"/>
                  <a:pt x="11212088" y="388106"/>
                </a:cubicBezTo>
                <a:cubicBezTo>
                  <a:pt x="11258228" y="540522"/>
                  <a:pt x="11176615" y="634906"/>
                  <a:pt x="11212088" y="752206"/>
                </a:cubicBezTo>
                <a:cubicBezTo>
                  <a:pt x="11247561" y="869506"/>
                  <a:pt x="11171776" y="1036263"/>
                  <a:pt x="11212088" y="1200329"/>
                </a:cubicBezTo>
                <a:cubicBezTo>
                  <a:pt x="10992052" y="1258940"/>
                  <a:pt x="10811496" y="1134977"/>
                  <a:pt x="10509857" y="1200329"/>
                </a:cubicBezTo>
                <a:cubicBezTo>
                  <a:pt x="10208218" y="1265681"/>
                  <a:pt x="10286713" y="1194941"/>
                  <a:pt x="10143989" y="1200329"/>
                </a:cubicBezTo>
                <a:cubicBezTo>
                  <a:pt x="10001265" y="1205717"/>
                  <a:pt x="9690262" y="1133541"/>
                  <a:pt x="9553879" y="1200329"/>
                </a:cubicBezTo>
                <a:cubicBezTo>
                  <a:pt x="9417496" y="1267117"/>
                  <a:pt x="9378257" y="1185181"/>
                  <a:pt x="9300132" y="1200329"/>
                </a:cubicBezTo>
                <a:cubicBezTo>
                  <a:pt x="9222007" y="1215477"/>
                  <a:pt x="9167672" y="1175065"/>
                  <a:pt x="9046385" y="1200329"/>
                </a:cubicBezTo>
                <a:cubicBezTo>
                  <a:pt x="8925098" y="1225593"/>
                  <a:pt x="8666757" y="1191329"/>
                  <a:pt x="8456275" y="1200329"/>
                </a:cubicBezTo>
                <a:cubicBezTo>
                  <a:pt x="8245793" y="1209329"/>
                  <a:pt x="8192086" y="1169506"/>
                  <a:pt x="8090407" y="1200329"/>
                </a:cubicBezTo>
                <a:cubicBezTo>
                  <a:pt x="7988728" y="1231152"/>
                  <a:pt x="7638299" y="1198917"/>
                  <a:pt x="7388176" y="1200329"/>
                </a:cubicBezTo>
                <a:cubicBezTo>
                  <a:pt x="7138053" y="1201741"/>
                  <a:pt x="7121388" y="1177166"/>
                  <a:pt x="7022308" y="1200329"/>
                </a:cubicBezTo>
                <a:cubicBezTo>
                  <a:pt x="6923228" y="1223492"/>
                  <a:pt x="6501965" y="1188517"/>
                  <a:pt x="6320077" y="1200329"/>
                </a:cubicBezTo>
                <a:cubicBezTo>
                  <a:pt x="6138189" y="1212141"/>
                  <a:pt x="6177158" y="1176582"/>
                  <a:pt x="6066330" y="1200329"/>
                </a:cubicBezTo>
                <a:cubicBezTo>
                  <a:pt x="5955502" y="1224076"/>
                  <a:pt x="5579158" y="1182183"/>
                  <a:pt x="5364099" y="1200329"/>
                </a:cubicBezTo>
                <a:cubicBezTo>
                  <a:pt x="5149040" y="1218475"/>
                  <a:pt x="5141931" y="1199541"/>
                  <a:pt x="4998231" y="1200329"/>
                </a:cubicBezTo>
                <a:cubicBezTo>
                  <a:pt x="4854531" y="1201117"/>
                  <a:pt x="4852466" y="1174340"/>
                  <a:pt x="4744484" y="1200329"/>
                </a:cubicBezTo>
                <a:cubicBezTo>
                  <a:pt x="4636502" y="1226318"/>
                  <a:pt x="4495130" y="1197547"/>
                  <a:pt x="4378615" y="1200329"/>
                </a:cubicBezTo>
                <a:cubicBezTo>
                  <a:pt x="4262100" y="1203111"/>
                  <a:pt x="3972579" y="1172179"/>
                  <a:pt x="3676385" y="1200329"/>
                </a:cubicBezTo>
                <a:cubicBezTo>
                  <a:pt x="3380191" y="1228479"/>
                  <a:pt x="3391822" y="1189328"/>
                  <a:pt x="3310517" y="1200329"/>
                </a:cubicBezTo>
                <a:cubicBezTo>
                  <a:pt x="3229212" y="1211330"/>
                  <a:pt x="3138171" y="1199849"/>
                  <a:pt x="3056769" y="1200329"/>
                </a:cubicBezTo>
                <a:cubicBezTo>
                  <a:pt x="2975367" y="1200809"/>
                  <a:pt x="2844924" y="1195225"/>
                  <a:pt x="2690901" y="1200329"/>
                </a:cubicBezTo>
                <a:cubicBezTo>
                  <a:pt x="2536878" y="1205433"/>
                  <a:pt x="2336828" y="1192273"/>
                  <a:pt x="2212912" y="1200329"/>
                </a:cubicBezTo>
                <a:cubicBezTo>
                  <a:pt x="2088996" y="1208385"/>
                  <a:pt x="1753419" y="1146598"/>
                  <a:pt x="1622802" y="1200329"/>
                </a:cubicBezTo>
                <a:cubicBezTo>
                  <a:pt x="1492185" y="1254060"/>
                  <a:pt x="1336892" y="1173878"/>
                  <a:pt x="1256934" y="1200329"/>
                </a:cubicBezTo>
                <a:cubicBezTo>
                  <a:pt x="1176976" y="1226780"/>
                  <a:pt x="271232" y="1164152"/>
                  <a:pt x="0" y="1200329"/>
                </a:cubicBezTo>
                <a:cubicBezTo>
                  <a:pt x="-13905" y="1115900"/>
                  <a:pt x="43366" y="985511"/>
                  <a:pt x="0" y="800219"/>
                </a:cubicBezTo>
                <a:cubicBezTo>
                  <a:pt x="-43366" y="614927"/>
                  <a:pt x="46227" y="512883"/>
                  <a:pt x="0" y="400110"/>
                </a:cubicBezTo>
                <a:cubicBezTo>
                  <a:pt x="-46227" y="287337"/>
                  <a:pt x="2117" y="150425"/>
                  <a:pt x="0" y="0"/>
                </a:cubicBezTo>
                <a:close/>
              </a:path>
            </a:pathLst>
          </a:custGeom>
          <a:ln>
            <a:solidFill>
              <a:srgbClr val="00B050"/>
            </a:solidFill>
            <a:extLst>
              <a:ext uri="{C807C97D-BFC1-408E-A445-0C87EB9F89A2}">
                <ask:lineSketchStyleProps xmlns="" xmlns:ask="http://schemas.microsoft.com/office/drawing/2018/sketchyshapes" sd="1219033472">
                  <a:prstGeom prst="rect">
                    <a:avLst/>
                  </a:prstGeom>
                  <ask:type>
                    <ask:lineSketchScribble/>
                  </ask:type>
                </ask:lineSketchStyleProps>
              </a:ext>
            </a:extLst>
          </a:ln>
        </p:spPr>
        <p:txBody>
          <a:bodyPr wrap="square">
            <a:spAutoFit/>
          </a:bodyPr>
          <a:lstStyle/>
          <a:p>
            <a:pPr algn="just"/>
            <a:r>
              <a:rPr lang="en-US" sz="4000" dirty="0" err="1">
                <a:solidFill>
                  <a:srgbClr val="FF0066"/>
                </a:solidFill>
                <a:latin typeface="Times New Roman" panose="02020603050405020304" pitchFamily="18" charset="0"/>
                <a:cs typeface="Times New Roman" panose="02020603050405020304" pitchFamily="18" charset="0"/>
              </a:rPr>
              <a:t>Dựa</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vào</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thông</a:t>
            </a:r>
            <a:r>
              <a:rPr lang="en-US" sz="4000" dirty="0">
                <a:solidFill>
                  <a:srgbClr val="FF0066"/>
                </a:solidFill>
                <a:latin typeface="Times New Roman" panose="02020603050405020304" pitchFamily="18" charset="0"/>
                <a:cs typeface="Times New Roman" panose="02020603050405020304" pitchFamily="18" charset="0"/>
              </a:rPr>
              <a:t> tin </a:t>
            </a:r>
            <a:r>
              <a:rPr lang="vi-VN" sz="4000" dirty="0">
                <a:solidFill>
                  <a:srgbClr val="FF0066"/>
                </a:solidFill>
                <a:latin typeface="Times New Roman" panose="02020603050405020304" pitchFamily="18" charset="0"/>
                <a:cs typeface="Times New Roman" panose="02020603050405020304" pitchFamily="18" charset="0"/>
              </a:rPr>
              <a:t>mục 2 </a:t>
            </a:r>
            <a:r>
              <a:rPr lang="en-US" sz="4000" dirty="0" err="1">
                <a:solidFill>
                  <a:srgbClr val="FF0066"/>
                </a:solidFill>
                <a:latin typeface="Times New Roman" panose="02020603050405020304" pitchFamily="18" charset="0"/>
                <a:cs typeface="Times New Roman" panose="02020603050405020304" pitchFamily="18" charset="0"/>
              </a:rPr>
              <a:t>và</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hình</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ảnh</a:t>
            </a:r>
            <a:r>
              <a:rPr lang="en-US" sz="4000" dirty="0">
                <a:solidFill>
                  <a:srgbClr val="FF0066"/>
                </a:solidFill>
                <a:latin typeface="Times New Roman" panose="02020603050405020304" pitchFamily="18" charset="0"/>
                <a:cs typeface="Times New Roman" panose="02020603050405020304" pitchFamily="18" charset="0"/>
              </a:rPr>
              <a:t>,</a:t>
            </a:r>
            <a:r>
              <a:rPr lang="vi-VN" sz="4000" dirty="0">
                <a:solidFill>
                  <a:srgbClr val="FF0066"/>
                </a:solidFill>
                <a:latin typeface="Times New Roman" panose="02020603050405020304" pitchFamily="18" charset="0"/>
                <a:cs typeface="Times New Roman" panose="02020603050405020304" pitchFamily="18" charset="0"/>
              </a:rPr>
              <a:t> hãy cho biết c</a:t>
            </a:r>
            <a:r>
              <a:rPr lang="en-US" sz="4000" dirty="0" err="1">
                <a:solidFill>
                  <a:srgbClr val="FF0066"/>
                </a:solidFill>
                <a:latin typeface="Times New Roman" panose="02020603050405020304" pitchFamily="18" charset="0"/>
                <a:cs typeface="Times New Roman" panose="02020603050405020304" pitchFamily="18" charset="0"/>
              </a:rPr>
              <a:t>ác</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quốc</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gia</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châu</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Âu</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đã</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có</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những</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giải</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pháp</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nào</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để</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góp</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phần</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bảo</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vệ</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và</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phát</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triển</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rừng</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bảo</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vệ</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đa</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dạng</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sinh</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học</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ngày</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càng</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hiệu</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quả</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hơn</a:t>
            </a:r>
            <a:r>
              <a:rPr lang="en-US" sz="4000" dirty="0">
                <a:solidFill>
                  <a:srgbClr val="FF0066"/>
                </a:solidFill>
                <a:latin typeface="Times New Roman" panose="02020603050405020304" pitchFamily="18" charset="0"/>
                <a:cs typeface="Times New Roman" panose="02020603050405020304" pitchFamily="18" charset="0"/>
              </a:rPr>
              <a:t>?</a:t>
            </a:r>
            <a:endParaRPr lang="en-US" sz="3600" dirty="0">
              <a:solidFill>
                <a:srgbClr val="FF0066"/>
              </a:solidFill>
              <a:latin typeface="Times New Roman" panose="02020603050405020304" pitchFamily="18" charset="0"/>
              <a:cs typeface="Times New Roman" panose="02020603050405020304" pitchFamily="18" charset="0"/>
            </a:endParaRPr>
          </a:p>
        </p:txBody>
      </p:sp>
      <p:grpSp>
        <p:nvGrpSpPr>
          <p:cNvPr id="15" name="Group 14">
            <a:extLst>
              <a:ext uri="{FF2B5EF4-FFF2-40B4-BE49-F238E27FC236}">
                <a16:creationId xmlns:a16="http://schemas.microsoft.com/office/drawing/2014/main" id="{3CC8D77B-1C42-4B7B-8F91-BE3A5560718A}"/>
              </a:ext>
            </a:extLst>
          </p:cNvPr>
          <p:cNvGrpSpPr/>
          <p:nvPr/>
        </p:nvGrpSpPr>
        <p:grpSpPr>
          <a:xfrm>
            <a:off x="931163" y="1632026"/>
            <a:ext cx="1099651" cy="900141"/>
            <a:chOff x="3634055" y="3302115"/>
            <a:chExt cx="848449" cy="796469"/>
          </a:xfrm>
        </p:grpSpPr>
        <p:pic>
          <p:nvPicPr>
            <p:cNvPr id="16" name="Picture 15">
              <a:extLst>
                <a:ext uri="{FF2B5EF4-FFF2-40B4-BE49-F238E27FC236}">
                  <a16:creationId xmlns:a16="http://schemas.microsoft.com/office/drawing/2014/main" id="{F30E0FFB-25FD-4372-AE2B-236AEE6E9F7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1486" b="41386" l="40674" r="57855"/>
                      </a14:imgEffect>
                    </a14:imgLayer>
                  </a14:imgProps>
                </a:ext>
                <a:ext uri="{28A0092B-C50C-407E-A947-70E740481C1C}">
                  <a14:useLocalDpi xmlns:a14="http://schemas.microsoft.com/office/drawing/2010/main" val="0"/>
                </a:ext>
              </a:extLst>
            </a:blip>
            <a:srcRect l="41127" t="11421" r="42158" b="58658"/>
            <a:stretch/>
          </p:blipFill>
          <p:spPr>
            <a:xfrm>
              <a:off x="3634055" y="3302116"/>
              <a:ext cx="444923" cy="796468"/>
            </a:xfrm>
            <a:prstGeom prst="rect">
              <a:avLst/>
            </a:prstGeom>
          </p:spPr>
        </p:pic>
        <p:pic>
          <p:nvPicPr>
            <p:cNvPr id="17" name="Picture 16">
              <a:extLst>
                <a:ext uri="{FF2B5EF4-FFF2-40B4-BE49-F238E27FC236}">
                  <a16:creationId xmlns:a16="http://schemas.microsoft.com/office/drawing/2014/main" id="{BCE3F0AC-2D8E-4D1D-9655-2542D2CD57BE}"/>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942" b="100000" l="0" r="100000"/>
                      </a14:imgEffect>
                    </a14:imgLayer>
                  </a14:imgProps>
                </a:ext>
                <a:ext uri="{28A0092B-C50C-407E-A947-70E740481C1C}">
                  <a14:useLocalDpi xmlns:a14="http://schemas.microsoft.com/office/drawing/2010/main" val="0"/>
                </a:ext>
              </a:extLst>
            </a:blip>
            <a:srcRect l="7746" t="26255"/>
            <a:stretch/>
          </p:blipFill>
          <p:spPr>
            <a:xfrm>
              <a:off x="4122720" y="3302115"/>
              <a:ext cx="359784" cy="796469"/>
            </a:xfrm>
            <a:prstGeom prst="rect">
              <a:avLst/>
            </a:prstGeom>
          </p:spPr>
        </p:pic>
      </p:grpSp>
      <p:sp>
        <p:nvSpPr>
          <p:cNvPr id="18" name="Rectangle: Rounded Corners 17">
            <a:extLst>
              <a:ext uri="{FF2B5EF4-FFF2-40B4-BE49-F238E27FC236}">
                <a16:creationId xmlns:a16="http://schemas.microsoft.com/office/drawing/2014/main" id="{288BB702-A243-44BB-9E82-32FDB173B583}"/>
              </a:ext>
            </a:extLst>
          </p:cNvPr>
          <p:cNvSpPr/>
          <p:nvPr/>
        </p:nvSpPr>
        <p:spPr>
          <a:xfrm>
            <a:off x="5107577" y="1711234"/>
            <a:ext cx="3892732" cy="770597"/>
          </a:xfrm>
          <a:prstGeom prst="roundRect">
            <a:avLst/>
          </a:prstGeom>
          <a:solidFill>
            <a:srgbClr val="00B05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FF00"/>
                </a:solidFill>
                <a:latin typeface="+mj-lt"/>
              </a:rPr>
              <a:t>TÔI TÀI NĂNG</a:t>
            </a:r>
            <a:endParaRPr lang="en-US" sz="3200" b="1" dirty="0">
              <a:solidFill>
                <a:srgbClr val="FFFF00"/>
              </a:solidFill>
              <a:latin typeface="+mj-lt"/>
            </a:endParaRPr>
          </a:p>
        </p:txBody>
      </p:sp>
      <p:sp>
        <p:nvSpPr>
          <p:cNvPr id="20" name="Rectangle 19">
            <a:extLst>
              <a:ext uri="{FF2B5EF4-FFF2-40B4-BE49-F238E27FC236}">
                <a16:creationId xmlns:a16="http://schemas.microsoft.com/office/drawing/2014/main" id="{93B038F5-1034-41B7-BB0E-9D81AADDD4C6}"/>
              </a:ext>
            </a:extLst>
          </p:cNvPr>
          <p:cNvSpPr/>
          <p:nvPr/>
        </p:nvSpPr>
        <p:spPr>
          <a:xfrm>
            <a:off x="2136096" y="2242644"/>
            <a:ext cx="4120231" cy="523220"/>
          </a:xfrm>
          <a:prstGeom prst="rect">
            <a:avLst/>
          </a:prstGeom>
        </p:spPr>
        <p:txBody>
          <a:bodyPr wrap="square">
            <a:spAutoFit/>
          </a:bodyPr>
          <a:lstStyle/>
          <a:p>
            <a:pPr algn="just"/>
            <a:r>
              <a:rPr lang="en-US" sz="2800" b="1" dirty="0">
                <a:solidFill>
                  <a:srgbClr val="2B26F6"/>
                </a:solidFill>
                <a:latin typeface="Times New Roman" panose="02020603050405020304" pitchFamily="18" charset="0"/>
                <a:cs typeface="Times New Roman" panose="02020603050405020304" pitchFamily="18" charset="0"/>
              </a:rPr>
              <a:t>HĐ: </a:t>
            </a:r>
            <a:r>
              <a:rPr lang="vi-VN" sz="2800" b="1" dirty="0">
                <a:solidFill>
                  <a:srgbClr val="FF0000"/>
                </a:solidFill>
                <a:latin typeface="Times New Roman" panose="02020603050405020304" pitchFamily="18" charset="0"/>
                <a:cs typeface="Times New Roman" panose="02020603050405020304" pitchFamily="18" charset="0"/>
              </a:rPr>
              <a:t>Cặp đôi</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580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lowchart: Delay 11">
            <a:extLst>
              <a:ext uri="{FF2B5EF4-FFF2-40B4-BE49-F238E27FC236}">
                <a16:creationId xmlns:a16="http://schemas.microsoft.com/office/drawing/2014/main" id="{34F8A02D-C813-4212-911D-50DBF82449F3}"/>
              </a:ext>
            </a:extLst>
          </p:cNvPr>
          <p:cNvSpPr/>
          <p:nvPr/>
        </p:nvSpPr>
        <p:spPr>
          <a:xfrm>
            <a:off x="142505" y="89066"/>
            <a:ext cx="2505692" cy="1200622"/>
          </a:xfrm>
          <a:prstGeom prst="flowChartDelay">
            <a:avLst/>
          </a:prstGeom>
          <a:solidFill>
            <a:srgbClr val="0070C0">
              <a:alpha val="9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BE7F38-FFD5-4EC0-8268-E6F56849EDD2}"/>
              </a:ext>
            </a:extLst>
          </p:cNvPr>
          <p:cNvSpPr txBox="1"/>
          <p:nvPr/>
        </p:nvSpPr>
        <p:spPr>
          <a:xfrm>
            <a:off x="294770" y="314504"/>
            <a:ext cx="3217741" cy="830997"/>
          </a:xfrm>
          <a:prstGeom prst="rect">
            <a:avLst/>
          </a:prstGeom>
          <a:noFill/>
        </p:spPr>
        <p:txBody>
          <a:bodyPr wrap="square" rtlCol="0">
            <a:spAutoFit/>
          </a:bodyPr>
          <a:lstStyle/>
          <a:p>
            <a:r>
              <a:rPr lang="en-US" sz="4800" b="1">
                <a:solidFill>
                  <a:schemeClr val="bg1"/>
                </a:solidFill>
                <a:latin typeface="Arial" panose="020B0604020202020204" pitchFamily="34" charset="0"/>
                <a:cs typeface="Arial" panose="020B0604020202020204" pitchFamily="34" charset="0"/>
              </a:rPr>
              <a:t>BÀI </a:t>
            </a:r>
            <a:r>
              <a:rPr lang="vi-VN" sz="4800" b="1">
                <a:solidFill>
                  <a:schemeClr val="bg1"/>
                </a:solidFill>
                <a:latin typeface="Arial" panose="020B0604020202020204" pitchFamily="34" charset="0"/>
                <a:cs typeface="Arial" panose="020B0604020202020204" pitchFamily="34" charset="0"/>
              </a:rPr>
              <a:t>3</a:t>
            </a:r>
            <a:endParaRPr lang="en-US" sz="4800" b="1">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569CDE12-625D-4FF3-89A4-DEACDC1E8305}"/>
              </a:ext>
            </a:extLst>
          </p:cNvPr>
          <p:cNvSpPr txBox="1"/>
          <p:nvPr/>
        </p:nvSpPr>
        <p:spPr>
          <a:xfrm>
            <a:off x="2286000" y="122174"/>
            <a:ext cx="9883727" cy="1200329"/>
          </a:xfrm>
          <a:prstGeom prst="rect">
            <a:avLst/>
          </a:prstGeom>
          <a:noFill/>
        </p:spPr>
        <p:txBody>
          <a:bodyPr wrap="square" rtlCol="0">
            <a:spAutoFit/>
          </a:bodyPr>
          <a:lstStyle/>
          <a:p>
            <a:pPr algn="ctr"/>
            <a:r>
              <a:rPr lang="en-US" sz="3600" b="1" dirty="0" smtClean="0">
                <a:solidFill>
                  <a:srgbClr val="FF0066"/>
                </a:solidFill>
                <a:latin typeface="Times New Roman" panose="02020603050405020304" pitchFamily="18" charset="0"/>
                <a:cs typeface="Times New Roman" panose="02020603050405020304" pitchFamily="18" charset="0"/>
              </a:rPr>
              <a:t>TIẾT 6: KHAI </a:t>
            </a:r>
            <a:r>
              <a:rPr lang="en-US" sz="3600" b="1" dirty="0">
                <a:solidFill>
                  <a:srgbClr val="FF0066"/>
                </a:solidFill>
                <a:latin typeface="Times New Roman" panose="02020603050405020304" pitchFamily="18" charset="0"/>
                <a:cs typeface="Times New Roman" panose="02020603050405020304" pitchFamily="18" charset="0"/>
              </a:rPr>
              <a:t>THÁC</a:t>
            </a:r>
            <a:r>
              <a:rPr lang="vi-VN" sz="3600" b="1" dirty="0">
                <a:solidFill>
                  <a:srgbClr val="FF0066"/>
                </a:solidFill>
                <a:latin typeface="Times New Roman" panose="02020603050405020304" pitchFamily="18" charset="0"/>
                <a:cs typeface="Times New Roman" panose="02020603050405020304" pitchFamily="18" charset="0"/>
              </a:rPr>
              <a:t>, SỬ DỤNG VÀ BẢO VỆ</a:t>
            </a:r>
            <a:endParaRPr lang="en-US" sz="3600" b="1" dirty="0">
              <a:solidFill>
                <a:srgbClr val="FF0066"/>
              </a:solidFill>
              <a:latin typeface="Times New Roman" panose="02020603050405020304" pitchFamily="18" charset="0"/>
              <a:cs typeface="Times New Roman" panose="02020603050405020304" pitchFamily="18" charset="0"/>
            </a:endParaRPr>
          </a:p>
          <a:p>
            <a:pPr algn="ctr"/>
            <a:r>
              <a:rPr lang="en-US" sz="3600" b="1" dirty="0">
                <a:solidFill>
                  <a:srgbClr val="FF0066"/>
                </a:solidFill>
                <a:latin typeface="Times New Roman" panose="02020603050405020304" pitchFamily="18" charset="0"/>
                <a:cs typeface="Times New Roman" panose="02020603050405020304" pitchFamily="18" charset="0"/>
              </a:rPr>
              <a:t>THIÊN NHIÊN</a:t>
            </a:r>
            <a:r>
              <a:rPr lang="vi-VN" sz="3600" b="1" dirty="0">
                <a:solidFill>
                  <a:srgbClr val="FF0066"/>
                </a:solidFill>
                <a:latin typeface="Times New Roman" panose="02020603050405020304" pitchFamily="18" charset="0"/>
                <a:cs typeface="Times New Roman" panose="02020603050405020304" pitchFamily="18" charset="0"/>
              </a:rPr>
              <a:t> Ở CHÂU ÂU</a:t>
            </a:r>
            <a:endParaRPr lang="en-US" sz="3600" b="1" dirty="0">
              <a:solidFill>
                <a:srgbClr val="FF0066"/>
              </a:solidFill>
              <a:latin typeface="Times New Roman" panose="02020603050405020304" pitchFamily="18" charset="0"/>
              <a:cs typeface="Times New Roman" panose="02020603050405020304" pitchFamily="18" charset="0"/>
            </a:endParaRPr>
          </a:p>
        </p:txBody>
      </p:sp>
      <p:sp>
        <p:nvSpPr>
          <p:cNvPr id="2" name="AutoShape 2" descr="Vẻ đẹp khó cưỡng của châu Âu trong lòng du khách - Viet Sun Travel">
            <a:extLst>
              <a:ext uri="{FF2B5EF4-FFF2-40B4-BE49-F238E27FC236}">
                <a16:creationId xmlns:a16="http://schemas.microsoft.com/office/drawing/2014/main" id="{321733AC-8716-4BEC-A6BD-080711CBF1C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7 cảnh quan thiên nhiên tuyệt đẹp ở Châu Âu">
            <a:extLst>
              <a:ext uri="{FF2B5EF4-FFF2-40B4-BE49-F238E27FC236}">
                <a16:creationId xmlns:a16="http://schemas.microsoft.com/office/drawing/2014/main" id="{337DA710-2965-464D-9A9F-C526A078D0F0}"/>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60C4C9DF-CDB3-4610-95F6-E09A092BECE3}"/>
              </a:ext>
            </a:extLst>
          </p:cNvPr>
          <p:cNvPicPr>
            <a:picLocks noChangeAspect="1"/>
          </p:cNvPicPr>
          <p:nvPr/>
        </p:nvPicPr>
        <p:blipFill>
          <a:blip r:embed="rId3"/>
          <a:stretch>
            <a:fillRect/>
          </a:stretch>
        </p:blipFill>
        <p:spPr>
          <a:xfrm>
            <a:off x="59377" y="1854185"/>
            <a:ext cx="6036624" cy="4662592"/>
          </a:xfrm>
          <a:prstGeom prst="rect">
            <a:avLst/>
          </a:prstGeom>
        </p:spPr>
      </p:pic>
      <p:pic>
        <p:nvPicPr>
          <p:cNvPr id="7" name="Picture 6">
            <a:extLst>
              <a:ext uri="{FF2B5EF4-FFF2-40B4-BE49-F238E27FC236}">
                <a16:creationId xmlns:a16="http://schemas.microsoft.com/office/drawing/2014/main" id="{7E6FA1DC-5D3B-4002-9748-95F4F1BB8A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886999"/>
            <a:ext cx="6036624" cy="4629777"/>
          </a:xfrm>
          <a:prstGeom prst="rect">
            <a:avLst/>
          </a:prstGeom>
        </p:spPr>
      </p:pic>
    </p:spTree>
    <p:extLst>
      <p:ext uri="{BB962C8B-B14F-4D97-AF65-F5344CB8AC3E}">
        <p14:creationId xmlns:p14="http://schemas.microsoft.com/office/powerpoint/2010/main" val="20944070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D9A0B63-E1B5-4C64-A47A-923E13A1750A}"/>
              </a:ext>
            </a:extLst>
          </p:cNvPr>
          <p:cNvGrpSpPr/>
          <p:nvPr/>
        </p:nvGrpSpPr>
        <p:grpSpPr>
          <a:xfrm>
            <a:off x="126649" y="86131"/>
            <a:ext cx="6986667" cy="872949"/>
            <a:chOff x="1133366" y="2220084"/>
            <a:chExt cx="6409250" cy="914400"/>
          </a:xfrm>
          <a:solidFill>
            <a:srgbClr val="FCFEB0"/>
          </a:solidFill>
        </p:grpSpPr>
        <p:sp>
          <p:nvSpPr>
            <p:cNvPr id="3" name="Arrow: Pentagon 2">
              <a:extLst>
                <a:ext uri="{FF2B5EF4-FFF2-40B4-BE49-F238E27FC236}">
                  <a16:creationId xmlns:a16="http://schemas.microsoft.com/office/drawing/2014/main" id="{8C753775-FE45-491D-9A16-C6FCC3BA2637}"/>
                </a:ext>
              </a:extLst>
            </p:cNvPr>
            <p:cNvSpPr/>
            <p:nvPr/>
          </p:nvSpPr>
          <p:spPr>
            <a:xfrm>
              <a:off x="1133366" y="2220084"/>
              <a:ext cx="6409250" cy="914400"/>
            </a:xfrm>
            <a:prstGeom prst="homePlat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ABA9824-B345-43F6-AC47-8A8C1FBEBC6D}"/>
                </a:ext>
              </a:extLst>
            </p:cNvPr>
            <p:cNvSpPr txBox="1"/>
            <p:nvPr/>
          </p:nvSpPr>
          <p:spPr>
            <a:xfrm>
              <a:off x="1307657" y="2384346"/>
              <a:ext cx="3717035" cy="628662"/>
            </a:xfrm>
            <a:prstGeom prst="rect">
              <a:avLst/>
            </a:prstGeom>
            <a:noFill/>
          </p:spPr>
          <p:txBody>
            <a:bodyPr wrap="square" rtlCol="0">
              <a:spAutoFit/>
            </a:bodyPr>
            <a:lstStyle/>
            <a:p>
              <a:endParaRPr lang="en-US" sz="3300">
                <a:solidFill>
                  <a:srgbClr val="0070C0"/>
                </a:solidFill>
                <a:latin typeface="Times New Roman" panose="02020603050405020304" pitchFamily="18" charset="0"/>
                <a:cs typeface="Times New Roman" panose="02020603050405020304" pitchFamily="18" charset="0"/>
              </a:endParaRPr>
            </a:p>
          </p:txBody>
        </p:sp>
      </p:grpSp>
      <p:sp>
        <p:nvSpPr>
          <p:cNvPr id="5" name="Arrow: Pentagon 4">
            <a:extLst>
              <a:ext uri="{FF2B5EF4-FFF2-40B4-BE49-F238E27FC236}">
                <a16:creationId xmlns:a16="http://schemas.microsoft.com/office/drawing/2014/main" id="{D4407670-B159-4FE5-B9AD-79EA2859B324}"/>
              </a:ext>
            </a:extLst>
          </p:cNvPr>
          <p:cNvSpPr/>
          <p:nvPr/>
        </p:nvSpPr>
        <p:spPr>
          <a:xfrm>
            <a:off x="65737" y="83207"/>
            <a:ext cx="1061586" cy="872947"/>
          </a:xfrm>
          <a:prstGeom prst="homePlat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6" name="Isosceles Triangle 5">
            <a:extLst>
              <a:ext uri="{FF2B5EF4-FFF2-40B4-BE49-F238E27FC236}">
                <a16:creationId xmlns:a16="http://schemas.microsoft.com/office/drawing/2014/main" id="{82E23F2C-E923-47F9-89D9-6C4A759D79A7}"/>
              </a:ext>
            </a:extLst>
          </p:cNvPr>
          <p:cNvSpPr/>
          <p:nvPr/>
        </p:nvSpPr>
        <p:spPr>
          <a:xfrm rot="5400000">
            <a:off x="830347" y="393446"/>
            <a:ext cx="262394" cy="248268"/>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BC32EDE-5F77-47E2-AD0A-45BFD5ABD172}"/>
              </a:ext>
            </a:extLst>
          </p:cNvPr>
          <p:cNvSpPr/>
          <p:nvPr/>
        </p:nvSpPr>
        <p:spPr>
          <a:xfrm>
            <a:off x="292661" y="1720840"/>
            <a:ext cx="11442499" cy="3416320"/>
          </a:xfrm>
          <a:prstGeom prst="rect">
            <a:avLst/>
          </a:prstGeom>
        </p:spPr>
        <p:txBody>
          <a:bodyPr wrap="square">
            <a:spAutoFit/>
          </a:bodyPr>
          <a:lstStyle/>
          <a:p>
            <a:pPr algn="just"/>
            <a:r>
              <a:rPr lang="vi-VN" sz="3600" dirty="0" smtClean="0">
                <a:solidFill>
                  <a:srgbClr val="1B04FA"/>
                </a:solidFill>
                <a:latin typeface="+mj-lt"/>
                <a:cs typeface="Arial" panose="020B0604020202020204" pitchFamily="34" charset="0"/>
              </a:rPr>
              <a:t>-</a:t>
            </a:r>
            <a:r>
              <a:rPr lang="en-US" sz="3600" dirty="0" smtClean="0">
                <a:solidFill>
                  <a:srgbClr val="1B04FA"/>
                </a:solidFill>
                <a:latin typeface="+mj-lt"/>
                <a:cs typeface="Arial" panose="020B0604020202020204" pitchFamily="34" charset="0"/>
              </a:rPr>
              <a:t> </a:t>
            </a:r>
            <a:r>
              <a:rPr lang="vi-VN" sz="3600" dirty="0" smtClean="0">
                <a:solidFill>
                  <a:srgbClr val="1B04FA"/>
                </a:solidFill>
                <a:latin typeface="+mj-lt"/>
                <a:cs typeface="Arial" panose="020B0604020202020204" pitchFamily="34" charset="0"/>
              </a:rPr>
              <a:t>Các </a:t>
            </a:r>
            <a:r>
              <a:rPr lang="vi-VN" sz="3600" dirty="0">
                <a:solidFill>
                  <a:srgbClr val="1B04FA"/>
                </a:solidFill>
                <a:latin typeface="+mj-lt"/>
                <a:cs typeface="Arial" panose="020B0604020202020204" pitchFamily="34" charset="0"/>
              </a:rPr>
              <a:t>hệ sinh thái trên cạn và dưới nước được bảo tồn tương đối tốt</a:t>
            </a:r>
            <a:r>
              <a:rPr lang="vi-VN" sz="3600" dirty="0" smtClean="0">
                <a:solidFill>
                  <a:srgbClr val="1B04FA"/>
                </a:solidFill>
                <a:latin typeface="+mj-lt"/>
                <a:cs typeface="Arial" panose="020B0604020202020204" pitchFamily="34" charset="0"/>
              </a:rPr>
              <a:t>.</a:t>
            </a:r>
            <a:endParaRPr lang="en-US" sz="3600" dirty="0" smtClean="0">
              <a:solidFill>
                <a:srgbClr val="1B04FA"/>
              </a:solidFill>
              <a:latin typeface="+mj-lt"/>
              <a:cs typeface="Arial" panose="020B0604020202020204" pitchFamily="34" charset="0"/>
            </a:endParaRPr>
          </a:p>
          <a:p>
            <a:pPr algn="just"/>
            <a:endParaRPr lang="vi-VN" sz="3600" dirty="0">
              <a:solidFill>
                <a:srgbClr val="1B04FA"/>
              </a:solidFill>
              <a:latin typeface="+mj-lt"/>
              <a:cs typeface="Arial" panose="020B0604020202020204" pitchFamily="34" charset="0"/>
            </a:endParaRPr>
          </a:p>
          <a:p>
            <a:pPr algn="just"/>
            <a:r>
              <a:rPr lang="vi-VN" sz="3600" dirty="0">
                <a:solidFill>
                  <a:srgbClr val="1B04FA"/>
                </a:solidFill>
                <a:latin typeface="+mj-lt"/>
                <a:cs typeface="Arial" panose="020B0604020202020204" pitchFamily="34" charset="0"/>
              </a:rPr>
              <a:t>- Để giữ gìn đa dạng sinh học, các quốc gia châu Âu ban hành nhiều chính sách bảo vệ và phát triển bền vững, giảm thiểu các nguyên nhân gây ô nhiễm môi trường đất và nước.</a:t>
            </a:r>
            <a:endParaRPr lang="en-US" dirty="0">
              <a:solidFill>
                <a:srgbClr val="1B04FA"/>
              </a:solidFill>
              <a:latin typeface="+mj-lt"/>
            </a:endParaRPr>
          </a:p>
        </p:txBody>
      </p:sp>
      <p:pic>
        <p:nvPicPr>
          <p:cNvPr id="10" name="Picture 9" descr="book9">
            <a:extLst>
              <a:ext uri="{FF2B5EF4-FFF2-40B4-BE49-F238E27FC236}">
                <a16:creationId xmlns:a16="http://schemas.microsoft.com/office/drawing/2014/main" id="{A3AA22A5-4DB1-4ECA-8508-221FBC01340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50729" y="417944"/>
            <a:ext cx="1565699" cy="1076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42690A3F-A893-4045-9A35-AC4F39C5A335}"/>
              </a:ext>
            </a:extLst>
          </p:cNvPr>
          <p:cNvSpPr txBox="1"/>
          <p:nvPr/>
        </p:nvSpPr>
        <p:spPr>
          <a:xfrm>
            <a:off x="-104503" y="222067"/>
            <a:ext cx="8065610" cy="584775"/>
          </a:xfrm>
          <a:prstGeom prst="rect">
            <a:avLst/>
          </a:prstGeom>
          <a:noFill/>
        </p:spPr>
        <p:txBody>
          <a:bodyPr wrap="square" rtlCol="0">
            <a:spAutoFit/>
          </a:bodyPr>
          <a:lstStyle/>
          <a:p>
            <a:pPr algn="ctr"/>
            <a:r>
              <a:rPr lang="vi-VN" sz="3200" b="1" dirty="0">
                <a:solidFill>
                  <a:srgbClr val="0070C0"/>
                </a:solidFill>
                <a:latin typeface="+mj-lt"/>
                <a:cs typeface="Arial" panose="020B0604020202020204" pitchFamily="34" charset="0"/>
              </a:rPr>
              <a:t>Vấn đề bảo vệ đa dạng sinh học</a:t>
            </a:r>
            <a:endParaRPr lang="en-US" sz="3200" b="1" dirty="0">
              <a:solidFill>
                <a:srgbClr val="0070C0"/>
              </a:solidFill>
              <a:latin typeface="+mj-lt"/>
              <a:cs typeface="Arial" panose="020B0604020202020204" pitchFamily="34" charset="0"/>
            </a:endParaRPr>
          </a:p>
        </p:txBody>
      </p:sp>
    </p:spTree>
    <p:extLst>
      <p:ext uri="{BB962C8B-B14F-4D97-AF65-F5344CB8AC3E}">
        <p14:creationId xmlns:p14="http://schemas.microsoft.com/office/powerpoint/2010/main" val="234321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04B4471-0C1D-4EC2-B332-2629297F087B}"/>
              </a:ext>
            </a:extLst>
          </p:cNvPr>
          <p:cNvGrpSpPr/>
          <p:nvPr/>
        </p:nvGrpSpPr>
        <p:grpSpPr>
          <a:xfrm>
            <a:off x="522514" y="1414656"/>
            <a:ext cx="11390812" cy="4557962"/>
            <a:chOff x="335103" y="1384864"/>
            <a:chExt cx="8747063" cy="5123299"/>
          </a:xfrm>
        </p:grpSpPr>
        <p:sp>
          <p:nvSpPr>
            <p:cNvPr id="2" name="Rectangle: Rounded Corners 1">
              <a:extLst>
                <a:ext uri="{FF2B5EF4-FFF2-40B4-BE49-F238E27FC236}">
                  <a16:creationId xmlns:a16="http://schemas.microsoft.com/office/drawing/2014/main" id="{B3137074-EB14-49D0-8611-6635B0768259}"/>
                </a:ext>
              </a:extLst>
            </p:cNvPr>
            <p:cNvSpPr/>
            <p:nvPr/>
          </p:nvSpPr>
          <p:spPr>
            <a:xfrm>
              <a:off x="335103" y="1763971"/>
              <a:ext cx="8747063" cy="474419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47B0237-E87D-413D-A5B1-35B1F72FDEE3}"/>
                </a:ext>
              </a:extLst>
            </p:cNvPr>
            <p:cNvSpPr txBox="1"/>
            <p:nvPr/>
          </p:nvSpPr>
          <p:spPr>
            <a:xfrm>
              <a:off x="870469" y="2406407"/>
              <a:ext cx="7818449" cy="3424914"/>
            </a:xfrm>
            <a:prstGeom prst="rect">
              <a:avLst/>
            </a:prstGeom>
            <a:noFill/>
          </p:spPr>
          <p:txBody>
            <a:bodyPr wrap="square" rtlCol="0">
              <a:spAutoFit/>
            </a:bodyPr>
            <a:lstStyle/>
            <a:p>
              <a:pPr algn="just"/>
              <a:r>
                <a:rPr lang="vi-VN" sz="3200" dirty="0">
                  <a:latin typeface="+mj-lt"/>
                  <a:cs typeface="Arial" panose="020B0604020202020204" pitchFamily="34" charset="0"/>
                </a:rPr>
                <a:t>Các hệ sinh thái và đa dạng sinh học có tầm quan trọng đặc biệt đối với sức khỏe con người và ổn định kinh tế - xã hội. Tháng 10 năm 2020, các bộ trưởng môi trường của Liên minh châu Âu đã thông qua chiến lược đa dạng sinh học, nhằm bảo vệ các hệ sinh thái. Theo đó ít nhất 30% khu vực tiếp giáp biển sẽ được đưa vào diện bảo vệ đặc biệt.</a:t>
              </a:r>
              <a:endParaRPr lang="en-US" sz="3200" dirty="0">
                <a:latin typeface="+mj-lt"/>
                <a:cs typeface="Arial" panose="020B0604020202020204" pitchFamily="34" charset="0"/>
              </a:endParaRPr>
            </a:p>
          </p:txBody>
        </p:sp>
        <p:sp>
          <p:nvSpPr>
            <p:cNvPr id="20" name="Rectangle: Rounded Corners 19">
              <a:extLst>
                <a:ext uri="{FF2B5EF4-FFF2-40B4-BE49-F238E27FC236}">
                  <a16:creationId xmlns:a16="http://schemas.microsoft.com/office/drawing/2014/main" id="{708DEA1A-555D-47CB-BEBB-2D806912AAF4}"/>
                </a:ext>
              </a:extLst>
            </p:cNvPr>
            <p:cNvSpPr/>
            <p:nvPr/>
          </p:nvSpPr>
          <p:spPr>
            <a:xfrm>
              <a:off x="3288493" y="1384864"/>
              <a:ext cx="2485731" cy="551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Times New Roman" panose="02020603050405020304" pitchFamily="18" charset="0"/>
                  <a:cs typeface="Times New Roman" panose="02020603050405020304" pitchFamily="18" charset="0"/>
                </a:rPr>
                <a:t>Em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biết</a:t>
              </a:r>
              <a:r>
                <a:rPr lang="en-US" sz="3200" b="1" dirty="0">
                  <a:latin typeface="Times New Roman" panose="02020603050405020304" pitchFamily="18" charset="0"/>
                  <a:cs typeface="Times New Roman" panose="02020603050405020304" pitchFamily="18" charset="0"/>
                </a:rPr>
                <a:t>?</a:t>
              </a:r>
            </a:p>
          </p:txBody>
        </p:sp>
      </p:grpSp>
      <p:grpSp>
        <p:nvGrpSpPr>
          <p:cNvPr id="15" name="Group 14">
            <a:extLst>
              <a:ext uri="{FF2B5EF4-FFF2-40B4-BE49-F238E27FC236}">
                <a16:creationId xmlns:a16="http://schemas.microsoft.com/office/drawing/2014/main" id="{FB3AA79F-DF61-4386-80ED-276AFEF01F23}"/>
              </a:ext>
            </a:extLst>
          </p:cNvPr>
          <p:cNvGrpSpPr/>
          <p:nvPr/>
        </p:nvGrpSpPr>
        <p:grpSpPr>
          <a:xfrm>
            <a:off x="126649" y="86131"/>
            <a:ext cx="6986667" cy="872949"/>
            <a:chOff x="1133366" y="2220084"/>
            <a:chExt cx="6409250" cy="914400"/>
          </a:xfrm>
          <a:solidFill>
            <a:srgbClr val="FCFEB0"/>
          </a:solidFill>
        </p:grpSpPr>
        <p:sp>
          <p:nvSpPr>
            <p:cNvPr id="16" name="Arrow: Pentagon 15">
              <a:extLst>
                <a:ext uri="{FF2B5EF4-FFF2-40B4-BE49-F238E27FC236}">
                  <a16:creationId xmlns:a16="http://schemas.microsoft.com/office/drawing/2014/main" id="{A7732838-0B06-4A50-83D3-C90C70FB4A69}"/>
                </a:ext>
              </a:extLst>
            </p:cNvPr>
            <p:cNvSpPr/>
            <p:nvPr/>
          </p:nvSpPr>
          <p:spPr>
            <a:xfrm>
              <a:off x="1133366" y="2220084"/>
              <a:ext cx="6409250" cy="914400"/>
            </a:xfrm>
            <a:prstGeom prst="homePlat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7" name="TextBox 16">
              <a:extLst>
                <a:ext uri="{FF2B5EF4-FFF2-40B4-BE49-F238E27FC236}">
                  <a16:creationId xmlns:a16="http://schemas.microsoft.com/office/drawing/2014/main" id="{B5DF4DA5-F692-4538-B868-2F16E5DF3777}"/>
                </a:ext>
              </a:extLst>
            </p:cNvPr>
            <p:cNvSpPr txBox="1"/>
            <p:nvPr/>
          </p:nvSpPr>
          <p:spPr>
            <a:xfrm>
              <a:off x="1307657" y="2384346"/>
              <a:ext cx="3717035"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18" name="Arrow: Pentagon 17">
            <a:extLst>
              <a:ext uri="{FF2B5EF4-FFF2-40B4-BE49-F238E27FC236}">
                <a16:creationId xmlns:a16="http://schemas.microsoft.com/office/drawing/2014/main" id="{C6EE3309-8ABE-4E28-83BA-15D7795785A6}"/>
              </a:ext>
            </a:extLst>
          </p:cNvPr>
          <p:cNvSpPr/>
          <p:nvPr/>
        </p:nvSpPr>
        <p:spPr>
          <a:xfrm>
            <a:off x="65737" y="83207"/>
            <a:ext cx="1061586" cy="872947"/>
          </a:xfrm>
          <a:prstGeom prst="homePlat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21" name="Isosceles Triangle 20">
            <a:extLst>
              <a:ext uri="{FF2B5EF4-FFF2-40B4-BE49-F238E27FC236}">
                <a16:creationId xmlns:a16="http://schemas.microsoft.com/office/drawing/2014/main" id="{3C4D02C2-154C-47EB-A50C-992C89799CE2}"/>
              </a:ext>
            </a:extLst>
          </p:cNvPr>
          <p:cNvSpPr/>
          <p:nvPr/>
        </p:nvSpPr>
        <p:spPr>
          <a:xfrm rot="5400000">
            <a:off x="830347" y="393446"/>
            <a:ext cx="262394" cy="248268"/>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2690A3F-A893-4045-9A35-AC4F39C5A335}"/>
              </a:ext>
            </a:extLst>
          </p:cNvPr>
          <p:cNvSpPr txBox="1"/>
          <p:nvPr/>
        </p:nvSpPr>
        <p:spPr>
          <a:xfrm>
            <a:off x="-104503" y="222067"/>
            <a:ext cx="8065610" cy="584775"/>
          </a:xfrm>
          <a:prstGeom prst="rect">
            <a:avLst/>
          </a:prstGeom>
          <a:noFill/>
        </p:spPr>
        <p:txBody>
          <a:bodyPr wrap="square" rtlCol="0">
            <a:spAutoFit/>
          </a:bodyPr>
          <a:lstStyle/>
          <a:p>
            <a:pPr algn="ctr"/>
            <a:r>
              <a:rPr lang="vi-VN" sz="3200" b="1" dirty="0">
                <a:solidFill>
                  <a:srgbClr val="0070C0"/>
                </a:solidFill>
                <a:latin typeface="+mj-lt"/>
                <a:cs typeface="Arial" panose="020B0604020202020204" pitchFamily="34" charset="0"/>
              </a:rPr>
              <a:t>Vấn đề bảo vệ đa dạng sinh học</a:t>
            </a:r>
            <a:endParaRPr lang="en-US" sz="3200" b="1" dirty="0">
              <a:solidFill>
                <a:srgbClr val="0070C0"/>
              </a:solidFill>
              <a:latin typeface="+mj-lt"/>
              <a:cs typeface="Arial" panose="020B0604020202020204" pitchFamily="34" charset="0"/>
            </a:endParaRPr>
          </a:p>
        </p:txBody>
      </p:sp>
    </p:spTree>
    <p:extLst>
      <p:ext uri="{BB962C8B-B14F-4D97-AF65-F5344CB8AC3E}">
        <p14:creationId xmlns:p14="http://schemas.microsoft.com/office/powerpoint/2010/main" val="128727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00B70D-3D37-415A-85C6-86DA7E717927}"/>
              </a:ext>
            </a:extLst>
          </p:cNvPr>
          <p:cNvGrpSpPr/>
          <p:nvPr/>
        </p:nvGrpSpPr>
        <p:grpSpPr>
          <a:xfrm>
            <a:off x="126652" y="86049"/>
            <a:ext cx="7834456" cy="872949"/>
            <a:chOff x="1133366" y="2220084"/>
            <a:chExt cx="6409250" cy="914400"/>
          </a:xfrm>
          <a:solidFill>
            <a:schemeClr val="accent6">
              <a:lumMod val="20000"/>
              <a:lumOff val="80000"/>
            </a:schemeClr>
          </a:solidFill>
        </p:grpSpPr>
        <p:sp>
          <p:nvSpPr>
            <p:cNvPr id="3" name="Arrow: Pentagon 2">
              <a:extLst>
                <a:ext uri="{FF2B5EF4-FFF2-40B4-BE49-F238E27FC236}">
                  <a16:creationId xmlns:a16="http://schemas.microsoft.com/office/drawing/2014/main" id="{5D8B2D58-F8F2-4977-B633-C2868137C0D1}"/>
                </a:ext>
              </a:extLst>
            </p:cNvPr>
            <p:cNvSpPr/>
            <p:nvPr/>
          </p:nvSpPr>
          <p:spPr>
            <a:xfrm>
              <a:off x="1133366" y="2220084"/>
              <a:ext cx="640925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A5BC5C8A-BF70-4F66-9A37-3FA4B8361D86}"/>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Arrow: Pentagon 4">
            <a:extLst>
              <a:ext uri="{FF2B5EF4-FFF2-40B4-BE49-F238E27FC236}">
                <a16:creationId xmlns:a16="http://schemas.microsoft.com/office/drawing/2014/main" id="{BED013CA-7A65-41BD-8BFA-DA590716F8CB}"/>
              </a:ext>
            </a:extLst>
          </p:cNvPr>
          <p:cNvSpPr/>
          <p:nvPr/>
        </p:nvSpPr>
        <p:spPr>
          <a:xfrm>
            <a:off x="65739" y="83125"/>
            <a:ext cx="1061586" cy="872947"/>
          </a:xfrm>
          <a:prstGeom prst="homePlate">
            <a:avLst/>
          </a:prstGeom>
          <a:solidFill>
            <a:srgbClr val="1C11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6" name="Isosceles Triangle 5">
            <a:extLst>
              <a:ext uri="{FF2B5EF4-FFF2-40B4-BE49-F238E27FC236}">
                <a16:creationId xmlns:a16="http://schemas.microsoft.com/office/drawing/2014/main" id="{B0E199D8-8A05-47F5-A523-C78B9E08A073}"/>
              </a:ext>
            </a:extLst>
          </p:cNvPr>
          <p:cNvSpPr/>
          <p:nvPr/>
        </p:nvSpPr>
        <p:spPr>
          <a:xfrm rot="5400000">
            <a:off x="830349" y="393364"/>
            <a:ext cx="262394" cy="248268"/>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7DE8C75-A5CD-45BB-9604-C815A8950A60}"/>
              </a:ext>
            </a:extLst>
          </p:cNvPr>
          <p:cNvSpPr txBox="1"/>
          <p:nvPr/>
        </p:nvSpPr>
        <p:spPr>
          <a:xfrm>
            <a:off x="183714" y="281337"/>
            <a:ext cx="8380732" cy="523220"/>
          </a:xfrm>
          <a:prstGeom prst="rect">
            <a:avLst/>
          </a:prstGeom>
          <a:noFill/>
        </p:spPr>
        <p:txBody>
          <a:bodyPr wrap="square" rtlCol="0">
            <a:spAutoFit/>
          </a:bodyPr>
          <a:lstStyle/>
          <a:p>
            <a:pPr algn="ctr"/>
            <a:r>
              <a:rPr lang="vi-VN" sz="2800">
                <a:solidFill>
                  <a:srgbClr val="0070C0"/>
                </a:solidFill>
                <a:latin typeface="Arial" panose="020B0604020202020204" pitchFamily="34" charset="0"/>
                <a:cs typeface="Arial" panose="020B0604020202020204" pitchFamily="34" charset="0"/>
              </a:rPr>
              <a:t>Vấn đề ứng phó với biến đổi khí hậu</a:t>
            </a:r>
            <a:endParaRPr lang="en-US" sz="2800">
              <a:solidFill>
                <a:srgbClr val="0070C0"/>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7D2FBD9C-FB6D-48B9-86E3-F9815AD0FE14}"/>
              </a:ext>
            </a:extLst>
          </p:cNvPr>
          <p:cNvPicPr>
            <a:picLocks noChangeAspect="1"/>
          </p:cNvPicPr>
          <p:nvPr/>
        </p:nvPicPr>
        <p:blipFill rotWithShape="1">
          <a:blip r:embed="rId4"/>
          <a:srcRect l="49250" t="16517" r="40417" b="67812"/>
          <a:stretch/>
        </p:blipFill>
        <p:spPr>
          <a:xfrm>
            <a:off x="10789658" y="56945"/>
            <a:ext cx="1259840" cy="1074695"/>
          </a:xfrm>
          <a:prstGeom prst="rect">
            <a:avLst/>
          </a:prstGeom>
        </p:spPr>
      </p:pic>
      <p:sp>
        <p:nvSpPr>
          <p:cNvPr id="11" name="Rectangle 10">
            <a:extLst>
              <a:ext uri="{FF2B5EF4-FFF2-40B4-BE49-F238E27FC236}">
                <a16:creationId xmlns:a16="http://schemas.microsoft.com/office/drawing/2014/main" id="{A3F2479D-EBD8-4608-9DC9-13E92480BF28}"/>
              </a:ext>
            </a:extLst>
          </p:cNvPr>
          <p:cNvSpPr/>
          <p:nvPr/>
        </p:nvSpPr>
        <p:spPr>
          <a:xfrm>
            <a:off x="183714" y="1998698"/>
            <a:ext cx="12008286" cy="2260812"/>
          </a:xfrm>
          <a:custGeom>
            <a:avLst/>
            <a:gdLst>
              <a:gd name="connsiteX0" fmla="*/ 0 w 11398686"/>
              <a:gd name="connsiteY0" fmla="*/ 0 h 1200329"/>
              <a:gd name="connsiteX1" fmla="*/ 599931 w 11398686"/>
              <a:gd name="connsiteY1" fmla="*/ 0 h 1200329"/>
              <a:gd name="connsiteX2" fmla="*/ 1085875 w 11398686"/>
              <a:gd name="connsiteY2" fmla="*/ 0 h 1200329"/>
              <a:gd name="connsiteX3" fmla="*/ 1685806 w 11398686"/>
              <a:gd name="connsiteY3" fmla="*/ 0 h 1200329"/>
              <a:gd name="connsiteX4" fmla="*/ 2399723 w 11398686"/>
              <a:gd name="connsiteY4" fmla="*/ 0 h 1200329"/>
              <a:gd name="connsiteX5" fmla="*/ 3113641 w 11398686"/>
              <a:gd name="connsiteY5" fmla="*/ 0 h 1200329"/>
              <a:gd name="connsiteX6" fmla="*/ 3827559 w 11398686"/>
              <a:gd name="connsiteY6" fmla="*/ 0 h 1200329"/>
              <a:gd name="connsiteX7" fmla="*/ 4655463 w 11398686"/>
              <a:gd name="connsiteY7" fmla="*/ 0 h 1200329"/>
              <a:gd name="connsiteX8" fmla="*/ 5255394 w 11398686"/>
              <a:gd name="connsiteY8" fmla="*/ 0 h 1200329"/>
              <a:gd name="connsiteX9" fmla="*/ 5969312 w 11398686"/>
              <a:gd name="connsiteY9" fmla="*/ 0 h 1200329"/>
              <a:gd name="connsiteX10" fmla="*/ 6569243 w 11398686"/>
              <a:gd name="connsiteY10" fmla="*/ 0 h 1200329"/>
              <a:gd name="connsiteX11" fmla="*/ 7169174 w 11398686"/>
              <a:gd name="connsiteY11" fmla="*/ 0 h 1200329"/>
              <a:gd name="connsiteX12" fmla="*/ 7769104 w 11398686"/>
              <a:gd name="connsiteY12" fmla="*/ 0 h 1200329"/>
              <a:gd name="connsiteX13" fmla="*/ 8027075 w 11398686"/>
              <a:gd name="connsiteY13" fmla="*/ 0 h 1200329"/>
              <a:gd name="connsiteX14" fmla="*/ 8740992 w 11398686"/>
              <a:gd name="connsiteY14" fmla="*/ 0 h 1200329"/>
              <a:gd name="connsiteX15" fmla="*/ 8998963 w 11398686"/>
              <a:gd name="connsiteY15" fmla="*/ 0 h 1200329"/>
              <a:gd name="connsiteX16" fmla="*/ 9598893 w 11398686"/>
              <a:gd name="connsiteY16" fmla="*/ 0 h 1200329"/>
              <a:gd name="connsiteX17" fmla="*/ 10426798 w 11398686"/>
              <a:gd name="connsiteY17" fmla="*/ 0 h 1200329"/>
              <a:gd name="connsiteX18" fmla="*/ 11398686 w 11398686"/>
              <a:gd name="connsiteY18" fmla="*/ 0 h 1200329"/>
              <a:gd name="connsiteX19" fmla="*/ 11398686 w 11398686"/>
              <a:gd name="connsiteY19" fmla="*/ 412113 h 1200329"/>
              <a:gd name="connsiteX20" fmla="*/ 11398686 w 11398686"/>
              <a:gd name="connsiteY20" fmla="*/ 788216 h 1200329"/>
              <a:gd name="connsiteX21" fmla="*/ 11398686 w 11398686"/>
              <a:gd name="connsiteY21" fmla="*/ 1200329 h 1200329"/>
              <a:gd name="connsiteX22" fmla="*/ 10798755 w 11398686"/>
              <a:gd name="connsiteY22" fmla="*/ 1200329 h 1200329"/>
              <a:gd name="connsiteX23" fmla="*/ 9970851 w 11398686"/>
              <a:gd name="connsiteY23" fmla="*/ 1200329 h 1200329"/>
              <a:gd name="connsiteX24" fmla="*/ 9142946 w 11398686"/>
              <a:gd name="connsiteY24" fmla="*/ 1200329 h 1200329"/>
              <a:gd name="connsiteX25" fmla="*/ 8543015 w 11398686"/>
              <a:gd name="connsiteY25" fmla="*/ 1200329 h 1200329"/>
              <a:gd name="connsiteX26" fmla="*/ 7715111 w 11398686"/>
              <a:gd name="connsiteY26" fmla="*/ 1200329 h 1200329"/>
              <a:gd name="connsiteX27" fmla="*/ 7115180 w 11398686"/>
              <a:gd name="connsiteY27" fmla="*/ 1200329 h 1200329"/>
              <a:gd name="connsiteX28" fmla="*/ 6401262 w 11398686"/>
              <a:gd name="connsiteY28" fmla="*/ 1200329 h 1200329"/>
              <a:gd name="connsiteX29" fmla="*/ 6143292 w 11398686"/>
              <a:gd name="connsiteY29" fmla="*/ 1200329 h 1200329"/>
              <a:gd name="connsiteX30" fmla="*/ 5315387 w 11398686"/>
              <a:gd name="connsiteY30" fmla="*/ 1200329 h 1200329"/>
              <a:gd name="connsiteX31" fmla="*/ 4829443 w 11398686"/>
              <a:gd name="connsiteY31" fmla="*/ 1200329 h 1200329"/>
              <a:gd name="connsiteX32" fmla="*/ 4115526 w 11398686"/>
              <a:gd name="connsiteY32" fmla="*/ 1200329 h 1200329"/>
              <a:gd name="connsiteX33" fmla="*/ 3857555 w 11398686"/>
              <a:gd name="connsiteY33" fmla="*/ 1200329 h 1200329"/>
              <a:gd name="connsiteX34" fmla="*/ 3029651 w 11398686"/>
              <a:gd name="connsiteY34" fmla="*/ 1200329 h 1200329"/>
              <a:gd name="connsiteX35" fmla="*/ 2543707 w 11398686"/>
              <a:gd name="connsiteY35" fmla="*/ 1200329 h 1200329"/>
              <a:gd name="connsiteX36" fmla="*/ 1943776 w 11398686"/>
              <a:gd name="connsiteY36" fmla="*/ 1200329 h 1200329"/>
              <a:gd name="connsiteX37" fmla="*/ 1571819 w 11398686"/>
              <a:gd name="connsiteY37" fmla="*/ 1200329 h 1200329"/>
              <a:gd name="connsiteX38" fmla="*/ 857901 w 11398686"/>
              <a:gd name="connsiteY38" fmla="*/ 1200329 h 1200329"/>
              <a:gd name="connsiteX39" fmla="*/ 0 w 11398686"/>
              <a:gd name="connsiteY39" fmla="*/ 1200329 h 1200329"/>
              <a:gd name="connsiteX40" fmla="*/ 0 w 11398686"/>
              <a:gd name="connsiteY40" fmla="*/ 812223 h 1200329"/>
              <a:gd name="connsiteX41" fmla="*/ 0 w 11398686"/>
              <a:gd name="connsiteY41" fmla="*/ 448123 h 1200329"/>
              <a:gd name="connsiteX42" fmla="*/ 0 w 11398686"/>
              <a:gd name="connsiteY42"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398686" h="1200329" fill="none" extrusionOk="0">
                <a:moveTo>
                  <a:pt x="0" y="0"/>
                </a:moveTo>
                <a:cubicBezTo>
                  <a:pt x="217075" y="-459"/>
                  <a:pt x="337753" y="65238"/>
                  <a:pt x="599931" y="0"/>
                </a:cubicBezTo>
                <a:cubicBezTo>
                  <a:pt x="862109" y="-65238"/>
                  <a:pt x="935574" y="51749"/>
                  <a:pt x="1085875" y="0"/>
                </a:cubicBezTo>
                <a:cubicBezTo>
                  <a:pt x="1236176" y="-51749"/>
                  <a:pt x="1517519" y="8035"/>
                  <a:pt x="1685806" y="0"/>
                </a:cubicBezTo>
                <a:cubicBezTo>
                  <a:pt x="1854093" y="-8035"/>
                  <a:pt x="2059246" y="68728"/>
                  <a:pt x="2399723" y="0"/>
                </a:cubicBezTo>
                <a:cubicBezTo>
                  <a:pt x="2740200" y="-68728"/>
                  <a:pt x="2902062" y="571"/>
                  <a:pt x="3113641" y="0"/>
                </a:cubicBezTo>
                <a:cubicBezTo>
                  <a:pt x="3325220" y="-571"/>
                  <a:pt x="3598930" y="19336"/>
                  <a:pt x="3827559" y="0"/>
                </a:cubicBezTo>
                <a:cubicBezTo>
                  <a:pt x="4056188" y="-19336"/>
                  <a:pt x="4419951" y="61394"/>
                  <a:pt x="4655463" y="0"/>
                </a:cubicBezTo>
                <a:cubicBezTo>
                  <a:pt x="4890975" y="-61394"/>
                  <a:pt x="5076749" y="62076"/>
                  <a:pt x="5255394" y="0"/>
                </a:cubicBezTo>
                <a:cubicBezTo>
                  <a:pt x="5434039" y="-62076"/>
                  <a:pt x="5711673" y="27218"/>
                  <a:pt x="5969312" y="0"/>
                </a:cubicBezTo>
                <a:cubicBezTo>
                  <a:pt x="6226951" y="-27218"/>
                  <a:pt x="6400745" y="67374"/>
                  <a:pt x="6569243" y="0"/>
                </a:cubicBezTo>
                <a:cubicBezTo>
                  <a:pt x="6737741" y="-67374"/>
                  <a:pt x="6942889" y="49751"/>
                  <a:pt x="7169174" y="0"/>
                </a:cubicBezTo>
                <a:cubicBezTo>
                  <a:pt x="7395459" y="-49751"/>
                  <a:pt x="7632629" y="49857"/>
                  <a:pt x="7769104" y="0"/>
                </a:cubicBezTo>
                <a:cubicBezTo>
                  <a:pt x="7905579" y="-49857"/>
                  <a:pt x="7923183" y="6584"/>
                  <a:pt x="8027075" y="0"/>
                </a:cubicBezTo>
                <a:cubicBezTo>
                  <a:pt x="8130967" y="-6584"/>
                  <a:pt x="8564554" y="78209"/>
                  <a:pt x="8740992" y="0"/>
                </a:cubicBezTo>
                <a:cubicBezTo>
                  <a:pt x="8917430" y="-78209"/>
                  <a:pt x="8919390" y="26755"/>
                  <a:pt x="8998963" y="0"/>
                </a:cubicBezTo>
                <a:cubicBezTo>
                  <a:pt x="9078536" y="-26755"/>
                  <a:pt x="9440328" y="62120"/>
                  <a:pt x="9598893" y="0"/>
                </a:cubicBezTo>
                <a:cubicBezTo>
                  <a:pt x="9757458" y="-62120"/>
                  <a:pt x="10191417" y="96480"/>
                  <a:pt x="10426798" y="0"/>
                </a:cubicBezTo>
                <a:cubicBezTo>
                  <a:pt x="10662180" y="-96480"/>
                  <a:pt x="10963360" y="51627"/>
                  <a:pt x="11398686" y="0"/>
                </a:cubicBezTo>
                <a:cubicBezTo>
                  <a:pt x="11419178" y="92443"/>
                  <a:pt x="11376913" y="292389"/>
                  <a:pt x="11398686" y="412113"/>
                </a:cubicBezTo>
                <a:cubicBezTo>
                  <a:pt x="11420459" y="531837"/>
                  <a:pt x="11370936" y="640500"/>
                  <a:pt x="11398686" y="788216"/>
                </a:cubicBezTo>
                <a:cubicBezTo>
                  <a:pt x="11426436" y="935932"/>
                  <a:pt x="11375972" y="1091184"/>
                  <a:pt x="11398686" y="1200329"/>
                </a:cubicBezTo>
                <a:cubicBezTo>
                  <a:pt x="11170249" y="1215599"/>
                  <a:pt x="10920353" y="1190442"/>
                  <a:pt x="10798755" y="1200329"/>
                </a:cubicBezTo>
                <a:cubicBezTo>
                  <a:pt x="10677157" y="1210216"/>
                  <a:pt x="10229783" y="1163900"/>
                  <a:pt x="9970851" y="1200329"/>
                </a:cubicBezTo>
                <a:cubicBezTo>
                  <a:pt x="9711919" y="1236758"/>
                  <a:pt x="9387980" y="1187574"/>
                  <a:pt x="9142946" y="1200329"/>
                </a:cubicBezTo>
                <a:cubicBezTo>
                  <a:pt x="8897913" y="1213084"/>
                  <a:pt x="8800321" y="1146010"/>
                  <a:pt x="8543015" y="1200329"/>
                </a:cubicBezTo>
                <a:cubicBezTo>
                  <a:pt x="8285709" y="1254648"/>
                  <a:pt x="8029503" y="1194083"/>
                  <a:pt x="7715111" y="1200329"/>
                </a:cubicBezTo>
                <a:cubicBezTo>
                  <a:pt x="7400719" y="1206575"/>
                  <a:pt x="7265642" y="1198757"/>
                  <a:pt x="7115180" y="1200329"/>
                </a:cubicBezTo>
                <a:cubicBezTo>
                  <a:pt x="6964718" y="1201901"/>
                  <a:pt x="6658246" y="1161378"/>
                  <a:pt x="6401262" y="1200329"/>
                </a:cubicBezTo>
                <a:cubicBezTo>
                  <a:pt x="6144278" y="1239280"/>
                  <a:pt x="6234256" y="1190174"/>
                  <a:pt x="6143292" y="1200329"/>
                </a:cubicBezTo>
                <a:cubicBezTo>
                  <a:pt x="6052328" y="1210484"/>
                  <a:pt x="5728094" y="1140588"/>
                  <a:pt x="5315387" y="1200329"/>
                </a:cubicBezTo>
                <a:cubicBezTo>
                  <a:pt x="4902680" y="1260070"/>
                  <a:pt x="5042043" y="1196031"/>
                  <a:pt x="4829443" y="1200329"/>
                </a:cubicBezTo>
                <a:cubicBezTo>
                  <a:pt x="4616843" y="1204627"/>
                  <a:pt x="4345105" y="1187801"/>
                  <a:pt x="4115526" y="1200329"/>
                </a:cubicBezTo>
                <a:cubicBezTo>
                  <a:pt x="3885947" y="1212857"/>
                  <a:pt x="3933372" y="1194286"/>
                  <a:pt x="3857555" y="1200329"/>
                </a:cubicBezTo>
                <a:cubicBezTo>
                  <a:pt x="3781738" y="1206372"/>
                  <a:pt x="3231613" y="1194739"/>
                  <a:pt x="3029651" y="1200329"/>
                </a:cubicBezTo>
                <a:cubicBezTo>
                  <a:pt x="2827689" y="1205919"/>
                  <a:pt x="2674210" y="1161587"/>
                  <a:pt x="2543707" y="1200329"/>
                </a:cubicBezTo>
                <a:cubicBezTo>
                  <a:pt x="2413204" y="1239071"/>
                  <a:pt x="2120922" y="1179650"/>
                  <a:pt x="1943776" y="1200329"/>
                </a:cubicBezTo>
                <a:cubicBezTo>
                  <a:pt x="1766630" y="1221008"/>
                  <a:pt x="1729121" y="1184334"/>
                  <a:pt x="1571819" y="1200329"/>
                </a:cubicBezTo>
                <a:cubicBezTo>
                  <a:pt x="1414517" y="1216324"/>
                  <a:pt x="1043203" y="1146923"/>
                  <a:pt x="857901" y="1200329"/>
                </a:cubicBezTo>
                <a:cubicBezTo>
                  <a:pt x="672599" y="1253735"/>
                  <a:pt x="233656" y="1133414"/>
                  <a:pt x="0" y="1200329"/>
                </a:cubicBezTo>
                <a:cubicBezTo>
                  <a:pt x="-41813" y="1118579"/>
                  <a:pt x="13482" y="916544"/>
                  <a:pt x="0" y="812223"/>
                </a:cubicBezTo>
                <a:cubicBezTo>
                  <a:pt x="-13482" y="707902"/>
                  <a:pt x="17323" y="566163"/>
                  <a:pt x="0" y="448123"/>
                </a:cubicBezTo>
                <a:cubicBezTo>
                  <a:pt x="-17323" y="330083"/>
                  <a:pt x="35301" y="131098"/>
                  <a:pt x="0" y="0"/>
                </a:cubicBezTo>
                <a:close/>
              </a:path>
              <a:path w="11398686" h="1200329" stroke="0" extrusionOk="0">
                <a:moveTo>
                  <a:pt x="0" y="0"/>
                </a:moveTo>
                <a:cubicBezTo>
                  <a:pt x="224650" y="-13907"/>
                  <a:pt x="384364" y="32273"/>
                  <a:pt x="485944" y="0"/>
                </a:cubicBezTo>
                <a:cubicBezTo>
                  <a:pt x="587524" y="-32273"/>
                  <a:pt x="622744" y="2043"/>
                  <a:pt x="743914" y="0"/>
                </a:cubicBezTo>
                <a:cubicBezTo>
                  <a:pt x="865084" y="-2043"/>
                  <a:pt x="1401922" y="20062"/>
                  <a:pt x="1571819" y="0"/>
                </a:cubicBezTo>
                <a:cubicBezTo>
                  <a:pt x="1741717" y="-20062"/>
                  <a:pt x="1814990" y="18483"/>
                  <a:pt x="2057763" y="0"/>
                </a:cubicBezTo>
                <a:cubicBezTo>
                  <a:pt x="2300536" y="-18483"/>
                  <a:pt x="2314150" y="53357"/>
                  <a:pt x="2543707" y="0"/>
                </a:cubicBezTo>
                <a:cubicBezTo>
                  <a:pt x="2773264" y="-53357"/>
                  <a:pt x="2996321" y="53531"/>
                  <a:pt x="3371611" y="0"/>
                </a:cubicBezTo>
                <a:cubicBezTo>
                  <a:pt x="3746901" y="-53531"/>
                  <a:pt x="3562230" y="4341"/>
                  <a:pt x="3743568" y="0"/>
                </a:cubicBezTo>
                <a:cubicBezTo>
                  <a:pt x="3924906" y="-4341"/>
                  <a:pt x="4354492" y="22506"/>
                  <a:pt x="4571473" y="0"/>
                </a:cubicBezTo>
                <a:cubicBezTo>
                  <a:pt x="4788454" y="-22506"/>
                  <a:pt x="5150211" y="16365"/>
                  <a:pt x="5399378" y="0"/>
                </a:cubicBezTo>
                <a:cubicBezTo>
                  <a:pt x="5648546" y="-16365"/>
                  <a:pt x="5786183" y="41561"/>
                  <a:pt x="5999308" y="0"/>
                </a:cubicBezTo>
                <a:cubicBezTo>
                  <a:pt x="6212433" y="-41561"/>
                  <a:pt x="6609414" y="89405"/>
                  <a:pt x="6827213" y="0"/>
                </a:cubicBezTo>
                <a:cubicBezTo>
                  <a:pt x="7045013" y="-89405"/>
                  <a:pt x="7092378" y="24790"/>
                  <a:pt x="7313157" y="0"/>
                </a:cubicBezTo>
                <a:cubicBezTo>
                  <a:pt x="7533936" y="-24790"/>
                  <a:pt x="7588093" y="18632"/>
                  <a:pt x="7799101" y="0"/>
                </a:cubicBezTo>
                <a:cubicBezTo>
                  <a:pt x="8010109" y="-18632"/>
                  <a:pt x="8261286" y="84429"/>
                  <a:pt x="8513019" y="0"/>
                </a:cubicBezTo>
                <a:cubicBezTo>
                  <a:pt x="8764752" y="-84429"/>
                  <a:pt x="8857288" y="49353"/>
                  <a:pt x="8998963" y="0"/>
                </a:cubicBezTo>
                <a:cubicBezTo>
                  <a:pt x="9140638" y="-49353"/>
                  <a:pt x="9611711" y="25324"/>
                  <a:pt x="9826867" y="0"/>
                </a:cubicBezTo>
                <a:cubicBezTo>
                  <a:pt x="10042023" y="-25324"/>
                  <a:pt x="10272611" y="92169"/>
                  <a:pt x="10654772" y="0"/>
                </a:cubicBezTo>
                <a:cubicBezTo>
                  <a:pt x="11036933" y="-92169"/>
                  <a:pt x="11196136" y="32092"/>
                  <a:pt x="11398686" y="0"/>
                </a:cubicBezTo>
                <a:cubicBezTo>
                  <a:pt x="11436597" y="117253"/>
                  <a:pt x="11352546" y="235690"/>
                  <a:pt x="11398686" y="388106"/>
                </a:cubicBezTo>
                <a:cubicBezTo>
                  <a:pt x="11444826" y="540522"/>
                  <a:pt x="11363213" y="634906"/>
                  <a:pt x="11398686" y="752206"/>
                </a:cubicBezTo>
                <a:cubicBezTo>
                  <a:pt x="11434159" y="869506"/>
                  <a:pt x="11358374" y="1036263"/>
                  <a:pt x="11398686" y="1200329"/>
                </a:cubicBezTo>
                <a:cubicBezTo>
                  <a:pt x="11191408" y="1212236"/>
                  <a:pt x="10842719" y="1179966"/>
                  <a:pt x="10684768" y="1200329"/>
                </a:cubicBezTo>
                <a:cubicBezTo>
                  <a:pt x="10526817" y="1220692"/>
                  <a:pt x="10445967" y="1162824"/>
                  <a:pt x="10312811" y="1200329"/>
                </a:cubicBezTo>
                <a:cubicBezTo>
                  <a:pt x="10179655" y="1237834"/>
                  <a:pt x="9912345" y="1166196"/>
                  <a:pt x="9712880" y="1200329"/>
                </a:cubicBezTo>
                <a:cubicBezTo>
                  <a:pt x="9513415" y="1234462"/>
                  <a:pt x="9576372" y="1199970"/>
                  <a:pt x="9454910" y="1200329"/>
                </a:cubicBezTo>
                <a:cubicBezTo>
                  <a:pt x="9333448" y="1200688"/>
                  <a:pt x="9321084" y="1185905"/>
                  <a:pt x="9196940" y="1200329"/>
                </a:cubicBezTo>
                <a:cubicBezTo>
                  <a:pt x="9072796" y="1214753"/>
                  <a:pt x="8799355" y="1174552"/>
                  <a:pt x="8597009" y="1200329"/>
                </a:cubicBezTo>
                <a:cubicBezTo>
                  <a:pt x="8394663" y="1226106"/>
                  <a:pt x="8374786" y="1156256"/>
                  <a:pt x="8225052" y="1200329"/>
                </a:cubicBezTo>
                <a:cubicBezTo>
                  <a:pt x="8075318" y="1244402"/>
                  <a:pt x="7822153" y="1188992"/>
                  <a:pt x="7511134" y="1200329"/>
                </a:cubicBezTo>
                <a:cubicBezTo>
                  <a:pt x="7200115" y="1211666"/>
                  <a:pt x="7244456" y="1175428"/>
                  <a:pt x="7139177" y="1200329"/>
                </a:cubicBezTo>
                <a:cubicBezTo>
                  <a:pt x="7033898" y="1225230"/>
                  <a:pt x="6598066" y="1175768"/>
                  <a:pt x="6425259" y="1200329"/>
                </a:cubicBezTo>
                <a:cubicBezTo>
                  <a:pt x="6252452" y="1224890"/>
                  <a:pt x="6233133" y="1197627"/>
                  <a:pt x="6167289" y="1200329"/>
                </a:cubicBezTo>
                <a:cubicBezTo>
                  <a:pt x="6101445" y="1203031"/>
                  <a:pt x="5611349" y="1174641"/>
                  <a:pt x="5453371" y="1200329"/>
                </a:cubicBezTo>
                <a:cubicBezTo>
                  <a:pt x="5295393" y="1226017"/>
                  <a:pt x="5179426" y="1161232"/>
                  <a:pt x="5081414" y="1200329"/>
                </a:cubicBezTo>
                <a:cubicBezTo>
                  <a:pt x="4983402" y="1239426"/>
                  <a:pt x="4935984" y="1197112"/>
                  <a:pt x="4823444" y="1200329"/>
                </a:cubicBezTo>
                <a:cubicBezTo>
                  <a:pt x="4710904" y="1203546"/>
                  <a:pt x="4560288" y="1175649"/>
                  <a:pt x="4451487" y="1200329"/>
                </a:cubicBezTo>
                <a:cubicBezTo>
                  <a:pt x="4342686" y="1225009"/>
                  <a:pt x="3925189" y="1144163"/>
                  <a:pt x="3737569" y="1200329"/>
                </a:cubicBezTo>
                <a:cubicBezTo>
                  <a:pt x="3549949" y="1256495"/>
                  <a:pt x="3452565" y="1198440"/>
                  <a:pt x="3365612" y="1200329"/>
                </a:cubicBezTo>
                <a:cubicBezTo>
                  <a:pt x="3278659" y="1202218"/>
                  <a:pt x="3188502" y="1196159"/>
                  <a:pt x="3107642" y="1200329"/>
                </a:cubicBezTo>
                <a:cubicBezTo>
                  <a:pt x="3026782" y="1204499"/>
                  <a:pt x="2819523" y="1168185"/>
                  <a:pt x="2735685" y="1200329"/>
                </a:cubicBezTo>
                <a:cubicBezTo>
                  <a:pt x="2651847" y="1232473"/>
                  <a:pt x="2452088" y="1199115"/>
                  <a:pt x="2249741" y="1200329"/>
                </a:cubicBezTo>
                <a:cubicBezTo>
                  <a:pt x="2047394" y="1201543"/>
                  <a:pt x="1867196" y="1151294"/>
                  <a:pt x="1649810" y="1200329"/>
                </a:cubicBezTo>
                <a:cubicBezTo>
                  <a:pt x="1432424" y="1249364"/>
                  <a:pt x="1447375" y="1193622"/>
                  <a:pt x="1277853" y="1200329"/>
                </a:cubicBezTo>
                <a:cubicBezTo>
                  <a:pt x="1108331" y="1207036"/>
                  <a:pt x="610305" y="1130991"/>
                  <a:pt x="0" y="1200329"/>
                </a:cubicBezTo>
                <a:cubicBezTo>
                  <a:pt x="-13905" y="1115900"/>
                  <a:pt x="43366" y="985511"/>
                  <a:pt x="0" y="800219"/>
                </a:cubicBezTo>
                <a:cubicBezTo>
                  <a:pt x="-43366" y="614927"/>
                  <a:pt x="46227" y="512883"/>
                  <a:pt x="0" y="400110"/>
                </a:cubicBezTo>
                <a:cubicBezTo>
                  <a:pt x="-46227" y="287337"/>
                  <a:pt x="2117" y="150425"/>
                  <a:pt x="0" y="0"/>
                </a:cubicBezTo>
                <a:close/>
              </a:path>
            </a:pathLst>
          </a:custGeom>
          <a:ln>
            <a:solidFill>
              <a:srgbClr val="00B050"/>
            </a:solidFill>
            <a:extLst>
              <a:ext uri="{C807C97D-BFC1-408E-A445-0C87EB9F89A2}">
                <ask:lineSketchStyleProps xmlns="" xmlns:ask="http://schemas.microsoft.com/office/drawing/2018/sketchyshapes" sd="1219033472">
                  <a:prstGeom prst="rect">
                    <a:avLst/>
                  </a:prstGeom>
                  <ask:type>
                    <ask:lineSketchScribble/>
                  </ask:type>
                </ask:lineSketchStyleProps>
              </a:ext>
            </a:extLst>
          </a:ln>
        </p:spPr>
        <p:txBody>
          <a:bodyPr wrap="square">
            <a:spAutoFit/>
          </a:bodyPr>
          <a:lstStyle/>
          <a:p>
            <a:pPr>
              <a:lnSpc>
                <a:spcPct val="120000"/>
              </a:lnSpc>
              <a:spcAft>
                <a:spcPts val="0"/>
              </a:spcAft>
            </a:pPr>
            <a:r>
              <a:rPr lang="en-US" sz="360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FF0066"/>
                </a:solidFill>
                <a:latin typeface="Arial" panose="020B0604020202020204" pitchFamily="34" charset="0"/>
                <a:ea typeface="Times New Roman" panose="02020603050405020304" pitchFamily="18" charset="0"/>
                <a:cs typeface="Arial" panose="020B0604020202020204" pitchFamily="34" charset="0"/>
              </a:rPr>
              <a:t>Dựa vào thông tin mục 3 SGK và hiểu biết của mình, em hãy cho biết:</a:t>
            </a:r>
          </a:p>
          <a:p>
            <a:pPr>
              <a:lnSpc>
                <a:spcPct val="120000"/>
              </a:lnSpc>
              <a:spcAft>
                <a:spcPts val="0"/>
              </a:spcAft>
            </a:pPr>
            <a:r>
              <a:rPr lang="en-US" sz="2800">
                <a:solidFill>
                  <a:srgbClr val="FF0066"/>
                </a:solidFill>
                <a:latin typeface="Arial" panose="020B0604020202020204" pitchFamily="34" charset="0"/>
                <a:ea typeface="Times New Roman" panose="02020603050405020304" pitchFamily="18" charset="0"/>
                <a:cs typeface="Arial" panose="020B0604020202020204" pitchFamily="34" charset="0"/>
              </a:rPr>
              <a:t>+ Nêu một số tác động của BĐKH đến các quốc gia châu Âu?</a:t>
            </a:r>
          </a:p>
          <a:p>
            <a:pPr>
              <a:lnSpc>
                <a:spcPct val="120000"/>
              </a:lnSpc>
              <a:spcAft>
                <a:spcPts val="0"/>
              </a:spcAft>
            </a:pPr>
            <a:r>
              <a:rPr lang="en-US" sz="2800">
                <a:solidFill>
                  <a:srgbClr val="FF0066"/>
                </a:solidFill>
                <a:latin typeface="Arial" panose="020B0604020202020204" pitchFamily="34" charset="0"/>
                <a:ea typeface="Times New Roman" panose="02020603050405020304" pitchFamily="18" charset="0"/>
                <a:cs typeface="Arial" panose="020B0604020202020204" pitchFamily="34" charset="0"/>
              </a:rPr>
              <a:t>+ Giải pháp thích ứng và ứng phó với tác động của BĐKH ở các quốc gia châu Âu?</a:t>
            </a:r>
          </a:p>
        </p:txBody>
      </p:sp>
      <p:pic>
        <p:nvPicPr>
          <p:cNvPr id="5122" name="Picture 2">
            <a:extLst>
              <a:ext uri="{FF2B5EF4-FFF2-40B4-BE49-F238E27FC236}">
                <a16:creationId xmlns:a16="http://schemas.microsoft.com/office/drawing/2014/main" id="{29E34FBB-ADAB-4722-BBE5-7783C65BAD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48782" y="4346948"/>
            <a:ext cx="2416566" cy="2452622"/>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4BF81FB8-3C5C-4891-B154-D4F9F60EB25C}"/>
              </a:ext>
            </a:extLst>
          </p:cNvPr>
          <p:cNvGrpSpPr/>
          <p:nvPr/>
        </p:nvGrpSpPr>
        <p:grpSpPr>
          <a:xfrm>
            <a:off x="4150242" y="1042796"/>
            <a:ext cx="3810866" cy="827835"/>
            <a:chOff x="3222881" y="908516"/>
            <a:chExt cx="3514971" cy="682233"/>
          </a:xfrm>
        </p:grpSpPr>
        <p:sp>
          <p:nvSpPr>
            <p:cNvPr id="14" name="Rectangle: Rounded Corners 13">
              <a:extLst>
                <a:ext uri="{FF2B5EF4-FFF2-40B4-BE49-F238E27FC236}">
                  <a16:creationId xmlns:a16="http://schemas.microsoft.com/office/drawing/2014/main" id="{B4620287-BF5B-4DB6-AA43-3C457979A165}"/>
                </a:ext>
              </a:extLst>
            </p:cNvPr>
            <p:cNvSpPr/>
            <p:nvPr/>
          </p:nvSpPr>
          <p:spPr>
            <a:xfrm>
              <a:off x="3222881" y="908516"/>
              <a:ext cx="3198589" cy="682233"/>
            </a:xfrm>
            <a:prstGeom prst="roundRect">
              <a:avLst/>
            </a:prstGeom>
            <a:solidFill>
              <a:srgbClr val="00B05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7FA76"/>
                </a:solidFill>
              </a:endParaRPr>
            </a:p>
          </p:txBody>
        </p:sp>
        <p:sp>
          <p:nvSpPr>
            <p:cNvPr id="15" name="TextBox 14">
              <a:extLst>
                <a:ext uri="{FF2B5EF4-FFF2-40B4-BE49-F238E27FC236}">
                  <a16:creationId xmlns:a16="http://schemas.microsoft.com/office/drawing/2014/main" id="{AA900609-F537-4DF0-8B49-D657AB01A5C9}"/>
                </a:ext>
              </a:extLst>
            </p:cNvPr>
            <p:cNvSpPr txBox="1"/>
            <p:nvPr/>
          </p:nvSpPr>
          <p:spPr>
            <a:xfrm>
              <a:off x="3284825" y="1008670"/>
              <a:ext cx="3453027" cy="481923"/>
            </a:xfrm>
            <a:prstGeom prst="rect">
              <a:avLst/>
            </a:prstGeom>
            <a:noFill/>
          </p:spPr>
          <p:txBody>
            <a:bodyPr wrap="square" rtlCol="0">
              <a:spAutoFit/>
            </a:bodyPr>
            <a:lstStyle/>
            <a:p>
              <a:r>
                <a:rPr lang="en-US" sz="3200" b="1">
                  <a:solidFill>
                    <a:srgbClr val="FFFF00"/>
                  </a:solidFill>
                  <a:latin typeface="Arial" panose="020B0604020202020204" pitchFamily="34" charset="0"/>
                  <a:cs typeface="Arial" panose="020B0604020202020204" pitchFamily="34" charset="0"/>
                </a:rPr>
                <a:t>AI NHANH H</a:t>
              </a:r>
              <a:r>
                <a:rPr lang="vi-VN" sz="3200" b="1">
                  <a:solidFill>
                    <a:srgbClr val="FFFF00"/>
                  </a:solidFill>
                  <a:latin typeface="Arial" panose="020B0604020202020204" pitchFamily="34" charset="0"/>
                  <a:cs typeface="Arial" panose="020B0604020202020204" pitchFamily="34" charset="0"/>
                </a:rPr>
                <a:t>Ơ</a:t>
              </a:r>
              <a:r>
                <a:rPr lang="en-US" sz="3200" b="1">
                  <a:solidFill>
                    <a:srgbClr val="FFFF00"/>
                  </a:solidFill>
                  <a:latin typeface="Arial" panose="020B0604020202020204" pitchFamily="34" charset="0"/>
                  <a:cs typeface="Arial" panose="020B0604020202020204" pitchFamily="34" charset="0"/>
                </a:rPr>
                <a:t>N</a:t>
              </a:r>
            </a:p>
          </p:txBody>
        </p:sp>
      </p:grpSp>
      <p:pic>
        <p:nvPicPr>
          <p:cNvPr id="16" name="3 Minute Timer (Nho)">
            <a:hlinkClick r:id="" action="ppaction://media"/>
            <a:extLst>
              <a:ext uri="{FF2B5EF4-FFF2-40B4-BE49-F238E27FC236}">
                <a16:creationId xmlns:a16="http://schemas.microsoft.com/office/drawing/2014/main" id="{F2BF9DDD-70AC-4EF7-9F59-F0A209171EA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358986" y="5730816"/>
            <a:ext cx="1472856" cy="827835"/>
          </a:xfrm>
          <a:prstGeom prst="rect">
            <a:avLst/>
          </a:prstGeom>
        </p:spPr>
      </p:pic>
      <p:grpSp>
        <p:nvGrpSpPr>
          <p:cNvPr id="17" name="Group 16">
            <a:extLst>
              <a:ext uri="{FF2B5EF4-FFF2-40B4-BE49-F238E27FC236}">
                <a16:creationId xmlns:a16="http://schemas.microsoft.com/office/drawing/2014/main" id="{461D2E16-3C6C-419E-9B67-41015E136786}"/>
              </a:ext>
            </a:extLst>
          </p:cNvPr>
          <p:cNvGrpSpPr/>
          <p:nvPr/>
        </p:nvGrpSpPr>
        <p:grpSpPr>
          <a:xfrm>
            <a:off x="3538898" y="4406037"/>
            <a:ext cx="1228899" cy="1047614"/>
            <a:chOff x="3634055" y="3302115"/>
            <a:chExt cx="848449" cy="796469"/>
          </a:xfrm>
        </p:grpSpPr>
        <p:pic>
          <p:nvPicPr>
            <p:cNvPr id="18" name="Picture 17">
              <a:extLst>
                <a:ext uri="{FF2B5EF4-FFF2-40B4-BE49-F238E27FC236}">
                  <a16:creationId xmlns:a16="http://schemas.microsoft.com/office/drawing/2014/main" id="{96DBB38E-3FB4-454A-8879-F6EE5AA7E3B3}"/>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1486" b="41386" l="40674" r="57855"/>
                      </a14:imgEffect>
                    </a14:imgLayer>
                  </a14:imgProps>
                </a:ext>
                <a:ext uri="{28A0092B-C50C-407E-A947-70E740481C1C}">
                  <a14:useLocalDpi xmlns:a14="http://schemas.microsoft.com/office/drawing/2010/main" val="0"/>
                </a:ext>
              </a:extLst>
            </a:blip>
            <a:srcRect l="41127" t="11421" r="42158" b="58658"/>
            <a:stretch/>
          </p:blipFill>
          <p:spPr>
            <a:xfrm>
              <a:off x="3634055" y="3302116"/>
              <a:ext cx="444923" cy="796468"/>
            </a:xfrm>
            <a:prstGeom prst="rect">
              <a:avLst/>
            </a:prstGeom>
          </p:spPr>
        </p:pic>
        <p:pic>
          <p:nvPicPr>
            <p:cNvPr id="19" name="Picture 18">
              <a:extLst>
                <a:ext uri="{FF2B5EF4-FFF2-40B4-BE49-F238E27FC236}">
                  <a16:creationId xmlns:a16="http://schemas.microsoft.com/office/drawing/2014/main" id="{88D1D89D-22D5-4B7B-BF46-BA960B6C5A44}"/>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9942" b="100000" l="0" r="100000"/>
                      </a14:imgEffect>
                    </a14:imgLayer>
                  </a14:imgProps>
                </a:ext>
                <a:ext uri="{28A0092B-C50C-407E-A947-70E740481C1C}">
                  <a14:useLocalDpi xmlns:a14="http://schemas.microsoft.com/office/drawing/2010/main" val="0"/>
                </a:ext>
              </a:extLst>
            </a:blip>
            <a:srcRect l="7746" t="26255"/>
            <a:stretch/>
          </p:blipFill>
          <p:spPr>
            <a:xfrm>
              <a:off x="4122720" y="3302115"/>
              <a:ext cx="359784" cy="796469"/>
            </a:xfrm>
            <a:prstGeom prst="rect">
              <a:avLst/>
            </a:prstGeom>
          </p:spPr>
        </p:pic>
      </p:grpSp>
      <p:pic>
        <p:nvPicPr>
          <p:cNvPr id="24" name="Picture 23">
            <a:extLst>
              <a:ext uri="{FF2B5EF4-FFF2-40B4-BE49-F238E27FC236}">
                <a16:creationId xmlns:a16="http://schemas.microsoft.com/office/drawing/2014/main" id="{2F09600C-3663-4C9C-9DAD-61DA840ECAAF}"/>
              </a:ext>
            </a:extLst>
          </p:cNvPr>
          <p:cNvPicPr>
            <a:picLocks noChangeAspect="1"/>
          </p:cNvPicPr>
          <p:nvPr/>
        </p:nvPicPr>
        <p:blipFill rotWithShape="1">
          <a:blip r:embed="rId11"/>
          <a:srcRect l="19836" r="20031"/>
          <a:stretch/>
        </p:blipFill>
        <p:spPr>
          <a:xfrm>
            <a:off x="126652" y="4387577"/>
            <a:ext cx="2870283" cy="2449887"/>
          </a:xfrm>
          <a:prstGeom prst="rect">
            <a:avLst/>
          </a:prstGeom>
        </p:spPr>
      </p:pic>
      <p:sp>
        <p:nvSpPr>
          <p:cNvPr id="20" name="Rectangle 19">
            <a:extLst>
              <a:ext uri="{FF2B5EF4-FFF2-40B4-BE49-F238E27FC236}">
                <a16:creationId xmlns:a16="http://schemas.microsoft.com/office/drawing/2014/main" id="{65456C42-226D-4C8A-B491-2A4E909DED8B}"/>
              </a:ext>
            </a:extLst>
          </p:cNvPr>
          <p:cNvSpPr/>
          <p:nvPr/>
        </p:nvSpPr>
        <p:spPr>
          <a:xfrm>
            <a:off x="4944081" y="4929844"/>
            <a:ext cx="4120231" cy="523220"/>
          </a:xfrm>
          <a:prstGeom prst="rect">
            <a:avLst/>
          </a:prstGeom>
        </p:spPr>
        <p:txBody>
          <a:bodyPr wrap="square">
            <a:spAutoFit/>
          </a:bodyPr>
          <a:lstStyle/>
          <a:p>
            <a:pPr algn="just"/>
            <a:r>
              <a:rPr lang="en-US" sz="2800" b="1" dirty="0">
                <a:solidFill>
                  <a:srgbClr val="2B26F6"/>
                </a:solidFill>
                <a:latin typeface="#9Slide03 SFU Futura_12" panose="00000400000000000000" pitchFamily="2" charset="0"/>
                <a:cs typeface="Arial" panose="020B0604020202020204" pitchFamily="34" charset="0"/>
              </a:rPr>
              <a:t>HĐ</a:t>
            </a:r>
            <a:r>
              <a:rPr lang="en-US" sz="2800" b="1">
                <a:solidFill>
                  <a:srgbClr val="2B26F6"/>
                </a:solidFill>
                <a:latin typeface="#9Slide03 SFU Futura_12" panose="00000400000000000000" pitchFamily="2" charset="0"/>
                <a:cs typeface="Arial" panose="020B0604020202020204" pitchFamily="34" charset="0"/>
              </a:rPr>
              <a:t>: </a:t>
            </a:r>
            <a:r>
              <a:rPr lang="vi-VN" sz="2800" b="1">
                <a:solidFill>
                  <a:srgbClr val="FF0000"/>
                </a:solidFill>
                <a:latin typeface="#9Slide03 SFU Futura_12" panose="00000400000000000000" pitchFamily="2" charset="0"/>
                <a:cs typeface="Arial" panose="020B0604020202020204" pitchFamily="34" charset="0"/>
              </a:rPr>
              <a:t>Cặp đôi</a:t>
            </a:r>
            <a:endParaRPr lang="en-US" sz="2800" b="1" dirty="0">
              <a:solidFill>
                <a:srgbClr val="FF0000"/>
              </a:solidFill>
              <a:latin typeface="#9Slide03 SFU Futura_12" panose="00000400000000000000" pitchFamily="2" charset="0"/>
            </a:endParaRPr>
          </a:p>
        </p:txBody>
      </p:sp>
      <p:sp>
        <p:nvSpPr>
          <p:cNvPr id="21" name="Rectangle 20">
            <a:extLst>
              <a:ext uri="{FF2B5EF4-FFF2-40B4-BE49-F238E27FC236}">
                <a16:creationId xmlns:a16="http://schemas.microsoft.com/office/drawing/2014/main" id="{877841CF-FA59-4024-BA46-67BE1C1DACAD}"/>
              </a:ext>
            </a:extLst>
          </p:cNvPr>
          <p:cNvSpPr/>
          <p:nvPr/>
        </p:nvSpPr>
        <p:spPr>
          <a:xfrm>
            <a:off x="3368952" y="5997519"/>
            <a:ext cx="3417946" cy="523220"/>
          </a:xfrm>
          <a:prstGeom prst="rect">
            <a:avLst/>
          </a:prstGeom>
        </p:spPr>
        <p:txBody>
          <a:bodyPr wrap="square">
            <a:spAutoFit/>
          </a:bodyPr>
          <a:lstStyle/>
          <a:p>
            <a:pPr algn="just"/>
            <a:r>
              <a:rPr lang="en-US" sz="2800" b="1">
                <a:solidFill>
                  <a:srgbClr val="2B26F6"/>
                </a:solidFill>
                <a:latin typeface="#9Slide03 SFU Futura_12" panose="00000400000000000000" pitchFamily="2" charset="0"/>
                <a:ea typeface="Tahoma" panose="020B0604030504040204" pitchFamily="34" charset="0"/>
                <a:cs typeface="Tahoma" panose="020B0604030504040204" pitchFamily="34" charset="0"/>
              </a:rPr>
              <a:t>Thời gian </a:t>
            </a:r>
            <a:r>
              <a:rPr lang="en-US" sz="2800" b="1">
                <a:solidFill>
                  <a:srgbClr val="FF0000"/>
                </a:solidFill>
                <a:latin typeface="#9Slide03 SFU Futura_12" panose="00000400000000000000" pitchFamily="2" charset="0"/>
                <a:cs typeface="Arial" panose="020B0604020202020204" pitchFamily="34" charset="0"/>
              </a:rPr>
              <a:t>( </a:t>
            </a:r>
            <a:r>
              <a:rPr lang="vi-VN" sz="2800" b="1">
                <a:solidFill>
                  <a:srgbClr val="FF0000"/>
                </a:solidFill>
                <a:latin typeface="#9Slide03 SFU Futura_12" panose="00000400000000000000" pitchFamily="2" charset="0"/>
                <a:cs typeface="Arial" panose="020B0604020202020204" pitchFamily="34" charset="0"/>
              </a:rPr>
              <a:t>3</a:t>
            </a:r>
            <a:r>
              <a:rPr lang="en-US" sz="2800" b="1">
                <a:solidFill>
                  <a:srgbClr val="FF0000"/>
                </a:solidFill>
                <a:latin typeface="#9Slide03 SFU Futura_12" panose="00000400000000000000" pitchFamily="2" charset="0"/>
                <a:cs typeface="Arial" panose="020B0604020202020204" pitchFamily="34" charset="0"/>
              </a:rPr>
              <a:t> phút)</a:t>
            </a:r>
            <a:r>
              <a:rPr lang="en-US" sz="2800" b="1">
                <a:solidFill>
                  <a:srgbClr val="FF0000"/>
                </a:solidFill>
                <a:latin typeface="#9Slide03 SFU Futura_12" panose="00000400000000000000" pitchFamily="2" charset="0"/>
                <a:ea typeface="Tahoma" panose="020B0604030504040204" pitchFamily="34" charset="0"/>
                <a:cs typeface="Tahoma" panose="020B0604030504040204" pitchFamily="34" charset="0"/>
              </a:rPr>
              <a:t> </a:t>
            </a:r>
            <a:endParaRPr lang="en-US" sz="2800" b="1" dirty="0">
              <a:solidFill>
                <a:srgbClr val="FF0000"/>
              </a:solidFill>
              <a:latin typeface="#9Slide03 SFU Futura_12" panose="00000400000000000000" pitchFamily="2" charset="0"/>
              <a:ea typeface="Tahoma" panose="020B0604030504040204" pitchFamily="34" charset="0"/>
              <a:cs typeface="Tahoma" panose="020B0604030504040204" pitchFamily="34" charset="0"/>
            </a:endParaRPr>
          </a:p>
        </p:txBody>
      </p:sp>
      <p:pic>
        <p:nvPicPr>
          <p:cNvPr id="22" name="Hình ảnh 4">
            <a:extLst>
              <a:ext uri="{FF2B5EF4-FFF2-40B4-BE49-F238E27FC236}">
                <a16:creationId xmlns:a16="http://schemas.microsoft.com/office/drawing/2014/main" id="{3C4EECAF-7E07-46C4-961A-45B5B5887155}"/>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42154" y1="77297" x2="42154" y2="77297"/>
                        <a14:foregroundMark x1="50308" y1="87568" x2="50308" y2="87568"/>
                        <a14:foregroundMark x1="58462" y1="80090" x2="58462" y2="80090"/>
                        <a14:foregroundMark x1="52615" y1="41171" x2="52615" y2="41171"/>
                        <a14:foregroundMark x1="49077" y1="39099" x2="49077" y2="39099"/>
                        <a14:foregroundMark x1="51385" y1="37117" x2="51385" y2="37117"/>
                        <a14:foregroundMark x1="51385" y1="37117" x2="51385" y2="37117"/>
                        <a14:foregroundMark x1="51385" y1="37117" x2="51385" y2="37117"/>
                      </a14:backgroundRemoval>
                    </a14:imgEffect>
                  </a14:imgLayer>
                </a14:imgProps>
              </a:ext>
            </a:extLst>
          </a:blip>
          <a:stretch>
            <a:fillRect/>
          </a:stretch>
        </p:blipFill>
        <p:spPr>
          <a:xfrm flipH="1">
            <a:off x="3206609" y="924774"/>
            <a:ext cx="680590" cy="1086989"/>
          </a:xfrm>
          <a:prstGeom prst="rect">
            <a:avLst/>
          </a:prstGeom>
        </p:spPr>
      </p:pic>
    </p:spTree>
    <p:extLst>
      <p:ext uri="{BB962C8B-B14F-4D97-AF65-F5344CB8AC3E}">
        <p14:creationId xmlns:p14="http://schemas.microsoft.com/office/powerpoint/2010/main" val="142776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195118" fill="hold"/>
                                        <p:tgtEl>
                                          <p:spTgt spid="16"/>
                                        </p:tgtEl>
                                      </p:cBhvr>
                                    </p:cmd>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6"/>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16"/>
                                        </p:tgtEl>
                                      </p:cBhvr>
                                    </p:cmd>
                                  </p:childTnLst>
                                </p:cTn>
                              </p:par>
                            </p:childTnLst>
                          </p:cTn>
                        </p:par>
                      </p:childTnLst>
                    </p:cTn>
                  </p:par>
                </p:childTnLst>
              </p:cTn>
              <p:nextCondLst>
                <p:cond evt="onClick" delay="0">
                  <p:tgtEl>
                    <p:spTgt spid="16"/>
                  </p:tgtEl>
                </p:cond>
              </p:nextCondLst>
            </p:seq>
            <p:video>
              <p:cMediaNode vol="80000">
                <p:cTn id="34" fill="hold" display="0">
                  <p:stCondLst>
                    <p:cond delay="indefinite"/>
                  </p:stCondLst>
                </p:cTn>
                <p:tgtEl>
                  <p:spTgt spid="16"/>
                </p:tgtEl>
              </p:cMediaNode>
            </p:video>
          </p:childTnLst>
        </p:cTn>
      </p:par>
    </p:tnLst>
    <p:bldLst>
      <p:bldP spid="5" grpId="0" animBg="1"/>
      <p:bldP spid="6" grpId="0" animBg="1"/>
      <p:bldP spid="7" grpId="0"/>
      <p:bldP spid="20" grpId="0"/>
      <p:bldP spid="2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00B70D-3D37-415A-85C6-86DA7E717927}"/>
              </a:ext>
            </a:extLst>
          </p:cNvPr>
          <p:cNvGrpSpPr/>
          <p:nvPr/>
        </p:nvGrpSpPr>
        <p:grpSpPr>
          <a:xfrm>
            <a:off x="126652" y="86049"/>
            <a:ext cx="7834456" cy="872949"/>
            <a:chOff x="1133366" y="2220084"/>
            <a:chExt cx="6409250" cy="914400"/>
          </a:xfrm>
          <a:solidFill>
            <a:schemeClr val="accent6">
              <a:lumMod val="20000"/>
              <a:lumOff val="80000"/>
            </a:schemeClr>
          </a:solidFill>
        </p:grpSpPr>
        <p:sp>
          <p:nvSpPr>
            <p:cNvPr id="3" name="Arrow: Pentagon 2">
              <a:extLst>
                <a:ext uri="{FF2B5EF4-FFF2-40B4-BE49-F238E27FC236}">
                  <a16:creationId xmlns:a16="http://schemas.microsoft.com/office/drawing/2014/main" id="{5D8B2D58-F8F2-4977-B633-C2868137C0D1}"/>
                </a:ext>
              </a:extLst>
            </p:cNvPr>
            <p:cNvSpPr/>
            <p:nvPr/>
          </p:nvSpPr>
          <p:spPr>
            <a:xfrm>
              <a:off x="1133366" y="2220084"/>
              <a:ext cx="640925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A5BC5C8A-BF70-4F66-9A37-3FA4B8361D86}"/>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Arrow: Pentagon 4">
            <a:extLst>
              <a:ext uri="{FF2B5EF4-FFF2-40B4-BE49-F238E27FC236}">
                <a16:creationId xmlns:a16="http://schemas.microsoft.com/office/drawing/2014/main" id="{BED013CA-7A65-41BD-8BFA-DA590716F8CB}"/>
              </a:ext>
            </a:extLst>
          </p:cNvPr>
          <p:cNvSpPr/>
          <p:nvPr/>
        </p:nvSpPr>
        <p:spPr>
          <a:xfrm>
            <a:off x="65739" y="83125"/>
            <a:ext cx="1061586" cy="872947"/>
          </a:xfrm>
          <a:prstGeom prst="homePlate">
            <a:avLst/>
          </a:prstGeom>
          <a:solidFill>
            <a:srgbClr val="1C11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6" name="Isosceles Triangle 5">
            <a:extLst>
              <a:ext uri="{FF2B5EF4-FFF2-40B4-BE49-F238E27FC236}">
                <a16:creationId xmlns:a16="http://schemas.microsoft.com/office/drawing/2014/main" id="{B0E199D8-8A05-47F5-A523-C78B9E08A073}"/>
              </a:ext>
            </a:extLst>
          </p:cNvPr>
          <p:cNvSpPr/>
          <p:nvPr/>
        </p:nvSpPr>
        <p:spPr>
          <a:xfrm rot="5400000">
            <a:off x="830349" y="393364"/>
            <a:ext cx="262394" cy="248268"/>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7DE8C75-A5CD-45BB-9604-C815A8950A60}"/>
              </a:ext>
            </a:extLst>
          </p:cNvPr>
          <p:cNvSpPr txBox="1"/>
          <p:nvPr/>
        </p:nvSpPr>
        <p:spPr>
          <a:xfrm>
            <a:off x="183714" y="281337"/>
            <a:ext cx="8380732" cy="523220"/>
          </a:xfrm>
          <a:prstGeom prst="rect">
            <a:avLst/>
          </a:prstGeom>
          <a:noFill/>
        </p:spPr>
        <p:txBody>
          <a:bodyPr wrap="square" rtlCol="0">
            <a:spAutoFit/>
          </a:bodyPr>
          <a:lstStyle/>
          <a:p>
            <a:pPr algn="ctr"/>
            <a:r>
              <a:rPr lang="vi-VN" sz="2800">
                <a:solidFill>
                  <a:srgbClr val="0070C0"/>
                </a:solidFill>
                <a:latin typeface="Arial" panose="020B0604020202020204" pitchFamily="34" charset="0"/>
                <a:cs typeface="Arial" panose="020B0604020202020204" pitchFamily="34" charset="0"/>
              </a:rPr>
              <a:t>Vấn đề ứng phó với biến đổi khí hậu</a:t>
            </a:r>
            <a:endParaRPr lang="en-US" sz="2800">
              <a:solidFill>
                <a:srgbClr val="0070C0"/>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7D2FBD9C-FB6D-48B9-86E3-F9815AD0FE14}"/>
              </a:ext>
            </a:extLst>
          </p:cNvPr>
          <p:cNvPicPr>
            <a:picLocks noChangeAspect="1"/>
          </p:cNvPicPr>
          <p:nvPr/>
        </p:nvPicPr>
        <p:blipFill rotWithShape="1">
          <a:blip r:embed="rId2"/>
          <a:srcRect l="49250" t="16517" r="40417" b="67812"/>
          <a:stretch/>
        </p:blipFill>
        <p:spPr>
          <a:xfrm>
            <a:off x="10789658" y="56945"/>
            <a:ext cx="1259840" cy="1074695"/>
          </a:xfrm>
          <a:prstGeom prst="rect">
            <a:avLst/>
          </a:prstGeom>
        </p:spPr>
      </p:pic>
      <p:sp>
        <p:nvSpPr>
          <p:cNvPr id="8" name="Rectangle 7">
            <a:extLst>
              <a:ext uri="{FF2B5EF4-FFF2-40B4-BE49-F238E27FC236}">
                <a16:creationId xmlns:a16="http://schemas.microsoft.com/office/drawing/2014/main" id="{59FA0EBF-6AB1-4725-9D64-ABFE3B8C2A4B}"/>
              </a:ext>
            </a:extLst>
          </p:cNvPr>
          <p:cNvSpPr/>
          <p:nvPr/>
        </p:nvSpPr>
        <p:spPr>
          <a:xfrm>
            <a:off x="339700" y="1151360"/>
            <a:ext cx="5159952" cy="523220"/>
          </a:xfrm>
          <a:prstGeom prst="rect">
            <a:avLst/>
          </a:prstGeom>
          <a:solidFill>
            <a:srgbClr val="00B050"/>
          </a:solidFill>
        </p:spPr>
        <p:txBody>
          <a:bodyPr wrap="square">
            <a:spAutoFit/>
          </a:bodyPr>
          <a:lstStyle/>
          <a:p>
            <a:pPr algn="just"/>
            <a:r>
              <a:rPr lang="vi-VN" sz="2800">
                <a:solidFill>
                  <a:schemeClr val="bg1"/>
                </a:solidFill>
                <a:latin typeface="Arial" panose="020B0604020202020204" pitchFamily="34" charset="0"/>
                <a:cs typeface="Arial" panose="020B0604020202020204" pitchFamily="34" charset="0"/>
              </a:rPr>
              <a:t>Biểu hiện của biến đổi khí hậu</a:t>
            </a:r>
          </a:p>
        </p:txBody>
      </p:sp>
      <p:sp>
        <p:nvSpPr>
          <p:cNvPr id="11" name="Rectangle 10">
            <a:extLst>
              <a:ext uri="{FF2B5EF4-FFF2-40B4-BE49-F238E27FC236}">
                <a16:creationId xmlns:a16="http://schemas.microsoft.com/office/drawing/2014/main" id="{784F3912-91D7-429F-9708-9DAF5C6E1974}"/>
              </a:ext>
            </a:extLst>
          </p:cNvPr>
          <p:cNvSpPr/>
          <p:nvPr/>
        </p:nvSpPr>
        <p:spPr>
          <a:xfrm>
            <a:off x="126652" y="2172063"/>
            <a:ext cx="11600508" cy="1569660"/>
          </a:xfrm>
          <a:prstGeom prst="rect">
            <a:avLst/>
          </a:prstGeom>
        </p:spPr>
        <p:txBody>
          <a:bodyPr wrap="square">
            <a:spAutoFit/>
          </a:bodyPr>
          <a:lstStyle/>
          <a:p>
            <a:pPr algn="just"/>
            <a:r>
              <a:rPr lang="vi-VN" sz="3200">
                <a:solidFill>
                  <a:srgbClr val="1B04FA"/>
                </a:solidFill>
                <a:latin typeface="Arial" panose="020B0604020202020204" pitchFamily="34" charset="0"/>
                <a:cs typeface="Arial" panose="020B0604020202020204" pitchFamily="34" charset="0"/>
              </a:rPr>
              <a:t>- Ảnh hưởng liên tiếp của các hiện tượng thời tiết cực đoan (nắng nóng bất thường ở Bắc Âu, cháy rừng ở Nam Âu, mưa lũ ở Tây và Trung Âu).</a:t>
            </a:r>
          </a:p>
        </p:txBody>
      </p:sp>
      <p:pic>
        <p:nvPicPr>
          <p:cNvPr id="12" name="Picture 11" descr="book9">
            <a:extLst>
              <a:ext uri="{FF2B5EF4-FFF2-40B4-BE49-F238E27FC236}">
                <a16:creationId xmlns:a16="http://schemas.microsoft.com/office/drawing/2014/main" id="{1AA9BDB2-D1C8-4714-AB26-B1367080D55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178258" y="1055684"/>
            <a:ext cx="1565699" cy="1076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2887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00B70D-3D37-415A-85C6-86DA7E717927}"/>
              </a:ext>
            </a:extLst>
          </p:cNvPr>
          <p:cNvGrpSpPr/>
          <p:nvPr/>
        </p:nvGrpSpPr>
        <p:grpSpPr>
          <a:xfrm>
            <a:off x="126652" y="86049"/>
            <a:ext cx="7834456" cy="872949"/>
            <a:chOff x="1133366" y="2220084"/>
            <a:chExt cx="6409250" cy="914400"/>
          </a:xfrm>
          <a:solidFill>
            <a:schemeClr val="accent6">
              <a:lumMod val="20000"/>
              <a:lumOff val="80000"/>
            </a:schemeClr>
          </a:solidFill>
        </p:grpSpPr>
        <p:sp>
          <p:nvSpPr>
            <p:cNvPr id="3" name="Arrow: Pentagon 2">
              <a:extLst>
                <a:ext uri="{FF2B5EF4-FFF2-40B4-BE49-F238E27FC236}">
                  <a16:creationId xmlns:a16="http://schemas.microsoft.com/office/drawing/2014/main" id="{5D8B2D58-F8F2-4977-B633-C2868137C0D1}"/>
                </a:ext>
              </a:extLst>
            </p:cNvPr>
            <p:cNvSpPr/>
            <p:nvPr/>
          </p:nvSpPr>
          <p:spPr>
            <a:xfrm>
              <a:off x="1133366" y="2220084"/>
              <a:ext cx="640925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A5BC5C8A-BF70-4F66-9A37-3FA4B8361D86}"/>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Arrow: Pentagon 4">
            <a:extLst>
              <a:ext uri="{FF2B5EF4-FFF2-40B4-BE49-F238E27FC236}">
                <a16:creationId xmlns:a16="http://schemas.microsoft.com/office/drawing/2014/main" id="{BED013CA-7A65-41BD-8BFA-DA590716F8CB}"/>
              </a:ext>
            </a:extLst>
          </p:cNvPr>
          <p:cNvSpPr/>
          <p:nvPr/>
        </p:nvSpPr>
        <p:spPr>
          <a:xfrm>
            <a:off x="65739" y="83125"/>
            <a:ext cx="1061586" cy="872947"/>
          </a:xfrm>
          <a:prstGeom prst="homePlate">
            <a:avLst/>
          </a:prstGeom>
          <a:solidFill>
            <a:srgbClr val="1C11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6" name="Isosceles Triangle 5">
            <a:extLst>
              <a:ext uri="{FF2B5EF4-FFF2-40B4-BE49-F238E27FC236}">
                <a16:creationId xmlns:a16="http://schemas.microsoft.com/office/drawing/2014/main" id="{B0E199D8-8A05-47F5-A523-C78B9E08A073}"/>
              </a:ext>
            </a:extLst>
          </p:cNvPr>
          <p:cNvSpPr/>
          <p:nvPr/>
        </p:nvSpPr>
        <p:spPr>
          <a:xfrm rot="5400000">
            <a:off x="830349" y="393364"/>
            <a:ext cx="262394" cy="248268"/>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7DE8C75-A5CD-45BB-9604-C815A8950A60}"/>
              </a:ext>
            </a:extLst>
          </p:cNvPr>
          <p:cNvSpPr txBox="1"/>
          <p:nvPr/>
        </p:nvSpPr>
        <p:spPr>
          <a:xfrm>
            <a:off x="183714" y="281337"/>
            <a:ext cx="8380732" cy="523220"/>
          </a:xfrm>
          <a:prstGeom prst="rect">
            <a:avLst/>
          </a:prstGeom>
          <a:noFill/>
        </p:spPr>
        <p:txBody>
          <a:bodyPr wrap="square" rtlCol="0">
            <a:spAutoFit/>
          </a:bodyPr>
          <a:lstStyle/>
          <a:p>
            <a:pPr algn="ctr"/>
            <a:r>
              <a:rPr lang="vi-VN" sz="2800">
                <a:solidFill>
                  <a:srgbClr val="0070C0"/>
                </a:solidFill>
                <a:latin typeface="Arial" panose="020B0604020202020204" pitchFamily="34" charset="0"/>
                <a:cs typeface="Arial" panose="020B0604020202020204" pitchFamily="34" charset="0"/>
              </a:rPr>
              <a:t>Vấn đề ứng phó với biến đổi khí hậu</a:t>
            </a:r>
            <a:endParaRPr lang="en-US" sz="2800">
              <a:solidFill>
                <a:srgbClr val="0070C0"/>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7D2FBD9C-FB6D-48B9-86E3-F9815AD0FE14}"/>
              </a:ext>
            </a:extLst>
          </p:cNvPr>
          <p:cNvPicPr>
            <a:picLocks noChangeAspect="1"/>
          </p:cNvPicPr>
          <p:nvPr/>
        </p:nvPicPr>
        <p:blipFill rotWithShape="1">
          <a:blip r:embed="rId2"/>
          <a:srcRect l="49250" t="16517" r="40417" b="67812"/>
          <a:stretch/>
        </p:blipFill>
        <p:spPr>
          <a:xfrm>
            <a:off x="10789658" y="56945"/>
            <a:ext cx="1259840" cy="1074695"/>
          </a:xfrm>
          <a:prstGeom prst="rect">
            <a:avLst/>
          </a:prstGeom>
        </p:spPr>
      </p:pic>
      <p:sp>
        <p:nvSpPr>
          <p:cNvPr id="9" name="Rectangle 8">
            <a:extLst>
              <a:ext uri="{FF2B5EF4-FFF2-40B4-BE49-F238E27FC236}">
                <a16:creationId xmlns:a16="http://schemas.microsoft.com/office/drawing/2014/main" id="{331DA4E5-D0E0-4339-BF11-DAE5BDB80D4E}"/>
              </a:ext>
            </a:extLst>
          </p:cNvPr>
          <p:cNvSpPr/>
          <p:nvPr/>
        </p:nvSpPr>
        <p:spPr>
          <a:xfrm>
            <a:off x="382924" y="1980051"/>
            <a:ext cx="11600508" cy="584775"/>
          </a:xfrm>
          <a:prstGeom prst="rect">
            <a:avLst/>
          </a:prstGeom>
        </p:spPr>
        <p:txBody>
          <a:bodyPr wrap="square">
            <a:spAutoFit/>
          </a:bodyPr>
          <a:lstStyle/>
          <a:p>
            <a:pPr algn="just"/>
            <a:r>
              <a:rPr lang="vi-VN" sz="3200">
                <a:solidFill>
                  <a:srgbClr val="1B04FA"/>
                </a:solidFill>
                <a:latin typeface="Arial" panose="020B0604020202020204" pitchFamily="34" charset="0"/>
                <a:cs typeface="Arial" panose="020B0604020202020204" pitchFamily="34" charset="0"/>
              </a:rPr>
              <a:t>+ Trồng và bảo vệ rừng.</a:t>
            </a:r>
          </a:p>
        </p:txBody>
      </p:sp>
      <p:sp>
        <p:nvSpPr>
          <p:cNvPr id="11" name="Rectangle 10">
            <a:extLst>
              <a:ext uri="{FF2B5EF4-FFF2-40B4-BE49-F238E27FC236}">
                <a16:creationId xmlns:a16="http://schemas.microsoft.com/office/drawing/2014/main" id="{93AE8610-3357-4712-B9A6-F2FB72171701}"/>
              </a:ext>
            </a:extLst>
          </p:cNvPr>
          <p:cNvSpPr/>
          <p:nvPr/>
        </p:nvSpPr>
        <p:spPr>
          <a:xfrm>
            <a:off x="339700" y="1151360"/>
            <a:ext cx="3344404" cy="523220"/>
          </a:xfrm>
          <a:prstGeom prst="rect">
            <a:avLst/>
          </a:prstGeom>
          <a:solidFill>
            <a:srgbClr val="00B050"/>
          </a:solidFill>
        </p:spPr>
        <p:txBody>
          <a:bodyPr wrap="square">
            <a:spAutoFit/>
          </a:bodyPr>
          <a:lstStyle/>
          <a:p>
            <a:pPr algn="just"/>
            <a:r>
              <a:rPr lang="vi-VN" sz="2800">
                <a:solidFill>
                  <a:schemeClr val="bg1"/>
                </a:solidFill>
                <a:latin typeface="Arial" panose="020B0604020202020204" pitchFamily="34" charset="0"/>
                <a:cs typeface="Arial" panose="020B0604020202020204" pitchFamily="34" charset="0"/>
              </a:rPr>
              <a:t>Biện pháp ứng phó</a:t>
            </a:r>
          </a:p>
        </p:txBody>
      </p:sp>
      <p:pic>
        <p:nvPicPr>
          <p:cNvPr id="12" name="Picture 11" descr="Diagram&#10;&#10;Description automatically generated">
            <a:extLst>
              <a:ext uri="{FF2B5EF4-FFF2-40B4-BE49-F238E27FC236}">
                <a16:creationId xmlns:a16="http://schemas.microsoft.com/office/drawing/2014/main" id="{F7D15004-562B-4F7A-9C08-1A37E0BEC677}"/>
              </a:ext>
            </a:extLst>
          </p:cNvPr>
          <p:cNvPicPr>
            <a:picLocks noChangeAspect="1"/>
          </p:cNvPicPr>
          <p:nvPr/>
        </p:nvPicPr>
        <p:blipFill rotWithShape="1">
          <a:blip r:embed="rId3">
            <a:extLst>
              <a:ext uri="{28A0092B-C50C-407E-A947-70E740481C1C}">
                <a14:useLocalDpi xmlns:a14="http://schemas.microsoft.com/office/drawing/2010/main" val="0"/>
              </a:ext>
            </a:extLst>
          </a:blip>
          <a:srcRect b="10145"/>
          <a:stretch/>
        </p:blipFill>
        <p:spPr>
          <a:xfrm>
            <a:off x="1676179" y="3296479"/>
            <a:ext cx="4307789" cy="3081131"/>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74D3440E-B193-4042-B843-A06257740A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1111"/>
          <a:stretch/>
        </p:blipFill>
        <p:spPr>
          <a:xfrm>
            <a:off x="7071385" y="3296479"/>
            <a:ext cx="3991740" cy="2849216"/>
          </a:xfrm>
          <a:prstGeom prst="rect">
            <a:avLst/>
          </a:prstGeom>
        </p:spPr>
      </p:pic>
    </p:spTree>
    <p:extLst>
      <p:ext uri="{BB962C8B-B14F-4D97-AF65-F5344CB8AC3E}">
        <p14:creationId xmlns:p14="http://schemas.microsoft.com/office/powerpoint/2010/main" val="401717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00B70D-3D37-415A-85C6-86DA7E717927}"/>
              </a:ext>
            </a:extLst>
          </p:cNvPr>
          <p:cNvGrpSpPr/>
          <p:nvPr/>
        </p:nvGrpSpPr>
        <p:grpSpPr>
          <a:xfrm>
            <a:off x="126652" y="86049"/>
            <a:ext cx="7834456" cy="872949"/>
            <a:chOff x="1133366" y="2220084"/>
            <a:chExt cx="6409250" cy="914400"/>
          </a:xfrm>
          <a:solidFill>
            <a:schemeClr val="accent6">
              <a:lumMod val="20000"/>
              <a:lumOff val="80000"/>
            </a:schemeClr>
          </a:solidFill>
        </p:grpSpPr>
        <p:sp>
          <p:nvSpPr>
            <p:cNvPr id="3" name="Arrow: Pentagon 2">
              <a:extLst>
                <a:ext uri="{FF2B5EF4-FFF2-40B4-BE49-F238E27FC236}">
                  <a16:creationId xmlns:a16="http://schemas.microsoft.com/office/drawing/2014/main" id="{5D8B2D58-F8F2-4977-B633-C2868137C0D1}"/>
                </a:ext>
              </a:extLst>
            </p:cNvPr>
            <p:cNvSpPr/>
            <p:nvPr/>
          </p:nvSpPr>
          <p:spPr>
            <a:xfrm>
              <a:off x="1133366" y="2220084"/>
              <a:ext cx="640925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A5BC5C8A-BF70-4F66-9A37-3FA4B8361D86}"/>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Arrow: Pentagon 4">
            <a:extLst>
              <a:ext uri="{FF2B5EF4-FFF2-40B4-BE49-F238E27FC236}">
                <a16:creationId xmlns:a16="http://schemas.microsoft.com/office/drawing/2014/main" id="{BED013CA-7A65-41BD-8BFA-DA590716F8CB}"/>
              </a:ext>
            </a:extLst>
          </p:cNvPr>
          <p:cNvSpPr/>
          <p:nvPr/>
        </p:nvSpPr>
        <p:spPr>
          <a:xfrm>
            <a:off x="65739" y="83125"/>
            <a:ext cx="1061586" cy="872947"/>
          </a:xfrm>
          <a:prstGeom prst="homePlate">
            <a:avLst/>
          </a:prstGeom>
          <a:solidFill>
            <a:srgbClr val="1C11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6" name="Isosceles Triangle 5">
            <a:extLst>
              <a:ext uri="{FF2B5EF4-FFF2-40B4-BE49-F238E27FC236}">
                <a16:creationId xmlns:a16="http://schemas.microsoft.com/office/drawing/2014/main" id="{B0E199D8-8A05-47F5-A523-C78B9E08A073}"/>
              </a:ext>
            </a:extLst>
          </p:cNvPr>
          <p:cNvSpPr/>
          <p:nvPr/>
        </p:nvSpPr>
        <p:spPr>
          <a:xfrm rot="5400000">
            <a:off x="830349" y="393364"/>
            <a:ext cx="262394" cy="248268"/>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7DE8C75-A5CD-45BB-9604-C815A8950A60}"/>
              </a:ext>
            </a:extLst>
          </p:cNvPr>
          <p:cNvSpPr txBox="1"/>
          <p:nvPr/>
        </p:nvSpPr>
        <p:spPr>
          <a:xfrm>
            <a:off x="183714" y="281337"/>
            <a:ext cx="8380732" cy="523220"/>
          </a:xfrm>
          <a:prstGeom prst="rect">
            <a:avLst/>
          </a:prstGeom>
          <a:noFill/>
        </p:spPr>
        <p:txBody>
          <a:bodyPr wrap="square" rtlCol="0">
            <a:spAutoFit/>
          </a:bodyPr>
          <a:lstStyle/>
          <a:p>
            <a:pPr algn="ctr"/>
            <a:r>
              <a:rPr lang="vi-VN" sz="2800">
                <a:solidFill>
                  <a:srgbClr val="0070C0"/>
                </a:solidFill>
                <a:latin typeface="Arial" panose="020B0604020202020204" pitchFamily="34" charset="0"/>
                <a:cs typeface="Arial" panose="020B0604020202020204" pitchFamily="34" charset="0"/>
              </a:rPr>
              <a:t>Vấn đề ứng phó với biến đổi khí hậu</a:t>
            </a:r>
            <a:endParaRPr lang="en-US" sz="2800">
              <a:solidFill>
                <a:srgbClr val="0070C0"/>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7D2FBD9C-FB6D-48B9-86E3-F9815AD0FE14}"/>
              </a:ext>
            </a:extLst>
          </p:cNvPr>
          <p:cNvPicPr>
            <a:picLocks noChangeAspect="1"/>
          </p:cNvPicPr>
          <p:nvPr/>
        </p:nvPicPr>
        <p:blipFill rotWithShape="1">
          <a:blip r:embed="rId2"/>
          <a:srcRect l="49250" t="16517" r="40417" b="67812"/>
          <a:stretch/>
        </p:blipFill>
        <p:spPr>
          <a:xfrm>
            <a:off x="10789658" y="56945"/>
            <a:ext cx="1259840" cy="1074695"/>
          </a:xfrm>
          <a:prstGeom prst="rect">
            <a:avLst/>
          </a:prstGeom>
        </p:spPr>
      </p:pic>
      <p:sp>
        <p:nvSpPr>
          <p:cNvPr id="9" name="Rectangle 8">
            <a:extLst>
              <a:ext uri="{FF2B5EF4-FFF2-40B4-BE49-F238E27FC236}">
                <a16:creationId xmlns:a16="http://schemas.microsoft.com/office/drawing/2014/main" id="{331DA4E5-D0E0-4339-BF11-DAE5BDB80D4E}"/>
              </a:ext>
            </a:extLst>
          </p:cNvPr>
          <p:cNvSpPr/>
          <p:nvPr/>
        </p:nvSpPr>
        <p:spPr>
          <a:xfrm>
            <a:off x="163691" y="1859340"/>
            <a:ext cx="11600508" cy="1569660"/>
          </a:xfrm>
          <a:prstGeom prst="rect">
            <a:avLst/>
          </a:prstGeom>
        </p:spPr>
        <p:txBody>
          <a:bodyPr wrap="square">
            <a:spAutoFit/>
          </a:bodyPr>
          <a:lstStyle/>
          <a:p>
            <a:pPr algn="just"/>
            <a:r>
              <a:rPr lang="vi-VN" sz="3200">
                <a:solidFill>
                  <a:srgbClr val="1B04FA"/>
                </a:solidFill>
                <a:latin typeface="Arial" panose="020B0604020202020204" pitchFamily="34" charset="0"/>
                <a:cs typeface="Arial" panose="020B0604020202020204" pitchFamily="34" charset="0"/>
              </a:rPr>
              <a:t>+ Hạn chế tối đa việc sử dụng nhiên liệu hóa thạch.</a:t>
            </a:r>
          </a:p>
          <a:p>
            <a:pPr algn="just"/>
            <a:r>
              <a:rPr lang="vi-VN" sz="3200">
                <a:solidFill>
                  <a:srgbClr val="1B04FA"/>
                </a:solidFill>
                <a:latin typeface="Arial" panose="020B0604020202020204" pitchFamily="34" charset="0"/>
                <a:cs typeface="Arial" panose="020B0604020202020204" pitchFamily="34" charset="0"/>
              </a:rPr>
              <a:t>+ Phát triển các nguồn năng lượng tái tạo, thân thiện với môi trường (mặt trời, gió, sóng biển, thủy triều).</a:t>
            </a:r>
            <a:endParaRPr lang="en-US">
              <a:solidFill>
                <a:srgbClr val="1B04FA"/>
              </a:solidFill>
            </a:endParaRPr>
          </a:p>
        </p:txBody>
      </p:sp>
      <p:sp>
        <p:nvSpPr>
          <p:cNvPr id="11" name="Rectangle 10">
            <a:extLst>
              <a:ext uri="{FF2B5EF4-FFF2-40B4-BE49-F238E27FC236}">
                <a16:creationId xmlns:a16="http://schemas.microsoft.com/office/drawing/2014/main" id="{93AE8610-3357-4712-B9A6-F2FB72171701}"/>
              </a:ext>
            </a:extLst>
          </p:cNvPr>
          <p:cNvSpPr/>
          <p:nvPr/>
        </p:nvSpPr>
        <p:spPr>
          <a:xfrm>
            <a:off x="339700" y="1151360"/>
            <a:ext cx="3344404" cy="523220"/>
          </a:xfrm>
          <a:prstGeom prst="rect">
            <a:avLst/>
          </a:prstGeom>
          <a:solidFill>
            <a:srgbClr val="00B050"/>
          </a:solidFill>
        </p:spPr>
        <p:txBody>
          <a:bodyPr wrap="square">
            <a:spAutoFit/>
          </a:bodyPr>
          <a:lstStyle/>
          <a:p>
            <a:pPr algn="just"/>
            <a:r>
              <a:rPr lang="vi-VN" sz="2800">
                <a:solidFill>
                  <a:schemeClr val="bg1"/>
                </a:solidFill>
                <a:latin typeface="Arial" panose="020B0604020202020204" pitchFamily="34" charset="0"/>
                <a:cs typeface="Arial" panose="020B0604020202020204" pitchFamily="34" charset="0"/>
              </a:rPr>
              <a:t>Biện pháp ứng phó</a:t>
            </a:r>
          </a:p>
        </p:txBody>
      </p:sp>
      <p:pic>
        <p:nvPicPr>
          <p:cNvPr id="8" name="Picture 7">
            <a:extLst>
              <a:ext uri="{FF2B5EF4-FFF2-40B4-BE49-F238E27FC236}">
                <a16:creationId xmlns:a16="http://schemas.microsoft.com/office/drawing/2014/main" id="{F6A69C5B-B31F-4A73-950F-AEDB56803D42}"/>
              </a:ext>
            </a:extLst>
          </p:cNvPr>
          <p:cNvPicPr>
            <a:picLocks noChangeAspect="1"/>
          </p:cNvPicPr>
          <p:nvPr/>
        </p:nvPicPr>
        <p:blipFill>
          <a:blip r:embed="rId3"/>
          <a:stretch>
            <a:fillRect/>
          </a:stretch>
        </p:blipFill>
        <p:spPr>
          <a:xfrm>
            <a:off x="8339144" y="3758965"/>
            <a:ext cx="3710354" cy="2419963"/>
          </a:xfrm>
          <a:prstGeom prst="rect">
            <a:avLst/>
          </a:prstGeom>
        </p:spPr>
      </p:pic>
      <p:pic>
        <p:nvPicPr>
          <p:cNvPr id="13" name="Picture 12">
            <a:extLst>
              <a:ext uri="{FF2B5EF4-FFF2-40B4-BE49-F238E27FC236}">
                <a16:creationId xmlns:a16="http://schemas.microsoft.com/office/drawing/2014/main" id="{85A4E719-A1E9-488C-A212-D6333DFDAB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1660" y="3758965"/>
            <a:ext cx="3880704" cy="2458018"/>
          </a:xfrm>
          <a:prstGeom prst="rect">
            <a:avLst/>
          </a:prstGeom>
        </p:spPr>
      </p:pic>
      <p:pic>
        <p:nvPicPr>
          <p:cNvPr id="14" name="Picture 13">
            <a:extLst>
              <a:ext uri="{FF2B5EF4-FFF2-40B4-BE49-F238E27FC236}">
                <a16:creationId xmlns:a16="http://schemas.microsoft.com/office/drawing/2014/main" id="{9005BDDF-6633-4833-8B0D-8F7E6F8AA7EA}"/>
              </a:ext>
            </a:extLst>
          </p:cNvPr>
          <p:cNvPicPr>
            <a:picLocks noChangeAspect="1"/>
          </p:cNvPicPr>
          <p:nvPr/>
        </p:nvPicPr>
        <p:blipFill>
          <a:blip r:embed="rId5"/>
          <a:stretch>
            <a:fillRect/>
          </a:stretch>
        </p:blipFill>
        <p:spPr>
          <a:xfrm>
            <a:off x="0" y="3758965"/>
            <a:ext cx="4156957" cy="2458018"/>
          </a:xfrm>
          <a:prstGeom prst="rect">
            <a:avLst/>
          </a:prstGeom>
        </p:spPr>
      </p:pic>
    </p:spTree>
    <p:extLst>
      <p:ext uri="{BB962C8B-B14F-4D97-AF65-F5344CB8AC3E}">
        <p14:creationId xmlns:p14="http://schemas.microsoft.com/office/powerpoint/2010/main" val="233508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a:extLst>
              <a:ext uri="{FF2B5EF4-FFF2-40B4-BE49-F238E27FC236}">
                <a16:creationId xmlns:a16="http://schemas.microsoft.com/office/drawing/2014/main" id="{0CEB9080-D9D4-4E82-86F3-C3C77DAE7C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417" t="23775" r="29166" b="21182"/>
          <a:stretch>
            <a:fillRect/>
          </a:stretch>
        </p:blipFill>
        <p:spPr bwMode="auto">
          <a:xfrm>
            <a:off x="538163" y="254000"/>
            <a:ext cx="11653837" cy="669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4FE511D-2CB7-4F71-A19D-CB7F358E0D54}"/>
              </a:ext>
            </a:extLst>
          </p:cNvPr>
          <p:cNvSpPr txBox="1">
            <a:spLocks noChangeArrowheads="1"/>
          </p:cNvSpPr>
          <p:nvPr/>
        </p:nvSpPr>
        <p:spPr bwMode="auto">
          <a:xfrm>
            <a:off x="1528763" y="533400"/>
            <a:ext cx="91313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91078" tIns="45539" rIns="91078" bIns="45539">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ts val="600"/>
              </a:spcBef>
              <a:buFontTx/>
              <a:buNone/>
            </a:pPr>
            <a:r>
              <a:rPr lang="en-US" altLang="en-US" sz="4400" b="1">
                <a:solidFill>
                  <a:srgbClr val="FF0066"/>
                </a:solidFill>
                <a:latin typeface="Arial" panose="020B0604020202020204" pitchFamily="34" charset="0"/>
                <a:ea typeface="Kids"/>
                <a:cs typeface="Arial" panose="020B0604020202020204" pitchFamily="34" charset="0"/>
              </a:rPr>
              <a:t>LUYỆN TẬP</a:t>
            </a:r>
          </a:p>
          <a:p>
            <a:pPr algn="ctr">
              <a:spcBef>
                <a:spcPts val="600"/>
              </a:spcBef>
              <a:buFontTx/>
              <a:buNone/>
            </a:pPr>
            <a:r>
              <a:rPr lang="en-US" altLang="en-US" sz="4400" b="1">
                <a:solidFill>
                  <a:srgbClr val="FF0066"/>
                </a:solidFill>
                <a:latin typeface="Arial" panose="020B0604020202020204" pitchFamily="34" charset="0"/>
                <a:ea typeface="Kids"/>
                <a:cs typeface="Arial" panose="020B0604020202020204" pitchFamily="34" charset="0"/>
              </a:rPr>
              <a:t> VÀ VẬN DỤNG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114" fill="hold">
                                          <p:stCondLst>
                                            <p:cond delay="0"/>
                                          </p:stCondLst>
                                        </p:cTn>
                                        <p:tgtEl>
                                          <p:spTgt spid="4"/>
                                        </p:tgtEl>
                                        <p:attrNameLst>
                                          <p:attrName>style.rotation</p:attrName>
                                        </p:attrNameLst>
                                      </p:cBhvr>
                                      <p:to>
                                        <p:strVal val="-45.0"/>
                                      </p:to>
                                    </p:set>
                                    <p:anim calcmode="lin" valueType="num">
                                      <p:cBhvr>
                                        <p:cTn id="8" dur="114" fill="hold">
                                          <p:stCondLst>
                                            <p:cond delay="114"/>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114"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39" decel="50000" autoRev="1" fill="hold">
                                          <p:stCondLst>
                                            <p:cond delay="114"/>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34" fill="hold">
                                          <p:stCondLst>
                                            <p:cond delay="216"/>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EAAF909-09B6-4F77-A107-4E80ACD6B788}"/>
              </a:ext>
            </a:extLst>
          </p:cNvPr>
          <p:cNvSpPr txBox="1"/>
          <p:nvPr/>
        </p:nvSpPr>
        <p:spPr>
          <a:xfrm>
            <a:off x="1362988" y="1245596"/>
            <a:ext cx="11400840" cy="707886"/>
          </a:xfrm>
          <a:prstGeom prst="rect">
            <a:avLst/>
          </a:prstGeom>
          <a:noFill/>
          <a:ln>
            <a:noFill/>
            <a:prstDash val="sysDash"/>
          </a:ln>
        </p:spPr>
        <p:txBody>
          <a:bodyPr wrap="square" rtlCol="0">
            <a:spAutoFit/>
          </a:bodyPr>
          <a:lstStyle/>
          <a:p>
            <a:r>
              <a:rPr lang="vi-VN" sz="4000">
                <a:solidFill>
                  <a:srgbClr val="FF0066"/>
                </a:solidFill>
              </a:rPr>
              <a:t>Hoàn thành bảng mẫu sau vào vở:</a:t>
            </a:r>
          </a:p>
        </p:txBody>
      </p:sp>
      <p:grpSp>
        <p:nvGrpSpPr>
          <p:cNvPr id="7" name="Group 6">
            <a:extLst>
              <a:ext uri="{FF2B5EF4-FFF2-40B4-BE49-F238E27FC236}">
                <a16:creationId xmlns:a16="http://schemas.microsoft.com/office/drawing/2014/main" id="{6B028959-D5B0-4B5E-96E5-8B61E66A85F9}"/>
              </a:ext>
            </a:extLst>
          </p:cNvPr>
          <p:cNvGrpSpPr/>
          <p:nvPr/>
        </p:nvGrpSpPr>
        <p:grpSpPr>
          <a:xfrm>
            <a:off x="3994216" y="181158"/>
            <a:ext cx="7814366" cy="969189"/>
            <a:chOff x="3596651" y="85910"/>
            <a:chExt cx="7814366" cy="969189"/>
          </a:xfrm>
        </p:grpSpPr>
        <p:sp>
          <p:nvSpPr>
            <p:cNvPr id="5" name="Rectangle: Rounded Corners 4">
              <a:extLst>
                <a:ext uri="{FF2B5EF4-FFF2-40B4-BE49-F238E27FC236}">
                  <a16:creationId xmlns:a16="http://schemas.microsoft.com/office/drawing/2014/main" id="{4230B021-2B94-48E6-A7EA-0D9C0115F5E3}"/>
                </a:ext>
              </a:extLst>
            </p:cNvPr>
            <p:cNvSpPr/>
            <p:nvPr/>
          </p:nvSpPr>
          <p:spPr>
            <a:xfrm>
              <a:off x="3596651" y="85910"/>
              <a:ext cx="3466757" cy="96918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041EB5C-3C41-4809-BC11-88DC0043499C}"/>
                </a:ext>
              </a:extLst>
            </p:cNvPr>
            <p:cNvSpPr txBox="1"/>
            <p:nvPr/>
          </p:nvSpPr>
          <p:spPr>
            <a:xfrm>
              <a:off x="3821497" y="186049"/>
              <a:ext cx="7589520" cy="707886"/>
            </a:xfrm>
            <a:prstGeom prst="rect">
              <a:avLst/>
            </a:prstGeom>
            <a:noFill/>
          </p:spPr>
          <p:txBody>
            <a:bodyPr wrap="square" rtlCol="0">
              <a:spAutoFit/>
            </a:bodyPr>
            <a:lstStyle/>
            <a:p>
              <a:r>
                <a:rPr lang="vi-VN" sz="4000" b="1">
                  <a:solidFill>
                    <a:srgbClr val="FFFF00"/>
                  </a:solidFill>
                  <a:latin typeface="Arial" panose="020B0604020202020204" pitchFamily="34" charset="0"/>
                  <a:cs typeface="Arial" panose="020B0604020202020204" pitchFamily="34" charset="0"/>
                </a:rPr>
                <a:t>LUYỆN TẬP</a:t>
              </a:r>
              <a:endParaRPr lang="en-US" sz="4000" b="1">
                <a:solidFill>
                  <a:srgbClr val="FFFF00"/>
                </a:solidFill>
                <a:latin typeface="Arial" panose="020B0604020202020204" pitchFamily="34" charset="0"/>
                <a:cs typeface="Arial" panose="020B0604020202020204" pitchFamily="34" charset="0"/>
              </a:endParaRPr>
            </a:p>
          </p:txBody>
        </p:sp>
      </p:grpSp>
      <p:graphicFrame>
        <p:nvGraphicFramePr>
          <p:cNvPr id="2" name="Table 2">
            <a:extLst>
              <a:ext uri="{FF2B5EF4-FFF2-40B4-BE49-F238E27FC236}">
                <a16:creationId xmlns:a16="http://schemas.microsoft.com/office/drawing/2014/main" id="{3CA6E1D7-D8F9-477D-A253-6B5CD27B2C57}"/>
              </a:ext>
            </a:extLst>
          </p:cNvPr>
          <p:cNvGraphicFramePr>
            <a:graphicFrameLocks noGrp="1"/>
          </p:cNvGraphicFramePr>
          <p:nvPr>
            <p:extLst>
              <p:ext uri="{D42A27DB-BD31-4B8C-83A1-F6EECF244321}">
                <p14:modId xmlns:p14="http://schemas.microsoft.com/office/powerpoint/2010/main" val="3706429329"/>
              </p:ext>
            </p:extLst>
          </p:nvPr>
        </p:nvGraphicFramePr>
        <p:xfrm>
          <a:off x="807177" y="3143117"/>
          <a:ext cx="10231883" cy="2693131"/>
        </p:xfrm>
        <a:graphic>
          <a:graphicData uri="http://schemas.openxmlformats.org/drawingml/2006/table">
            <a:tbl>
              <a:tblPr firstRow="1" bandRow="1">
                <a:tableStyleId>{5C22544A-7EE6-4342-B048-85BDC9FD1C3A}</a:tableStyleId>
              </a:tblPr>
              <a:tblGrid>
                <a:gridCol w="4703654">
                  <a:extLst>
                    <a:ext uri="{9D8B030D-6E8A-4147-A177-3AD203B41FA5}">
                      <a16:colId xmlns:a16="http://schemas.microsoft.com/office/drawing/2014/main" val="2509902104"/>
                    </a:ext>
                  </a:extLst>
                </a:gridCol>
                <a:gridCol w="5528229">
                  <a:extLst>
                    <a:ext uri="{9D8B030D-6E8A-4147-A177-3AD203B41FA5}">
                      <a16:colId xmlns:a16="http://schemas.microsoft.com/office/drawing/2014/main" val="320320744"/>
                    </a:ext>
                  </a:extLst>
                </a:gridCol>
              </a:tblGrid>
              <a:tr h="738953">
                <a:tc>
                  <a:txBody>
                    <a:bodyPr/>
                    <a:lstStyle/>
                    <a:p>
                      <a:pPr algn="ctr"/>
                      <a:r>
                        <a:rPr lang="vi-VN" sz="2800">
                          <a:latin typeface="Arial" panose="020B0604020202020204" pitchFamily="34" charset="0"/>
                          <a:cs typeface="Arial" panose="020B0604020202020204" pitchFamily="34" charset="0"/>
                        </a:rPr>
                        <a:t>Loại Môi trường</a:t>
                      </a:r>
                      <a:endParaRPr lang="en-US" sz="2800">
                        <a:latin typeface="Arial" panose="020B0604020202020204" pitchFamily="34" charset="0"/>
                        <a:cs typeface="Arial" panose="020B0604020202020204" pitchFamily="34" charset="0"/>
                      </a:endParaRPr>
                    </a:p>
                  </a:txBody>
                  <a:tcPr/>
                </a:tc>
                <a:tc>
                  <a:txBody>
                    <a:bodyPr/>
                    <a:lstStyle/>
                    <a:p>
                      <a:pPr algn="ctr"/>
                      <a:r>
                        <a:rPr lang="vi-VN" sz="2800">
                          <a:latin typeface="Arial" panose="020B0604020202020204" pitchFamily="34" charset="0"/>
                          <a:cs typeface="Arial" panose="020B0604020202020204" pitchFamily="34" charset="0"/>
                        </a:rPr>
                        <a:t>Biện pháp bảo vệ</a:t>
                      </a:r>
                      <a:endParaRPr lang="en-US"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38931916"/>
                  </a:ext>
                </a:extLst>
              </a:tr>
              <a:tr h="674546">
                <a:tc>
                  <a:txBody>
                    <a:bodyPr/>
                    <a:lstStyle/>
                    <a:p>
                      <a:r>
                        <a:rPr lang="vi-VN" sz="2800" b="0">
                          <a:solidFill>
                            <a:srgbClr val="1B04FA"/>
                          </a:solidFill>
                          <a:latin typeface="Arial" panose="020B0604020202020204" pitchFamily="34" charset="0"/>
                          <a:cs typeface="Arial" panose="020B0604020202020204" pitchFamily="34" charset="0"/>
                        </a:rPr>
                        <a:t>Môi trường không khí</a:t>
                      </a:r>
                    </a:p>
                    <a:p>
                      <a:endParaRPr lang="en-US" sz="2800" b="0">
                        <a:solidFill>
                          <a:srgbClr val="1B04FA"/>
                        </a:solidFill>
                        <a:latin typeface="Arial" panose="020B0604020202020204" pitchFamily="34" charset="0"/>
                        <a:cs typeface="Arial" panose="020B0604020202020204" pitchFamily="34" charset="0"/>
                      </a:endParaRPr>
                    </a:p>
                  </a:txBody>
                  <a:tcPr>
                    <a:solidFill>
                      <a:srgbClr val="FCFEB0"/>
                    </a:solidFill>
                  </a:tcPr>
                </a:tc>
                <a:tc>
                  <a:txBody>
                    <a:bodyPr/>
                    <a:lstStyle/>
                    <a:p>
                      <a:endParaRPr lang="en-US" sz="2800">
                        <a:latin typeface="Arial" panose="020B0604020202020204" pitchFamily="34" charset="0"/>
                        <a:cs typeface="Arial" panose="020B0604020202020204" pitchFamily="34" charset="0"/>
                      </a:endParaRPr>
                    </a:p>
                  </a:txBody>
                  <a:tcPr>
                    <a:solidFill>
                      <a:srgbClr val="FCFEB0"/>
                    </a:solidFill>
                  </a:tcPr>
                </a:tc>
                <a:extLst>
                  <a:ext uri="{0D108BD9-81ED-4DB2-BD59-A6C34878D82A}">
                    <a16:rowId xmlns:a16="http://schemas.microsoft.com/office/drawing/2014/main" val="1748902597"/>
                  </a:ext>
                </a:extLst>
              </a:tr>
              <a:tr h="1009298">
                <a:tc>
                  <a:txBody>
                    <a:bodyPr/>
                    <a:lstStyle/>
                    <a:p>
                      <a:r>
                        <a:rPr lang="vi-VN" sz="2800" b="0">
                          <a:solidFill>
                            <a:srgbClr val="1B04FA"/>
                          </a:solidFill>
                          <a:latin typeface="Arial" panose="020B0604020202020204" pitchFamily="34" charset="0"/>
                          <a:cs typeface="Arial" panose="020B0604020202020204" pitchFamily="34" charset="0"/>
                        </a:rPr>
                        <a:t>Môi trường nước</a:t>
                      </a:r>
                      <a:endParaRPr lang="en-US" sz="2800" b="0">
                        <a:solidFill>
                          <a:srgbClr val="1B04FA"/>
                        </a:solidFill>
                        <a:latin typeface="Arial" panose="020B0604020202020204" pitchFamily="34" charset="0"/>
                        <a:cs typeface="Arial" panose="020B0604020202020204" pitchFamily="34" charset="0"/>
                      </a:endParaRPr>
                    </a:p>
                  </a:txBody>
                  <a:tcPr>
                    <a:solidFill>
                      <a:schemeClr val="accent4">
                        <a:lumMod val="40000"/>
                        <a:lumOff val="60000"/>
                      </a:schemeClr>
                    </a:solidFill>
                  </a:tcPr>
                </a:tc>
                <a:tc>
                  <a:txBody>
                    <a:bodyPr/>
                    <a:lstStyle/>
                    <a:p>
                      <a:endParaRPr lang="en-US" sz="2800">
                        <a:latin typeface="Arial" panose="020B0604020202020204" pitchFamily="34" charset="0"/>
                        <a:cs typeface="Arial" panose="020B0604020202020204" pitchFamily="34" charset="0"/>
                      </a:endParaRPr>
                    </a:p>
                  </a:txBody>
                  <a:tcPr>
                    <a:solidFill>
                      <a:schemeClr val="accent4">
                        <a:lumMod val="40000"/>
                        <a:lumOff val="60000"/>
                      </a:schemeClr>
                    </a:solidFill>
                  </a:tcPr>
                </a:tc>
                <a:extLst>
                  <a:ext uri="{0D108BD9-81ED-4DB2-BD59-A6C34878D82A}">
                    <a16:rowId xmlns:a16="http://schemas.microsoft.com/office/drawing/2014/main" val="1396493868"/>
                  </a:ext>
                </a:extLst>
              </a:tr>
            </a:tbl>
          </a:graphicData>
        </a:graphic>
      </p:graphicFrame>
      <p:sp>
        <p:nvSpPr>
          <p:cNvPr id="6" name="Rectangle 5">
            <a:extLst>
              <a:ext uri="{FF2B5EF4-FFF2-40B4-BE49-F238E27FC236}">
                <a16:creationId xmlns:a16="http://schemas.microsoft.com/office/drawing/2014/main" id="{935DE95D-B1C2-42FE-894D-5FCE184ACA84}"/>
              </a:ext>
            </a:extLst>
          </p:cNvPr>
          <p:cNvSpPr/>
          <p:nvPr/>
        </p:nvSpPr>
        <p:spPr>
          <a:xfrm>
            <a:off x="2640998" y="2429400"/>
            <a:ext cx="7677102" cy="523220"/>
          </a:xfrm>
          <a:prstGeom prst="rect">
            <a:avLst/>
          </a:prstGeom>
        </p:spPr>
        <p:txBody>
          <a:bodyPr wrap="none">
            <a:spAutoFit/>
          </a:bodyPr>
          <a:lstStyle/>
          <a:p>
            <a:r>
              <a:rPr lang="vi-VN" sz="2800" b="1">
                <a:solidFill>
                  <a:srgbClr val="00B050"/>
                </a:solidFill>
              </a:rPr>
              <a:t>VẤN ĐỀ BẢO VỆ MÔI TRƯỜNG Ở CHÂU ÂU</a:t>
            </a:r>
            <a:endParaRPr lang="en-US" sz="2800"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649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735946" y="1731680"/>
            <a:ext cx="3410603" cy="341376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821" tIns="60910" rIns="121821" bIns="60910" rtlCol="0" anchor="ctr"/>
          <a:lstStyle/>
          <a:p>
            <a:pPr algn="ctr"/>
            <a:r>
              <a:rPr lang="en-US" sz="4329" b="1">
                <a:latin typeface="Arial" pitchFamily="34" charset="0"/>
                <a:cs typeface="Arial" pitchFamily="34" charset="0"/>
              </a:rPr>
              <a:t>  </a:t>
            </a:r>
            <a:r>
              <a:rPr lang="en-US" sz="6000" b="1">
                <a:latin typeface="Arial" pitchFamily="34" charset="0"/>
                <a:cs typeface="Arial" pitchFamily="34" charset="0"/>
              </a:rPr>
              <a:t>Dặn dò</a:t>
            </a:r>
          </a:p>
        </p:txBody>
      </p:sp>
      <p:sp>
        <p:nvSpPr>
          <p:cNvPr id="5" name="Block Arc 4"/>
          <p:cNvSpPr/>
          <p:nvPr/>
        </p:nvSpPr>
        <p:spPr>
          <a:xfrm>
            <a:off x="-3898054" y="-219541"/>
            <a:ext cx="7290338" cy="7297088"/>
          </a:xfrm>
          <a:prstGeom prst="blockArc">
            <a:avLst>
              <a:gd name="adj1" fmla="val 18900000"/>
              <a:gd name="adj2" fmla="val 2700000"/>
              <a:gd name="adj3" fmla="val 395"/>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5"/>
          <p:cNvSpPr/>
          <p:nvPr/>
        </p:nvSpPr>
        <p:spPr>
          <a:xfrm>
            <a:off x="2974669" y="1261535"/>
            <a:ext cx="9019958" cy="1083733"/>
          </a:xfrm>
          <a:custGeom>
            <a:avLst/>
            <a:gdLst>
              <a:gd name="connsiteX0" fmla="*/ 0 w 6771233"/>
              <a:gd name="connsiteY0" fmla="*/ 0 h 812800"/>
              <a:gd name="connsiteX1" fmla="*/ 6771233 w 6771233"/>
              <a:gd name="connsiteY1" fmla="*/ 0 h 812800"/>
              <a:gd name="connsiteX2" fmla="*/ 6771233 w 6771233"/>
              <a:gd name="connsiteY2" fmla="*/ 812800 h 812800"/>
              <a:gd name="connsiteX3" fmla="*/ 0 w 6771233"/>
              <a:gd name="connsiteY3" fmla="*/ 812800 h 812800"/>
              <a:gd name="connsiteX4" fmla="*/ 0 w 6771233"/>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1233" h="812800">
                <a:moveTo>
                  <a:pt x="0" y="0"/>
                </a:moveTo>
                <a:lnTo>
                  <a:pt x="6771233" y="0"/>
                </a:lnTo>
                <a:lnTo>
                  <a:pt x="6771233" y="812800"/>
                </a:lnTo>
                <a:lnTo>
                  <a:pt x="0" y="812800"/>
                </a:lnTo>
                <a:lnTo>
                  <a:pt x="0" y="0"/>
                </a:lnTo>
                <a:close/>
              </a:path>
            </a:pathLst>
          </a:custGeom>
          <a:no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59514" tIns="94750" rIns="94750" bIns="94750" numCol="1" spcCol="2541" anchor="ctr" anchorCtr="0">
            <a:noAutofit/>
          </a:bodyPr>
          <a:lstStyle/>
          <a:p>
            <a:pPr defTabSz="1657994">
              <a:lnSpc>
                <a:spcPct val="90000"/>
              </a:lnSpc>
              <a:spcBef>
                <a:spcPct val="0"/>
              </a:spcBef>
              <a:spcAft>
                <a:spcPct val="35000"/>
              </a:spcAft>
            </a:pPr>
            <a:r>
              <a:rPr lang="en-US" sz="3730" b="1">
                <a:solidFill>
                  <a:srgbClr val="00B050"/>
                </a:solidFill>
                <a:latin typeface="Arial" pitchFamily="34" charset="0"/>
                <a:cs typeface="Arial" pitchFamily="34" charset="0"/>
              </a:rPr>
              <a:t>Xem lại bài đã học</a:t>
            </a:r>
          </a:p>
        </p:txBody>
      </p:sp>
      <p:sp>
        <p:nvSpPr>
          <p:cNvPr id="7" name="Oval 6"/>
          <p:cNvSpPr/>
          <p:nvPr/>
        </p:nvSpPr>
        <p:spPr>
          <a:xfrm>
            <a:off x="2297962" y="1126068"/>
            <a:ext cx="1353413" cy="1354666"/>
          </a:xfrm>
          <a:prstGeom prst="ellipse">
            <a:avLst/>
          </a:prstGeom>
          <a:solidFill>
            <a:srgbClr val="00B050"/>
          </a:solid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lIns="121821" tIns="60910" rIns="121821" bIns="60910"/>
          <a:lstStyle/>
          <a:p>
            <a:pPr algn="ctr">
              <a:spcBef>
                <a:spcPts val="799"/>
              </a:spcBef>
            </a:pPr>
            <a:r>
              <a:rPr lang="en-US" sz="5328" b="1">
                <a:solidFill>
                  <a:schemeClr val="bg1"/>
                </a:solidFill>
                <a:latin typeface="Arial" pitchFamily="34" charset="0"/>
                <a:cs typeface="Arial" pitchFamily="34" charset="0"/>
              </a:rPr>
              <a:t>1</a:t>
            </a:r>
          </a:p>
        </p:txBody>
      </p:sp>
      <p:sp>
        <p:nvSpPr>
          <p:cNvPr id="8" name="Freeform 7"/>
          <p:cNvSpPr/>
          <p:nvPr/>
        </p:nvSpPr>
        <p:spPr>
          <a:xfrm>
            <a:off x="3368241" y="2887134"/>
            <a:ext cx="8626387" cy="1083733"/>
          </a:xfrm>
          <a:custGeom>
            <a:avLst/>
            <a:gdLst>
              <a:gd name="connsiteX0" fmla="*/ 0 w 6475780"/>
              <a:gd name="connsiteY0" fmla="*/ 0 h 812800"/>
              <a:gd name="connsiteX1" fmla="*/ 6475780 w 6475780"/>
              <a:gd name="connsiteY1" fmla="*/ 0 h 812800"/>
              <a:gd name="connsiteX2" fmla="*/ 6475780 w 6475780"/>
              <a:gd name="connsiteY2" fmla="*/ 812800 h 812800"/>
              <a:gd name="connsiteX3" fmla="*/ 0 w 6475780"/>
              <a:gd name="connsiteY3" fmla="*/ 812800 h 812800"/>
              <a:gd name="connsiteX4" fmla="*/ 0 w 6475780"/>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5780" h="812800">
                <a:moveTo>
                  <a:pt x="0" y="0"/>
                </a:moveTo>
                <a:lnTo>
                  <a:pt x="6475780" y="0"/>
                </a:lnTo>
                <a:lnTo>
                  <a:pt x="6475780" y="812800"/>
                </a:lnTo>
                <a:lnTo>
                  <a:pt x="0" y="812800"/>
                </a:lnTo>
                <a:lnTo>
                  <a:pt x="0" y="0"/>
                </a:lnTo>
                <a:close/>
              </a:path>
            </a:pathLst>
          </a:custGeom>
          <a:noFill/>
          <a:ln>
            <a:solidFill>
              <a:srgbClr val="FF99CC"/>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59514" tIns="94750" rIns="94750" bIns="94750" numCol="1" spcCol="2541" anchor="ctr" anchorCtr="0">
            <a:noAutofit/>
          </a:bodyPr>
          <a:lstStyle/>
          <a:p>
            <a:pPr defTabSz="1657994">
              <a:lnSpc>
                <a:spcPct val="90000"/>
              </a:lnSpc>
              <a:spcBef>
                <a:spcPct val="0"/>
              </a:spcBef>
              <a:spcAft>
                <a:spcPct val="35000"/>
              </a:spcAft>
            </a:pPr>
            <a:r>
              <a:rPr lang="en-US" sz="3730" b="1">
                <a:solidFill>
                  <a:srgbClr val="FF99CC"/>
                </a:solidFill>
                <a:latin typeface="Arial" pitchFamily="34" charset="0"/>
                <a:cs typeface="Arial" pitchFamily="34" charset="0"/>
              </a:rPr>
              <a:t>Hoàn thành bài tập SBT</a:t>
            </a:r>
          </a:p>
        </p:txBody>
      </p:sp>
      <p:sp>
        <p:nvSpPr>
          <p:cNvPr id="9" name="Oval 8"/>
          <p:cNvSpPr/>
          <p:nvPr/>
        </p:nvSpPr>
        <p:spPr>
          <a:xfrm>
            <a:off x="2691535" y="2751666"/>
            <a:ext cx="1353413" cy="1354666"/>
          </a:xfrm>
          <a:prstGeom prst="ellipse">
            <a:avLst/>
          </a:prstGeom>
          <a:solidFill>
            <a:srgbClr val="FF99CC"/>
          </a:solid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lIns="121821" tIns="60910" rIns="121821" bIns="60910"/>
          <a:lstStyle/>
          <a:p>
            <a:pPr algn="ctr"/>
            <a:r>
              <a:rPr lang="en-US" sz="5328" b="1">
                <a:solidFill>
                  <a:schemeClr val="bg1"/>
                </a:solidFill>
                <a:latin typeface="Arial" pitchFamily="34" charset="0"/>
                <a:cs typeface="Arial" pitchFamily="34" charset="0"/>
              </a:rPr>
              <a:t>2</a:t>
            </a:r>
          </a:p>
        </p:txBody>
      </p:sp>
      <p:sp>
        <p:nvSpPr>
          <p:cNvPr id="10" name="Freeform 9"/>
          <p:cNvSpPr/>
          <p:nvPr/>
        </p:nvSpPr>
        <p:spPr>
          <a:xfrm>
            <a:off x="2974669" y="4241800"/>
            <a:ext cx="9019958" cy="1761065"/>
          </a:xfrm>
          <a:custGeom>
            <a:avLst/>
            <a:gdLst>
              <a:gd name="connsiteX0" fmla="*/ 0 w 6771233"/>
              <a:gd name="connsiteY0" fmla="*/ 0 h 812800"/>
              <a:gd name="connsiteX1" fmla="*/ 6771233 w 6771233"/>
              <a:gd name="connsiteY1" fmla="*/ 0 h 812800"/>
              <a:gd name="connsiteX2" fmla="*/ 6771233 w 6771233"/>
              <a:gd name="connsiteY2" fmla="*/ 812800 h 812800"/>
              <a:gd name="connsiteX3" fmla="*/ 0 w 6771233"/>
              <a:gd name="connsiteY3" fmla="*/ 812800 h 812800"/>
              <a:gd name="connsiteX4" fmla="*/ 0 w 6771233"/>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1233" h="812800">
                <a:moveTo>
                  <a:pt x="0" y="0"/>
                </a:moveTo>
                <a:lnTo>
                  <a:pt x="6771233" y="0"/>
                </a:lnTo>
                <a:lnTo>
                  <a:pt x="6771233" y="812800"/>
                </a:lnTo>
                <a:lnTo>
                  <a:pt x="0" y="812800"/>
                </a:lnTo>
                <a:lnTo>
                  <a:pt x="0" y="0"/>
                </a:lnTo>
                <a:close/>
              </a:path>
            </a:pathLst>
          </a:custGeom>
          <a:noFill/>
          <a:ln>
            <a:solidFill>
              <a:srgbClr val="3399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59514" tIns="94750" rIns="94750" bIns="94750" numCol="1" spcCol="2541" anchor="ctr" anchorCtr="0">
            <a:noAutofit/>
          </a:bodyPr>
          <a:lstStyle/>
          <a:p>
            <a:r>
              <a:rPr lang="en-US" sz="3730" b="1">
                <a:solidFill>
                  <a:srgbClr val="3399FF"/>
                </a:solidFill>
                <a:latin typeface="Arial" pitchFamily="34" charset="0"/>
                <a:cs typeface="Arial" pitchFamily="34" charset="0"/>
              </a:rPr>
              <a:t>Chuẩn bị bài 30: Kinh tế Châu Phi.</a:t>
            </a:r>
            <a:endParaRPr lang="en-US" sz="4000" b="1">
              <a:solidFill>
                <a:srgbClr val="00B0F0"/>
              </a:solidFill>
              <a:latin typeface="Arial" panose="020B0604020202020204" pitchFamily="34" charset="0"/>
              <a:cs typeface="Arial" panose="020B0604020202020204" pitchFamily="34" charset="0"/>
            </a:endParaRPr>
          </a:p>
        </p:txBody>
      </p:sp>
      <p:sp>
        <p:nvSpPr>
          <p:cNvPr id="11" name="Oval 10"/>
          <p:cNvSpPr/>
          <p:nvPr/>
        </p:nvSpPr>
        <p:spPr>
          <a:xfrm>
            <a:off x="2297962" y="4377267"/>
            <a:ext cx="1353413" cy="1354666"/>
          </a:xfrm>
          <a:prstGeom prst="ellipse">
            <a:avLst/>
          </a:prstGeom>
          <a:solidFill>
            <a:srgbClr val="3399FF"/>
          </a:solid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lIns="121821" tIns="60910" rIns="121821" bIns="60910"/>
          <a:lstStyle/>
          <a:p>
            <a:pPr algn="ctr"/>
            <a:r>
              <a:rPr lang="en-US" sz="4795" b="1">
                <a:solidFill>
                  <a:schemeClr val="bg1"/>
                </a:solidFill>
                <a:latin typeface="Arial" pitchFamily="34" charset="0"/>
                <a:cs typeface="Arial" pitchFamily="34" charset="0"/>
              </a:rPr>
              <a:t>3</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2687" y="97855"/>
            <a:ext cx="2943674" cy="2056426"/>
          </a:xfrm>
          <a:prstGeom prst="rect">
            <a:avLst/>
          </a:prstGeom>
        </p:spPr>
      </p:pic>
    </p:spTree>
    <p:extLst>
      <p:ext uri="{BB962C8B-B14F-4D97-AF65-F5344CB8AC3E}">
        <p14:creationId xmlns:p14="http://schemas.microsoft.com/office/powerpoint/2010/main" val="14627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par>
                                <p:cTn id="36" presetID="10" presetClass="entr" presetSubtype="0"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op hình nền cảm ơn Thank You đẹp dễ thương và ý nghĩa nhất">
            <a:extLst>
              <a:ext uri="{FF2B5EF4-FFF2-40B4-BE49-F238E27FC236}">
                <a16:creationId xmlns:a16="http://schemas.microsoft.com/office/drawing/2014/main" id="{3C98EE2A-9ACE-4614-83A5-D7B71BAF65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297" r="-1" b="2603"/>
          <a:stretch/>
        </p:blipFill>
        <p:spPr bwMode="auto">
          <a:xfrm>
            <a:off x="321733" y="321733"/>
            <a:ext cx="11548534" cy="6214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9107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 name="Nhóm 1">
            <a:extLst>
              <a:ext uri="{FF2B5EF4-FFF2-40B4-BE49-F238E27FC236}">
                <a16:creationId xmlns:a16="http://schemas.microsoft.com/office/drawing/2014/main" id="{40D5FB2E-42FE-4858-AE07-3235468194F4}"/>
              </a:ext>
            </a:extLst>
          </p:cNvPr>
          <p:cNvGrpSpPr/>
          <p:nvPr/>
        </p:nvGrpSpPr>
        <p:grpSpPr>
          <a:xfrm>
            <a:off x="0" y="0"/>
            <a:ext cx="12206068" cy="6858000"/>
            <a:chOff x="-14068" y="0"/>
            <a:chExt cx="12206068" cy="6858000"/>
          </a:xfrm>
        </p:grpSpPr>
        <p:grpSp>
          <p:nvGrpSpPr>
            <p:cNvPr id="88" name="Nhóm 2">
              <a:extLst>
                <a:ext uri="{FF2B5EF4-FFF2-40B4-BE49-F238E27FC236}">
                  <a16:creationId xmlns:a16="http://schemas.microsoft.com/office/drawing/2014/main" id="{7F93BA19-11E0-4EC1-BD01-BEB95A7616EE}"/>
                </a:ext>
              </a:extLst>
            </p:cNvPr>
            <p:cNvGrpSpPr/>
            <p:nvPr/>
          </p:nvGrpSpPr>
          <p:grpSpPr>
            <a:xfrm>
              <a:off x="-14068" y="0"/>
              <a:ext cx="12206068" cy="6858000"/>
              <a:chOff x="-14068" y="0"/>
              <a:chExt cx="12206068" cy="6858000"/>
            </a:xfrm>
          </p:grpSpPr>
          <p:cxnSp>
            <p:nvCxnSpPr>
              <p:cNvPr id="90" name="Đường nối Thẳng 4">
                <a:extLst>
                  <a:ext uri="{FF2B5EF4-FFF2-40B4-BE49-F238E27FC236}">
                    <a16:creationId xmlns:a16="http://schemas.microsoft.com/office/drawing/2014/main" id="{738758B6-B203-4BC3-97AA-135CA8160EB9}"/>
                  </a:ext>
                </a:extLst>
              </p:cNvPr>
              <p:cNvCxnSpPr/>
              <p:nvPr/>
            </p:nvCxnSpPr>
            <p:spPr>
              <a:xfrm>
                <a:off x="0" y="33764"/>
                <a:ext cx="12192000"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1" name="Đường nối Thẳng 5">
                <a:extLst>
                  <a:ext uri="{FF2B5EF4-FFF2-40B4-BE49-F238E27FC236}">
                    <a16:creationId xmlns:a16="http://schemas.microsoft.com/office/drawing/2014/main" id="{6380600F-4B9D-4A1B-8DF7-D6FCF398F088}"/>
                  </a:ext>
                </a:extLst>
              </p:cNvPr>
              <p:cNvCxnSpPr>
                <a:cxnSpLocks/>
              </p:cNvCxnSpPr>
              <p:nvPr/>
            </p:nvCxnSpPr>
            <p:spPr>
              <a:xfrm flipV="1">
                <a:off x="14068" y="0"/>
                <a:ext cx="0" cy="685800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2" name="Đường nối Thẳng 6">
                <a:extLst>
                  <a:ext uri="{FF2B5EF4-FFF2-40B4-BE49-F238E27FC236}">
                    <a16:creationId xmlns:a16="http://schemas.microsoft.com/office/drawing/2014/main" id="{3425364A-A994-42CB-99EA-1CC5C8F1BCDB}"/>
                  </a:ext>
                </a:extLst>
              </p:cNvPr>
              <p:cNvCxnSpPr/>
              <p:nvPr/>
            </p:nvCxnSpPr>
            <p:spPr>
              <a:xfrm>
                <a:off x="-14068" y="6858000"/>
                <a:ext cx="12192000"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grpSp>
        <p:cxnSp>
          <p:nvCxnSpPr>
            <p:cNvPr id="89" name="Đường nối Thẳng 3">
              <a:extLst>
                <a:ext uri="{FF2B5EF4-FFF2-40B4-BE49-F238E27FC236}">
                  <a16:creationId xmlns:a16="http://schemas.microsoft.com/office/drawing/2014/main" id="{BCBDDC3C-C8AB-4E3A-95E2-09D3F0219D1C}"/>
                </a:ext>
              </a:extLst>
            </p:cNvPr>
            <p:cNvCxnSpPr>
              <a:cxnSpLocks/>
            </p:cNvCxnSpPr>
            <p:nvPr/>
          </p:nvCxnSpPr>
          <p:spPr>
            <a:xfrm flipV="1">
              <a:off x="12149796" y="33766"/>
              <a:ext cx="0" cy="6824234"/>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CE2EBAAB-1F47-408A-8323-22CE33D42B7E}"/>
              </a:ext>
            </a:extLst>
          </p:cNvPr>
          <p:cNvSpPr txBox="1"/>
          <p:nvPr/>
        </p:nvSpPr>
        <p:spPr>
          <a:xfrm>
            <a:off x="3551402" y="227837"/>
            <a:ext cx="5445760" cy="973042"/>
          </a:xfrm>
          <a:custGeom>
            <a:avLst/>
            <a:gdLst/>
            <a:ahLst/>
            <a:cxnLst/>
            <a:rect l="l" t="t" r="r" b="b"/>
            <a:pathLst>
              <a:path w="6208084" h="919518">
                <a:moveTo>
                  <a:pt x="5143023" y="668672"/>
                </a:moveTo>
                <a:cubicBezTo>
                  <a:pt x="5130234" y="668672"/>
                  <a:pt x="5119127" y="672963"/>
                  <a:pt x="5109704" y="681545"/>
                </a:cubicBezTo>
                <a:cubicBezTo>
                  <a:pt x="5100281" y="690127"/>
                  <a:pt x="5095569" y="701317"/>
                  <a:pt x="5095569" y="715115"/>
                </a:cubicBezTo>
                <a:cubicBezTo>
                  <a:pt x="5095569" y="729250"/>
                  <a:pt x="5100281" y="740525"/>
                  <a:pt x="5109704" y="748939"/>
                </a:cubicBezTo>
                <a:cubicBezTo>
                  <a:pt x="5119127" y="757352"/>
                  <a:pt x="5130234" y="761559"/>
                  <a:pt x="5143023" y="761559"/>
                </a:cubicBezTo>
                <a:cubicBezTo>
                  <a:pt x="5155475" y="761559"/>
                  <a:pt x="5166497" y="757352"/>
                  <a:pt x="5176089" y="748939"/>
                </a:cubicBezTo>
                <a:cubicBezTo>
                  <a:pt x="5185680" y="740525"/>
                  <a:pt x="5190476" y="729250"/>
                  <a:pt x="5190476" y="715115"/>
                </a:cubicBezTo>
                <a:cubicBezTo>
                  <a:pt x="5190476" y="701317"/>
                  <a:pt x="5185680" y="690127"/>
                  <a:pt x="5176089" y="681545"/>
                </a:cubicBezTo>
                <a:cubicBezTo>
                  <a:pt x="5166497" y="672963"/>
                  <a:pt x="5155475" y="668672"/>
                  <a:pt x="5143023" y="668672"/>
                </a:cubicBezTo>
                <a:close/>
                <a:moveTo>
                  <a:pt x="1609248" y="668672"/>
                </a:moveTo>
                <a:cubicBezTo>
                  <a:pt x="1596459" y="668672"/>
                  <a:pt x="1585353" y="672963"/>
                  <a:pt x="1575929" y="681545"/>
                </a:cubicBezTo>
                <a:cubicBezTo>
                  <a:pt x="1566506" y="690127"/>
                  <a:pt x="1561794" y="701317"/>
                  <a:pt x="1561794" y="715115"/>
                </a:cubicBezTo>
                <a:cubicBezTo>
                  <a:pt x="1561794" y="729250"/>
                  <a:pt x="1566506" y="740525"/>
                  <a:pt x="1575929" y="748939"/>
                </a:cubicBezTo>
                <a:cubicBezTo>
                  <a:pt x="1585353" y="757352"/>
                  <a:pt x="1596459" y="761559"/>
                  <a:pt x="1609248" y="761559"/>
                </a:cubicBezTo>
                <a:cubicBezTo>
                  <a:pt x="1621700" y="761559"/>
                  <a:pt x="1632722" y="757352"/>
                  <a:pt x="1642314" y="748939"/>
                </a:cubicBezTo>
                <a:cubicBezTo>
                  <a:pt x="1651905" y="740525"/>
                  <a:pt x="1656701" y="729250"/>
                  <a:pt x="1656701" y="715115"/>
                </a:cubicBezTo>
                <a:cubicBezTo>
                  <a:pt x="1656701" y="701317"/>
                  <a:pt x="1651905" y="690127"/>
                  <a:pt x="1642314" y="681545"/>
                </a:cubicBezTo>
                <a:cubicBezTo>
                  <a:pt x="1632722" y="672963"/>
                  <a:pt x="1621700" y="668672"/>
                  <a:pt x="1609248" y="668672"/>
                </a:cubicBezTo>
                <a:close/>
                <a:moveTo>
                  <a:pt x="3758840" y="500565"/>
                </a:moveTo>
                <a:lnTo>
                  <a:pt x="3813866" y="500565"/>
                </a:lnTo>
                <a:cubicBezTo>
                  <a:pt x="3828674" y="500565"/>
                  <a:pt x="3839023" y="503678"/>
                  <a:pt x="3844913" y="509904"/>
                </a:cubicBezTo>
                <a:cubicBezTo>
                  <a:pt x="3850802" y="516130"/>
                  <a:pt x="3853747" y="524796"/>
                  <a:pt x="3853747" y="535903"/>
                </a:cubicBezTo>
                <a:cubicBezTo>
                  <a:pt x="3853747" y="547009"/>
                  <a:pt x="3850886" y="555759"/>
                  <a:pt x="3845165" y="562153"/>
                </a:cubicBezTo>
                <a:cubicBezTo>
                  <a:pt x="3839443" y="568548"/>
                  <a:pt x="3829011" y="571745"/>
                  <a:pt x="3813866" y="571745"/>
                </a:cubicBezTo>
                <a:lnTo>
                  <a:pt x="3758840" y="571745"/>
                </a:lnTo>
                <a:close/>
                <a:moveTo>
                  <a:pt x="643967" y="468691"/>
                </a:moveTo>
                <a:lnTo>
                  <a:pt x="643967" y="886673"/>
                </a:lnTo>
                <a:lnTo>
                  <a:pt x="658728" y="886673"/>
                </a:lnTo>
                <a:lnTo>
                  <a:pt x="657234" y="889376"/>
                </a:lnTo>
                <a:lnTo>
                  <a:pt x="411449" y="889376"/>
                </a:lnTo>
                <a:close/>
                <a:moveTo>
                  <a:pt x="4132163" y="463208"/>
                </a:moveTo>
                <a:lnTo>
                  <a:pt x="4163462" y="535903"/>
                </a:lnTo>
                <a:lnTo>
                  <a:pt x="4101369" y="535903"/>
                </a:lnTo>
                <a:close/>
                <a:moveTo>
                  <a:pt x="643967" y="420685"/>
                </a:moveTo>
                <a:lnTo>
                  <a:pt x="657234" y="444688"/>
                </a:lnTo>
                <a:lnTo>
                  <a:pt x="643967" y="468691"/>
                </a:lnTo>
                <a:close/>
                <a:moveTo>
                  <a:pt x="2199769" y="378902"/>
                </a:moveTo>
                <a:lnTo>
                  <a:pt x="2230563" y="378902"/>
                </a:lnTo>
                <a:cubicBezTo>
                  <a:pt x="2258497" y="378902"/>
                  <a:pt x="2280457" y="387354"/>
                  <a:pt x="2296443" y="404258"/>
                </a:cubicBezTo>
                <a:cubicBezTo>
                  <a:pt x="2312429" y="421161"/>
                  <a:pt x="2320422" y="443840"/>
                  <a:pt x="2320422" y="472295"/>
                </a:cubicBezTo>
                <a:cubicBezTo>
                  <a:pt x="2320422" y="500749"/>
                  <a:pt x="2312429" y="523428"/>
                  <a:pt x="2296443" y="540332"/>
                </a:cubicBezTo>
                <a:cubicBezTo>
                  <a:pt x="2280457" y="557235"/>
                  <a:pt x="2258497" y="565687"/>
                  <a:pt x="2230563" y="565687"/>
                </a:cubicBezTo>
                <a:lnTo>
                  <a:pt x="2199769" y="565687"/>
                </a:lnTo>
                <a:close/>
                <a:moveTo>
                  <a:pt x="5142265" y="376378"/>
                </a:moveTo>
                <a:cubicBezTo>
                  <a:pt x="5156779" y="376378"/>
                  <a:pt x="5169603" y="378818"/>
                  <a:pt x="5180738" y="383698"/>
                </a:cubicBezTo>
                <a:cubicBezTo>
                  <a:pt x="5191873" y="388578"/>
                  <a:pt x="5201323" y="395309"/>
                  <a:pt x="5209087" y="403891"/>
                </a:cubicBezTo>
                <a:cubicBezTo>
                  <a:pt x="5216852" y="412473"/>
                  <a:pt x="5222759" y="422653"/>
                  <a:pt x="5226807" y="434433"/>
                </a:cubicBezTo>
                <a:cubicBezTo>
                  <a:pt x="5230857" y="446212"/>
                  <a:pt x="5232881" y="458833"/>
                  <a:pt x="5232881" y="472295"/>
                </a:cubicBezTo>
                <a:cubicBezTo>
                  <a:pt x="5232881" y="485757"/>
                  <a:pt x="5230857" y="498377"/>
                  <a:pt x="5226807" y="510156"/>
                </a:cubicBezTo>
                <a:cubicBezTo>
                  <a:pt x="5222759" y="521936"/>
                  <a:pt x="5216852" y="532116"/>
                  <a:pt x="5209087" y="540698"/>
                </a:cubicBezTo>
                <a:cubicBezTo>
                  <a:pt x="5201323" y="549280"/>
                  <a:pt x="5191873" y="556096"/>
                  <a:pt x="5180738" y="561144"/>
                </a:cubicBezTo>
                <a:cubicBezTo>
                  <a:pt x="5169603" y="566192"/>
                  <a:pt x="5156779" y="568716"/>
                  <a:pt x="5142265" y="568716"/>
                </a:cubicBezTo>
                <a:cubicBezTo>
                  <a:pt x="5127751" y="568716"/>
                  <a:pt x="5114927" y="566192"/>
                  <a:pt x="5103792" y="561144"/>
                </a:cubicBezTo>
                <a:cubicBezTo>
                  <a:pt x="5092657" y="556096"/>
                  <a:pt x="5083207" y="549280"/>
                  <a:pt x="5075443" y="540698"/>
                </a:cubicBezTo>
                <a:cubicBezTo>
                  <a:pt x="5067679" y="532116"/>
                  <a:pt x="5061772" y="521936"/>
                  <a:pt x="5057723" y="510156"/>
                </a:cubicBezTo>
                <a:cubicBezTo>
                  <a:pt x="5053674" y="498377"/>
                  <a:pt x="5051649" y="485757"/>
                  <a:pt x="5051649" y="472295"/>
                </a:cubicBezTo>
                <a:cubicBezTo>
                  <a:pt x="5051649" y="458833"/>
                  <a:pt x="5053674" y="446212"/>
                  <a:pt x="5057723" y="434433"/>
                </a:cubicBezTo>
                <a:cubicBezTo>
                  <a:pt x="5061772" y="422653"/>
                  <a:pt x="5067679" y="412473"/>
                  <a:pt x="5075443" y="403891"/>
                </a:cubicBezTo>
                <a:cubicBezTo>
                  <a:pt x="5083207" y="395309"/>
                  <a:pt x="5092657" y="388578"/>
                  <a:pt x="5103792" y="383698"/>
                </a:cubicBezTo>
                <a:cubicBezTo>
                  <a:pt x="5114927" y="378818"/>
                  <a:pt x="5127751" y="376378"/>
                  <a:pt x="5142265" y="376378"/>
                </a:cubicBezTo>
                <a:close/>
                <a:moveTo>
                  <a:pt x="1608490" y="376378"/>
                </a:moveTo>
                <a:cubicBezTo>
                  <a:pt x="1623004" y="376378"/>
                  <a:pt x="1635829" y="378818"/>
                  <a:pt x="1646964" y="383698"/>
                </a:cubicBezTo>
                <a:cubicBezTo>
                  <a:pt x="1658099" y="388578"/>
                  <a:pt x="1667548" y="395309"/>
                  <a:pt x="1675313" y="403891"/>
                </a:cubicBezTo>
                <a:cubicBezTo>
                  <a:pt x="1683077" y="412473"/>
                  <a:pt x="1688984" y="422653"/>
                  <a:pt x="1693033" y="434433"/>
                </a:cubicBezTo>
                <a:cubicBezTo>
                  <a:pt x="1697082" y="446212"/>
                  <a:pt x="1699107" y="458833"/>
                  <a:pt x="1699107" y="472295"/>
                </a:cubicBezTo>
                <a:cubicBezTo>
                  <a:pt x="1699107" y="485757"/>
                  <a:pt x="1697082" y="498377"/>
                  <a:pt x="1693033" y="510156"/>
                </a:cubicBezTo>
                <a:cubicBezTo>
                  <a:pt x="1688984" y="521936"/>
                  <a:pt x="1683077" y="532116"/>
                  <a:pt x="1675313" y="540698"/>
                </a:cubicBezTo>
                <a:cubicBezTo>
                  <a:pt x="1667548" y="549280"/>
                  <a:pt x="1658099" y="556096"/>
                  <a:pt x="1646964" y="561144"/>
                </a:cubicBezTo>
                <a:cubicBezTo>
                  <a:pt x="1635829" y="566192"/>
                  <a:pt x="1623004" y="568716"/>
                  <a:pt x="1608490" y="568716"/>
                </a:cubicBezTo>
                <a:cubicBezTo>
                  <a:pt x="1593977" y="568716"/>
                  <a:pt x="1581152" y="566192"/>
                  <a:pt x="1570017" y="561144"/>
                </a:cubicBezTo>
                <a:cubicBezTo>
                  <a:pt x="1558882" y="556096"/>
                  <a:pt x="1549433" y="549280"/>
                  <a:pt x="1541668" y="540698"/>
                </a:cubicBezTo>
                <a:cubicBezTo>
                  <a:pt x="1533904" y="532116"/>
                  <a:pt x="1527997" y="521936"/>
                  <a:pt x="1523948" y="510156"/>
                </a:cubicBezTo>
                <a:cubicBezTo>
                  <a:pt x="1519899" y="498377"/>
                  <a:pt x="1517874" y="485757"/>
                  <a:pt x="1517874" y="472295"/>
                </a:cubicBezTo>
                <a:cubicBezTo>
                  <a:pt x="1517874" y="458833"/>
                  <a:pt x="1519899" y="446212"/>
                  <a:pt x="1523948" y="434433"/>
                </a:cubicBezTo>
                <a:cubicBezTo>
                  <a:pt x="1527997" y="422653"/>
                  <a:pt x="1533904" y="412473"/>
                  <a:pt x="1541668" y="403891"/>
                </a:cubicBezTo>
                <a:cubicBezTo>
                  <a:pt x="1549433" y="395309"/>
                  <a:pt x="1558882" y="388578"/>
                  <a:pt x="1570017" y="383698"/>
                </a:cubicBezTo>
                <a:cubicBezTo>
                  <a:pt x="1581152" y="378818"/>
                  <a:pt x="1593977" y="376378"/>
                  <a:pt x="1608490" y="376378"/>
                </a:cubicBezTo>
                <a:close/>
                <a:moveTo>
                  <a:pt x="3758840" y="372844"/>
                </a:moveTo>
                <a:lnTo>
                  <a:pt x="3807303" y="372844"/>
                </a:lnTo>
                <a:cubicBezTo>
                  <a:pt x="3820092" y="372844"/>
                  <a:pt x="3828927" y="375621"/>
                  <a:pt x="3833807" y="381174"/>
                </a:cubicBezTo>
                <a:cubicBezTo>
                  <a:pt x="3838687" y="386727"/>
                  <a:pt x="3841127" y="394383"/>
                  <a:pt x="3841127" y="404143"/>
                </a:cubicBezTo>
                <a:cubicBezTo>
                  <a:pt x="3841127" y="413903"/>
                  <a:pt x="3838518" y="421476"/>
                  <a:pt x="3833302" y="426860"/>
                </a:cubicBezTo>
                <a:cubicBezTo>
                  <a:pt x="3828085" y="432245"/>
                  <a:pt x="3819082" y="434938"/>
                  <a:pt x="3806293" y="434938"/>
                </a:cubicBezTo>
                <a:lnTo>
                  <a:pt x="3758840" y="434938"/>
                </a:lnTo>
                <a:close/>
                <a:moveTo>
                  <a:pt x="4612966" y="300654"/>
                </a:moveTo>
                <a:lnTo>
                  <a:pt x="4612966" y="643935"/>
                </a:lnTo>
                <a:lnTo>
                  <a:pt x="4704844" y="643935"/>
                </a:lnTo>
                <a:lnTo>
                  <a:pt x="4704844" y="509652"/>
                </a:lnTo>
                <a:lnTo>
                  <a:pt x="4823983" y="509652"/>
                </a:lnTo>
                <a:lnTo>
                  <a:pt x="4823983" y="643935"/>
                </a:lnTo>
                <a:lnTo>
                  <a:pt x="4915861" y="643935"/>
                </a:lnTo>
                <a:lnTo>
                  <a:pt x="4915861" y="300654"/>
                </a:lnTo>
                <a:lnTo>
                  <a:pt x="4823983" y="300654"/>
                </a:lnTo>
                <a:lnTo>
                  <a:pt x="4823983" y="432413"/>
                </a:lnTo>
                <a:lnTo>
                  <a:pt x="4704844" y="432413"/>
                </a:lnTo>
                <a:lnTo>
                  <a:pt x="4704844" y="300654"/>
                </a:lnTo>
                <a:close/>
                <a:moveTo>
                  <a:pt x="4338760" y="300654"/>
                </a:moveTo>
                <a:lnTo>
                  <a:pt x="4338760" y="643935"/>
                </a:lnTo>
                <a:lnTo>
                  <a:pt x="4430638" y="643935"/>
                </a:lnTo>
                <a:lnTo>
                  <a:pt x="4430638" y="300654"/>
                </a:lnTo>
                <a:close/>
                <a:moveTo>
                  <a:pt x="3669991" y="300654"/>
                </a:moveTo>
                <a:lnTo>
                  <a:pt x="3669991" y="643935"/>
                </a:lnTo>
                <a:lnTo>
                  <a:pt x="3814371" y="643935"/>
                </a:lnTo>
                <a:cubicBezTo>
                  <a:pt x="3857449" y="643935"/>
                  <a:pt x="3890095" y="635269"/>
                  <a:pt x="3912307" y="617937"/>
                </a:cubicBezTo>
                <a:cubicBezTo>
                  <a:pt x="3934519" y="600604"/>
                  <a:pt x="3945625" y="576120"/>
                  <a:pt x="3945625" y="544485"/>
                </a:cubicBezTo>
                <a:cubicBezTo>
                  <a:pt x="3945625" y="532369"/>
                  <a:pt x="3943859" y="521683"/>
                  <a:pt x="3940325" y="512428"/>
                </a:cubicBezTo>
                <a:cubicBezTo>
                  <a:pt x="3936791" y="503173"/>
                  <a:pt x="3932163" y="495264"/>
                  <a:pt x="3926442" y="488701"/>
                </a:cubicBezTo>
                <a:cubicBezTo>
                  <a:pt x="3920721" y="482139"/>
                  <a:pt x="3914158" y="476838"/>
                  <a:pt x="3906754" y="472799"/>
                </a:cubicBezTo>
                <a:cubicBezTo>
                  <a:pt x="3899349" y="468761"/>
                  <a:pt x="3891609" y="465564"/>
                  <a:pt x="3883532" y="463208"/>
                </a:cubicBezTo>
                <a:cubicBezTo>
                  <a:pt x="3897330" y="458159"/>
                  <a:pt x="3908689" y="449746"/>
                  <a:pt x="3917607" y="437966"/>
                </a:cubicBezTo>
                <a:cubicBezTo>
                  <a:pt x="3926526" y="426187"/>
                  <a:pt x="3930985" y="410033"/>
                  <a:pt x="3930985" y="389503"/>
                </a:cubicBezTo>
                <a:cubicBezTo>
                  <a:pt x="3930985" y="360560"/>
                  <a:pt x="3920889" y="338516"/>
                  <a:pt x="3900696" y="323371"/>
                </a:cubicBezTo>
                <a:cubicBezTo>
                  <a:pt x="3880503" y="308226"/>
                  <a:pt x="3853242" y="300654"/>
                  <a:pt x="3818914" y="300654"/>
                </a:cubicBezTo>
                <a:close/>
                <a:moveTo>
                  <a:pt x="2447257" y="300654"/>
                </a:moveTo>
                <a:lnTo>
                  <a:pt x="2447257" y="511166"/>
                </a:lnTo>
                <a:cubicBezTo>
                  <a:pt x="2447257" y="534388"/>
                  <a:pt x="2450959" y="554581"/>
                  <a:pt x="2458363" y="571745"/>
                </a:cubicBezTo>
                <a:cubicBezTo>
                  <a:pt x="2465767" y="588909"/>
                  <a:pt x="2476116" y="603213"/>
                  <a:pt x="2489410" y="614655"/>
                </a:cubicBezTo>
                <a:cubicBezTo>
                  <a:pt x="2502704" y="626098"/>
                  <a:pt x="2518438" y="634680"/>
                  <a:pt x="2536611" y="640401"/>
                </a:cubicBezTo>
                <a:cubicBezTo>
                  <a:pt x="2554785" y="646123"/>
                  <a:pt x="2574641" y="648983"/>
                  <a:pt x="2596181" y="648983"/>
                </a:cubicBezTo>
                <a:cubicBezTo>
                  <a:pt x="2617720" y="648983"/>
                  <a:pt x="2637576" y="646123"/>
                  <a:pt x="2655750" y="640401"/>
                </a:cubicBezTo>
                <a:cubicBezTo>
                  <a:pt x="2673924" y="634680"/>
                  <a:pt x="2689657" y="626098"/>
                  <a:pt x="2702951" y="614655"/>
                </a:cubicBezTo>
                <a:cubicBezTo>
                  <a:pt x="2716245" y="603213"/>
                  <a:pt x="2726593" y="588909"/>
                  <a:pt x="2733998" y="571745"/>
                </a:cubicBezTo>
                <a:cubicBezTo>
                  <a:pt x="2741402" y="554581"/>
                  <a:pt x="2745104" y="534388"/>
                  <a:pt x="2745104" y="511166"/>
                </a:cubicBezTo>
                <a:lnTo>
                  <a:pt x="2745104" y="300654"/>
                </a:lnTo>
                <a:lnTo>
                  <a:pt x="2653226" y="300654"/>
                </a:lnTo>
                <a:lnTo>
                  <a:pt x="2653226" y="509762"/>
                </a:lnTo>
                <a:cubicBezTo>
                  <a:pt x="2653226" y="529250"/>
                  <a:pt x="2648598" y="544285"/>
                  <a:pt x="2639343" y="554865"/>
                </a:cubicBezTo>
                <a:cubicBezTo>
                  <a:pt x="2630088" y="565445"/>
                  <a:pt x="2615700" y="570735"/>
                  <a:pt x="2596181" y="570735"/>
                </a:cubicBezTo>
                <a:cubicBezTo>
                  <a:pt x="2576661" y="570735"/>
                  <a:pt x="2562273" y="565445"/>
                  <a:pt x="2553018" y="554865"/>
                </a:cubicBezTo>
                <a:cubicBezTo>
                  <a:pt x="2543763" y="544285"/>
                  <a:pt x="2539135" y="529250"/>
                  <a:pt x="2539135" y="509762"/>
                </a:cubicBezTo>
                <a:lnTo>
                  <a:pt x="2539135" y="300654"/>
                </a:lnTo>
                <a:close/>
                <a:moveTo>
                  <a:pt x="2107891" y="300654"/>
                </a:moveTo>
                <a:lnTo>
                  <a:pt x="2107891" y="643935"/>
                </a:lnTo>
                <a:lnTo>
                  <a:pt x="2240439" y="643935"/>
                </a:lnTo>
                <a:cubicBezTo>
                  <a:pt x="2264971" y="643935"/>
                  <a:pt x="2287819" y="639981"/>
                  <a:pt x="2308985" y="632072"/>
                </a:cubicBezTo>
                <a:cubicBezTo>
                  <a:pt x="2330151" y="624163"/>
                  <a:pt x="2348545" y="612804"/>
                  <a:pt x="2364168" y="597996"/>
                </a:cubicBezTo>
                <a:cubicBezTo>
                  <a:pt x="2379792" y="583188"/>
                  <a:pt x="2391972" y="565182"/>
                  <a:pt x="2400709" y="543980"/>
                </a:cubicBezTo>
                <a:cubicBezTo>
                  <a:pt x="2409446" y="522777"/>
                  <a:pt x="2413815" y="498882"/>
                  <a:pt x="2413815" y="472295"/>
                </a:cubicBezTo>
                <a:cubicBezTo>
                  <a:pt x="2413815" y="445707"/>
                  <a:pt x="2409446" y="421812"/>
                  <a:pt x="2400709" y="400609"/>
                </a:cubicBezTo>
                <a:cubicBezTo>
                  <a:pt x="2391972" y="379407"/>
                  <a:pt x="2379792" y="361401"/>
                  <a:pt x="2364168" y="346593"/>
                </a:cubicBezTo>
                <a:cubicBezTo>
                  <a:pt x="2348545" y="331785"/>
                  <a:pt x="2330151" y="320426"/>
                  <a:pt x="2308985" y="312517"/>
                </a:cubicBezTo>
                <a:cubicBezTo>
                  <a:pt x="2287819" y="304609"/>
                  <a:pt x="2264971" y="300654"/>
                  <a:pt x="2240439" y="300654"/>
                </a:cubicBezTo>
                <a:close/>
                <a:moveTo>
                  <a:pt x="1833685" y="300654"/>
                </a:moveTo>
                <a:lnTo>
                  <a:pt x="1833685" y="643935"/>
                </a:lnTo>
                <a:lnTo>
                  <a:pt x="1925563" y="643935"/>
                </a:lnTo>
                <a:lnTo>
                  <a:pt x="1925563" y="300654"/>
                </a:lnTo>
                <a:close/>
                <a:moveTo>
                  <a:pt x="5521937" y="296615"/>
                </a:moveTo>
                <a:cubicBezTo>
                  <a:pt x="5499051" y="296615"/>
                  <a:pt x="5477107" y="300906"/>
                  <a:pt x="5456104" y="309489"/>
                </a:cubicBezTo>
                <a:cubicBezTo>
                  <a:pt x="5435101" y="318071"/>
                  <a:pt x="5416650" y="330102"/>
                  <a:pt x="5400751" y="345583"/>
                </a:cubicBezTo>
                <a:cubicBezTo>
                  <a:pt x="5384851" y="361065"/>
                  <a:pt x="5372215" y="379575"/>
                  <a:pt x="5362841" y="401114"/>
                </a:cubicBezTo>
                <a:cubicBezTo>
                  <a:pt x="5353469" y="422653"/>
                  <a:pt x="5348781" y="446380"/>
                  <a:pt x="5348781" y="472295"/>
                </a:cubicBezTo>
                <a:cubicBezTo>
                  <a:pt x="5348781" y="498209"/>
                  <a:pt x="5353551" y="521936"/>
                  <a:pt x="5363090" y="543475"/>
                </a:cubicBezTo>
                <a:cubicBezTo>
                  <a:pt x="5372629" y="565014"/>
                  <a:pt x="5385517" y="583608"/>
                  <a:pt x="5401753" y="599258"/>
                </a:cubicBezTo>
                <a:cubicBezTo>
                  <a:pt x="5417988" y="614908"/>
                  <a:pt x="5436861" y="627023"/>
                  <a:pt x="5458372" y="635605"/>
                </a:cubicBezTo>
                <a:cubicBezTo>
                  <a:pt x="5479882" y="644188"/>
                  <a:pt x="5502753" y="648479"/>
                  <a:pt x="5526985" y="648479"/>
                </a:cubicBezTo>
                <a:cubicBezTo>
                  <a:pt x="5561986" y="648479"/>
                  <a:pt x="5591603" y="642000"/>
                  <a:pt x="5615833" y="629043"/>
                </a:cubicBezTo>
                <a:cubicBezTo>
                  <a:pt x="5640065" y="616086"/>
                  <a:pt x="5660763" y="595304"/>
                  <a:pt x="5677927" y="566697"/>
                </a:cubicBezTo>
                <a:lnTo>
                  <a:pt x="5607252" y="521263"/>
                </a:lnTo>
                <a:cubicBezTo>
                  <a:pt x="5599847" y="535061"/>
                  <a:pt x="5590088" y="546420"/>
                  <a:pt x="5577972" y="555338"/>
                </a:cubicBezTo>
                <a:cubicBezTo>
                  <a:pt x="5565857" y="564257"/>
                  <a:pt x="5548692" y="568716"/>
                  <a:pt x="5526480" y="568716"/>
                </a:cubicBezTo>
                <a:cubicBezTo>
                  <a:pt x="5513355" y="568716"/>
                  <a:pt x="5501575" y="566192"/>
                  <a:pt x="5491142" y="561144"/>
                </a:cubicBezTo>
                <a:cubicBezTo>
                  <a:pt x="5480709" y="556096"/>
                  <a:pt x="5471875" y="549280"/>
                  <a:pt x="5464639" y="540698"/>
                </a:cubicBezTo>
                <a:cubicBezTo>
                  <a:pt x="5457403" y="532116"/>
                  <a:pt x="5451850" y="521936"/>
                  <a:pt x="5447979" y="510156"/>
                </a:cubicBezTo>
                <a:cubicBezTo>
                  <a:pt x="5444109" y="498377"/>
                  <a:pt x="5442174" y="485757"/>
                  <a:pt x="5442174" y="472295"/>
                </a:cubicBezTo>
                <a:cubicBezTo>
                  <a:pt x="5442174" y="458833"/>
                  <a:pt x="5444025" y="446212"/>
                  <a:pt x="5447727" y="434433"/>
                </a:cubicBezTo>
                <a:cubicBezTo>
                  <a:pt x="5451429" y="422653"/>
                  <a:pt x="5456814" y="412473"/>
                  <a:pt x="5463881" y="403891"/>
                </a:cubicBezTo>
                <a:cubicBezTo>
                  <a:pt x="5470949" y="395309"/>
                  <a:pt x="5479447" y="388578"/>
                  <a:pt x="5489375" y="383698"/>
                </a:cubicBezTo>
                <a:cubicBezTo>
                  <a:pt x="5499303" y="378818"/>
                  <a:pt x="5510662" y="376378"/>
                  <a:pt x="5523451" y="376378"/>
                </a:cubicBezTo>
                <a:cubicBezTo>
                  <a:pt x="5534221" y="376378"/>
                  <a:pt x="5543728" y="377556"/>
                  <a:pt x="5551973" y="379912"/>
                </a:cubicBezTo>
                <a:cubicBezTo>
                  <a:pt x="5560219" y="382267"/>
                  <a:pt x="5567455" y="385381"/>
                  <a:pt x="5573681" y="389251"/>
                </a:cubicBezTo>
                <a:cubicBezTo>
                  <a:pt x="5579907" y="393121"/>
                  <a:pt x="5585207" y="397496"/>
                  <a:pt x="5589583" y="402376"/>
                </a:cubicBezTo>
                <a:cubicBezTo>
                  <a:pt x="5593959" y="407256"/>
                  <a:pt x="5597828" y="412220"/>
                  <a:pt x="5601194" y="417269"/>
                </a:cubicBezTo>
                <a:lnTo>
                  <a:pt x="5670355" y="370320"/>
                </a:lnTo>
                <a:cubicBezTo>
                  <a:pt x="5663287" y="359887"/>
                  <a:pt x="5655042" y="350127"/>
                  <a:pt x="5645619" y="341040"/>
                </a:cubicBezTo>
                <a:cubicBezTo>
                  <a:pt x="5636195" y="331953"/>
                  <a:pt x="5625425" y="324128"/>
                  <a:pt x="5613310" y="317566"/>
                </a:cubicBezTo>
                <a:cubicBezTo>
                  <a:pt x="5601194" y="311003"/>
                  <a:pt x="5587563" y="305871"/>
                  <a:pt x="5572419" y="302169"/>
                </a:cubicBezTo>
                <a:cubicBezTo>
                  <a:pt x="5557274" y="298467"/>
                  <a:pt x="5540447" y="296615"/>
                  <a:pt x="5521937" y="296615"/>
                </a:cubicBezTo>
                <a:close/>
                <a:moveTo>
                  <a:pt x="5142265" y="296615"/>
                </a:moveTo>
                <a:cubicBezTo>
                  <a:pt x="5117392" y="296615"/>
                  <a:pt x="5093865" y="300906"/>
                  <a:pt x="5071685" y="309489"/>
                </a:cubicBezTo>
                <a:cubicBezTo>
                  <a:pt x="5049503" y="318071"/>
                  <a:pt x="5030011" y="330102"/>
                  <a:pt x="5013207" y="345583"/>
                </a:cubicBezTo>
                <a:cubicBezTo>
                  <a:pt x="4996404" y="361065"/>
                  <a:pt x="4983044" y="379575"/>
                  <a:pt x="4973129" y="401114"/>
                </a:cubicBezTo>
                <a:cubicBezTo>
                  <a:pt x="4963214" y="422653"/>
                  <a:pt x="4958257" y="446380"/>
                  <a:pt x="4958257" y="472295"/>
                </a:cubicBezTo>
                <a:cubicBezTo>
                  <a:pt x="4958257" y="498209"/>
                  <a:pt x="4963214" y="521936"/>
                  <a:pt x="4973129" y="543475"/>
                </a:cubicBezTo>
                <a:cubicBezTo>
                  <a:pt x="4983044" y="565014"/>
                  <a:pt x="4996404" y="583608"/>
                  <a:pt x="5013207" y="599258"/>
                </a:cubicBezTo>
                <a:cubicBezTo>
                  <a:pt x="5030011" y="614908"/>
                  <a:pt x="5049503" y="627023"/>
                  <a:pt x="5071685" y="635605"/>
                </a:cubicBezTo>
                <a:cubicBezTo>
                  <a:pt x="5093865" y="644188"/>
                  <a:pt x="5117392" y="648479"/>
                  <a:pt x="5142265" y="648479"/>
                </a:cubicBezTo>
                <a:cubicBezTo>
                  <a:pt x="5166802" y="648479"/>
                  <a:pt x="5190245" y="644188"/>
                  <a:pt x="5212593" y="635605"/>
                </a:cubicBezTo>
                <a:cubicBezTo>
                  <a:pt x="5234943" y="627023"/>
                  <a:pt x="5254519" y="614908"/>
                  <a:pt x="5271323" y="599258"/>
                </a:cubicBezTo>
                <a:cubicBezTo>
                  <a:pt x="5288127" y="583608"/>
                  <a:pt x="5301486" y="565014"/>
                  <a:pt x="5311401" y="543475"/>
                </a:cubicBezTo>
                <a:cubicBezTo>
                  <a:pt x="5321316" y="521936"/>
                  <a:pt x="5326274" y="498209"/>
                  <a:pt x="5326274" y="472295"/>
                </a:cubicBezTo>
                <a:cubicBezTo>
                  <a:pt x="5326274" y="446380"/>
                  <a:pt x="5321316" y="422653"/>
                  <a:pt x="5311401" y="401114"/>
                </a:cubicBezTo>
                <a:cubicBezTo>
                  <a:pt x="5301486" y="379575"/>
                  <a:pt x="5288127" y="361065"/>
                  <a:pt x="5271323" y="345583"/>
                </a:cubicBezTo>
                <a:cubicBezTo>
                  <a:pt x="5254519" y="330102"/>
                  <a:pt x="5234943" y="318071"/>
                  <a:pt x="5212593" y="309489"/>
                </a:cubicBezTo>
                <a:cubicBezTo>
                  <a:pt x="5190245" y="300906"/>
                  <a:pt x="5166802" y="296615"/>
                  <a:pt x="5142265" y="296615"/>
                </a:cubicBezTo>
                <a:close/>
                <a:moveTo>
                  <a:pt x="3349799" y="296615"/>
                </a:moveTo>
                <a:cubicBezTo>
                  <a:pt x="3324894" y="296615"/>
                  <a:pt x="3301433" y="300906"/>
                  <a:pt x="3279415" y="309489"/>
                </a:cubicBezTo>
                <a:cubicBezTo>
                  <a:pt x="3257397" y="318071"/>
                  <a:pt x="3238103" y="330102"/>
                  <a:pt x="3221533" y="345583"/>
                </a:cubicBezTo>
                <a:cubicBezTo>
                  <a:pt x="3204963" y="361065"/>
                  <a:pt x="3191825" y="379575"/>
                  <a:pt x="3182118" y="401114"/>
                </a:cubicBezTo>
                <a:cubicBezTo>
                  <a:pt x="3172410" y="422653"/>
                  <a:pt x="3167557" y="446380"/>
                  <a:pt x="3167557" y="472295"/>
                </a:cubicBezTo>
                <a:cubicBezTo>
                  <a:pt x="3167557" y="498209"/>
                  <a:pt x="3172437" y="521936"/>
                  <a:pt x="3182197" y="543475"/>
                </a:cubicBezTo>
                <a:cubicBezTo>
                  <a:pt x="3191957" y="565014"/>
                  <a:pt x="3205250" y="583608"/>
                  <a:pt x="3222078" y="599258"/>
                </a:cubicBezTo>
                <a:cubicBezTo>
                  <a:pt x="3238905" y="614908"/>
                  <a:pt x="3258509" y="627023"/>
                  <a:pt x="3280890" y="635605"/>
                </a:cubicBezTo>
                <a:cubicBezTo>
                  <a:pt x="3303270" y="644188"/>
                  <a:pt x="3327081" y="648479"/>
                  <a:pt x="3352323" y="648479"/>
                </a:cubicBezTo>
                <a:cubicBezTo>
                  <a:pt x="3371506" y="648479"/>
                  <a:pt x="3388586" y="647216"/>
                  <a:pt x="3403562" y="644692"/>
                </a:cubicBezTo>
                <a:cubicBezTo>
                  <a:pt x="3418539" y="642168"/>
                  <a:pt x="3431917" y="638803"/>
                  <a:pt x="3443696" y="634596"/>
                </a:cubicBezTo>
                <a:cubicBezTo>
                  <a:pt x="3455475" y="630389"/>
                  <a:pt x="3466076" y="625425"/>
                  <a:pt x="3475500" y="619703"/>
                </a:cubicBezTo>
                <a:cubicBezTo>
                  <a:pt x="3484923" y="613982"/>
                  <a:pt x="3493673" y="607756"/>
                  <a:pt x="3501751" y="601025"/>
                </a:cubicBezTo>
                <a:lnTo>
                  <a:pt x="3501751" y="452606"/>
                </a:lnTo>
                <a:lnTo>
                  <a:pt x="3351818" y="452606"/>
                </a:lnTo>
                <a:lnTo>
                  <a:pt x="3351818" y="523282"/>
                </a:lnTo>
                <a:lnTo>
                  <a:pt x="3419969" y="523282"/>
                </a:lnTo>
                <a:lnTo>
                  <a:pt x="3419969" y="557610"/>
                </a:lnTo>
                <a:cubicBezTo>
                  <a:pt x="3412544" y="561312"/>
                  <a:pt x="3403766" y="564509"/>
                  <a:pt x="3393635" y="567202"/>
                </a:cubicBezTo>
                <a:cubicBezTo>
                  <a:pt x="3383505" y="569894"/>
                  <a:pt x="3369999" y="571240"/>
                  <a:pt x="3353119" y="571240"/>
                </a:cubicBezTo>
                <a:cubicBezTo>
                  <a:pt x="3337927" y="571240"/>
                  <a:pt x="3324591" y="568632"/>
                  <a:pt x="3313112" y="563415"/>
                </a:cubicBezTo>
                <a:cubicBezTo>
                  <a:pt x="3301632" y="558199"/>
                  <a:pt x="3292011" y="551047"/>
                  <a:pt x="3284246" y="541960"/>
                </a:cubicBezTo>
                <a:cubicBezTo>
                  <a:pt x="3276482" y="532874"/>
                  <a:pt x="3270658" y="522356"/>
                  <a:pt x="3266775" y="510409"/>
                </a:cubicBezTo>
                <a:cubicBezTo>
                  <a:pt x="3262891" y="498461"/>
                  <a:pt x="3260949" y="485757"/>
                  <a:pt x="3260949" y="472295"/>
                </a:cubicBezTo>
                <a:cubicBezTo>
                  <a:pt x="3260949" y="458833"/>
                  <a:pt x="3262884" y="446212"/>
                  <a:pt x="3266755" y="434433"/>
                </a:cubicBezTo>
                <a:cubicBezTo>
                  <a:pt x="3270625" y="422653"/>
                  <a:pt x="3276178" y="412473"/>
                  <a:pt x="3283414" y="403891"/>
                </a:cubicBezTo>
                <a:cubicBezTo>
                  <a:pt x="3290650" y="395309"/>
                  <a:pt x="3299653" y="388578"/>
                  <a:pt x="3310422" y="383698"/>
                </a:cubicBezTo>
                <a:cubicBezTo>
                  <a:pt x="3321191" y="378818"/>
                  <a:pt x="3333644" y="376378"/>
                  <a:pt x="3347779" y="376378"/>
                </a:cubicBezTo>
                <a:cubicBezTo>
                  <a:pt x="3364943" y="376378"/>
                  <a:pt x="3379667" y="379743"/>
                  <a:pt x="3391951" y="386474"/>
                </a:cubicBezTo>
                <a:cubicBezTo>
                  <a:pt x="3404235" y="393205"/>
                  <a:pt x="3414753" y="402124"/>
                  <a:pt x="3423503" y="413230"/>
                </a:cubicBezTo>
                <a:lnTo>
                  <a:pt x="3487616" y="357699"/>
                </a:lnTo>
                <a:cubicBezTo>
                  <a:pt x="3472471" y="338516"/>
                  <a:pt x="3453371" y="323539"/>
                  <a:pt x="3430318" y="312770"/>
                </a:cubicBezTo>
                <a:cubicBezTo>
                  <a:pt x="3407264" y="302000"/>
                  <a:pt x="3380424" y="296615"/>
                  <a:pt x="3349799" y="296615"/>
                </a:cubicBezTo>
                <a:close/>
                <a:moveTo>
                  <a:pt x="1608490" y="296615"/>
                </a:moveTo>
                <a:cubicBezTo>
                  <a:pt x="1583617" y="296615"/>
                  <a:pt x="1560090" y="300906"/>
                  <a:pt x="1537910" y="309489"/>
                </a:cubicBezTo>
                <a:cubicBezTo>
                  <a:pt x="1515729" y="318071"/>
                  <a:pt x="1496237" y="330102"/>
                  <a:pt x="1479433" y="345583"/>
                </a:cubicBezTo>
                <a:cubicBezTo>
                  <a:pt x="1462629" y="361065"/>
                  <a:pt x="1449269" y="379575"/>
                  <a:pt x="1439354" y="401114"/>
                </a:cubicBezTo>
                <a:cubicBezTo>
                  <a:pt x="1429439" y="422653"/>
                  <a:pt x="1424482" y="446380"/>
                  <a:pt x="1424482" y="472295"/>
                </a:cubicBezTo>
                <a:cubicBezTo>
                  <a:pt x="1424482" y="498209"/>
                  <a:pt x="1429439" y="521936"/>
                  <a:pt x="1439354" y="543475"/>
                </a:cubicBezTo>
                <a:cubicBezTo>
                  <a:pt x="1449269" y="565014"/>
                  <a:pt x="1462629" y="583608"/>
                  <a:pt x="1479433" y="599258"/>
                </a:cubicBezTo>
                <a:cubicBezTo>
                  <a:pt x="1496237" y="614908"/>
                  <a:pt x="1515729" y="627023"/>
                  <a:pt x="1537910" y="635605"/>
                </a:cubicBezTo>
                <a:cubicBezTo>
                  <a:pt x="1560090" y="644188"/>
                  <a:pt x="1583617" y="648479"/>
                  <a:pt x="1608490" y="648479"/>
                </a:cubicBezTo>
                <a:cubicBezTo>
                  <a:pt x="1633027" y="648479"/>
                  <a:pt x="1656470" y="644188"/>
                  <a:pt x="1678819" y="635605"/>
                </a:cubicBezTo>
                <a:cubicBezTo>
                  <a:pt x="1701168" y="627023"/>
                  <a:pt x="1720744" y="614908"/>
                  <a:pt x="1737548" y="599258"/>
                </a:cubicBezTo>
                <a:cubicBezTo>
                  <a:pt x="1754352" y="583608"/>
                  <a:pt x="1767711" y="565014"/>
                  <a:pt x="1777627" y="543475"/>
                </a:cubicBezTo>
                <a:cubicBezTo>
                  <a:pt x="1787542" y="521936"/>
                  <a:pt x="1792499" y="498209"/>
                  <a:pt x="1792499" y="472295"/>
                </a:cubicBezTo>
                <a:cubicBezTo>
                  <a:pt x="1792499" y="446380"/>
                  <a:pt x="1787542" y="422653"/>
                  <a:pt x="1777627" y="401114"/>
                </a:cubicBezTo>
                <a:cubicBezTo>
                  <a:pt x="1767711" y="379575"/>
                  <a:pt x="1754352" y="361065"/>
                  <a:pt x="1737548" y="345583"/>
                </a:cubicBezTo>
                <a:cubicBezTo>
                  <a:pt x="1720744" y="330102"/>
                  <a:pt x="1701168" y="318071"/>
                  <a:pt x="1678819" y="309489"/>
                </a:cubicBezTo>
                <a:cubicBezTo>
                  <a:pt x="1656470" y="300906"/>
                  <a:pt x="1633027" y="296615"/>
                  <a:pt x="1608490" y="296615"/>
                </a:cubicBezTo>
                <a:close/>
                <a:moveTo>
                  <a:pt x="2804730" y="292577"/>
                </a:moveTo>
                <a:cubicBezTo>
                  <a:pt x="2803721" y="293250"/>
                  <a:pt x="2803216" y="294428"/>
                  <a:pt x="2803216" y="296111"/>
                </a:cubicBezTo>
                <a:lnTo>
                  <a:pt x="2803216" y="643935"/>
                </a:lnTo>
                <a:lnTo>
                  <a:pt x="2889541" y="643935"/>
                </a:lnTo>
                <a:lnTo>
                  <a:pt x="2889541" y="472799"/>
                </a:lnTo>
                <a:lnTo>
                  <a:pt x="3105101" y="649993"/>
                </a:lnTo>
                <a:cubicBezTo>
                  <a:pt x="3107794" y="652349"/>
                  <a:pt x="3109645" y="653274"/>
                  <a:pt x="3110654" y="652770"/>
                </a:cubicBezTo>
                <a:cubicBezTo>
                  <a:pt x="3111664" y="652265"/>
                  <a:pt x="3112169" y="651003"/>
                  <a:pt x="3112169" y="648983"/>
                </a:cubicBezTo>
                <a:lnTo>
                  <a:pt x="3112169" y="300654"/>
                </a:lnTo>
                <a:lnTo>
                  <a:pt x="3025844" y="300654"/>
                </a:lnTo>
                <a:lnTo>
                  <a:pt x="3025844" y="472799"/>
                </a:lnTo>
                <a:lnTo>
                  <a:pt x="2810283" y="295101"/>
                </a:lnTo>
                <a:cubicBezTo>
                  <a:pt x="2807591" y="292745"/>
                  <a:pt x="2805740" y="291904"/>
                  <a:pt x="2804730" y="292577"/>
                </a:cubicBezTo>
                <a:close/>
                <a:moveTo>
                  <a:pt x="1061655" y="292577"/>
                </a:moveTo>
                <a:cubicBezTo>
                  <a:pt x="1060646" y="293250"/>
                  <a:pt x="1060141" y="294428"/>
                  <a:pt x="1060141" y="296111"/>
                </a:cubicBezTo>
                <a:lnTo>
                  <a:pt x="1060141" y="643935"/>
                </a:lnTo>
                <a:lnTo>
                  <a:pt x="1146466" y="643935"/>
                </a:lnTo>
                <a:lnTo>
                  <a:pt x="1146466" y="472799"/>
                </a:lnTo>
                <a:lnTo>
                  <a:pt x="1362026" y="649993"/>
                </a:lnTo>
                <a:cubicBezTo>
                  <a:pt x="1364719" y="652349"/>
                  <a:pt x="1366570" y="653274"/>
                  <a:pt x="1367579" y="652770"/>
                </a:cubicBezTo>
                <a:cubicBezTo>
                  <a:pt x="1368589" y="652265"/>
                  <a:pt x="1369094" y="651003"/>
                  <a:pt x="1369094" y="648983"/>
                </a:cubicBezTo>
                <a:lnTo>
                  <a:pt x="1369094" y="300654"/>
                </a:lnTo>
                <a:lnTo>
                  <a:pt x="1282769" y="300654"/>
                </a:lnTo>
                <a:lnTo>
                  <a:pt x="1282769" y="472799"/>
                </a:lnTo>
                <a:lnTo>
                  <a:pt x="1067209" y="295101"/>
                </a:lnTo>
                <a:cubicBezTo>
                  <a:pt x="1064516" y="292745"/>
                  <a:pt x="1062665" y="291904"/>
                  <a:pt x="1061655" y="292577"/>
                </a:cubicBezTo>
                <a:close/>
                <a:moveTo>
                  <a:pt x="4136201" y="292072"/>
                </a:moveTo>
                <a:cubicBezTo>
                  <a:pt x="4134855" y="292072"/>
                  <a:pt x="4133846" y="292913"/>
                  <a:pt x="4133173" y="294596"/>
                </a:cubicBezTo>
                <a:lnTo>
                  <a:pt x="3966075" y="643935"/>
                </a:lnTo>
                <a:lnTo>
                  <a:pt x="4055934" y="643935"/>
                </a:lnTo>
                <a:lnTo>
                  <a:pt x="4073098" y="602539"/>
                </a:lnTo>
                <a:lnTo>
                  <a:pt x="4192742" y="602539"/>
                </a:lnTo>
                <a:lnTo>
                  <a:pt x="4210915" y="643935"/>
                </a:lnTo>
                <a:lnTo>
                  <a:pt x="4305823" y="643935"/>
                </a:lnTo>
                <a:lnTo>
                  <a:pt x="4139230" y="294596"/>
                </a:lnTo>
                <a:cubicBezTo>
                  <a:pt x="4138557" y="292913"/>
                  <a:pt x="4137547" y="292072"/>
                  <a:pt x="4136201" y="292072"/>
                </a:cubicBezTo>
                <a:close/>
                <a:moveTo>
                  <a:pt x="4054420" y="187573"/>
                </a:moveTo>
                <a:lnTo>
                  <a:pt x="4102378" y="279451"/>
                </a:lnTo>
                <a:lnTo>
                  <a:pt x="4169520" y="279451"/>
                </a:lnTo>
                <a:lnTo>
                  <a:pt x="4149327" y="187573"/>
                </a:lnTo>
                <a:close/>
                <a:moveTo>
                  <a:pt x="1608364" y="171924"/>
                </a:moveTo>
                <a:cubicBezTo>
                  <a:pt x="1607607" y="171924"/>
                  <a:pt x="1606892" y="172428"/>
                  <a:pt x="1606219" y="173438"/>
                </a:cubicBezTo>
                <a:lnTo>
                  <a:pt x="1525447" y="279451"/>
                </a:lnTo>
                <a:lnTo>
                  <a:pt x="1589560" y="279451"/>
                </a:lnTo>
                <a:lnTo>
                  <a:pt x="1608743" y="259763"/>
                </a:lnTo>
                <a:lnTo>
                  <a:pt x="1627421" y="279451"/>
                </a:lnTo>
                <a:lnTo>
                  <a:pt x="1691534" y="279451"/>
                </a:lnTo>
                <a:lnTo>
                  <a:pt x="1610762" y="173438"/>
                </a:lnTo>
                <a:cubicBezTo>
                  <a:pt x="1609921" y="172428"/>
                  <a:pt x="1609121" y="171924"/>
                  <a:pt x="1608364" y="171924"/>
                </a:cubicBezTo>
                <a:close/>
                <a:moveTo>
                  <a:pt x="0" y="30142"/>
                </a:moveTo>
                <a:lnTo>
                  <a:pt x="245785" y="30142"/>
                </a:lnTo>
                <a:lnTo>
                  <a:pt x="491570" y="474830"/>
                </a:lnTo>
                <a:lnTo>
                  <a:pt x="245785" y="919518"/>
                </a:lnTo>
                <a:lnTo>
                  <a:pt x="0" y="919518"/>
                </a:lnTo>
                <a:lnTo>
                  <a:pt x="245785" y="474830"/>
                </a:lnTo>
                <a:close/>
                <a:moveTo>
                  <a:pt x="657234" y="0"/>
                </a:moveTo>
                <a:lnTo>
                  <a:pt x="5764748" y="0"/>
                </a:lnTo>
                <a:lnTo>
                  <a:pt x="6208084" y="443337"/>
                </a:lnTo>
                <a:lnTo>
                  <a:pt x="5764748" y="886673"/>
                </a:lnTo>
                <a:lnTo>
                  <a:pt x="658728" y="886673"/>
                </a:lnTo>
                <a:lnTo>
                  <a:pt x="903019" y="444688"/>
                </a:lnTo>
                <a:close/>
                <a:moveTo>
                  <a:pt x="411449" y="0"/>
                </a:moveTo>
                <a:lnTo>
                  <a:pt x="643967" y="0"/>
                </a:lnTo>
                <a:lnTo>
                  <a:pt x="643967" y="420685"/>
                </a:lnTo>
                <a:close/>
              </a:path>
            </a:pathLst>
          </a:custGeom>
          <a:gradFill>
            <a:gsLst>
              <a:gs pos="0">
                <a:srgbClr val="00B0F0"/>
              </a:gs>
              <a:gs pos="74000">
                <a:srgbClr val="93E3FF"/>
              </a:gs>
              <a:gs pos="83000">
                <a:schemeClr val="accent4">
                  <a:lumMod val="45000"/>
                  <a:lumOff val="55000"/>
                </a:schemeClr>
              </a:gs>
              <a:gs pos="100000">
                <a:schemeClr val="accent4">
                  <a:lumMod val="30000"/>
                  <a:lumOff val="70000"/>
                </a:schemeClr>
              </a:gs>
            </a:gsLst>
            <a:lin ang="5400000" scaled="1"/>
          </a:gradFill>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US">
              <a:latin typeface="Arial" pitchFamily="34" charset="0"/>
              <a:cs typeface="Arial" pitchFamily="34" charset="0"/>
            </a:endParaRPr>
          </a:p>
        </p:txBody>
      </p:sp>
      <p:grpSp>
        <p:nvGrpSpPr>
          <p:cNvPr id="17" name="Group 16">
            <a:extLst>
              <a:ext uri="{FF2B5EF4-FFF2-40B4-BE49-F238E27FC236}">
                <a16:creationId xmlns:a16="http://schemas.microsoft.com/office/drawing/2014/main" id="{5C91F31A-EDEB-4352-AEB9-72156EF377B5}"/>
              </a:ext>
            </a:extLst>
          </p:cNvPr>
          <p:cNvGrpSpPr/>
          <p:nvPr/>
        </p:nvGrpSpPr>
        <p:grpSpPr>
          <a:xfrm>
            <a:off x="1884576" y="1626591"/>
            <a:ext cx="5892795" cy="872949"/>
            <a:chOff x="1133366" y="2220084"/>
            <a:chExt cx="6093180" cy="914400"/>
          </a:xfrm>
          <a:solidFill>
            <a:srgbClr val="FCFEB0"/>
          </a:solidFill>
        </p:grpSpPr>
        <p:sp>
          <p:nvSpPr>
            <p:cNvPr id="18" name="Arrow: Pentagon 17">
              <a:extLst>
                <a:ext uri="{FF2B5EF4-FFF2-40B4-BE49-F238E27FC236}">
                  <a16:creationId xmlns:a16="http://schemas.microsoft.com/office/drawing/2014/main" id="{148B1972-7196-4B87-B004-3584BD66441C}"/>
                </a:ext>
              </a:extLst>
            </p:cNvPr>
            <p:cNvSpPr/>
            <p:nvPr/>
          </p:nvSpPr>
          <p:spPr>
            <a:xfrm>
              <a:off x="1133366" y="2220084"/>
              <a:ext cx="60931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9" name="TextBox 18">
              <a:extLst>
                <a:ext uri="{FF2B5EF4-FFF2-40B4-BE49-F238E27FC236}">
                  <a16:creationId xmlns:a16="http://schemas.microsoft.com/office/drawing/2014/main" id="{7C98953B-7D65-4C5B-A162-EF58AA078540}"/>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20" name="TextBox 19">
            <a:extLst>
              <a:ext uri="{FF2B5EF4-FFF2-40B4-BE49-F238E27FC236}">
                <a16:creationId xmlns:a16="http://schemas.microsoft.com/office/drawing/2014/main" id="{04670728-1741-4833-9A20-59430923F615}"/>
              </a:ext>
            </a:extLst>
          </p:cNvPr>
          <p:cNvSpPr txBox="1"/>
          <p:nvPr/>
        </p:nvSpPr>
        <p:spPr>
          <a:xfrm>
            <a:off x="1067945" y="1806340"/>
            <a:ext cx="8070201" cy="584775"/>
          </a:xfrm>
          <a:prstGeom prst="rect">
            <a:avLst/>
          </a:prstGeom>
          <a:noFill/>
        </p:spPr>
        <p:txBody>
          <a:bodyPr wrap="square" rtlCol="0">
            <a:spAutoFit/>
          </a:bodyPr>
          <a:lstStyle/>
          <a:p>
            <a:pPr algn="ctr"/>
            <a:r>
              <a:rPr lang="vi-VN" sz="3200" b="1" dirty="0">
                <a:latin typeface="+mj-lt"/>
                <a:cs typeface="Arial" panose="020B0604020202020204" pitchFamily="34" charset="0"/>
              </a:rPr>
              <a:t>Vấn đề bảo vệ môi trường</a:t>
            </a:r>
            <a:endParaRPr lang="en-US" sz="3200" b="1" dirty="0">
              <a:latin typeface="+mj-lt"/>
              <a:cs typeface="Arial" panose="020B0604020202020204" pitchFamily="34" charset="0"/>
            </a:endParaRPr>
          </a:p>
        </p:txBody>
      </p:sp>
      <p:sp>
        <p:nvSpPr>
          <p:cNvPr id="21" name="Arrow: Pentagon 20">
            <a:extLst>
              <a:ext uri="{FF2B5EF4-FFF2-40B4-BE49-F238E27FC236}">
                <a16:creationId xmlns:a16="http://schemas.microsoft.com/office/drawing/2014/main" id="{CA02300E-50B7-4EDA-86E8-B9B08F711473}"/>
              </a:ext>
            </a:extLst>
          </p:cNvPr>
          <p:cNvSpPr/>
          <p:nvPr/>
        </p:nvSpPr>
        <p:spPr>
          <a:xfrm>
            <a:off x="1836080" y="1623667"/>
            <a:ext cx="1013164" cy="872947"/>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22" name="Isosceles Triangle 21">
            <a:extLst>
              <a:ext uri="{FF2B5EF4-FFF2-40B4-BE49-F238E27FC236}">
                <a16:creationId xmlns:a16="http://schemas.microsoft.com/office/drawing/2014/main" id="{33BEFBF2-C0F4-4F92-82DE-EA58FF6EF957}"/>
              </a:ext>
            </a:extLst>
          </p:cNvPr>
          <p:cNvSpPr/>
          <p:nvPr/>
        </p:nvSpPr>
        <p:spPr>
          <a:xfrm rot="5400000">
            <a:off x="2540992" y="1959210"/>
            <a:ext cx="262394" cy="19766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Hình ảnh 13">
            <a:extLst>
              <a:ext uri="{FF2B5EF4-FFF2-40B4-BE49-F238E27FC236}">
                <a16:creationId xmlns:a16="http://schemas.microsoft.com/office/drawing/2014/main" id="{139B1CBB-E2A5-457C-B92D-4A2E187590D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831" b="96568" l="3974" r="98234">
                        <a14:foregroundMark x1="37528" y1="9840" x2="37528" y2="9840"/>
                        <a14:foregroundMark x1="19426" y1="16934" x2="19426" y2="16934"/>
                        <a14:foregroundMark x1="13687" y1="22426" x2="12583" y2="25172"/>
                        <a14:foregroundMark x1="10155" y1="28833" x2="9272" y2="32723"/>
                        <a14:foregroundMark x1="6402" y1="43249" x2="26049" y2="69336"/>
                        <a14:foregroundMark x1="26049" y1="69336" x2="63797" y2="51030"/>
                        <a14:foregroundMark x1="63797" y1="51030" x2="45695" y2="47368"/>
                        <a14:foregroundMark x1="31788" y1="7323" x2="53863" y2="7551"/>
                        <a14:foregroundMark x1="53863" y1="7551" x2="80795" y2="42792"/>
                        <a14:foregroundMark x1="80795" y1="42792" x2="63355" y2="75973"/>
                        <a14:foregroundMark x1="63355" y1="75973" x2="43488" y2="53089"/>
                        <a14:foregroundMark x1="43488" y1="53089" x2="44150" y2="29977"/>
                        <a14:foregroundMark x1="44150" y1="29977" x2="50331" y2="56293"/>
                        <a14:foregroundMark x1="50331" y1="56293" x2="18764" y2="53547"/>
                        <a14:foregroundMark x1="18764" y1="53547" x2="40839" y2="48284"/>
                        <a14:foregroundMark x1="40839" y1="48284" x2="57616" y2="81236"/>
                        <a14:foregroundMark x1="57616" y1="81236" x2="46578" y2="51259"/>
                        <a14:foregroundMark x1="46578" y1="51259" x2="82561" y2="52174"/>
                        <a14:foregroundMark x1="82561" y1="52174" x2="73068" y2="22883"/>
                        <a14:foregroundMark x1="52759" y1="14416" x2="29581" y2="33181"/>
                        <a14:foregroundMark x1="29581" y1="33181" x2="48124" y2="66590"/>
                        <a14:foregroundMark x1="48124" y1="66590" x2="18543" y2="47140"/>
                        <a14:foregroundMark x1="18543" y1="47140" x2="57616" y2="45538"/>
                        <a14:foregroundMark x1="57616" y1="45538" x2="55188" y2="61098"/>
                        <a14:foregroundMark x1="55188" y1="61098" x2="51656" y2="46682"/>
                        <a14:foregroundMark x1="51656" y1="46682" x2="45254" y2="58810"/>
                        <a14:foregroundMark x1="45254" y1="58810" x2="49007" y2="57666"/>
                        <a14:foregroundMark x1="90508" y1="32723" x2="90508" y2="32723"/>
                        <a14:foregroundMark x1="91391" y1="32265" x2="91391" y2="32265"/>
                        <a14:foregroundMark x1="91391" y1="32265" x2="91832" y2="31579"/>
                        <a14:foregroundMark x1="93598" y1="24485" x2="93598" y2="24485"/>
                        <a14:foregroundMark x1="88962" y1="35698" x2="88521" y2="38673"/>
                        <a14:foregroundMark x1="88742" y1="38673" x2="92274" y2="40961"/>
                        <a14:foregroundMark x1="92936" y1="42563" x2="94040" y2="41648"/>
                        <a14:foregroundMark x1="97351" y1="40961" x2="98234" y2="37986"/>
                        <a14:foregroundMark x1="97351" y1="41419" x2="97351" y2="41419"/>
                        <a14:foregroundMark x1="51435" y1="4119" x2="51435" y2="4119"/>
                        <a14:foregroundMark x1="40397" y1="3661" x2="40397" y2="3661"/>
                        <a14:foregroundMark x1="31347" y1="5034" x2="29581" y2="5950"/>
                        <a14:foregroundMark x1="8830" y1="22197" x2="6843" y2="29977"/>
                        <a14:foregroundMark x1="3974" y1="40732" x2="8168" y2="57666"/>
                        <a14:foregroundMark x1="8168" y1="57666" x2="37086" y2="75515"/>
                        <a14:foregroundMark x1="37086" y1="75515" x2="58499" y2="71396"/>
                        <a14:foregroundMark x1="58499" y1="71396" x2="59161" y2="69565"/>
                        <a14:foregroundMark x1="29139" y1="90389" x2="29139" y2="90389"/>
                        <a14:foregroundMark x1="29139" y1="92677" x2="35099" y2="91991"/>
                        <a14:foregroundMark x1="38190" y1="92906" x2="44592" y2="95652"/>
                        <a14:foregroundMark x1="47682" y1="96796" x2="61589" y2="94966"/>
                        <a14:foregroundMark x1="61589" y1="94966" x2="61589" y2="94966"/>
                        <a14:foregroundMark x1="61589" y1="94966" x2="62031" y2="94050"/>
                        <a14:foregroundMark x1="66446" y1="91533" x2="66446" y2="91533"/>
                        <a14:foregroundMark x1="66446" y1="90847" x2="57616" y2="91076"/>
                        <a14:foregroundMark x1="56512" y1="91076" x2="58940" y2="91304"/>
                        <a14:foregroundMark x1="61589" y1="91304" x2="65563" y2="89474"/>
                        <a14:foregroundMark x1="66004" y1="89474" x2="62914" y2="91076"/>
                        <a14:foregroundMark x1="48565" y1="94508" x2="46578" y2="94737"/>
                        <a14:foregroundMark x1="66004" y1="76888" x2="71523" y2="79176"/>
                        <a14:foregroundMark x1="74393" y1="78719" x2="76159" y2="75286"/>
                        <a14:foregroundMark x1="47020" y1="81922" x2="39956" y2="82380"/>
                        <a14:foregroundMark x1="32671" y1="84211" x2="28035" y2="79863"/>
                        <a14:foregroundMark x1="24503" y1="76430" x2="24283" y2="75286"/>
                        <a14:foregroundMark x1="19205" y1="70252" x2="22517" y2="74142"/>
                        <a14:foregroundMark x1="33775" y1="84439" x2="45695" y2="82151"/>
                        <a14:foregroundMark x1="45695" y1="82151" x2="60265" y2="81693"/>
                        <a14:foregroundMark x1="60265" y1="81693" x2="61148" y2="79634"/>
                        <a14:foregroundMark x1="61148" y1="79634" x2="60706" y2="80778"/>
                        <a14:foregroundMark x1="45254" y1="85812" x2="45254" y2="85812"/>
                        <a14:foregroundMark x1="46137" y1="88330" x2="52980" y2="86041"/>
                        <a14:foregroundMark x1="52980" y1="85812" x2="51435" y2="85812"/>
                        <a14:foregroundMark x1="43488" y1="86728" x2="47682" y2="88558"/>
                        <a14:foregroundMark x1="25386" y1="6178" x2="26269" y2="5721"/>
                        <a14:foregroundMark x1="39073" y1="1831" x2="35099" y2="2746"/>
                        <a14:foregroundMark x1="34437" y1="2746" x2="30022" y2="4577"/>
                        <a14:foregroundMark x1="28256" y1="5492" x2="29139" y2="5721"/>
                      </a14:backgroundRemoval>
                    </a14:imgEffect>
                  </a14:imgLayer>
                </a14:imgProps>
              </a:ext>
            </a:extLst>
          </a:blip>
          <a:stretch>
            <a:fillRect/>
          </a:stretch>
        </p:blipFill>
        <p:spPr>
          <a:xfrm flipH="1">
            <a:off x="2391629" y="234284"/>
            <a:ext cx="1143000" cy="1088589"/>
          </a:xfrm>
          <a:prstGeom prst="rect">
            <a:avLst/>
          </a:prstGeom>
        </p:spPr>
      </p:pic>
      <p:grpSp>
        <p:nvGrpSpPr>
          <p:cNvPr id="24" name="Group 23">
            <a:extLst>
              <a:ext uri="{FF2B5EF4-FFF2-40B4-BE49-F238E27FC236}">
                <a16:creationId xmlns:a16="http://schemas.microsoft.com/office/drawing/2014/main" id="{2E7FFE3E-74EA-4B7F-8177-ADE48FBB3362}"/>
              </a:ext>
            </a:extLst>
          </p:cNvPr>
          <p:cNvGrpSpPr/>
          <p:nvPr/>
        </p:nvGrpSpPr>
        <p:grpSpPr>
          <a:xfrm>
            <a:off x="1848571" y="2793705"/>
            <a:ext cx="6986667" cy="872949"/>
            <a:chOff x="1133366" y="2220084"/>
            <a:chExt cx="6409250" cy="914400"/>
          </a:xfrm>
          <a:solidFill>
            <a:srgbClr val="FCFEB0"/>
          </a:solidFill>
        </p:grpSpPr>
        <p:sp>
          <p:nvSpPr>
            <p:cNvPr id="33" name="Arrow: Pentagon 32">
              <a:extLst>
                <a:ext uri="{FF2B5EF4-FFF2-40B4-BE49-F238E27FC236}">
                  <a16:creationId xmlns:a16="http://schemas.microsoft.com/office/drawing/2014/main" id="{1077D75B-89C0-44CD-936F-25D8151F1E1A}"/>
                </a:ext>
              </a:extLst>
            </p:cNvPr>
            <p:cNvSpPr/>
            <p:nvPr/>
          </p:nvSpPr>
          <p:spPr>
            <a:xfrm>
              <a:off x="1133366" y="2220084"/>
              <a:ext cx="6409250" cy="914400"/>
            </a:xfrm>
            <a:prstGeom prst="homePlat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34" name="TextBox 33">
              <a:extLst>
                <a:ext uri="{FF2B5EF4-FFF2-40B4-BE49-F238E27FC236}">
                  <a16:creationId xmlns:a16="http://schemas.microsoft.com/office/drawing/2014/main" id="{C49E3E0D-EDD0-4EED-8343-84CE4B33894F}"/>
                </a:ext>
              </a:extLst>
            </p:cNvPr>
            <p:cNvSpPr txBox="1"/>
            <p:nvPr/>
          </p:nvSpPr>
          <p:spPr>
            <a:xfrm>
              <a:off x="1307657" y="2384346"/>
              <a:ext cx="3717035" cy="628662"/>
            </a:xfrm>
            <a:prstGeom prst="rect">
              <a:avLst/>
            </a:prstGeom>
            <a:no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30" name="Arrow: Pentagon 29">
            <a:extLst>
              <a:ext uri="{FF2B5EF4-FFF2-40B4-BE49-F238E27FC236}">
                <a16:creationId xmlns:a16="http://schemas.microsoft.com/office/drawing/2014/main" id="{D1148A92-A3DA-4E76-B6A4-D7DA5271949D}"/>
              </a:ext>
            </a:extLst>
          </p:cNvPr>
          <p:cNvSpPr/>
          <p:nvPr/>
        </p:nvSpPr>
        <p:spPr>
          <a:xfrm>
            <a:off x="1787659" y="2790781"/>
            <a:ext cx="1061586" cy="872947"/>
          </a:xfrm>
          <a:prstGeom prst="homePlat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2</a:t>
            </a:r>
          </a:p>
        </p:txBody>
      </p:sp>
      <p:sp>
        <p:nvSpPr>
          <p:cNvPr id="31" name="Isosceles Triangle 30">
            <a:extLst>
              <a:ext uri="{FF2B5EF4-FFF2-40B4-BE49-F238E27FC236}">
                <a16:creationId xmlns:a16="http://schemas.microsoft.com/office/drawing/2014/main" id="{DD736294-8B01-4A66-90A2-4EA9C6C674E1}"/>
              </a:ext>
            </a:extLst>
          </p:cNvPr>
          <p:cNvSpPr/>
          <p:nvPr/>
        </p:nvSpPr>
        <p:spPr>
          <a:xfrm rot="5400000">
            <a:off x="2552269" y="3101020"/>
            <a:ext cx="262394" cy="248268"/>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7BF7C870-BBB9-4BBC-A19C-CEF9ACB06063}"/>
              </a:ext>
            </a:extLst>
          </p:cNvPr>
          <p:cNvSpPr txBox="1"/>
          <p:nvPr/>
        </p:nvSpPr>
        <p:spPr>
          <a:xfrm>
            <a:off x="1612827" y="2977451"/>
            <a:ext cx="8070201" cy="584775"/>
          </a:xfrm>
          <a:prstGeom prst="rect">
            <a:avLst/>
          </a:prstGeom>
          <a:noFill/>
        </p:spPr>
        <p:txBody>
          <a:bodyPr wrap="square" rtlCol="0">
            <a:spAutoFit/>
          </a:bodyPr>
          <a:lstStyle/>
          <a:p>
            <a:pPr algn="ctr"/>
            <a:r>
              <a:rPr lang="vi-VN" sz="3200" b="1" dirty="0">
                <a:latin typeface="+mj-lt"/>
                <a:cs typeface="Arial" panose="020B0604020202020204" pitchFamily="34" charset="0"/>
              </a:rPr>
              <a:t>Vấn đề bảo vệ đa dạng sinh học</a:t>
            </a:r>
            <a:endParaRPr lang="en-US" sz="3200" b="1" dirty="0">
              <a:latin typeface="+mj-lt"/>
              <a:cs typeface="Arial" panose="020B0604020202020204" pitchFamily="34" charset="0"/>
            </a:endParaRPr>
          </a:p>
        </p:txBody>
      </p:sp>
      <p:grpSp>
        <p:nvGrpSpPr>
          <p:cNvPr id="28" name="Group 27">
            <a:extLst>
              <a:ext uri="{FF2B5EF4-FFF2-40B4-BE49-F238E27FC236}">
                <a16:creationId xmlns:a16="http://schemas.microsoft.com/office/drawing/2014/main" id="{6E088950-6E75-406A-99D4-C712F6D4AA47}"/>
              </a:ext>
            </a:extLst>
          </p:cNvPr>
          <p:cNvGrpSpPr/>
          <p:nvPr/>
        </p:nvGrpSpPr>
        <p:grpSpPr>
          <a:xfrm>
            <a:off x="1848572" y="4086516"/>
            <a:ext cx="7834456" cy="872949"/>
            <a:chOff x="1133366" y="2220084"/>
            <a:chExt cx="6409250" cy="914400"/>
          </a:xfrm>
          <a:solidFill>
            <a:schemeClr val="accent6">
              <a:lumMod val="20000"/>
              <a:lumOff val="80000"/>
            </a:schemeClr>
          </a:solidFill>
        </p:grpSpPr>
        <p:sp>
          <p:nvSpPr>
            <p:cNvPr id="29" name="Arrow: Pentagon 28">
              <a:extLst>
                <a:ext uri="{FF2B5EF4-FFF2-40B4-BE49-F238E27FC236}">
                  <a16:creationId xmlns:a16="http://schemas.microsoft.com/office/drawing/2014/main" id="{A341C60C-6348-430E-8355-6BC6886ACF4A}"/>
                </a:ext>
              </a:extLst>
            </p:cNvPr>
            <p:cNvSpPr/>
            <p:nvPr/>
          </p:nvSpPr>
          <p:spPr>
            <a:xfrm>
              <a:off x="1133366" y="2220084"/>
              <a:ext cx="640925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35" name="TextBox 34">
              <a:extLst>
                <a:ext uri="{FF2B5EF4-FFF2-40B4-BE49-F238E27FC236}">
                  <a16:creationId xmlns:a16="http://schemas.microsoft.com/office/drawing/2014/main" id="{0D7BF0AF-93FB-4F94-811F-E31DDC98501E}"/>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36" name="Arrow: Pentagon 35">
            <a:extLst>
              <a:ext uri="{FF2B5EF4-FFF2-40B4-BE49-F238E27FC236}">
                <a16:creationId xmlns:a16="http://schemas.microsoft.com/office/drawing/2014/main" id="{532B8B92-68EB-444D-AD29-7C9B6B5C238A}"/>
              </a:ext>
            </a:extLst>
          </p:cNvPr>
          <p:cNvSpPr/>
          <p:nvPr/>
        </p:nvSpPr>
        <p:spPr>
          <a:xfrm>
            <a:off x="1787659" y="4083592"/>
            <a:ext cx="1061586" cy="872947"/>
          </a:xfrm>
          <a:prstGeom prst="homePlate">
            <a:avLst/>
          </a:prstGeom>
          <a:solidFill>
            <a:srgbClr val="1C11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3</a:t>
            </a:r>
          </a:p>
        </p:txBody>
      </p:sp>
      <p:sp>
        <p:nvSpPr>
          <p:cNvPr id="37" name="Isosceles Triangle 36">
            <a:extLst>
              <a:ext uri="{FF2B5EF4-FFF2-40B4-BE49-F238E27FC236}">
                <a16:creationId xmlns:a16="http://schemas.microsoft.com/office/drawing/2014/main" id="{59BE688D-7DCC-4FD2-923E-6E78DB8ED6E7}"/>
              </a:ext>
            </a:extLst>
          </p:cNvPr>
          <p:cNvSpPr/>
          <p:nvPr/>
        </p:nvSpPr>
        <p:spPr>
          <a:xfrm rot="5400000">
            <a:off x="2552269" y="4393831"/>
            <a:ext cx="262394" cy="248268"/>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DB753B45-114A-4793-9601-0C3181A710DB}"/>
              </a:ext>
            </a:extLst>
          </p:cNvPr>
          <p:cNvSpPr txBox="1"/>
          <p:nvPr/>
        </p:nvSpPr>
        <p:spPr>
          <a:xfrm>
            <a:off x="1905634" y="4281804"/>
            <a:ext cx="8380732" cy="584775"/>
          </a:xfrm>
          <a:prstGeom prst="rect">
            <a:avLst/>
          </a:prstGeom>
          <a:noFill/>
        </p:spPr>
        <p:txBody>
          <a:bodyPr wrap="square" rtlCol="0">
            <a:spAutoFit/>
          </a:bodyPr>
          <a:lstStyle/>
          <a:p>
            <a:pPr algn="ctr"/>
            <a:r>
              <a:rPr lang="vi-VN" sz="3200" b="1" dirty="0">
                <a:latin typeface="+mj-lt"/>
                <a:cs typeface="Arial" panose="020B0604020202020204" pitchFamily="34" charset="0"/>
              </a:rPr>
              <a:t>Vấn đề ứng phó với biến đổi khí hậu</a:t>
            </a:r>
            <a:endParaRPr lang="en-US" sz="3200" b="1" dirty="0">
              <a:latin typeface="+mj-lt"/>
              <a:cs typeface="Arial" panose="020B0604020202020204" pitchFamily="34" charset="0"/>
            </a:endParaRPr>
          </a:p>
        </p:txBody>
      </p:sp>
    </p:spTree>
    <p:extLst>
      <p:ext uri="{BB962C8B-B14F-4D97-AF65-F5344CB8AC3E}">
        <p14:creationId xmlns:p14="http://schemas.microsoft.com/office/powerpoint/2010/main" val="46663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afterEffect">
                                  <p:stCondLst>
                                    <p:cond delay="0"/>
                                  </p:stCondLst>
                                  <p:childTnLst>
                                    <p:animClr clrSpc="hsl" dir="cw">
                                      <p:cBhvr override="childStyle">
                                        <p:cTn id="6" dur="500" fill="hold"/>
                                        <p:tgtEl>
                                          <p:spTgt spid="45"/>
                                        </p:tgtEl>
                                        <p:attrNameLst>
                                          <p:attrName>style.color</p:attrName>
                                        </p:attrNameLst>
                                      </p:cBhvr>
                                      <p:by>
                                        <p:hsl h="7200000" s="0" l="0"/>
                                      </p:by>
                                    </p:animClr>
                                    <p:animClr clrSpc="hsl" dir="cw">
                                      <p:cBhvr>
                                        <p:cTn id="7" dur="500" fill="hold"/>
                                        <p:tgtEl>
                                          <p:spTgt spid="45"/>
                                        </p:tgtEl>
                                        <p:attrNameLst>
                                          <p:attrName>fillcolor</p:attrName>
                                        </p:attrNameLst>
                                      </p:cBhvr>
                                      <p:by>
                                        <p:hsl h="7200000" s="0" l="0"/>
                                      </p:by>
                                    </p:animClr>
                                    <p:animClr clrSpc="hsl" dir="cw">
                                      <p:cBhvr>
                                        <p:cTn id="8" dur="500" fill="hold"/>
                                        <p:tgtEl>
                                          <p:spTgt spid="45"/>
                                        </p:tgtEl>
                                        <p:attrNameLst>
                                          <p:attrName>stroke.color</p:attrName>
                                        </p:attrNameLst>
                                      </p:cBhvr>
                                      <p:by>
                                        <p:hsl h="7200000" s="0" l="0"/>
                                      </p:by>
                                    </p:animClr>
                                    <p:set>
                                      <p:cBhvr>
                                        <p:cTn id="9" dur="500" fill="hold"/>
                                        <p:tgtEl>
                                          <p:spTgt spid="4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52100" y="383820"/>
            <a:ext cx="9287800" cy="251227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29" tIns="45665" rIns="91329" bIns="45665" rtlCol="0" anchor="ctr"/>
          <a:lstStyle/>
          <a:p>
            <a:pPr algn="ctr"/>
            <a:endParaRPr lang="en-US" sz="3596"/>
          </a:p>
        </p:txBody>
      </p:sp>
      <p:sp>
        <p:nvSpPr>
          <p:cNvPr id="3" name="TextBox 2"/>
          <p:cNvSpPr txBox="1"/>
          <p:nvPr/>
        </p:nvSpPr>
        <p:spPr>
          <a:xfrm>
            <a:off x="1320020" y="4061057"/>
            <a:ext cx="9906780" cy="2551870"/>
          </a:xfrm>
          <a:prstGeom prst="rect">
            <a:avLst/>
          </a:prstGeom>
          <a:solidFill>
            <a:srgbClr val="D8F4E3"/>
          </a:solidFill>
        </p:spPr>
        <p:txBody>
          <a:bodyPr wrap="square" lIns="91329" tIns="45665" rIns="91329" bIns="45665" rtlCol="0">
            <a:spAutoFit/>
          </a:bodyPr>
          <a:lstStyle/>
          <a:p>
            <a:r>
              <a:rPr lang="en-US" sz="1998" b="1">
                <a:latin typeface="Arial" pitchFamily="34" charset="0"/>
                <a:cs typeface="Arial" pitchFamily="34" charset="0"/>
              </a:rPr>
              <a:t>Thân chào Quý Thầy Cô!</a:t>
            </a:r>
          </a:p>
          <a:p>
            <a:r>
              <a:rPr lang="en-US" sz="1998" b="1">
                <a:latin typeface="Arial" pitchFamily="34" charset="0"/>
                <a:cs typeface="Arial" pitchFamily="34" charset="0"/>
              </a:rPr>
              <a:t>Người soạn rất mong nhận được phản hồi và góp ý từ Quý Thầy Cô để bộ giáo án ppt được hoàn thiện hơn.</a:t>
            </a:r>
          </a:p>
          <a:p>
            <a:r>
              <a:rPr lang="en-US" sz="1998" b="1">
                <a:latin typeface="Arial" pitchFamily="34" charset="0"/>
                <a:cs typeface="Arial" pitchFamily="34" charset="0"/>
              </a:rPr>
              <a:t>Mọi thông tin phản hồi mong được QTC gửi về:</a:t>
            </a:r>
          </a:p>
          <a:p>
            <a:r>
              <a:rPr lang="en-US" sz="1998" b="1">
                <a:latin typeface="Arial" pitchFamily="34" charset="0"/>
                <a:cs typeface="Arial" pitchFamily="34" charset="0"/>
              </a:rPr>
              <a:t>+ Zalo: 0982276629</a:t>
            </a:r>
          </a:p>
          <a:p>
            <a:r>
              <a:rPr lang="en-US" sz="1998" b="1">
                <a:latin typeface="Arial" pitchFamily="34" charset="0"/>
                <a:cs typeface="Arial" pitchFamily="34" charset="0"/>
              </a:rPr>
              <a:t>+ Facebook cá nhân: </a:t>
            </a:r>
            <a:r>
              <a:rPr lang="en-US" sz="1998">
                <a:hlinkClick r:id="rId2"/>
              </a:rPr>
              <a:t>https://www.facebook.com/ti.gon.566</a:t>
            </a:r>
            <a:endParaRPr lang="en-US" sz="1998"/>
          </a:p>
          <a:p>
            <a:r>
              <a:rPr lang="en-US" sz="1998" b="1">
                <a:latin typeface="Arial" pitchFamily="34" charset="0"/>
                <a:cs typeface="Arial" pitchFamily="34" charset="0"/>
              </a:rPr>
              <a:t>+ Nhóm chia sẻ tài liệu: </a:t>
            </a:r>
            <a:r>
              <a:rPr lang="en-US" sz="1998" b="1">
                <a:latin typeface="Arial" pitchFamily="34" charset="0"/>
                <a:cs typeface="Arial" pitchFamily="34" charset="0"/>
                <a:hlinkClick r:id="rId3"/>
              </a:rPr>
              <a:t>https://www.facebook.com/groups/1448467355535530</a:t>
            </a:r>
            <a:endParaRPr lang="en-US" sz="1998" b="1">
              <a:latin typeface="Arial" pitchFamily="34" charset="0"/>
              <a:cs typeface="Arial" pitchFamily="34" charset="0"/>
            </a:endParaRPr>
          </a:p>
          <a:p>
            <a:r>
              <a:rPr lang="en-US" sz="1998" b="1" i="1">
                <a:solidFill>
                  <a:srgbClr val="FF0000"/>
                </a:solidFill>
                <a:latin typeface="Arial" pitchFamily="34" charset="0"/>
                <a:cs typeface="Arial" pitchFamily="34" charset="0"/>
              </a:rPr>
              <a:t>* Thầy cô có thể liên hệ khi cần được hỗ trợ soạn giáo án điện tử.</a:t>
            </a:r>
          </a:p>
        </p:txBody>
      </p:sp>
      <p:sp>
        <p:nvSpPr>
          <p:cNvPr id="4" name="TextBox 3"/>
          <p:cNvSpPr txBox="1"/>
          <p:nvPr/>
        </p:nvSpPr>
        <p:spPr>
          <a:xfrm>
            <a:off x="4244424" y="717786"/>
            <a:ext cx="5942628" cy="1629502"/>
          </a:xfrm>
          <a:prstGeom prst="rect">
            <a:avLst/>
          </a:prstGeom>
          <a:noFill/>
        </p:spPr>
        <p:txBody>
          <a:bodyPr wrap="square" lIns="91329" tIns="45665" rIns="91329" bIns="45665" rtlCol="0">
            <a:spAutoFit/>
          </a:bodyPr>
          <a:lstStyle/>
          <a:p>
            <a:r>
              <a:rPr lang="en-US" sz="1998">
                <a:solidFill>
                  <a:srgbClr val="0070C0"/>
                </a:solidFill>
                <a:latin typeface="Arial" pitchFamily="34" charset="0"/>
                <a:cs typeface="Arial" pitchFamily="34" charset="0"/>
              </a:rPr>
              <a:t>Người soạn	: Lê Thị Chinh</a:t>
            </a:r>
          </a:p>
          <a:p>
            <a:r>
              <a:rPr lang="en-US" sz="1998">
                <a:solidFill>
                  <a:srgbClr val="0070C0"/>
                </a:solidFill>
                <a:latin typeface="Arial" pitchFamily="34" charset="0"/>
                <a:cs typeface="Arial" pitchFamily="34" charset="0"/>
              </a:rPr>
              <a:t>Năm sinh           : 1990</a:t>
            </a:r>
          </a:p>
          <a:p>
            <a:r>
              <a:rPr lang="en-US" sz="1998">
                <a:solidFill>
                  <a:srgbClr val="0070C0"/>
                </a:solidFill>
                <a:latin typeface="Arial" pitchFamily="34" charset="0"/>
                <a:cs typeface="Arial" pitchFamily="34" charset="0"/>
              </a:rPr>
              <a:t>Đơn vị công tác	: Trường THCS LÝ TỰ TRỌNG</a:t>
            </a:r>
          </a:p>
          <a:p>
            <a:r>
              <a:rPr lang="en-US" sz="1998">
                <a:solidFill>
                  <a:srgbClr val="0070C0"/>
                </a:solidFill>
                <a:latin typeface="Arial" pitchFamily="34" charset="0"/>
                <a:cs typeface="Arial" pitchFamily="34" charset="0"/>
              </a:rPr>
              <a:t>SĐT		: 0982276629</a:t>
            </a:r>
          </a:p>
          <a:p>
            <a:r>
              <a:rPr lang="en-US" sz="1998">
                <a:solidFill>
                  <a:srgbClr val="0070C0"/>
                </a:solidFill>
                <a:latin typeface="Arial" pitchFamily="34" charset="0"/>
                <a:cs typeface="Arial" pitchFamily="34" charset="0"/>
              </a:rPr>
              <a:t>Mail		: lethichinh09sdl@gmail.com</a:t>
            </a:r>
          </a:p>
        </p:txBody>
      </p:sp>
      <p:pic>
        <p:nvPicPr>
          <p:cNvPr id="1026" name="Picture 2" descr="Có thể là hình ảnh về Chinh Lê và đang cười">
            <a:extLst>
              <a:ext uri="{FF2B5EF4-FFF2-40B4-BE49-F238E27FC236}">
                <a16:creationId xmlns:a16="http://schemas.microsoft.com/office/drawing/2014/main" id="{B6F0CEC5-1133-43C2-AFAB-A10F3311523E}"/>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860431" y="419194"/>
            <a:ext cx="1831144" cy="244152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0DB166E-121C-4A2F-BD4D-CF667EF03B39}"/>
              </a:ext>
            </a:extLst>
          </p:cNvPr>
          <p:cNvSpPr txBox="1"/>
          <p:nvPr/>
        </p:nvSpPr>
        <p:spPr>
          <a:xfrm>
            <a:off x="866255" y="3013501"/>
            <a:ext cx="10459490" cy="830997"/>
          </a:xfrm>
          <a:prstGeom prst="rect">
            <a:avLst/>
          </a:prstGeom>
          <a:solidFill>
            <a:schemeClr val="accent2">
              <a:lumMod val="20000"/>
              <a:lumOff val="80000"/>
            </a:schemeClr>
          </a:solidFill>
        </p:spPr>
        <p:txBody>
          <a:bodyPr wrap="square" rtlCol="0">
            <a:spAutoFit/>
          </a:bodyPr>
          <a:lstStyle/>
          <a:p>
            <a:r>
              <a:rPr lang="en-US" sz="2400" b="1">
                <a:solidFill>
                  <a:srgbClr val="0070C0"/>
                </a:solidFill>
                <a:latin typeface="Arial" panose="020B0604020202020204" pitchFamily="34" charset="0"/>
                <a:cs typeface="Arial" panose="020B0604020202020204" pitchFamily="34" charset="0"/>
              </a:rPr>
              <a:t>TÀI LIỆU TỰ MÌNH BIÊN SOẠN CÓ ĐỦ BỘ POWERPOINT 6,7,8,9</a:t>
            </a:r>
          </a:p>
          <a:p>
            <a:r>
              <a:rPr lang="en-US" sz="2400" b="1">
                <a:solidFill>
                  <a:srgbClr val="0070C0"/>
                </a:solidFill>
                <a:latin typeface="Arial" panose="020B0604020202020204" pitchFamily="34" charset="0"/>
                <a:cs typeface="Arial" panose="020B0604020202020204" pitchFamily="34" charset="0"/>
              </a:rPr>
              <a:t>CÓ PHÍ NHỎ, THẦY CÔ CẦN IB NHẬN BÀI THAM KHẢO NHÉ! CẢM </a:t>
            </a:r>
            <a:r>
              <a:rPr lang="vi-VN" sz="2400" b="1">
                <a:solidFill>
                  <a:srgbClr val="0070C0"/>
                </a:solidFill>
                <a:latin typeface="Arial" panose="020B0604020202020204" pitchFamily="34" charset="0"/>
                <a:cs typeface="Arial" panose="020B0604020202020204" pitchFamily="34" charset="0"/>
              </a:rPr>
              <a:t>Ơ</a:t>
            </a:r>
            <a:r>
              <a:rPr lang="en-US" sz="2400" b="1">
                <a:solidFill>
                  <a:srgbClr val="0070C0"/>
                </a:solidFill>
                <a:latin typeface="Arial" panose="020B0604020202020204" pitchFamily="34" charset="0"/>
                <a:cs typeface="Arial" panose="020B0604020202020204" pitchFamily="34" charset="0"/>
              </a:rPr>
              <a:t>N</a:t>
            </a:r>
          </a:p>
        </p:txBody>
      </p:sp>
      <p:pic>
        <p:nvPicPr>
          <p:cNvPr id="7" name="Picture 6">
            <a:extLst>
              <a:ext uri="{FF2B5EF4-FFF2-40B4-BE49-F238E27FC236}">
                <a16:creationId xmlns:a16="http://schemas.microsoft.com/office/drawing/2014/main" id="{A91558C1-095B-4B5C-928F-EAF1486F2664}"/>
              </a:ext>
            </a:extLst>
          </p:cNvPr>
          <p:cNvPicPr>
            <a:picLocks noChangeAspect="1"/>
          </p:cNvPicPr>
          <p:nvPr/>
        </p:nvPicPr>
        <p:blipFill rotWithShape="1">
          <a:blip r:embed="rId5"/>
          <a:srcRect l="49250" t="16517" r="40417" b="67812"/>
          <a:stretch/>
        </p:blipFill>
        <p:spPr>
          <a:xfrm>
            <a:off x="10700288" y="152653"/>
            <a:ext cx="1259840" cy="1074695"/>
          </a:xfrm>
          <a:prstGeom prst="rect">
            <a:avLst/>
          </a:prstGeom>
        </p:spPr>
      </p:pic>
    </p:spTree>
    <p:extLst>
      <p:ext uri="{BB962C8B-B14F-4D97-AF65-F5344CB8AC3E}">
        <p14:creationId xmlns:p14="http://schemas.microsoft.com/office/powerpoint/2010/main" val="141393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People Logo Team Welcome. Vector Icon Design Stock Vector #business  #communication #concept #design #group #icon #i… | People logo, Vector icon  design, Icon design">
            <a:extLst>
              <a:ext uri="{FF2B5EF4-FFF2-40B4-BE49-F238E27FC236}">
                <a16:creationId xmlns:a16="http://schemas.microsoft.com/office/drawing/2014/main" id="{33F11591-0A4C-4D34-8E06-326D43465D2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317" t="33855" r="19901" b="41111"/>
          <a:stretch/>
        </p:blipFill>
        <p:spPr bwMode="auto">
          <a:xfrm>
            <a:off x="2541440" y="3241960"/>
            <a:ext cx="1992316" cy="863225"/>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1ADDF944-EBA9-4A0C-85BF-0746F50F0417}"/>
              </a:ext>
            </a:extLst>
          </p:cNvPr>
          <p:cNvGrpSpPr/>
          <p:nvPr/>
        </p:nvGrpSpPr>
        <p:grpSpPr>
          <a:xfrm>
            <a:off x="115152" y="47175"/>
            <a:ext cx="5892795" cy="872949"/>
            <a:chOff x="1133366" y="2220084"/>
            <a:chExt cx="6093180" cy="914400"/>
          </a:xfrm>
          <a:solidFill>
            <a:srgbClr val="FCFEB0"/>
          </a:solidFill>
        </p:grpSpPr>
        <p:sp>
          <p:nvSpPr>
            <p:cNvPr id="25" name="Arrow: Pentagon 24">
              <a:extLst>
                <a:ext uri="{FF2B5EF4-FFF2-40B4-BE49-F238E27FC236}">
                  <a16:creationId xmlns:a16="http://schemas.microsoft.com/office/drawing/2014/main" id="{389D1328-56F6-4E4E-AF8D-5D3C6801C527}"/>
                </a:ext>
              </a:extLst>
            </p:cNvPr>
            <p:cNvSpPr/>
            <p:nvPr/>
          </p:nvSpPr>
          <p:spPr>
            <a:xfrm>
              <a:off x="1133366" y="2220084"/>
              <a:ext cx="60931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26" name="TextBox 25">
              <a:extLst>
                <a:ext uri="{FF2B5EF4-FFF2-40B4-BE49-F238E27FC236}">
                  <a16:creationId xmlns:a16="http://schemas.microsoft.com/office/drawing/2014/main" id="{92D4E9FA-2946-41C9-8A86-95CFC0781D3E}"/>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27" name="TextBox 26">
            <a:extLst>
              <a:ext uri="{FF2B5EF4-FFF2-40B4-BE49-F238E27FC236}">
                <a16:creationId xmlns:a16="http://schemas.microsoft.com/office/drawing/2014/main" id="{54253206-CC0E-4E66-96CA-80C6DB8DDC8E}"/>
              </a:ext>
            </a:extLst>
          </p:cNvPr>
          <p:cNvSpPr txBox="1"/>
          <p:nvPr/>
        </p:nvSpPr>
        <p:spPr>
          <a:xfrm>
            <a:off x="-701479" y="226924"/>
            <a:ext cx="8070201" cy="523220"/>
          </a:xfrm>
          <a:prstGeom prst="rect">
            <a:avLst/>
          </a:prstGeom>
          <a:noFill/>
        </p:spPr>
        <p:txBody>
          <a:bodyPr wrap="square" rtlCol="0">
            <a:spAutoFit/>
          </a:bodyPr>
          <a:lstStyle/>
          <a:p>
            <a:pPr algn="ctr"/>
            <a:r>
              <a:rPr lang="vi-VN" sz="2800" b="1" dirty="0">
                <a:solidFill>
                  <a:srgbClr val="0070C0"/>
                </a:solidFill>
                <a:latin typeface="+mj-lt"/>
                <a:cs typeface="Arial" panose="020B0604020202020204" pitchFamily="34" charset="0"/>
              </a:rPr>
              <a:t>Vấn đề bảo vệ môi trường</a:t>
            </a:r>
            <a:endParaRPr lang="en-US" sz="2800" b="1" dirty="0">
              <a:solidFill>
                <a:srgbClr val="0070C0"/>
              </a:solidFill>
              <a:latin typeface="+mj-lt"/>
              <a:cs typeface="Arial" panose="020B0604020202020204" pitchFamily="34" charset="0"/>
            </a:endParaRPr>
          </a:p>
        </p:txBody>
      </p:sp>
      <p:sp>
        <p:nvSpPr>
          <p:cNvPr id="28" name="Arrow: Pentagon 27">
            <a:extLst>
              <a:ext uri="{FF2B5EF4-FFF2-40B4-BE49-F238E27FC236}">
                <a16:creationId xmlns:a16="http://schemas.microsoft.com/office/drawing/2014/main" id="{76F9755D-A14F-42F4-AD76-B8C474D9A726}"/>
              </a:ext>
            </a:extLst>
          </p:cNvPr>
          <p:cNvSpPr/>
          <p:nvPr/>
        </p:nvSpPr>
        <p:spPr>
          <a:xfrm>
            <a:off x="66656" y="44251"/>
            <a:ext cx="1013164" cy="872947"/>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29" name="Isosceles Triangle 28">
            <a:extLst>
              <a:ext uri="{FF2B5EF4-FFF2-40B4-BE49-F238E27FC236}">
                <a16:creationId xmlns:a16="http://schemas.microsoft.com/office/drawing/2014/main" id="{1DA2A12A-6E40-4AB8-A958-25DFEC9FC879}"/>
              </a:ext>
            </a:extLst>
          </p:cNvPr>
          <p:cNvSpPr/>
          <p:nvPr/>
        </p:nvSpPr>
        <p:spPr>
          <a:xfrm rot="5400000">
            <a:off x="771568" y="379794"/>
            <a:ext cx="262394" cy="19766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27CB0CB4-C6A9-45D9-BFA7-27EC3A87C007}"/>
              </a:ext>
            </a:extLst>
          </p:cNvPr>
          <p:cNvGrpSpPr/>
          <p:nvPr/>
        </p:nvGrpSpPr>
        <p:grpSpPr>
          <a:xfrm>
            <a:off x="1897877" y="1212000"/>
            <a:ext cx="10294122" cy="1726289"/>
            <a:chOff x="2612336" y="780471"/>
            <a:chExt cx="8812156" cy="1726289"/>
          </a:xfrm>
        </p:grpSpPr>
        <p:sp>
          <p:nvSpPr>
            <p:cNvPr id="31" name="Rectangle 9">
              <a:extLst>
                <a:ext uri="{FF2B5EF4-FFF2-40B4-BE49-F238E27FC236}">
                  <a16:creationId xmlns:a16="http://schemas.microsoft.com/office/drawing/2014/main" id="{6FC28CC1-FF37-4522-B769-5431AC030A0D}"/>
                </a:ext>
              </a:extLst>
            </p:cNvPr>
            <p:cNvSpPr/>
            <p:nvPr/>
          </p:nvSpPr>
          <p:spPr>
            <a:xfrm>
              <a:off x="2612336" y="780471"/>
              <a:ext cx="8812156" cy="1726289"/>
            </a:xfrm>
            <a:custGeom>
              <a:avLst/>
              <a:gdLst>
                <a:gd name="connsiteX0" fmla="*/ 0 w 10587429"/>
                <a:gd name="connsiteY0" fmla="*/ 0 h 1095103"/>
                <a:gd name="connsiteX1" fmla="*/ 344091 w 10587429"/>
                <a:gd name="connsiteY1" fmla="*/ 0 h 1095103"/>
                <a:gd name="connsiteX2" fmla="*/ 688183 w 10587429"/>
                <a:gd name="connsiteY2" fmla="*/ 0 h 1095103"/>
                <a:gd name="connsiteX3" fmla="*/ 1032274 w 10587429"/>
                <a:gd name="connsiteY3" fmla="*/ 0 h 1095103"/>
                <a:gd name="connsiteX4" fmla="*/ 1905737 w 10587429"/>
                <a:gd name="connsiteY4" fmla="*/ 0 h 1095103"/>
                <a:gd name="connsiteX5" fmla="*/ 2567452 w 10587429"/>
                <a:gd name="connsiteY5" fmla="*/ 0 h 1095103"/>
                <a:gd name="connsiteX6" fmla="*/ 2911543 w 10587429"/>
                <a:gd name="connsiteY6" fmla="*/ 0 h 1095103"/>
                <a:gd name="connsiteX7" fmla="*/ 3573257 w 10587429"/>
                <a:gd name="connsiteY7" fmla="*/ 0 h 1095103"/>
                <a:gd name="connsiteX8" fmla="*/ 4446720 w 10587429"/>
                <a:gd name="connsiteY8" fmla="*/ 0 h 1095103"/>
                <a:gd name="connsiteX9" fmla="*/ 5002560 w 10587429"/>
                <a:gd name="connsiteY9" fmla="*/ 0 h 1095103"/>
                <a:gd name="connsiteX10" fmla="*/ 5558400 w 10587429"/>
                <a:gd name="connsiteY10" fmla="*/ 0 h 1095103"/>
                <a:gd name="connsiteX11" fmla="*/ 6220115 w 10587429"/>
                <a:gd name="connsiteY11" fmla="*/ 0 h 1095103"/>
                <a:gd name="connsiteX12" fmla="*/ 6987703 w 10587429"/>
                <a:gd name="connsiteY12" fmla="*/ 0 h 1095103"/>
                <a:gd name="connsiteX13" fmla="*/ 7755292 w 10587429"/>
                <a:gd name="connsiteY13" fmla="*/ 0 h 1095103"/>
                <a:gd name="connsiteX14" fmla="*/ 8522880 w 10587429"/>
                <a:gd name="connsiteY14" fmla="*/ 0 h 1095103"/>
                <a:gd name="connsiteX15" fmla="*/ 9396343 w 10587429"/>
                <a:gd name="connsiteY15" fmla="*/ 0 h 1095103"/>
                <a:gd name="connsiteX16" fmla="*/ 10587429 w 10587429"/>
                <a:gd name="connsiteY16" fmla="*/ 0 h 1095103"/>
                <a:gd name="connsiteX17" fmla="*/ 10587429 w 10587429"/>
                <a:gd name="connsiteY17" fmla="*/ 558503 h 1095103"/>
                <a:gd name="connsiteX18" fmla="*/ 10587429 w 10587429"/>
                <a:gd name="connsiteY18" fmla="*/ 1095103 h 1095103"/>
                <a:gd name="connsiteX19" fmla="*/ 9713966 w 10587429"/>
                <a:gd name="connsiteY19" fmla="*/ 1095103 h 1095103"/>
                <a:gd name="connsiteX20" fmla="*/ 9052252 w 10587429"/>
                <a:gd name="connsiteY20" fmla="*/ 1095103 h 1095103"/>
                <a:gd name="connsiteX21" fmla="*/ 8496412 w 10587429"/>
                <a:gd name="connsiteY21" fmla="*/ 1095103 h 1095103"/>
                <a:gd name="connsiteX22" fmla="*/ 7940572 w 10587429"/>
                <a:gd name="connsiteY22" fmla="*/ 1095103 h 1095103"/>
                <a:gd name="connsiteX23" fmla="*/ 7384732 w 10587429"/>
                <a:gd name="connsiteY23" fmla="*/ 1095103 h 1095103"/>
                <a:gd name="connsiteX24" fmla="*/ 6828892 w 10587429"/>
                <a:gd name="connsiteY24" fmla="*/ 1095103 h 1095103"/>
                <a:gd name="connsiteX25" fmla="*/ 6061303 w 10587429"/>
                <a:gd name="connsiteY25" fmla="*/ 1095103 h 1095103"/>
                <a:gd name="connsiteX26" fmla="*/ 5399589 w 10587429"/>
                <a:gd name="connsiteY26" fmla="*/ 1095103 h 1095103"/>
                <a:gd name="connsiteX27" fmla="*/ 5055497 w 10587429"/>
                <a:gd name="connsiteY27" fmla="*/ 1095103 h 1095103"/>
                <a:gd name="connsiteX28" fmla="*/ 4499657 w 10587429"/>
                <a:gd name="connsiteY28" fmla="*/ 1095103 h 1095103"/>
                <a:gd name="connsiteX29" fmla="*/ 3732069 w 10587429"/>
                <a:gd name="connsiteY29" fmla="*/ 1095103 h 1095103"/>
                <a:gd name="connsiteX30" fmla="*/ 3282103 w 10587429"/>
                <a:gd name="connsiteY30" fmla="*/ 1095103 h 1095103"/>
                <a:gd name="connsiteX31" fmla="*/ 2408640 w 10587429"/>
                <a:gd name="connsiteY31" fmla="*/ 1095103 h 1095103"/>
                <a:gd name="connsiteX32" fmla="*/ 1535177 w 10587429"/>
                <a:gd name="connsiteY32" fmla="*/ 1095103 h 1095103"/>
                <a:gd name="connsiteX33" fmla="*/ 873463 w 10587429"/>
                <a:gd name="connsiteY33" fmla="*/ 1095103 h 1095103"/>
                <a:gd name="connsiteX34" fmla="*/ 0 w 10587429"/>
                <a:gd name="connsiteY34" fmla="*/ 1095103 h 1095103"/>
                <a:gd name="connsiteX35" fmla="*/ 0 w 10587429"/>
                <a:gd name="connsiteY35" fmla="*/ 547552 h 1095103"/>
                <a:gd name="connsiteX36" fmla="*/ 0 w 10587429"/>
                <a:gd name="connsiteY36" fmla="*/ 0 h 109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587429" h="1095103" fill="none" extrusionOk="0">
                  <a:moveTo>
                    <a:pt x="0" y="0"/>
                  </a:moveTo>
                  <a:cubicBezTo>
                    <a:pt x="100761" y="-5580"/>
                    <a:pt x="229344" y="4876"/>
                    <a:pt x="344091" y="0"/>
                  </a:cubicBezTo>
                  <a:cubicBezTo>
                    <a:pt x="458838" y="-4876"/>
                    <a:pt x="593364" y="-10773"/>
                    <a:pt x="688183" y="0"/>
                  </a:cubicBezTo>
                  <a:cubicBezTo>
                    <a:pt x="783002" y="10773"/>
                    <a:pt x="962323" y="-8670"/>
                    <a:pt x="1032274" y="0"/>
                  </a:cubicBezTo>
                  <a:cubicBezTo>
                    <a:pt x="1102225" y="8670"/>
                    <a:pt x="1649783" y="-30938"/>
                    <a:pt x="1905737" y="0"/>
                  </a:cubicBezTo>
                  <a:cubicBezTo>
                    <a:pt x="2161691" y="30938"/>
                    <a:pt x="2250438" y="-4759"/>
                    <a:pt x="2567452" y="0"/>
                  </a:cubicBezTo>
                  <a:cubicBezTo>
                    <a:pt x="2884466" y="4759"/>
                    <a:pt x="2835231" y="11738"/>
                    <a:pt x="2911543" y="0"/>
                  </a:cubicBezTo>
                  <a:cubicBezTo>
                    <a:pt x="2987855" y="-11738"/>
                    <a:pt x="3385816" y="20787"/>
                    <a:pt x="3573257" y="0"/>
                  </a:cubicBezTo>
                  <a:cubicBezTo>
                    <a:pt x="3760698" y="-20787"/>
                    <a:pt x="4211862" y="22836"/>
                    <a:pt x="4446720" y="0"/>
                  </a:cubicBezTo>
                  <a:cubicBezTo>
                    <a:pt x="4681578" y="-22836"/>
                    <a:pt x="4779168" y="-599"/>
                    <a:pt x="5002560" y="0"/>
                  </a:cubicBezTo>
                  <a:cubicBezTo>
                    <a:pt x="5225952" y="599"/>
                    <a:pt x="5319408" y="22779"/>
                    <a:pt x="5558400" y="0"/>
                  </a:cubicBezTo>
                  <a:cubicBezTo>
                    <a:pt x="5797392" y="-22779"/>
                    <a:pt x="5942140" y="-13135"/>
                    <a:pt x="6220115" y="0"/>
                  </a:cubicBezTo>
                  <a:cubicBezTo>
                    <a:pt x="6498091" y="13135"/>
                    <a:pt x="6630602" y="10203"/>
                    <a:pt x="6987703" y="0"/>
                  </a:cubicBezTo>
                  <a:cubicBezTo>
                    <a:pt x="7344804" y="-10203"/>
                    <a:pt x="7427636" y="1501"/>
                    <a:pt x="7755292" y="0"/>
                  </a:cubicBezTo>
                  <a:cubicBezTo>
                    <a:pt x="8082948" y="-1501"/>
                    <a:pt x="8190280" y="-31486"/>
                    <a:pt x="8522880" y="0"/>
                  </a:cubicBezTo>
                  <a:cubicBezTo>
                    <a:pt x="8855480" y="31486"/>
                    <a:pt x="9218343" y="-16025"/>
                    <a:pt x="9396343" y="0"/>
                  </a:cubicBezTo>
                  <a:cubicBezTo>
                    <a:pt x="9574343" y="16025"/>
                    <a:pt x="10269746" y="5015"/>
                    <a:pt x="10587429" y="0"/>
                  </a:cubicBezTo>
                  <a:cubicBezTo>
                    <a:pt x="10588100" y="225409"/>
                    <a:pt x="10576671" y="279658"/>
                    <a:pt x="10587429" y="558503"/>
                  </a:cubicBezTo>
                  <a:cubicBezTo>
                    <a:pt x="10598187" y="837348"/>
                    <a:pt x="10572738" y="957546"/>
                    <a:pt x="10587429" y="1095103"/>
                  </a:cubicBezTo>
                  <a:cubicBezTo>
                    <a:pt x="10211239" y="1095595"/>
                    <a:pt x="10126118" y="1057605"/>
                    <a:pt x="9713966" y="1095103"/>
                  </a:cubicBezTo>
                  <a:cubicBezTo>
                    <a:pt x="9301814" y="1132601"/>
                    <a:pt x="9325378" y="1108639"/>
                    <a:pt x="9052252" y="1095103"/>
                  </a:cubicBezTo>
                  <a:cubicBezTo>
                    <a:pt x="8779126" y="1081567"/>
                    <a:pt x="8628689" y="1074217"/>
                    <a:pt x="8496412" y="1095103"/>
                  </a:cubicBezTo>
                  <a:cubicBezTo>
                    <a:pt x="8364135" y="1115989"/>
                    <a:pt x="8192385" y="1110754"/>
                    <a:pt x="7940572" y="1095103"/>
                  </a:cubicBezTo>
                  <a:cubicBezTo>
                    <a:pt x="7688759" y="1079452"/>
                    <a:pt x="7589411" y="1080266"/>
                    <a:pt x="7384732" y="1095103"/>
                  </a:cubicBezTo>
                  <a:cubicBezTo>
                    <a:pt x="7180053" y="1109940"/>
                    <a:pt x="6962810" y="1104512"/>
                    <a:pt x="6828892" y="1095103"/>
                  </a:cubicBezTo>
                  <a:cubicBezTo>
                    <a:pt x="6694974" y="1085694"/>
                    <a:pt x="6430319" y="1084036"/>
                    <a:pt x="6061303" y="1095103"/>
                  </a:cubicBezTo>
                  <a:cubicBezTo>
                    <a:pt x="5692287" y="1106170"/>
                    <a:pt x="5704442" y="1098839"/>
                    <a:pt x="5399589" y="1095103"/>
                  </a:cubicBezTo>
                  <a:cubicBezTo>
                    <a:pt x="5094736" y="1091367"/>
                    <a:pt x="5134233" y="1099994"/>
                    <a:pt x="5055497" y="1095103"/>
                  </a:cubicBezTo>
                  <a:cubicBezTo>
                    <a:pt x="4976761" y="1090212"/>
                    <a:pt x="4699370" y="1087697"/>
                    <a:pt x="4499657" y="1095103"/>
                  </a:cubicBezTo>
                  <a:cubicBezTo>
                    <a:pt x="4299944" y="1102509"/>
                    <a:pt x="3900168" y="1056755"/>
                    <a:pt x="3732069" y="1095103"/>
                  </a:cubicBezTo>
                  <a:cubicBezTo>
                    <a:pt x="3563970" y="1133451"/>
                    <a:pt x="3500417" y="1076693"/>
                    <a:pt x="3282103" y="1095103"/>
                  </a:cubicBezTo>
                  <a:cubicBezTo>
                    <a:pt x="3063789" y="1113513"/>
                    <a:pt x="2804519" y="1059254"/>
                    <a:pt x="2408640" y="1095103"/>
                  </a:cubicBezTo>
                  <a:cubicBezTo>
                    <a:pt x="2012761" y="1130952"/>
                    <a:pt x="1744051" y="1079218"/>
                    <a:pt x="1535177" y="1095103"/>
                  </a:cubicBezTo>
                  <a:cubicBezTo>
                    <a:pt x="1326303" y="1110988"/>
                    <a:pt x="1146648" y="1084169"/>
                    <a:pt x="873463" y="1095103"/>
                  </a:cubicBezTo>
                  <a:cubicBezTo>
                    <a:pt x="600278" y="1106037"/>
                    <a:pt x="257554" y="1128469"/>
                    <a:pt x="0" y="1095103"/>
                  </a:cubicBezTo>
                  <a:cubicBezTo>
                    <a:pt x="20992" y="970979"/>
                    <a:pt x="-1460" y="703187"/>
                    <a:pt x="0" y="547552"/>
                  </a:cubicBezTo>
                  <a:cubicBezTo>
                    <a:pt x="1460" y="391917"/>
                    <a:pt x="-20115" y="131713"/>
                    <a:pt x="0" y="0"/>
                  </a:cubicBezTo>
                  <a:close/>
                </a:path>
                <a:path w="10587429" h="1095103" stroke="0" extrusionOk="0">
                  <a:moveTo>
                    <a:pt x="0" y="0"/>
                  </a:moveTo>
                  <a:cubicBezTo>
                    <a:pt x="213867" y="-26509"/>
                    <a:pt x="286067" y="-19021"/>
                    <a:pt x="555840" y="0"/>
                  </a:cubicBezTo>
                  <a:cubicBezTo>
                    <a:pt x="825613" y="19021"/>
                    <a:pt x="791530" y="-7105"/>
                    <a:pt x="899931" y="0"/>
                  </a:cubicBezTo>
                  <a:cubicBezTo>
                    <a:pt x="1008332" y="7105"/>
                    <a:pt x="1477007" y="28106"/>
                    <a:pt x="1773394" y="0"/>
                  </a:cubicBezTo>
                  <a:cubicBezTo>
                    <a:pt x="2069781" y="-28106"/>
                    <a:pt x="2157738" y="-10107"/>
                    <a:pt x="2329234" y="0"/>
                  </a:cubicBezTo>
                  <a:cubicBezTo>
                    <a:pt x="2500730" y="10107"/>
                    <a:pt x="2622549" y="-335"/>
                    <a:pt x="2885074" y="0"/>
                  </a:cubicBezTo>
                  <a:cubicBezTo>
                    <a:pt x="3147599" y="335"/>
                    <a:pt x="3549797" y="12927"/>
                    <a:pt x="3758537" y="0"/>
                  </a:cubicBezTo>
                  <a:cubicBezTo>
                    <a:pt x="3967277" y="-12927"/>
                    <a:pt x="4114183" y="15208"/>
                    <a:pt x="4208503" y="0"/>
                  </a:cubicBezTo>
                  <a:cubicBezTo>
                    <a:pt x="4302823" y="-15208"/>
                    <a:pt x="4797245" y="25034"/>
                    <a:pt x="5081966" y="0"/>
                  </a:cubicBezTo>
                  <a:cubicBezTo>
                    <a:pt x="5366687" y="-25034"/>
                    <a:pt x="5623945" y="35662"/>
                    <a:pt x="5955429" y="0"/>
                  </a:cubicBezTo>
                  <a:cubicBezTo>
                    <a:pt x="6286913" y="-35662"/>
                    <a:pt x="6303156" y="-3650"/>
                    <a:pt x="6617143" y="0"/>
                  </a:cubicBezTo>
                  <a:cubicBezTo>
                    <a:pt x="6931130" y="3650"/>
                    <a:pt x="7168618" y="26970"/>
                    <a:pt x="7490606" y="0"/>
                  </a:cubicBezTo>
                  <a:cubicBezTo>
                    <a:pt x="7812594" y="-26970"/>
                    <a:pt x="7844892" y="-24182"/>
                    <a:pt x="8046446" y="0"/>
                  </a:cubicBezTo>
                  <a:cubicBezTo>
                    <a:pt x="8248000" y="24182"/>
                    <a:pt x="8400359" y="19962"/>
                    <a:pt x="8602286" y="0"/>
                  </a:cubicBezTo>
                  <a:cubicBezTo>
                    <a:pt x="8804213" y="-19962"/>
                    <a:pt x="8987934" y="729"/>
                    <a:pt x="9369875" y="0"/>
                  </a:cubicBezTo>
                  <a:cubicBezTo>
                    <a:pt x="9751816" y="-729"/>
                    <a:pt x="9689570" y="-12453"/>
                    <a:pt x="9925715" y="0"/>
                  </a:cubicBezTo>
                  <a:cubicBezTo>
                    <a:pt x="10161860" y="12453"/>
                    <a:pt x="10405133" y="5540"/>
                    <a:pt x="10587429" y="0"/>
                  </a:cubicBezTo>
                  <a:cubicBezTo>
                    <a:pt x="10597357" y="197810"/>
                    <a:pt x="10573627" y="422207"/>
                    <a:pt x="10587429" y="569454"/>
                  </a:cubicBezTo>
                  <a:cubicBezTo>
                    <a:pt x="10601231" y="716701"/>
                    <a:pt x="10603999" y="967785"/>
                    <a:pt x="10587429" y="1095103"/>
                  </a:cubicBezTo>
                  <a:cubicBezTo>
                    <a:pt x="10234639" y="1073323"/>
                    <a:pt x="10097204" y="1105249"/>
                    <a:pt x="9819840" y="1095103"/>
                  </a:cubicBezTo>
                  <a:cubicBezTo>
                    <a:pt x="9542476" y="1084957"/>
                    <a:pt x="9475157" y="1079098"/>
                    <a:pt x="9369875" y="1095103"/>
                  </a:cubicBezTo>
                  <a:cubicBezTo>
                    <a:pt x="9264593" y="1111108"/>
                    <a:pt x="8700249" y="1053479"/>
                    <a:pt x="8496412" y="1095103"/>
                  </a:cubicBezTo>
                  <a:cubicBezTo>
                    <a:pt x="8292575" y="1136727"/>
                    <a:pt x="8026066" y="1114369"/>
                    <a:pt x="7834697" y="1095103"/>
                  </a:cubicBezTo>
                  <a:cubicBezTo>
                    <a:pt x="7643329" y="1075837"/>
                    <a:pt x="7499337" y="1105947"/>
                    <a:pt x="7384732" y="1095103"/>
                  </a:cubicBezTo>
                  <a:cubicBezTo>
                    <a:pt x="7270128" y="1084259"/>
                    <a:pt x="6910061" y="1123883"/>
                    <a:pt x="6723017" y="1095103"/>
                  </a:cubicBezTo>
                  <a:cubicBezTo>
                    <a:pt x="6535974" y="1066323"/>
                    <a:pt x="6450922" y="1081632"/>
                    <a:pt x="6378926" y="1095103"/>
                  </a:cubicBezTo>
                  <a:cubicBezTo>
                    <a:pt x="6306930" y="1108574"/>
                    <a:pt x="6200133" y="1096012"/>
                    <a:pt x="6034835" y="1095103"/>
                  </a:cubicBezTo>
                  <a:cubicBezTo>
                    <a:pt x="5869537" y="1094194"/>
                    <a:pt x="5562931" y="1089761"/>
                    <a:pt x="5373120" y="1095103"/>
                  </a:cubicBezTo>
                  <a:cubicBezTo>
                    <a:pt x="5183310" y="1100445"/>
                    <a:pt x="5086073" y="1100359"/>
                    <a:pt x="4923154" y="1095103"/>
                  </a:cubicBezTo>
                  <a:cubicBezTo>
                    <a:pt x="4760235" y="1089847"/>
                    <a:pt x="4434957" y="1076254"/>
                    <a:pt x="4155566" y="1095103"/>
                  </a:cubicBezTo>
                  <a:cubicBezTo>
                    <a:pt x="3876175" y="1113952"/>
                    <a:pt x="3906503" y="1088522"/>
                    <a:pt x="3705600" y="1095103"/>
                  </a:cubicBezTo>
                  <a:cubicBezTo>
                    <a:pt x="3504697" y="1101684"/>
                    <a:pt x="3122776" y="1075144"/>
                    <a:pt x="2938012" y="1095103"/>
                  </a:cubicBezTo>
                  <a:cubicBezTo>
                    <a:pt x="2753248" y="1115062"/>
                    <a:pt x="2663644" y="1081464"/>
                    <a:pt x="2593920" y="1095103"/>
                  </a:cubicBezTo>
                  <a:cubicBezTo>
                    <a:pt x="2524196" y="1108742"/>
                    <a:pt x="2061231" y="1111577"/>
                    <a:pt x="1826332" y="1095103"/>
                  </a:cubicBezTo>
                  <a:cubicBezTo>
                    <a:pt x="1591433" y="1078629"/>
                    <a:pt x="1499602" y="1074433"/>
                    <a:pt x="1376366" y="1095103"/>
                  </a:cubicBezTo>
                  <a:cubicBezTo>
                    <a:pt x="1253130" y="1115773"/>
                    <a:pt x="1133183" y="1104075"/>
                    <a:pt x="1032274" y="1095103"/>
                  </a:cubicBezTo>
                  <a:cubicBezTo>
                    <a:pt x="931365" y="1086131"/>
                    <a:pt x="741600" y="1089471"/>
                    <a:pt x="582309" y="1095103"/>
                  </a:cubicBezTo>
                  <a:cubicBezTo>
                    <a:pt x="423019" y="1100735"/>
                    <a:pt x="260369" y="1087655"/>
                    <a:pt x="0" y="1095103"/>
                  </a:cubicBezTo>
                  <a:cubicBezTo>
                    <a:pt x="17316" y="901638"/>
                    <a:pt x="-7112" y="721385"/>
                    <a:pt x="0" y="569454"/>
                  </a:cubicBezTo>
                  <a:cubicBezTo>
                    <a:pt x="7112" y="417523"/>
                    <a:pt x="13649" y="272598"/>
                    <a:pt x="0" y="0"/>
                  </a:cubicBezTo>
                  <a:close/>
                </a:path>
              </a:pathLst>
            </a:custGeom>
            <a:solidFill>
              <a:srgbClr val="FCFEB0"/>
            </a:solidFill>
            <a:ln w="22225">
              <a:solidFill>
                <a:srgbClr val="00B050"/>
              </a:solidFill>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rgbClr val="00B050"/>
                </a:solidFill>
                <a:latin typeface="Arial" panose="020B0604020202020204" pitchFamily="34" charset="0"/>
                <a:ea typeface="Tahoma" panose="020B0604030504040204" pitchFamily="34" charset="0"/>
                <a:cs typeface="Arial" panose="020B0604020202020204" pitchFamily="34" charset="0"/>
              </a:endParaRPr>
            </a:p>
            <a:p>
              <a:pPr algn="ctr"/>
              <a:endParaRPr lang="vi-VN" sz="4400" b="1" dirty="0">
                <a:solidFill>
                  <a:srgbClr val="00B050"/>
                </a:solidFill>
                <a:latin typeface="Arial" panose="020B0604020202020204" pitchFamily="34" charset="0"/>
                <a:ea typeface="Tahoma" panose="020B060403050404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B7D10756-C8A0-4F57-A45F-DFEBE8737A0D}"/>
                </a:ext>
              </a:extLst>
            </p:cNvPr>
            <p:cNvSpPr/>
            <p:nvPr/>
          </p:nvSpPr>
          <p:spPr>
            <a:xfrm>
              <a:off x="2612336" y="837143"/>
              <a:ext cx="8773684" cy="1569660"/>
            </a:xfrm>
            <a:prstGeom prst="rect">
              <a:avLst/>
            </a:prstGeom>
          </p:spPr>
          <p:txBody>
            <a:bodyPr wrap="square">
              <a:spAutoFit/>
            </a:bodyPr>
            <a:lstStyle/>
            <a:p>
              <a:pPr algn="just"/>
              <a:r>
                <a:rPr lang="vi-VN" sz="3200" b="1" dirty="0">
                  <a:solidFill>
                    <a:srgbClr val="FF0066"/>
                  </a:solidFill>
                  <a:latin typeface="+mj-lt"/>
                </a:rPr>
                <a:t>*Nhóm </a:t>
              </a:r>
              <a:r>
                <a:rPr lang="vi-VN" sz="3200" b="1" dirty="0" smtClean="0">
                  <a:solidFill>
                    <a:srgbClr val="FF0066"/>
                  </a:solidFill>
                  <a:latin typeface="+mj-lt"/>
                </a:rPr>
                <a:t>1,</a:t>
              </a:r>
              <a:r>
                <a:rPr lang="en-US" sz="3200" b="1" dirty="0" smtClean="0">
                  <a:solidFill>
                    <a:srgbClr val="FF0066"/>
                  </a:solidFill>
                  <a:latin typeface="+mj-lt"/>
                </a:rPr>
                <a:t> 4</a:t>
              </a:r>
              <a:r>
                <a:rPr lang="vi-VN" sz="3200" b="1" dirty="0" smtClean="0">
                  <a:solidFill>
                    <a:srgbClr val="FF0066"/>
                  </a:solidFill>
                  <a:latin typeface="+mj-lt"/>
                </a:rPr>
                <a:t>: </a:t>
              </a:r>
              <a:r>
                <a:rPr lang="vi-VN" sz="3200" dirty="0">
                  <a:solidFill>
                    <a:srgbClr val="FF0066"/>
                  </a:solidFill>
                  <a:latin typeface="+mj-lt"/>
                </a:rPr>
                <a:t>Dựa vào thông tin và hình ảnh trong mục a và </a:t>
              </a:r>
              <a:r>
                <a:rPr lang="en-US" sz="3200" dirty="0" err="1" smtClean="0">
                  <a:solidFill>
                    <a:srgbClr val="FF0066"/>
                  </a:solidFill>
                  <a:latin typeface="Times New Roman" panose="02020603050405020304" pitchFamily="18" charset="0"/>
                  <a:cs typeface="Times New Roman" panose="02020603050405020304" pitchFamily="18" charset="0"/>
                </a:rPr>
                <a:t>các</a:t>
              </a:r>
              <a:r>
                <a:rPr lang="en-US" sz="3200" dirty="0" smtClean="0">
                  <a:solidFill>
                    <a:srgbClr val="FF0066"/>
                  </a:solidFill>
                  <a:latin typeface="Times New Roman" panose="02020603050405020304" pitchFamily="18" charset="0"/>
                  <a:cs typeface="Times New Roman" panose="02020603050405020304" pitchFamily="18" charset="0"/>
                </a:rPr>
                <a:t> </a:t>
              </a:r>
              <a:r>
                <a:rPr lang="en-US" sz="3200" dirty="0" err="1" smtClean="0">
                  <a:solidFill>
                    <a:srgbClr val="FF0066"/>
                  </a:solidFill>
                  <a:latin typeface="Times New Roman" panose="02020603050405020304" pitchFamily="18" charset="0"/>
                  <a:cs typeface="Times New Roman" panose="02020603050405020304" pitchFamily="18" charset="0"/>
                </a:rPr>
                <a:t>nguồn</a:t>
              </a:r>
              <a:r>
                <a:rPr lang="en-US" sz="3200" dirty="0" smtClean="0">
                  <a:solidFill>
                    <a:srgbClr val="FF0066"/>
                  </a:solidFill>
                  <a:latin typeface="Times New Roman" panose="02020603050405020304" pitchFamily="18" charset="0"/>
                  <a:cs typeface="Times New Roman" panose="02020603050405020304" pitchFamily="18" charset="0"/>
                </a:rPr>
                <a:t> </a:t>
              </a:r>
              <a:r>
                <a:rPr lang="en-US" sz="3200" dirty="0" err="1" smtClean="0">
                  <a:solidFill>
                    <a:srgbClr val="FF0066"/>
                  </a:solidFill>
                  <a:latin typeface="Times New Roman" panose="02020603050405020304" pitchFamily="18" charset="0"/>
                  <a:cs typeface="Times New Roman" panose="02020603050405020304" pitchFamily="18" charset="0"/>
                </a:rPr>
                <a:t>thông</a:t>
              </a:r>
              <a:r>
                <a:rPr lang="en-US" sz="3200" dirty="0" smtClean="0">
                  <a:solidFill>
                    <a:srgbClr val="FF0066"/>
                  </a:solidFill>
                  <a:latin typeface="Times New Roman" panose="02020603050405020304" pitchFamily="18" charset="0"/>
                  <a:cs typeface="Times New Roman" panose="02020603050405020304" pitchFamily="18" charset="0"/>
                </a:rPr>
                <a:t> tin </a:t>
              </a:r>
              <a:r>
                <a:rPr lang="en-US" sz="3200" dirty="0" err="1" smtClean="0">
                  <a:solidFill>
                    <a:srgbClr val="FF0066"/>
                  </a:solidFill>
                  <a:latin typeface="Times New Roman" panose="02020603050405020304" pitchFamily="18" charset="0"/>
                  <a:cs typeface="Times New Roman" panose="02020603050405020304" pitchFamily="18" charset="0"/>
                </a:rPr>
                <a:t>khác</a:t>
              </a:r>
              <a:r>
                <a:rPr lang="vi-VN" sz="3200" dirty="0" smtClean="0">
                  <a:solidFill>
                    <a:srgbClr val="FF0066"/>
                  </a:solidFill>
                  <a:latin typeface="+mj-lt"/>
                </a:rPr>
                <a:t>, </a:t>
              </a:r>
              <a:r>
                <a:rPr lang="vi-VN" sz="3200" dirty="0">
                  <a:solidFill>
                    <a:srgbClr val="FF0066"/>
                  </a:solidFill>
                  <a:latin typeface="+mj-lt"/>
                </a:rPr>
                <a:t>hãy trình bày </a:t>
              </a:r>
              <a:r>
                <a:rPr lang="vi-VN" sz="3200" dirty="0">
                  <a:solidFill>
                    <a:srgbClr val="FF0066"/>
                  </a:solidFill>
                  <a:latin typeface="+mj-lt"/>
                </a:rPr>
                <a:t>nguyên nhân </a:t>
              </a:r>
              <a:r>
                <a:rPr lang="vi-VN" sz="3200" dirty="0" smtClean="0">
                  <a:solidFill>
                    <a:srgbClr val="FF0066"/>
                  </a:solidFill>
                  <a:latin typeface="+mj-lt"/>
                </a:rPr>
                <a:t>ô</a:t>
              </a:r>
              <a:r>
                <a:rPr lang="en-US" sz="3200" dirty="0" smtClean="0">
                  <a:solidFill>
                    <a:srgbClr val="FF0066"/>
                  </a:solidFill>
                  <a:latin typeface="+mj-lt"/>
                </a:rPr>
                <a:t> </a:t>
              </a:r>
              <a:r>
                <a:rPr lang="vi-VN" sz="3200" dirty="0" smtClean="0">
                  <a:solidFill>
                    <a:srgbClr val="FF0066"/>
                  </a:solidFill>
                  <a:latin typeface="+mj-lt"/>
                </a:rPr>
                <a:t>nhiễm và </a:t>
              </a:r>
              <a:r>
                <a:rPr lang="vi-VN" sz="3200" dirty="0">
                  <a:solidFill>
                    <a:srgbClr val="FF0066"/>
                  </a:solidFill>
                  <a:latin typeface="+mj-lt"/>
                </a:rPr>
                <a:t>giải pháp</a:t>
              </a:r>
              <a:r>
                <a:rPr lang="vi-VN" sz="3200" dirty="0">
                  <a:solidFill>
                    <a:srgbClr val="FF0066"/>
                  </a:solidFill>
                </a:rPr>
                <a:t> </a:t>
              </a:r>
              <a:r>
                <a:rPr lang="vi-VN" sz="3200" dirty="0" smtClean="0">
                  <a:solidFill>
                    <a:srgbClr val="FF0066"/>
                  </a:solidFill>
                  <a:latin typeface="+mj-lt"/>
                </a:rPr>
                <a:t>bảo </a:t>
              </a:r>
              <a:r>
                <a:rPr lang="vi-VN" sz="3200" dirty="0">
                  <a:solidFill>
                    <a:srgbClr val="FF0066"/>
                  </a:solidFill>
                  <a:latin typeface="+mj-lt"/>
                </a:rPr>
                <a:t>vệ môi trường không khí ở châu </a:t>
              </a:r>
              <a:r>
                <a:rPr lang="vi-VN" sz="3200" dirty="0" smtClean="0">
                  <a:solidFill>
                    <a:srgbClr val="FF0066"/>
                  </a:solidFill>
                  <a:latin typeface="+mj-lt"/>
                </a:rPr>
                <a:t>Âu</a:t>
              </a:r>
              <a:r>
                <a:rPr lang="en-US" sz="3200" dirty="0" smtClean="0">
                  <a:solidFill>
                    <a:srgbClr val="FF0066"/>
                  </a:solidFill>
                  <a:latin typeface="+mj-lt"/>
                </a:rPr>
                <a:t>()</a:t>
              </a:r>
              <a:r>
                <a:rPr lang="vi-VN" sz="3200" dirty="0" smtClean="0">
                  <a:solidFill>
                    <a:srgbClr val="FF0066"/>
                  </a:solidFill>
                  <a:latin typeface="+mj-lt"/>
                </a:rPr>
                <a:t>.</a:t>
              </a:r>
              <a:endParaRPr lang="en-US" sz="3200" dirty="0">
                <a:solidFill>
                  <a:srgbClr val="2B26F6"/>
                </a:solidFill>
                <a:latin typeface="+mj-lt"/>
                <a:cs typeface="Arial" panose="020B0604020202020204" pitchFamily="34" charset="0"/>
              </a:endParaRPr>
            </a:p>
          </p:txBody>
        </p:sp>
      </p:grpSp>
      <p:grpSp>
        <p:nvGrpSpPr>
          <p:cNvPr id="33" name="Group 32">
            <a:extLst>
              <a:ext uri="{FF2B5EF4-FFF2-40B4-BE49-F238E27FC236}">
                <a16:creationId xmlns:a16="http://schemas.microsoft.com/office/drawing/2014/main" id="{4386895F-10B0-482B-AF41-56B0CD0D932E}"/>
              </a:ext>
            </a:extLst>
          </p:cNvPr>
          <p:cNvGrpSpPr/>
          <p:nvPr/>
        </p:nvGrpSpPr>
        <p:grpSpPr>
          <a:xfrm>
            <a:off x="2186527" y="4640810"/>
            <a:ext cx="9816249" cy="2622003"/>
            <a:chOff x="2536054" y="780470"/>
            <a:chExt cx="8888438" cy="2392589"/>
          </a:xfrm>
        </p:grpSpPr>
        <p:sp>
          <p:nvSpPr>
            <p:cNvPr id="34" name="Rectangle 9">
              <a:extLst>
                <a:ext uri="{FF2B5EF4-FFF2-40B4-BE49-F238E27FC236}">
                  <a16:creationId xmlns:a16="http://schemas.microsoft.com/office/drawing/2014/main" id="{3AC85C5B-703B-47E4-B233-ECEAD7BA4E8A}"/>
                </a:ext>
              </a:extLst>
            </p:cNvPr>
            <p:cNvSpPr/>
            <p:nvPr/>
          </p:nvSpPr>
          <p:spPr>
            <a:xfrm>
              <a:off x="2612336" y="780470"/>
              <a:ext cx="8812156" cy="1886978"/>
            </a:xfrm>
            <a:custGeom>
              <a:avLst/>
              <a:gdLst>
                <a:gd name="connsiteX0" fmla="*/ 0 w 10587429"/>
                <a:gd name="connsiteY0" fmla="*/ 0 h 1095103"/>
                <a:gd name="connsiteX1" fmla="*/ 344091 w 10587429"/>
                <a:gd name="connsiteY1" fmla="*/ 0 h 1095103"/>
                <a:gd name="connsiteX2" fmla="*/ 688183 w 10587429"/>
                <a:gd name="connsiteY2" fmla="*/ 0 h 1095103"/>
                <a:gd name="connsiteX3" fmla="*/ 1032274 w 10587429"/>
                <a:gd name="connsiteY3" fmla="*/ 0 h 1095103"/>
                <a:gd name="connsiteX4" fmla="*/ 1905737 w 10587429"/>
                <a:gd name="connsiteY4" fmla="*/ 0 h 1095103"/>
                <a:gd name="connsiteX5" fmla="*/ 2567452 w 10587429"/>
                <a:gd name="connsiteY5" fmla="*/ 0 h 1095103"/>
                <a:gd name="connsiteX6" fmla="*/ 2911543 w 10587429"/>
                <a:gd name="connsiteY6" fmla="*/ 0 h 1095103"/>
                <a:gd name="connsiteX7" fmla="*/ 3573257 w 10587429"/>
                <a:gd name="connsiteY7" fmla="*/ 0 h 1095103"/>
                <a:gd name="connsiteX8" fmla="*/ 4446720 w 10587429"/>
                <a:gd name="connsiteY8" fmla="*/ 0 h 1095103"/>
                <a:gd name="connsiteX9" fmla="*/ 5002560 w 10587429"/>
                <a:gd name="connsiteY9" fmla="*/ 0 h 1095103"/>
                <a:gd name="connsiteX10" fmla="*/ 5558400 w 10587429"/>
                <a:gd name="connsiteY10" fmla="*/ 0 h 1095103"/>
                <a:gd name="connsiteX11" fmla="*/ 6220115 w 10587429"/>
                <a:gd name="connsiteY11" fmla="*/ 0 h 1095103"/>
                <a:gd name="connsiteX12" fmla="*/ 6987703 w 10587429"/>
                <a:gd name="connsiteY12" fmla="*/ 0 h 1095103"/>
                <a:gd name="connsiteX13" fmla="*/ 7755292 w 10587429"/>
                <a:gd name="connsiteY13" fmla="*/ 0 h 1095103"/>
                <a:gd name="connsiteX14" fmla="*/ 8522880 w 10587429"/>
                <a:gd name="connsiteY14" fmla="*/ 0 h 1095103"/>
                <a:gd name="connsiteX15" fmla="*/ 9396343 w 10587429"/>
                <a:gd name="connsiteY15" fmla="*/ 0 h 1095103"/>
                <a:gd name="connsiteX16" fmla="*/ 10587429 w 10587429"/>
                <a:gd name="connsiteY16" fmla="*/ 0 h 1095103"/>
                <a:gd name="connsiteX17" fmla="*/ 10587429 w 10587429"/>
                <a:gd name="connsiteY17" fmla="*/ 558503 h 1095103"/>
                <a:gd name="connsiteX18" fmla="*/ 10587429 w 10587429"/>
                <a:gd name="connsiteY18" fmla="*/ 1095103 h 1095103"/>
                <a:gd name="connsiteX19" fmla="*/ 9713966 w 10587429"/>
                <a:gd name="connsiteY19" fmla="*/ 1095103 h 1095103"/>
                <a:gd name="connsiteX20" fmla="*/ 9052252 w 10587429"/>
                <a:gd name="connsiteY20" fmla="*/ 1095103 h 1095103"/>
                <a:gd name="connsiteX21" fmla="*/ 8496412 w 10587429"/>
                <a:gd name="connsiteY21" fmla="*/ 1095103 h 1095103"/>
                <a:gd name="connsiteX22" fmla="*/ 7940572 w 10587429"/>
                <a:gd name="connsiteY22" fmla="*/ 1095103 h 1095103"/>
                <a:gd name="connsiteX23" fmla="*/ 7384732 w 10587429"/>
                <a:gd name="connsiteY23" fmla="*/ 1095103 h 1095103"/>
                <a:gd name="connsiteX24" fmla="*/ 6828892 w 10587429"/>
                <a:gd name="connsiteY24" fmla="*/ 1095103 h 1095103"/>
                <a:gd name="connsiteX25" fmla="*/ 6061303 w 10587429"/>
                <a:gd name="connsiteY25" fmla="*/ 1095103 h 1095103"/>
                <a:gd name="connsiteX26" fmla="*/ 5399589 w 10587429"/>
                <a:gd name="connsiteY26" fmla="*/ 1095103 h 1095103"/>
                <a:gd name="connsiteX27" fmla="*/ 5055497 w 10587429"/>
                <a:gd name="connsiteY27" fmla="*/ 1095103 h 1095103"/>
                <a:gd name="connsiteX28" fmla="*/ 4499657 w 10587429"/>
                <a:gd name="connsiteY28" fmla="*/ 1095103 h 1095103"/>
                <a:gd name="connsiteX29" fmla="*/ 3732069 w 10587429"/>
                <a:gd name="connsiteY29" fmla="*/ 1095103 h 1095103"/>
                <a:gd name="connsiteX30" fmla="*/ 3282103 w 10587429"/>
                <a:gd name="connsiteY30" fmla="*/ 1095103 h 1095103"/>
                <a:gd name="connsiteX31" fmla="*/ 2408640 w 10587429"/>
                <a:gd name="connsiteY31" fmla="*/ 1095103 h 1095103"/>
                <a:gd name="connsiteX32" fmla="*/ 1535177 w 10587429"/>
                <a:gd name="connsiteY32" fmla="*/ 1095103 h 1095103"/>
                <a:gd name="connsiteX33" fmla="*/ 873463 w 10587429"/>
                <a:gd name="connsiteY33" fmla="*/ 1095103 h 1095103"/>
                <a:gd name="connsiteX34" fmla="*/ 0 w 10587429"/>
                <a:gd name="connsiteY34" fmla="*/ 1095103 h 1095103"/>
                <a:gd name="connsiteX35" fmla="*/ 0 w 10587429"/>
                <a:gd name="connsiteY35" fmla="*/ 547552 h 1095103"/>
                <a:gd name="connsiteX36" fmla="*/ 0 w 10587429"/>
                <a:gd name="connsiteY36" fmla="*/ 0 h 109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587429" h="1095103" fill="none" extrusionOk="0">
                  <a:moveTo>
                    <a:pt x="0" y="0"/>
                  </a:moveTo>
                  <a:cubicBezTo>
                    <a:pt x="100761" y="-5580"/>
                    <a:pt x="229344" y="4876"/>
                    <a:pt x="344091" y="0"/>
                  </a:cubicBezTo>
                  <a:cubicBezTo>
                    <a:pt x="458838" y="-4876"/>
                    <a:pt x="593364" y="-10773"/>
                    <a:pt x="688183" y="0"/>
                  </a:cubicBezTo>
                  <a:cubicBezTo>
                    <a:pt x="783002" y="10773"/>
                    <a:pt x="962323" y="-8670"/>
                    <a:pt x="1032274" y="0"/>
                  </a:cubicBezTo>
                  <a:cubicBezTo>
                    <a:pt x="1102225" y="8670"/>
                    <a:pt x="1649783" y="-30938"/>
                    <a:pt x="1905737" y="0"/>
                  </a:cubicBezTo>
                  <a:cubicBezTo>
                    <a:pt x="2161691" y="30938"/>
                    <a:pt x="2250438" y="-4759"/>
                    <a:pt x="2567452" y="0"/>
                  </a:cubicBezTo>
                  <a:cubicBezTo>
                    <a:pt x="2884466" y="4759"/>
                    <a:pt x="2835231" y="11738"/>
                    <a:pt x="2911543" y="0"/>
                  </a:cubicBezTo>
                  <a:cubicBezTo>
                    <a:pt x="2987855" y="-11738"/>
                    <a:pt x="3385816" y="20787"/>
                    <a:pt x="3573257" y="0"/>
                  </a:cubicBezTo>
                  <a:cubicBezTo>
                    <a:pt x="3760698" y="-20787"/>
                    <a:pt x="4211862" y="22836"/>
                    <a:pt x="4446720" y="0"/>
                  </a:cubicBezTo>
                  <a:cubicBezTo>
                    <a:pt x="4681578" y="-22836"/>
                    <a:pt x="4779168" y="-599"/>
                    <a:pt x="5002560" y="0"/>
                  </a:cubicBezTo>
                  <a:cubicBezTo>
                    <a:pt x="5225952" y="599"/>
                    <a:pt x="5319408" y="22779"/>
                    <a:pt x="5558400" y="0"/>
                  </a:cubicBezTo>
                  <a:cubicBezTo>
                    <a:pt x="5797392" y="-22779"/>
                    <a:pt x="5942140" y="-13135"/>
                    <a:pt x="6220115" y="0"/>
                  </a:cubicBezTo>
                  <a:cubicBezTo>
                    <a:pt x="6498091" y="13135"/>
                    <a:pt x="6630602" y="10203"/>
                    <a:pt x="6987703" y="0"/>
                  </a:cubicBezTo>
                  <a:cubicBezTo>
                    <a:pt x="7344804" y="-10203"/>
                    <a:pt x="7427636" y="1501"/>
                    <a:pt x="7755292" y="0"/>
                  </a:cubicBezTo>
                  <a:cubicBezTo>
                    <a:pt x="8082948" y="-1501"/>
                    <a:pt x="8190280" y="-31486"/>
                    <a:pt x="8522880" y="0"/>
                  </a:cubicBezTo>
                  <a:cubicBezTo>
                    <a:pt x="8855480" y="31486"/>
                    <a:pt x="9218343" y="-16025"/>
                    <a:pt x="9396343" y="0"/>
                  </a:cubicBezTo>
                  <a:cubicBezTo>
                    <a:pt x="9574343" y="16025"/>
                    <a:pt x="10269746" y="5015"/>
                    <a:pt x="10587429" y="0"/>
                  </a:cubicBezTo>
                  <a:cubicBezTo>
                    <a:pt x="10588100" y="225409"/>
                    <a:pt x="10576671" y="279658"/>
                    <a:pt x="10587429" y="558503"/>
                  </a:cubicBezTo>
                  <a:cubicBezTo>
                    <a:pt x="10598187" y="837348"/>
                    <a:pt x="10572738" y="957546"/>
                    <a:pt x="10587429" y="1095103"/>
                  </a:cubicBezTo>
                  <a:cubicBezTo>
                    <a:pt x="10211239" y="1095595"/>
                    <a:pt x="10126118" y="1057605"/>
                    <a:pt x="9713966" y="1095103"/>
                  </a:cubicBezTo>
                  <a:cubicBezTo>
                    <a:pt x="9301814" y="1132601"/>
                    <a:pt x="9325378" y="1108639"/>
                    <a:pt x="9052252" y="1095103"/>
                  </a:cubicBezTo>
                  <a:cubicBezTo>
                    <a:pt x="8779126" y="1081567"/>
                    <a:pt x="8628689" y="1074217"/>
                    <a:pt x="8496412" y="1095103"/>
                  </a:cubicBezTo>
                  <a:cubicBezTo>
                    <a:pt x="8364135" y="1115989"/>
                    <a:pt x="8192385" y="1110754"/>
                    <a:pt x="7940572" y="1095103"/>
                  </a:cubicBezTo>
                  <a:cubicBezTo>
                    <a:pt x="7688759" y="1079452"/>
                    <a:pt x="7589411" y="1080266"/>
                    <a:pt x="7384732" y="1095103"/>
                  </a:cubicBezTo>
                  <a:cubicBezTo>
                    <a:pt x="7180053" y="1109940"/>
                    <a:pt x="6962810" y="1104512"/>
                    <a:pt x="6828892" y="1095103"/>
                  </a:cubicBezTo>
                  <a:cubicBezTo>
                    <a:pt x="6694974" y="1085694"/>
                    <a:pt x="6430319" y="1084036"/>
                    <a:pt x="6061303" y="1095103"/>
                  </a:cubicBezTo>
                  <a:cubicBezTo>
                    <a:pt x="5692287" y="1106170"/>
                    <a:pt x="5704442" y="1098839"/>
                    <a:pt x="5399589" y="1095103"/>
                  </a:cubicBezTo>
                  <a:cubicBezTo>
                    <a:pt x="5094736" y="1091367"/>
                    <a:pt x="5134233" y="1099994"/>
                    <a:pt x="5055497" y="1095103"/>
                  </a:cubicBezTo>
                  <a:cubicBezTo>
                    <a:pt x="4976761" y="1090212"/>
                    <a:pt x="4699370" y="1087697"/>
                    <a:pt x="4499657" y="1095103"/>
                  </a:cubicBezTo>
                  <a:cubicBezTo>
                    <a:pt x="4299944" y="1102509"/>
                    <a:pt x="3900168" y="1056755"/>
                    <a:pt x="3732069" y="1095103"/>
                  </a:cubicBezTo>
                  <a:cubicBezTo>
                    <a:pt x="3563970" y="1133451"/>
                    <a:pt x="3500417" y="1076693"/>
                    <a:pt x="3282103" y="1095103"/>
                  </a:cubicBezTo>
                  <a:cubicBezTo>
                    <a:pt x="3063789" y="1113513"/>
                    <a:pt x="2804519" y="1059254"/>
                    <a:pt x="2408640" y="1095103"/>
                  </a:cubicBezTo>
                  <a:cubicBezTo>
                    <a:pt x="2012761" y="1130952"/>
                    <a:pt x="1744051" y="1079218"/>
                    <a:pt x="1535177" y="1095103"/>
                  </a:cubicBezTo>
                  <a:cubicBezTo>
                    <a:pt x="1326303" y="1110988"/>
                    <a:pt x="1146648" y="1084169"/>
                    <a:pt x="873463" y="1095103"/>
                  </a:cubicBezTo>
                  <a:cubicBezTo>
                    <a:pt x="600278" y="1106037"/>
                    <a:pt x="257554" y="1128469"/>
                    <a:pt x="0" y="1095103"/>
                  </a:cubicBezTo>
                  <a:cubicBezTo>
                    <a:pt x="20992" y="970979"/>
                    <a:pt x="-1460" y="703187"/>
                    <a:pt x="0" y="547552"/>
                  </a:cubicBezTo>
                  <a:cubicBezTo>
                    <a:pt x="1460" y="391917"/>
                    <a:pt x="-20115" y="131713"/>
                    <a:pt x="0" y="0"/>
                  </a:cubicBezTo>
                  <a:close/>
                </a:path>
                <a:path w="10587429" h="1095103" stroke="0" extrusionOk="0">
                  <a:moveTo>
                    <a:pt x="0" y="0"/>
                  </a:moveTo>
                  <a:cubicBezTo>
                    <a:pt x="213867" y="-26509"/>
                    <a:pt x="286067" y="-19021"/>
                    <a:pt x="555840" y="0"/>
                  </a:cubicBezTo>
                  <a:cubicBezTo>
                    <a:pt x="825613" y="19021"/>
                    <a:pt x="791530" y="-7105"/>
                    <a:pt x="899931" y="0"/>
                  </a:cubicBezTo>
                  <a:cubicBezTo>
                    <a:pt x="1008332" y="7105"/>
                    <a:pt x="1477007" y="28106"/>
                    <a:pt x="1773394" y="0"/>
                  </a:cubicBezTo>
                  <a:cubicBezTo>
                    <a:pt x="2069781" y="-28106"/>
                    <a:pt x="2157738" y="-10107"/>
                    <a:pt x="2329234" y="0"/>
                  </a:cubicBezTo>
                  <a:cubicBezTo>
                    <a:pt x="2500730" y="10107"/>
                    <a:pt x="2622549" y="-335"/>
                    <a:pt x="2885074" y="0"/>
                  </a:cubicBezTo>
                  <a:cubicBezTo>
                    <a:pt x="3147599" y="335"/>
                    <a:pt x="3549797" y="12927"/>
                    <a:pt x="3758537" y="0"/>
                  </a:cubicBezTo>
                  <a:cubicBezTo>
                    <a:pt x="3967277" y="-12927"/>
                    <a:pt x="4114183" y="15208"/>
                    <a:pt x="4208503" y="0"/>
                  </a:cubicBezTo>
                  <a:cubicBezTo>
                    <a:pt x="4302823" y="-15208"/>
                    <a:pt x="4797245" y="25034"/>
                    <a:pt x="5081966" y="0"/>
                  </a:cubicBezTo>
                  <a:cubicBezTo>
                    <a:pt x="5366687" y="-25034"/>
                    <a:pt x="5623945" y="35662"/>
                    <a:pt x="5955429" y="0"/>
                  </a:cubicBezTo>
                  <a:cubicBezTo>
                    <a:pt x="6286913" y="-35662"/>
                    <a:pt x="6303156" y="-3650"/>
                    <a:pt x="6617143" y="0"/>
                  </a:cubicBezTo>
                  <a:cubicBezTo>
                    <a:pt x="6931130" y="3650"/>
                    <a:pt x="7168618" y="26970"/>
                    <a:pt x="7490606" y="0"/>
                  </a:cubicBezTo>
                  <a:cubicBezTo>
                    <a:pt x="7812594" y="-26970"/>
                    <a:pt x="7844892" y="-24182"/>
                    <a:pt x="8046446" y="0"/>
                  </a:cubicBezTo>
                  <a:cubicBezTo>
                    <a:pt x="8248000" y="24182"/>
                    <a:pt x="8400359" y="19962"/>
                    <a:pt x="8602286" y="0"/>
                  </a:cubicBezTo>
                  <a:cubicBezTo>
                    <a:pt x="8804213" y="-19962"/>
                    <a:pt x="8987934" y="729"/>
                    <a:pt x="9369875" y="0"/>
                  </a:cubicBezTo>
                  <a:cubicBezTo>
                    <a:pt x="9751816" y="-729"/>
                    <a:pt x="9689570" y="-12453"/>
                    <a:pt x="9925715" y="0"/>
                  </a:cubicBezTo>
                  <a:cubicBezTo>
                    <a:pt x="10161860" y="12453"/>
                    <a:pt x="10405133" y="5540"/>
                    <a:pt x="10587429" y="0"/>
                  </a:cubicBezTo>
                  <a:cubicBezTo>
                    <a:pt x="10597357" y="197810"/>
                    <a:pt x="10573627" y="422207"/>
                    <a:pt x="10587429" y="569454"/>
                  </a:cubicBezTo>
                  <a:cubicBezTo>
                    <a:pt x="10601231" y="716701"/>
                    <a:pt x="10603999" y="967785"/>
                    <a:pt x="10587429" y="1095103"/>
                  </a:cubicBezTo>
                  <a:cubicBezTo>
                    <a:pt x="10234639" y="1073323"/>
                    <a:pt x="10097204" y="1105249"/>
                    <a:pt x="9819840" y="1095103"/>
                  </a:cubicBezTo>
                  <a:cubicBezTo>
                    <a:pt x="9542476" y="1084957"/>
                    <a:pt x="9475157" y="1079098"/>
                    <a:pt x="9369875" y="1095103"/>
                  </a:cubicBezTo>
                  <a:cubicBezTo>
                    <a:pt x="9264593" y="1111108"/>
                    <a:pt x="8700249" y="1053479"/>
                    <a:pt x="8496412" y="1095103"/>
                  </a:cubicBezTo>
                  <a:cubicBezTo>
                    <a:pt x="8292575" y="1136727"/>
                    <a:pt x="8026066" y="1114369"/>
                    <a:pt x="7834697" y="1095103"/>
                  </a:cubicBezTo>
                  <a:cubicBezTo>
                    <a:pt x="7643329" y="1075837"/>
                    <a:pt x="7499337" y="1105947"/>
                    <a:pt x="7384732" y="1095103"/>
                  </a:cubicBezTo>
                  <a:cubicBezTo>
                    <a:pt x="7270128" y="1084259"/>
                    <a:pt x="6910061" y="1123883"/>
                    <a:pt x="6723017" y="1095103"/>
                  </a:cubicBezTo>
                  <a:cubicBezTo>
                    <a:pt x="6535974" y="1066323"/>
                    <a:pt x="6450922" y="1081632"/>
                    <a:pt x="6378926" y="1095103"/>
                  </a:cubicBezTo>
                  <a:cubicBezTo>
                    <a:pt x="6306930" y="1108574"/>
                    <a:pt x="6200133" y="1096012"/>
                    <a:pt x="6034835" y="1095103"/>
                  </a:cubicBezTo>
                  <a:cubicBezTo>
                    <a:pt x="5869537" y="1094194"/>
                    <a:pt x="5562931" y="1089761"/>
                    <a:pt x="5373120" y="1095103"/>
                  </a:cubicBezTo>
                  <a:cubicBezTo>
                    <a:pt x="5183310" y="1100445"/>
                    <a:pt x="5086073" y="1100359"/>
                    <a:pt x="4923154" y="1095103"/>
                  </a:cubicBezTo>
                  <a:cubicBezTo>
                    <a:pt x="4760235" y="1089847"/>
                    <a:pt x="4434957" y="1076254"/>
                    <a:pt x="4155566" y="1095103"/>
                  </a:cubicBezTo>
                  <a:cubicBezTo>
                    <a:pt x="3876175" y="1113952"/>
                    <a:pt x="3906503" y="1088522"/>
                    <a:pt x="3705600" y="1095103"/>
                  </a:cubicBezTo>
                  <a:cubicBezTo>
                    <a:pt x="3504697" y="1101684"/>
                    <a:pt x="3122776" y="1075144"/>
                    <a:pt x="2938012" y="1095103"/>
                  </a:cubicBezTo>
                  <a:cubicBezTo>
                    <a:pt x="2753248" y="1115062"/>
                    <a:pt x="2663644" y="1081464"/>
                    <a:pt x="2593920" y="1095103"/>
                  </a:cubicBezTo>
                  <a:cubicBezTo>
                    <a:pt x="2524196" y="1108742"/>
                    <a:pt x="2061231" y="1111577"/>
                    <a:pt x="1826332" y="1095103"/>
                  </a:cubicBezTo>
                  <a:cubicBezTo>
                    <a:pt x="1591433" y="1078629"/>
                    <a:pt x="1499602" y="1074433"/>
                    <a:pt x="1376366" y="1095103"/>
                  </a:cubicBezTo>
                  <a:cubicBezTo>
                    <a:pt x="1253130" y="1115773"/>
                    <a:pt x="1133183" y="1104075"/>
                    <a:pt x="1032274" y="1095103"/>
                  </a:cubicBezTo>
                  <a:cubicBezTo>
                    <a:pt x="931365" y="1086131"/>
                    <a:pt x="741600" y="1089471"/>
                    <a:pt x="582309" y="1095103"/>
                  </a:cubicBezTo>
                  <a:cubicBezTo>
                    <a:pt x="423019" y="1100735"/>
                    <a:pt x="260369" y="1087655"/>
                    <a:pt x="0" y="1095103"/>
                  </a:cubicBezTo>
                  <a:cubicBezTo>
                    <a:pt x="17316" y="901638"/>
                    <a:pt x="-7112" y="721385"/>
                    <a:pt x="0" y="569454"/>
                  </a:cubicBezTo>
                  <a:cubicBezTo>
                    <a:pt x="7112" y="417523"/>
                    <a:pt x="13649" y="272598"/>
                    <a:pt x="0" y="0"/>
                  </a:cubicBezTo>
                  <a:close/>
                </a:path>
              </a:pathLst>
            </a:custGeom>
            <a:solidFill>
              <a:srgbClr val="FCFEB0"/>
            </a:solidFill>
            <a:ln w="22225">
              <a:solidFill>
                <a:srgbClr val="00B050"/>
              </a:solidFill>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solidFill>
                  <a:srgbClr val="00B050"/>
                </a:solidFill>
                <a:latin typeface="Arial" panose="020B0604020202020204" pitchFamily="34" charset="0"/>
                <a:ea typeface="Tahoma" panose="020B0604030504040204" pitchFamily="34" charset="0"/>
                <a:cs typeface="Arial" panose="020B0604020202020204" pitchFamily="34" charset="0"/>
              </a:endParaRPr>
            </a:p>
            <a:p>
              <a:pPr algn="ctr"/>
              <a:endParaRPr lang="vi-VN" sz="4400" b="1" dirty="0">
                <a:solidFill>
                  <a:srgbClr val="00B050"/>
                </a:solidFill>
                <a:latin typeface="Arial" panose="020B0604020202020204" pitchFamily="34" charset="0"/>
                <a:ea typeface="Tahoma" panose="020B060403050404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6399233B-21A9-4929-BAB5-011B382EAC03}"/>
                </a:ext>
              </a:extLst>
            </p:cNvPr>
            <p:cNvSpPr/>
            <p:nvPr/>
          </p:nvSpPr>
          <p:spPr>
            <a:xfrm>
              <a:off x="2536054" y="842025"/>
              <a:ext cx="8740380" cy="2331034"/>
            </a:xfrm>
            <a:prstGeom prst="rect">
              <a:avLst/>
            </a:prstGeom>
          </p:spPr>
          <p:txBody>
            <a:bodyPr wrap="square">
              <a:spAutoFit/>
            </a:bodyPr>
            <a:lstStyle/>
            <a:p>
              <a:pPr algn="ctr"/>
              <a:r>
                <a:rPr lang="vi-VN" sz="3200" b="1" dirty="0">
                  <a:solidFill>
                    <a:srgbClr val="FF0066"/>
                  </a:solidFill>
                  <a:latin typeface="+mj-lt"/>
                </a:rPr>
                <a:t>*Nhóm </a:t>
              </a:r>
              <a:r>
                <a:rPr lang="vi-VN" sz="3200" b="1" dirty="0" smtClean="0">
                  <a:solidFill>
                    <a:srgbClr val="FF0066"/>
                  </a:solidFill>
                  <a:latin typeface="+mj-lt"/>
                </a:rPr>
                <a:t>2,</a:t>
              </a:r>
              <a:r>
                <a:rPr lang="en-US" sz="3200" b="1" dirty="0" smtClean="0">
                  <a:solidFill>
                    <a:srgbClr val="FF0066"/>
                  </a:solidFill>
                  <a:latin typeface="+mj-lt"/>
                </a:rPr>
                <a:t> 3</a:t>
              </a:r>
              <a:r>
                <a:rPr lang="vi-VN" sz="3200" b="1" dirty="0" smtClean="0">
                  <a:solidFill>
                    <a:srgbClr val="FF0066"/>
                  </a:solidFill>
                  <a:latin typeface="+mj-lt"/>
                </a:rPr>
                <a:t>: </a:t>
              </a:r>
              <a:r>
                <a:rPr lang="vi-VN" sz="3200" dirty="0">
                  <a:solidFill>
                    <a:srgbClr val="FF0066"/>
                  </a:solidFill>
                  <a:latin typeface="+mj-lt"/>
                </a:rPr>
                <a:t>Dựa vào thông tin và hình ảnh trong mục b, </a:t>
              </a:r>
              <a:r>
                <a:rPr lang="en-US" sz="3200" dirty="0" err="1">
                  <a:solidFill>
                    <a:srgbClr val="FF0066"/>
                  </a:solidFill>
                  <a:latin typeface="Times New Roman" panose="02020603050405020304" pitchFamily="18" charset="0"/>
                  <a:cs typeface="Times New Roman" panose="02020603050405020304" pitchFamily="18" charset="0"/>
                </a:rPr>
                <a:t>các</a:t>
              </a:r>
              <a:r>
                <a:rPr lang="en-US" sz="3200" dirty="0">
                  <a:solidFill>
                    <a:srgbClr val="FF0066"/>
                  </a:solidFill>
                  <a:latin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cs typeface="Times New Roman" panose="02020603050405020304" pitchFamily="18" charset="0"/>
                </a:rPr>
                <a:t>nguồn</a:t>
              </a:r>
              <a:r>
                <a:rPr lang="en-US" sz="3200" dirty="0">
                  <a:solidFill>
                    <a:srgbClr val="FF0066"/>
                  </a:solidFill>
                  <a:latin typeface="Times New Roman" panose="02020603050405020304" pitchFamily="18" charset="0"/>
                  <a:cs typeface="Times New Roman" panose="02020603050405020304" pitchFamily="18" charset="0"/>
                </a:rPr>
                <a:t> </a:t>
              </a:r>
              <a:r>
                <a:rPr lang="en-US" sz="3200" dirty="0" err="1">
                  <a:solidFill>
                    <a:srgbClr val="FF0066"/>
                  </a:solidFill>
                  <a:latin typeface="Times New Roman" panose="02020603050405020304" pitchFamily="18" charset="0"/>
                  <a:cs typeface="Times New Roman" panose="02020603050405020304" pitchFamily="18" charset="0"/>
                </a:rPr>
                <a:t>thông</a:t>
              </a:r>
              <a:r>
                <a:rPr lang="en-US" sz="3200" dirty="0">
                  <a:solidFill>
                    <a:srgbClr val="FF0066"/>
                  </a:solidFill>
                  <a:latin typeface="Times New Roman" panose="02020603050405020304" pitchFamily="18" charset="0"/>
                  <a:cs typeface="Times New Roman" panose="02020603050405020304" pitchFamily="18" charset="0"/>
                </a:rPr>
                <a:t> tin </a:t>
              </a:r>
              <a:r>
                <a:rPr lang="en-US" sz="3200" dirty="0" err="1">
                  <a:solidFill>
                    <a:srgbClr val="FF0066"/>
                  </a:solidFill>
                  <a:latin typeface="Times New Roman" panose="02020603050405020304" pitchFamily="18" charset="0"/>
                  <a:cs typeface="Times New Roman" panose="02020603050405020304" pitchFamily="18" charset="0"/>
                </a:rPr>
                <a:t>khác</a:t>
              </a:r>
              <a:r>
                <a:rPr lang="en-US" sz="3200" dirty="0">
                  <a:solidFill>
                    <a:srgbClr val="FF0066"/>
                  </a:solidFill>
                  <a:latin typeface="Times New Roman" panose="02020603050405020304" pitchFamily="18" charset="0"/>
                  <a:cs typeface="Times New Roman" panose="02020603050405020304" pitchFamily="18" charset="0"/>
                </a:rPr>
                <a:t> </a:t>
              </a:r>
              <a:r>
                <a:rPr lang="vi-VN" sz="3200" dirty="0" smtClean="0">
                  <a:solidFill>
                    <a:srgbClr val="FF0066"/>
                  </a:solidFill>
                  <a:latin typeface="+mj-lt"/>
                </a:rPr>
                <a:t>hãy </a:t>
              </a:r>
              <a:r>
                <a:rPr lang="vi-VN" sz="3200" dirty="0">
                  <a:solidFill>
                    <a:srgbClr val="FF0066"/>
                  </a:solidFill>
                  <a:latin typeface="+mj-lt"/>
                </a:rPr>
                <a:t>trình bày nguyên nhân ô nhiễm môi trường nước và giải pháp bảo vệ môi trường nước ở châu Â</a:t>
              </a:r>
              <a:r>
                <a:rPr lang="vi-VN" sz="3200" dirty="0">
                  <a:solidFill>
                    <a:srgbClr val="FF0066"/>
                  </a:solidFill>
                </a:rPr>
                <a:t>u.</a:t>
              </a:r>
              <a:endParaRPr lang="en-US" sz="3200" dirty="0">
                <a:solidFill>
                  <a:srgbClr val="FF0066"/>
                </a:solidFill>
              </a:endParaRPr>
            </a:p>
            <a:p>
              <a:endParaRPr lang="en-US" sz="3200" dirty="0">
                <a:solidFill>
                  <a:srgbClr val="2B26F6"/>
                </a:solidFill>
                <a:latin typeface="Arial" panose="020B0604020202020204" pitchFamily="34" charset="0"/>
                <a:cs typeface="Arial" panose="020B0604020202020204" pitchFamily="34" charset="0"/>
              </a:endParaRPr>
            </a:p>
          </p:txBody>
        </p:sp>
      </p:grpSp>
      <p:sp>
        <p:nvSpPr>
          <p:cNvPr id="41" name="Oval 40">
            <a:extLst>
              <a:ext uri="{FF2B5EF4-FFF2-40B4-BE49-F238E27FC236}">
                <a16:creationId xmlns:a16="http://schemas.microsoft.com/office/drawing/2014/main" id="{5CA70718-6C15-411B-8EB7-0A288205BA1F}"/>
              </a:ext>
            </a:extLst>
          </p:cNvPr>
          <p:cNvSpPr/>
          <p:nvPr/>
        </p:nvSpPr>
        <p:spPr>
          <a:xfrm>
            <a:off x="63069" y="2583296"/>
            <a:ext cx="2344406" cy="234440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TextBox 41">
            <a:extLst>
              <a:ext uri="{FF2B5EF4-FFF2-40B4-BE49-F238E27FC236}">
                <a16:creationId xmlns:a16="http://schemas.microsoft.com/office/drawing/2014/main" id="{0CC7FDFA-F96E-4E99-ADCB-E03599BBCCAB}"/>
              </a:ext>
            </a:extLst>
          </p:cNvPr>
          <p:cNvSpPr txBox="1"/>
          <p:nvPr/>
        </p:nvSpPr>
        <p:spPr>
          <a:xfrm>
            <a:off x="117566" y="3435534"/>
            <a:ext cx="2099892" cy="584775"/>
          </a:xfrm>
          <a:prstGeom prst="rect">
            <a:avLst/>
          </a:prstGeom>
          <a:noFill/>
        </p:spPr>
        <p:txBody>
          <a:bodyPr wrap="square" rtlCol="0">
            <a:spAutoFit/>
          </a:bodyPr>
          <a:lstStyle/>
          <a:p>
            <a:pPr algn="ctr"/>
            <a:r>
              <a:rPr lang="en-US" sz="3200" b="1" dirty="0" err="1" smtClean="0">
                <a:solidFill>
                  <a:schemeClr val="bg1"/>
                </a:solidFill>
                <a:latin typeface="Arial" panose="020B0604020202020204" pitchFamily="34" charset="0"/>
                <a:cs typeface="Arial" panose="020B0604020202020204" pitchFamily="34" charset="0"/>
              </a:rPr>
              <a:t>Nhiệm</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vụ</a:t>
            </a:r>
            <a:endParaRPr lang="en-US" sz="3200" b="1" dirty="0">
              <a:solidFill>
                <a:schemeClr val="bg1"/>
              </a:solidFill>
              <a:latin typeface="Arial" panose="020B0604020202020204" pitchFamily="34" charset="0"/>
              <a:cs typeface="Arial" panose="020B0604020202020204" pitchFamily="34" charset="0"/>
            </a:endParaRPr>
          </a:p>
        </p:txBody>
      </p:sp>
      <p:sp>
        <p:nvSpPr>
          <p:cNvPr id="43" name="Arrow: Circular 42">
            <a:extLst>
              <a:ext uri="{FF2B5EF4-FFF2-40B4-BE49-F238E27FC236}">
                <a16:creationId xmlns:a16="http://schemas.microsoft.com/office/drawing/2014/main" id="{47F54C23-9E59-4A66-B02E-B9C70A797166}"/>
              </a:ext>
            </a:extLst>
          </p:cNvPr>
          <p:cNvSpPr/>
          <p:nvPr/>
        </p:nvSpPr>
        <p:spPr>
          <a:xfrm>
            <a:off x="-119248" y="2499003"/>
            <a:ext cx="2634665" cy="2634665"/>
          </a:xfrm>
          <a:prstGeom prst="circularArrow">
            <a:avLst>
              <a:gd name="adj1" fmla="val 5085"/>
              <a:gd name="adj2" fmla="val 327528"/>
              <a:gd name="adj3" fmla="val 15808768"/>
              <a:gd name="adj4" fmla="val 16084141"/>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Tree>
    <p:extLst>
      <p:ext uri="{BB962C8B-B14F-4D97-AF65-F5344CB8AC3E}">
        <p14:creationId xmlns:p14="http://schemas.microsoft.com/office/powerpoint/2010/main" val="155504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left)">
                                      <p:cBhvr>
                                        <p:cTn id="1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714B234-372D-4CFD-8326-5CAE93893B9D}"/>
              </a:ext>
            </a:extLst>
          </p:cNvPr>
          <p:cNvGrpSpPr/>
          <p:nvPr/>
        </p:nvGrpSpPr>
        <p:grpSpPr>
          <a:xfrm>
            <a:off x="103277" y="47175"/>
            <a:ext cx="6702472" cy="872949"/>
            <a:chOff x="1133366" y="2220084"/>
            <a:chExt cx="6093180" cy="914400"/>
          </a:xfrm>
          <a:solidFill>
            <a:srgbClr val="FCFEB0"/>
          </a:solidFill>
        </p:grpSpPr>
        <p:sp>
          <p:nvSpPr>
            <p:cNvPr id="3" name="Arrow: Pentagon 2">
              <a:extLst>
                <a:ext uri="{FF2B5EF4-FFF2-40B4-BE49-F238E27FC236}">
                  <a16:creationId xmlns:a16="http://schemas.microsoft.com/office/drawing/2014/main" id="{81B6173B-4D66-49C0-9F53-FB658B24870E}"/>
                </a:ext>
              </a:extLst>
            </p:cNvPr>
            <p:cNvSpPr/>
            <p:nvPr/>
          </p:nvSpPr>
          <p:spPr>
            <a:xfrm>
              <a:off x="1133366" y="2220084"/>
              <a:ext cx="60931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1798C421-D242-431E-AA2F-CECA18E260C7}"/>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5" name="TextBox 4">
            <a:extLst>
              <a:ext uri="{FF2B5EF4-FFF2-40B4-BE49-F238E27FC236}">
                <a16:creationId xmlns:a16="http://schemas.microsoft.com/office/drawing/2014/main" id="{94AA1628-26E4-47DE-956E-D92FE568E0AA}"/>
              </a:ext>
            </a:extLst>
          </p:cNvPr>
          <p:cNvSpPr txBox="1"/>
          <p:nvPr/>
        </p:nvSpPr>
        <p:spPr>
          <a:xfrm>
            <a:off x="1116440" y="226924"/>
            <a:ext cx="5323549" cy="584775"/>
          </a:xfrm>
          <a:prstGeom prst="rect">
            <a:avLst/>
          </a:prstGeom>
          <a:noFill/>
        </p:spPr>
        <p:txBody>
          <a:bodyPr wrap="square" rtlCol="0">
            <a:spAutoFit/>
          </a:bodyPr>
          <a:lstStyle/>
          <a:p>
            <a:pPr algn="ctr"/>
            <a:r>
              <a:rPr lang="vi-VN" sz="3200" b="1" dirty="0">
                <a:solidFill>
                  <a:srgbClr val="0070C0"/>
                </a:solidFill>
                <a:latin typeface="+mj-lt"/>
                <a:cs typeface="Arial" panose="020B0604020202020204" pitchFamily="34" charset="0"/>
              </a:rPr>
              <a:t>Vấn đề bảo vệ môi trường</a:t>
            </a:r>
            <a:endParaRPr lang="en-US" sz="3200" b="1" dirty="0">
              <a:solidFill>
                <a:srgbClr val="0070C0"/>
              </a:solidFill>
              <a:latin typeface="+mj-lt"/>
              <a:cs typeface="Arial" panose="020B0604020202020204" pitchFamily="34" charset="0"/>
            </a:endParaRPr>
          </a:p>
        </p:txBody>
      </p:sp>
      <p:sp>
        <p:nvSpPr>
          <p:cNvPr id="6" name="Arrow: Pentagon 5">
            <a:extLst>
              <a:ext uri="{FF2B5EF4-FFF2-40B4-BE49-F238E27FC236}">
                <a16:creationId xmlns:a16="http://schemas.microsoft.com/office/drawing/2014/main" id="{303F98CD-D4E1-4696-A71D-D1047A2EF6DE}"/>
              </a:ext>
            </a:extLst>
          </p:cNvPr>
          <p:cNvSpPr/>
          <p:nvPr/>
        </p:nvSpPr>
        <p:spPr>
          <a:xfrm>
            <a:off x="54781" y="44251"/>
            <a:ext cx="1013164" cy="872947"/>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7" name="Isosceles Triangle 6">
            <a:extLst>
              <a:ext uri="{FF2B5EF4-FFF2-40B4-BE49-F238E27FC236}">
                <a16:creationId xmlns:a16="http://schemas.microsoft.com/office/drawing/2014/main" id="{5FBAC20B-1D00-4EE8-A0BD-12A71E171853}"/>
              </a:ext>
            </a:extLst>
          </p:cNvPr>
          <p:cNvSpPr/>
          <p:nvPr/>
        </p:nvSpPr>
        <p:spPr>
          <a:xfrm rot="5400000">
            <a:off x="759693" y="379794"/>
            <a:ext cx="262394" cy="19766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5E68AD9-3FDD-44D7-B50E-A648877C2908}"/>
              </a:ext>
            </a:extLst>
          </p:cNvPr>
          <p:cNvGrpSpPr/>
          <p:nvPr/>
        </p:nvGrpSpPr>
        <p:grpSpPr>
          <a:xfrm>
            <a:off x="6964673" y="1072643"/>
            <a:ext cx="4468215" cy="1069002"/>
            <a:chOff x="536533" y="2887482"/>
            <a:chExt cx="4254926" cy="923330"/>
          </a:xfrm>
        </p:grpSpPr>
        <p:sp>
          <p:nvSpPr>
            <p:cNvPr id="13" name="TextBox 12">
              <a:extLst>
                <a:ext uri="{FF2B5EF4-FFF2-40B4-BE49-F238E27FC236}">
                  <a16:creationId xmlns:a16="http://schemas.microsoft.com/office/drawing/2014/main" id="{6E370A61-E251-474D-9A40-D6930BFF5FEF}"/>
                </a:ext>
              </a:extLst>
            </p:cNvPr>
            <p:cNvSpPr txBox="1"/>
            <p:nvPr/>
          </p:nvSpPr>
          <p:spPr>
            <a:xfrm>
              <a:off x="536533" y="2887482"/>
              <a:ext cx="3458817" cy="923330"/>
            </a:xfrm>
            <a:prstGeom prst="rect">
              <a:avLst/>
            </a:prstGeom>
            <a:noFill/>
          </p:spPr>
          <p:txBody>
            <a:bodyPr wrap="square" rtlCol="0">
              <a:spAutoFit/>
            </a:bodyPr>
            <a:lstStyle/>
            <a:p>
              <a:r>
                <a:rPr lang="en-US" sz="5400" dirty="0">
                  <a:solidFill>
                    <a:srgbClr val="FF0066"/>
                  </a:solidFill>
                  <a:sym typeface="Wingdings" panose="05000000000000000000" pitchFamily="2" charset="2"/>
                </a:rPr>
                <a:t></a:t>
              </a:r>
              <a:endParaRPr lang="en-US" sz="2000" dirty="0">
                <a:solidFill>
                  <a:srgbClr val="FF0066"/>
                </a:solidFill>
              </a:endParaRPr>
            </a:p>
          </p:txBody>
        </p:sp>
        <p:sp>
          <p:nvSpPr>
            <p:cNvPr id="14" name="TextBox 13">
              <a:extLst>
                <a:ext uri="{FF2B5EF4-FFF2-40B4-BE49-F238E27FC236}">
                  <a16:creationId xmlns:a16="http://schemas.microsoft.com/office/drawing/2014/main" id="{907BD786-DCB1-452D-9E79-64AEE1C7B9F8}"/>
                </a:ext>
              </a:extLst>
            </p:cNvPr>
            <p:cNvSpPr txBox="1"/>
            <p:nvPr/>
          </p:nvSpPr>
          <p:spPr>
            <a:xfrm>
              <a:off x="1332642" y="3008367"/>
              <a:ext cx="3458817" cy="584775"/>
            </a:xfrm>
            <a:prstGeom prst="rect">
              <a:avLst/>
            </a:prstGeom>
            <a:noFill/>
          </p:spPr>
          <p:txBody>
            <a:bodyPr wrap="square" rtlCol="0">
              <a:spAutoFit/>
            </a:bodyPr>
            <a:lstStyle/>
            <a:p>
              <a:r>
                <a:rPr lang="vi-VN" sz="3200" b="1" dirty="0">
                  <a:solidFill>
                    <a:srgbClr val="00B050"/>
                  </a:solidFill>
                  <a:latin typeface="+mj-lt"/>
                  <a:sym typeface="Wingdings" panose="05000000000000000000" pitchFamily="2" charset="2"/>
                </a:rPr>
                <a:t>Nguyên nhân</a:t>
              </a:r>
              <a:endParaRPr lang="en-US" sz="3200" b="1" dirty="0">
                <a:solidFill>
                  <a:srgbClr val="00B050"/>
                </a:solidFill>
                <a:latin typeface="+mj-lt"/>
              </a:endParaRPr>
            </a:p>
          </p:txBody>
        </p:sp>
      </p:grpSp>
      <p:sp>
        <p:nvSpPr>
          <p:cNvPr id="11" name="Rectangle 10">
            <a:extLst>
              <a:ext uri="{FF2B5EF4-FFF2-40B4-BE49-F238E27FC236}">
                <a16:creationId xmlns:a16="http://schemas.microsoft.com/office/drawing/2014/main" id="{836F3D0E-0640-4830-9F13-B03506836203}"/>
              </a:ext>
            </a:extLst>
          </p:cNvPr>
          <p:cNvSpPr/>
          <p:nvPr/>
        </p:nvSpPr>
        <p:spPr>
          <a:xfrm>
            <a:off x="271836" y="1661078"/>
            <a:ext cx="10740761" cy="584775"/>
          </a:xfrm>
          <a:prstGeom prst="rect">
            <a:avLst/>
          </a:prstGeom>
        </p:spPr>
        <p:txBody>
          <a:bodyPr wrap="square">
            <a:spAutoFit/>
          </a:bodyPr>
          <a:lstStyle/>
          <a:p>
            <a:pPr marL="571500" indent="-571500">
              <a:buFont typeface="Wingdings" panose="05000000000000000000" pitchFamily="2" charset="2"/>
              <a:buChar char="ü"/>
            </a:pPr>
            <a:r>
              <a:rPr lang="vi-VN" sz="3200" dirty="0">
                <a:solidFill>
                  <a:srgbClr val="1B04FA"/>
                </a:solidFill>
                <a:latin typeface="+mj-lt"/>
              </a:rPr>
              <a:t>Hoạt động sản xuất công nghiệp </a:t>
            </a:r>
            <a:endParaRPr lang="en-US" sz="3200" dirty="0">
              <a:latin typeface="+mj-lt"/>
            </a:endParaRPr>
          </a:p>
        </p:txBody>
      </p:sp>
      <p:grpSp>
        <p:nvGrpSpPr>
          <p:cNvPr id="28" name="Group 27">
            <a:extLst>
              <a:ext uri="{FF2B5EF4-FFF2-40B4-BE49-F238E27FC236}">
                <a16:creationId xmlns:a16="http://schemas.microsoft.com/office/drawing/2014/main" id="{3051BF4D-4391-4DF6-93B8-07C823F6D607}"/>
              </a:ext>
            </a:extLst>
          </p:cNvPr>
          <p:cNvGrpSpPr/>
          <p:nvPr/>
        </p:nvGrpSpPr>
        <p:grpSpPr>
          <a:xfrm>
            <a:off x="78377" y="2625635"/>
            <a:ext cx="6072404" cy="4060657"/>
            <a:chOff x="78377" y="2625635"/>
            <a:chExt cx="6072404" cy="4060657"/>
          </a:xfrm>
        </p:grpSpPr>
        <p:grpSp>
          <p:nvGrpSpPr>
            <p:cNvPr id="21" name="Group 20">
              <a:extLst>
                <a:ext uri="{FF2B5EF4-FFF2-40B4-BE49-F238E27FC236}">
                  <a16:creationId xmlns:a16="http://schemas.microsoft.com/office/drawing/2014/main" id="{3E145DE2-2FE4-4DEF-B418-5292D014E2DE}"/>
                </a:ext>
              </a:extLst>
            </p:cNvPr>
            <p:cNvGrpSpPr/>
            <p:nvPr/>
          </p:nvGrpSpPr>
          <p:grpSpPr>
            <a:xfrm>
              <a:off x="329996" y="2625635"/>
              <a:ext cx="5642563" cy="3987282"/>
              <a:chOff x="3822000" y="2812386"/>
              <a:chExt cx="3047991" cy="1929614"/>
            </a:xfrm>
          </p:grpSpPr>
          <p:grpSp>
            <p:nvGrpSpPr>
              <p:cNvPr id="22" name="Group 21">
                <a:extLst>
                  <a:ext uri="{FF2B5EF4-FFF2-40B4-BE49-F238E27FC236}">
                    <a16:creationId xmlns:a16="http://schemas.microsoft.com/office/drawing/2014/main" id="{EAC0A191-6DB1-4282-AB01-A4B8B0A2E96B}"/>
                  </a:ext>
                </a:extLst>
              </p:cNvPr>
              <p:cNvGrpSpPr/>
              <p:nvPr/>
            </p:nvGrpSpPr>
            <p:grpSpPr>
              <a:xfrm>
                <a:off x="3822000" y="2812386"/>
                <a:ext cx="3047991" cy="1929614"/>
                <a:chOff x="0" y="-5266"/>
                <a:chExt cx="2639825" cy="1818141"/>
              </a:xfrm>
            </p:grpSpPr>
            <p:sp>
              <p:nvSpPr>
                <p:cNvPr id="23" name="Rectangle 22">
                  <a:extLst>
                    <a:ext uri="{FF2B5EF4-FFF2-40B4-BE49-F238E27FC236}">
                      <a16:creationId xmlns:a16="http://schemas.microsoft.com/office/drawing/2014/main" id="{AF9215B9-1CCD-4CE6-8217-4A57624F2F75}"/>
                    </a:ext>
                  </a:extLst>
                </p:cNvPr>
                <p:cNvSpPr/>
                <p:nvPr/>
              </p:nvSpPr>
              <p:spPr>
                <a:xfrm>
                  <a:off x="0" y="0"/>
                  <a:ext cx="2639825" cy="1812875"/>
                </a:xfrm>
                <a:prstGeom prst="rect">
                  <a:avLst/>
                </a:prstGeom>
                <a:noFill/>
                <a:ln>
                  <a:noFill/>
                </a:ln>
              </p:spPr>
              <p:txBody>
                <a:bodyPr spcFirstLastPara="1" wrap="square" lIns="91425" tIns="91425" rIns="91425" bIns="91425" anchor="ctr" anchorCtr="0">
                  <a:noAutofit/>
                </a:bodyPr>
                <a:lstStyle/>
                <a:p>
                  <a:pPr indent="180340" algn="l">
                    <a:lnSpc>
                      <a:spcPct val="107000"/>
                    </a:lnSpc>
                    <a:spcAft>
                      <a:spcPts val="0"/>
                    </a:spcAft>
                  </a:pPr>
                  <a:r>
                    <a:rPr lang="vi-VN" sz="1200">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pic>
              <p:nvPicPr>
                <p:cNvPr id="24" name="Shape 37" descr="Ảnh có chứa bầu trời, ngoài trời, tàu, tòa nhà&#10;&#10;Mô tả được tạo tự động">
                  <a:extLst>
                    <a:ext uri="{FF2B5EF4-FFF2-40B4-BE49-F238E27FC236}">
                      <a16:creationId xmlns:a16="http://schemas.microsoft.com/office/drawing/2014/main" id="{B587B64B-DDC2-4868-8D8D-E33FC03B355F}"/>
                    </a:ext>
                  </a:extLst>
                </p:cNvPr>
                <p:cNvPicPr preferRelativeResize="0"/>
                <p:nvPr/>
              </p:nvPicPr>
              <p:blipFill rotWithShape="1">
                <a:blip r:embed="rId3">
                  <a:alphaModFix/>
                </a:blip>
                <a:srcRect/>
                <a:stretch/>
              </p:blipFill>
              <p:spPr>
                <a:xfrm>
                  <a:off x="135173" y="0"/>
                  <a:ext cx="2440305" cy="1463040"/>
                </a:xfrm>
                <a:prstGeom prst="rect">
                  <a:avLst/>
                </a:prstGeom>
                <a:noFill/>
                <a:ln>
                  <a:noFill/>
                </a:ln>
              </p:spPr>
            </p:pic>
            <p:sp>
              <p:nvSpPr>
                <p:cNvPr id="25" name="Rectangle 24">
                  <a:extLst>
                    <a:ext uri="{FF2B5EF4-FFF2-40B4-BE49-F238E27FC236}">
                      <a16:creationId xmlns:a16="http://schemas.microsoft.com/office/drawing/2014/main" id="{F075516D-2908-4899-868D-CA6BC4A296F2}"/>
                    </a:ext>
                  </a:extLst>
                </p:cNvPr>
                <p:cNvSpPr/>
                <p:nvPr/>
              </p:nvSpPr>
              <p:spPr>
                <a:xfrm>
                  <a:off x="138959" y="-5266"/>
                  <a:ext cx="2436519" cy="193930"/>
                </a:xfrm>
                <a:prstGeom prst="rect">
                  <a:avLst/>
                </a:prstGeom>
                <a:solidFill>
                  <a:schemeClr val="accent1">
                    <a:lumMod val="20000"/>
                    <a:lumOff val="80000"/>
                    <a:alpha val="55000"/>
                  </a:schemeClr>
                </a:solidFill>
                <a:ln>
                  <a:noFill/>
                </a:ln>
              </p:spPr>
              <p:txBody>
                <a:bodyPr spcFirstLastPara="1" wrap="square" lIns="91425" tIns="45700" rIns="91425" bIns="45700" anchor="t" anchorCtr="0">
                  <a:noAutofit/>
                </a:bodyPr>
                <a:lstStyle/>
                <a:p>
                  <a:pPr indent="179705" algn="ctr">
                    <a:lnSpc>
                      <a:spcPct val="107000"/>
                    </a:lnSpc>
                    <a:spcAft>
                      <a:spcPts val="600"/>
                    </a:spcAft>
                  </a:pPr>
                  <a:r>
                    <a:rPr lang="vi-VN" sz="2000" dirty="0">
                      <a:solidFill>
                        <a:srgbClr val="FF0000"/>
                      </a:solidFill>
                      <a:effectLst/>
                      <a:latin typeface="+mj-lt"/>
                      <a:ea typeface="Times New Roman" panose="02020603050405020304" pitchFamily="18" charset="0"/>
                    </a:rPr>
                    <a:t>Lần 1: năm 1784 </a:t>
                  </a:r>
                  <a:r>
                    <a:rPr lang="vi-VN" sz="2000" dirty="0">
                      <a:solidFill>
                        <a:srgbClr val="FF0000"/>
                      </a:solidFill>
                      <a:latin typeface="+mj-lt"/>
                      <a:ea typeface="Times New Roman" panose="02020603050405020304" pitchFamily="18" charset="0"/>
                    </a:rPr>
                    <a:t>- </a:t>
                  </a:r>
                  <a:r>
                    <a:rPr lang="vi-VN" sz="2000" dirty="0">
                      <a:solidFill>
                        <a:srgbClr val="FF0000"/>
                      </a:solidFill>
                      <a:effectLst/>
                      <a:latin typeface="+mj-lt"/>
                      <a:ea typeface="Times New Roman" panose="02020603050405020304" pitchFamily="18" charset="0"/>
                    </a:rPr>
                    <a:t>động cơ hơi nước</a:t>
                  </a:r>
                  <a:endParaRPr lang="en-US" sz="2000" dirty="0">
                    <a:solidFill>
                      <a:srgbClr val="FF0000"/>
                    </a:solidFill>
                    <a:effectLst/>
                    <a:latin typeface="+mj-lt"/>
                    <a:ea typeface="Times New Roman" panose="02020603050405020304" pitchFamily="18" charset="0"/>
                  </a:endParaRPr>
                </a:p>
              </p:txBody>
            </p:sp>
          </p:grpSp>
        </p:grpSp>
        <p:sp>
          <p:nvSpPr>
            <p:cNvPr id="18" name="Rectangle 17">
              <a:extLst>
                <a:ext uri="{FF2B5EF4-FFF2-40B4-BE49-F238E27FC236}">
                  <a16:creationId xmlns:a16="http://schemas.microsoft.com/office/drawing/2014/main" id="{477BCB92-0D5B-41D9-9BC8-DFB7E0B2617B}"/>
                </a:ext>
              </a:extLst>
            </p:cNvPr>
            <p:cNvSpPr/>
            <p:nvPr/>
          </p:nvSpPr>
          <p:spPr>
            <a:xfrm>
              <a:off x="78377" y="5969726"/>
              <a:ext cx="6072404" cy="716566"/>
            </a:xfrm>
            <a:prstGeom prst="rect">
              <a:avLst/>
            </a:prstGeom>
          </p:spPr>
          <p:txBody>
            <a:bodyPr wrap="square">
              <a:spAutoFit/>
            </a:bodyPr>
            <a:lstStyle/>
            <a:p>
              <a:pPr algn="ctr"/>
              <a:r>
                <a:rPr lang="vi-VN" sz="2000" dirty="0">
                  <a:latin typeface="+mj-lt"/>
                </a:rPr>
                <a:t>Châu Âu là nơi tiến hành công nghiệp hóa sớm nhất thế giới</a:t>
              </a:r>
              <a:endParaRPr lang="en-US" sz="2000" dirty="0">
                <a:latin typeface="+mj-lt"/>
              </a:endParaRPr>
            </a:p>
          </p:txBody>
        </p:sp>
      </p:grpSp>
      <p:grpSp>
        <p:nvGrpSpPr>
          <p:cNvPr id="30" name="Group 29">
            <a:extLst>
              <a:ext uri="{FF2B5EF4-FFF2-40B4-BE49-F238E27FC236}">
                <a16:creationId xmlns:a16="http://schemas.microsoft.com/office/drawing/2014/main" id="{C77400DF-C429-48AD-8F85-4A0E22850B07}"/>
              </a:ext>
            </a:extLst>
          </p:cNvPr>
          <p:cNvGrpSpPr/>
          <p:nvPr/>
        </p:nvGrpSpPr>
        <p:grpSpPr>
          <a:xfrm>
            <a:off x="6150781" y="2597101"/>
            <a:ext cx="6096000" cy="4279806"/>
            <a:chOff x="6150781" y="2597101"/>
            <a:chExt cx="6096000" cy="4279806"/>
          </a:xfrm>
        </p:grpSpPr>
        <p:sp>
          <p:nvSpPr>
            <p:cNvPr id="29" name="Rectangle 28">
              <a:extLst>
                <a:ext uri="{FF2B5EF4-FFF2-40B4-BE49-F238E27FC236}">
                  <a16:creationId xmlns:a16="http://schemas.microsoft.com/office/drawing/2014/main" id="{260E1DDD-7F29-41D5-8A66-F9D8CD1D29DF}"/>
                </a:ext>
              </a:extLst>
            </p:cNvPr>
            <p:cNvSpPr/>
            <p:nvPr/>
          </p:nvSpPr>
          <p:spPr>
            <a:xfrm>
              <a:off x="6150781" y="5953577"/>
              <a:ext cx="6096000" cy="923330"/>
            </a:xfrm>
            <a:prstGeom prst="rect">
              <a:avLst/>
            </a:prstGeom>
          </p:spPr>
          <p:txBody>
            <a:bodyPr>
              <a:spAutoFit/>
            </a:bodyPr>
            <a:lstStyle/>
            <a:p>
              <a:pPr algn="ctr"/>
              <a:r>
                <a:rPr lang="vi-VN" dirty="0">
                  <a:latin typeface="+mj-lt"/>
                </a:rPr>
                <a:t>Ô nhiễm không khí từ các ngành công nghiệp ở châu Âu đang gây ra những thiệt hại về sức khỏe và môi trường ước tính lên tới 500 tỷ USD mỗi năm.</a:t>
              </a:r>
              <a:endParaRPr lang="en-US" sz="2400" dirty="0">
                <a:latin typeface="+mj-lt"/>
              </a:endParaRPr>
            </a:p>
          </p:txBody>
        </p:sp>
        <p:pic>
          <p:nvPicPr>
            <p:cNvPr id="26" name="Picture 25">
              <a:extLst>
                <a:ext uri="{FF2B5EF4-FFF2-40B4-BE49-F238E27FC236}">
                  <a16:creationId xmlns:a16="http://schemas.microsoft.com/office/drawing/2014/main" id="{0EEADCDB-3A9B-4143-86DE-B20A0BF99AC2}"/>
                </a:ext>
              </a:extLst>
            </p:cNvPr>
            <p:cNvPicPr>
              <a:picLocks noChangeAspect="1"/>
            </p:cNvPicPr>
            <p:nvPr/>
          </p:nvPicPr>
          <p:blipFill>
            <a:blip r:embed="rId4"/>
            <a:stretch>
              <a:fillRect/>
            </a:stretch>
          </p:blipFill>
          <p:spPr>
            <a:xfrm>
              <a:off x="6625853" y="2597101"/>
              <a:ext cx="5044176" cy="3248607"/>
            </a:xfrm>
            <a:prstGeom prst="rect">
              <a:avLst/>
            </a:prstGeom>
          </p:spPr>
        </p:pic>
      </p:grpSp>
      <p:sp>
        <p:nvSpPr>
          <p:cNvPr id="8" name="TextBox 7"/>
          <p:cNvSpPr txBox="1"/>
          <p:nvPr/>
        </p:nvSpPr>
        <p:spPr>
          <a:xfrm>
            <a:off x="574765" y="1123406"/>
            <a:ext cx="5865223" cy="584775"/>
          </a:xfrm>
          <a:prstGeom prst="rect">
            <a:avLst/>
          </a:prstGeom>
          <a:noFill/>
        </p:spPr>
        <p:txBody>
          <a:bodyPr wrap="square" rtlCol="0">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a. </a:t>
            </a:r>
            <a:r>
              <a:rPr lang="en-US" sz="3200" b="1" dirty="0" err="1" smtClean="0">
                <a:solidFill>
                  <a:srgbClr val="FF0000"/>
                </a:solidFill>
                <a:latin typeface="Times New Roman" panose="02020603050405020304" pitchFamily="18" charset="0"/>
                <a:cs typeface="Times New Roman" panose="02020603050405020304" pitchFamily="18" charset="0"/>
              </a:rPr>
              <a:t>Bảo</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vệ</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môi</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trường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không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khí</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787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arn(inVertical)">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714B234-372D-4CFD-8326-5CAE93893B9D}"/>
              </a:ext>
            </a:extLst>
          </p:cNvPr>
          <p:cNvGrpSpPr/>
          <p:nvPr/>
        </p:nvGrpSpPr>
        <p:grpSpPr>
          <a:xfrm>
            <a:off x="103277" y="47175"/>
            <a:ext cx="6336711" cy="872949"/>
            <a:chOff x="1133366" y="2220084"/>
            <a:chExt cx="6093180" cy="914400"/>
          </a:xfrm>
          <a:solidFill>
            <a:srgbClr val="FCFEB0"/>
          </a:solidFill>
        </p:grpSpPr>
        <p:sp>
          <p:nvSpPr>
            <p:cNvPr id="3" name="Arrow: Pentagon 2">
              <a:extLst>
                <a:ext uri="{FF2B5EF4-FFF2-40B4-BE49-F238E27FC236}">
                  <a16:creationId xmlns:a16="http://schemas.microsoft.com/office/drawing/2014/main" id="{81B6173B-4D66-49C0-9F53-FB658B24870E}"/>
                </a:ext>
              </a:extLst>
            </p:cNvPr>
            <p:cNvSpPr/>
            <p:nvPr/>
          </p:nvSpPr>
          <p:spPr>
            <a:xfrm>
              <a:off x="1133366" y="2220084"/>
              <a:ext cx="6093180" cy="914400"/>
            </a:xfrm>
            <a:prstGeom prst="homePlat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 name="TextBox 3">
              <a:extLst>
                <a:ext uri="{FF2B5EF4-FFF2-40B4-BE49-F238E27FC236}">
                  <a16:creationId xmlns:a16="http://schemas.microsoft.com/office/drawing/2014/main" id="{1798C421-D242-431E-AA2F-CECA18E260C7}"/>
                </a:ext>
              </a:extLst>
            </p:cNvPr>
            <p:cNvSpPr txBox="1"/>
            <p:nvPr/>
          </p:nvSpPr>
          <p:spPr>
            <a:xfrm>
              <a:off x="1307657" y="2384346"/>
              <a:ext cx="3717035" cy="628662"/>
            </a:xfrm>
            <a:prstGeom prst="rect">
              <a:avLst/>
            </a:prstGeom>
            <a:grpFill/>
          </p:spPr>
          <p:txBody>
            <a:bodyPr wrap="square" rtlCol="0">
              <a:spAutoFit/>
            </a:bodyPr>
            <a:lstStyle/>
            <a:p>
              <a:endParaRPr lang="en-US" sz="3300">
                <a:solidFill>
                  <a:srgbClr val="0070C0"/>
                </a:solidFill>
                <a:latin typeface="Arial" pitchFamily="34" charset="0"/>
                <a:cs typeface="Arial" pitchFamily="34" charset="0"/>
              </a:endParaRPr>
            </a:p>
          </p:txBody>
        </p:sp>
      </p:grpSp>
      <p:sp>
        <p:nvSpPr>
          <p:cNvPr id="6" name="Arrow: Pentagon 5">
            <a:extLst>
              <a:ext uri="{FF2B5EF4-FFF2-40B4-BE49-F238E27FC236}">
                <a16:creationId xmlns:a16="http://schemas.microsoft.com/office/drawing/2014/main" id="{303F98CD-D4E1-4696-A71D-D1047A2EF6DE}"/>
              </a:ext>
            </a:extLst>
          </p:cNvPr>
          <p:cNvSpPr/>
          <p:nvPr/>
        </p:nvSpPr>
        <p:spPr>
          <a:xfrm>
            <a:off x="54781" y="44251"/>
            <a:ext cx="1013164" cy="872947"/>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atin typeface="Arial" pitchFamily="34" charset="0"/>
                <a:cs typeface="Arial" pitchFamily="34" charset="0"/>
              </a:rPr>
              <a:t>1</a:t>
            </a:r>
          </a:p>
        </p:txBody>
      </p:sp>
      <p:sp>
        <p:nvSpPr>
          <p:cNvPr id="7" name="Isosceles Triangle 6">
            <a:extLst>
              <a:ext uri="{FF2B5EF4-FFF2-40B4-BE49-F238E27FC236}">
                <a16:creationId xmlns:a16="http://schemas.microsoft.com/office/drawing/2014/main" id="{5FBAC20B-1D00-4EE8-A0BD-12A71E171853}"/>
              </a:ext>
            </a:extLst>
          </p:cNvPr>
          <p:cNvSpPr/>
          <p:nvPr/>
        </p:nvSpPr>
        <p:spPr>
          <a:xfrm rot="5400000">
            <a:off x="759693" y="379794"/>
            <a:ext cx="262394" cy="19766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5E68AD9-3FDD-44D7-B50E-A648877C2908}"/>
              </a:ext>
            </a:extLst>
          </p:cNvPr>
          <p:cNvGrpSpPr/>
          <p:nvPr/>
        </p:nvGrpSpPr>
        <p:grpSpPr>
          <a:xfrm>
            <a:off x="6453050" y="992778"/>
            <a:ext cx="3997236" cy="914457"/>
            <a:chOff x="536533" y="3005444"/>
            <a:chExt cx="4254927" cy="926253"/>
          </a:xfrm>
        </p:grpSpPr>
        <p:sp>
          <p:nvSpPr>
            <p:cNvPr id="13" name="TextBox 12">
              <a:extLst>
                <a:ext uri="{FF2B5EF4-FFF2-40B4-BE49-F238E27FC236}">
                  <a16:creationId xmlns:a16="http://schemas.microsoft.com/office/drawing/2014/main" id="{6E370A61-E251-474D-9A40-D6930BFF5FEF}"/>
                </a:ext>
              </a:extLst>
            </p:cNvPr>
            <p:cNvSpPr txBox="1"/>
            <p:nvPr/>
          </p:nvSpPr>
          <p:spPr>
            <a:xfrm>
              <a:off x="536533" y="3008367"/>
              <a:ext cx="4104221" cy="923330"/>
            </a:xfrm>
            <a:prstGeom prst="rect">
              <a:avLst/>
            </a:prstGeom>
            <a:noFill/>
          </p:spPr>
          <p:txBody>
            <a:bodyPr wrap="square" rtlCol="0">
              <a:spAutoFit/>
            </a:bodyPr>
            <a:lstStyle/>
            <a:p>
              <a:r>
                <a:rPr lang="en-US" sz="5400">
                  <a:solidFill>
                    <a:srgbClr val="FF0066"/>
                  </a:solidFill>
                  <a:sym typeface="Wingdings" panose="05000000000000000000" pitchFamily="2" charset="2"/>
                </a:rPr>
                <a:t></a:t>
              </a:r>
              <a:endParaRPr lang="en-US" sz="2000">
                <a:solidFill>
                  <a:srgbClr val="FF0066"/>
                </a:solidFill>
              </a:endParaRPr>
            </a:p>
          </p:txBody>
        </p:sp>
        <p:sp>
          <p:nvSpPr>
            <p:cNvPr id="14" name="TextBox 13">
              <a:extLst>
                <a:ext uri="{FF2B5EF4-FFF2-40B4-BE49-F238E27FC236}">
                  <a16:creationId xmlns:a16="http://schemas.microsoft.com/office/drawing/2014/main" id="{907BD786-DCB1-452D-9E79-64AEE1C7B9F8}"/>
                </a:ext>
              </a:extLst>
            </p:cNvPr>
            <p:cNvSpPr txBox="1"/>
            <p:nvPr/>
          </p:nvSpPr>
          <p:spPr>
            <a:xfrm>
              <a:off x="1315214" y="3005444"/>
              <a:ext cx="3476246" cy="592318"/>
            </a:xfrm>
            <a:prstGeom prst="rect">
              <a:avLst/>
            </a:prstGeom>
            <a:noFill/>
          </p:spPr>
          <p:txBody>
            <a:bodyPr wrap="square" rtlCol="0">
              <a:spAutoFit/>
            </a:bodyPr>
            <a:lstStyle/>
            <a:p>
              <a:r>
                <a:rPr lang="vi-VN" sz="3200" b="1" dirty="0">
                  <a:solidFill>
                    <a:srgbClr val="00B050"/>
                  </a:solidFill>
                  <a:latin typeface="+mj-lt"/>
                  <a:sym typeface="Wingdings" panose="05000000000000000000" pitchFamily="2" charset="2"/>
                </a:rPr>
                <a:t>Nguyên nhân</a:t>
              </a:r>
              <a:endParaRPr lang="en-US" sz="3200" b="1" dirty="0">
                <a:solidFill>
                  <a:srgbClr val="00B050"/>
                </a:solidFill>
                <a:latin typeface="+mj-lt"/>
              </a:endParaRPr>
            </a:p>
          </p:txBody>
        </p:sp>
      </p:grpSp>
      <p:sp>
        <p:nvSpPr>
          <p:cNvPr id="11" name="Rectangle 10">
            <a:extLst>
              <a:ext uri="{FF2B5EF4-FFF2-40B4-BE49-F238E27FC236}">
                <a16:creationId xmlns:a16="http://schemas.microsoft.com/office/drawing/2014/main" id="{836F3D0E-0640-4830-9F13-B03506836203}"/>
              </a:ext>
            </a:extLst>
          </p:cNvPr>
          <p:cNvSpPr/>
          <p:nvPr/>
        </p:nvSpPr>
        <p:spPr>
          <a:xfrm>
            <a:off x="350791" y="1773351"/>
            <a:ext cx="10740761" cy="584775"/>
          </a:xfrm>
          <a:prstGeom prst="rect">
            <a:avLst/>
          </a:prstGeom>
        </p:spPr>
        <p:txBody>
          <a:bodyPr wrap="square">
            <a:spAutoFit/>
          </a:bodyPr>
          <a:lstStyle/>
          <a:p>
            <a:pPr marL="571500" indent="-571500">
              <a:buFont typeface="Wingdings" panose="05000000000000000000" pitchFamily="2" charset="2"/>
              <a:buChar char="ü"/>
            </a:pPr>
            <a:r>
              <a:rPr lang="vi-VN" sz="3200" dirty="0">
                <a:solidFill>
                  <a:srgbClr val="1B04FA"/>
                </a:solidFill>
                <a:latin typeface="+mj-lt"/>
              </a:rPr>
              <a:t>Hoạt động sản xuất công nghiệp </a:t>
            </a:r>
            <a:endParaRPr lang="en-US" sz="3200" dirty="0">
              <a:latin typeface="+mj-lt"/>
            </a:endParaRPr>
          </a:p>
        </p:txBody>
      </p:sp>
      <p:sp>
        <p:nvSpPr>
          <p:cNvPr id="19" name="Rectangle 18">
            <a:extLst>
              <a:ext uri="{FF2B5EF4-FFF2-40B4-BE49-F238E27FC236}">
                <a16:creationId xmlns:a16="http://schemas.microsoft.com/office/drawing/2014/main" id="{C30706B9-A8A7-4F01-AF70-97DA4BD9D6AD}"/>
              </a:ext>
            </a:extLst>
          </p:cNvPr>
          <p:cNvSpPr/>
          <p:nvPr/>
        </p:nvSpPr>
        <p:spPr>
          <a:xfrm>
            <a:off x="271836" y="2381059"/>
            <a:ext cx="10740761" cy="584775"/>
          </a:xfrm>
          <a:prstGeom prst="rect">
            <a:avLst/>
          </a:prstGeom>
        </p:spPr>
        <p:txBody>
          <a:bodyPr wrap="square">
            <a:spAutoFit/>
          </a:bodyPr>
          <a:lstStyle/>
          <a:p>
            <a:pPr marL="571500" indent="-571500">
              <a:buFont typeface="Wingdings" panose="05000000000000000000" pitchFamily="2" charset="2"/>
              <a:buChar char="ü"/>
            </a:pPr>
            <a:r>
              <a:rPr lang="vi-VN" sz="3200" dirty="0">
                <a:solidFill>
                  <a:srgbClr val="1B04FA"/>
                </a:solidFill>
                <a:latin typeface="+mj-lt"/>
              </a:rPr>
              <a:t>Tiêu thụ năng lượng, vận tải đường bộ</a:t>
            </a:r>
            <a:endParaRPr lang="en-US" sz="3200" dirty="0">
              <a:latin typeface="+mj-lt"/>
            </a:endParaRPr>
          </a:p>
        </p:txBody>
      </p:sp>
      <p:pic>
        <p:nvPicPr>
          <p:cNvPr id="1026" name="Picture 2">
            <a:extLst>
              <a:ext uri="{FF2B5EF4-FFF2-40B4-BE49-F238E27FC236}">
                <a16:creationId xmlns:a16="http://schemas.microsoft.com/office/drawing/2014/main" id="{9E3BA159-B30B-4B76-8B65-A0CC40677B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1025" y="3211353"/>
            <a:ext cx="4955693" cy="28023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hững quốc gia nào ở Châu Âu gây ra thiệt hại về ô nhiễm không khí nhiều nhất?">
            <a:extLst>
              <a:ext uri="{FF2B5EF4-FFF2-40B4-BE49-F238E27FC236}">
                <a16:creationId xmlns:a16="http://schemas.microsoft.com/office/drawing/2014/main" id="{CCE545D7-113C-4148-B762-2D54A0DDEC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562" y="3187519"/>
            <a:ext cx="5066654" cy="284999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574765" y="1123406"/>
            <a:ext cx="5865223" cy="584775"/>
          </a:xfrm>
          <a:prstGeom prst="rect">
            <a:avLst/>
          </a:prstGeom>
          <a:noFill/>
        </p:spPr>
        <p:txBody>
          <a:bodyPr wrap="square" rtlCol="0">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a. </a:t>
            </a:r>
            <a:r>
              <a:rPr lang="en-US" sz="3200" b="1" dirty="0" err="1" smtClean="0">
                <a:solidFill>
                  <a:srgbClr val="FF0000"/>
                </a:solidFill>
                <a:latin typeface="Times New Roman" panose="02020603050405020304" pitchFamily="18" charset="0"/>
                <a:cs typeface="Times New Roman" panose="02020603050405020304" pitchFamily="18" charset="0"/>
              </a:rPr>
              <a:t>Bảo</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vệ</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môi</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trường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không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khí</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94AA1628-26E4-47DE-956E-D92FE568E0AA}"/>
              </a:ext>
            </a:extLst>
          </p:cNvPr>
          <p:cNvSpPr txBox="1"/>
          <p:nvPr/>
        </p:nvSpPr>
        <p:spPr>
          <a:xfrm>
            <a:off x="1031966" y="235131"/>
            <a:ext cx="5408023" cy="584775"/>
          </a:xfrm>
          <a:prstGeom prst="rect">
            <a:avLst/>
          </a:prstGeom>
          <a:noFill/>
        </p:spPr>
        <p:txBody>
          <a:bodyPr wrap="square" rtlCol="0">
            <a:spAutoFit/>
          </a:bodyPr>
          <a:lstStyle/>
          <a:p>
            <a:pPr algn="ctr"/>
            <a:r>
              <a:rPr lang="vi-VN" sz="3200" b="1" dirty="0">
                <a:solidFill>
                  <a:srgbClr val="0070C0"/>
                </a:solidFill>
                <a:latin typeface="+mj-lt"/>
                <a:cs typeface="Arial" panose="020B0604020202020204" pitchFamily="34" charset="0"/>
              </a:rPr>
              <a:t>Vấn đề bảo vệ môi trường</a:t>
            </a:r>
            <a:endParaRPr lang="en-US" sz="3200" b="1" dirty="0">
              <a:solidFill>
                <a:srgbClr val="0070C0"/>
              </a:solidFill>
              <a:latin typeface="+mj-lt"/>
              <a:cs typeface="Arial" panose="020B0604020202020204" pitchFamily="34" charset="0"/>
            </a:endParaRPr>
          </a:p>
        </p:txBody>
      </p:sp>
    </p:spTree>
    <p:extLst>
      <p:ext uri="{BB962C8B-B14F-4D97-AF65-F5344CB8AC3E}">
        <p14:creationId xmlns:p14="http://schemas.microsoft.com/office/powerpoint/2010/main" val="252488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barn(inVertical)">
                                      <p:cBhvr>
                                        <p:cTn id="12" dur="500"/>
                                        <p:tgtEl>
                                          <p:spTgt spid="1028"/>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barn(inVertical)">
                                      <p:cBhvr>
                                        <p:cTn id="1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47"/>
          <p:cNvSpPr>
            <a:spLocks noChangeArrowheads="1"/>
          </p:cNvSpPr>
          <p:nvPr/>
        </p:nvSpPr>
        <p:spPr bwMode="auto">
          <a:xfrm>
            <a:off x="0" y="-12845"/>
            <a:ext cx="1690712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gây</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ô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nhiễm</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môi</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altLang="en-US" sz="32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khí</a:t>
            </a:r>
            <a:endParaRPr kumimoji="0" lang="en-US" altLang="en-US"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grpSp>
        <p:nvGrpSpPr>
          <p:cNvPr id="16" name="Group 28"/>
          <p:cNvGrpSpPr>
            <a:grpSpLocks noChangeAspect="1"/>
          </p:cNvGrpSpPr>
          <p:nvPr/>
        </p:nvGrpSpPr>
        <p:grpSpPr bwMode="auto">
          <a:xfrm>
            <a:off x="712693" y="535764"/>
            <a:ext cx="11310179" cy="6278532"/>
            <a:chOff x="2421" y="1134"/>
            <a:chExt cx="9406" cy="7130"/>
          </a:xfrm>
        </p:grpSpPr>
        <p:sp>
          <p:nvSpPr>
            <p:cNvPr id="17" name="AutoShape 46"/>
            <p:cNvSpPr>
              <a:spLocks noChangeAspect="1" noChangeArrowheads="1" noTextEdit="1"/>
            </p:cNvSpPr>
            <p:nvPr/>
          </p:nvSpPr>
          <p:spPr bwMode="auto">
            <a:xfrm>
              <a:off x="2421" y="1134"/>
              <a:ext cx="9405" cy="713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ooter Placeholder 4"/>
            <p:cNvSpPr txBox="1">
              <a:spLocks/>
            </p:cNvSpPr>
            <p:nvPr/>
          </p:nvSpPr>
          <p:spPr bwMode="auto">
            <a:xfrm>
              <a:off x="5531" y="7396"/>
              <a:ext cx="2882"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7607" tIns="28804" rIns="57607" bIns="28804" numCol="1" anchor="t" anchorCtr="0" compatLnSpc="1">
              <a:prstTxWarp prst="textNoShape">
                <a:avLst/>
              </a:prstTxWarp>
            </a:bodyPr>
            <a:lstStyle/>
            <a:p>
              <a:endParaRPr lang="en-US"/>
            </a:p>
          </p:txBody>
        </p:sp>
        <p:pic>
          <p:nvPicPr>
            <p:cNvPr id="2092" name="Picture 15" descr="Mot_so_hoat_dong_gay_o_nhiem_khong_kh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1" y="1134"/>
              <a:ext cx="9102" cy="7130"/>
            </a:xfrm>
            <a:prstGeom prst="rect">
              <a:avLst/>
            </a:prstGeom>
            <a:noFill/>
            <a:extLst>
              <a:ext uri="{909E8E84-426E-40DD-AFC4-6F175D3DCCD1}">
                <a14:hiddenFill xmlns:a14="http://schemas.microsoft.com/office/drawing/2010/main">
                  <a:solidFill>
                    <a:srgbClr val="FFFFFF"/>
                  </a:solidFill>
                </a14:hiddenFill>
              </a:ext>
            </a:extLst>
          </p:spPr>
        </p:pic>
        <p:pic>
          <p:nvPicPr>
            <p:cNvPr id="2091" name="Picture 16" descr="Flame-16-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21" y="1312"/>
              <a:ext cx="2882" cy="2500"/>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7"/>
            <p:cNvGrpSpPr>
              <a:grpSpLocks/>
            </p:cNvGrpSpPr>
            <p:nvPr/>
          </p:nvGrpSpPr>
          <p:grpSpPr bwMode="auto">
            <a:xfrm>
              <a:off x="2421" y="3812"/>
              <a:ext cx="2800" cy="2656"/>
              <a:chOff x="0" y="672"/>
              <a:chExt cx="5808" cy="3648"/>
            </a:xfrm>
          </p:grpSpPr>
          <p:pic>
            <p:nvPicPr>
              <p:cNvPr id="2090" name="Picture 23" descr="abom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2"/>
                <a:ext cx="2783" cy="3643"/>
              </a:xfrm>
              <a:prstGeom prst="rect">
                <a:avLst/>
              </a:prstGeom>
              <a:noFill/>
              <a:ln w="28575">
                <a:solidFill>
                  <a:srgbClr val="333399"/>
                </a:solidFill>
                <a:miter lim="800000"/>
                <a:headEnd/>
                <a:tailEnd/>
              </a:ln>
              <a:extLst>
                <a:ext uri="{909E8E84-426E-40DD-AFC4-6F175D3DCCD1}">
                  <a14:hiddenFill xmlns:a14="http://schemas.microsoft.com/office/drawing/2010/main">
                    <a:solidFill>
                      <a:srgbClr val="FFFFFF"/>
                    </a:solidFill>
                  </a14:hiddenFill>
                </a:ext>
              </a:extLst>
            </p:spPr>
          </p:pic>
          <p:pic>
            <p:nvPicPr>
              <p:cNvPr id="2089" name="Picture 22" descr="rcc-452ab38ccf97cAtomi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4" y="672"/>
                <a:ext cx="3024" cy="364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20" name="Text Box 20"/>
            <p:cNvSpPr txBox="1">
              <a:spLocks noChangeArrowheads="1"/>
            </p:cNvSpPr>
            <p:nvPr/>
          </p:nvSpPr>
          <p:spPr bwMode="auto">
            <a:xfrm>
              <a:off x="2565" y="6489"/>
              <a:ext cx="2654" cy="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7607" tIns="28804" rIns="57607" bIns="28804"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Sự bất cẩn khi sử dụng năng lượng nguyên tử</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2086" name="Picture 24" descr="ANd9GcRg78pu4UxvJkFiLeaGBy4EvIAbmX8dJ7MD49rxDw2JEaVuVTY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8" y="5296"/>
              <a:ext cx="2240" cy="2286"/>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17"/>
            <p:cNvGrpSpPr>
              <a:grpSpLocks/>
            </p:cNvGrpSpPr>
            <p:nvPr/>
          </p:nvGrpSpPr>
          <p:grpSpPr bwMode="auto">
            <a:xfrm>
              <a:off x="8887" y="4145"/>
              <a:ext cx="2940" cy="2286"/>
              <a:chOff x="2425" y="115"/>
              <a:chExt cx="2870" cy="1776"/>
            </a:xfrm>
          </p:grpSpPr>
          <p:pic>
            <p:nvPicPr>
              <p:cNvPr id="2085"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5" y="115"/>
                <a:ext cx="2870" cy="1776"/>
              </a:xfrm>
              <a:prstGeom prst="rect">
                <a:avLst/>
              </a:prstGeom>
              <a:noFill/>
              <a:extLst>
                <a:ext uri="{909E8E84-426E-40DD-AFC4-6F175D3DCCD1}">
                  <a14:hiddenFill xmlns:a14="http://schemas.microsoft.com/office/drawing/2010/main">
                    <a:solidFill>
                      <a:srgbClr val="FFFFFF"/>
                    </a:solidFill>
                  </a14:hiddenFill>
                </a:ext>
              </a:extLst>
            </p:spPr>
          </p:pic>
          <p:sp>
            <p:nvSpPr>
              <p:cNvPr id="26" name="Text Box 19"/>
              <p:cNvSpPr txBox="1">
                <a:spLocks noChangeArrowheads="1"/>
              </p:cNvSpPr>
              <p:nvPr/>
            </p:nvSpPr>
            <p:spPr bwMode="auto">
              <a:xfrm>
                <a:off x="2495" y="240"/>
                <a:ext cx="818" cy="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7607" tIns="28804" rIns="57607" bIns="28804"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err="1" smtClean="0">
                    <a:ln>
                      <a:noFill/>
                    </a:ln>
                    <a:solidFill>
                      <a:srgbClr val="FFFFFF"/>
                    </a:solidFill>
                    <a:effectLst/>
                    <a:latin typeface="Arial" panose="020B0604020202020204" pitchFamily="34" charset="0"/>
                    <a:ea typeface="Times New Roman" panose="02020603050405020304" pitchFamily="18" charset="0"/>
                  </a:rPr>
                  <a:t>Núi</a:t>
                </a:r>
                <a:r>
                  <a:rPr kumimoji="0" lang="en-US" altLang="en-US" sz="1200" b="1" i="0" u="none" strike="noStrike" cap="none" normalizeH="0" baseline="0" dirty="0" smtClean="0">
                    <a:ln>
                      <a:noFill/>
                    </a:ln>
                    <a:solidFill>
                      <a:srgbClr val="FFFFFF"/>
                    </a:solidFill>
                    <a:effectLst/>
                    <a:latin typeface="Arial" panose="020B0604020202020204" pitchFamily="34" charset="0"/>
                    <a:ea typeface="Times New Roman" panose="02020603050405020304" pitchFamily="18" charset="0"/>
                  </a:rPr>
                  <a:t> </a:t>
                </a:r>
                <a:r>
                  <a:rPr kumimoji="0" lang="en-US" altLang="en-US" sz="1200" b="1" i="0" u="none" strike="noStrike" cap="none" normalizeH="0" baseline="0" dirty="0" err="1" smtClean="0">
                    <a:ln>
                      <a:noFill/>
                    </a:ln>
                    <a:solidFill>
                      <a:srgbClr val="FFFFFF"/>
                    </a:solidFill>
                    <a:effectLst/>
                    <a:latin typeface="Arial" panose="020B0604020202020204" pitchFamily="34" charset="0"/>
                    <a:ea typeface="Times New Roman" panose="02020603050405020304" pitchFamily="18" charset="0"/>
                  </a:rPr>
                  <a:t>lửa</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pSp>
        <p:sp>
          <p:nvSpPr>
            <p:cNvPr id="22" name="TextBox 2"/>
            <p:cNvSpPr txBox="1">
              <a:spLocks noChangeArrowheads="1"/>
            </p:cNvSpPr>
            <p:nvPr/>
          </p:nvSpPr>
          <p:spPr bwMode="auto">
            <a:xfrm>
              <a:off x="3951" y="1658"/>
              <a:ext cx="1247"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57607" tIns="28804" rIns="57607" bIns="28804"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smtClean="0">
                  <a:ln>
                    <a:noFill/>
                  </a:ln>
                  <a:solidFill>
                    <a:srgbClr val="FFFFFF"/>
                  </a:solidFill>
                  <a:effectLst/>
                  <a:latin typeface="Arial" panose="020B0604020202020204" pitchFamily="34" charset="0"/>
                  <a:ea typeface="Times New Roman" panose="02020603050405020304" pitchFamily="18" charset="0"/>
                </a:rPr>
                <a:t>Cháy rừng</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3" name="Rectangle 33"/>
            <p:cNvSpPr>
              <a:spLocks noChangeArrowheads="1"/>
            </p:cNvSpPr>
            <p:nvPr/>
          </p:nvSpPr>
          <p:spPr bwMode="auto">
            <a:xfrm>
              <a:off x="9551" y="6944"/>
              <a:ext cx="75" cy="76"/>
            </a:xfrm>
            <a:prstGeom prst="rect">
              <a:avLst/>
            </a:prstGeom>
            <a:solidFill>
              <a:srgbClr val="BBE0E3"/>
            </a:solidFill>
            <a:ln>
              <a:noFill/>
            </a:ln>
            <a:effectLst>
              <a:prstShdw prst="shdw18" dist="17961" dir="13500000">
                <a:srgbClr val="BBE0E3">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bodyPr>
            <a:lstStyle/>
            <a:p>
              <a:endParaRPr lang="en-US"/>
            </a:p>
          </p:txBody>
        </p:sp>
        <p:pic>
          <p:nvPicPr>
            <p:cNvPr id="2080" name="Picture 58" descr="http://img.khoahoc.tv/photos/Image/2007/04/25/Moi_truong_VN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61" y="1471"/>
              <a:ext cx="2940" cy="2667"/>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31"/>
            <p:cNvSpPr>
              <a:spLocks noChangeArrowheads="1"/>
            </p:cNvSpPr>
            <p:nvPr/>
          </p:nvSpPr>
          <p:spPr bwMode="auto">
            <a:xfrm>
              <a:off x="8887" y="1573"/>
              <a:ext cx="2939" cy="355"/>
            </a:xfrm>
            <a:prstGeom prst="rect">
              <a:avLst/>
            </a:prstGeom>
            <a:noFill/>
            <a:ln>
              <a:noFill/>
            </a:ln>
            <a:effectLst>
              <a:prstShdw prst="shdw18" dist="17961" dir="13500000">
                <a:srgbClr val="BBE0E3">
                  <a:gamma/>
                  <a:shade val="60000"/>
                  <a:invGamma/>
                </a:srgbClr>
              </a:prstShdw>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7607" tIns="28804" rIns="57607" bIns="28804"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smtClean="0">
                  <a:ln>
                    <a:noFill/>
                  </a:ln>
                  <a:solidFill>
                    <a:srgbClr val="FFFFFF"/>
                  </a:solidFill>
                  <a:effectLst/>
                  <a:latin typeface="Arial" panose="020B0604020202020204" pitchFamily="34" charset="0"/>
                  <a:ea typeface="Times New Roman" panose="02020603050405020304" pitchFamily="18" charset="0"/>
                </a:rPr>
                <a:t>Đun n</a:t>
              </a:r>
              <a:r>
                <a:rPr kumimoji="0" lang="en-US" altLang="en-US" sz="1100" b="1" i="0" u="none" strike="noStrike" cap="none" normalizeH="0" baseline="0" smtClean="0">
                  <a:ln>
                    <a:noFill/>
                  </a:ln>
                  <a:solidFill>
                    <a:srgbClr val="FFFFFF"/>
                  </a:solidFill>
                  <a:effectLst/>
                  <a:latin typeface="Arial" panose="020B0604020202020204" pitchFamily="34" charset="0"/>
                  <a:ea typeface="Times New Roman" panose="02020603050405020304" pitchFamily="18" charset="0"/>
                  <a:cs typeface="Arial" panose="020B0604020202020204" pitchFamily="34" charset="0"/>
                </a:rPr>
                <a:t>ấ</a:t>
              </a:r>
              <a:r>
                <a:rPr kumimoji="0" lang="en-US" altLang="en-US" sz="1100" b="1" i="0" u="none" strike="noStrike" cap="none" normalizeH="0" baseline="0" smtClean="0">
                  <a:ln>
                    <a:noFill/>
                  </a:ln>
                  <a:solidFill>
                    <a:srgbClr val="FFFFFF"/>
                  </a:solidFill>
                  <a:effectLst/>
                  <a:ea typeface="Times New Roman" panose="02020603050405020304" pitchFamily="18" charset="0"/>
                </a:rPr>
                <a:t>u trong gia đình</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2078" name="Picture 619" descr="Kết quả hình ảnh cho hậu quả của ô nhiễm môi trườ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02" y="5288"/>
              <a:ext cx="1960" cy="2286"/>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9"/>
            <p:cNvSpPr>
              <a:spLocks noChangeArrowheads="1"/>
            </p:cNvSpPr>
            <p:nvPr/>
          </p:nvSpPr>
          <p:spPr bwMode="auto">
            <a:xfrm>
              <a:off x="4381" y="7509"/>
              <a:ext cx="5180" cy="531"/>
            </a:xfrm>
            <a:prstGeom prst="rect">
              <a:avLst/>
            </a:prstGeom>
            <a:solidFill>
              <a:srgbClr val="BBE0E3"/>
            </a:solidFill>
            <a:ln>
              <a:noFill/>
            </a:ln>
            <a:effectLst>
              <a:prstShdw prst="shdw18" dist="17961" dir="13500000">
                <a:srgbClr val="BBE0E3">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57607" tIns="28804" rIns="57607" bIns="28804"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Sản xuất nông nghiệp, công nghiệp</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pSp>
      <p:sp>
        <p:nvSpPr>
          <p:cNvPr id="27" name="Rectangle 54"/>
          <p:cNvSpPr>
            <a:spLocks noChangeArrowheads="1"/>
          </p:cNvSpPr>
          <p:nvPr/>
        </p:nvSpPr>
        <p:spPr bwMode="auto">
          <a:xfrm>
            <a:off x="0" y="4984749"/>
            <a:ext cx="1690712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0740823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53361156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1173</TotalTime>
  <Words>3416</Words>
  <Application>Microsoft Office PowerPoint</Application>
  <PresentationFormat>Widescreen</PresentationFormat>
  <Paragraphs>285</Paragraphs>
  <Slides>50</Slides>
  <Notes>15</Notes>
  <HiddenSlides>0</HiddenSlides>
  <MMClips>24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#9Slide03 SFU Futura_12</vt:lpstr>
      <vt:lpstr>Kids</vt:lpstr>
      <vt:lpstr>Arial</vt:lpstr>
      <vt:lpstr>Calibri</vt:lpstr>
      <vt:lpstr>Calibri Light</vt:lpstr>
      <vt:lpstr>Impact</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DELL</cp:lastModifiedBy>
  <cp:revision>84</cp:revision>
  <dcterms:created xsi:type="dcterms:W3CDTF">2022-06-06T08:47:59Z</dcterms:created>
  <dcterms:modified xsi:type="dcterms:W3CDTF">2023-02-28T06:55:30Z</dcterms:modified>
</cp:coreProperties>
</file>