
<file path=[Content_Types].xml><?xml version="1.0" encoding="utf-8"?>
<Types xmlns="http://schemas.openxmlformats.org/package/2006/content-types">
  <Default Extension="jpeg" ContentType="image/jpeg"/>
  <Default Extension="JPG" ContentType="image/.jpg"/>
  <Default Extension="gif" ContentType="image/gif"/>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78" r:id="rId3"/>
    <p:sldId id="258" r:id="rId4"/>
    <p:sldId id="281" r:id="rId5"/>
    <p:sldId id="271" r:id="rId6"/>
    <p:sldId id="280" r:id="rId7"/>
    <p:sldId id="260" r:id="rId8"/>
    <p:sldId id="272" r:id="rId9"/>
    <p:sldId id="276" r:id="rId10"/>
    <p:sldId id="274" r:id="rId11"/>
    <p:sldId id="282" r:id="rId12"/>
    <p:sldId id="286" r:id="rId13"/>
    <p:sldId id="284" r:id="rId14"/>
    <p:sldId id="283" r:id="rId15"/>
    <p:sldId id="285" r:id="rId16"/>
    <p:sldId id="275" r:id="rId17"/>
    <p:sldId id="264" r:id="rId19"/>
    <p:sldId id="287" r:id="rId20"/>
    <p:sldId id="265" r:id="rId21"/>
    <p:sldId id="288" r:id="rId22"/>
    <p:sldId id="266" r:id="rId23"/>
    <p:sldId id="289" r:id="rId24"/>
    <p:sldId id="292" r:id="rId25"/>
    <p:sldId id="290" r:id="rId26"/>
    <p:sldId id="291" r:id="rId27"/>
    <p:sldId id="294" r:id="rId28"/>
    <p:sldId id="296" r:id="rId29"/>
    <p:sldId id="295" r:id="rId30"/>
    <p:sldId id="297" r:id="rId31"/>
    <p:sldId id="298" r:id="rId32"/>
    <p:sldId id="302" r:id="rId33"/>
    <p:sldId id="307" r:id="rId34"/>
    <p:sldId id="299" r:id="rId35"/>
    <p:sldId id="300" r:id="rId36"/>
    <p:sldId id="303" r:id="rId37"/>
    <p:sldId id="304" r:id="rId38"/>
    <p:sldId id="305" r:id="rId39"/>
    <p:sldId id="306" r:id="rId40"/>
    <p:sldId id="268" r:id="rId4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FF5050"/>
    <a:srgbClr val="C4352A"/>
    <a:srgbClr val="000099"/>
    <a:srgbClr val="002E00"/>
    <a:srgbClr val="003600"/>
    <a:srgbClr val="302F17"/>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96"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D4D91A-132E-4B7D-B4B7-DC449D1DE8AB}"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E7ED59-4FBD-4973-A538-4C5137BA0715}"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7ED59-4FBD-4973-A538-4C5137BA0715}"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DD0E9E-E954-4523-A12F-1624538C655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7DD0E9E-E954-4523-A12F-1624538C655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399" y="205979"/>
            <a:ext cx="2057401"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1" cy="438864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7DD0E9E-E954-4523-A12F-1624538C655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 background">
  <p:cSld name="Image background">
    <p:bg>
      <p:bgPr>
        <a:solidFill>
          <a:schemeClr val="accent2"/>
        </a:solidFill>
        <a:effectLst/>
      </p:bgPr>
    </p:bg>
    <p:spTree>
      <p:nvGrpSpPr>
        <p:cNvPr id="1" name="Shape 98"/>
        <p:cNvGrpSpPr/>
        <p:nvPr/>
      </p:nvGrpSpPr>
      <p:grpSpPr>
        <a:xfrm>
          <a:off x="0" y="0"/>
          <a:ext cx="0" cy="0"/>
          <a:chOff x="0" y="0"/>
          <a:chExt cx="0" cy="0"/>
        </a:xfrm>
      </p:grpSpPr>
      <p:sp>
        <p:nvSpPr>
          <p:cNvPr id="2" name="Google Shape;99;p13"/>
          <p:cNvSpPr txBox="1">
            <a:spLocks noGrp="1"/>
          </p:cNvSpPr>
          <p:nvPr>
            <p:ph type="sldNum" idx="10"/>
          </p:nvPr>
        </p:nvSpPr>
        <p:spPr/>
        <p:txBody>
          <a:bodyPr/>
          <a:lstStyle>
            <a:lvl1pPr>
              <a:defRPr>
                <a:solidFill>
                  <a:srgbClr val="FFFFFF"/>
                </a:solidFill>
              </a:defRPr>
            </a:lvl1pPr>
          </a:lstStyle>
          <a:p>
            <a:pPr>
              <a:defRPr/>
            </a:pPr>
            <a:fld id="{29868100-22B2-4B80-AB26-A5B1B8C5B6C2}" type="slidenum">
              <a:rPr lang="en-US" altLang="en-US"/>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7DD0E9E-E954-4523-A12F-1624538C655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3305175"/>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4"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77DD0E9E-E954-4523-A12F-1624538C655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1" y="1200151"/>
            <a:ext cx="403860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200151"/>
            <a:ext cx="403860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77DD0E9E-E954-4523-A12F-1624538C655C}"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6" y="1151334"/>
            <a:ext cx="4041774"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6" y="1631156"/>
            <a:ext cx="4041774"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77DD0E9E-E954-4523-A12F-1624538C655C}"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DD0E9E-E954-4523-A12F-1624538C655C}"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DD0E9E-E954-4523-A12F-1624538C655C}"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2" y="204788"/>
            <a:ext cx="5111749"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77DD0E9E-E954-4523-A12F-1624538C655C}"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77DD0E9E-E954-4523-A12F-1624538C655C}"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5B255-F98C-47E2-88A6-2842779EF6CE}"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7DD0E9E-E954-4523-A12F-1624538C655C}" type="datetimeFigureOut">
              <a:rPr lang="en-US" smtClean="0"/>
            </a:fld>
            <a:endParaRPr lang="en-US"/>
          </a:p>
        </p:txBody>
      </p:sp>
      <p:sp>
        <p:nvSpPr>
          <p:cNvPr id="5" name="Footer Placeholder 4"/>
          <p:cNvSpPr>
            <a:spLocks noGrp="1"/>
          </p:cNvSpPr>
          <p:nvPr>
            <p:ph type="ftr" sz="quarter" idx="3"/>
          </p:nvPr>
        </p:nvSpPr>
        <p:spPr>
          <a:xfrm>
            <a:off x="3124202"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2E5B255-F98C-47E2-88A6-2842779EF6CE}" type="slidenum">
              <a:rPr lang="en-US" smtClean="0"/>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jpeg"/><Relationship Id="rId6" Type="http://schemas.openxmlformats.org/officeDocument/2006/relationships/image" Target="../media/image14.jpeg"/><Relationship Id="rId5" Type="http://schemas.openxmlformats.org/officeDocument/2006/relationships/image" Target="../media/image11.jpeg"/><Relationship Id="rId4" Type="http://schemas.openxmlformats.org/officeDocument/2006/relationships/image" Target="../media/image10.jpeg"/><Relationship Id="rId3" Type="http://schemas.openxmlformats.org/officeDocument/2006/relationships/image" Target="../media/image9.jpeg"/><Relationship Id="rId2" Type="http://schemas.microsoft.com/office/2007/relationships/hdphoto" Target="../media/image4.wdp"/><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0.jpeg"/><Relationship Id="rId3" Type="http://schemas.openxmlformats.org/officeDocument/2006/relationships/image" Target="../media/image15.jpeg"/><Relationship Id="rId2" Type="http://schemas.microsoft.com/office/2007/relationships/hdphoto" Target="../media/image4.wdp"/><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7.jpeg"/><Relationship Id="rId2" Type="http://schemas.microsoft.com/office/2007/relationships/hdphoto" Target="../media/image4.wdp"/><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GIF"/><Relationship Id="rId2" Type="http://schemas.microsoft.com/office/2007/relationships/hdphoto" Target="../media/image4.wdp"/><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png"/><Relationship Id="rId2" Type="http://schemas.microsoft.com/office/2007/relationships/hdphoto" Target="../media/image4.wdp"/><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21.jpeg"/><Relationship Id="rId3" Type="http://schemas.openxmlformats.org/officeDocument/2006/relationships/image" Target="../media/image20.jpeg"/><Relationship Id="rId2" Type="http://schemas.microsoft.com/office/2007/relationships/hdphoto" Target="../media/image4.wdp"/><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microsoft.com/office/2007/relationships/hdphoto" Target="../media/image4.wdp"/><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GIF"/><Relationship Id="rId2" Type="http://schemas.microsoft.com/office/2007/relationships/hdphoto" Target="../media/image4.wdp"/><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microsoft.com/office/2007/relationships/hdphoto" Target="../media/image4.wdp"/><Relationship Id="rId1" Type="http://schemas.openxmlformats.org/officeDocument/2006/relationships/image" Target="../media/image3.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microsoft.com/office/2007/relationships/hdphoto" Target="../media/image4.wdp"/><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GIF"/><Relationship Id="rId2" Type="http://schemas.microsoft.com/office/2007/relationships/hdphoto" Target="../media/image4.wdp"/><Relationship Id="rId1" Type="http://schemas.openxmlformats.org/officeDocument/2006/relationships/image" Target="../media/image3.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microsoft.com/office/2007/relationships/hdphoto" Target="../media/image4.wdp"/><Relationship Id="rId1" Type="http://schemas.openxmlformats.org/officeDocument/2006/relationships/image" Target="../media/image3.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microsoft.com/office/2007/relationships/hdphoto" Target="../media/image4.wdp"/><Relationship Id="rId1" Type="http://schemas.openxmlformats.org/officeDocument/2006/relationships/image" Target="../media/image3.jpe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5.jpeg"/><Relationship Id="rId3" Type="http://schemas.openxmlformats.org/officeDocument/2006/relationships/image" Target="../media/image24.jpeg"/><Relationship Id="rId2" Type="http://schemas.microsoft.com/office/2007/relationships/hdphoto" Target="../media/image4.wdp"/><Relationship Id="rId1"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GIF"/><Relationship Id="rId2" Type="http://schemas.microsoft.com/office/2007/relationships/hdphoto" Target="../media/image4.wdp"/><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png"/><Relationship Id="rId2" Type="http://schemas.microsoft.com/office/2007/relationships/hdphoto" Target="../media/image4.wdp"/><Relationship Id="rId1" Type="http://schemas.openxmlformats.org/officeDocument/2006/relationships/image" Target="../media/image3.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png"/><Relationship Id="rId2" Type="http://schemas.microsoft.com/office/2007/relationships/hdphoto" Target="../media/image4.wdp"/><Relationship Id="rId1" Type="http://schemas.openxmlformats.org/officeDocument/2006/relationships/image" Target="../media/image3.jpe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png"/><Relationship Id="rId2" Type="http://schemas.microsoft.com/office/2007/relationships/hdphoto" Target="../media/image4.wdp"/><Relationship Id="rId1" Type="http://schemas.openxmlformats.org/officeDocument/2006/relationships/image" Target="../media/image3.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GIF"/><Relationship Id="rId2" Type="http://schemas.microsoft.com/office/2007/relationships/hdphoto" Target="../media/image4.wdp"/><Relationship Id="rId1"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png"/><Relationship Id="rId2" Type="http://schemas.microsoft.com/office/2007/relationships/hdphoto" Target="../media/image4.wdp"/><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9.png"/><Relationship Id="rId3" Type="http://schemas.openxmlformats.org/officeDocument/2006/relationships/image" Target="../media/image28.png"/><Relationship Id="rId2" Type="http://schemas.microsoft.com/office/2007/relationships/hdphoto" Target="../media/image4.wdp"/><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image" Target="../media/image5.jpeg"/><Relationship Id="rId2" Type="http://schemas.microsoft.com/office/2007/relationships/hdphoto" Target="../media/image4.wdp"/><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image" Target="../media/image5.jpeg"/><Relationship Id="rId2" Type="http://schemas.microsoft.com/office/2007/relationships/hdphoto" Target="../media/image4.wdp"/><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4.wdp"/><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jpeg"/><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3" Type="http://schemas.openxmlformats.org/officeDocument/2006/relationships/image" Target="../media/image9.jpeg"/><Relationship Id="rId2" Type="http://schemas.microsoft.com/office/2007/relationships/hdphoto" Target="../media/image4.wdp"/><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976" y="285750"/>
            <a:ext cx="8324850" cy="1200329"/>
          </a:xfrm>
          <a:prstGeom prst="rect">
            <a:avLst/>
          </a:prstGeom>
          <a:noFill/>
        </p:spPr>
        <p:txBody>
          <a:bodyPr wrap="square">
            <a:spAutoFit/>
          </a:bodyPr>
          <a:lstStyle/>
          <a:p>
            <a:pPr algn="ctr" defTabSz="685800" eaLnBrk="1" fontAlgn="auto" hangingPunct="1">
              <a:spcBef>
                <a:spcPts val="0"/>
              </a:spcBef>
              <a:spcAft>
                <a:spcPts val="0"/>
              </a:spcAft>
              <a:buClr>
                <a:srgbClr val="000000"/>
              </a:buClr>
              <a:defRPr/>
            </a:pPr>
            <a:r>
              <a:rPr lang="en-US" sz="3600" b="1" kern="0" dirty="0">
                <a:solidFill>
                  <a:srgbClr val="FFFF00"/>
                </a:solidFill>
                <a:latin typeface="Times New Roman" panose="02020603050405020304" pitchFamily="18" charset="0"/>
                <a:cs typeface="Times New Roman" panose="02020603050405020304" pitchFamily="18" charset="0"/>
                <a:sym typeface="Arial" panose="020B0604020202020204"/>
              </a:rPr>
              <a:t>CHÀO MỪNG CÁC EM ĐẾN VỚI LỚP  </a:t>
            </a:r>
            <a:r>
              <a:rPr lang="en-US" sz="3600" b="1" kern="0" dirty="0" smtClean="0">
                <a:solidFill>
                  <a:srgbClr val="FFFF00"/>
                </a:solidFill>
                <a:latin typeface="Times New Roman" panose="02020603050405020304" pitchFamily="18" charset="0"/>
                <a:cs typeface="Times New Roman" panose="02020603050405020304" pitchFamily="18" charset="0"/>
                <a:sym typeface="Arial" panose="020B0604020202020204"/>
              </a:rPr>
              <a:t>HỌC</a:t>
            </a:r>
            <a:endParaRPr lang="en-US" sz="3600" b="1" kern="0" dirty="0">
              <a:solidFill>
                <a:srgbClr val="FFFF00"/>
              </a:solidFill>
              <a:latin typeface="Times New Roman" panose="02020603050405020304" pitchFamily="18" charset="0"/>
              <a:cs typeface="Times New Roman" panose="02020603050405020304" pitchFamily="18" charset="0"/>
              <a:sym typeface="Arial" panose="020B0604020202020204"/>
            </a:endParaRPr>
          </a:p>
        </p:txBody>
      </p:sp>
      <p:pic>
        <p:nvPicPr>
          <p:cNvPr id="25603" name="Picture 2" descr="Kết quả hình ảnh cho TẬP TRUNG NGHE GIẢNG CLIP AR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53000" y="1733550"/>
            <a:ext cx="2670175"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2" descr="tu the ngo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63" y="1733550"/>
            <a:ext cx="2730500"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257799" y="3594100"/>
            <a:ext cx="2060575" cy="1062038"/>
          </a:xfrm>
          <a:prstGeom prst="rect">
            <a:avLst/>
          </a:prstGeom>
          <a:noFill/>
        </p:spPr>
        <p:txBody>
          <a:bodyPr>
            <a:spAutoFit/>
          </a:bodyPr>
          <a:lstStyle/>
          <a:p>
            <a:pPr algn="ctr" defTabSz="342900" eaLnBrk="1" hangingPunct="1">
              <a:buClr>
                <a:srgbClr val="000000"/>
              </a:buClr>
              <a:defRPr/>
            </a:pP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Tập</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trung</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nghe</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giảng</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xây</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dựng</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bài</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học</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a:t>
            </a:r>
            <a:endPar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endParaRPr>
          </a:p>
        </p:txBody>
      </p:sp>
      <p:sp>
        <p:nvSpPr>
          <p:cNvPr id="13" name="TextBox 12"/>
          <p:cNvSpPr txBox="1"/>
          <p:nvPr/>
        </p:nvSpPr>
        <p:spPr>
          <a:xfrm>
            <a:off x="1917700" y="3590890"/>
            <a:ext cx="2028825" cy="1062038"/>
          </a:xfrm>
          <a:prstGeom prst="rect">
            <a:avLst/>
          </a:prstGeom>
          <a:noFill/>
        </p:spPr>
        <p:txBody>
          <a:bodyPr>
            <a:spAutoFit/>
          </a:bodyPr>
          <a:lstStyle/>
          <a:p>
            <a:pPr algn="ctr" defTabSz="342900" eaLnBrk="1" hangingPunct="1">
              <a:buClr>
                <a:srgbClr val="000000"/>
              </a:buClr>
              <a:defRPr/>
            </a:pPr>
            <a:r>
              <a:rPr lang="en-US" sz="1800" b="1" kern="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vi-VN"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Ngồi học đúng tư thế</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ghi</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chép</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bài</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đầy</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 </a:t>
            </a:r>
            <a:r>
              <a:rPr lang="en-US" sz="2100" b="1" kern="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đủ</a:t>
            </a:r>
            <a:r>
              <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rPr>
              <a:t>.</a:t>
            </a:r>
            <a:endParaRPr lang="en-US" sz="2100" b="1" kern="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panose="020B0604020202020204"/>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25604"/>
                                        </p:tgtEl>
                                        <p:attrNameLst>
                                          <p:attrName>style.visibility</p:attrName>
                                        </p:attrNameLst>
                                      </p:cBhvr>
                                      <p:to>
                                        <p:strVal val="visible"/>
                                      </p:to>
                                    </p:set>
                                    <p:animEffect transition="in" filter="fade">
                                      <p:cBhvr>
                                        <p:cTn id="18" dur="500"/>
                                        <p:tgtEl>
                                          <p:spTgt spid="25604"/>
                                        </p:tgtEl>
                                      </p:cBhvr>
                                    </p:animEffect>
                                  </p:childTnLst>
                                </p:cTn>
                              </p:par>
                              <p:par>
                                <p:cTn id="19" presetID="10" presetClass="entr" presetSubtype="0" fill="hold" nodeType="withEffect">
                                  <p:stCondLst>
                                    <p:cond delay="0"/>
                                  </p:stCondLst>
                                  <p:childTnLst>
                                    <p:set>
                                      <p:cBhvr>
                                        <p:cTn id="20" dur="1" fill="hold">
                                          <p:stCondLst>
                                            <p:cond delay="0"/>
                                          </p:stCondLst>
                                        </p:cTn>
                                        <p:tgtEl>
                                          <p:spTgt spid="25603"/>
                                        </p:tgtEl>
                                        <p:attrNameLst>
                                          <p:attrName>style.visibility</p:attrName>
                                        </p:attrNameLst>
                                      </p:cBhvr>
                                      <p:to>
                                        <p:strVal val="visible"/>
                                      </p:to>
                                    </p:set>
                                    <p:animEffect transition="in" filter="fade">
                                      <p:cBhvr>
                                        <p:cTn id="21" dur="5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58"/>
          <p:cNvSpPr txBox="1">
            <a:spLocks noChangeArrowheads="1"/>
          </p:cNvSpPr>
          <p:nvPr/>
        </p:nvSpPr>
        <p:spPr bwMode="auto">
          <a:xfrm>
            <a:off x="152400" y="209550"/>
            <a:ext cx="8763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Thứ</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thằn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lằn</a:t>
            </a:r>
            <a:r>
              <a:rPr lang="en-US" sz="2000" b="1" dirty="0">
                <a:latin typeface="Times New Roman" panose="02020603050405020304" pitchFamily="18" charset="0"/>
                <a:cs typeface="Times New Roman" panose="02020603050405020304" pitchFamily="18" charset="0"/>
              </a:rPr>
              <a:t> -&gt; </a:t>
            </a:r>
            <a:r>
              <a:rPr lang="en-US" sz="2000" b="1" dirty="0" err="1">
                <a:latin typeface="Times New Roman" panose="02020603050405020304" pitchFamily="18" charset="0"/>
                <a:cs typeface="Times New Roman" panose="02020603050405020304" pitchFamily="18" charset="0"/>
              </a:rPr>
              <a:t>mèo</a:t>
            </a:r>
            <a:r>
              <a:rPr lang="en-US" sz="2000" b="1" dirty="0">
                <a:latin typeface="Times New Roman" panose="02020603050405020304" pitchFamily="18" charset="0"/>
                <a:cs typeface="Times New Roman" panose="02020603050405020304" pitchFamily="18" charset="0"/>
              </a:rPr>
              <a:t> -&gt; </a:t>
            </a:r>
            <a:r>
              <a:rPr lang="en-US" sz="2000" b="1" dirty="0" err="1">
                <a:latin typeface="Times New Roman" panose="02020603050405020304" pitchFamily="18" charset="0"/>
                <a:cs typeface="Times New Roman" panose="02020603050405020304" pitchFamily="18" charset="0"/>
              </a:rPr>
              <a:t>lợn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bò</a:t>
            </a:r>
            <a:r>
              <a:rPr lang="en-US" sz="2000" b="1" dirty="0">
                <a:latin typeface="Times New Roman" panose="02020603050405020304" pitchFamily="18" charset="0"/>
                <a:cs typeface="Times New Roman" panose="02020603050405020304" pitchFamily="18" charset="0"/>
              </a:rPr>
              <a:t> -&gt; </a:t>
            </a:r>
            <a:r>
              <a:rPr lang="en-US" sz="2000" b="1" dirty="0" err="1">
                <a:latin typeface="Times New Roman" panose="02020603050405020304" pitchFamily="18" charset="0"/>
                <a:cs typeface="Times New Roman" panose="02020603050405020304" pitchFamily="18" charset="0"/>
              </a:rPr>
              <a:t>lạc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đà</a:t>
            </a:r>
            <a:r>
              <a:rPr lang="en-US"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loài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vật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thể</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càng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lớn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sẽ</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nước</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càng</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nhiều</a:t>
            </a:r>
            <a:endParaRPr lang="en-US" sz="2000" b="1" dirty="0">
              <a:latin typeface="Times New Roman" panose="02020603050405020304" pitchFamily="18" charset="0"/>
              <a:cs typeface="Times New Roman" panose="02020603050405020304" pitchFamily="18" charset="0"/>
            </a:endParaRPr>
          </a:p>
        </p:txBody>
      </p:sp>
      <p:sp>
        <p:nvSpPr>
          <p:cNvPr id="13" name="Rectangle 8"/>
          <p:cNvSpPr>
            <a:spLocks noChangeArrowheads="1"/>
          </p:cNvSpPr>
          <p:nvPr/>
        </p:nvSpPr>
        <p:spPr bwMode="auto">
          <a:xfrm>
            <a:off x="1019572" y="4686240"/>
            <a:ext cx="961628" cy="400110"/>
          </a:xfrm>
          <a:prstGeom prst="rect">
            <a:avLst/>
          </a:prstGeom>
          <a:noFill/>
          <a:ln>
            <a:noFill/>
          </a:ln>
        </p:spPr>
        <p:txBody>
          <a:bodyPr wrap="square" anchor="ctr">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algn="ctr" eaLnBrk="1" hangingPunct="1">
              <a:defRPr/>
            </a:pPr>
            <a:r>
              <a:rPr lang="en-US" altLang="en-US" sz="2000" b="1" dirty="0" err="1" smtClean="0">
                <a:solidFill>
                  <a:schemeClr val="tx1"/>
                </a:solidFill>
                <a:cs typeface="Times New Roman" panose="02020603050405020304" pitchFamily="18" charset="0"/>
              </a:rPr>
              <a:t>Bò</a:t>
            </a:r>
            <a:endParaRPr lang="en-US" altLang="en-US" sz="2000" b="1" dirty="0" smtClean="0">
              <a:solidFill>
                <a:schemeClr val="tx1"/>
              </a:solidFill>
              <a:cs typeface="Times New Roman" panose="02020603050405020304" pitchFamily="18" charset="0"/>
            </a:endParaRPr>
          </a:p>
        </p:txBody>
      </p:sp>
      <p:sp>
        <p:nvSpPr>
          <p:cNvPr id="14" name="Rectangle 9"/>
          <p:cNvSpPr>
            <a:spLocks noChangeArrowheads="1"/>
          </p:cNvSpPr>
          <p:nvPr/>
        </p:nvSpPr>
        <p:spPr bwMode="auto">
          <a:xfrm>
            <a:off x="6290998" y="4686240"/>
            <a:ext cx="1176602"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Lạc</a:t>
            </a:r>
            <a:r>
              <a:rPr lang="en-US" altLang="en-US" sz="2000" b="1" dirty="0" smtClean="0">
                <a:solidFill>
                  <a:schemeClr val="tx1"/>
                </a:solidFill>
                <a:cs typeface="Times New Roman" panose="02020603050405020304" pitchFamily="18" charset="0"/>
              </a:rPr>
              <a:t> </a:t>
            </a:r>
            <a:r>
              <a:rPr lang="en-US" altLang="en-US" sz="2000" b="1" dirty="0" err="1" smtClean="0">
                <a:solidFill>
                  <a:schemeClr val="tx1"/>
                </a:solidFill>
                <a:cs typeface="Times New Roman" panose="02020603050405020304" pitchFamily="18" charset="0"/>
              </a:rPr>
              <a:t>đà</a:t>
            </a:r>
            <a:endParaRPr lang="en-US" altLang="en-US" sz="2000" b="1" dirty="0" smtClean="0">
              <a:solidFill>
                <a:schemeClr val="tx1"/>
              </a:solidFill>
              <a:cs typeface="Times New Roman" panose="02020603050405020304" pitchFamily="18" charset="0"/>
            </a:endParaRPr>
          </a:p>
        </p:txBody>
      </p:sp>
      <p:sp>
        <p:nvSpPr>
          <p:cNvPr id="15" name="Rectangle 10"/>
          <p:cNvSpPr>
            <a:spLocks noChangeArrowheads="1"/>
          </p:cNvSpPr>
          <p:nvPr/>
        </p:nvSpPr>
        <p:spPr bwMode="auto">
          <a:xfrm>
            <a:off x="867489" y="3009840"/>
            <a:ext cx="1236821"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Thằn</a:t>
            </a:r>
            <a:r>
              <a:rPr lang="en-US" altLang="en-US" sz="2000" b="1" dirty="0" smtClean="0">
                <a:solidFill>
                  <a:schemeClr val="tx1"/>
                </a:solidFill>
                <a:cs typeface="Times New Roman" panose="02020603050405020304" pitchFamily="18" charset="0"/>
              </a:rPr>
              <a:t> </a:t>
            </a:r>
            <a:r>
              <a:rPr lang="en-US" altLang="en-US" sz="2000" b="1" dirty="0" err="1" smtClean="0">
                <a:solidFill>
                  <a:schemeClr val="tx1"/>
                </a:solidFill>
                <a:cs typeface="Times New Roman" panose="02020603050405020304" pitchFamily="18" charset="0"/>
              </a:rPr>
              <a:t>lằn</a:t>
            </a:r>
            <a:endParaRPr lang="en-US" altLang="en-US" sz="2000" b="1" dirty="0" smtClean="0">
              <a:solidFill>
                <a:schemeClr val="tx1"/>
              </a:solidFill>
              <a:cs typeface="Times New Roman" panose="02020603050405020304" pitchFamily="18" charset="0"/>
            </a:endParaRPr>
          </a:p>
        </p:txBody>
      </p:sp>
      <p:sp>
        <p:nvSpPr>
          <p:cNvPr id="16" name="Rectangle 11"/>
          <p:cNvSpPr>
            <a:spLocks noChangeArrowheads="1"/>
          </p:cNvSpPr>
          <p:nvPr/>
        </p:nvSpPr>
        <p:spPr bwMode="auto">
          <a:xfrm>
            <a:off x="4051723" y="2876550"/>
            <a:ext cx="672677"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Mèo</a:t>
            </a:r>
            <a:endParaRPr lang="en-US" altLang="en-US" sz="2000" b="1" dirty="0" smtClean="0">
              <a:solidFill>
                <a:schemeClr val="tx1"/>
              </a:solidFill>
              <a:cs typeface="Times New Roman" panose="02020603050405020304" pitchFamily="18" charset="0"/>
            </a:endParaRPr>
          </a:p>
        </p:txBody>
      </p:sp>
      <p:sp>
        <p:nvSpPr>
          <p:cNvPr id="17" name="Rectangle 9"/>
          <p:cNvSpPr>
            <a:spLocks noChangeArrowheads="1"/>
          </p:cNvSpPr>
          <p:nvPr/>
        </p:nvSpPr>
        <p:spPr bwMode="auto">
          <a:xfrm>
            <a:off x="7162800" y="2876550"/>
            <a:ext cx="685800"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Lợn</a:t>
            </a:r>
            <a:endParaRPr lang="en-US" altLang="en-US" sz="2000" b="1" dirty="0" smtClean="0">
              <a:solidFill>
                <a:schemeClr val="tx1"/>
              </a:solidFill>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1282644"/>
            <a:ext cx="2895600" cy="1670105"/>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3381405"/>
            <a:ext cx="4381500" cy="1400145"/>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1282645"/>
            <a:ext cx="2667000" cy="1698650"/>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3000" y="3352860"/>
            <a:ext cx="4010025" cy="1333380"/>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3600" y="1282644"/>
            <a:ext cx="3048000" cy="16701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ppt_x"/>
                                          </p:val>
                                        </p:tav>
                                        <p:tav tm="100000">
                                          <p:val>
                                            <p:strVal val="#ppt_x"/>
                                          </p:val>
                                        </p:tav>
                                      </p:tavLst>
                                    </p:anim>
                                    <p:anim calcmode="lin" valueType="num">
                                      <p:cBhvr additive="base">
                                        <p:cTn id="11" dur="500" fill="hold"/>
                                        <p:tgtEl>
                                          <p:spTgt spid="13"/>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32657" y="-762000"/>
            <a:ext cx="9144000" cy="59245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57"/>
          <p:cNvSpPr txBox="1">
            <a:spLocks noChangeArrowheads="1"/>
          </p:cNvSpPr>
          <p:nvPr/>
        </p:nvSpPr>
        <p:spPr bwMode="auto">
          <a:xfrm>
            <a:off x="0" y="-38160"/>
            <a:ext cx="8915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2000" b="1" dirty="0" smtClean="0">
                <a:solidFill>
                  <a:srgbClr val="FFFF00"/>
                </a:solidFill>
                <a:latin typeface="+mj-lt"/>
              </a:rPr>
              <a:t> </a:t>
            </a:r>
            <a:r>
              <a:rPr lang="en-US" altLang="en-US" sz="2000" b="1" dirty="0" smtClean="0">
                <a:solidFill>
                  <a:srgbClr val="FFFF00"/>
                </a:solidFill>
                <a:latin typeface="+mj-lt"/>
              </a:rPr>
              <a:t>1. </a:t>
            </a:r>
            <a:r>
              <a:rPr lang="en-US" sz="2000" b="1" dirty="0" smtClean="0">
                <a:solidFill>
                  <a:srgbClr val="FFFF00"/>
                </a:solidFill>
                <a:latin typeface="+mj-lt"/>
              </a:rPr>
              <a:t>CON </a:t>
            </a:r>
            <a:r>
              <a:rPr lang="en-US" sz="2000" b="1" dirty="0">
                <a:solidFill>
                  <a:srgbClr val="FFFF00"/>
                </a:solidFill>
                <a:latin typeface="+mj-lt"/>
              </a:rPr>
              <a:t>ĐƯỜNG TRAO ĐỔI NƯỚC </a:t>
            </a:r>
            <a:r>
              <a:rPr lang="en-US" sz="2000" b="1" dirty="0" smtClean="0">
                <a:solidFill>
                  <a:srgbClr val="FFFF00"/>
                </a:solidFill>
                <a:latin typeface="+mj-lt"/>
              </a:rPr>
              <a:t>VÀ </a:t>
            </a:r>
            <a:r>
              <a:rPr lang="en-US" sz="2000" b="1" dirty="0">
                <a:solidFill>
                  <a:srgbClr val="FFFF00"/>
                </a:solidFill>
                <a:latin typeface="+mj-lt"/>
              </a:rPr>
              <a:t>NHU CẦU SỬ DỤNG NƯỚC Ở ĐỘNG </a:t>
            </a:r>
            <a:r>
              <a:rPr lang="en-US" sz="2000" b="1" dirty="0" smtClean="0">
                <a:solidFill>
                  <a:srgbClr val="FFFF00"/>
                </a:solidFill>
                <a:latin typeface="+mj-lt"/>
              </a:rPr>
              <a:t>VẬT</a:t>
            </a:r>
            <a:endParaRPr lang="en-US" sz="2000" dirty="0">
              <a:solidFill>
                <a:srgbClr val="FFFF00"/>
              </a:solidFill>
              <a:latin typeface="+mj-lt"/>
            </a:endParaRPr>
          </a:p>
        </p:txBody>
      </p:sp>
      <p:sp>
        <p:nvSpPr>
          <p:cNvPr id="16" name="Rectangle 15"/>
          <p:cNvSpPr/>
          <p:nvPr/>
        </p:nvSpPr>
        <p:spPr>
          <a:xfrm>
            <a:off x="0" y="281285"/>
            <a:ext cx="6132641"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a. </a:t>
            </a:r>
            <a:r>
              <a:rPr lang="en-US" sz="2400" b="1" dirty="0" err="1" smtClean="0">
                <a:solidFill>
                  <a:srgbClr val="FF0000"/>
                </a:solidFill>
                <a:latin typeface="Times New Roman" panose="02020603050405020304" pitchFamily="18" charset="0"/>
                <a:cs typeface="Times New Roman" panose="02020603050405020304" pitchFamily="18" charset="0"/>
              </a:rPr>
              <a:t>Tìm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hiểu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cầu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nước</a:t>
            </a:r>
            <a:r>
              <a:rPr lang="en-US" sz="2400" b="1" dirty="0">
                <a:solidFill>
                  <a:srgbClr val="FF0000"/>
                </a:solidFill>
                <a:latin typeface="Times New Roman" panose="02020603050405020304" pitchFamily="18" charset="0"/>
                <a:cs typeface="Times New Roman" panose="02020603050405020304" pitchFamily="18" charset="0"/>
              </a:rPr>
              <a:t> ở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vật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76200" y="590550"/>
            <a:ext cx="8839200" cy="1200329"/>
          </a:xfrm>
          <a:prstGeom prst="rect">
            <a:avLst/>
          </a:prstGeom>
        </p:spPr>
        <p:txBody>
          <a:bodyPr wrap="square">
            <a:spAutoFit/>
          </a:bodyPr>
          <a:lstStyle/>
          <a:p>
            <a:pPr algn="just"/>
            <a:r>
              <a:rPr lang="vi-VN" sz="2400" b="1" dirty="0">
                <a:latin typeface="+mj-lt"/>
                <a:cs typeface="Times New Roman" panose="02020603050405020304" pitchFamily="18" charset="0"/>
              </a:rPr>
              <a:t>Nhu</a:t>
            </a:r>
            <a:r>
              <a:rPr lang="vi-VN" sz="2400" b="1" dirty="0">
                <a:latin typeface="+mj-lt"/>
              </a:rPr>
              <a:t> cầu sử dụng nước của động vật là khác nhau tuỳ theo loài, kích thước cơ thể, điều kiện môi trường, độ tuổi, loại thức ăn, … Chẳng </a:t>
            </a:r>
            <a:r>
              <a:rPr lang="vi-VN" sz="2400" b="1" dirty="0" smtClean="0">
                <a:latin typeface="+mj-lt"/>
              </a:rPr>
              <a:t>hạn</a:t>
            </a:r>
            <a:r>
              <a:rPr lang="en-US" sz="2400" b="1" dirty="0">
                <a:latin typeface="+mj-lt"/>
              </a:rPr>
              <a:t>:</a:t>
            </a:r>
            <a:endParaRPr lang="en-US" sz="2400" b="1" dirty="0">
              <a:latin typeface="+mj-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790878"/>
            <a:ext cx="2362200" cy="260967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3200" y="1790879"/>
            <a:ext cx="3124200" cy="2609671"/>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3600" y="1790880"/>
            <a:ext cx="3048000" cy="2609670"/>
          </a:xfrm>
          <a:prstGeom prst="rect">
            <a:avLst/>
          </a:prstGeom>
        </p:spPr>
      </p:pic>
      <p:sp>
        <p:nvSpPr>
          <p:cNvPr id="9" name="Rectangle 8"/>
          <p:cNvSpPr/>
          <p:nvPr/>
        </p:nvSpPr>
        <p:spPr>
          <a:xfrm>
            <a:off x="609600" y="4440019"/>
            <a:ext cx="1447800" cy="646331"/>
          </a:xfrm>
          <a:prstGeom prst="rect">
            <a:avLst/>
          </a:prstGeom>
        </p:spPr>
        <p:txBody>
          <a:bodyPr wrap="square">
            <a:spAutoFit/>
          </a:bodyPr>
          <a:lstStyle/>
          <a:p>
            <a:pPr algn="ctr"/>
            <a:r>
              <a:rPr lang="vi-VN" b="1" dirty="0"/>
              <a:t>voi khoảng 300 L/ngày</a:t>
            </a:r>
            <a:endParaRPr lang="en-US" dirty="0"/>
          </a:p>
        </p:txBody>
      </p:sp>
      <p:sp>
        <p:nvSpPr>
          <p:cNvPr id="10" name="Rectangle 9"/>
          <p:cNvSpPr/>
          <p:nvPr/>
        </p:nvSpPr>
        <p:spPr>
          <a:xfrm>
            <a:off x="2931767" y="4400550"/>
            <a:ext cx="2402233" cy="646331"/>
          </a:xfrm>
          <a:prstGeom prst="rect">
            <a:avLst/>
          </a:prstGeom>
        </p:spPr>
        <p:txBody>
          <a:bodyPr wrap="square">
            <a:spAutoFit/>
          </a:bodyPr>
          <a:lstStyle/>
          <a:p>
            <a:pPr algn="ctr"/>
            <a:r>
              <a:rPr lang="vi-VN" b="1" dirty="0"/>
              <a:t>trâu, bò là khoảng 30 – 40 L/ngày</a:t>
            </a:r>
            <a:endParaRPr lang="en-US" dirty="0"/>
          </a:p>
        </p:txBody>
      </p:sp>
      <p:sp>
        <p:nvSpPr>
          <p:cNvPr id="12" name="Rectangle 11"/>
          <p:cNvSpPr/>
          <p:nvPr/>
        </p:nvSpPr>
        <p:spPr>
          <a:xfrm>
            <a:off x="6414968" y="4400550"/>
            <a:ext cx="2119432" cy="646331"/>
          </a:xfrm>
          <a:prstGeom prst="rect">
            <a:avLst/>
          </a:prstGeom>
        </p:spPr>
        <p:txBody>
          <a:bodyPr wrap="square">
            <a:spAutoFit/>
          </a:bodyPr>
          <a:lstStyle/>
          <a:p>
            <a:pPr algn="ctr"/>
            <a:r>
              <a:rPr lang="vi-VN" b="1" dirty="0"/>
              <a:t>cừu, dê chỉ cần 4 – 5 L/ngày</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32657" y="-781050"/>
            <a:ext cx="9144000" cy="59245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8422" y="590550"/>
            <a:ext cx="5257800" cy="3416320"/>
          </a:xfrm>
          <a:prstGeom prst="rect">
            <a:avLst/>
          </a:prstGeom>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trẻ</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cấp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1L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còn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trưởng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1,5 − </a:t>
            </a:r>
            <a:r>
              <a:rPr lang="en-US" sz="2400" b="1" dirty="0" smtClean="0">
                <a:latin typeface="Times New Roman" panose="02020603050405020304" pitchFamily="18" charset="0"/>
                <a:cs typeface="Times New Roman" panose="02020603050405020304" pitchFamily="18" charset="0"/>
              </a:rPr>
              <a:t>2L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trì</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diễn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cầu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còn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nhiều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sức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khoẻ</a:t>
            </a:r>
            <a:r>
              <a:rPr lang="en-US"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p:txBody>
      </p:sp>
      <p:pic>
        <p:nvPicPr>
          <p:cNvPr id="11" name="Picture 10"/>
          <p:cNvPicPr/>
          <p:nvPr/>
        </p:nvPicPr>
        <p:blipFill>
          <a:blip r:embed="rId3">
            <a:extLst>
              <a:ext uri="{28A0092B-C50C-407E-A947-70E740481C1C}">
                <a14:useLocalDpi xmlns:a14="http://schemas.microsoft.com/office/drawing/2010/main" val="0"/>
              </a:ext>
            </a:extLst>
          </a:blip>
          <a:stretch>
            <a:fillRect/>
          </a:stretch>
        </p:blipFill>
        <p:spPr>
          <a:xfrm>
            <a:off x="5410200" y="703266"/>
            <a:ext cx="3505200" cy="4230684"/>
          </a:xfrm>
          <a:prstGeom prst="rect">
            <a:avLst/>
          </a:prstGeom>
        </p:spPr>
      </p:pic>
      <p:sp>
        <p:nvSpPr>
          <p:cNvPr id="13" name="Text Box 57"/>
          <p:cNvSpPr txBox="1">
            <a:spLocks noChangeArrowheads="1"/>
          </p:cNvSpPr>
          <p:nvPr/>
        </p:nvSpPr>
        <p:spPr bwMode="auto">
          <a:xfrm>
            <a:off x="0" y="-171450"/>
            <a:ext cx="8915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2000" b="1" dirty="0" smtClean="0">
                <a:solidFill>
                  <a:srgbClr val="FFFF00"/>
                </a:solidFill>
                <a:latin typeface="+mj-lt"/>
              </a:rPr>
              <a:t> </a:t>
            </a:r>
            <a:r>
              <a:rPr lang="en-US" altLang="en-US" sz="2000" b="1" dirty="0" smtClean="0">
                <a:solidFill>
                  <a:srgbClr val="FFFF00"/>
                </a:solidFill>
                <a:latin typeface="+mj-lt"/>
              </a:rPr>
              <a:t>1. </a:t>
            </a:r>
            <a:r>
              <a:rPr lang="en-US" sz="2000" b="1" dirty="0" smtClean="0">
                <a:solidFill>
                  <a:srgbClr val="FFFF00"/>
                </a:solidFill>
                <a:latin typeface="+mj-lt"/>
              </a:rPr>
              <a:t>CON </a:t>
            </a:r>
            <a:r>
              <a:rPr lang="en-US" sz="2000" b="1" dirty="0">
                <a:solidFill>
                  <a:srgbClr val="FFFF00"/>
                </a:solidFill>
                <a:latin typeface="+mj-lt"/>
              </a:rPr>
              <a:t>ĐƯỜNG TRAO ĐỔI NƯỚC </a:t>
            </a:r>
            <a:r>
              <a:rPr lang="en-US" sz="2000" b="1" dirty="0" smtClean="0">
                <a:solidFill>
                  <a:srgbClr val="FFFF00"/>
                </a:solidFill>
                <a:latin typeface="+mj-lt"/>
              </a:rPr>
              <a:t>VÀ </a:t>
            </a:r>
            <a:r>
              <a:rPr lang="en-US" sz="2000" b="1" dirty="0">
                <a:solidFill>
                  <a:srgbClr val="FFFF00"/>
                </a:solidFill>
                <a:latin typeface="+mj-lt"/>
              </a:rPr>
              <a:t>NHU CẦU SỬ DỤNG NƯỚC Ở ĐỘNG </a:t>
            </a:r>
            <a:r>
              <a:rPr lang="en-US" sz="2000" b="1" dirty="0" smtClean="0">
                <a:solidFill>
                  <a:srgbClr val="FFFF00"/>
                </a:solidFill>
                <a:latin typeface="+mj-lt"/>
              </a:rPr>
              <a:t>VẬT</a:t>
            </a:r>
            <a:endParaRPr lang="en-US" sz="2000" dirty="0">
              <a:solidFill>
                <a:srgbClr val="FFFF00"/>
              </a:solidFill>
              <a:latin typeface="+mj-lt"/>
            </a:endParaRPr>
          </a:p>
        </p:txBody>
      </p:sp>
      <p:sp>
        <p:nvSpPr>
          <p:cNvPr id="16" name="Rectangle 15"/>
          <p:cNvSpPr/>
          <p:nvPr/>
        </p:nvSpPr>
        <p:spPr>
          <a:xfrm>
            <a:off x="0" y="128885"/>
            <a:ext cx="6132641"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a. </a:t>
            </a:r>
            <a:r>
              <a:rPr lang="en-US" sz="2400" b="1" dirty="0" err="1" smtClean="0">
                <a:solidFill>
                  <a:srgbClr val="FF0000"/>
                </a:solidFill>
                <a:latin typeface="Times New Roman" panose="02020603050405020304" pitchFamily="18" charset="0"/>
                <a:cs typeface="Times New Roman" panose="02020603050405020304" pitchFamily="18" charset="0"/>
              </a:rPr>
              <a:t>Tìm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hiểu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cầu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nước</a:t>
            </a:r>
            <a:r>
              <a:rPr lang="en-US" sz="2400" b="1" dirty="0">
                <a:solidFill>
                  <a:srgbClr val="FF0000"/>
                </a:solidFill>
                <a:latin typeface="Times New Roman" panose="02020603050405020304" pitchFamily="18" charset="0"/>
                <a:cs typeface="Times New Roman" panose="02020603050405020304" pitchFamily="18" charset="0"/>
              </a:rPr>
              <a:t> ở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vật</a:t>
            </a:r>
            <a:endParaRPr lang="en-US" sz="24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57"/>
          <p:cNvSpPr txBox="1">
            <a:spLocks noChangeArrowheads="1"/>
          </p:cNvSpPr>
          <p:nvPr/>
        </p:nvSpPr>
        <p:spPr bwMode="auto">
          <a:xfrm>
            <a:off x="0" y="133350"/>
            <a:ext cx="8915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2000" b="1" dirty="0" smtClean="0">
                <a:solidFill>
                  <a:srgbClr val="FFFF00"/>
                </a:solidFill>
                <a:latin typeface="+mj-lt"/>
              </a:rPr>
              <a:t> </a:t>
            </a:r>
            <a:r>
              <a:rPr lang="en-US" altLang="en-US" sz="2000" b="1" dirty="0" smtClean="0">
                <a:solidFill>
                  <a:srgbClr val="FFFF00"/>
                </a:solidFill>
                <a:latin typeface="+mj-lt"/>
              </a:rPr>
              <a:t>1. </a:t>
            </a:r>
            <a:r>
              <a:rPr lang="en-US" sz="2000" b="1" dirty="0" smtClean="0">
                <a:solidFill>
                  <a:srgbClr val="FFFF00"/>
                </a:solidFill>
                <a:latin typeface="+mj-lt"/>
              </a:rPr>
              <a:t>CON </a:t>
            </a:r>
            <a:r>
              <a:rPr lang="en-US" sz="2000" b="1" dirty="0">
                <a:solidFill>
                  <a:srgbClr val="FFFF00"/>
                </a:solidFill>
                <a:latin typeface="+mj-lt"/>
              </a:rPr>
              <a:t>ĐƯỜNG TRAO ĐỔI NƯỚC </a:t>
            </a:r>
            <a:r>
              <a:rPr lang="en-US" sz="2000" b="1" dirty="0" smtClean="0">
                <a:solidFill>
                  <a:srgbClr val="FFFF00"/>
                </a:solidFill>
                <a:latin typeface="+mj-lt"/>
              </a:rPr>
              <a:t>VÀ </a:t>
            </a:r>
            <a:r>
              <a:rPr lang="en-US" sz="2000" b="1" dirty="0">
                <a:solidFill>
                  <a:srgbClr val="FFFF00"/>
                </a:solidFill>
                <a:latin typeface="+mj-lt"/>
              </a:rPr>
              <a:t>NHU CẦU SỬ DỤNG NƯỚC Ở ĐỘNG </a:t>
            </a:r>
            <a:r>
              <a:rPr lang="en-US" sz="2000" b="1" dirty="0" smtClean="0">
                <a:solidFill>
                  <a:srgbClr val="FFFF00"/>
                </a:solidFill>
                <a:latin typeface="+mj-lt"/>
              </a:rPr>
              <a:t>VẬT</a:t>
            </a:r>
            <a:endParaRPr lang="en-US" sz="2000" dirty="0">
              <a:solidFill>
                <a:srgbClr val="FFFF00"/>
              </a:solidFill>
              <a:latin typeface="+mj-lt"/>
            </a:endParaRPr>
          </a:p>
        </p:txBody>
      </p:sp>
      <p:sp>
        <p:nvSpPr>
          <p:cNvPr id="15" name="Rectangle 14"/>
          <p:cNvSpPr/>
          <p:nvPr/>
        </p:nvSpPr>
        <p:spPr>
          <a:xfrm>
            <a:off x="0" y="361950"/>
            <a:ext cx="6132641"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a. </a:t>
            </a:r>
            <a:r>
              <a:rPr lang="en-US" sz="2400" b="1" dirty="0" err="1" smtClean="0">
                <a:solidFill>
                  <a:srgbClr val="FF0000"/>
                </a:solidFill>
                <a:latin typeface="Times New Roman" panose="02020603050405020304" pitchFamily="18" charset="0"/>
                <a:cs typeface="Times New Roman" panose="02020603050405020304" pitchFamily="18" charset="0"/>
              </a:rPr>
              <a:t>Tìm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hiểu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cầu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nước</a:t>
            </a:r>
            <a:r>
              <a:rPr lang="en-US" sz="2400" b="1" dirty="0">
                <a:solidFill>
                  <a:srgbClr val="FF0000"/>
                </a:solidFill>
                <a:latin typeface="Times New Roman" panose="02020603050405020304" pitchFamily="18" charset="0"/>
                <a:cs typeface="Times New Roman" panose="02020603050405020304" pitchFamily="18" charset="0"/>
              </a:rPr>
              <a:t> ở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vật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112" y="1142821"/>
            <a:ext cx="8904288" cy="1200329"/>
          </a:xfrm>
          <a:prstGeom prst="rect">
            <a:avLst/>
          </a:prstGeom>
        </p:spPr>
        <p:txBody>
          <a:bodyPr wrap="square">
            <a:spAutoFit/>
          </a:bodyPr>
          <a:lstStyle/>
          <a:p>
            <a:pPr lvl="0"/>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cầu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loài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loại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thức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sức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khoẻ</a:t>
            </a:r>
            <a:r>
              <a:rPr lang="en-US" sz="2400" b="1" dirty="0">
                <a:latin typeface="Times New Roman" panose="02020603050405020304" pitchFamily="18" charset="0"/>
                <a:cs typeface="Times New Roman" panose="02020603050405020304" pitchFamily="18" charset="0"/>
              </a:rPr>
              <a:t>, … </a:t>
            </a:r>
            <a:endParaRPr lang="en-US" sz="2400" b="1" dirty="0">
              <a:latin typeface="Times New Roman" panose="02020603050405020304" pitchFamily="18" charset="0"/>
              <a:cs typeface="Times New Roman" panose="02020603050405020304" pitchFamily="18" charset="0"/>
            </a:endParaRPr>
          </a:p>
        </p:txBody>
      </p:sp>
      <p:pic>
        <p:nvPicPr>
          <p:cNvPr id="22" name="Picture 21" descr="Book-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200" y="742950"/>
            <a:ext cx="630690" cy="49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19050"/>
            <a:ext cx="9144000" cy="51625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57"/>
          <p:cNvSpPr txBox="1">
            <a:spLocks noChangeArrowheads="1"/>
          </p:cNvSpPr>
          <p:nvPr/>
        </p:nvSpPr>
        <p:spPr bwMode="auto">
          <a:xfrm>
            <a:off x="0" y="133350"/>
            <a:ext cx="8915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2000" b="1" dirty="0" smtClean="0">
                <a:solidFill>
                  <a:srgbClr val="FFFF00"/>
                </a:solidFill>
                <a:latin typeface="+mj-lt"/>
              </a:rPr>
              <a:t> </a:t>
            </a:r>
            <a:r>
              <a:rPr lang="en-US" altLang="en-US" sz="2000" b="1" dirty="0" smtClean="0">
                <a:solidFill>
                  <a:srgbClr val="FFFF00"/>
                </a:solidFill>
                <a:latin typeface="+mj-lt"/>
              </a:rPr>
              <a:t>1. </a:t>
            </a:r>
            <a:r>
              <a:rPr lang="en-US" sz="2000" b="1" dirty="0" smtClean="0">
                <a:solidFill>
                  <a:srgbClr val="FFFF00"/>
                </a:solidFill>
                <a:latin typeface="+mj-lt"/>
              </a:rPr>
              <a:t>CON </a:t>
            </a:r>
            <a:r>
              <a:rPr lang="en-US" sz="2000" b="1" dirty="0">
                <a:solidFill>
                  <a:srgbClr val="FFFF00"/>
                </a:solidFill>
                <a:latin typeface="+mj-lt"/>
              </a:rPr>
              <a:t>ĐƯỜNG TRAO ĐỔI NƯỚC </a:t>
            </a:r>
            <a:r>
              <a:rPr lang="en-US" sz="2000" b="1" dirty="0" smtClean="0">
                <a:solidFill>
                  <a:srgbClr val="FFFF00"/>
                </a:solidFill>
                <a:latin typeface="+mj-lt"/>
              </a:rPr>
              <a:t>VÀ </a:t>
            </a:r>
            <a:r>
              <a:rPr lang="en-US" sz="2000" b="1" dirty="0">
                <a:solidFill>
                  <a:srgbClr val="FFFF00"/>
                </a:solidFill>
                <a:latin typeface="+mj-lt"/>
              </a:rPr>
              <a:t>NHU CẦU SỬ DỤNG NƯỚC Ở ĐỘNG </a:t>
            </a:r>
            <a:r>
              <a:rPr lang="en-US" sz="2000" b="1" dirty="0" smtClean="0">
                <a:solidFill>
                  <a:srgbClr val="FFFF00"/>
                </a:solidFill>
                <a:latin typeface="+mj-lt"/>
              </a:rPr>
              <a:t>VẬT</a:t>
            </a:r>
            <a:endParaRPr lang="en-US" sz="2000" dirty="0">
              <a:solidFill>
                <a:srgbClr val="FFFF00"/>
              </a:solidFill>
              <a:latin typeface="+mj-lt"/>
            </a:endParaRPr>
          </a:p>
        </p:txBody>
      </p:sp>
      <p:sp>
        <p:nvSpPr>
          <p:cNvPr id="15" name="Rectangle 14"/>
          <p:cNvSpPr/>
          <p:nvPr/>
        </p:nvSpPr>
        <p:spPr>
          <a:xfrm>
            <a:off x="0" y="433685"/>
            <a:ext cx="5423472" cy="400110"/>
          </a:xfrm>
          <a:prstGeom prst="rect">
            <a:avLst/>
          </a:prstGeom>
        </p:spPr>
        <p:txBody>
          <a:bodyPr wrap="none">
            <a:spAutoFit/>
          </a:bodyPr>
          <a:lstStyle/>
          <a:p>
            <a:r>
              <a:rPr lang="en-US" sz="2000" b="1" dirty="0">
                <a:solidFill>
                  <a:srgbClr val="FF0000"/>
                </a:solidFill>
                <a:latin typeface="Times New Roman" panose="02020603050405020304" pitchFamily="18" charset="0"/>
                <a:cs typeface="Times New Roman" panose="02020603050405020304" pitchFamily="18" charset="0"/>
              </a:rPr>
              <a:t>b. </a:t>
            </a:r>
            <a:r>
              <a:rPr lang="en-US" sz="2000" b="1" dirty="0" err="1">
                <a:solidFill>
                  <a:srgbClr val="FF0000"/>
                </a:solidFill>
                <a:latin typeface="Times New Roman" panose="02020603050405020304" pitchFamily="18" charset="0"/>
                <a:cs typeface="Times New Roman" panose="02020603050405020304" pitchFamily="18" charset="0"/>
              </a:rPr>
              <a:t>Tìm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hiểu</a:t>
            </a:r>
            <a:r>
              <a:rPr lang="en-US" sz="2000" b="1" dirty="0">
                <a:solidFill>
                  <a:srgbClr val="FF0000"/>
                </a:solidFill>
                <a:latin typeface="Times New Roman" panose="02020603050405020304" pitchFamily="18" charset="0"/>
                <a:cs typeface="Times New Roman" panose="02020603050405020304" pitchFamily="18" charset="0"/>
              </a:rPr>
              <a:t> con </a:t>
            </a:r>
            <a:r>
              <a:rPr lang="en-US" sz="2000" b="1" dirty="0" err="1">
                <a:solidFill>
                  <a:srgbClr val="FF0000"/>
                </a:solidFill>
                <a:latin typeface="Times New Roman" panose="02020603050405020304" pitchFamily="18" charset="0"/>
                <a:cs typeface="Times New Roman" panose="02020603050405020304" pitchFamily="18" charset="0"/>
              </a:rPr>
              <a:t>đường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trao</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đổi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nước</a:t>
            </a:r>
            <a:r>
              <a:rPr lang="en-US" sz="2000" b="1" dirty="0">
                <a:solidFill>
                  <a:srgbClr val="FF0000"/>
                </a:solidFill>
                <a:latin typeface="Times New Roman" panose="02020603050405020304" pitchFamily="18" charset="0"/>
                <a:cs typeface="Times New Roman" panose="02020603050405020304" pitchFamily="18" charset="0"/>
              </a:rPr>
              <a:t> ở </a:t>
            </a:r>
            <a:r>
              <a:rPr lang="en-US" sz="2000" b="1" dirty="0" err="1">
                <a:solidFill>
                  <a:srgbClr val="FF0000"/>
                </a:solidFill>
                <a:latin typeface="Times New Roman" panose="02020603050405020304" pitchFamily="18" charset="0"/>
                <a:cs typeface="Times New Roman" panose="02020603050405020304" pitchFamily="18" charset="0"/>
              </a:rPr>
              <a:t>động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vật</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5562600" y="742950"/>
            <a:ext cx="3429000" cy="923330"/>
          </a:xfrm>
          <a:prstGeom prst="rect">
            <a:avLst/>
          </a:prstGeom>
        </p:spPr>
        <p:txBody>
          <a:bodyPr wrap="square">
            <a:spAutoFit/>
          </a:bodyPr>
          <a:lstStyle/>
          <a:p>
            <a:pPr algn="ctr"/>
            <a:r>
              <a:rPr lang="en-US" b="1" dirty="0" err="1" smtClean="0">
                <a:solidFill>
                  <a:schemeClr val="accent2"/>
                </a:solidFill>
                <a:latin typeface="Times New Roman" panose="02020603050405020304" pitchFamily="18" charset="0"/>
                <a:cs typeface="Times New Roman" panose="02020603050405020304" pitchFamily="18" charset="0"/>
              </a:rPr>
              <a:t>Hoạt</a:t>
            </a:r>
            <a:r>
              <a:rPr lang="en-US" b="1" dirty="0" smtClean="0">
                <a:solidFill>
                  <a:schemeClr val="accent2"/>
                </a:solidFill>
                <a:latin typeface="Times New Roman" panose="02020603050405020304" pitchFamily="18" charset="0"/>
                <a:cs typeface="Times New Roman" panose="02020603050405020304" pitchFamily="18" charset="0"/>
              </a:rPr>
              <a:t> </a:t>
            </a:r>
            <a:r>
              <a:rPr lang="en-US" b="1" dirty="0" err="1">
                <a:solidFill>
                  <a:schemeClr val="accent2"/>
                </a:solidFill>
                <a:latin typeface="Times New Roman" panose="02020603050405020304" pitchFamily="18" charset="0"/>
                <a:cs typeface="Times New Roman" panose="02020603050405020304" pitchFamily="18" charset="0"/>
              </a:rPr>
              <a:t>động</a:t>
            </a:r>
            <a:r>
              <a:rPr lang="en-US" b="1" dirty="0">
                <a:solidFill>
                  <a:schemeClr val="accent2"/>
                </a:solidFill>
                <a:latin typeface="Times New Roman" panose="02020603050405020304" pitchFamily="18" charset="0"/>
                <a:cs typeface="Times New Roman" panose="02020603050405020304" pitchFamily="18" charset="0"/>
              </a:rPr>
              <a:t> </a:t>
            </a:r>
            <a:r>
              <a:rPr lang="en-US" b="1" dirty="0" err="1">
                <a:solidFill>
                  <a:schemeClr val="accent2"/>
                </a:solidFill>
                <a:latin typeface="Times New Roman" panose="02020603050405020304" pitchFamily="18" charset="0"/>
                <a:cs typeface="Times New Roman" panose="02020603050405020304" pitchFamily="18" charset="0"/>
              </a:rPr>
              <a:t>theo</a:t>
            </a:r>
            <a:r>
              <a:rPr lang="en-US" b="1" dirty="0">
                <a:solidFill>
                  <a:schemeClr val="accent2"/>
                </a:solidFill>
                <a:latin typeface="Times New Roman" panose="02020603050405020304" pitchFamily="18" charset="0"/>
                <a:cs typeface="Times New Roman" panose="02020603050405020304" pitchFamily="18" charset="0"/>
              </a:rPr>
              <a:t> </a:t>
            </a:r>
            <a:r>
              <a:rPr lang="en-US" b="1" dirty="0" err="1" smtClean="0">
                <a:solidFill>
                  <a:schemeClr val="accent2"/>
                </a:solidFill>
                <a:latin typeface="Times New Roman" panose="02020603050405020304" pitchFamily="18" charset="0"/>
                <a:cs typeface="Times New Roman" panose="02020603050405020304" pitchFamily="18" charset="0"/>
              </a:rPr>
              <a:t>nhóm</a:t>
            </a:r>
            <a:r>
              <a:rPr lang="en-US" b="1" dirty="0" smtClean="0">
                <a:solidFill>
                  <a:schemeClr val="accent2"/>
                </a:solidFill>
                <a:latin typeface="Times New Roman" panose="02020603050405020304" pitchFamily="18" charset="0"/>
                <a:cs typeface="Times New Roman" panose="02020603050405020304" pitchFamily="18" charset="0"/>
              </a:rPr>
              <a:t> ( 5 </a:t>
            </a:r>
            <a:r>
              <a:rPr lang="en-US" b="1" dirty="0" err="1" smtClean="0">
                <a:solidFill>
                  <a:schemeClr val="accent2"/>
                </a:solidFill>
                <a:latin typeface="Times New Roman" panose="02020603050405020304" pitchFamily="18" charset="0"/>
                <a:cs typeface="Times New Roman" panose="02020603050405020304" pitchFamily="18" charset="0"/>
              </a:rPr>
              <a:t>phút</a:t>
            </a:r>
            <a:r>
              <a:rPr lang="en-US" b="1" dirty="0" smtClean="0">
                <a:solidFill>
                  <a:schemeClr val="accent2"/>
                </a:solidFill>
                <a:latin typeface="Times New Roman" panose="02020603050405020304" pitchFamily="18" charset="0"/>
                <a:cs typeface="Times New Roman" panose="02020603050405020304" pitchFamily="18" charset="0"/>
              </a:rPr>
              <a:t>): </a:t>
            </a:r>
            <a:endParaRPr lang="en-US" b="1" dirty="0" smtClean="0">
              <a:solidFill>
                <a:schemeClr val="accent2"/>
              </a:solidFill>
              <a:latin typeface="Times New Roman" panose="02020603050405020304" pitchFamily="18" charset="0"/>
              <a:cs typeface="Times New Roman" panose="02020603050405020304" pitchFamily="18" charset="0"/>
            </a:endParaRPr>
          </a:p>
          <a:p>
            <a:r>
              <a:rPr lang="en-US" b="1" dirty="0" err="1" smtClean="0">
                <a:latin typeface="Times New Roman" panose="02020603050405020304" pitchFamily="18" charset="0"/>
                <a:cs typeface="Times New Roman" panose="02020603050405020304" pitchFamily="18" charset="0"/>
              </a:rPr>
              <a:t>quan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sát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vẽ</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30,1 </a:t>
            </a:r>
            <a:r>
              <a:rPr lang="en-US" b="1" dirty="0" err="1" smtClean="0">
                <a:latin typeface="Times New Roman" panose="02020603050405020304" pitchFamily="18" charset="0"/>
                <a:cs typeface="Times New Roman" panose="02020603050405020304" pitchFamily="18" charset="0"/>
              </a:rPr>
              <a:t>sgk</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đưa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phương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lời</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1657350"/>
            <a:ext cx="3352800" cy="3429000"/>
          </a:xfrm>
          <a:prstGeom prst="rect">
            <a:avLst/>
          </a:prstGeom>
        </p:spPr>
      </p:pic>
      <p:sp>
        <p:nvSpPr>
          <p:cNvPr id="11" name="Rectangle 10"/>
          <p:cNvSpPr/>
          <p:nvPr/>
        </p:nvSpPr>
        <p:spPr>
          <a:xfrm>
            <a:off x="76200" y="1047750"/>
            <a:ext cx="5486400" cy="338554"/>
          </a:xfrm>
          <a:prstGeom prst="rect">
            <a:avLst/>
          </a:prstGeom>
        </p:spPr>
        <p:txBody>
          <a:bodyPr wrap="square">
            <a:spAutoFit/>
          </a:bodyPr>
          <a:lstStyle/>
          <a:p>
            <a:r>
              <a:rPr lang="en-US" sz="1600" i="1" dirty="0">
                <a:latin typeface="Times New Roman" panose="02020603050405020304" pitchFamily="18" charset="0"/>
                <a:cs typeface="Times New Roman" panose="02020603050405020304" pitchFamily="18" charset="0"/>
              </a:rPr>
              <a:t>a. </a:t>
            </a:r>
            <a:r>
              <a:rPr lang="en-US" sz="1600" i="1" dirty="0" err="1">
                <a:latin typeface="Times New Roman" panose="02020603050405020304" pitchFamily="18" charset="0"/>
                <a:cs typeface="Times New Roman" panose="02020603050405020304" pitchFamily="18" charset="0"/>
              </a:rPr>
              <a:t>Nước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được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cung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cấp</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cho</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cơ</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thể</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người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từ</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những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nguồn</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nào</a:t>
            </a:r>
            <a:r>
              <a:rPr lang="en-US" sz="1600" i="1"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2" name="Rectangle 11"/>
          <p:cNvSpPr/>
          <p:nvPr/>
        </p:nvSpPr>
        <p:spPr>
          <a:xfrm>
            <a:off x="92764" y="1733550"/>
            <a:ext cx="5469836" cy="584775"/>
          </a:xfrm>
          <a:prstGeom prst="rect">
            <a:avLst/>
          </a:prstGeom>
        </p:spPr>
        <p:txBody>
          <a:bodyPr wrap="square">
            <a:spAutoFit/>
          </a:bodyPr>
          <a:lstStyle/>
          <a:p>
            <a:r>
              <a:rPr lang="en-US" sz="1600" i="1" dirty="0">
                <a:latin typeface="Times New Roman" panose="02020603050405020304" pitchFamily="18" charset="0"/>
                <a:cs typeface="Times New Roman" panose="02020603050405020304" pitchFamily="18" charset="0"/>
              </a:rPr>
              <a:t>b. </a:t>
            </a:r>
            <a:r>
              <a:rPr lang="en-US" sz="1600" i="1" dirty="0" err="1">
                <a:latin typeface="Times New Roman" panose="02020603050405020304" pitchFamily="18" charset="0"/>
                <a:cs typeface="Times New Roman" panose="02020603050405020304" pitchFamily="18" charset="0"/>
              </a:rPr>
              <a:t>Nước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trong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cơ</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thể</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người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có</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thể</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bị</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mất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đi</a:t>
            </a:r>
            <a:r>
              <a:rPr lang="en-US" sz="1600" i="1" dirty="0">
                <a:latin typeface="Times New Roman" panose="02020603050405020304" pitchFamily="18" charset="0"/>
                <a:cs typeface="Times New Roman" panose="02020603050405020304" pitchFamily="18" charset="0"/>
              </a:rPr>
              <a:t> qua </a:t>
            </a:r>
            <a:r>
              <a:rPr lang="en-US" sz="1600" i="1" dirty="0" err="1">
                <a:latin typeface="Times New Roman" panose="02020603050405020304" pitchFamily="18" charset="0"/>
                <a:cs typeface="Times New Roman" panose="02020603050405020304" pitchFamily="18" charset="0"/>
              </a:rPr>
              <a:t>những</a:t>
            </a:r>
            <a:r>
              <a:rPr lang="en-US" sz="1600" i="1" dirty="0">
                <a:latin typeface="Times New Roman" panose="02020603050405020304" pitchFamily="18" charset="0"/>
                <a:cs typeface="Times New Roman" panose="02020603050405020304" pitchFamily="18" charset="0"/>
              </a:rPr>
              <a:t> con </a:t>
            </a:r>
            <a:r>
              <a:rPr lang="en-US" sz="1600" i="1" dirty="0" err="1">
                <a:latin typeface="Times New Roman" panose="02020603050405020304" pitchFamily="18" charset="0"/>
                <a:cs typeface="Times New Roman" panose="02020603050405020304" pitchFamily="18" charset="0"/>
              </a:rPr>
              <a:t>đường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nào</a:t>
            </a:r>
            <a:r>
              <a:rPr lang="en-US" sz="1600" i="1"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3" name="Rectangle 12"/>
          <p:cNvSpPr/>
          <p:nvPr/>
        </p:nvSpPr>
        <p:spPr>
          <a:xfrm>
            <a:off x="92764" y="794122"/>
            <a:ext cx="5241236" cy="338554"/>
          </a:xfrm>
          <a:prstGeom prst="rect">
            <a:avLst/>
          </a:prstGeom>
        </p:spPr>
        <p:txBody>
          <a:bodyPr wrap="square">
            <a:spAutoFit/>
          </a:bodyPr>
          <a:lstStyle/>
          <a:p>
            <a:r>
              <a:rPr lang="en-US" sz="1600" b="1" i="1" dirty="0">
                <a:latin typeface="Times New Roman" panose="02020603050405020304" pitchFamily="18" charset="0"/>
                <a:cs typeface="Times New Roman" panose="02020603050405020304" pitchFamily="18" charset="0"/>
              </a:rPr>
              <a:t>3. </a:t>
            </a:r>
            <a:r>
              <a:rPr lang="en-US" sz="1600" b="1" i="1" dirty="0" err="1">
                <a:latin typeface="Times New Roman" panose="02020603050405020304" pitchFamily="18" charset="0"/>
                <a:cs typeface="Times New Roman" panose="02020603050405020304" pitchFamily="18" charset="0"/>
              </a:rPr>
              <a:t>Quan</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sát</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Hình</a:t>
            </a:r>
            <a:r>
              <a:rPr lang="en-US" sz="1600" b="1" i="1" dirty="0">
                <a:latin typeface="Times New Roman" panose="02020603050405020304" pitchFamily="18" charset="0"/>
                <a:cs typeface="Times New Roman" panose="02020603050405020304" pitchFamily="18" charset="0"/>
              </a:rPr>
              <a:t> 30.1 </a:t>
            </a:r>
            <a:r>
              <a:rPr lang="en-US" sz="1600" b="1" i="1" dirty="0" err="1">
                <a:latin typeface="Times New Roman" panose="02020603050405020304" pitchFamily="18" charset="0"/>
                <a:cs typeface="Times New Roman" panose="02020603050405020304" pitchFamily="18" charset="0"/>
              </a:rPr>
              <a:t>và</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trả</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lời</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các</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câu</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hỏi</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sau</a:t>
            </a:r>
            <a:r>
              <a:rPr lang="en-US" sz="1600" b="1" i="1"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6" name="Rectangle 15"/>
          <p:cNvSpPr/>
          <p:nvPr/>
        </p:nvSpPr>
        <p:spPr>
          <a:xfrm>
            <a:off x="112641" y="2647950"/>
            <a:ext cx="5449959" cy="584775"/>
          </a:xfrm>
          <a:prstGeom prst="rect">
            <a:avLst/>
          </a:prstGeom>
        </p:spPr>
        <p:txBody>
          <a:bodyPr wrap="square">
            <a:spAutoFit/>
          </a:bodyPr>
          <a:lstStyle/>
          <a:p>
            <a:r>
              <a:rPr lang="en-US" sz="1600" b="1" i="1" dirty="0">
                <a:latin typeface="Times New Roman" panose="02020603050405020304" pitchFamily="18" charset="0"/>
                <a:cs typeface="Times New Roman" panose="02020603050405020304" pitchFamily="18" charset="0"/>
              </a:rPr>
              <a:t>4. </a:t>
            </a:r>
            <a:r>
              <a:rPr lang="en-US" sz="1600" b="1" i="1" dirty="0" err="1">
                <a:latin typeface="Times New Roman" panose="02020603050405020304" pitchFamily="18" charset="0"/>
                <a:cs typeface="Times New Roman" panose="02020603050405020304" pitchFamily="18" charset="0"/>
              </a:rPr>
              <a:t>Hãy</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trình</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bày</a:t>
            </a:r>
            <a:r>
              <a:rPr lang="en-US" sz="1600" b="1" i="1" dirty="0">
                <a:latin typeface="Times New Roman" panose="02020603050405020304" pitchFamily="18" charset="0"/>
                <a:cs typeface="Times New Roman" panose="02020603050405020304" pitchFamily="18" charset="0"/>
              </a:rPr>
              <a:t> con </a:t>
            </a:r>
            <a:r>
              <a:rPr lang="en-US" sz="1600" b="1" i="1" dirty="0" err="1">
                <a:latin typeface="Times New Roman" panose="02020603050405020304" pitchFamily="18" charset="0"/>
                <a:cs typeface="Times New Roman" panose="02020603050405020304" pitchFamily="18" charset="0"/>
              </a:rPr>
              <a:t>đường</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trao</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đổi</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nước</a:t>
            </a:r>
            <a:r>
              <a:rPr lang="en-US" sz="1600" b="1" i="1" dirty="0">
                <a:latin typeface="Times New Roman" panose="02020603050405020304" pitchFamily="18" charset="0"/>
                <a:cs typeface="Times New Roman" panose="02020603050405020304" pitchFamily="18" charset="0"/>
              </a:rPr>
              <a:t> ở </a:t>
            </a:r>
            <a:r>
              <a:rPr lang="en-US" sz="1600" b="1" i="1" dirty="0" err="1">
                <a:latin typeface="Times New Roman" panose="02020603050405020304" pitchFamily="18" charset="0"/>
                <a:cs typeface="Times New Roman" panose="02020603050405020304" pitchFamily="18" charset="0"/>
              </a:rPr>
              <a:t>động</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vật</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và</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người</a:t>
            </a:r>
            <a:r>
              <a:rPr lang="en-US" sz="1600" b="1" i="1"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7" name="Rectangle 16"/>
          <p:cNvSpPr/>
          <p:nvPr/>
        </p:nvSpPr>
        <p:spPr>
          <a:xfrm>
            <a:off x="112640" y="1276350"/>
            <a:ext cx="5449960" cy="584775"/>
          </a:xfrm>
          <a:prstGeom prst="rect">
            <a:avLst/>
          </a:prstGeom>
        </p:spPr>
        <p:txBody>
          <a:bodyPr wrap="square">
            <a:spAutoFit/>
          </a:bodyPr>
          <a:lstStyle/>
          <a:p>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cấp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thông</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qua </a:t>
            </a:r>
            <a:r>
              <a:rPr lang="en-US" sz="1600" dirty="0" err="1">
                <a:latin typeface="Times New Roman" panose="02020603050405020304" pitchFamily="18" charset="0"/>
                <a:cs typeface="Times New Roman" panose="02020603050405020304" pitchFamily="18" charset="0"/>
              </a:rPr>
              <a:t>thức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uống</a:t>
            </a:r>
            <a:r>
              <a:rPr lang="en-US"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8" name="Rectangle 17"/>
          <p:cNvSpPr/>
          <p:nvPr/>
        </p:nvSpPr>
        <p:spPr>
          <a:xfrm>
            <a:off x="76199" y="2190750"/>
            <a:ext cx="5486401" cy="584775"/>
          </a:xfrm>
          <a:prstGeom prst="rect">
            <a:avLst/>
          </a:prstGeom>
        </p:spPr>
        <p:txBody>
          <a:bodyPr wrap="square">
            <a:spAutoFit/>
          </a:bodyPr>
          <a:lstStyle/>
          <a:p>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bị</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a:t>
            </a:r>
            <a:r>
              <a:rPr lang="en-US" sz="1600" dirty="0">
                <a:latin typeface="Times New Roman" panose="02020603050405020304" pitchFamily="18" charset="0"/>
                <a:cs typeface="Times New Roman" panose="02020603050405020304" pitchFamily="18" charset="0"/>
              </a:rPr>
              <a:t> qua </a:t>
            </a:r>
            <a:r>
              <a:rPr lang="en-US" sz="1600" dirty="0" err="1">
                <a:latin typeface="Times New Roman" panose="02020603050405020304" pitchFamily="18" charset="0"/>
                <a:cs typeface="Times New Roman" panose="02020603050405020304" pitchFamily="18" charset="0"/>
              </a:rPr>
              <a:t>hô</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hấp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thoát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qua da, </a:t>
            </a:r>
            <a:r>
              <a:rPr lang="en-US" sz="1600" dirty="0" err="1">
                <a:latin typeface="Times New Roman" panose="02020603050405020304" pitchFamily="18" charset="0"/>
                <a:cs typeface="Times New Roman" panose="02020603050405020304" pitchFamily="18" charset="0"/>
              </a:rPr>
              <a:t>toát</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mồ</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hôi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tiểu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phân</a:t>
            </a:r>
            <a:r>
              <a:rPr lang="en-US"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9" name="Rectangle 18"/>
          <p:cNvSpPr/>
          <p:nvPr/>
        </p:nvSpPr>
        <p:spPr>
          <a:xfrm>
            <a:off x="31473" y="3105150"/>
            <a:ext cx="5531127" cy="2062103"/>
          </a:xfrm>
          <a:prstGeom prst="rect">
            <a:avLst/>
          </a:prstGeom>
        </p:spPr>
        <p:txBody>
          <a:bodyPr wrap="square">
            <a:spAutoFit/>
          </a:bodyPr>
          <a:lstStyle/>
          <a:p>
            <a:pPr algn="just"/>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lấy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thông</a:t>
            </a:r>
            <a:r>
              <a:rPr lang="en-US" sz="1600" dirty="0">
                <a:latin typeface="Times New Roman" panose="02020603050405020304" pitchFamily="18" charset="0"/>
                <a:cs typeface="Times New Roman" panose="02020603050405020304" pitchFamily="18" charset="0"/>
              </a:rPr>
              <a:t> qua </a:t>
            </a:r>
            <a:r>
              <a:rPr lang="en-US" sz="1600" dirty="0" err="1">
                <a:latin typeface="Times New Roman" panose="02020603050405020304" pitchFamily="18" charset="0"/>
                <a:cs typeface="Times New Roman" panose="02020603050405020304" pitchFamily="18" charset="0"/>
              </a:rPr>
              <a:t>thức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uống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hấp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nhờ</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ống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tiêu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yếu</a:t>
            </a:r>
            <a:r>
              <a:rPr lang="en-US" sz="1600" dirty="0">
                <a:latin typeface="Times New Roman" panose="02020603050405020304" pitchFamily="18" charset="0"/>
                <a:cs typeface="Times New Roman" panose="02020603050405020304" pitchFamily="18" charset="0"/>
              </a:rPr>
              <a:t> ở </a:t>
            </a:r>
            <a:r>
              <a:rPr lang="en-US" sz="1600" dirty="0" err="1">
                <a:latin typeface="Times New Roman" panose="02020603050405020304" pitchFamily="18" charset="0"/>
                <a:cs typeface="Times New Roman" panose="02020603050405020304" pitchFamily="18" charset="0"/>
              </a:rPr>
              <a:t>ruột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già</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Thông</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qua </a:t>
            </a:r>
            <a:r>
              <a:rPr lang="en-US" sz="1600" dirty="0" err="1">
                <a:latin typeface="Times New Roman" panose="02020603050405020304" pitchFamily="18" charset="0"/>
                <a:cs typeface="Times New Roman" panose="02020603050405020304" pitchFamily="18" charset="0"/>
              </a:rPr>
              <a:t>hoạt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động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hệ</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tuần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hoàn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vận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chuyển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đến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tế</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đây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nguyên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liệu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tham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trình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trao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đổi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cạnh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một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lượng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cũng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khỏi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thông</a:t>
            </a:r>
            <a:r>
              <a:rPr lang="en-US" sz="1600" dirty="0">
                <a:latin typeface="Times New Roman" panose="02020603050405020304" pitchFamily="18" charset="0"/>
                <a:cs typeface="Times New Roman" panose="02020603050405020304" pitchFamily="18" charset="0"/>
              </a:rPr>
              <a:t> qua </a:t>
            </a:r>
            <a:r>
              <a:rPr lang="en-US" sz="1600" dirty="0" err="1">
                <a:latin typeface="Times New Roman" panose="02020603050405020304" pitchFamily="18" charset="0"/>
                <a:cs typeface="Times New Roman" panose="02020603050405020304" pitchFamily="18" charset="0"/>
              </a:rPr>
              <a:t>nhiều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động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như</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hô</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hấp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thoát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qua da, </a:t>
            </a:r>
            <a:r>
              <a:rPr lang="en-US" sz="1600" dirty="0" err="1">
                <a:latin typeface="Times New Roman" panose="02020603050405020304" pitchFamily="18" charset="0"/>
                <a:cs typeface="Times New Roman" panose="02020603050405020304" pitchFamily="18" charset="0"/>
              </a:rPr>
              <a:t>toát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mồ</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hôi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tiểu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phân</a:t>
            </a:r>
            <a:r>
              <a:rPr lang="en-US"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P spid="11" grpId="0"/>
      <p:bldP spid="12" grpId="0"/>
      <p:bldP spid="13" grpId="0"/>
      <p:bldP spid="16" grpId="0"/>
      <p:bldP spid="17"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152400" y="0"/>
            <a:ext cx="93726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6200" y="819150"/>
            <a:ext cx="5486400" cy="2308324"/>
          </a:xfrm>
          <a:prstGeom prst="rect">
            <a:avLst/>
          </a:prstGeom>
        </p:spPr>
        <p:txBody>
          <a:bodyPr wrap="square">
            <a:spAutoFit/>
          </a:bodyPr>
          <a:lstStyle/>
          <a:p>
            <a:pPr algn="just"/>
            <a:r>
              <a:rPr lang="en-US" dirty="0">
                <a:latin typeface="Times New Roman" panose="02020603050405020304" pitchFamily="18" charset="0"/>
                <a:cs typeface="Times New Roman" panose="02020603050405020304" pitchFamily="18" charset="0"/>
              </a:rPr>
              <a:t>Ở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bề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mặt</a:t>
            </a:r>
            <a:r>
              <a:rPr lang="en-US" dirty="0">
                <a:latin typeface="Times New Roman" panose="02020603050405020304" pitchFamily="18" charset="0"/>
                <a:cs typeface="Times New Roman" panose="02020603050405020304" pitchFamily="18" charset="0"/>
              </a:rPr>
              <a:t> da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khoảng</a:t>
            </a:r>
            <a:r>
              <a:rPr lang="en-US" dirty="0">
                <a:latin typeface="Times New Roman" panose="02020603050405020304" pitchFamily="18" charset="0"/>
                <a:cs typeface="Times New Roman" panose="02020603050405020304" pitchFamily="18" charset="0"/>
              </a:rPr>
              <a:t> 300 – 400 mL/</a:t>
            </a:r>
            <a:r>
              <a:rPr lang="en-US" dirty="0" err="1">
                <a:latin typeface="Times New Roman" panose="02020603050405020304" pitchFamily="18" charset="0"/>
                <a:cs typeface="Times New Roman" panose="02020603050405020304" pitchFamily="18" charset="0"/>
              </a:rPr>
              <a:t>ngày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tuyến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hôi</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bỏng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sừng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tổn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vệ</a:t>
            </a:r>
            <a:r>
              <a:rPr lang="en-US" dirty="0">
                <a:latin typeface="Times New Roman" panose="02020603050405020304" pitchFamily="18" charset="0"/>
                <a:cs typeface="Times New Roman" panose="02020603050405020304" pitchFamily="18" charset="0"/>
              </a:rPr>
              <a:t> da </a:t>
            </a:r>
            <a:r>
              <a:rPr lang="en-US" dirty="0" err="1">
                <a:latin typeface="Times New Roman" panose="02020603050405020304" pitchFamily="18" charset="0"/>
                <a:cs typeface="Times New Roman" panose="02020603050405020304" pitchFamily="18" charset="0"/>
              </a:rPr>
              <a:t>nên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mất</a:t>
            </a:r>
            <a:r>
              <a:rPr lang="en-US" dirty="0">
                <a:latin typeface="Times New Roman" panose="02020603050405020304" pitchFamily="18" charset="0"/>
                <a:cs typeface="Times New Roman" panose="02020603050405020304" pitchFamily="18" charset="0"/>
              </a:rPr>
              <a:t> qua da </a:t>
            </a:r>
            <a:r>
              <a:rPr lang="en-US" dirty="0" err="1">
                <a:latin typeface="Times New Roman" panose="02020603050405020304" pitchFamily="18" charset="0"/>
                <a:cs typeface="Times New Roman" panose="02020603050405020304" pitchFamily="18" charset="0"/>
              </a:rPr>
              <a:t>cao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mười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lần</a:t>
            </a:r>
            <a:r>
              <a:rPr lang="en-US" dirty="0">
                <a:latin typeface="Times New Roman" panose="02020603050405020304" pitchFamily="18" charset="0"/>
                <a:cs typeface="Times New Roman" panose="02020603050405020304" pitchFamily="18" charset="0"/>
              </a:rPr>
              <a:t> so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Do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bỏng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bổ</a:t>
            </a:r>
            <a:r>
              <a:rPr lang="en-US" dirty="0">
                <a:latin typeface="Times New Roman" panose="02020603050405020304" pitchFamily="18" charset="0"/>
                <a:cs typeface="Times New Roman" panose="02020603050405020304" pitchFamily="18" charset="0"/>
              </a:rPr>
              <a:t> sung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đắp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này</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76200" y="3105150"/>
            <a:ext cx="5486400" cy="646331"/>
          </a:xfrm>
          <a:prstGeom prst="rect">
            <a:avLst/>
          </a:prstGeom>
        </p:spPr>
        <p:txBody>
          <a:bodyPr wrap="square">
            <a:spAutoFit/>
          </a:bodyPr>
          <a:lstStyle/>
          <a:p>
            <a:r>
              <a:rPr lang="en-US" dirty="0">
                <a:solidFill>
                  <a:srgbClr val="FFFF00"/>
                </a:solidFill>
                <a:latin typeface="Times New Roman" panose="02020603050405020304" pitchFamily="18" charset="0"/>
                <a:cs typeface="Times New Roman" panose="02020603050405020304" pitchFamily="18" charset="0"/>
              </a:rPr>
              <a:t>* Theo </a:t>
            </a:r>
            <a:r>
              <a:rPr lang="en-US" dirty="0" err="1">
                <a:solidFill>
                  <a:srgbClr val="FFFF00"/>
                </a:solidFill>
                <a:latin typeface="Times New Roman" panose="02020603050405020304" pitchFamily="18" charset="0"/>
                <a:cs typeface="Times New Roman" panose="02020603050405020304" pitchFamily="18" charset="0"/>
              </a:rPr>
              <a:t>em</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nên</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uống</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nước</a:t>
            </a:r>
            <a:r>
              <a:rPr lang="en-US" dirty="0">
                <a:solidFill>
                  <a:srgbClr val="FFFF00"/>
                </a:solidFill>
                <a:latin typeface="Times New Roman" panose="02020603050405020304" pitchFamily="18" charset="0"/>
                <a:cs typeface="Times New Roman" panose="02020603050405020304" pitchFamily="18" charset="0"/>
              </a:rPr>
              <a:t> ở </a:t>
            </a:r>
            <a:r>
              <a:rPr lang="en-US" dirty="0" err="1">
                <a:solidFill>
                  <a:srgbClr val="FFFF00"/>
                </a:solidFill>
                <a:latin typeface="Times New Roman" panose="02020603050405020304" pitchFamily="18" charset="0"/>
                <a:cs typeface="Times New Roman" panose="02020603050405020304" pitchFamily="18" charset="0"/>
              </a:rPr>
              <a:t>những</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thời</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điểm</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nào</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là</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hợp</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lí</a:t>
            </a:r>
            <a:r>
              <a:rPr lang="en-US" dirty="0">
                <a:solidFill>
                  <a:srgbClr val="FFFF00"/>
                </a:solidFill>
                <a:latin typeface="Times New Roman" panose="02020603050405020304" pitchFamily="18" charset="0"/>
                <a:cs typeface="Times New Roman" panose="02020603050405020304" pitchFamily="18" charset="0"/>
              </a:rPr>
              <a:t>?</a:t>
            </a:r>
            <a:endParaRPr lang="en-US" dirty="0">
              <a:solidFill>
                <a:srgbClr val="FFFF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38100" y="3790950"/>
            <a:ext cx="5448300" cy="1200329"/>
          </a:xfrm>
          <a:prstGeom prst="rect">
            <a:avLst/>
          </a:prstGeom>
        </p:spPr>
        <p:txBody>
          <a:bodyPr wrap="square">
            <a:spAutoFit/>
          </a:bodyPr>
          <a:lstStyle/>
          <a:p>
            <a:pPr algn="just"/>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nặng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ngủ</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2724150"/>
            <a:ext cx="3581400" cy="2276475"/>
          </a:xfrm>
          <a:prstGeom prst="rect">
            <a:avLst/>
          </a:prstGeom>
        </p:spPr>
      </p:pic>
      <p:sp>
        <p:nvSpPr>
          <p:cNvPr id="11" name="Rectangle 10"/>
          <p:cNvSpPr/>
          <p:nvPr/>
        </p:nvSpPr>
        <p:spPr>
          <a:xfrm>
            <a:off x="1524000" y="361950"/>
            <a:ext cx="2286000" cy="369332"/>
          </a:xfrm>
          <a:prstGeom prst="rect">
            <a:avLst/>
          </a:prstGeom>
        </p:spPr>
        <p:txBody>
          <a:bodyPr wrap="square">
            <a:spAutoFit/>
          </a:bodyPr>
          <a:lstStyle/>
          <a:p>
            <a:pPr algn="ctr"/>
            <a:r>
              <a:rPr lang="en-US" b="1" dirty="0" smtClean="0">
                <a:solidFill>
                  <a:srgbClr val="FF0000"/>
                </a:solidFill>
                <a:latin typeface="Times New Roman" panose="02020603050405020304" pitchFamily="18" charset="0"/>
                <a:cs typeface="Times New Roman" panose="02020603050405020304" pitchFamily="18" charset="0"/>
              </a:rPr>
              <a:t>EM CÓ BIẾT?</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1213" y="438150"/>
            <a:ext cx="3592787" cy="223818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
          <p:cNvSpPr txBox="1">
            <a:spLocks noChangeArrowheads="1"/>
          </p:cNvSpPr>
          <p:nvPr/>
        </p:nvSpPr>
        <p:spPr bwMode="auto">
          <a:xfrm>
            <a:off x="76200" y="1504950"/>
            <a:ext cx="4610100" cy="533400"/>
          </a:xfrm>
          <a:prstGeom prst="rect">
            <a:avLst/>
          </a:prstGeom>
          <a:noFill/>
          <a:ln w="9525">
            <a:noFill/>
            <a:miter lim="800000"/>
          </a:ln>
        </p:spPr>
        <p:txBody>
          <a:bodyPr/>
          <a:lstStyle/>
          <a:p>
            <a:pPr algn="just"/>
            <a:r>
              <a:rPr kumimoji="0" lang="en-US" sz="1600" b="1" i="1" u="none" strike="noStrike" kern="0" cap="none" spc="0" normalizeH="0" baseline="0" noProof="0" dirty="0">
                <a:ln>
                  <a:noFill/>
                </a:ln>
                <a:solidFill>
                  <a:srgbClr val="FFC000"/>
                </a:solidFill>
                <a:effectLst/>
                <a:uLnTx/>
                <a:uFillTx/>
                <a:latin typeface="Times New Roman" panose="02020603050405020304" pitchFamily="18" charset="0"/>
                <a:cs typeface="Times New Roman" panose="02020603050405020304" pitchFamily="18" charset="0"/>
              </a:rPr>
              <a:t>▼ </a:t>
            </a:r>
            <a:r>
              <a:rPr lang="en-US" sz="1600" b="1" i="1" dirty="0">
                <a:solidFill>
                  <a:srgbClr val="FFC000"/>
                </a:solidFill>
                <a:latin typeface="Times New Roman" panose="02020603050405020304" pitchFamily="18" charset="0"/>
                <a:cs typeface="Times New Roman" panose="02020603050405020304" pitchFamily="18" charset="0"/>
              </a:rPr>
              <a:t>5. </a:t>
            </a:r>
            <a:r>
              <a:rPr lang="en-US" sz="1600" b="1" i="1" dirty="0" err="1">
                <a:solidFill>
                  <a:srgbClr val="FFC000"/>
                </a:solidFill>
                <a:latin typeface="Times New Roman" panose="02020603050405020304" pitchFamily="18" charset="0"/>
                <a:cs typeface="Times New Roman" panose="02020603050405020304" pitchFamily="18" charset="0"/>
              </a:rPr>
              <a:t>Cơ</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quan</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nào</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trong</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ống</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tiêu</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hóa</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là</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nơi</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thu</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nhận</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và</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nghiền</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nhỏ</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thức</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ăn</a:t>
            </a:r>
            <a:r>
              <a:rPr lang="en-US" sz="1600" b="1" i="1" dirty="0">
                <a:solidFill>
                  <a:srgbClr val="FFC000"/>
                </a:solidFill>
                <a:latin typeface="Times New Roman" panose="02020603050405020304" pitchFamily="18" charset="0"/>
                <a:cs typeface="Times New Roman" panose="02020603050405020304" pitchFamily="18" charset="0"/>
              </a:rPr>
              <a:t>?</a:t>
            </a:r>
            <a:endParaRPr lang="en-US" sz="1600" b="1" i="1" dirty="0">
              <a:solidFill>
                <a:srgbClr val="FFC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2400" y="133350"/>
            <a:ext cx="8839199" cy="369332"/>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2.  CON ĐƯỜNG THU NHẬN VÀ TIÊU HOÁ THỨC ĂN Ở ĐỘNG VẬT</a:t>
            </a:r>
            <a:endParaRPr lang="en-US"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76200" y="361950"/>
            <a:ext cx="8839199" cy="369332"/>
          </a:xfrm>
          <a:prstGeom prst="rect">
            <a:avLst/>
          </a:prstGeom>
        </p:spPr>
        <p:txBody>
          <a:bodyPr wrap="square">
            <a:spAutoFit/>
          </a:bodyPr>
          <a:lstStyle/>
          <a:p>
            <a:r>
              <a:rPr lang="en-US" b="1" dirty="0" err="1">
                <a:solidFill>
                  <a:srgbClr val="FF0000"/>
                </a:solidFill>
                <a:latin typeface="Times New Roman" panose="02020603050405020304" pitchFamily="18" charset="0"/>
                <a:cs typeface="Times New Roman" panose="02020603050405020304" pitchFamily="18" charset="0"/>
              </a:rPr>
              <a:t>Tìm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con </a:t>
            </a:r>
            <a:r>
              <a:rPr lang="en-US" b="1" dirty="0" err="1">
                <a:solidFill>
                  <a:srgbClr val="FF0000"/>
                </a:solidFill>
                <a:latin typeface="Times New Roman" panose="02020603050405020304" pitchFamily="18" charset="0"/>
                <a:cs typeface="Times New Roman" panose="02020603050405020304" pitchFamily="18" charset="0"/>
              </a:rPr>
              <a:t>đường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nhận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và</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hoá</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thức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trong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ống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hoá</a:t>
            </a:r>
            <a:r>
              <a:rPr lang="en-US" b="1" dirty="0">
                <a:solidFill>
                  <a:srgbClr val="FF0000"/>
                </a:solidFill>
                <a:latin typeface="Times New Roman" panose="02020603050405020304" pitchFamily="18" charset="0"/>
                <a:cs typeface="Times New Roman" panose="02020603050405020304" pitchFamily="18" charset="0"/>
              </a:rPr>
              <a:t> ở </a:t>
            </a:r>
            <a:r>
              <a:rPr lang="en-US" b="1" dirty="0" err="1">
                <a:solidFill>
                  <a:srgbClr val="FF0000"/>
                </a:solidFill>
                <a:latin typeface="Times New Roman" panose="02020603050405020304" pitchFamily="18" charset="0"/>
                <a:cs typeface="Times New Roman" panose="02020603050405020304" pitchFamily="18" charset="0"/>
              </a:rPr>
              <a:t>người</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685800" y="590550"/>
            <a:ext cx="8001000" cy="646331"/>
          </a:xfrm>
          <a:prstGeom prst="rect">
            <a:avLst/>
          </a:prstGeom>
        </p:spPr>
        <p:txBody>
          <a:bodyPr wrap="square">
            <a:spAutoFit/>
          </a:bodyPr>
          <a:lstStyle/>
          <a:p>
            <a:pPr algn="ctr"/>
            <a:r>
              <a:rPr lang="en-US" dirty="0" err="1" smtClean="0">
                <a:solidFill>
                  <a:schemeClr val="accent6">
                    <a:lumMod val="75000"/>
                  </a:schemeClr>
                </a:solidFill>
                <a:latin typeface="Times New Roman" panose="02020603050405020304" pitchFamily="18" charset="0"/>
                <a:cs typeface="Times New Roman" panose="02020603050405020304" pitchFamily="18" charset="0"/>
              </a:rPr>
              <a:t>Hoạt</a:t>
            </a:r>
            <a:r>
              <a:rPr lang="en-US"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động</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luận</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smtClean="0">
                <a:solidFill>
                  <a:schemeClr val="accent6">
                    <a:lumMod val="75000"/>
                  </a:schemeClr>
                </a:solidFill>
                <a:latin typeface="Times New Roman" panose="02020603050405020304" pitchFamily="18" charset="0"/>
                <a:cs typeface="Times New Roman" panose="02020603050405020304" pitchFamily="18" charset="0"/>
              </a:rPr>
              <a:t>nhóm</a:t>
            </a:r>
            <a:r>
              <a:rPr lang="en-US" dirty="0" smtClean="0">
                <a:solidFill>
                  <a:schemeClr val="accent6">
                    <a:lumMod val="75000"/>
                  </a:schemeClr>
                </a:solidFill>
                <a:latin typeface="Times New Roman" panose="02020603050405020304" pitchFamily="18" charset="0"/>
                <a:cs typeface="Times New Roman" panose="02020603050405020304" pitchFamily="18" charset="0"/>
              </a:rPr>
              <a:t>:  (5 </a:t>
            </a:r>
            <a:r>
              <a:rPr lang="en-US" dirty="0" err="1" smtClean="0">
                <a:solidFill>
                  <a:schemeClr val="accent6">
                    <a:lumMod val="75000"/>
                  </a:schemeClr>
                </a:solidFill>
                <a:latin typeface="Times New Roman" panose="02020603050405020304" pitchFamily="18" charset="0"/>
                <a:cs typeface="Times New Roman" panose="02020603050405020304" pitchFamily="18" charset="0"/>
              </a:rPr>
              <a:t>phút</a:t>
            </a:r>
            <a:r>
              <a:rPr lang="en-US"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dirty="0" smtClean="0">
              <a:solidFill>
                <a:schemeClr val="accent6">
                  <a:lumMod val="75000"/>
                </a:schemeClr>
              </a:solidFill>
              <a:latin typeface="Times New Roman" panose="02020603050405020304" pitchFamily="18" charset="0"/>
              <a:cs typeface="Times New Roman" panose="02020603050405020304" pitchFamily="18" charset="0"/>
            </a:endParaRPr>
          </a:p>
          <a:p>
            <a:pPr algn="ctr"/>
            <a:r>
              <a:rPr lang="en-US" dirty="0" err="1">
                <a:latin typeface="Times New Roman" panose="02020603050405020304" pitchFamily="18" charset="0"/>
                <a:cs typeface="Times New Roman" panose="02020603050405020304" pitchFamily="18" charset="0"/>
              </a:rPr>
              <a:t>Q</a:t>
            </a:r>
            <a:r>
              <a:rPr lang="en-US" dirty="0" err="1" smtClean="0">
                <a:latin typeface="Times New Roman" panose="02020603050405020304" pitchFamily="18" charset="0"/>
                <a:cs typeface="Times New Roman" panose="02020603050405020304" pitchFamily="18" charset="0"/>
              </a:rPr>
              <a:t>uan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30.2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SGK, </a:t>
            </a:r>
            <a:r>
              <a:rPr lang="en-US" dirty="0" err="1" smtClean="0">
                <a:latin typeface="Times New Roman" panose="02020603050405020304" pitchFamily="18" charset="0"/>
                <a:cs typeface="Times New Roman" panose="02020603050405020304" pitchFamily="18" charset="0"/>
              </a:rPr>
              <a:t>thảo</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phiếu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6</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76200" y="2114550"/>
            <a:ext cx="4610100" cy="830997"/>
          </a:xfrm>
          <a:prstGeom prst="rect">
            <a:avLst/>
          </a:prstGeom>
        </p:spPr>
        <p:txBody>
          <a:bodyPr wrap="square">
            <a:spAutoFit/>
          </a:bodyPr>
          <a:lstStyle/>
          <a:p>
            <a:pPr algn="just"/>
            <a:r>
              <a:rPr lang="en-US" sz="1600" b="1" i="1" kern="0" dirty="0">
                <a:solidFill>
                  <a:srgbClr val="FFC000"/>
                </a:solidFill>
                <a:latin typeface="Times New Roman" panose="02020603050405020304" pitchFamily="18" charset="0"/>
                <a:cs typeface="Times New Roman" panose="02020603050405020304" pitchFamily="18" charset="0"/>
              </a:rPr>
              <a:t>▼ </a:t>
            </a:r>
            <a:r>
              <a:rPr lang="en-US" sz="1600" b="1" i="1" dirty="0" smtClean="0">
                <a:solidFill>
                  <a:srgbClr val="FFC000"/>
                </a:solidFill>
                <a:latin typeface="Times New Roman" panose="02020603050405020304" pitchFamily="18" charset="0"/>
                <a:cs typeface="Times New Roman" panose="02020603050405020304" pitchFamily="18" charset="0"/>
              </a:rPr>
              <a:t>6</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Dựa</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vào</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Hình</a:t>
            </a:r>
            <a:r>
              <a:rPr lang="en-US" sz="1600" b="1" i="1" dirty="0">
                <a:solidFill>
                  <a:srgbClr val="FFC000"/>
                </a:solidFill>
                <a:latin typeface="Times New Roman" panose="02020603050405020304" pitchFamily="18" charset="0"/>
                <a:cs typeface="Times New Roman" panose="02020603050405020304" pitchFamily="18" charset="0"/>
              </a:rPr>
              <a:t> 30.2, </a:t>
            </a:r>
            <a:r>
              <a:rPr lang="en-US" sz="1600" b="1" i="1" dirty="0" err="1">
                <a:solidFill>
                  <a:srgbClr val="FFC000"/>
                </a:solidFill>
                <a:latin typeface="Times New Roman" panose="02020603050405020304" pitchFamily="18" charset="0"/>
                <a:cs typeface="Times New Roman" panose="02020603050405020304" pitchFamily="18" charset="0"/>
              </a:rPr>
              <a:t>em</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hãy</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mô</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tả</a:t>
            </a:r>
            <a:r>
              <a:rPr lang="en-US" sz="1600" b="1" i="1" dirty="0">
                <a:solidFill>
                  <a:srgbClr val="FFC000"/>
                </a:solidFill>
                <a:latin typeface="Times New Roman" panose="02020603050405020304" pitchFamily="18" charset="0"/>
                <a:cs typeface="Times New Roman" panose="02020603050405020304" pitchFamily="18" charset="0"/>
              </a:rPr>
              <a:t> con </a:t>
            </a:r>
            <a:r>
              <a:rPr lang="en-US" sz="1600" b="1" i="1" dirty="0" err="1">
                <a:solidFill>
                  <a:srgbClr val="FFC000"/>
                </a:solidFill>
                <a:latin typeface="Times New Roman" panose="02020603050405020304" pitchFamily="18" charset="0"/>
                <a:cs typeface="Times New Roman" panose="02020603050405020304" pitchFamily="18" charset="0"/>
              </a:rPr>
              <a:t>đường</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thu</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nhận</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và</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tiêu</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hoá</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thức</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ăn</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trong</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ống</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tiêu</a:t>
            </a:r>
            <a:r>
              <a:rPr lang="en-US" sz="1600" b="1" i="1" dirty="0">
                <a:solidFill>
                  <a:srgbClr val="FFC000"/>
                </a:solidFill>
                <a:latin typeface="Times New Roman" panose="02020603050405020304" pitchFamily="18" charset="0"/>
                <a:cs typeface="Times New Roman" panose="02020603050405020304" pitchFamily="18" charset="0"/>
              </a:rPr>
              <a:t> </a:t>
            </a:r>
            <a:r>
              <a:rPr lang="en-US" sz="1600" b="1" i="1" dirty="0" err="1">
                <a:solidFill>
                  <a:srgbClr val="FFC000"/>
                </a:solidFill>
                <a:latin typeface="Times New Roman" panose="02020603050405020304" pitchFamily="18" charset="0"/>
                <a:cs typeface="Times New Roman" panose="02020603050405020304" pitchFamily="18" charset="0"/>
              </a:rPr>
              <a:t>hoá</a:t>
            </a:r>
            <a:r>
              <a:rPr lang="en-US" sz="1600" b="1" i="1" dirty="0">
                <a:solidFill>
                  <a:srgbClr val="FFC000"/>
                </a:solidFill>
                <a:latin typeface="Times New Roman" panose="02020603050405020304" pitchFamily="18" charset="0"/>
                <a:cs typeface="Times New Roman" panose="02020603050405020304" pitchFamily="18" charset="0"/>
              </a:rPr>
              <a:t> ở </a:t>
            </a:r>
            <a:r>
              <a:rPr lang="en-US" sz="1600" b="1" i="1" dirty="0" err="1">
                <a:solidFill>
                  <a:srgbClr val="FFC000"/>
                </a:solidFill>
                <a:latin typeface="Times New Roman" panose="02020603050405020304" pitchFamily="18" charset="0"/>
                <a:cs typeface="Times New Roman" panose="02020603050405020304" pitchFamily="18" charset="0"/>
              </a:rPr>
              <a:t>người</a:t>
            </a:r>
            <a:r>
              <a:rPr lang="en-US" sz="1600" b="1" i="1" dirty="0">
                <a:solidFill>
                  <a:srgbClr val="FFC000"/>
                </a:solidFill>
                <a:latin typeface="Times New Roman" panose="02020603050405020304" pitchFamily="18" charset="0"/>
                <a:cs typeface="Times New Roman" panose="02020603050405020304" pitchFamily="18" charset="0"/>
              </a:rPr>
              <a:t>.</a:t>
            </a:r>
            <a:endParaRPr lang="en-US" sz="1600" b="1" i="1" dirty="0">
              <a:solidFill>
                <a:srgbClr val="FFC00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6300" y="1257474"/>
            <a:ext cx="4383320" cy="3676476"/>
          </a:xfrm>
          <a:prstGeom prst="rect">
            <a:avLst/>
          </a:prstGeom>
        </p:spPr>
      </p:pic>
      <p:sp>
        <p:nvSpPr>
          <p:cNvPr id="10" name="Rectangle 9"/>
          <p:cNvSpPr/>
          <p:nvPr/>
        </p:nvSpPr>
        <p:spPr>
          <a:xfrm>
            <a:off x="101048" y="2943820"/>
            <a:ext cx="4585252" cy="923330"/>
          </a:xfrm>
          <a:prstGeom prst="rect">
            <a:avLst/>
          </a:prstGeom>
        </p:spPr>
        <p:txBody>
          <a:bodyPr wrap="square">
            <a:spAutoFit/>
          </a:bodyPr>
          <a:lstStyle/>
          <a:p>
            <a:r>
              <a:rPr lang="en-US" b="1" i="1" kern="0" dirty="0">
                <a:solidFill>
                  <a:srgbClr val="FFC000"/>
                </a:solidFill>
                <a:latin typeface="Times New Roman" panose="02020603050405020304" pitchFamily="18" charset="0"/>
                <a:cs typeface="Times New Roman" panose="02020603050405020304" pitchFamily="18" charset="0"/>
              </a:rPr>
              <a:t>▼ </a:t>
            </a:r>
            <a:r>
              <a:rPr lang="en-US" b="1" i="1" dirty="0" smtClean="0">
                <a:solidFill>
                  <a:srgbClr val="FFC000"/>
                </a:solidFill>
                <a:latin typeface="Times New Roman" panose="02020603050405020304" pitchFamily="18" charset="0"/>
                <a:cs typeface="Times New Roman" panose="02020603050405020304" pitchFamily="18" charset="0"/>
              </a:rPr>
              <a:t>7</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Quá</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trình</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hoá</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thức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ăn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trong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ống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hoá</a:t>
            </a:r>
            <a:r>
              <a:rPr lang="en-US" b="1" i="1" dirty="0">
                <a:solidFill>
                  <a:srgbClr val="FFC000"/>
                </a:solidFill>
                <a:latin typeface="Times New Roman" panose="02020603050405020304" pitchFamily="18" charset="0"/>
                <a:cs typeface="Times New Roman" panose="02020603050405020304" pitchFamily="18" charset="0"/>
              </a:rPr>
              <a:t> ở </a:t>
            </a:r>
            <a:r>
              <a:rPr lang="en-US" b="1" i="1" dirty="0" err="1">
                <a:solidFill>
                  <a:srgbClr val="FFC000"/>
                </a:solidFill>
                <a:latin typeface="Times New Roman" panose="02020603050405020304" pitchFamily="18" charset="0"/>
                <a:cs typeface="Times New Roman" panose="02020603050405020304" pitchFamily="18" charset="0"/>
              </a:rPr>
              <a:t>người</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được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thực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hiện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thông</a:t>
            </a:r>
            <a:r>
              <a:rPr lang="en-US" b="1" i="1" dirty="0">
                <a:solidFill>
                  <a:srgbClr val="FFC000"/>
                </a:solidFill>
                <a:latin typeface="Times New Roman" panose="02020603050405020304" pitchFamily="18" charset="0"/>
                <a:cs typeface="Times New Roman" panose="02020603050405020304" pitchFamily="18" charset="0"/>
              </a:rPr>
              <a:t> qua </a:t>
            </a:r>
            <a:r>
              <a:rPr lang="en-US" b="1" i="1" dirty="0" err="1">
                <a:solidFill>
                  <a:srgbClr val="FFC000"/>
                </a:solidFill>
                <a:latin typeface="Times New Roman" panose="02020603050405020304" pitchFamily="18" charset="0"/>
                <a:cs typeface="Times New Roman" panose="02020603050405020304" pitchFamily="18" charset="0"/>
              </a:rPr>
              <a:t>những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hoạt</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động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nào</a:t>
            </a:r>
            <a:r>
              <a:rPr lang="en-US" b="1" i="1" dirty="0">
                <a:solidFill>
                  <a:srgbClr val="FFC000"/>
                </a:solidFill>
                <a:latin typeface="Times New Roman" panose="02020603050405020304" pitchFamily="18" charset="0"/>
                <a:cs typeface="Times New Roman" panose="02020603050405020304" pitchFamily="18" charset="0"/>
              </a:rPr>
              <a:t>?</a:t>
            </a:r>
            <a:endParaRPr lang="en-US" b="1" i="1" dirty="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p:bldP spid="3" grpId="0"/>
      <p:bldP spid="6"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19050"/>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
          <p:cNvSpPr txBox="1">
            <a:spLocks noChangeArrowheads="1"/>
          </p:cNvSpPr>
          <p:nvPr/>
        </p:nvSpPr>
        <p:spPr bwMode="auto">
          <a:xfrm>
            <a:off x="76199" y="742950"/>
            <a:ext cx="8915399" cy="381000"/>
          </a:xfrm>
          <a:prstGeom prst="rect">
            <a:avLst/>
          </a:prstGeom>
          <a:noFill/>
          <a:ln w="9525">
            <a:noFill/>
            <a:miter lim="800000"/>
          </a:ln>
        </p:spPr>
        <p:txBody>
          <a:bodyPr/>
          <a:lstStyle/>
          <a:p>
            <a:pPr algn="just"/>
            <a:r>
              <a:rPr kumimoji="0" lang="en-US" b="1" i="1" u="none" strike="noStrike" kern="0" cap="none" spc="0" normalizeH="0" baseline="0" noProof="0" dirty="0">
                <a:ln>
                  <a:noFill/>
                </a:ln>
                <a:solidFill>
                  <a:srgbClr val="FFC000"/>
                </a:solidFill>
                <a:effectLst/>
                <a:uLnTx/>
                <a:uFillTx/>
                <a:latin typeface="Times New Roman" panose="02020603050405020304" pitchFamily="18" charset="0"/>
                <a:cs typeface="Times New Roman" panose="02020603050405020304" pitchFamily="18" charset="0"/>
              </a:rPr>
              <a:t>▼ </a:t>
            </a:r>
            <a:r>
              <a:rPr lang="en-US" b="1" i="1" dirty="0">
                <a:solidFill>
                  <a:srgbClr val="FFC000"/>
                </a:solidFill>
                <a:latin typeface="Times New Roman" panose="02020603050405020304" pitchFamily="18" charset="0"/>
                <a:cs typeface="Times New Roman" panose="02020603050405020304" pitchFamily="18" charset="0"/>
              </a:rPr>
              <a:t>5. </a:t>
            </a:r>
            <a:r>
              <a:rPr lang="en-US" b="1" i="1" dirty="0" err="1">
                <a:solidFill>
                  <a:srgbClr val="FFC000"/>
                </a:solidFill>
                <a:latin typeface="Times New Roman" panose="02020603050405020304" pitchFamily="18" charset="0"/>
                <a:cs typeface="Times New Roman" panose="02020603050405020304" pitchFamily="18" charset="0"/>
              </a:rPr>
              <a:t>Cơ</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quan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nào</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trong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ống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hóa</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là</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nơi</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nhận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và</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nghiền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nhỏ</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thức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ăn</a:t>
            </a:r>
            <a:r>
              <a:rPr lang="en-US" b="1" i="1" dirty="0">
                <a:solidFill>
                  <a:srgbClr val="FFC000"/>
                </a:solidFill>
                <a:latin typeface="Times New Roman" panose="02020603050405020304" pitchFamily="18" charset="0"/>
                <a:cs typeface="Times New Roman" panose="02020603050405020304" pitchFamily="18" charset="0"/>
              </a:rPr>
              <a:t>?</a:t>
            </a:r>
            <a:endParaRPr lang="en-US" b="1" i="1" dirty="0">
              <a:solidFill>
                <a:srgbClr val="FFC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2400" y="133350"/>
            <a:ext cx="8839199" cy="369332"/>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2.  CON ĐƯỜNG THU NHẬN VÀ TIÊU HOÁ THỨC ĂN Ở ĐỘNG VẬT</a:t>
            </a:r>
            <a:endParaRPr lang="en-US"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76200" y="361950"/>
            <a:ext cx="8839199" cy="369332"/>
          </a:xfrm>
          <a:prstGeom prst="rect">
            <a:avLst/>
          </a:prstGeom>
        </p:spPr>
        <p:txBody>
          <a:bodyPr wrap="square">
            <a:spAutoFit/>
          </a:bodyPr>
          <a:lstStyle/>
          <a:p>
            <a:r>
              <a:rPr lang="en-US" b="1" dirty="0" err="1">
                <a:solidFill>
                  <a:srgbClr val="FF0000"/>
                </a:solidFill>
                <a:latin typeface="Times New Roman" panose="02020603050405020304" pitchFamily="18" charset="0"/>
                <a:cs typeface="Times New Roman" panose="02020603050405020304" pitchFamily="18" charset="0"/>
              </a:rPr>
              <a:t>Tìm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con </a:t>
            </a:r>
            <a:r>
              <a:rPr lang="en-US" b="1" dirty="0" err="1">
                <a:solidFill>
                  <a:srgbClr val="FF0000"/>
                </a:solidFill>
                <a:latin typeface="Times New Roman" panose="02020603050405020304" pitchFamily="18" charset="0"/>
                <a:cs typeface="Times New Roman" panose="02020603050405020304" pitchFamily="18" charset="0"/>
              </a:rPr>
              <a:t>đường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nhận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và</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hoá</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thức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trong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ống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hoá</a:t>
            </a:r>
            <a:r>
              <a:rPr lang="en-US" b="1" dirty="0">
                <a:solidFill>
                  <a:srgbClr val="FF0000"/>
                </a:solidFill>
                <a:latin typeface="Times New Roman" panose="02020603050405020304" pitchFamily="18" charset="0"/>
                <a:cs typeface="Times New Roman" panose="02020603050405020304" pitchFamily="18" charset="0"/>
              </a:rPr>
              <a:t> ở </a:t>
            </a:r>
            <a:r>
              <a:rPr lang="en-US" b="1" dirty="0" err="1">
                <a:solidFill>
                  <a:srgbClr val="FF0000"/>
                </a:solidFill>
                <a:latin typeface="Times New Roman" panose="02020603050405020304" pitchFamily="18" charset="0"/>
                <a:cs typeface="Times New Roman" panose="02020603050405020304" pitchFamily="18" charset="0"/>
              </a:rPr>
              <a:t>người</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76200" y="1392019"/>
            <a:ext cx="8915398" cy="646331"/>
          </a:xfrm>
          <a:prstGeom prst="rect">
            <a:avLst/>
          </a:prstGeom>
        </p:spPr>
        <p:txBody>
          <a:bodyPr wrap="square">
            <a:spAutoFit/>
          </a:bodyPr>
          <a:lstStyle/>
          <a:p>
            <a:pPr algn="just"/>
            <a:r>
              <a:rPr lang="en-US" b="1" i="1" kern="0" dirty="0">
                <a:solidFill>
                  <a:srgbClr val="FFC000"/>
                </a:solidFill>
                <a:latin typeface="Times New Roman" panose="02020603050405020304" pitchFamily="18" charset="0"/>
                <a:cs typeface="Times New Roman" panose="02020603050405020304" pitchFamily="18" charset="0"/>
              </a:rPr>
              <a:t>▼ </a:t>
            </a:r>
            <a:r>
              <a:rPr lang="en-US" b="1" i="1" dirty="0" smtClean="0">
                <a:solidFill>
                  <a:srgbClr val="FFC000"/>
                </a:solidFill>
                <a:latin typeface="Times New Roman" panose="02020603050405020304" pitchFamily="18" charset="0"/>
                <a:cs typeface="Times New Roman" panose="02020603050405020304" pitchFamily="18" charset="0"/>
              </a:rPr>
              <a:t>6</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Dựa</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vào</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Hình</a:t>
            </a:r>
            <a:r>
              <a:rPr lang="en-US" b="1" i="1" dirty="0">
                <a:solidFill>
                  <a:srgbClr val="FFC000"/>
                </a:solidFill>
                <a:latin typeface="Times New Roman" panose="02020603050405020304" pitchFamily="18" charset="0"/>
                <a:cs typeface="Times New Roman" panose="02020603050405020304" pitchFamily="18" charset="0"/>
              </a:rPr>
              <a:t> 30.2, </a:t>
            </a:r>
            <a:r>
              <a:rPr lang="en-US" b="1" i="1" dirty="0" err="1">
                <a:solidFill>
                  <a:srgbClr val="FFC000"/>
                </a:solidFill>
                <a:latin typeface="Times New Roman" panose="02020603050405020304" pitchFamily="18" charset="0"/>
                <a:cs typeface="Times New Roman" panose="02020603050405020304" pitchFamily="18" charset="0"/>
              </a:rPr>
              <a:t>em</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hãy</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mô</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tả</a:t>
            </a:r>
            <a:r>
              <a:rPr lang="en-US" b="1" i="1" dirty="0">
                <a:solidFill>
                  <a:srgbClr val="FFC000"/>
                </a:solidFill>
                <a:latin typeface="Times New Roman" panose="02020603050405020304" pitchFamily="18" charset="0"/>
                <a:cs typeface="Times New Roman" panose="02020603050405020304" pitchFamily="18" charset="0"/>
              </a:rPr>
              <a:t> con </a:t>
            </a:r>
            <a:r>
              <a:rPr lang="en-US" b="1" i="1" dirty="0" err="1">
                <a:solidFill>
                  <a:srgbClr val="FFC000"/>
                </a:solidFill>
                <a:latin typeface="Times New Roman" panose="02020603050405020304" pitchFamily="18" charset="0"/>
                <a:cs typeface="Times New Roman" panose="02020603050405020304" pitchFamily="18" charset="0"/>
              </a:rPr>
              <a:t>đường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nhận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và</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hoá</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thức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ăn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trong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ống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hoá</a:t>
            </a:r>
            <a:r>
              <a:rPr lang="en-US" b="1" i="1" dirty="0">
                <a:solidFill>
                  <a:srgbClr val="FFC000"/>
                </a:solidFill>
                <a:latin typeface="Times New Roman" panose="02020603050405020304" pitchFamily="18" charset="0"/>
                <a:cs typeface="Times New Roman" panose="02020603050405020304" pitchFamily="18" charset="0"/>
              </a:rPr>
              <a:t> ở </a:t>
            </a:r>
            <a:r>
              <a:rPr lang="en-US" b="1" i="1" dirty="0" err="1">
                <a:solidFill>
                  <a:srgbClr val="FFC000"/>
                </a:solidFill>
                <a:latin typeface="Times New Roman" panose="02020603050405020304" pitchFamily="18" charset="0"/>
                <a:cs typeface="Times New Roman" panose="02020603050405020304" pitchFamily="18" charset="0"/>
              </a:rPr>
              <a:t>người</a:t>
            </a:r>
            <a:r>
              <a:rPr lang="en-US" b="1" i="1" dirty="0">
                <a:solidFill>
                  <a:srgbClr val="FFC000"/>
                </a:solidFill>
                <a:latin typeface="Times New Roman" panose="02020603050405020304" pitchFamily="18" charset="0"/>
                <a:cs typeface="Times New Roman" panose="02020603050405020304" pitchFamily="18" charset="0"/>
              </a:rPr>
              <a:t>.</a:t>
            </a:r>
            <a:endParaRPr lang="en-US" b="1" i="1" dirty="0">
              <a:solidFill>
                <a:srgbClr val="FFC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6200" y="1059418"/>
            <a:ext cx="6400800" cy="369332"/>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Cơ</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nghiền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nhỏ</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khoang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miệng</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8" name="Rectangle 7"/>
          <p:cNvSpPr/>
          <p:nvPr/>
        </p:nvSpPr>
        <p:spPr>
          <a:xfrm>
            <a:off x="76200" y="1912025"/>
            <a:ext cx="8839199" cy="2031325"/>
          </a:xfrm>
          <a:prstGeom prst="rect">
            <a:avLst/>
          </a:prstGeom>
        </p:spPr>
        <p:txBody>
          <a:bodyPr wrap="square">
            <a:spAutoFit/>
          </a:bodyPr>
          <a:lstStyle/>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Miệng:Thu</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nghiền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nhỏ</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đó</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đẩy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xuống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quản</a:t>
            </a:r>
            <a:r>
              <a:rPr lang="en-US" b="1" dirty="0">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Thực</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quản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chuyển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xuống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dày</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Dạ</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dày:Tiêu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phần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nhờ</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sự</a:t>
            </a:r>
            <a:r>
              <a:rPr lang="en-US" b="1" dirty="0">
                <a:latin typeface="Times New Roman" panose="02020603050405020304" pitchFamily="18" charset="0"/>
                <a:cs typeface="Times New Roman" panose="02020603050405020304" pitchFamily="18" charset="0"/>
              </a:rPr>
              <a:t> co </a:t>
            </a:r>
            <a:r>
              <a:rPr lang="en-US" b="1" dirty="0" err="1">
                <a:latin typeface="Times New Roman" panose="02020603050405020304" pitchFamily="18" charset="0"/>
                <a:cs typeface="Times New Roman" panose="02020603050405020304" pitchFamily="18" charset="0"/>
              </a:rPr>
              <a:t>bóp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dày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enzyme </a:t>
            </a:r>
            <a:r>
              <a:rPr lang="en-US" b="1" dirty="0" err="1">
                <a:latin typeface="Times New Roman" panose="02020603050405020304" pitchFamily="18" charset="0"/>
                <a:cs typeface="Times New Roman" panose="02020603050405020304" pitchFamily="18" charset="0"/>
              </a:rPr>
              <a:t>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Ruột</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non:Tiêu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toàn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thụ</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máu</a:t>
            </a:r>
            <a:r>
              <a:rPr lang="en-US"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Ruột</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Chủ</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yếu</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hấp</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thụ</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ít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còn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Tạo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Trực</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tràng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chứa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trước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ngoài</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Hậu</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môn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thể</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11" name="Rectangle 10"/>
          <p:cNvSpPr/>
          <p:nvPr/>
        </p:nvSpPr>
        <p:spPr>
          <a:xfrm>
            <a:off x="119270" y="3830419"/>
            <a:ext cx="8872329" cy="646331"/>
          </a:xfrm>
          <a:prstGeom prst="rect">
            <a:avLst/>
          </a:prstGeom>
        </p:spPr>
        <p:txBody>
          <a:bodyPr wrap="square">
            <a:spAutoFit/>
          </a:bodyPr>
          <a:lstStyle/>
          <a:p>
            <a:r>
              <a:rPr lang="en-US" b="1" i="1" kern="0" dirty="0">
                <a:solidFill>
                  <a:srgbClr val="FFC000"/>
                </a:solidFill>
                <a:latin typeface="Times New Roman" panose="02020603050405020304" pitchFamily="18" charset="0"/>
                <a:cs typeface="Times New Roman" panose="02020603050405020304" pitchFamily="18" charset="0"/>
              </a:rPr>
              <a:t>▼ </a:t>
            </a:r>
            <a:r>
              <a:rPr lang="en-US" b="1" i="1" dirty="0" smtClean="0">
                <a:solidFill>
                  <a:srgbClr val="FFC000"/>
                </a:solidFill>
                <a:latin typeface="Times New Roman" panose="02020603050405020304" pitchFamily="18" charset="0"/>
                <a:cs typeface="Times New Roman" panose="02020603050405020304" pitchFamily="18" charset="0"/>
              </a:rPr>
              <a:t>7</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Quá</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trình</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hoá</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thức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ăn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trong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ống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tiêu</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hoá</a:t>
            </a:r>
            <a:r>
              <a:rPr lang="en-US" b="1" i="1" dirty="0">
                <a:solidFill>
                  <a:srgbClr val="FFC000"/>
                </a:solidFill>
                <a:latin typeface="Times New Roman" panose="02020603050405020304" pitchFamily="18" charset="0"/>
                <a:cs typeface="Times New Roman" panose="02020603050405020304" pitchFamily="18" charset="0"/>
              </a:rPr>
              <a:t> ở </a:t>
            </a:r>
            <a:r>
              <a:rPr lang="en-US" b="1" i="1" dirty="0" err="1">
                <a:solidFill>
                  <a:srgbClr val="FFC000"/>
                </a:solidFill>
                <a:latin typeface="Times New Roman" panose="02020603050405020304" pitchFamily="18" charset="0"/>
                <a:cs typeface="Times New Roman" panose="02020603050405020304" pitchFamily="18" charset="0"/>
              </a:rPr>
              <a:t>người</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được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thực</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hiện</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thông</a:t>
            </a:r>
            <a:r>
              <a:rPr lang="en-US" b="1" i="1" dirty="0">
                <a:solidFill>
                  <a:srgbClr val="FFC000"/>
                </a:solidFill>
                <a:latin typeface="Times New Roman" panose="02020603050405020304" pitchFamily="18" charset="0"/>
                <a:cs typeface="Times New Roman" panose="02020603050405020304" pitchFamily="18" charset="0"/>
              </a:rPr>
              <a:t> qua </a:t>
            </a:r>
            <a:r>
              <a:rPr lang="en-US" b="1" i="1" dirty="0" err="1">
                <a:solidFill>
                  <a:srgbClr val="FFC000"/>
                </a:solidFill>
                <a:latin typeface="Times New Roman" panose="02020603050405020304" pitchFamily="18" charset="0"/>
                <a:cs typeface="Times New Roman" panose="02020603050405020304" pitchFamily="18" charset="0"/>
              </a:rPr>
              <a:t>những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hoạt</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động</a:t>
            </a:r>
            <a:r>
              <a:rPr lang="en-US" b="1" i="1" dirty="0">
                <a:solidFill>
                  <a:srgbClr val="FFC000"/>
                </a:solidFill>
                <a:latin typeface="Times New Roman" panose="02020603050405020304" pitchFamily="18" charset="0"/>
                <a:cs typeface="Times New Roman" panose="02020603050405020304" pitchFamily="18" charset="0"/>
              </a:rPr>
              <a:t> </a:t>
            </a:r>
            <a:r>
              <a:rPr lang="en-US" b="1" i="1" dirty="0" err="1">
                <a:solidFill>
                  <a:srgbClr val="FFC000"/>
                </a:solidFill>
                <a:latin typeface="Times New Roman" panose="02020603050405020304" pitchFamily="18" charset="0"/>
                <a:cs typeface="Times New Roman" panose="02020603050405020304" pitchFamily="18" charset="0"/>
              </a:rPr>
              <a:t>nào</a:t>
            </a:r>
            <a:r>
              <a:rPr lang="en-US" b="1" i="1" dirty="0">
                <a:solidFill>
                  <a:srgbClr val="FFC000"/>
                </a:solidFill>
                <a:latin typeface="Times New Roman" panose="02020603050405020304" pitchFamily="18" charset="0"/>
                <a:cs typeface="Times New Roman" panose="02020603050405020304" pitchFamily="18" charset="0"/>
              </a:rPr>
              <a:t>?</a:t>
            </a:r>
            <a:endParaRPr lang="en-US" b="1" i="1" dirty="0">
              <a:solidFill>
                <a:srgbClr val="FFC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96077" y="4363819"/>
            <a:ext cx="8895522" cy="646331"/>
          </a:xfrm>
          <a:prstGeom prst="rect">
            <a:avLst/>
          </a:prstGeom>
        </p:spPr>
        <p:txBody>
          <a:bodyPr wrap="square">
            <a:spAutoFit/>
          </a:bodyPr>
          <a:lstStyle/>
          <a:p>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hoạt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thụ</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cặn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bã</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853678"/>
            <a:ext cx="8229600" cy="3394472"/>
          </a:xfrm>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Book-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7510" y="666750"/>
            <a:ext cx="630690" cy="49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p:cNvSpPr/>
          <p:nvPr/>
        </p:nvSpPr>
        <p:spPr>
          <a:xfrm>
            <a:off x="152400" y="133350"/>
            <a:ext cx="8839199" cy="369332"/>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2.  CON ĐƯỜNG THU NHẬN VÀ TIÊU HOÁ THỨC ĂN Ở ĐỘNG VẬT</a:t>
            </a:r>
            <a:endParaRPr lang="en-US" dirty="0">
              <a:solidFill>
                <a:srgbClr val="FFFF0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207509" y="1279089"/>
            <a:ext cx="8784089" cy="1477328"/>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 Con </a:t>
            </a:r>
            <a:r>
              <a:rPr lang="en-US" b="1" dirty="0" err="1">
                <a:latin typeface="Times New Roman" panose="02020603050405020304" pitchFamily="18" charset="0"/>
                <a:cs typeface="Times New Roman" panose="02020603050405020304" pitchFamily="18" charset="0"/>
              </a:rPr>
              <a:t>đường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ống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ở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diễn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gồm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đoạn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chính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thụ</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cặn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bã</a:t>
            </a:r>
            <a:r>
              <a:rPr lang="en-US"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Con </a:t>
            </a:r>
            <a:r>
              <a:rPr lang="en-US" b="1" dirty="0" err="1">
                <a:latin typeface="Times New Roman" panose="02020603050405020304" pitchFamily="18" charset="0"/>
                <a:cs typeface="Times New Roman" panose="02020603050405020304" pitchFamily="18" charset="0"/>
              </a:rPr>
              <a:t>đường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chuyển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ống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ở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miệng</a:t>
            </a:r>
            <a:r>
              <a:rPr lang="en-US" b="1" dirty="0">
                <a:latin typeface="Times New Roman" panose="02020603050405020304" pitchFamily="18" charset="0"/>
                <a:cs typeface="Times New Roman" panose="02020603050405020304" pitchFamily="18" charset="0"/>
              </a:rPr>
              <a:t> -&gt;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quản</a:t>
            </a:r>
            <a:r>
              <a:rPr lang="en-US" b="1" dirty="0">
                <a:latin typeface="Times New Roman" panose="02020603050405020304" pitchFamily="18" charset="0"/>
                <a:cs typeface="Times New Roman" panose="02020603050405020304" pitchFamily="18" charset="0"/>
              </a:rPr>
              <a:t> -&gt; </a:t>
            </a:r>
            <a:r>
              <a:rPr lang="en-US" b="1" dirty="0" err="1">
                <a:latin typeface="Times New Roman" panose="02020603050405020304" pitchFamily="18" charset="0"/>
                <a:cs typeface="Times New Roman" panose="02020603050405020304" pitchFamily="18" charset="0"/>
              </a:rPr>
              <a:t>dạ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dày</a:t>
            </a:r>
            <a:r>
              <a:rPr lang="en-US" b="1" dirty="0">
                <a:latin typeface="Times New Roman" panose="02020603050405020304" pitchFamily="18" charset="0"/>
                <a:cs typeface="Times New Roman" panose="02020603050405020304" pitchFamily="18" charset="0"/>
              </a:rPr>
              <a:t> -&gt; </a:t>
            </a:r>
            <a:r>
              <a:rPr lang="en-US" b="1" dirty="0" err="1">
                <a:latin typeface="Times New Roman" panose="02020603050405020304" pitchFamily="18" charset="0"/>
                <a:cs typeface="Times New Roman" panose="02020603050405020304" pitchFamily="18" charset="0"/>
              </a:rPr>
              <a:t>ruột</a:t>
            </a:r>
            <a:r>
              <a:rPr lang="en-US" b="1" dirty="0">
                <a:latin typeface="Times New Roman" panose="02020603050405020304" pitchFamily="18" charset="0"/>
                <a:cs typeface="Times New Roman" panose="02020603050405020304" pitchFamily="18" charset="0"/>
              </a:rPr>
              <a:t> non -&gt; </a:t>
            </a:r>
            <a:r>
              <a:rPr lang="en-US" b="1" dirty="0" err="1">
                <a:latin typeface="Times New Roman" panose="02020603050405020304" pitchFamily="18" charset="0"/>
                <a:cs typeface="Times New Roman" panose="02020603050405020304" pitchFamily="18" charset="0"/>
              </a:rPr>
              <a:t>ruột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già</a:t>
            </a:r>
            <a:r>
              <a:rPr lang="en-US" b="1" dirty="0">
                <a:latin typeface="Times New Roman" panose="02020603050405020304" pitchFamily="18" charset="0"/>
                <a:cs typeface="Times New Roman" panose="02020603050405020304" pitchFamily="18" charset="0"/>
              </a:rPr>
              <a:t> -&gt; </a:t>
            </a:r>
            <a:r>
              <a:rPr lang="en-US" b="1" dirty="0" err="1">
                <a:latin typeface="Times New Roman" panose="02020603050405020304" pitchFamily="18" charset="0"/>
                <a:cs typeface="Times New Roman" panose="02020603050405020304" pitchFamily="18" charset="0"/>
              </a:rPr>
              <a:t>trực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tràng</a:t>
            </a:r>
            <a:r>
              <a:rPr lang="en-US" b="1" dirty="0">
                <a:latin typeface="Times New Roman" panose="02020603050405020304" pitchFamily="18" charset="0"/>
                <a:cs typeface="Times New Roman" panose="02020603050405020304" pitchFamily="18" charset="0"/>
              </a:rPr>
              <a:t> -&gt; </a:t>
            </a:r>
            <a:r>
              <a:rPr lang="en-US" b="1" dirty="0" err="1">
                <a:latin typeface="Times New Roman" panose="02020603050405020304" pitchFamily="18" charset="0"/>
                <a:cs typeface="Times New Roman" panose="02020603050405020304" pitchFamily="18" charset="0"/>
              </a:rPr>
              <a:t>hậu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môn</a:t>
            </a:r>
            <a:endParaRPr lang="en-US"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linds(horizontal)">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19050"/>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2400" y="133350"/>
            <a:ext cx="8839200" cy="461665"/>
          </a:xfrm>
          <a:prstGeom prst="rect">
            <a:avLst/>
          </a:prstGeom>
        </p:spPr>
        <p:txBody>
          <a:bodyPr wrap="square">
            <a:spAutoFit/>
          </a:bodyPr>
          <a:lstStyle/>
          <a:p>
            <a:r>
              <a:rPr lang="en-US" sz="2400" b="1" dirty="0">
                <a:solidFill>
                  <a:srgbClr val="FFFF00"/>
                </a:solidFill>
                <a:latin typeface="Times New Roman" panose="02020603050405020304" pitchFamily="18" charset="0"/>
                <a:cs typeface="Times New Roman" panose="02020603050405020304" pitchFamily="18" charset="0"/>
              </a:rPr>
              <a:t>3. QUÁ TRÌNH VẬN CHUYỂN CÁC CHẤT Ở ĐỘNG VẬT</a:t>
            </a:r>
            <a:endParaRPr lang="en-US" sz="2400" dirty="0">
              <a:solidFill>
                <a:srgbClr val="FFFF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192157" y="1195685"/>
            <a:ext cx="8915400" cy="461665"/>
          </a:xfrm>
          <a:prstGeom prst="rect">
            <a:avLst/>
          </a:prstGeom>
        </p:spPr>
        <p:txBody>
          <a:bodyPr wrap="square">
            <a:spAutoFit/>
          </a:bodyPr>
          <a:lstStyle/>
          <a:p>
            <a:r>
              <a:rPr lang="en-US" sz="2400" b="1" i="1" dirty="0">
                <a:solidFill>
                  <a:srgbClr val="FF0000"/>
                </a:solidFill>
                <a:latin typeface="Times New Roman" panose="02020603050405020304" pitchFamily="18" charset="0"/>
                <a:cs typeface="Times New Roman" panose="02020603050405020304" pitchFamily="18" charset="0"/>
              </a:rPr>
              <a:t>8. </a:t>
            </a:r>
            <a:r>
              <a:rPr lang="en-US" sz="2400" b="1" i="1" dirty="0" err="1">
                <a:solidFill>
                  <a:srgbClr val="FF0000"/>
                </a:solidFill>
                <a:latin typeface="Times New Roman" panose="02020603050405020304" pitchFamily="18" charset="0"/>
                <a:cs typeface="Times New Roman" panose="02020603050405020304" pitchFamily="18" charset="0"/>
              </a:rPr>
              <a:t>Hệ</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tuần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hoàn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nhận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những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chất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nào</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từ</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hệ</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hô</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hấp</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và</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hệ</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tiêu</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hoá</a:t>
            </a:r>
            <a:r>
              <a:rPr lang="en-US" sz="2400" b="1" i="1" dirty="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152400" y="1588353"/>
            <a:ext cx="8839200" cy="830997"/>
          </a:xfrm>
          <a:prstGeom prst="rect">
            <a:avLst/>
          </a:prstGeom>
        </p:spPr>
        <p:txBody>
          <a:bodyPr wrap="square">
            <a:spAutoFit/>
          </a:bodyPr>
          <a:lstStyle/>
          <a:p>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oxygen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hoá</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0" name="Rectangle 9"/>
          <p:cNvSpPr/>
          <p:nvPr/>
        </p:nvSpPr>
        <p:spPr>
          <a:xfrm>
            <a:off x="152400" y="2350353"/>
            <a:ext cx="8839200" cy="830997"/>
          </a:xfrm>
          <a:prstGeom prst="rect">
            <a:avLst/>
          </a:prstGeom>
        </p:spPr>
        <p:txBody>
          <a:bodyPr wrap="square">
            <a:spAutoFit/>
          </a:bodyPr>
          <a:lstStyle/>
          <a:p>
            <a:r>
              <a:rPr lang="en-US" sz="2400" b="1" i="1" dirty="0">
                <a:solidFill>
                  <a:srgbClr val="FF0000"/>
                </a:solidFill>
                <a:latin typeface="Times New Roman" panose="02020603050405020304" pitchFamily="18" charset="0"/>
                <a:cs typeface="Times New Roman" panose="02020603050405020304" pitchFamily="18" charset="0"/>
              </a:rPr>
              <a:t>9. </a:t>
            </a:r>
            <a:r>
              <a:rPr lang="en-US" sz="2400" b="1" i="1" dirty="0" err="1">
                <a:solidFill>
                  <a:srgbClr val="FF0000"/>
                </a:solidFill>
                <a:latin typeface="Times New Roman" panose="02020603050405020304" pitchFamily="18" charset="0"/>
                <a:cs typeface="Times New Roman" panose="02020603050405020304" pitchFamily="18" charset="0"/>
              </a:rPr>
              <a:t>Các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chất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dinh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dưỡng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và</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chất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thải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được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vận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chuyển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đến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đâu</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trong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cơ</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thể</a:t>
            </a:r>
            <a:r>
              <a:rPr lang="en-US" sz="2400" b="1" i="1" dirty="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52400" y="3181350"/>
            <a:ext cx="8839200" cy="1200329"/>
          </a:xfrm>
          <a:prstGeom prst="rect">
            <a:avLst/>
          </a:prstGeom>
        </p:spPr>
        <p:txBody>
          <a:bodyPr wrap="square">
            <a:spAutoFit/>
          </a:bodyPr>
          <a:lstStyle/>
          <a:p>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2" name="WordArt 9"/>
          <p:cNvSpPr>
            <a:spLocks noChangeArrowheads="1" noChangeShapeType="1" noTextEdit="1"/>
          </p:cNvSpPr>
          <p:nvPr/>
        </p:nvSpPr>
        <p:spPr bwMode="auto">
          <a:xfrm>
            <a:off x="2381250" y="676275"/>
            <a:ext cx="4019550" cy="523875"/>
          </a:xfrm>
          <a:prstGeom prst="rect">
            <a:avLst/>
          </a:prstGeom>
        </p:spPr>
        <p:txBody>
          <a:bodyPr wrap="none" fromWordArt="1">
            <a:prstTxWarp prst="textPlain">
              <a:avLst>
                <a:gd name="adj" fmla="val 50000"/>
              </a:avLst>
            </a:prstTxWarp>
          </a:bodyPr>
          <a:lstStyle/>
          <a:p>
            <a:pPr algn="ct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Ai </a:t>
            </a:r>
            <a:r>
              <a:rPr lang="en-US" sz="3600" b="1" kern="10" dirty="0" err="1"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nhanh</a:t>
            </a: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 </a:t>
            </a:r>
            <a:r>
              <a:rPr lang="en-US" sz="3600" b="1" kern="10" dirty="0" err="1"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tay</a:t>
            </a: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 </a:t>
            </a:r>
            <a:r>
              <a:rPr lang="en-US" sz="3600" b="1" kern="10" dirty="0" err="1"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hơn</a:t>
            </a: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a:t>
            </a:r>
            <a:endParaRPr lang="en-US" sz="3600" b="1" kern="10" dirty="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WordArt 7"/>
          <p:cNvSpPr>
            <a:spLocks noChangeArrowheads="1" noChangeShapeType="1" noTextEdit="1"/>
          </p:cNvSpPr>
          <p:nvPr/>
        </p:nvSpPr>
        <p:spPr bwMode="auto">
          <a:xfrm>
            <a:off x="838200" y="514350"/>
            <a:ext cx="7772400" cy="980373"/>
          </a:xfrm>
          <a:prstGeom prst="rect">
            <a:avLst/>
          </a:prstGeom>
        </p:spPr>
        <p:txBody>
          <a:bodyPr wrap="none" fromWordArt="1">
            <a:prstTxWarp prst="textPlain">
              <a:avLst>
                <a:gd name="adj" fmla="val 50000"/>
              </a:avLst>
            </a:prstTxWarp>
          </a:bodyPr>
          <a:lstStyle/>
          <a:p>
            <a:pPr algn="ctr"/>
            <a:r>
              <a:rPr lang="vi-VN" sz="1200" dirty="0">
                <a:solidFill>
                  <a:srgbClr val="FFC000"/>
                </a:solidFill>
              </a:rPr>
              <a:t>Chủ đề 7: Trao đổi chất và chuyển hoá năng lượng ở sinh vật </a:t>
            </a:r>
            <a:endParaRPr lang="en-US" sz="1200" b="1" kern="10" dirty="0">
              <a:ln w="9525">
                <a:solidFill>
                  <a:schemeClr val="bg2"/>
                </a:solidFill>
                <a:round/>
              </a:ln>
              <a:solidFill>
                <a:srgbClr val="FFC000"/>
              </a:solidFill>
              <a:effectLst>
                <a:outerShdw blurRad="12700" dist="38100" dir="2700000" algn="tl" rotWithShape="0">
                  <a:srgbClr val="F35839"/>
                </a:outerShdw>
              </a:effectLst>
              <a:latin typeface="Times New Roman" panose="02020603050405020304"/>
              <a:cs typeface="Times New Roman" panose="02020603050405020304"/>
            </a:endParaRPr>
          </a:p>
        </p:txBody>
      </p:sp>
      <p:sp>
        <p:nvSpPr>
          <p:cNvPr id="6" name="WordArt 11"/>
          <p:cNvSpPr>
            <a:spLocks noChangeArrowheads="1" noChangeShapeType="1" noTextEdit="1"/>
          </p:cNvSpPr>
          <p:nvPr/>
        </p:nvSpPr>
        <p:spPr bwMode="auto">
          <a:xfrm>
            <a:off x="457200" y="1619250"/>
            <a:ext cx="8458200" cy="1352550"/>
          </a:xfrm>
          <a:prstGeom prst="rect">
            <a:avLst/>
          </a:prstGeom>
        </p:spPr>
        <p:txBody>
          <a:bodyPr wrap="none" fromWordArt="1">
            <a:prstTxWarp prst="textPlain">
              <a:avLst>
                <a:gd name="adj" fmla="val 50000"/>
              </a:avLst>
            </a:prstTxWarp>
          </a:bodyPr>
          <a:lstStyle/>
          <a:p>
            <a:pPr algn="ctr"/>
            <a:r>
              <a:rPr lang="en-US" sz="3200" b="1" kern="10" dirty="0" err="1" smtClean="0">
                <a:ln w="6350">
                  <a:solidFill>
                    <a:schemeClr val="bg2"/>
                  </a:solidFill>
                  <a:round/>
                </a:ln>
                <a:solidFill>
                  <a:schemeClr val="accent6"/>
                </a:solidFill>
                <a:latin typeface="Times New Roman" panose="02020603050405020304"/>
                <a:cs typeface="Times New Roman" panose="02020603050405020304"/>
              </a:rPr>
              <a:t>Bài</a:t>
            </a:r>
            <a:r>
              <a:rPr lang="en-US" sz="3200" b="1" kern="10" dirty="0" smtClean="0">
                <a:ln w="6350">
                  <a:solidFill>
                    <a:schemeClr val="bg2"/>
                  </a:solidFill>
                  <a:round/>
                </a:ln>
                <a:solidFill>
                  <a:schemeClr val="accent6"/>
                </a:solidFill>
                <a:latin typeface="Times New Roman" panose="02020603050405020304"/>
                <a:cs typeface="Times New Roman" panose="02020603050405020304"/>
              </a:rPr>
              <a:t> 30</a:t>
            </a:r>
            <a:r>
              <a:rPr lang="vi-VN" sz="3200" b="1" kern="10" dirty="0" smtClean="0">
                <a:ln w="6350">
                  <a:solidFill>
                    <a:schemeClr val="bg2"/>
                  </a:solidFill>
                  <a:round/>
                </a:ln>
                <a:solidFill>
                  <a:schemeClr val="accent6"/>
                </a:solidFill>
                <a:latin typeface="Times New Roman" panose="02020603050405020304"/>
                <a:cs typeface="Times New Roman" panose="02020603050405020304"/>
              </a:rPr>
              <a:t>: </a:t>
            </a:r>
            <a:endParaRPr lang="en-US" sz="3200" b="1" kern="10" dirty="0" smtClean="0">
              <a:ln w="6350">
                <a:solidFill>
                  <a:schemeClr val="bg2"/>
                </a:solidFill>
                <a:round/>
              </a:ln>
              <a:solidFill>
                <a:schemeClr val="accent6"/>
              </a:solidFill>
              <a:latin typeface="Times New Roman" panose="02020603050405020304"/>
              <a:cs typeface="Times New Roman" panose="02020603050405020304"/>
            </a:endParaRPr>
          </a:p>
          <a:p>
            <a:pPr algn="ctr"/>
            <a:r>
              <a:rPr lang="en-US" sz="3200" b="1" dirty="0">
                <a:solidFill>
                  <a:schemeClr val="accent6"/>
                </a:solidFill>
              </a:rPr>
              <a:t>TRAO ĐỔI NƯỚC VÀ CHẤT DINH DƯỠNG Ở ĐỘNG VẬT</a:t>
            </a:r>
            <a:endParaRPr lang="en-US" sz="3200" dirty="0">
              <a:solidFill>
                <a:schemeClr val="accent6"/>
              </a:solidFill>
            </a:endParaRPr>
          </a:p>
        </p:txBody>
      </p:sp>
      <p:sp>
        <p:nvSpPr>
          <p:cNvPr id="8" name="Rectangle 3"/>
          <p:cNvSpPr txBox="1">
            <a:spLocks noChangeArrowheads="1"/>
          </p:cNvSpPr>
          <p:nvPr/>
        </p:nvSpPr>
        <p:spPr>
          <a:xfrm>
            <a:off x="228600" y="3181350"/>
            <a:ext cx="8686800" cy="1752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lnSpc>
                <a:spcPct val="80000"/>
              </a:lnSpc>
              <a:buNone/>
              <a:defRPr/>
            </a:pPr>
            <a:r>
              <a:rPr lang="en-US" altLang="en-US" sz="2000" b="1" u="sng" kern="0" dirty="0" err="1" smtClean="0">
                <a:latin typeface="Times New Roman" panose="02020603050405020304" pitchFamily="18" charset="0"/>
                <a:cs typeface="Times New Roman" panose="02020603050405020304" pitchFamily="18" charset="0"/>
              </a:rPr>
              <a:t>Nội</a:t>
            </a:r>
            <a:r>
              <a:rPr lang="en-US" altLang="en-US" sz="2000" b="1" u="sng" kern="0" dirty="0" smtClean="0">
                <a:latin typeface="Times New Roman" panose="02020603050405020304" pitchFamily="18" charset="0"/>
                <a:cs typeface="Times New Roman" panose="02020603050405020304" pitchFamily="18" charset="0"/>
              </a:rPr>
              <a:t> dung </a:t>
            </a:r>
            <a:r>
              <a:rPr lang="en-US" altLang="en-US" sz="2000" b="1" u="sng" kern="0" dirty="0" err="1" smtClean="0">
                <a:latin typeface="Times New Roman" panose="02020603050405020304" pitchFamily="18" charset="0"/>
                <a:cs typeface="Times New Roman" panose="02020603050405020304" pitchFamily="18" charset="0"/>
              </a:rPr>
              <a:t>bài</a:t>
            </a:r>
            <a:r>
              <a:rPr lang="en-US" altLang="en-US" sz="2000" b="1" u="sng" kern="0" dirty="0" smtClean="0">
                <a:latin typeface="Times New Roman" panose="02020603050405020304" pitchFamily="18" charset="0"/>
                <a:cs typeface="Times New Roman" panose="02020603050405020304" pitchFamily="18" charset="0"/>
              </a:rPr>
              <a:t> </a:t>
            </a:r>
            <a:r>
              <a:rPr lang="en-US" altLang="en-US" sz="2000" b="1" u="sng" kern="0" dirty="0" err="1" smtClean="0">
                <a:latin typeface="Times New Roman" panose="02020603050405020304" pitchFamily="18" charset="0"/>
                <a:cs typeface="Times New Roman" panose="02020603050405020304" pitchFamily="18" charset="0"/>
              </a:rPr>
              <a:t>học</a:t>
            </a:r>
            <a:r>
              <a:rPr lang="en-US" altLang="en-US" sz="2000" b="1" u="sng" kern="0" dirty="0" smtClean="0">
                <a:latin typeface="Times New Roman" panose="02020603050405020304" pitchFamily="18" charset="0"/>
                <a:cs typeface="Times New Roman" panose="02020603050405020304" pitchFamily="18" charset="0"/>
              </a:rPr>
              <a:t>:</a:t>
            </a:r>
            <a:endParaRPr lang="en-US" altLang="en-US" sz="2000" b="1" u="sng" kern="0" dirty="0" smtClean="0">
              <a:latin typeface="Times New Roman" panose="02020603050405020304" pitchFamily="18" charset="0"/>
              <a:cs typeface="Times New Roman" panose="02020603050405020304" pitchFamily="18" charset="0"/>
            </a:endParaRPr>
          </a:p>
          <a:p>
            <a:pPr marL="0" indent="0" algn="just" eaLnBrk="1" hangingPunct="1">
              <a:lnSpc>
                <a:spcPct val="80000"/>
              </a:lnSpc>
              <a:buFontTx/>
              <a:buNone/>
              <a:defRPr/>
            </a:pPr>
            <a:r>
              <a:rPr lang="vi-VN" sz="1600" dirty="0" smtClean="0">
                <a:latin typeface="Times New Roman" panose="02020603050405020304" pitchFamily="18" charset="0"/>
                <a:cs typeface="Times New Roman" panose="02020603050405020304" pitchFamily="18" charset="0"/>
              </a:rPr>
              <a:t>1</a:t>
            </a:r>
            <a:r>
              <a:rPr lang="en-US" sz="1600" dirty="0" smtClean="0">
                <a:latin typeface="Times New Roman" panose="02020603050405020304" pitchFamily="18" charset="0"/>
                <a:cs typeface="Times New Roman" panose="02020603050405020304" pitchFamily="18" charset="0"/>
              </a:rPr>
              <a:t>. </a:t>
            </a:r>
            <a:r>
              <a:rPr lang="vi-VN" sz="1600" dirty="0" smtClean="0">
                <a:latin typeface="Times New Roman" panose="02020603050405020304" pitchFamily="18" charset="0"/>
                <a:cs typeface="Times New Roman" panose="02020603050405020304" pitchFamily="18" charset="0"/>
              </a:rPr>
              <a:t> </a:t>
            </a:r>
            <a:r>
              <a:rPr lang="vi-VN" sz="1600" dirty="0">
                <a:latin typeface="Times New Roman" panose="02020603050405020304" pitchFamily="18" charset="0"/>
                <a:cs typeface="Times New Roman" panose="02020603050405020304" pitchFamily="18" charset="0"/>
              </a:rPr>
              <a:t>CON ĐƯỜNG TRAO ĐỔI NƯỚC VÀ NHU CẦU SỬ DỤNG NƯỚC Ở ĐỘNG </a:t>
            </a:r>
            <a:r>
              <a:rPr lang="vi-VN" sz="1600" dirty="0" smtClean="0">
                <a:latin typeface="Times New Roman" panose="02020603050405020304" pitchFamily="18" charset="0"/>
                <a:cs typeface="Times New Roman" panose="02020603050405020304" pitchFamily="18" charset="0"/>
              </a:rPr>
              <a:t>VẬT</a:t>
            </a:r>
            <a:endParaRPr lang="en-US" sz="1600" dirty="0" smtClean="0">
              <a:latin typeface="Times New Roman" panose="02020603050405020304" pitchFamily="18" charset="0"/>
              <a:cs typeface="Times New Roman" panose="02020603050405020304" pitchFamily="18" charset="0"/>
            </a:endParaRPr>
          </a:p>
          <a:p>
            <a:pPr marL="0" indent="0" algn="just" eaLnBrk="1" hangingPunct="1">
              <a:lnSpc>
                <a:spcPct val="80000"/>
              </a:lnSpc>
              <a:buFontTx/>
              <a:buNone/>
              <a:defRPr/>
            </a:pPr>
            <a:r>
              <a:rPr lang="en-US" altLang="en-US" sz="1600" kern="0" dirty="0" smtClean="0">
                <a:latin typeface="Times New Roman" panose="02020603050405020304" pitchFamily="18" charset="0"/>
                <a:cs typeface="Times New Roman" panose="02020603050405020304" pitchFamily="18" charset="0"/>
              </a:rPr>
              <a:t>2. </a:t>
            </a:r>
            <a:r>
              <a:rPr lang="vi-VN" sz="1600" dirty="0" smtClean="0">
                <a:latin typeface="Times New Roman" panose="02020603050405020304" pitchFamily="18" charset="0"/>
                <a:cs typeface="Times New Roman" panose="02020603050405020304" pitchFamily="18" charset="0"/>
              </a:rPr>
              <a:t> </a:t>
            </a:r>
            <a:r>
              <a:rPr lang="vi-VN" sz="1600" dirty="0">
                <a:latin typeface="Times New Roman" panose="02020603050405020304" pitchFamily="18" charset="0"/>
                <a:cs typeface="Times New Roman" panose="02020603050405020304" pitchFamily="18" charset="0"/>
              </a:rPr>
              <a:t>CON ĐƯỜNG THU NHẬN VÀ TIÊU HOÁ THỨC ĂN Ở ĐỘNG VẬT</a:t>
            </a:r>
            <a:r>
              <a:rPr lang="en-US" altLang="en-US" sz="1600" kern="0" dirty="0" smtClean="0">
                <a:latin typeface="Times New Roman" panose="02020603050405020304" pitchFamily="18" charset="0"/>
                <a:cs typeface="Times New Roman" panose="02020603050405020304" pitchFamily="18" charset="0"/>
              </a:rPr>
              <a:t>              </a:t>
            </a:r>
            <a:endParaRPr lang="en-US" altLang="en-US" sz="1600" kern="0" dirty="0">
              <a:latin typeface="Times New Roman" panose="02020603050405020304" pitchFamily="18" charset="0"/>
              <a:cs typeface="Times New Roman" panose="02020603050405020304" pitchFamily="18" charset="0"/>
            </a:endParaRPr>
          </a:p>
          <a:p>
            <a:pPr marL="0" indent="0" algn="just" eaLnBrk="1" hangingPunct="1">
              <a:lnSpc>
                <a:spcPct val="80000"/>
              </a:lnSpc>
              <a:buFontTx/>
              <a:buNone/>
              <a:defRPr/>
            </a:pPr>
            <a:r>
              <a:rPr lang="en-US" sz="1600" dirty="0" smtClean="0">
                <a:latin typeface="Times New Roman" panose="02020603050405020304" pitchFamily="18" charset="0"/>
                <a:cs typeface="Times New Roman" panose="02020603050405020304" pitchFamily="18" charset="0"/>
              </a:rPr>
              <a:t>3.  </a:t>
            </a:r>
            <a:r>
              <a:rPr lang="en-US" sz="1600" dirty="0">
                <a:latin typeface="Times New Roman" panose="02020603050405020304" pitchFamily="18" charset="0"/>
                <a:cs typeface="Times New Roman" panose="02020603050405020304" pitchFamily="18" charset="0"/>
              </a:rPr>
              <a:t>QUÁ TRÌNH VẬN CHUYỂN CÁC CHẤT Ở ĐỘNG </a:t>
            </a:r>
            <a:r>
              <a:rPr lang="en-US" sz="1600" dirty="0" smtClean="0">
                <a:latin typeface="Times New Roman" panose="02020603050405020304" pitchFamily="18" charset="0"/>
                <a:cs typeface="Times New Roman" panose="02020603050405020304" pitchFamily="18" charset="0"/>
              </a:rPr>
              <a:t>VẬT</a:t>
            </a:r>
            <a:endParaRPr lang="en-US" sz="1600" dirty="0" smtClean="0">
              <a:latin typeface="Times New Roman" panose="02020603050405020304" pitchFamily="18" charset="0"/>
              <a:cs typeface="Times New Roman" panose="02020603050405020304" pitchFamily="18" charset="0"/>
            </a:endParaRPr>
          </a:p>
          <a:p>
            <a:pPr marL="0" indent="0" algn="just" eaLnBrk="1" hangingPunct="1">
              <a:lnSpc>
                <a:spcPct val="80000"/>
              </a:lnSpc>
              <a:buFontTx/>
              <a:buNone/>
              <a:defRPr/>
            </a:pPr>
            <a:r>
              <a:rPr lang="vi-VN" sz="1600" dirty="0" smtClean="0">
                <a:latin typeface="Times New Roman" panose="02020603050405020304" pitchFamily="18" charset="0"/>
                <a:cs typeface="Times New Roman" panose="02020603050405020304" pitchFamily="18" charset="0"/>
              </a:rPr>
              <a:t>4</a:t>
            </a:r>
            <a:r>
              <a:rPr lang="en-US" sz="1600" dirty="0" smtClean="0">
                <a:latin typeface="Times New Roman" panose="02020603050405020304" pitchFamily="18" charset="0"/>
                <a:cs typeface="Times New Roman" panose="02020603050405020304" pitchFamily="18" charset="0"/>
              </a:rPr>
              <a:t>. </a:t>
            </a:r>
            <a:r>
              <a:rPr lang="vi-VN" sz="1600" dirty="0" smtClean="0">
                <a:latin typeface="Times New Roman" panose="02020603050405020304" pitchFamily="18" charset="0"/>
                <a:cs typeface="Times New Roman" panose="02020603050405020304" pitchFamily="18" charset="0"/>
              </a:rPr>
              <a:t>VẬN </a:t>
            </a:r>
            <a:r>
              <a:rPr lang="vi-VN" sz="1600" dirty="0">
                <a:latin typeface="Times New Roman" panose="02020603050405020304" pitchFamily="18" charset="0"/>
                <a:cs typeface="Times New Roman" panose="02020603050405020304" pitchFamily="18" charset="0"/>
              </a:rPr>
              <a:t>DỤNG HIỂU BIẾT VỀ TRAO ĐỔI CHẤT VÀ CHUYỂN HOÁ NĂNG LƯỢNG Ở ĐỘNG VẬT VÀO THỰC TIỄN</a:t>
            </a:r>
            <a:endParaRPr lang="en-US" altLang="en-US" sz="1600" kern="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8">
                                            <p:txEl>
                                              <p:pRg st="0" end="0"/>
                                            </p:txEl>
                                          </p:spTgt>
                                        </p:tgtEl>
                                        <p:attrNameLst>
                                          <p:attrName>style.visibility</p:attrName>
                                        </p:attrNameLst>
                                      </p:cBhvr>
                                      <p:to>
                                        <p:strVal val="visible"/>
                                      </p:to>
                                    </p:set>
                                    <p:anim calcmode="discrete" valueType="clr">
                                      <p:cBhvr override="childStyle">
                                        <p:cTn id="12" dur="80"/>
                                        <p:tgtEl>
                                          <p:spTgt spid="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8">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8">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8">
                                            <p:txEl>
                                              <p:pRg st="1" end="1"/>
                                            </p:txEl>
                                          </p:spTgt>
                                        </p:tgtEl>
                                        <p:attrNameLst>
                                          <p:attrName>style.visibility</p:attrName>
                                        </p:attrNameLst>
                                      </p:cBhvr>
                                      <p:to>
                                        <p:strVal val="visible"/>
                                      </p:to>
                                    </p:set>
                                    <p:anim calcmode="discrete" valueType="clr">
                                      <p:cBhvr override="childStyle">
                                        <p:cTn id="19" dur="80"/>
                                        <p:tgtEl>
                                          <p:spTgt spid="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8">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8">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8">
                                            <p:txEl>
                                              <p:pRg st="2" end="2"/>
                                            </p:txEl>
                                          </p:spTgt>
                                        </p:tgtEl>
                                        <p:attrNameLst>
                                          <p:attrName>style.visibility</p:attrName>
                                        </p:attrNameLst>
                                      </p:cBhvr>
                                      <p:to>
                                        <p:strVal val="visible"/>
                                      </p:to>
                                    </p:set>
                                    <p:anim calcmode="discrete" valueType="clr">
                                      <p:cBhvr override="childStyle">
                                        <p:cTn id="26" dur="80"/>
                                        <p:tgtEl>
                                          <p:spTgt spid="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8">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8">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8">
                                            <p:txEl>
                                              <p:pRg st="3" end="3"/>
                                            </p:txEl>
                                          </p:spTgt>
                                        </p:tgtEl>
                                        <p:attrNameLst>
                                          <p:attrName>style.visibility</p:attrName>
                                        </p:attrNameLst>
                                      </p:cBhvr>
                                      <p:to>
                                        <p:strVal val="visible"/>
                                      </p:to>
                                    </p:set>
                                    <p:anim calcmode="discrete" valueType="clr">
                                      <p:cBhvr override="childStyle">
                                        <p:cTn id="33" dur="80"/>
                                        <p:tgtEl>
                                          <p:spTgt spid="8">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8">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8">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8">
                                            <p:txEl>
                                              <p:pRg st="4" end="4"/>
                                            </p:txEl>
                                          </p:spTgt>
                                        </p:tgtEl>
                                        <p:attrNameLst>
                                          <p:attrName>style.visibility</p:attrName>
                                        </p:attrNameLst>
                                      </p:cBhvr>
                                      <p:to>
                                        <p:strVal val="visible"/>
                                      </p:to>
                                    </p:set>
                                    <p:anim calcmode="discrete" valueType="clr">
                                      <p:cBhvr override="childStyle">
                                        <p:cTn id="40" dur="80"/>
                                        <p:tgtEl>
                                          <p:spTgt spid="8">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8">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8">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19050"/>
            <a:ext cx="9220200" cy="51407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41312" y="419040"/>
            <a:ext cx="3999813" cy="707886"/>
          </a:xfrm>
          <a:prstGeom prst="rect">
            <a:avLst/>
          </a:prstGeom>
        </p:spPr>
        <p:txBody>
          <a:bodyPr wrap="none">
            <a:spAutoFit/>
          </a:bodyPr>
          <a:lstStyle/>
          <a:p>
            <a:r>
              <a:rPr lang="en-US" sz="2000" b="1" dirty="0" err="1">
                <a:solidFill>
                  <a:srgbClr val="FFC000"/>
                </a:solidFill>
                <a:latin typeface="Times New Roman" panose="02020603050405020304" pitchFamily="18" charset="0"/>
                <a:cs typeface="Times New Roman" panose="02020603050405020304" pitchFamily="18" charset="0"/>
              </a:rPr>
              <a:t>H</a:t>
            </a:r>
            <a:r>
              <a:rPr lang="en-US" sz="2000" b="1" dirty="0" err="1" smtClean="0">
                <a:solidFill>
                  <a:srgbClr val="FFC000"/>
                </a:solidFill>
                <a:latin typeface="Times New Roman" panose="02020603050405020304" pitchFamily="18" charset="0"/>
                <a:cs typeface="Times New Roman" panose="02020603050405020304" pitchFamily="18" charset="0"/>
              </a:rPr>
              <a:t>oạt</a:t>
            </a:r>
            <a:r>
              <a:rPr lang="en-US" sz="2000" b="1" dirty="0" smtClean="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động</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thảo</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luận</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smtClean="0">
                <a:solidFill>
                  <a:srgbClr val="FFC000"/>
                </a:solidFill>
                <a:latin typeface="Times New Roman" panose="02020603050405020304" pitchFamily="18" charset="0"/>
                <a:cs typeface="Times New Roman" panose="02020603050405020304" pitchFamily="18" charset="0"/>
              </a:rPr>
              <a:t>nhóm</a:t>
            </a:r>
            <a:r>
              <a:rPr lang="en-US" sz="2000" dirty="0">
                <a:solidFill>
                  <a:srgbClr val="FFC000"/>
                </a:solidFill>
                <a:latin typeface="Times New Roman" panose="02020603050405020304" pitchFamily="18" charset="0"/>
                <a:cs typeface="Times New Roman" panose="02020603050405020304" pitchFamily="18" charset="0"/>
              </a:rPr>
              <a:t>(5 </a:t>
            </a:r>
            <a:r>
              <a:rPr lang="en-US" sz="2000" dirty="0" err="1">
                <a:solidFill>
                  <a:srgbClr val="FFC000"/>
                </a:solidFill>
                <a:latin typeface="Times New Roman" panose="02020603050405020304" pitchFamily="18" charset="0"/>
                <a:cs typeface="Times New Roman" panose="02020603050405020304" pitchFamily="18" charset="0"/>
              </a:rPr>
              <a:t>phút</a:t>
            </a:r>
            <a:r>
              <a:rPr lang="en-US" sz="2000" dirty="0">
                <a:solidFill>
                  <a:srgbClr val="FFC000"/>
                </a:solidFill>
                <a:latin typeface="Times New Roman" panose="02020603050405020304" pitchFamily="18" charset="0"/>
                <a:cs typeface="Times New Roman" panose="02020603050405020304" pitchFamily="18" charset="0"/>
              </a:rPr>
              <a:t> )</a:t>
            </a:r>
            <a:endParaRPr lang="en-US" sz="2000" dirty="0">
              <a:solidFill>
                <a:srgbClr val="FFC000"/>
              </a:solidFill>
              <a:latin typeface="Times New Roman" panose="02020603050405020304" pitchFamily="18" charset="0"/>
              <a:cs typeface="Times New Roman" panose="02020603050405020304" pitchFamily="18" charset="0"/>
            </a:endParaRPr>
          </a:p>
          <a:p>
            <a:endParaRPr lang="en-US" sz="2000" b="1" dirty="0">
              <a:solidFill>
                <a:srgbClr val="FFC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6200" y="819150"/>
            <a:ext cx="9067800" cy="646331"/>
          </a:xfrm>
          <a:prstGeom prst="rect">
            <a:avLst/>
          </a:prstGeom>
        </p:spPr>
        <p:txBody>
          <a:bodyPr wrap="square">
            <a:spAutoFit/>
          </a:bodyPr>
          <a:lstStyle/>
          <a:p>
            <a:pPr lvl="0"/>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gia</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 ( </a:t>
            </a:r>
            <a:r>
              <a:rPr lang="en-US" b="1" dirty="0" err="1" smtClean="0">
                <a:latin typeface="Times New Roman" panose="02020603050405020304" pitchFamily="18" charset="0"/>
                <a:cs typeface="Times New Roman" panose="02020603050405020304" pitchFamily="18" charset="0"/>
              </a:rPr>
              <a:t>tổ</a:t>
            </a:r>
            <a:r>
              <a:rPr lang="en-US" b="1" dirty="0" smtClean="0">
                <a:latin typeface="Times New Roman" panose="02020603050405020304" pitchFamily="18" charset="0"/>
                <a:cs typeface="Times New Roman" panose="02020603050405020304" pitchFamily="18" charset="0"/>
              </a:rPr>
              <a:t> 1,3 ): </a:t>
            </a:r>
            <a:r>
              <a:rPr lang="en-US" b="1" dirty="0" err="1">
                <a:latin typeface="Times New Roman" panose="02020603050405020304" pitchFamily="18" charset="0"/>
                <a:cs typeface="Times New Roman" panose="02020603050405020304" pitchFamily="18" charset="0"/>
              </a:rPr>
              <a:t>Vận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chuyển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tuần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phổi</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gia</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2 ( </a:t>
            </a:r>
            <a:r>
              <a:rPr lang="en-US" b="1" dirty="0" err="1" smtClean="0">
                <a:latin typeface="Times New Roman" panose="02020603050405020304" pitchFamily="18" charset="0"/>
                <a:cs typeface="Times New Roman" panose="02020603050405020304" pitchFamily="18" charset="0"/>
              </a:rPr>
              <a:t>tổ</a:t>
            </a:r>
            <a:r>
              <a:rPr lang="en-US" b="1" dirty="0" smtClean="0">
                <a:latin typeface="Times New Roman" panose="02020603050405020304" pitchFamily="18" charset="0"/>
                <a:cs typeface="Times New Roman" panose="02020603050405020304" pitchFamily="18" charset="0"/>
              </a:rPr>
              <a:t> 2,4 ): </a:t>
            </a:r>
            <a:r>
              <a:rPr lang="en-US" b="1" dirty="0" err="1">
                <a:latin typeface="Times New Roman" panose="02020603050405020304" pitchFamily="18" charset="0"/>
                <a:cs typeface="Times New Roman" panose="02020603050405020304" pitchFamily="18" charset="0"/>
              </a:rPr>
              <a:t>Vận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chuyển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tuần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quan</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9" name="Rectangle 8"/>
          <p:cNvSpPr/>
          <p:nvPr/>
        </p:nvSpPr>
        <p:spPr>
          <a:xfrm>
            <a:off x="152400" y="133350"/>
            <a:ext cx="8839200" cy="400110"/>
          </a:xfrm>
          <a:prstGeom prst="rect">
            <a:avLst/>
          </a:prstGeom>
        </p:spPr>
        <p:txBody>
          <a:bodyPr wrap="square">
            <a:spAutoFit/>
          </a:bodyPr>
          <a:lstStyle/>
          <a:p>
            <a:r>
              <a:rPr lang="en-US" sz="2000" b="1" dirty="0">
                <a:solidFill>
                  <a:srgbClr val="FFFF00"/>
                </a:solidFill>
                <a:latin typeface="Times New Roman" panose="02020603050405020304" pitchFamily="18" charset="0"/>
                <a:cs typeface="Times New Roman" panose="02020603050405020304" pitchFamily="18" charset="0"/>
              </a:rPr>
              <a:t>3. QUÁ TRÌNH VẬN CHUYỂN CÁC CHẤT Ở ĐỘNG VẬT</a:t>
            </a:r>
            <a:endParaRPr lang="en-US" sz="2000" dirty="0">
              <a:solidFill>
                <a:srgbClr val="FFFF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76200" y="1428750"/>
            <a:ext cx="8839200" cy="646331"/>
          </a:xfrm>
          <a:prstGeom prst="rect">
            <a:avLst/>
          </a:prstGeom>
        </p:spPr>
        <p:txBody>
          <a:bodyPr wrap="square">
            <a:spAutoFit/>
          </a:bodyPr>
          <a:lstStyle/>
          <a:p>
            <a:r>
              <a:rPr lang="en-US" b="1" i="1" dirty="0">
                <a:solidFill>
                  <a:srgbClr val="FF0000"/>
                </a:solidFill>
                <a:latin typeface="Times New Roman" panose="02020603050405020304" pitchFamily="18" charset="0"/>
                <a:cs typeface="Times New Roman" panose="02020603050405020304" pitchFamily="18" charset="0"/>
              </a:rPr>
              <a:t>10. </a:t>
            </a:r>
            <a:r>
              <a:rPr lang="en-US" b="1" i="1" dirty="0" err="1">
                <a:solidFill>
                  <a:srgbClr val="FF0000"/>
                </a:solidFill>
                <a:latin typeface="Times New Roman" panose="02020603050405020304" pitchFamily="18" charset="0"/>
                <a:cs typeface="Times New Roman" panose="02020603050405020304" pitchFamily="18" charset="0"/>
              </a:rPr>
              <a:t>Quan</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sát</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Hình</a:t>
            </a:r>
            <a:r>
              <a:rPr lang="en-US" b="1" i="1" dirty="0">
                <a:solidFill>
                  <a:srgbClr val="FF0000"/>
                </a:solidFill>
                <a:latin typeface="Times New Roman" panose="02020603050405020304" pitchFamily="18" charset="0"/>
                <a:cs typeface="Times New Roman" panose="02020603050405020304" pitchFamily="18" charset="0"/>
              </a:rPr>
              <a:t> 30.3, </a:t>
            </a:r>
            <a:r>
              <a:rPr lang="en-US" b="1" i="1" dirty="0" err="1">
                <a:solidFill>
                  <a:srgbClr val="FF0000"/>
                </a:solidFill>
                <a:latin typeface="Times New Roman" panose="02020603050405020304" pitchFamily="18" charset="0"/>
                <a:cs typeface="Times New Roman" panose="02020603050405020304" pitchFamily="18" charset="0"/>
              </a:rPr>
              <a:t>hãy</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mô</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tả</a:t>
            </a:r>
            <a:r>
              <a:rPr lang="en-US" b="1" i="1" dirty="0">
                <a:solidFill>
                  <a:srgbClr val="FF0000"/>
                </a:solidFill>
                <a:latin typeface="Times New Roman" panose="02020603050405020304" pitchFamily="18" charset="0"/>
                <a:cs typeface="Times New Roman" panose="02020603050405020304" pitchFamily="18" charset="0"/>
              </a:rPr>
              <a:t> chi </a:t>
            </a:r>
            <a:r>
              <a:rPr lang="en-US" b="1" i="1" dirty="0" err="1">
                <a:solidFill>
                  <a:srgbClr val="FF0000"/>
                </a:solidFill>
                <a:latin typeface="Times New Roman" panose="02020603050405020304" pitchFamily="18" charset="0"/>
                <a:cs typeface="Times New Roman" panose="02020603050405020304" pitchFamily="18" charset="0"/>
              </a:rPr>
              <a:t>tiết</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quá</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trình</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vận</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chuyển</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các</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chất</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trong</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hai</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vòng</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tuần</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hoàn</a:t>
            </a:r>
            <a:r>
              <a:rPr lang="en-US" b="1" i="1" dirty="0">
                <a:solidFill>
                  <a:srgbClr val="FF0000"/>
                </a:solidFill>
                <a:latin typeface="Times New Roman" panose="02020603050405020304" pitchFamily="18" charset="0"/>
                <a:cs typeface="Times New Roman" panose="02020603050405020304" pitchFamily="18" charset="0"/>
              </a:rPr>
              <a:t> ở </a:t>
            </a:r>
            <a:r>
              <a:rPr lang="en-US" b="1" i="1" dirty="0" err="1">
                <a:solidFill>
                  <a:srgbClr val="FF0000"/>
                </a:solidFill>
                <a:latin typeface="Times New Roman" panose="02020603050405020304" pitchFamily="18" charset="0"/>
                <a:cs typeface="Times New Roman" panose="02020603050405020304" pitchFamily="18" charset="0"/>
              </a:rPr>
              <a:t>người</a:t>
            </a:r>
            <a:r>
              <a:rPr lang="en-US" b="1" i="1" dirty="0">
                <a:solidFill>
                  <a:srgbClr val="FF0000"/>
                </a:solidFill>
                <a:latin typeface="Times New Roman" panose="02020603050405020304" pitchFamily="18" charset="0"/>
                <a:cs typeface="Times New Roman" panose="02020603050405020304" pitchFamily="18" charset="0"/>
              </a:rPr>
              <a:t>.</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1962150"/>
            <a:ext cx="3733800" cy="296190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7454"/>
            <a:ext cx="9220200" cy="514077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6200" y="438150"/>
            <a:ext cx="2743200" cy="830997"/>
          </a:xfrm>
          <a:prstGeom prst="rect">
            <a:avLst/>
          </a:prstGeom>
        </p:spPr>
        <p:txBody>
          <a:bodyPr wrap="square">
            <a:spAutoFit/>
          </a:bodyPr>
          <a:lstStyle/>
          <a:p>
            <a:pPr lvl="0" algn="ctr"/>
            <a:r>
              <a:rPr lang="en-US" sz="1600" b="1" dirty="0" err="1">
                <a:solidFill>
                  <a:srgbClr val="FF5050"/>
                </a:solidFill>
                <a:latin typeface="Times New Roman" panose="02020603050405020304" pitchFamily="18" charset="0"/>
                <a:cs typeface="Times New Roman" panose="02020603050405020304" pitchFamily="18" charset="0"/>
              </a:rPr>
              <a:t>Nhóm</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chuyên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gia</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smtClean="0">
                <a:solidFill>
                  <a:srgbClr val="FF5050"/>
                </a:solidFill>
                <a:latin typeface="Times New Roman" panose="02020603050405020304" pitchFamily="18" charset="0"/>
                <a:cs typeface="Times New Roman" panose="02020603050405020304" pitchFamily="18" charset="0"/>
              </a:rPr>
              <a:t>1 ( </a:t>
            </a:r>
            <a:r>
              <a:rPr lang="en-US" sz="1600" b="1" dirty="0" err="1" smtClean="0">
                <a:solidFill>
                  <a:srgbClr val="FF5050"/>
                </a:solidFill>
                <a:latin typeface="Times New Roman" panose="02020603050405020304" pitchFamily="18" charset="0"/>
                <a:cs typeface="Times New Roman" panose="02020603050405020304" pitchFamily="18" charset="0"/>
              </a:rPr>
              <a:t>tổ</a:t>
            </a:r>
            <a:r>
              <a:rPr lang="en-US" sz="1600" b="1" dirty="0" smtClean="0">
                <a:solidFill>
                  <a:srgbClr val="FF5050"/>
                </a:solidFill>
                <a:latin typeface="Times New Roman" panose="02020603050405020304" pitchFamily="18" charset="0"/>
                <a:cs typeface="Times New Roman" panose="02020603050405020304" pitchFamily="18" charset="0"/>
              </a:rPr>
              <a:t> 1,3 ): </a:t>
            </a:r>
            <a:r>
              <a:rPr lang="en-US" sz="1600" b="1" dirty="0" err="1">
                <a:solidFill>
                  <a:srgbClr val="FF5050"/>
                </a:solidFill>
                <a:latin typeface="Times New Roman" panose="02020603050405020304" pitchFamily="18" charset="0"/>
                <a:cs typeface="Times New Roman" panose="02020603050405020304" pitchFamily="18" charset="0"/>
              </a:rPr>
              <a:t>Vận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chuyển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các</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chất</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trong</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vòng</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tuần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hoàn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phổi</a:t>
            </a:r>
            <a:r>
              <a:rPr lang="en-US" sz="1600" b="1" dirty="0" smtClean="0">
                <a:solidFill>
                  <a:srgbClr val="FF5050"/>
                </a:solidFill>
                <a:latin typeface="Times New Roman" panose="02020603050405020304" pitchFamily="18" charset="0"/>
                <a:cs typeface="Times New Roman" panose="02020603050405020304" pitchFamily="18" charset="0"/>
              </a:rPr>
              <a:t>.</a:t>
            </a:r>
            <a:endParaRPr lang="en-US" sz="1600" b="1" dirty="0">
              <a:solidFill>
                <a:srgbClr val="FF5050"/>
              </a:solidFill>
              <a:latin typeface="Times New Roman" panose="02020603050405020304" pitchFamily="18" charset="0"/>
              <a:cs typeface="Times New Roman" panose="02020603050405020304" pitchFamily="18" charset="0"/>
            </a:endParaRPr>
          </a:p>
        </p:txBody>
      </p:sp>
      <p:sp>
        <p:nvSpPr>
          <p:cNvPr id="9" name="Rectangle 8"/>
          <p:cNvSpPr/>
          <p:nvPr/>
        </p:nvSpPr>
        <p:spPr>
          <a:xfrm>
            <a:off x="152400" y="133350"/>
            <a:ext cx="8839200" cy="400110"/>
          </a:xfrm>
          <a:prstGeom prst="rect">
            <a:avLst/>
          </a:prstGeom>
        </p:spPr>
        <p:txBody>
          <a:bodyPr wrap="square">
            <a:spAutoFit/>
          </a:bodyPr>
          <a:lstStyle/>
          <a:p>
            <a:r>
              <a:rPr lang="en-US" sz="2000" b="1" dirty="0">
                <a:solidFill>
                  <a:srgbClr val="FFFF00"/>
                </a:solidFill>
                <a:latin typeface="Times New Roman" panose="02020603050405020304" pitchFamily="18" charset="0"/>
                <a:cs typeface="Times New Roman" panose="02020603050405020304" pitchFamily="18" charset="0"/>
              </a:rPr>
              <a:t>3. QUÁ TRÌNH VẬN CHUYỂN CÁC CHẤT Ở ĐỘNG VẬT</a:t>
            </a:r>
            <a:endParaRPr lang="en-US" sz="2000" dirty="0">
              <a:solidFill>
                <a:srgbClr val="FFFF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724771"/>
            <a:ext cx="2971800" cy="4285379"/>
          </a:xfrm>
          <a:prstGeom prst="rect">
            <a:avLst/>
          </a:prstGeom>
        </p:spPr>
      </p:pic>
      <p:sp>
        <p:nvSpPr>
          <p:cNvPr id="2" name="Rectangle 1"/>
          <p:cNvSpPr/>
          <p:nvPr/>
        </p:nvSpPr>
        <p:spPr>
          <a:xfrm>
            <a:off x="114300" y="1504950"/>
            <a:ext cx="2705100" cy="3046988"/>
          </a:xfrm>
          <a:prstGeom prst="rect">
            <a:avLst/>
          </a:prstGeom>
        </p:spPr>
        <p:txBody>
          <a:bodyPr wrap="square">
            <a:spAutoFit/>
          </a:bodyPr>
          <a:lstStyle/>
          <a:p>
            <a:pPr algn="just"/>
            <a:r>
              <a:rPr lang="en-US" sz="1600" b="1" dirty="0">
                <a:latin typeface="Times New Roman" panose="02020603050405020304" pitchFamily="18" charset="0"/>
                <a:cs typeface="Times New Roman" panose="02020603050405020304" pitchFamily="18" charset="0"/>
              </a:rPr>
              <a:t>-</a:t>
            </a:r>
            <a:r>
              <a:rPr lang="en-US" sz="1600" b="1" dirty="0" err="1">
                <a:latin typeface="Times New Roman" panose="02020603050405020304" pitchFamily="18" charset="0"/>
                <a:cs typeface="Times New Roman" panose="02020603050405020304" pitchFamily="18" charset="0"/>
              </a:rPr>
              <a:t>Vòng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tuần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hoàn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đỏ</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thẫm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giàu</a:t>
            </a:r>
            <a:r>
              <a:rPr lang="en-US" sz="1600" b="1" dirty="0">
                <a:latin typeface="Times New Roman" panose="02020603050405020304" pitchFamily="18" charset="0"/>
                <a:cs typeface="Times New Roman" panose="02020603050405020304" pitchFamily="18" charset="0"/>
              </a:rPr>
              <a:t> carbon dioxide) </a:t>
            </a:r>
            <a:r>
              <a:rPr lang="en-US" sz="1600" b="1" dirty="0" err="1">
                <a:latin typeface="Times New Roman" panose="02020603050405020304" pitchFamily="18" charset="0"/>
                <a:cs typeface="Times New Roman" panose="02020603050405020304" pitchFamily="18" charset="0"/>
              </a:rPr>
              <a:t>từ</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tâm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phải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theo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động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lên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đây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diễn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trình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trao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khí</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giữa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khí</a:t>
            </a:r>
            <a:r>
              <a:rPr lang="en-US" sz="1600" b="1" dirty="0">
                <a:latin typeface="Times New Roman" panose="02020603050405020304" pitchFamily="18" charset="0"/>
                <a:cs typeface="Times New Roman" panose="02020603050405020304" pitchFamily="18" charset="0"/>
              </a:rPr>
              <a:t> ở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phế</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nang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thông</a:t>
            </a:r>
            <a:r>
              <a:rPr lang="en-US" sz="1600" b="1" dirty="0">
                <a:latin typeface="Times New Roman" panose="02020603050405020304" pitchFamily="18" charset="0"/>
                <a:cs typeface="Times New Roman" panose="02020603050405020304" pitchFamily="18" charset="0"/>
              </a:rPr>
              <a:t> qua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mao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đỏ</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thẫm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trở</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thành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đỏ</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tươi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giàu</a:t>
            </a:r>
            <a:r>
              <a:rPr lang="en-US" sz="1600" b="1" dirty="0">
                <a:latin typeface="Times New Roman" panose="02020603050405020304" pitchFamily="18" charset="0"/>
                <a:cs typeface="Times New Roman" panose="02020603050405020304" pitchFamily="18" charset="0"/>
              </a:rPr>
              <a:t> oxygen).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giàu</a:t>
            </a:r>
            <a:r>
              <a:rPr lang="en-US" sz="1600" b="1" dirty="0">
                <a:latin typeface="Times New Roman" panose="02020603050405020304" pitchFamily="18" charset="0"/>
                <a:cs typeface="Times New Roman" panose="02020603050405020304" pitchFamily="18" charset="0"/>
              </a:rPr>
              <a:t> oxygen </a:t>
            </a:r>
            <a:r>
              <a:rPr lang="en-US" sz="1600" b="1" dirty="0" err="1">
                <a:latin typeface="Times New Roman" panose="02020603050405020304" pitchFamily="18" charset="0"/>
                <a:cs typeface="Times New Roman" panose="02020603050405020304" pitchFamily="18" charset="0"/>
              </a:rPr>
              <a:t>theo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tĩnh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tim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đổ</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tâm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nhĩ</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trái</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p:txBody>
      </p:sp>
      <p:sp>
        <p:nvSpPr>
          <p:cNvPr id="3" name="Rectangle 2"/>
          <p:cNvSpPr/>
          <p:nvPr/>
        </p:nvSpPr>
        <p:spPr>
          <a:xfrm>
            <a:off x="6172200" y="361950"/>
            <a:ext cx="2965174" cy="830997"/>
          </a:xfrm>
          <a:prstGeom prst="rect">
            <a:avLst/>
          </a:prstGeom>
        </p:spPr>
        <p:txBody>
          <a:bodyPr wrap="square">
            <a:spAutoFit/>
          </a:bodyPr>
          <a:lstStyle/>
          <a:p>
            <a:pPr lvl="0" algn="ctr"/>
            <a:r>
              <a:rPr lang="en-US" sz="1600" b="1" dirty="0" err="1">
                <a:solidFill>
                  <a:srgbClr val="FF5050"/>
                </a:solidFill>
                <a:latin typeface="Times New Roman" panose="02020603050405020304" pitchFamily="18" charset="0"/>
                <a:cs typeface="Times New Roman" panose="02020603050405020304" pitchFamily="18" charset="0"/>
              </a:rPr>
              <a:t>Nhóm</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chuyên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gia</a:t>
            </a:r>
            <a:r>
              <a:rPr lang="en-US" sz="1600" b="1" dirty="0">
                <a:solidFill>
                  <a:srgbClr val="FF5050"/>
                </a:solidFill>
                <a:latin typeface="Times New Roman" panose="02020603050405020304" pitchFamily="18" charset="0"/>
                <a:cs typeface="Times New Roman" panose="02020603050405020304" pitchFamily="18" charset="0"/>
              </a:rPr>
              <a:t> 2 ( </a:t>
            </a:r>
            <a:r>
              <a:rPr lang="en-US" sz="1600" b="1" dirty="0" err="1">
                <a:solidFill>
                  <a:srgbClr val="FF5050"/>
                </a:solidFill>
                <a:latin typeface="Times New Roman" panose="02020603050405020304" pitchFamily="18" charset="0"/>
                <a:cs typeface="Times New Roman" panose="02020603050405020304" pitchFamily="18" charset="0"/>
              </a:rPr>
              <a:t>tổ</a:t>
            </a:r>
            <a:r>
              <a:rPr lang="en-US" sz="1600" b="1" dirty="0">
                <a:solidFill>
                  <a:srgbClr val="FF5050"/>
                </a:solidFill>
                <a:latin typeface="Times New Roman" panose="02020603050405020304" pitchFamily="18" charset="0"/>
                <a:cs typeface="Times New Roman" panose="02020603050405020304" pitchFamily="18" charset="0"/>
              </a:rPr>
              <a:t> 2,4 ): </a:t>
            </a:r>
            <a:r>
              <a:rPr lang="en-US" sz="1600" b="1" dirty="0" err="1">
                <a:solidFill>
                  <a:srgbClr val="FF5050"/>
                </a:solidFill>
                <a:latin typeface="Times New Roman" panose="02020603050405020304" pitchFamily="18" charset="0"/>
                <a:cs typeface="Times New Roman" panose="02020603050405020304" pitchFamily="18" charset="0"/>
              </a:rPr>
              <a:t>Vận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chuyển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các</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chất</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trong</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vòng</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tuần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hoàn</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các</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cơ</a:t>
            </a:r>
            <a:r>
              <a:rPr lang="en-US" sz="1600" b="1" dirty="0">
                <a:solidFill>
                  <a:srgbClr val="FF5050"/>
                </a:solidFill>
                <a:latin typeface="Times New Roman" panose="02020603050405020304" pitchFamily="18" charset="0"/>
                <a:cs typeface="Times New Roman" panose="02020603050405020304" pitchFamily="18" charset="0"/>
              </a:rPr>
              <a:t> </a:t>
            </a:r>
            <a:r>
              <a:rPr lang="en-US" sz="1600" b="1" dirty="0" err="1">
                <a:solidFill>
                  <a:srgbClr val="FF5050"/>
                </a:solidFill>
                <a:latin typeface="Times New Roman" panose="02020603050405020304" pitchFamily="18" charset="0"/>
                <a:cs typeface="Times New Roman" panose="02020603050405020304" pitchFamily="18" charset="0"/>
              </a:rPr>
              <a:t>quan</a:t>
            </a:r>
            <a:r>
              <a:rPr lang="en-US" sz="1600" b="1" dirty="0">
                <a:solidFill>
                  <a:srgbClr val="FF5050"/>
                </a:solidFill>
                <a:latin typeface="Times New Roman" panose="02020603050405020304" pitchFamily="18" charset="0"/>
                <a:cs typeface="Times New Roman" panose="02020603050405020304" pitchFamily="18" charset="0"/>
              </a:rPr>
              <a:t>.</a:t>
            </a:r>
            <a:endParaRPr lang="en-US" sz="1600" b="1" dirty="0">
              <a:solidFill>
                <a:srgbClr val="FF5050"/>
              </a:solidFill>
              <a:latin typeface="Times New Roman" panose="02020603050405020304" pitchFamily="18" charset="0"/>
              <a:cs typeface="Times New Roman" panose="02020603050405020304" pitchFamily="18" charset="0"/>
            </a:endParaRPr>
          </a:p>
        </p:txBody>
      </p:sp>
      <p:sp>
        <p:nvSpPr>
          <p:cNvPr id="5" name="Rectangle 4"/>
          <p:cNvSpPr/>
          <p:nvPr/>
        </p:nvSpPr>
        <p:spPr>
          <a:xfrm>
            <a:off x="6019800" y="1116623"/>
            <a:ext cx="3117574" cy="4031873"/>
          </a:xfrm>
          <a:prstGeom prst="rect">
            <a:avLst/>
          </a:prstGeom>
        </p:spPr>
        <p:txBody>
          <a:bodyPr wrap="square">
            <a:spAutoFit/>
          </a:bodyPr>
          <a:lstStyle/>
          <a:p>
            <a:pPr lvl="0" algn="just"/>
            <a:r>
              <a:rPr lang="en-US" sz="1600" b="1" dirty="0" err="1">
                <a:latin typeface="Times New Roman" panose="02020603050405020304" pitchFamily="18" charset="0"/>
                <a:cs typeface="Times New Roman" panose="02020603050405020304" pitchFamily="18" charset="0"/>
              </a:rPr>
              <a:t>Vòng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tuần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hoàn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quan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giàu</a:t>
            </a:r>
            <a:r>
              <a:rPr lang="en-US" sz="1600" b="1" dirty="0">
                <a:latin typeface="Times New Roman" panose="02020603050405020304" pitchFamily="18" charset="0"/>
                <a:cs typeface="Times New Roman" panose="02020603050405020304" pitchFamily="18" charset="0"/>
              </a:rPr>
              <a:t> oxygen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dinh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dưỡng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từ</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tâm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theo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động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chủ</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quan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trong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đây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diễn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trình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trao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đổi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giữa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quan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thông</a:t>
            </a:r>
            <a:r>
              <a:rPr lang="en-US" sz="1600" b="1" dirty="0">
                <a:latin typeface="Times New Roman" panose="02020603050405020304" pitchFamily="18" charset="0"/>
                <a:cs typeface="Times New Roman" panose="02020603050405020304" pitchFamily="18" charset="0"/>
              </a:rPr>
              <a:t> qua </a:t>
            </a:r>
            <a:r>
              <a:rPr lang="en-US" sz="1600" b="1" dirty="0" err="1">
                <a:latin typeface="Times New Roman" panose="02020603050405020304" pitchFamily="18" charset="0"/>
                <a:cs typeface="Times New Roman" panose="02020603050405020304" pitchFamily="18" charset="0"/>
              </a:rPr>
              <a:t>hệ</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thống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mao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mạch</a:t>
            </a:r>
            <a:r>
              <a:rPr lang="en-US" sz="1600" b="1" dirty="0">
                <a:latin typeface="Times New Roman" panose="02020603050405020304" pitchFamily="18" charset="0"/>
                <a:cs typeface="Times New Roman" panose="02020603050405020304" pitchFamily="18" charset="0"/>
              </a:rPr>
              <a:t>. Oxygen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dinh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dưỡng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cấp</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tế</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bào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mô</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quan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đồng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thời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nhận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thải</a:t>
            </a:r>
            <a:r>
              <a:rPr lang="en-US" sz="1600" b="1" dirty="0">
                <a:latin typeface="Times New Roman" panose="02020603050405020304" pitchFamily="18" charset="0"/>
                <a:cs typeface="Times New Roman" panose="02020603050405020304" pitchFamily="18" charset="0"/>
              </a:rPr>
              <a:t>, carbon dioxide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trở</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thành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máu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đỏ</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thẫm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chất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thải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vận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chuyển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cơ</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quan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bài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tiết</a:t>
            </a:r>
            <a:r>
              <a:rPr lang="en-US" sz="1600" b="1" dirty="0">
                <a:latin typeface="Times New Roman" panose="02020603050405020304" pitchFamily="18" charset="0"/>
                <a:cs typeface="Times New Roman" panose="02020603050405020304" pitchFamily="18" charset="0"/>
              </a:rPr>
              <a:t>, carbon dioxide </a:t>
            </a:r>
            <a:r>
              <a:rPr lang="en-US" sz="1600" b="1" dirty="0" err="1">
                <a:latin typeface="Times New Roman" panose="02020603050405020304" pitchFamily="18" charset="0"/>
                <a:cs typeface="Times New Roman" panose="02020603050405020304" pitchFamily="18" charset="0"/>
              </a:rPr>
              <a:t>theo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tĩnh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tim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đổ</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tâm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nhĩ</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phải</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853678"/>
            <a:ext cx="8229600" cy="3394472"/>
          </a:xfrm>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Book-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7510" y="666750"/>
            <a:ext cx="630690" cy="49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52400" y="133350"/>
            <a:ext cx="8839200" cy="400110"/>
          </a:xfrm>
          <a:prstGeom prst="rect">
            <a:avLst/>
          </a:prstGeom>
        </p:spPr>
        <p:txBody>
          <a:bodyPr wrap="square">
            <a:spAutoFit/>
          </a:bodyPr>
          <a:lstStyle/>
          <a:p>
            <a:r>
              <a:rPr lang="en-US" sz="2000" b="1" dirty="0">
                <a:solidFill>
                  <a:srgbClr val="FFFF00"/>
                </a:solidFill>
                <a:latin typeface="Times New Roman" panose="02020603050405020304" pitchFamily="18" charset="0"/>
                <a:cs typeface="Times New Roman" panose="02020603050405020304" pitchFamily="18" charset="0"/>
              </a:rPr>
              <a:t>3. QUÁ TRÌNH VẬN CHUYỂN CÁC CHẤT Ở ĐỘNG VẬT</a:t>
            </a:r>
            <a:endParaRPr lang="en-US" sz="2000" dirty="0">
              <a:solidFill>
                <a:srgbClr val="FFFF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52400" y="1200150"/>
            <a:ext cx="8839200" cy="1938992"/>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dưỡng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phẩm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nhờ</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qua </a:t>
            </a:r>
            <a:r>
              <a:rPr lang="en-US" sz="2400" b="1" dirty="0" err="1">
                <a:latin typeface="Times New Roman" panose="02020603050405020304" pitchFamily="18" charset="0"/>
                <a:cs typeface="Times New Roman" panose="02020603050405020304" pitchFamily="18" charset="0"/>
              </a:rPr>
              <a:t>vòng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vòng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linds(horizontal)">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19050"/>
            <a:ext cx="9220200" cy="514077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52400" y="133350"/>
            <a:ext cx="8839200" cy="400110"/>
          </a:xfrm>
          <a:prstGeom prst="rect">
            <a:avLst/>
          </a:prstGeom>
        </p:spPr>
        <p:txBody>
          <a:bodyPr wrap="square">
            <a:spAutoFit/>
          </a:bodyPr>
          <a:lstStyle/>
          <a:p>
            <a:r>
              <a:rPr lang="en-US" sz="2000" b="1" dirty="0">
                <a:solidFill>
                  <a:srgbClr val="FFFF00"/>
                </a:solidFill>
                <a:latin typeface="Times New Roman" panose="02020603050405020304" pitchFamily="18" charset="0"/>
                <a:cs typeface="Times New Roman" panose="02020603050405020304" pitchFamily="18" charset="0"/>
              </a:rPr>
              <a:t>3. QUÁ TRÌNH VẬN CHUYỂN CÁC CHẤT Ở ĐỘNG VẬT</a:t>
            </a:r>
            <a:endParaRPr lang="en-US" sz="2000" dirty="0">
              <a:solidFill>
                <a:srgbClr val="FFFF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895350"/>
            <a:ext cx="3962400" cy="4114800"/>
          </a:xfrm>
          <a:prstGeom prst="rect">
            <a:avLst/>
          </a:prstGeom>
        </p:spPr>
      </p:pic>
      <p:sp>
        <p:nvSpPr>
          <p:cNvPr id="2" name="Rectangle 1"/>
          <p:cNvSpPr/>
          <p:nvPr/>
        </p:nvSpPr>
        <p:spPr>
          <a:xfrm>
            <a:off x="152400" y="810039"/>
            <a:ext cx="4953000" cy="707886"/>
          </a:xfrm>
          <a:prstGeom prst="rect">
            <a:avLst/>
          </a:prstGeom>
        </p:spPr>
        <p:txBody>
          <a:bodyPr wrap="square">
            <a:spAutoFit/>
          </a:bodyPr>
          <a:lstStyle/>
          <a:p>
            <a:pPr lvl="0"/>
            <a:r>
              <a:rPr lang="en-US" sz="2000" b="1" i="1" kern="0" dirty="0">
                <a:solidFill>
                  <a:srgbClr val="FF5050"/>
                </a:solidFill>
                <a:latin typeface="Times New Roman" panose="02020603050405020304" pitchFamily="18" charset="0"/>
                <a:cs typeface="Times New Roman" panose="02020603050405020304" pitchFamily="18" charset="0"/>
              </a:rPr>
              <a:t>▼ </a:t>
            </a:r>
            <a:r>
              <a:rPr lang="en-US" sz="2000" b="1" i="1" dirty="0" err="1" smtClean="0">
                <a:solidFill>
                  <a:srgbClr val="FF5050"/>
                </a:solidFill>
                <a:latin typeface="Times New Roman" panose="02020603050405020304" pitchFamily="18" charset="0"/>
                <a:cs typeface="Times New Roman" panose="02020603050405020304" pitchFamily="18" charset="0"/>
              </a:rPr>
              <a:t>Tại</a:t>
            </a:r>
            <a:r>
              <a:rPr lang="en-US" sz="2000" b="1" i="1" dirty="0" smtClean="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sao</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nói</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hệ</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tuần</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hoàn</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là</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trung</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tâm</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trao</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đổi</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chất</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của</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cơ</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thể</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động</a:t>
            </a:r>
            <a:r>
              <a:rPr lang="en-US" sz="2000" b="1" i="1" dirty="0">
                <a:solidFill>
                  <a:srgbClr val="FF5050"/>
                </a:solidFill>
                <a:latin typeface="Times New Roman" panose="02020603050405020304" pitchFamily="18" charset="0"/>
                <a:cs typeface="Times New Roman" panose="02020603050405020304" pitchFamily="18" charset="0"/>
              </a:rPr>
              <a:t> </a:t>
            </a:r>
            <a:r>
              <a:rPr lang="en-US" sz="2000" b="1" i="1" dirty="0" err="1">
                <a:solidFill>
                  <a:srgbClr val="FF5050"/>
                </a:solidFill>
                <a:latin typeface="Times New Roman" panose="02020603050405020304" pitchFamily="18" charset="0"/>
                <a:cs typeface="Times New Roman" panose="02020603050405020304" pitchFamily="18" charset="0"/>
              </a:rPr>
              <a:t>vật</a:t>
            </a:r>
            <a:r>
              <a:rPr lang="en-US" sz="2000" b="1" i="1" dirty="0">
                <a:solidFill>
                  <a:srgbClr val="FF5050"/>
                </a:solidFill>
                <a:latin typeface="Times New Roman" panose="02020603050405020304" pitchFamily="18" charset="0"/>
                <a:cs typeface="Times New Roman" panose="02020603050405020304" pitchFamily="18" charset="0"/>
              </a:rPr>
              <a:t>?</a:t>
            </a:r>
            <a:endParaRPr lang="en-US" sz="2000" dirty="0">
              <a:solidFill>
                <a:srgbClr val="FF505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52400" y="1535251"/>
            <a:ext cx="4953000" cy="3170099"/>
          </a:xfrm>
          <a:prstGeom prst="rect">
            <a:avLst/>
          </a:prstGeom>
        </p:spPr>
        <p:txBody>
          <a:bodyPr wrap="square">
            <a:spAutoFit/>
          </a:bodyPr>
          <a:lstStyle/>
          <a:p>
            <a:r>
              <a:rPr lang="en-US" sz="2000" dirty="0" err="1">
                <a:latin typeface="Times New Roman" panose="02020603050405020304" pitchFamily="18" charset="0"/>
                <a:cs typeface="Times New Roman" panose="02020603050405020304" pitchFamily="18" charset="0"/>
              </a:rPr>
              <a:t>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vật</a:t>
            </a:r>
            <a:r>
              <a:rPr lang="en-US" sz="2000" dirty="0">
                <a:latin typeface="Times New Roman" panose="02020603050405020304" pitchFamily="18" charset="0"/>
                <a:cs typeface="Times New Roman" panose="02020603050405020304" pitchFamily="18" charset="0"/>
              </a:rPr>
              <a:t> do </a:t>
            </a:r>
            <a:r>
              <a:rPr lang="en-US" sz="2000" dirty="0" err="1">
                <a:latin typeface="Times New Roman" panose="02020603050405020304" pitchFamily="18" charset="0"/>
                <a:cs typeface="Times New Roman" panose="02020603050405020304" pitchFamily="18" charset="0"/>
              </a:rPr>
              <a:t>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Chẳng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oxygen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dưỡng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carbon dioxide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phẩm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chất</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tế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3313" y="-35132"/>
            <a:ext cx="9220200" cy="51407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41312" y="419040"/>
            <a:ext cx="4063933" cy="707886"/>
          </a:xfrm>
          <a:prstGeom prst="rect">
            <a:avLst/>
          </a:prstGeom>
        </p:spPr>
        <p:txBody>
          <a:bodyPr wrap="none">
            <a:spAutoFit/>
          </a:bodyPr>
          <a:lstStyle/>
          <a:p>
            <a:r>
              <a:rPr lang="en-US" sz="2000" b="1" dirty="0" err="1">
                <a:latin typeface="Times New Roman" panose="02020603050405020304" pitchFamily="18" charset="0"/>
                <a:cs typeface="Times New Roman" panose="02020603050405020304" pitchFamily="18" charset="0"/>
              </a:rPr>
              <a:t>H</a:t>
            </a:r>
            <a:r>
              <a:rPr lang="en-US" sz="2000" b="1" dirty="0" err="1" smtClean="0">
                <a:latin typeface="Times New Roman" panose="02020603050405020304" pitchFamily="18" charset="0"/>
                <a:cs typeface="Times New Roman" panose="02020603050405020304" pitchFamily="18" charset="0"/>
              </a:rPr>
              <a:t>oạt</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thảo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luận</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nhóm</a:t>
            </a:r>
            <a:r>
              <a:rPr lang="en-US" sz="2000" b="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(5 </a:t>
            </a:r>
            <a:r>
              <a:rPr lang="en-US" sz="2000" dirty="0" err="1">
                <a:latin typeface="Times New Roman" panose="02020603050405020304" pitchFamily="18" charset="0"/>
                <a:cs typeface="Times New Roman" panose="02020603050405020304" pitchFamily="18" charset="0"/>
              </a:rPr>
              <a:t>phút</a:t>
            </a:r>
            <a:r>
              <a:rPr lang="en-U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sp>
        <p:nvSpPr>
          <p:cNvPr id="9" name="Rectangle 8"/>
          <p:cNvSpPr/>
          <p:nvPr/>
        </p:nvSpPr>
        <p:spPr>
          <a:xfrm>
            <a:off x="152400" y="133350"/>
            <a:ext cx="8839200" cy="400110"/>
          </a:xfrm>
          <a:prstGeom prst="rect">
            <a:avLst/>
          </a:prstGeom>
        </p:spPr>
        <p:txBody>
          <a:bodyPr wrap="square">
            <a:spAutoFit/>
          </a:bodyPr>
          <a:lstStyle/>
          <a:p>
            <a:r>
              <a:rPr lang="en-US" sz="2000" b="1" dirty="0">
                <a:solidFill>
                  <a:srgbClr val="FFFF00"/>
                </a:solidFill>
                <a:latin typeface="Times New Roman" panose="02020603050405020304" pitchFamily="18" charset="0"/>
                <a:cs typeface="Times New Roman" panose="02020603050405020304" pitchFamily="18" charset="0"/>
              </a:rPr>
              <a:t>3. QUÁ TRÌNH VẬN CHUYỂN CÁC CHẤT Ở ĐỘNG VẬT</a:t>
            </a:r>
            <a:endParaRPr lang="en-US" sz="2000" dirty="0">
              <a:solidFill>
                <a:srgbClr val="FFFF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895350"/>
            <a:ext cx="3581400" cy="4114800"/>
          </a:xfrm>
          <a:prstGeom prst="rect">
            <a:avLst/>
          </a:prstGeom>
        </p:spPr>
      </p:pic>
      <p:sp>
        <p:nvSpPr>
          <p:cNvPr id="5" name="Rectangle 4"/>
          <p:cNvSpPr/>
          <p:nvPr/>
        </p:nvSpPr>
        <p:spPr>
          <a:xfrm>
            <a:off x="125896" y="803701"/>
            <a:ext cx="5310808" cy="646331"/>
          </a:xfrm>
          <a:prstGeom prst="rect">
            <a:avLst/>
          </a:prstGeom>
        </p:spPr>
        <p:txBody>
          <a:bodyPr wrap="square">
            <a:spAutoFit/>
          </a:bodyPr>
          <a:lstStyle/>
          <a:p>
            <a:pPr lvl="0"/>
            <a:r>
              <a:rPr lang="en-US" b="1" i="1" kern="0" dirty="0">
                <a:solidFill>
                  <a:srgbClr val="FF5050"/>
                </a:solidFill>
                <a:latin typeface="Times New Roman" panose="02020603050405020304" pitchFamily="18" charset="0"/>
                <a:cs typeface="Times New Roman" panose="02020603050405020304" pitchFamily="18" charset="0"/>
              </a:rPr>
              <a:t>▼</a:t>
            </a:r>
            <a:r>
              <a:rPr lang="en-US" b="1" i="1" kern="0" dirty="0">
                <a:solidFill>
                  <a:srgbClr val="FFC000"/>
                </a:solidFill>
                <a:latin typeface="Times New Roman" panose="02020603050405020304" pitchFamily="18" charset="0"/>
                <a:cs typeface="Times New Roman" panose="02020603050405020304" pitchFamily="18" charset="0"/>
              </a:rPr>
              <a:t> </a:t>
            </a:r>
            <a:r>
              <a:rPr lang="en-US" b="1" i="1" dirty="0" err="1" smtClean="0">
                <a:solidFill>
                  <a:srgbClr val="FF5050"/>
                </a:solidFill>
                <a:latin typeface="Times New Roman" panose="02020603050405020304" pitchFamily="18" charset="0"/>
                <a:cs typeface="Times New Roman" panose="02020603050405020304" pitchFamily="18" charset="0"/>
              </a:rPr>
              <a:t>Em</a:t>
            </a:r>
            <a:r>
              <a:rPr lang="en-US" b="1" i="1" dirty="0" smtClean="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hãy</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đề</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xuất</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một</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số</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biện</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pháp</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bảo</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vệ</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sức</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khoẻ</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hệ</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tiêu</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hoá</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và</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hệ</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tuần</a:t>
            </a:r>
            <a:r>
              <a:rPr lang="en-US" b="1" i="1" dirty="0">
                <a:solidFill>
                  <a:srgbClr val="FF5050"/>
                </a:solidFill>
                <a:latin typeface="Times New Roman" panose="02020603050405020304" pitchFamily="18" charset="0"/>
                <a:cs typeface="Times New Roman" panose="02020603050405020304" pitchFamily="18" charset="0"/>
              </a:rPr>
              <a:t> </a:t>
            </a:r>
            <a:r>
              <a:rPr lang="en-US" b="1" i="1" dirty="0" err="1">
                <a:solidFill>
                  <a:srgbClr val="FF5050"/>
                </a:solidFill>
                <a:latin typeface="Times New Roman" panose="02020603050405020304" pitchFamily="18" charset="0"/>
                <a:cs typeface="Times New Roman" panose="02020603050405020304" pitchFamily="18" charset="0"/>
              </a:rPr>
              <a:t>hoàn</a:t>
            </a:r>
            <a:r>
              <a:rPr lang="en-US" b="1" i="1" dirty="0">
                <a:solidFill>
                  <a:srgbClr val="FF5050"/>
                </a:solidFill>
                <a:latin typeface="Times New Roman" panose="02020603050405020304" pitchFamily="18" charset="0"/>
                <a:cs typeface="Times New Roman" panose="02020603050405020304" pitchFamily="18" charset="0"/>
              </a:rPr>
              <a:t>.</a:t>
            </a:r>
            <a:endParaRPr lang="en-US" dirty="0">
              <a:solidFill>
                <a:srgbClr val="FF505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6200" y="1352550"/>
            <a:ext cx="5360504" cy="3693319"/>
          </a:xfrm>
          <a:prstGeom prst="rect">
            <a:avLst/>
          </a:prstGeom>
        </p:spPr>
        <p:txBody>
          <a:bodyPr wrap="square">
            <a:spAutoFit/>
          </a:bodyPr>
          <a:lstStyle/>
          <a:p>
            <a:pPr lvl="0"/>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hoá</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bữa</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hay </a:t>
            </a:r>
            <a:r>
              <a:rPr lang="en-US" dirty="0" err="1">
                <a:latin typeface="Times New Roman" panose="02020603050405020304" pitchFamily="18" charset="0"/>
                <a:cs typeface="Times New Roman" panose="02020603050405020304" pitchFamily="18" charset="0"/>
              </a:rPr>
              <a:t>vận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rượu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bia</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ngủ</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rượu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thích</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xuyên</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cao</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04800" y="708958"/>
            <a:ext cx="8763000" cy="1938992"/>
          </a:xfrm>
          <a:prstGeom prst="rect">
            <a:avLst/>
          </a:prstGeom>
        </p:spPr>
        <p:txBody>
          <a:bodyPr wrap="square">
            <a:spAutoFit/>
          </a:bodyPr>
          <a:lstStyle/>
          <a:p>
            <a:pPr algn="just"/>
            <a:r>
              <a:rPr lang="vi-VN" sz="2000" b="1" dirty="0">
                <a:latin typeface="Times New Roman" panose="02020603050405020304" pitchFamily="18" charset="0"/>
                <a:cs typeface="Times New Roman" panose="02020603050405020304" pitchFamily="18" charset="0"/>
              </a:rPr>
              <a:t>Những người tiêu thụ nhiều các loại thực phẩm có chứa chất béo, đặc biệt là có hàm lượng cholesterol cao sẽ dễ mắc nhiều bệnh lí về hệ tiêu hoá và hệ tuần hoàn. Đối với hệ tiêu hoá: do chất béo được tiêu hoá chậm nên gây hiện tượng đầy hơi, đau dạ dày, ảnh hưởng đến hệ vi sinh vật có lợi trong đường ruột, … Đối với hệ tuần hoàn: tăng nguy cơ mắc các bệnh tim mạch như đột quỵ, xơ vữa động mạch, nhồi máu cơ tim, …</a:t>
            </a:r>
            <a:endParaRPr lang="en-US" sz="20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2647950"/>
            <a:ext cx="3149600" cy="23622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671619"/>
            <a:ext cx="3483354" cy="2338531"/>
          </a:xfrm>
          <a:prstGeom prst="rect">
            <a:avLst/>
          </a:prstGeom>
        </p:spPr>
      </p:pic>
      <p:sp>
        <p:nvSpPr>
          <p:cNvPr id="12" name="WordArt 9"/>
          <p:cNvSpPr>
            <a:spLocks noChangeArrowheads="1" noChangeShapeType="1" noTextEdit="1"/>
          </p:cNvSpPr>
          <p:nvPr/>
        </p:nvSpPr>
        <p:spPr bwMode="auto">
          <a:xfrm>
            <a:off x="2381250" y="133350"/>
            <a:ext cx="4019550" cy="523875"/>
          </a:xfrm>
          <a:prstGeom prst="rect">
            <a:avLst/>
          </a:prstGeom>
        </p:spPr>
        <p:txBody>
          <a:bodyPr wrap="none" fromWordArt="1">
            <a:prstTxWarp prst="textPlain">
              <a:avLst>
                <a:gd name="adj" fmla="val 50000"/>
              </a:avLst>
            </a:prstTxWarp>
          </a:bodyPr>
          <a:lstStyle/>
          <a:p>
            <a:pPr algn="ctr"/>
            <a:r>
              <a:rPr lang="en-US" sz="3600" b="1" kern="10" dirty="0" err="1"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Em</a:t>
            </a: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 </a:t>
            </a:r>
            <a:r>
              <a:rPr lang="en-US" sz="3600" b="1" kern="10" dirty="0" err="1"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có</a:t>
            </a: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 </a:t>
            </a:r>
            <a:r>
              <a:rPr lang="en-US" sz="3600" b="1" kern="10" dirty="0" err="1"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biết</a:t>
            </a:r>
            <a:r>
              <a:rPr lang="en-US" sz="3600" b="1" kern="10" dirty="0" smtClean="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rPr>
              <a:t>?</a:t>
            </a:r>
            <a:endParaRPr lang="en-US" sz="3600" b="1" kern="10" dirty="0">
              <a:ln w="9525">
                <a:solidFill>
                  <a:srgbClr val="FF0000"/>
                </a:solidFill>
                <a:round/>
              </a:ln>
              <a:solidFill>
                <a:srgbClr val="FFFF00"/>
              </a:solidFill>
              <a:effectLst>
                <a:outerShdw dist="45791" dir="2021404" algn="ctr" rotWithShape="0">
                  <a:srgbClr val="B2B2B2">
                    <a:alpha val="79999"/>
                  </a:srgbClr>
                </a:outerShdw>
              </a:effectLst>
              <a:latin typeface="Times New Roman" panose="02020603050405020304"/>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853678"/>
            <a:ext cx="8229600" cy="3394472"/>
          </a:xfrm>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62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6200" y="590550"/>
            <a:ext cx="4790735"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a. </a:t>
            </a:r>
            <a:r>
              <a:rPr lang="en-US" b="1" dirty="0" err="1" smtClean="0">
                <a:solidFill>
                  <a:srgbClr val="FF0000"/>
                </a:solidFill>
                <a:latin typeface="Times New Roman" panose="02020603050405020304" pitchFamily="18" charset="0"/>
                <a:cs typeface="Times New Roman" panose="02020603050405020304" pitchFamily="18" charset="0"/>
              </a:rPr>
              <a:t>Tìm</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cầu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dinh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dưỡng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của</a:t>
            </a:r>
            <a:r>
              <a:rPr lang="en-US" b="1" dirty="0">
                <a:solidFill>
                  <a:srgbClr val="FF0000"/>
                </a:solidFill>
                <a:latin typeface="Times New Roman" panose="02020603050405020304" pitchFamily="18" charset="0"/>
                <a:cs typeface="Times New Roman" panose="02020603050405020304" pitchFamily="18" charset="0"/>
              </a:rPr>
              <a:t> con </a:t>
            </a:r>
            <a:r>
              <a:rPr lang="en-US" b="1" dirty="0" err="1">
                <a:solidFill>
                  <a:srgbClr val="FF0000"/>
                </a:solidFill>
                <a:latin typeface="Times New Roman" panose="02020603050405020304" pitchFamily="18" charset="0"/>
                <a:cs typeface="Times New Roman" panose="02020603050405020304" pitchFamily="18" charset="0"/>
              </a:rPr>
              <a:t>người</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6200" y="928628"/>
            <a:ext cx="8915400" cy="2862322"/>
          </a:xfrm>
          <a:prstGeom prst="rect">
            <a:avLst/>
          </a:prstGeom>
        </p:spPr>
        <p:txBody>
          <a:bodyPr wrap="square">
            <a:spAutoFit/>
          </a:bodyPr>
          <a:lstStyle/>
          <a:p>
            <a:pPr algn="just"/>
            <a:r>
              <a:rPr lang="vi-VN" dirty="0">
                <a:latin typeface="+mj-lt"/>
              </a:rPr>
              <a:t>Nhu cầu dinh dưỡng ở động vật và người bao gồm nhu cầu về chất và nhu cầu về năng lượng để cung cấp cho các quá trình chuyển hoá cơ bản cũng như các hoạt động sống của cơ thể. Ở người, các chất dinh dưỡng và năng lượng được cung cấp cho cơ thể thông qua thức ăn. Nhu cầu dinh dưỡng ở người có thể thay đổi theo từng cá thể, từng giai đoạn phát triển, thậm chí là từng ngày, … Để xác định được nhu cầu dinh dưỡng của một người, cần dựa vào nhiều yếu tố khác nhau như: độ tuổi, giới tính, trạng thái sinh lí, cường độ hoạt động của cơ thể, … Sau khi xác định được nhu cầu dinh dưỡng, người ta có thể xây dựng một khẩu phần ăn phù hợp với mỗi người. Nếu cung cấp quá thừa hoặc quá thiếu chất dinh dưỡng sẽ gây hại cho cơ thể (ví dụ: ăn quá nhiều đồ ngọt có nguy cơ mắc bệnh béo phì, chế độ ăn thiếu iodine làm trẻ em chậm phát triển trí tuệ).</a:t>
            </a:r>
            <a:endParaRPr lang="en-US" dirty="0">
              <a:latin typeface="+mj-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853678"/>
            <a:ext cx="8229600" cy="3394472"/>
          </a:xfrm>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24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52400" y="1047750"/>
            <a:ext cx="8839200" cy="707886"/>
          </a:xfrm>
          <a:prstGeom prst="rect">
            <a:avLst/>
          </a:prstGeom>
        </p:spPr>
        <p:txBody>
          <a:bodyPr wrap="square">
            <a:spAutoFit/>
          </a:bodyPr>
          <a:lstStyle/>
          <a:p>
            <a:pPr algn="just"/>
            <a:r>
              <a:rPr lang="en-US" sz="2000" b="1" dirty="0" err="1" smtClean="0">
                <a:solidFill>
                  <a:srgbClr val="FFC000"/>
                </a:solidFill>
                <a:latin typeface="Times New Roman" panose="02020603050405020304" pitchFamily="18" charset="0"/>
                <a:cs typeface="Times New Roman" panose="02020603050405020304" pitchFamily="18" charset="0"/>
              </a:rPr>
              <a:t>Các</a:t>
            </a:r>
            <a:r>
              <a:rPr lang="en-US" sz="2000" b="1" dirty="0" smtClean="0">
                <a:solidFill>
                  <a:srgbClr val="FFC000"/>
                </a:solidFill>
                <a:latin typeface="Times New Roman" panose="02020603050405020304" pitchFamily="18" charset="0"/>
                <a:cs typeface="Times New Roman" panose="02020603050405020304" pitchFamily="18" charset="0"/>
              </a:rPr>
              <a:t> </a:t>
            </a:r>
            <a:r>
              <a:rPr lang="en-US" sz="2000" b="1" dirty="0" err="1" smtClean="0">
                <a:solidFill>
                  <a:srgbClr val="FFC000"/>
                </a:solidFill>
                <a:latin typeface="Times New Roman" panose="02020603050405020304" pitchFamily="18" charset="0"/>
                <a:cs typeface="Times New Roman" panose="02020603050405020304" pitchFamily="18" charset="0"/>
              </a:rPr>
              <a:t>nhóm</a:t>
            </a:r>
            <a:r>
              <a:rPr lang="en-US" sz="2000" b="1" dirty="0" smtClean="0">
                <a:solidFill>
                  <a:srgbClr val="FFC000"/>
                </a:solidFill>
                <a:latin typeface="Times New Roman" panose="02020603050405020304" pitchFamily="18" charset="0"/>
                <a:cs typeface="Times New Roman" panose="02020603050405020304" pitchFamily="18" charset="0"/>
              </a:rPr>
              <a:t> </a:t>
            </a:r>
            <a:r>
              <a:rPr lang="en-US" sz="2000" b="1" dirty="0" err="1" smtClean="0">
                <a:solidFill>
                  <a:srgbClr val="FFC000"/>
                </a:solidFill>
                <a:latin typeface="Times New Roman" panose="02020603050405020304" pitchFamily="18" charset="0"/>
                <a:cs typeface="Times New Roman" panose="02020603050405020304" pitchFamily="18" charset="0"/>
              </a:rPr>
              <a:t>sử</a:t>
            </a:r>
            <a:r>
              <a:rPr lang="en-US" sz="2000" b="1" dirty="0" smtClean="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dụng</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kĩ</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thuật</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khăn</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trải</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bàn</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mỗi</a:t>
            </a:r>
            <a:r>
              <a:rPr lang="en-US" sz="2000" b="1" dirty="0">
                <a:solidFill>
                  <a:srgbClr val="FFC000"/>
                </a:solidFill>
                <a:latin typeface="Times New Roman" panose="02020603050405020304" pitchFamily="18" charset="0"/>
                <a:cs typeface="Times New Roman" panose="02020603050405020304" pitchFamily="18" charset="0"/>
              </a:rPr>
              <a:t> HS </a:t>
            </a:r>
            <a:r>
              <a:rPr lang="en-US" sz="2000" b="1" dirty="0" err="1">
                <a:solidFill>
                  <a:srgbClr val="FFC000"/>
                </a:solidFill>
                <a:latin typeface="Times New Roman" panose="02020603050405020304" pitchFamily="18" charset="0"/>
                <a:cs typeface="Times New Roman" panose="02020603050405020304" pitchFamily="18" charset="0"/>
              </a:rPr>
              <a:t>viết</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ra</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giấy</a:t>
            </a:r>
            <a:r>
              <a:rPr lang="en-US" sz="2000" b="1" dirty="0">
                <a:solidFill>
                  <a:srgbClr val="FFC000"/>
                </a:solidFill>
                <a:latin typeface="Times New Roman" panose="02020603050405020304" pitchFamily="18" charset="0"/>
                <a:cs typeface="Times New Roman" panose="02020603050405020304" pitchFamily="18" charset="0"/>
              </a:rPr>
              <a:t> A4 </a:t>
            </a:r>
            <a:r>
              <a:rPr lang="en-US" sz="2000" b="1" dirty="0" err="1">
                <a:solidFill>
                  <a:srgbClr val="FFC000"/>
                </a:solidFill>
                <a:latin typeface="Times New Roman" panose="02020603050405020304" pitchFamily="18" charset="0"/>
                <a:cs typeface="Times New Roman" panose="02020603050405020304" pitchFamily="18" charset="0"/>
              </a:rPr>
              <a:t>hoặc</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giấy</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nháp</a:t>
            </a:r>
            <a:r>
              <a:rPr lang="en-US" sz="2000" b="1" dirty="0">
                <a:solidFill>
                  <a:srgbClr val="FFC000"/>
                </a:solidFill>
                <a:latin typeface="Times New Roman" panose="02020603050405020304" pitchFamily="18" charset="0"/>
                <a:cs typeface="Times New Roman" panose="02020603050405020304" pitchFamily="18" charset="0"/>
              </a:rPr>
              <a:t>; ý </a:t>
            </a:r>
            <a:r>
              <a:rPr lang="en-US" sz="2000" b="1" dirty="0" err="1">
                <a:solidFill>
                  <a:srgbClr val="FFC000"/>
                </a:solidFill>
                <a:latin typeface="Times New Roman" panose="02020603050405020304" pitchFamily="18" charset="0"/>
                <a:cs typeface="Times New Roman" panose="02020603050405020304" pitchFamily="18" charset="0"/>
              </a:rPr>
              <a:t>kiến</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thống</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nhất</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của</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nhóm</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viết</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vào</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một</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tờ</a:t>
            </a:r>
            <a:r>
              <a:rPr lang="en-US" sz="2000" b="1" dirty="0">
                <a:solidFill>
                  <a:srgbClr val="FFC000"/>
                </a:solidFill>
                <a:latin typeface="Times New Roman" panose="02020603050405020304" pitchFamily="18" charset="0"/>
                <a:cs typeface="Times New Roman" panose="02020603050405020304" pitchFamily="18" charset="0"/>
              </a:rPr>
              <a:t> </a:t>
            </a:r>
            <a:r>
              <a:rPr lang="en-US" sz="2000" b="1" dirty="0" err="1">
                <a:solidFill>
                  <a:srgbClr val="FFC000"/>
                </a:solidFill>
                <a:latin typeface="Times New Roman" panose="02020603050405020304" pitchFamily="18" charset="0"/>
                <a:cs typeface="Times New Roman" panose="02020603050405020304" pitchFamily="18" charset="0"/>
              </a:rPr>
              <a:t>giấy</a:t>
            </a:r>
            <a:r>
              <a:rPr lang="en-US" sz="2000" b="1" dirty="0">
                <a:solidFill>
                  <a:srgbClr val="FFC000"/>
                </a:solidFill>
                <a:latin typeface="Times New Roman" panose="02020603050405020304" pitchFamily="18" charset="0"/>
                <a:cs typeface="Times New Roman" panose="02020603050405020304" pitchFamily="18" charset="0"/>
              </a:rPr>
              <a:t> A4 </a:t>
            </a:r>
            <a:r>
              <a:rPr lang="en-US" sz="2000" b="1" dirty="0" err="1">
                <a:solidFill>
                  <a:srgbClr val="FFC000"/>
                </a:solidFill>
                <a:latin typeface="Times New Roman" panose="02020603050405020304" pitchFamily="18" charset="0"/>
                <a:cs typeface="Times New Roman" panose="02020603050405020304" pitchFamily="18" charset="0"/>
              </a:rPr>
              <a:t>khác</a:t>
            </a:r>
            <a:r>
              <a:rPr lang="en-US" sz="2000" b="1" dirty="0">
                <a:solidFill>
                  <a:srgbClr val="FFC000"/>
                </a:solidFill>
                <a:latin typeface="Times New Roman" panose="02020603050405020304" pitchFamily="18" charset="0"/>
                <a:cs typeface="Times New Roman" panose="02020603050405020304" pitchFamily="18" charset="0"/>
              </a:rPr>
              <a:t>)</a:t>
            </a:r>
            <a:endParaRPr lang="en-US" sz="2000" b="1" dirty="0">
              <a:solidFill>
                <a:srgbClr val="FFC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2807548" y="666750"/>
            <a:ext cx="4185761" cy="400110"/>
          </a:xfrm>
          <a:prstGeom prst="rect">
            <a:avLst/>
          </a:prstGeom>
        </p:spPr>
        <p:txBody>
          <a:bodyPr wrap="none">
            <a:spAutoFit/>
          </a:bodyPr>
          <a:lstStyle/>
          <a:p>
            <a:r>
              <a:rPr lang="en-US" sz="2000" b="1" dirty="0" err="1">
                <a:solidFill>
                  <a:schemeClr val="accent2"/>
                </a:solidFill>
                <a:latin typeface="Times New Roman" panose="02020603050405020304" pitchFamily="18" charset="0"/>
                <a:cs typeface="Times New Roman" panose="02020603050405020304" pitchFamily="18" charset="0"/>
              </a:rPr>
              <a:t>H</a:t>
            </a:r>
            <a:r>
              <a:rPr lang="en-US" sz="2000" b="1" dirty="0" err="1" smtClean="0">
                <a:solidFill>
                  <a:schemeClr val="accent2"/>
                </a:solidFill>
                <a:latin typeface="Times New Roman" panose="02020603050405020304" pitchFamily="18" charset="0"/>
                <a:cs typeface="Times New Roman" panose="02020603050405020304" pitchFamily="18" charset="0"/>
              </a:rPr>
              <a:t>oạt</a:t>
            </a:r>
            <a:r>
              <a:rPr lang="en-US" sz="2000" b="1" dirty="0" smtClean="0">
                <a:solidFill>
                  <a:schemeClr val="accent2"/>
                </a:solidFill>
                <a:latin typeface="Times New Roman" panose="02020603050405020304" pitchFamily="18" charset="0"/>
                <a:cs typeface="Times New Roman" panose="02020603050405020304" pitchFamily="18" charset="0"/>
              </a:rPr>
              <a:t> </a:t>
            </a:r>
            <a:r>
              <a:rPr lang="en-US" sz="2000" b="1" dirty="0" err="1">
                <a:solidFill>
                  <a:schemeClr val="accent2"/>
                </a:solidFill>
                <a:latin typeface="Times New Roman" panose="02020603050405020304" pitchFamily="18" charset="0"/>
                <a:cs typeface="Times New Roman" panose="02020603050405020304" pitchFamily="18" charset="0"/>
              </a:rPr>
              <a:t>động</a:t>
            </a:r>
            <a:r>
              <a:rPr lang="en-US" sz="2000" b="1" dirty="0">
                <a:solidFill>
                  <a:schemeClr val="accent2"/>
                </a:solidFill>
                <a:latin typeface="Times New Roman" panose="02020603050405020304" pitchFamily="18" charset="0"/>
                <a:cs typeface="Times New Roman" panose="02020603050405020304" pitchFamily="18" charset="0"/>
              </a:rPr>
              <a:t> </a:t>
            </a:r>
            <a:r>
              <a:rPr lang="en-US" sz="2000" b="1" dirty="0" err="1">
                <a:solidFill>
                  <a:schemeClr val="accent2"/>
                </a:solidFill>
                <a:latin typeface="Times New Roman" panose="02020603050405020304" pitchFamily="18" charset="0"/>
                <a:cs typeface="Times New Roman" panose="02020603050405020304" pitchFamily="18" charset="0"/>
              </a:rPr>
              <a:t>thảo</a:t>
            </a:r>
            <a:r>
              <a:rPr lang="en-US" sz="2000" b="1" dirty="0">
                <a:solidFill>
                  <a:schemeClr val="accent2"/>
                </a:solidFill>
                <a:latin typeface="Times New Roman" panose="02020603050405020304" pitchFamily="18" charset="0"/>
                <a:cs typeface="Times New Roman" panose="02020603050405020304" pitchFamily="18" charset="0"/>
              </a:rPr>
              <a:t> </a:t>
            </a:r>
            <a:r>
              <a:rPr lang="en-US" sz="2000" b="1" dirty="0" err="1">
                <a:solidFill>
                  <a:schemeClr val="accent2"/>
                </a:solidFill>
                <a:latin typeface="Times New Roman" panose="02020603050405020304" pitchFamily="18" charset="0"/>
                <a:cs typeface="Times New Roman" panose="02020603050405020304" pitchFamily="18" charset="0"/>
              </a:rPr>
              <a:t>luận</a:t>
            </a:r>
            <a:r>
              <a:rPr lang="en-US" sz="2000" b="1" dirty="0">
                <a:solidFill>
                  <a:schemeClr val="accent2"/>
                </a:solidFill>
                <a:latin typeface="Times New Roman" panose="02020603050405020304" pitchFamily="18" charset="0"/>
                <a:cs typeface="Times New Roman" panose="02020603050405020304" pitchFamily="18" charset="0"/>
              </a:rPr>
              <a:t> </a:t>
            </a:r>
            <a:r>
              <a:rPr lang="en-US" sz="2000" b="1" dirty="0" err="1" smtClean="0">
                <a:solidFill>
                  <a:schemeClr val="accent2"/>
                </a:solidFill>
                <a:latin typeface="Times New Roman" panose="02020603050405020304" pitchFamily="18" charset="0"/>
                <a:cs typeface="Times New Roman" panose="02020603050405020304" pitchFamily="18" charset="0"/>
              </a:rPr>
              <a:t>nhóm</a:t>
            </a:r>
            <a:r>
              <a:rPr lang="en-US" sz="2000" b="1" dirty="0" smtClean="0">
                <a:solidFill>
                  <a:schemeClr val="accent2"/>
                </a:solidFill>
                <a:latin typeface="Times New Roman" panose="02020603050405020304" pitchFamily="18" charset="0"/>
                <a:cs typeface="Times New Roman" panose="02020603050405020304" pitchFamily="18" charset="0"/>
              </a:rPr>
              <a:t> ( 5 </a:t>
            </a:r>
            <a:r>
              <a:rPr lang="en-US" sz="2000" b="1" dirty="0" err="1" smtClean="0">
                <a:solidFill>
                  <a:schemeClr val="accent2"/>
                </a:solidFill>
                <a:latin typeface="Times New Roman" panose="02020603050405020304" pitchFamily="18" charset="0"/>
                <a:cs typeface="Times New Roman" panose="02020603050405020304" pitchFamily="18" charset="0"/>
              </a:rPr>
              <a:t>phút</a:t>
            </a:r>
            <a:r>
              <a:rPr lang="en-US" sz="2000" b="1" dirty="0" smtClean="0">
                <a:solidFill>
                  <a:schemeClr val="accent2"/>
                </a:solidFill>
                <a:latin typeface="Times New Roman" panose="02020603050405020304" pitchFamily="18" charset="0"/>
                <a:cs typeface="Times New Roman" panose="02020603050405020304" pitchFamily="18" charset="0"/>
              </a:rPr>
              <a:t> )</a:t>
            </a:r>
            <a:endParaRPr lang="en-US" sz="2000" b="1" dirty="0">
              <a:solidFill>
                <a:schemeClr val="accent2"/>
              </a:solidFill>
              <a:latin typeface="Times New Roman" panose="02020603050405020304" pitchFamily="18" charset="0"/>
              <a:cs typeface="Times New Roman" panose="02020603050405020304" pitchFamily="18" charset="0"/>
            </a:endParaRPr>
          </a:p>
        </p:txBody>
      </p:sp>
      <p:sp>
        <p:nvSpPr>
          <p:cNvPr id="7" name="Rectangle 6"/>
          <p:cNvSpPr/>
          <p:nvPr/>
        </p:nvSpPr>
        <p:spPr>
          <a:xfrm>
            <a:off x="152400" y="1657350"/>
            <a:ext cx="8839200" cy="2246769"/>
          </a:xfrm>
          <a:prstGeom prst="rect">
            <a:avLst/>
          </a:prstGeom>
        </p:spPr>
        <p:txBody>
          <a:bodyPr wrap="square">
            <a:spAutoFit/>
          </a:bodyPr>
          <a:lstStyle/>
          <a:p>
            <a:r>
              <a:rPr lang="vi-VN" sz="2000" b="1" i="1" dirty="0" smtClean="0">
                <a:solidFill>
                  <a:srgbClr val="FF0000"/>
                </a:solidFill>
                <a:latin typeface="Times New Roman" panose="02020603050405020304" pitchFamily="18" charset="0"/>
                <a:cs typeface="Times New Roman" panose="02020603050405020304" pitchFamily="18" charset="0"/>
              </a:rPr>
              <a:t>11</a:t>
            </a:r>
            <a:r>
              <a:rPr lang="en-US" sz="2000" b="1" i="1" dirty="0" smtClean="0">
                <a:solidFill>
                  <a:srgbClr val="FF0000"/>
                </a:solidFill>
                <a:latin typeface="Times New Roman" panose="02020603050405020304" pitchFamily="18" charset="0"/>
                <a:cs typeface="Times New Roman" panose="02020603050405020304" pitchFamily="18" charset="0"/>
              </a:rPr>
              <a:t>.</a:t>
            </a:r>
            <a:r>
              <a:rPr lang="vi-VN" sz="2000" b="1" i="1" dirty="0" smtClean="0">
                <a:solidFill>
                  <a:srgbClr val="FF0000"/>
                </a:solidFill>
                <a:latin typeface="Times New Roman" panose="02020603050405020304" pitchFamily="18" charset="0"/>
                <a:cs typeface="Times New Roman" panose="02020603050405020304" pitchFamily="18" charset="0"/>
              </a:rPr>
              <a:t> </a:t>
            </a:r>
            <a:r>
              <a:rPr lang="vi-VN" sz="2000" b="1" i="1" dirty="0">
                <a:solidFill>
                  <a:srgbClr val="FF0000"/>
                </a:solidFill>
                <a:latin typeface="Times New Roman" panose="02020603050405020304" pitchFamily="18" charset="0"/>
                <a:cs typeface="Times New Roman" panose="02020603050405020304" pitchFamily="18" charset="0"/>
              </a:rPr>
              <a:t>Hãy dự đoán nhu cầu dinh dưỡng của các đối tượng sau đây cao hay thấp. Giải thích. </a:t>
            </a:r>
            <a:endParaRPr lang="en-US" sz="2000" b="1" i="1" dirty="0" smtClean="0">
              <a:solidFill>
                <a:srgbClr val="FF0000"/>
              </a:solidFill>
              <a:latin typeface="Times New Roman" panose="02020603050405020304" pitchFamily="18" charset="0"/>
              <a:cs typeface="Times New Roman" panose="02020603050405020304" pitchFamily="18" charset="0"/>
            </a:endParaRPr>
          </a:p>
          <a:p>
            <a:pPr marL="342900" indent="-342900">
              <a:buAutoNum type="alphaLcParenR"/>
            </a:pPr>
            <a:r>
              <a:rPr lang="vi-VN" sz="2000" b="1" dirty="0" smtClean="0">
                <a:latin typeface="Times New Roman" panose="02020603050405020304" pitchFamily="18" charset="0"/>
                <a:cs typeface="Times New Roman" panose="02020603050405020304" pitchFamily="18" charset="0"/>
              </a:rPr>
              <a:t>Thợ </a:t>
            </a:r>
            <a:r>
              <a:rPr lang="vi-VN" sz="2000" b="1" dirty="0">
                <a:latin typeface="Times New Roman" panose="02020603050405020304" pitchFamily="18" charset="0"/>
                <a:cs typeface="Times New Roman" panose="02020603050405020304" pitchFamily="18" charset="0"/>
              </a:rPr>
              <a:t>xây dựng</a:t>
            </a:r>
            <a:r>
              <a:rPr lang="vi-VN" sz="2000" b="1" dirty="0" smtClean="0">
                <a:latin typeface="Times New Roman" panose="02020603050405020304" pitchFamily="18" charset="0"/>
                <a:cs typeface="Times New Roman" panose="02020603050405020304" pitchFamily="18" charset="0"/>
              </a:rPr>
              <a:t>.</a:t>
            </a:r>
            <a:endParaRPr lang="en-US" sz="2000" b="1" dirty="0" smtClean="0">
              <a:latin typeface="Times New Roman" panose="02020603050405020304" pitchFamily="18" charset="0"/>
              <a:cs typeface="Times New Roman" panose="02020603050405020304" pitchFamily="18" charset="0"/>
            </a:endParaRPr>
          </a:p>
          <a:p>
            <a:pPr marL="342900" indent="-342900">
              <a:buAutoNum type="alphaLcParenR"/>
            </a:pPr>
            <a:r>
              <a:rPr lang="vi-VN" sz="2000" b="1" dirty="0" smtClean="0">
                <a:latin typeface="Times New Roman" panose="02020603050405020304" pitchFamily="18" charset="0"/>
                <a:cs typeface="Times New Roman" panose="02020603050405020304" pitchFamily="18" charset="0"/>
              </a:rPr>
              <a:t>Nhân </a:t>
            </a:r>
            <a:r>
              <a:rPr lang="vi-VN" sz="2000" b="1" dirty="0">
                <a:latin typeface="Times New Roman" panose="02020603050405020304" pitchFamily="18" charset="0"/>
                <a:cs typeface="Times New Roman" panose="02020603050405020304" pitchFamily="18" charset="0"/>
              </a:rPr>
              <a:t>viên văn phòng. </a:t>
            </a:r>
            <a:endParaRPr lang="en-US" sz="2000" b="1" dirty="0" smtClean="0">
              <a:latin typeface="Times New Roman" panose="02020603050405020304" pitchFamily="18" charset="0"/>
              <a:cs typeface="Times New Roman" panose="02020603050405020304" pitchFamily="18" charset="0"/>
            </a:endParaRPr>
          </a:p>
          <a:p>
            <a:pPr marL="342900" indent="-342900">
              <a:buAutoNum type="alphaLcParenR"/>
            </a:pPr>
            <a:r>
              <a:rPr lang="vi-VN" sz="2000" b="1" dirty="0" smtClean="0">
                <a:latin typeface="Times New Roman" panose="02020603050405020304" pitchFamily="18" charset="0"/>
                <a:cs typeface="Times New Roman" panose="02020603050405020304" pitchFamily="18" charset="0"/>
              </a:rPr>
              <a:t>Trẻ </a:t>
            </a:r>
            <a:r>
              <a:rPr lang="vi-VN" sz="2000" b="1" dirty="0">
                <a:latin typeface="Times New Roman" panose="02020603050405020304" pitchFamily="18" charset="0"/>
                <a:cs typeface="Times New Roman" panose="02020603050405020304" pitchFamily="18" charset="0"/>
              </a:rPr>
              <a:t>ở tuổi dậy thì. </a:t>
            </a:r>
            <a:endParaRPr lang="en-US" sz="2000" b="1" dirty="0" smtClean="0">
              <a:latin typeface="Times New Roman" panose="02020603050405020304" pitchFamily="18" charset="0"/>
              <a:cs typeface="Times New Roman" panose="02020603050405020304" pitchFamily="18" charset="0"/>
            </a:endParaRPr>
          </a:p>
          <a:p>
            <a:pPr marL="342900" indent="-342900">
              <a:buAutoNum type="alphaLcParenR"/>
            </a:pPr>
            <a:r>
              <a:rPr lang="vi-VN" sz="2000" b="1" dirty="0" smtClean="0">
                <a:latin typeface="Times New Roman" panose="02020603050405020304" pitchFamily="18" charset="0"/>
                <a:cs typeface="Times New Roman" panose="02020603050405020304" pitchFamily="18" charset="0"/>
              </a:rPr>
              <a:t>Phụ </a:t>
            </a:r>
            <a:r>
              <a:rPr lang="vi-VN" sz="2000" b="1" dirty="0">
                <a:latin typeface="Times New Roman" panose="02020603050405020304" pitchFamily="18" charset="0"/>
                <a:cs typeface="Times New Roman" panose="02020603050405020304" pitchFamily="18" charset="0"/>
              </a:rPr>
              <a:t>nữ mang thai. </a:t>
            </a:r>
            <a:endParaRPr lang="en-US" sz="2000" b="1" dirty="0" smtClean="0">
              <a:latin typeface="Times New Roman" panose="02020603050405020304" pitchFamily="18" charset="0"/>
              <a:cs typeface="Times New Roman" panose="02020603050405020304" pitchFamily="18" charset="0"/>
            </a:endParaRPr>
          </a:p>
          <a:p>
            <a:r>
              <a:rPr lang="vi-VN" sz="2000" b="1" i="1" dirty="0" smtClean="0">
                <a:solidFill>
                  <a:srgbClr val="FF0000"/>
                </a:solidFill>
                <a:latin typeface="Times New Roman" panose="02020603050405020304" pitchFamily="18" charset="0"/>
                <a:cs typeface="Times New Roman" panose="02020603050405020304" pitchFamily="18" charset="0"/>
              </a:rPr>
              <a:t>12</a:t>
            </a:r>
            <a:r>
              <a:rPr lang="en-US" sz="2000" b="1" i="1" dirty="0">
                <a:solidFill>
                  <a:srgbClr val="FF0000"/>
                </a:solidFill>
                <a:latin typeface="Times New Roman" panose="02020603050405020304" pitchFamily="18" charset="0"/>
                <a:cs typeface="Times New Roman" panose="02020603050405020304" pitchFamily="18" charset="0"/>
              </a:rPr>
              <a:t>.</a:t>
            </a:r>
            <a:r>
              <a:rPr lang="vi-VN" sz="2000" b="1" i="1" dirty="0" smtClean="0">
                <a:solidFill>
                  <a:srgbClr val="FF0000"/>
                </a:solidFill>
                <a:latin typeface="Times New Roman" panose="02020603050405020304" pitchFamily="18" charset="0"/>
                <a:cs typeface="Times New Roman" panose="02020603050405020304" pitchFamily="18" charset="0"/>
              </a:rPr>
              <a:t> </a:t>
            </a:r>
            <a:r>
              <a:rPr lang="vi-VN" sz="2000" b="1" i="1" dirty="0">
                <a:solidFill>
                  <a:srgbClr val="FF0000"/>
                </a:solidFill>
                <a:latin typeface="Times New Roman" panose="02020603050405020304" pitchFamily="18" charset="0"/>
                <a:cs typeface="Times New Roman" panose="02020603050405020304" pitchFamily="18" charset="0"/>
              </a:rPr>
              <a:t>Cho ví dụ về những tác hại của việc thừa hoặc thiếu các chất dinh </a:t>
            </a:r>
            <a:r>
              <a:rPr lang="vi-VN" sz="2000" b="1" i="1" dirty="0" smtClean="0">
                <a:solidFill>
                  <a:srgbClr val="FF0000"/>
                </a:solidFill>
                <a:latin typeface="Times New Roman" panose="02020603050405020304" pitchFamily="18" charset="0"/>
                <a:cs typeface="Times New Roman" panose="02020603050405020304" pitchFamily="18" charset="0"/>
              </a:rPr>
              <a:t>dưỡn</a:t>
            </a:r>
            <a:r>
              <a:rPr lang="en-US" sz="2000" b="1" i="1" dirty="0" smtClean="0">
                <a:solidFill>
                  <a:srgbClr val="FF0000"/>
                </a:solidFill>
                <a:latin typeface="Times New Roman" panose="02020603050405020304" pitchFamily="18" charset="0"/>
                <a:cs typeface="Times New Roman" panose="02020603050405020304" pitchFamily="18" charset="0"/>
              </a:rPr>
              <a:t>g.</a:t>
            </a:r>
            <a:endParaRPr lang="en-US" sz="2000" b="1" i="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853678"/>
            <a:ext cx="8229600" cy="3394472"/>
          </a:xfrm>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24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52400" y="617875"/>
            <a:ext cx="8839200" cy="4247317"/>
          </a:xfrm>
          <a:prstGeom prst="rect">
            <a:avLst/>
          </a:prstGeom>
        </p:spPr>
        <p:txBody>
          <a:bodyPr wrap="square">
            <a:spAutoFit/>
          </a:bodyPr>
          <a:lstStyle/>
          <a:p>
            <a:pPr algn="just"/>
            <a:r>
              <a:rPr lang="vi-VN" b="1" i="1" dirty="0" smtClean="0">
                <a:solidFill>
                  <a:srgbClr val="FF0000"/>
                </a:solidFill>
                <a:latin typeface="Times New Roman" panose="02020603050405020304" pitchFamily="18" charset="0"/>
                <a:cs typeface="Times New Roman" panose="02020603050405020304" pitchFamily="18" charset="0"/>
              </a:rPr>
              <a:t>11</a:t>
            </a:r>
            <a:r>
              <a:rPr lang="en-US" b="1" i="1" dirty="0" smtClean="0">
                <a:solidFill>
                  <a:srgbClr val="FF0000"/>
                </a:solidFill>
                <a:latin typeface="Times New Roman" panose="02020603050405020304" pitchFamily="18" charset="0"/>
                <a:cs typeface="Times New Roman" panose="02020603050405020304" pitchFamily="18" charset="0"/>
              </a:rPr>
              <a:t>.</a:t>
            </a:r>
            <a:r>
              <a:rPr lang="vi-VN" b="1" i="1" dirty="0" smtClean="0">
                <a:solidFill>
                  <a:srgbClr val="FF0000"/>
                </a:solidFill>
                <a:latin typeface="Times New Roman" panose="02020603050405020304" pitchFamily="18" charset="0"/>
                <a:cs typeface="Times New Roman" panose="02020603050405020304" pitchFamily="18" charset="0"/>
              </a:rPr>
              <a:t> </a:t>
            </a:r>
            <a:r>
              <a:rPr lang="vi-VN" b="1" i="1" dirty="0">
                <a:solidFill>
                  <a:srgbClr val="FF0000"/>
                </a:solidFill>
                <a:latin typeface="Times New Roman" panose="02020603050405020304" pitchFamily="18" charset="0"/>
                <a:cs typeface="Times New Roman" panose="02020603050405020304" pitchFamily="18" charset="0"/>
              </a:rPr>
              <a:t>Hãy dự đoán nhu cầu dinh dưỡng của các đối tượng sau đây cao hay thấp. Giải thích. </a:t>
            </a:r>
            <a:endParaRPr lang="en-US" b="1" i="1" dirty="0" smtClean="0">
              <a:solidFill>
                <a:srgbClr val="FF0000"/>
              </a:solidFill>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a. </a:t>
            </a:r>
            <a:r>
              <a:rPr lang="en-US" b="1" dirty="0" err="1" smtClean="0">
                <a:latin typeface="Times New Roman" panose="02020603050405020304" pitchFamily="18" charset="0"/>
                <a:cs typeface="Times New Roman" panose="02020603050405020304" pitchFamily="18" charset="0"/>
              </a:rPr>
              <a:t>Thợ</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dựng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vì</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những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nặng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có</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cao</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b. </a:t>
            </a:r>
            <a:r>
              <a:rPr lang="en-US" b="1" dirty="0" err="1" smtClean="0">
                <a:latin typeface="Times New Roman" panose="02020603050405020304" pitchFamily="18" charset="0"/>
                <a:cs typeface="Times New Roman" panose="02020603050405020304" pitchFamily="18" charset="0"/>
              </a:rPr>
              <a:t>Nhân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vừa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đủ</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vì</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họ</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nặng</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c. </a:t>
            </a:r>
            <a:r>
              <a:rPr lang="en-US" b="1" dirty="0" err="1" smtClean="0">
                <a:latin typeface="Times New Roman" panose="02020603050405020304" pitchFamily="18" charset="0"/>
                <a:cs typeface="Times New Roman" panose="02020603050405020304" pitchFamily="18" charset="0"/>
              </a:rPr>
              <a:t>Trẻ</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ở </a:t>
            </a:r>
            <a:r>
              <a:rPr lang="en-US" b="1" dirty="0" err="1">
                <a:latin typeface="Times New Roman" panose="02020603050405020304" pitchFamily="18" charset="0"/>
                <a:cs typeface="Times New Roman" panose="02020603050405020304" pitchFamily="18" charset="0"/>
              </a:rPr>
              <a:t>tuổi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dậy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thì</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cao</a:t>
            </a:r>
            <a:r>
              <a:rPr lang="en-US" b="1" dirty="0">
                <a:latin typeface="Times New Roman" panose="02020603050405020304" pitchFamily="18" charset="0"/>
                <a:cs typeface="Times New Roman" panose="02020603050405020304" pitchFamily="18" charset="0"/>
              </a:rPr>
              <a:t> do </a:t>
            </a:r>
            <a:r>
              <a:rPr lang="en-US" b="1" dirty="0" err="1">
                <a:latin typeface="Times New Roman" panose="02020603050405020304" pitchFamily="18" charset="0"/>
                <a:cs typeface="Times New Roman" panose="02020603050405020304" pitchFamily="18" charset="0"/>
              </a:rPr>
              <a:t>đây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đoạn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nhiều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trưởng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phát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triển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nhanh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chóng</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d. </a:t>
            </a:r>
            <a:r>
              <a:rPr lang="en-US" b="1" dirty="0" err="1" smtClean="0">
                <a:latin typeface="Times New Roman" panose="02020603050405020304" pitchFamily="18" charset="0"/>
                <a:cs typeface="Times New Roman" panose="02020603050405020304" pitchFamily="18" charset="0"/>
              </a:rPr>
              <a:t>Phụ</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nữ</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vì</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ngoài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việc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mẹ</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còn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nhi</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algn="just"/>
            <a:r>
              <a:rPr lang="vi-VN" b="1" i="1" dirty="0" smtClean="0">
                <a:solidFill>
                  <a:srgbClr val="FF0000"/>
                </a:solidFill>
                <a:latin typeface="Times New Roman" panose="02020603050405020304" pitchFamily="18" charset="0"/>
                <a:cs typeface="Times New Roman" panose="02020603050405020304" pitchFamily="18" charset="0"/>
              </a:rPr>
              <a:t>12</a:t>
            </a:r>
            <a:r>
              <a:rPr lang="en-US" b="1" i="1" dirty="0">
                <a:solidFill>
                  <a:srgbClr val="FF0000"/>
                </a:solidFill>
                <a:latin typeface="Times New Roman" panose="02020603050405020304" pitchFamily="18" charset="0"/>
                <a:cs typeface="Times New Roman" panose="02020603050405020304" pitchFamily="18" charset="0"/>
              </a:rPr>
              <a:t>.</a:t>
            </a:r>
            <a:r>
              <a:rPr lang="vi-VN" b="1" i="1" dirty="0" smtClean="0">
                <a:solidFill>
                  <a:srgbClr val="FF0000"/>
                </a:solidFill>
                <a:latin typeface="Times New Roman" panose="02020603050405020304" pitchFamily="18" charset="0"/>
                <a:cs typeface="Times New Roman" panose="02020603050405020304" pitchFamily="18" charset="0"/>
              </a:rPr>
              <a:t> </a:t>
            </a:r>
            <a:r>
              <a:rPr lang="vi-VN" b="1" i="1" dirty="0">
                <a:solidFill>
                  <a:srgbClr val="FF0000"/>
                </a:solidFill>
                <a:latin typeface="Times New Roman" panose="02020603050405020304" pitchFamily="18" charset="0"/>
                <a:cs typeface="Times New Roman" panose="02020603050405020304" pitchFamily="18" charset="0"/>
              </a:rPr>
              <a:t>Cho ví dụ về những tác hại của việc thừa hoặc thiếu các chất dinh </a:t>
            </a:r>
            <a:r>
              <a:rPr lang="vi-VN" b="1" i="1" dirty="0" smtClean="0">
                <a:solidFill>
                  <a:srgbClr val="FF0000"/>
                </a:solidFill>
                <a:latin typeface="Times New Roman" panose="02020603050405020304" pitchFamily="18" charset="0"/>
                <a:cs typeface="Times New Roman" panose="02020603050405020304" pitchFamily="18" charset="0"/>
              </a:rPr>
              <a:t>dưỡn</a:t>
            </a:r>
            <a:r>
              <a:rPr lang="en-US" b="1" i="1" dirty="0" smtClean="0">
                <a:solidFill>
                  <a:srgbClr val="FF0000"/>
                </a:solidFill>
                <a:latin typeface="Times New Roman" panose="02020603050405020304" pitchFamily="18" charset="0"/>
                <a:cs typeface="Times New Roman" panose="02020603050405020304" pitchFamily="18" charset="0"/>
              </a:rPr>
              <a:t>g.</a:t>
            </a:r>
            <a:endParaRPr lang="en-US" b="1" i="1" dirty="0" smtClean="0">
              <a:solidFill>
                <a:srgbClr val="FF0000"/>
              </a:solidFill>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Thừa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như</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béo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phì</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thừa</a:t>
            </a:r>
            <a:r>
              <a:rPr lang="en-US" b="1" dirty="0">
                <a:latin typeface="Times New Roman" panose="02020603050405020304" pitchFamily="18" charset="0"/>
                <a:cs typeface="Times New Roman" panose="02020603050405020304" pitchFamily="18" charset="0"/>
              </a:rPr>
              <a:t> lipid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mạch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thừa</a:t>
            </a:r>
            <a:r>
              <a:rPr lang="en-US" b="1" dirty="0">
                <a:latin typeface="Times New Roman" panose="02020603050405020304" pitchFamily="18" charset="0"/>
                <a:cs typeface="Times New Roman" panose="02020603050405020304" pitchFamily="18" charset="0"/>
              </a:rPr>
              <a:t> glucose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tiểu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đường</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lvl="0" algn="just"/>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Thiếu</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thiếu</a:t>
            </a:r>
            <a:r>
              <a:rPr lang="en-US" b="1" dirty="0">
                <a:latin typeface="Times New Roman" panose="02020603050405020304" pitchFamily="18" charset="0"/>
                <a:cs typeface="Times New Roman" panose="02020603050405020304" pitchFamily="18" charset="0"/>
              </a:rPr>
              <a:t> iodine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như</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bướu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cổ</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thiếu</a:t>
            </a:r>
            <a:r>
              <a:rPr lang="en-US" b="1" dirty="0">
                <a:latin typeface="Times New Roman" panose="02020603050405020304" pitchFamily="18" charset="0"/>
                <a:cs typeface="Times New Roman" panose="02020603050405020304" pitchFamily="18" charset="0"/>
              </a:rPr>
              <a:t> vitamin c </a:t>
            </a:r>
            <a:r>
              <a:rPr lang="en-US" b="1" dirty="0" err="1">
                <a:latin typeface="Times New Roman" panose="02020603050405020304" pitchFamily="18" charset="0"/>
                <a:cs typeface="Times New Roman" panose="02020603050405020304" pitchFamily="18" charset="0"/>
              </a:rPr>
              <a:t>làm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giảm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thiếu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sắt</a:t>
            </a:r>
            <a:r>
              <a:rPr lang="en-US" b="1" dirty="0">
                <a:latin typeface="Times New Roman" panose="02020603050405020304" pitchFamily="18" charset="0"/>
                <a:cs typeface="Times New Roman" panose="02020603050405020304" pitchFamily="18" charset="0"/>
              </a:rPr>
              <a:t>, vitamin B12, </a:t>
            </a:r>
            <a:r>
              <a:rPr lang="en-US" b="1" dirty="0" err="1">
                <a:latin typeface="Times New Roman" panose="02020603050405020304" pitchFamily="18" charset="0"/>
                <a:cs typeface="Times New Roman" panose="02020603050405020304" pitchFamily="18" charset="0"/>
              </a:rPr>
              <a:t>folate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dẫn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thiếu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máu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thiếu</a:t>
            </a:r>
            <a:r>
              <a:rPr lang="en-US" b="1" dirty="0">
                <a:latin typeface="Times New Roman" panose="02020603050405020304" pitchFamily="18" charset="0"/>
                <a:cs typeface="Times New Roman" panose="02020603050405020304" pitchFamily="18" charset="0"/>
              </a:rPr>
              <a:t> vitamin A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mắt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2400" y="1504950"/>
            <a:ext cx="8839200" cy="1323439"/>
          </a:xfrm>
          <a:prstGeom prst="rect">
            <a:avLst/>
          </a:prstGeom>
        </p:spPr>
        <p:txBody>
          <a:bodyPr wrap="square">
            <a:spAutoFit/>
          </a:bodyPr>
          <a:lstStyle/>
          <a:p>
            <a:r>
              <a:rPr lang="vi-VN" sz="2000" b="1" dirty="0">
                <a:latin typeface="Times New Roman" panose="02020603050405020304" pitchFamily="18" charset="0"/>
                <a:cs typeface="Times New Roman" panose="02020603050405020304" pitchFamily="18" charset="0"/>
              </a:rPr>
              <a:t>• Nhu cầu dinh dưỡng của mỗi người là khác nhau tuỳ thuộc vào độ tuổi, trạng thái sinh lí, giới tính, hoạt động hằng ngày, … Để cơ thể hoạt động bình thường, cần có chế độ dinh dưỡng hợp lí, không ăn quá thừa hoặc quá thiếu các chất cần thiết.</a:t>
            </a:r>
            <a:endParaRPr lang="en-US"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762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76200" y="590550"/>
            <a:ext cx="4790735"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a. </a:t>
            </a:r>
            <a:r>
              <a:rPr lang="en-US" b="1" dirty="0" err="1" smtClean="0">
                <a:solidFill>
                  <a:srgbClr val="FF0000"/>
                </a:solidFill>
                <a:latin typeface="Times New Roman" panose="02020603050405020304" pitchFamily="18" charset="0"/>
                <a:cs typeface="Times New Roman" panose="02020603050405020304" pitchFamily="18" charset="0"/>
              </a:rPr>
              <a:t>Tìm</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cầu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dinh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dưỡng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của</a:t>
            </a:r>
            <a:r>
              <a:rPr lang="en-US" b="1" dirty="0">
                <a:solidFill>
                  <a:srgbClr val="FF0000"/>
                </a:solidFill>
                <a:latin typeface="Times New Roman" panose="02020603050405020304" pitchFamily="18" charset="0"/>
                <a:cs typeface="Times New Roman" panose="02020603050405020304" pitchFamily="18" charset="0"/>
              </a:rPr>
              <a:t> con </a:t>
            </a:r>
            <a:r>
              <a:rPr lang="en-US" b="1" dirty="0" err="1">
                <a:solidFill>
                  <a:srgbClr val="FF0000"/>
                </a:solidFill>
                <a:latin typeface="Times New Roman" panose="02020603050405020304" pitchFamily="18" charset="0"/>
                <a:cs typeface="Times New Roman" panose="02020603050405020304" pitchFamily="18" charset="0"/>
              </a:rPr>
              <a:t>người</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9" name="Picture 8" descr="Book-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7510" y="938214"/>
            <a:ext cx="630690" cy="49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0"/>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38200" y="971550"/>
            <a:ext cx="7772400" cy="461665"/>
          </a:xfrm>
          <a:prstGeom prst="rect">
            <a:avLst/>
          </a:prstGeom>
        </p:spPr>
        <p:txBody>
          <a:bodyPr wrap="square">
            <a:spAutoFit/>
          </a:bodyPr>
          <a:lstStyle/>
          <a:p>
            <a:pPr algn="ctr"/>
            <a:r>
              <a:rPr lang="en-US" sz="2400" b="1" dirty="0" smtClean="0">
                <a:solidFill>
                  <a:srgbClr val="FF0000"/>
                </a:solidFill>
                <a:latin typeface="Times New Roman" panose="02020603050405020304" pitchFamily="18" charset="0"/>
                <a:cs typeface="Times New Roman" panose="02020603050405020304" pitchFamily="18" charset="0"/>
              </a:rPr>
              <a:t>KHỞI ĐỘNG:</a:t>
            </a:r>
            <a:endParaRPr lang="en-US" sz="2400" dirty="0">
              <a:solidFill>
                <a:schemeClr val="accent6">
                  <a:lumMod val="60000"/>
                  <a:lumOff val="40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62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2400" y="590550"/>
            <a:ext cx="3886641"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b. </a:t>
            </a:r>
            <a:r>
              <a:rPr lang="en-US" b="1" dirty="0" err="1" smtClean="0">
                <a:solidFill>
                  <a:srgbClr val="FF0000"/>
                </a:solidFill>
                <a:latin typeface="Times New Roman" panose="02020603050405020304" pitchFamily="18" charset="0"/>
                <a:cs typeface="Times New Roman" panose="02020603050405020304" pitchFamily="18" charset="0"/>
              </a:rPr>
              <a:t>Tìm</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vấn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vệ</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sinh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uống</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4744085" y="2153285"/>
            <a:ext cx="4247515" cy="2704465"/>
          </a:xfrm>
          <a:prstGeom prst="rect">
            <a:avLst/>
          </a:prstGeom>
        </p:spPr>
      </p:pic>
      <p:sp>
        <p:nvSpPr>
          <p:cNvPr id="3" name="Rectangle 2"/>
          <p:cNvSpPr/>
          <p:nvPr/>
        </p:nvSpPr>
        <p:spPr>
          <a:xfrm>
            <a:off x="96078" y="1200150"/>
            <a:ext cx="8971722" cy="923330"/>
          </a:xfrm>
          <a:prstGeom prst="rect">
            <a:avLst/>
          </a:prstGeom>
        </p:spPr>
        <p:txBody>
          <a:bodyPr wrap="square">
            <a:spAutoFit/>
          </a:bodyPr>
          <a:lstStyle/>
          <a:p>
            <a:pPr algn="just"/>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dụng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phương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pháp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kết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hợp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kĩ</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thuật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kĩ</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thuật</a:t>
            </a:r>
            <a:r>
              <a:rPr lang="en-US" b="1" dirty="0">
                <a:latin typeface="Times New Roman" panose="02020603050405020304" pitchFamily="18" charset="0"/>
                <a:cs typeface="Times New Roman" panose="02020603050405020304" pitchFamily="18" charset="0"/>
              </a:rPr>
              <a:t> KWLH, </a:t>
            </a:r>
            <a:r>
              <a:rPr lang="en-US" b="1" dirty="0" err="1" smtClean="0">
                <a:latin typeface="Times New Roman" panose="02020603050405020304" pitchFamily="18" charset="0"/>
                <a:cs typeface="Times New Roman" panose="02020603050405020304" pitchFamily="18" charset="0"/>
              </a:rPr>
              <a:t>thảo</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luận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phẩm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bị</a:t>
            </a:r>
            <a:r>
              <a:rPr lang="en-US" b="1" dirty="0">
                <a:latin typeface="Times New Roman" panose="02020603050405020304" pitchFamily="18" charset="0"/>
                <a:cs typeface="Times New Roman" panose="02020603050405020304" pitchFamily="18" charset="0"/>
              </a:rPr>
              <a:t> ô </a:t>
            </a:r>
            <a:r>
              <a:rPr lang="en-US" b="1" dirty="0" err="1">
                <a:latin typeface="Times New Roman" panose="02020603050405020304" pitchFamily="18" charset="0"/>
                <a:cs typeface="Times New Roman" panose="02020603050405020304" pitchFamily="18" charset="0"/>
              </a:rPr>
              <a:t>nhiễm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pháp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đảm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vệ</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uống</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8" name="Rectangle 7"/>
          <p:cNvSpPr/>
          <p:nvPr/>
        </p:nvSpPr>
        <p:spPr>
          <a:xfrm>
            <a:off x="2807548" y="895350"/>
            <a:ext cx="4185761" cy="400110"/>
          </a:xfrm>
          <a:prstGeom prst="rect">
            <a:avLst/>
          </a:prstGeom>
        </p:spPr>
        <p:txBody>
          <a:bodyPr wrap="none">
            <a:spAutoFit/>
          </a:bodyPr>
          <a:lstStyle/>
          <a:p>
            <a:r>
              <a:rPr lang="en-US" sz="2000" b="1" dirty="0" err="1">
                <a:solidFill>
                  <a:schemeClr val="accent2"/>
                </a:solidFill>
                <a:latin typeface="Times New Roman" panose="02020603050405020304" pitchFamily="18" charset="0"/>
                <a:cs typeface="Times New Roman" panose="02020603050405020304" pitchFamily="18" charset="0"/>
              </a:rPr>
              <a:t>H</a:t>
            </a:r>
            <a:r>
              <a:rPr lang="en-US" sz="2000" b="1" dirty="0" err="1" smtClean="0">
                <a:solidFill>
                  <a:schemeClr val="accent2"/>
                </a:solidFill>
                <a:latin typeface="Times New Roman" panose="02020603050405020304" pitchFamily="18" charset="0"/>
                <a:cs typeface="Times New Roman" panose="02020603050405020304" pitchFamily="18" charset="0"/>
              </a:rPr>
              <a:t>oạt</a:t>
            </a:r>
            <a:r>
              <a:rPr lang="en-US" sz="2000" b="1" dirty="0" smtClean="0">
                <a:solidFill>
                  <a:schemeClr val="accent2"/>
                </a:solidFill>
                <a:latin typeface="Times New Roman" panose="02020603050405020304" pitchFamily="18" charset="0"/>
                <a:cs typeface="Times New Roman" panose="02020603050405020304" pitchFamily="18" charset="0"/>
              </a:rPr>
              <a:t> </a:t>
            </a:r>
            <a:r>
              <a:rPr lang="en-US" sz="2000" b="1" dirty="0" err="1">
                <a:solidFill>
                  <a:schemeClr val="accent2"/>
                </a:solidFill>
                <a:latin typeface="Times New Roman" panose="02020603050405020304" pitchFamily="18" charset="0"/>
                <a:cs typeface="Times New Roman" panose="02020603050405020304" pitchFamily="18" charset="0"/>
              </a:rPr>
              <a:t>động</a:t>
            </a:r>
            <a:r>
              <a:rPr lang="en-US" sz="2000" b="1" dirty="0">
                <a:solidFill>
                  <a:schemeClr val="accent2"/>
                </a:solidFill>
                <a:latin typeface="Times New Roman" panose="02020603050405020304" pitchFamily="18" charset="0"/>
                <a:cs typeface="Times New Roman" panose="02020603050405020304" pitchFamily="18" charset="0"/>
              </a:rPr>
              <a:t> </a:t>
            </a:r>
            <a:r>
              <a:rPr lang="en-US" sz="2000" b="1" dirty="0" err="1">
                <a:solidFill>
                  <a:schemeClr val="accent2"/>
                </a:solidFill>
                <a:latin typeface="Times New Roman" panose="02020603050405020304" pitchFamily="18" charset="0"/>
                <a:cs typeface="Times New Roman" panose="02020603050405020304" pitchFamily="18" charset="0"/>
              </a:rPr>
              <a:t>thảo</a:t>
            </a:r>
            <a:r>
              <a:rPr lang="en-US" sz="2000" b="1" dirty="0">
                <a:solidFill>
                  <a:schemeClr val="accent2"/>
                </a:solidFill>
                <a:latin typeface="Times New Roman" panose="02020603050405020304" pitchFamily="18" charset="0"/>
                <a:cs typeface="Times New Roman" panose="02020603050405020304" pitchFamily="18" charset="0"/>
              </a:rPr>
              <a:t> </a:t>
            </a:r>
            <a:r>
              <a:rPr lang="en-US" sz="2000" b="1" dirty="0" err="1">
                <a:solidFill>
                  <a:schemeClr val="accent2"/>
                </a:solidFill>
                <a:latin typeface="Times New Roman" panose="02020603050405020304" pitchFamily="18" charset="0"/>
                <a:cs typeface="Times New Roman" panose="02020603050405020304" pitchFamily="18" charset="0"/>
              </a:rPr>
              <a:t>luận</a:t>
            </a:r>
            <a:r>
              <a:rPr lang="en-US" sz="2000" b="1" dirty="0">
                <a:solidFill>
                  <a:schemeClr val="accent2"/>
                </a:solidFill>
                <a:latin typeface="Times New Roman" panose="02020603050405020304" pitchFamily="18" charset="0"/>
                <a:cs typeface="Times New Roman" panose="02020603050405020304" pitchFamily="18" charset="0"/>
              </a:rPr>
              <a:t> </a:t>
            </a:r>
            <a:r>
              <a:rPr lang="en-US" sz="2000" b="1" dirty="0" err="1" smtClean="0">
                <a:solidFill>
                  <a:schemeClr val="accent2"/>
                </a:solidFill>
                <a:latin typeface="Times New Roman" panose="02020603050405020304" pitchFamily="18" charset="0"/>
                <a:cs typeface="Times New Roman" panose="02020603050405020304" pitchFamily="18" charset="0"/>
              </a:rPr>
              <a:t>nhóm</a:t>
            </a:r>
            <a:r>
              <a:rPr lang="en-US" sz="2000" b="1" dirty="0" smtClean="0">
                <a:solidFill>
                  <a:schemeClr val="accent2"/>
                </a:solidFill>
                <a:latin typeface="Times New Roman" panose="02020603050405020304" pitchFamily="18" charset="0"/>
                <a:cs typeface="Times New Roman" panose="02020603050405020304" pitchFamily="18" charset="0"/>
              </a:rPr>
              <a:t> ( 9 </a:t>
            </a:r>
            <a:r>
              <a:rPr lang="en-US" sz="2000" b="1" dirty="0" err="1" smtClean="0">
                <a:solidFill>
                  <a:schemeClr val="accent2"/>
                </a:solidFill>
                <a:latin typeface="Times New Roman" panose="02020603050405020304" pitchFamily="18" charset="0"/>
                <a:cs typeface="Times New Roman" panose="02020603050405020304" pitchFamily="18" charset="0"/>
              </a:rPr>
              <a:t>phút</a:t>
            </a:r>
            <a:r>
              <a:rPr lang="en-US" sz="2000" b="1" dirty="0" smtClean="0">
                <a:solidFill>
                  <a:schemeClr val="accent2"/>
                </a:solidFill>
                <a:latin typeface="Times New Roman" panose="02020603050405020304" pitchFamily="18" charset="0"/>
                <a:cs typeface="Times New Roman" panose="02020603050405020304" pitchFamily="18" charset="0"/>
              </a:rPr>
              <a:t> )</a:t>
            </a:r>
            <a:endParaRPr lang="en-US" sz="2000" b="1" dirty="0">
              <a:solidFill>
                <a:schemeClr val="accent2"/>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nvGraphicFramePr>
        <p:xfrm>
          <a:off x="228600" y="2186154"/>
          <a:ext cx="4014451" cy="2747796"/>
        </p:xfrm>
        <a:graphic>
          <a:graphicData uri="http://schemas.openxmlformats.org/drawingml/2006/table">
            <a:tbl>
              <a:tblPr firstRow="1" firstCol="1" bandRow="1">
                <a:tableStyleId>{5C22544A-7EE6-4342-B048-85BDC9FD1C3A}</a:tableStyleId>
              </a:tblPr>
              <a:tblGrid>
                <a:gridCol w="1005634"/>
                <a:gridCol w="1000693"/>
                <a:gridCol w="1000693"/>
                <a:gridCol w="1007431"/>
              </a:tblGrid>
              <a:tr h="201215">
                <a:tc>
                  <a:txBody>
                    <a:bodyPr/>
                    <a:lstStyle/>
                    <a:p>
                      <a:pPr indent="254000">
                        <a:lnSpc>
                          <a:spcPct val="130000"/>
                        </a:lnSpc>
                        <a:spcAft>
                          <a:spcPts val="0"/>
                        </a:spcAft>
                      </a:pPr>
                      <a:r>
                        <a:rPr lang="en-US" sz="1300">
                          <a:effectLst/>
                          <a:latin typeface="Times New Roman" panose="02020603050405020304" pitchFamily="18" charset="0"/>
                          <a:cs typeface="Times New Roman" panose="02020603050405020304" pitchFamily="18" charset="0"/>
                        </a:rPr>
                        <a:t>K</a:t>
                      </a:r>
                      <a:endParaRPr lang="en-US" sz="90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nchor="b"/>
                </a:tc>
                <a:tc>
                  <a:txBody>
                    <a:bodyPr/>
                    <a:lstStyle/>
                    <a:p>
                      <a:pPr indent="254000" algn="ctr">
                        <a:lnSpc>
                          <a:spcPct val="130000"/>
                        </a:lnSpc>
                        <a:spcAft>
                          <a:spcPts val="0"/>
                        </a:spcAft>
                      </a:pPr>
                      <a:r>
                        <a:rPr lang="en-US" sz="1300">
                          <a:effectLst/>
                          <a:latin typeface="Times New Roman" panose="02020603050405020304" pitchFamily="18" charset="0"/>
                          <a:cs typeface="Times New Roman" panose="02020603050405020304" pitchFamily="18" charset="0"/>
                        </a:rPr>
                        <a:t>w</a:t>
                      </a:r>
                      <a:endParaRPr lang="en-US" sz="90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nchor="b"/>
                </a:tc>
                <a:tc>
                  <a:txBody>
                    <a:bodyPr/>
                    <a:lstStyle/>
                    <a:p>
                      <a:pPr indent="254000" algn="ctr">
                        <a:lnSpc>
                          <a:spcPct val="130000"/>
                        </a:lnSpc>
                        <a:spcAft>
                          <a:spcPts val="0"/>
                        </a:spcAft>
                      </a:pPr>
                      <a:r>
                        <a:rPr lang="en-US" sz="1300">
                          <a:effectLst/>
                          <a:latin typeface="Times New Roman" panose="02020603050405020304" pitchFamily="18" charset="0"/>
                          <a:cs typeface="Times New Roman" panose="02020603050405020304" pitchFamily="18" charset="0"/>
                        </a:rPr>
                        <a:t>L</a:t>
                      </a:r>
                      <a:endParaRPr lang="en-US" sz="90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nchor="b"/>
                </a:tc>
                <a:tc>
                  <a:txBody>
                    <a:bodyPr/>
                    <a:lstStyle/>
                    <a:p>
                      <a:pPr indent="254000" algn="ctr">
                        <a:lnSpc>
                          <a:spcPct val="130000"/>
                        </a:lnSpc>
                        <a:spcAft>
                          <a:spcPts val="0"/>
                        </a:spcAft>
                      </a:pPr>
                      <a:r>
                        <a:rPr lang="en-US" sz="1300">
                          <a:effectLst/>
                          <a:latin typeface="Times New Roman" panose="02020603050405020304" pitchFamily="18" charset="0"/>
                          <a:cs typeface="Times New Roman" panose="02020603050405020304" pitchFamily="18" charset="0"/>
                        </a:rPr>
                        <a:t>H</a:t>
                      </a:r>
                      <a:endParaRPr lang="en-US" sz="90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nchor="b"/>
                </a:tc>
              </a:tr>
              <a:tr h="2490240">
                <a:tc>
                  <a:txBody>
                    <a:bodyPr/>
                    <a:lstStyle/>
                    <a:p>
                      <a:pPr indent="254000">
                        <a:lnSpc>
                          <a:spcPct val="130000"/>
                        </a:lnSpc>
                        <a:spcAft>
                          <a:spcPts val="0"/>
                        </a:spcAft>
                      </a:pPr>
                      <a:endParaRPr lang="en-US" sz="900" dirty="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tc>
                <a:tc>
                  <a:txBody>
                    <a:bodyPr/>
                    <a:lstStyle/>
                    <a:p>
                      <a:pPr marL="0" lvl="0" indent="0" algn="just">
                        <a:lnSpc>
                          <a:spcPct val="130000"/>
                        </a:lnSpc>
                        <a:spcAft>
                          <a:spcPts val="0"/>
                        </a:spcAft>
                        <a:buClr>
                          <a:srgbClr val="000000"/>
                        </a:buClr>
                        <a:buSzPts val="1100"/>
                        <a:buFont typeface="Symbol" panose="05050102010706020507"/>
                        <a:buNone/>
                        <a:tabLst>
                          <a:tab pos="130175" algn="l"/>
                        </a:tabLst>
                      </a:pPr>
                      <a:endParaRPr lang="en-US" sz="900" u="none" strike="noStrike" spc="0" dirty="0">
                        <a:effectLst/>
                        <a:latin typeface="Times New Roman" panose="02020603050405020304" pitchFamily="18" charset="0"/>
                        <a:ea typeface="Arial" panose="020B0604020202020204"/>
                        <a:cs typeface="Times New Roman" panose="02020603050405020304" pitchFamily="18" charset="0"/>
                      </a:endParaRPr>
                    </a:p>
                  </a:txBody>
                  <a:tcPr marL="5977" marR="5977" marT="0" marB="0"/>
                </a:tc>
                <a:tc>
                  <a:txBody>
                    <a:bodyPr/>
                    <a:lstStyle/>
                    <a:p>
                      <a:pPr indent="254000" algn="just">
                        <a:lnSpc>
                          <a:spcPct val="130000"/>
                        </a:lnSpc>
                        <a:spcAft>
                          <a:spcPts val="0"/>
                        </a:spcAft>
                      </a:pPr>
                      <a:endParaRPr lang="en-US" sz="900" dirty="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tc>
                <a:tc>
                  <a:txBody>
                    <a:bodyPr/>
                    <a:lstStyle/>
                    <a:p>
                      <a:pPr indent="254000">
                        <a:lnSpc>
                          <a:spcPct val="130000"/>
                        </a:lnSpc>
                        <a:spcAft>
                          <a:spcPts val="0"/>
                        </a:spcAft>
                      </a:pPr>
                      <a:endParaRPr lang="en-US" sz="900" dirty="0">
                        <a:effectLst/>
                        <a:latin typeface="Times New Roman" panose="02020603050405020304" pitchFamily="18" charset="0"/>
                        <a:ea typeface="Segoe UI" panose="020B0502040204020203"/>
                        <a:cs typeface="Times New Roman" panose="02020603050405020304" pitchFamily="18" charset="0"/>
                      </a:endParaRPr>
                    </a:p>
                  </a:txBody>
                  <a:tcPr marL="5977" marR="5977" marT="0" marB="0"/>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62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2400" y="590550"/>
            <a:ext cx="3886641"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b. </a:t>
            </a:r>
            <a:r>
              <a:rPr lang="en-US" b="1" dirty="0" err="1" smtClean="0">
                <a:solidFill>
                  <a:srgbClr val="FF0000"/>
                </a:solidFill>
                <a:latin typeface="Times New Roman" panose="02020603050405020304" pitchFamily="18" charset="0"/>
                <a:cs typeface="Times New Roman" panose="02020603050405020304" pitchFamily="18" charset="0"/>
              </a:rPr>
              <a:t>Tìm</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vấn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vệ</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sinh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uống</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5486400" y="1047750"/>
            <a:ext cx="3581400" cy="3810001"/>
          </a:xfrm>
          <a:prstGeom prst="rect">
            <a:avLst/>
          </a:prstGeom>
        </p:spPr>
      </p:pic>
      <p:graphicFrame>
        <p:nvGraphicFramePr>
          <p:cNvPr id="9" name="Table 8"/>
          <p:cNvGraphicFramePr>
            <a:graphicFrameLocks noGrp="1"/>
          </p:cNvGraphicFramePr>
          <p:nvPr/>
        </p:nvGraphicFramePr>
        <p:xfrm>
          <a:off x="76200" y="1047750"/>
          <a:ext cx="5257799" cy="3859340"/>
        </p:xfrm>
        <a:graphic>
          <a:graphicData uri="http://schemas.openxmlformats.org/drawingml/2006/table">
            <a:tbl>
              <a:tblPr firstRow="1" firstCol="1" bandRow="1">
                <a:tableStyleId>{5C22544A-7EE6-4342-B048-85BDC9FD1C3A}</a:tableStyleId>
              </a:tblPr>
              <a:tblGrid>
                <a:gridCol w="1340488"/>
                <a:gridCol w="1251633"/>
                <a:gridCol w="1332839"/>
                <a:gridCol w="1332839"/>
              </a:tblGrid>
              <a:tr h="266755">
                <a:tc>
                  <a:txBody>
                    <a:bodyPr/>
                    <a:lstStyle/>
                    <a:p>
                      <a:pPr indent="254000" algn="ctr">
                        <a:lnSpc>
                          <a:spcPct val="130000"/>
                        </a:lnSpc>
                        <a:spcAft>
                          <a:spcPts val="0"/>
                        </a:spcAft>
                      </a:pPr>
                      <a:r>
                        <a:rPr lang="en-US" sz="1400" dirty="0">
                          <a:effectLst/>
                        </a:rPr>
                        <a:t>K</a:t>
                      </a:r>
                      <a:endParaRPr lang="en-US" sz="1000" dirty="0">
                        <a:effectLst/>
                        <a:latin typeface="Segoe UI" panose="020B0502040204020203"/>
                        <a:ea typeface="Segoe UI" panose="020B0502040204020203"/>
                        <a:cs typeface="Times New Roman" panose="02020603050405020304"/>
                      </a:endParaRPr>
                    </a:p>
                  </a:txBody>
                  <a:tcPr marL="6350" marR="6350" marT="0" marB="0" anchor="b"/>
                </a:tc>
                <a:tc>
                  <a:txBody>
                    <a:bodyPr/>
                    <a:lstStyle/>
                    <a:p>
                      <a:pPr indent="254000" algn="ctr">
                        <a:lnSpc>
                          <a:spcPct val="130000"/>
                        </a:lnSpc>
                        <a:spcAft>
                          <a:spcPts val="0"/>
                        </a:spcAft>
                      </a:pPr>
                      <a:r>
                        <a:rPr lang="en-US" sz="1400">
                          <a:effectLst/>
                        </a:rPr>
                        <a:t>w</a:t>
                      </a:r>
                      <a:endParaRPr lang="en-US" sz="1000">
                        <a:effectLst/>
                        <a:latin typeface="Segoe UI" panose="020B0502040204020203"/>
                        <a:ea typeface="Segoe UI" panose="020B0502040204020203"/>
                        <a:cs typeface="Times New Roman" panose="02020603050405020304"/>
                      </a:endParaRPr>
                    </a:p>
                  </a:txBody>
                  <a:tcPr marL="6350" marR="6350" marT="0" marB="0" anchor="b"/>
                </a:tc>
                <a:tc>
                  <a:txBody>
                    <a:bodyPr/>
                    <a:lstStyle/>
                    <a:p>
                      <a:pPr indent="254000" algn="ctr">
                        <a:lnSpc>
                          <a:spcPct val="130000"/>
                        </a:lnSpc>
                        <a:spcAft>
                          <a:spcPts val="0"/>
                        </a:spcAft>
                      </a:pPr>
                      <a:r>
                        <a:rPr lang="en-US" sz="1400" dirty="0">
                          <a:effectLst/>
                        </a:rPr>
                        <a:t>L</a:t>
                      </a:r>
                      <a:endParaRPr lang="en-US" sz="1000" dirty="0">
                        <a:effectLst/>
                        <a:latin typeface="Segoe UI" panose="020B0502040204020203"/>
                        <a:ea typeface="Segoe UI" panose="020B0502040204020203"/>
                        <a:cs typeface="Times New Roman" panose="02020603050405020304"/>
                      </a:endParaRPr>
                    </a:p>
                  </a:txBody>
                  <a:tcPr marL="6350" marR="6350" marT="0" marB="0" anchor="b"/>
                </a:tc>
                <a:tc>
                  <a:txBody>
                    <a:bodyPr/>
                    <a:lstStyle/>
                    <a:p>
                      <a:pPr indent="254000" algn="ctr">
                        <a:lnSpc>
                          <a:spcPct val="130000"/>
                        </a:lnSpc>
                        <a:spcAft>
                          <a:spcPts val="0"/>
                        </a:spcAft>
                      </a:pPr>
                      <a:r>
                        <a:rPr lang="en-US" sz="1400">
                          <a:effectLst/>
                        </a:rPr>
                        <a:t>H</a:t>
                      </a:r>
                      <a:endParaRPr lang="en-US" sz="1000">
                        <a:effectLst/>
                        <a:latin typeface="Segoe UI" panose="020B0502040204020203"/>
                        <a:ea typeface="Segoe UI" panose="020B0502040204020203"/>
                        <a:cs typeface="Times New Roman" panose="02020603050405020304"/>
                      </a:endParaRPr>
                    </a:p>
                  </a:txBody>
                  <a:tcPr marL="6350" marR="6350" marT="0" marB="0" anchor="b"/>
                </a:tc>
              </a:tr>
              <a:tr h="3476634">
                <a:tc>
                  <a:txBody>
                    <a:bodyPr/>
                    <a:lstStyle/>
                    <a:p>
                      <a:pPr indent="254000" algn="just">
                        <a:lnSpc>
                          <a:spcPct val="130000"/>
                        </a:lnSpc>
                        <a:spcAft>
                          <a:spcPts val="0"/>
                        </a:spcAft>
                      </a:pPr>
                      <a:r>
                        <a:rPr lang="en-US" sz="1400">
                          <a:effectLst/>
                        </a:rPr>
                        <a:t>-Thức ăn ôi thiu.</a:t>
                      </a:r>
                      <a:endParaRPr lang="en-US" sz="1000">
                        <a:effectLst/>
                      </a:endParaRPr>
                    </a:p>
                    <a:p>
                      <a:pPr indent="254000" algn="just">
                        <a:lnSpc>
                          <a:spcPct val="130000"/>
                        </a:lnSpc>
                        <a:spcAft>
                          <a:spcPts val="0"/>
                        </a:spcAft>
                      </a:pPr>
                      <a:r>
                        <a:rPr lang="en-US" sz="1400">
                          <a:effectLst/>
                        </a:rPr>
                        <a:t>-Thức ăn bị tiêm hoá chất.</a:t>
                      </a:r>
                      <a:endParaRPr lang="en-US" sz="1000">
                        <a:effectLst/>
                      </a:endParaRPr>
                    </a:p>
                    <a:p>
                      <a:pPr indent="254000" algn="just">
                        <a:lnSpc>
                          <a:spcPct val="130000"/>
                        </a:lnSpc>
                        <a:spcAft>
                          <a:spcPts val="0"/>
                        </a:spcAft>
                      </a:pPr>
                      <a:r>
                        <a:rPr lang="en-US" sz="1400">
                          <a:effectLst/>
                        </a:rPr>
                        <a:t>- Bảo quản không đúng cách.</a:t>
                      </a:r>
                      <a:endParaRPr lang="en-US" sz="1000">
                        <a:effectLst/>
                        <a:latin typeface="Segoe UI" panose="020B0502040204020203"/>
                        <a:ea typeface="Segoe UI" panose="020B0502040204020203"/>
                        <a:cs typeface="Times New Roman" panose="02020603050405020304"/>
                      </a:endParaRPr>
                    </a:p>
                  </a:txBody>
                  <a:tcPr marL="6350" marR="6350" marT="0" marB="0"/>
                </a:tc>
                <a:tc>
                  <a:txBody>
                    <a:bodyPr/>
                    <a:lstStyle/>
                    <a:p>
                      <a:pPr marL="0" lvl="0" indent="0" algn="just">
                        <a:lnSpc>
                          <a:spcPct val="130000"/>
                        </a:lnSpc>
                        <a:spcAft>
                          <a:spcPts val="0"/>
                        </a:spcAft>
                        <a:buClr>
                          <a:srgbClr val="000000"/>
                        </a:buClr>
                        <a:buSzPts val="1100"/>
                        <a:buFont typeface="Symbol" panose="05050102010706020507"/>
                        <a:buNone/>
                        <a:tabLst>
                          <a:tab pos="130175" algn="l"/>
                        </a:tabLst>
                      </a:pPr>
                      <a:r>
                        <a:rPr lang="en-US" sz="1400" u="none" strike="noStrike" spc="0" dirty="0" smtClean="0">
                          <a:effectLst/>
                        </a:rPr>
                        <a:t>- Ô </a:t>
                      </a:r>
                      <a:r>
                        <a:rPr lang="en-US" sz="1400" u="none" strike="noStrike" spc="0" dirty="0" err="1">
                          <a:effectLst/>
                        </a:rPr>
                        <a:t>nhiễm</a:t>
                      </a:r>
                      <a:r>
                        <a:rPr lang="en-US" sz="1400" u="none" strike="noStrike" spc="0" dirty="0">
                          <a:effectLst/>
                        </a:rPr>
                        <a:t> </a:t>
                      </a:r>
                      <a:r>
                        <a:rPr lang="en-US" sz="1400" u="none" strike="noStrike" spc="0" dirty="0" err="1">
                          <a:effectLst/>
                        </a:rPr>
                        <a:t>thực</a:t>
                      </a:r>
                      <a:r>
                        <a:rPr lang="en-US" sz="1400" u="none" strike="noStrike" spc="0" dirty="0">
                          <a:effectLst/>
                        </a:rPr>
                        <a:t> </a:t>
                      </a:r>
                      <a:r>
                        <a:rPr lang="en-US" sz="1400" u="none" strike="noStrike" spc="0" dirty="0" err="1">
                          <a:effectLst/>
                        </a:rPr>
                        <a:t>phẩm</a:t>
                      </a:r>
                      <a:r>
                        <a:rPr lang="en-US" sz="1400" u="none" strike="noStrike" spc="0" dirty="0">
                          <a:effectLst/>
                        </a:rPr>
                        <a:t> </a:t>
                      </a:r>
                      <a:r>
                        <a:rPr lang="en-US" sz="1400" u="none" strike="noStrike" spc="0" dirty="0" err="1">
                          <a:effectLst/>
                        </a:rPr>
                        <a:t>là</a:t>
                      </a:r>
                      <a:r>
                        <a:rPr lang="en-US" sz="1400" u="none" strike="noStrike" spc="0" dirty="0">
                          <a:effectLst/>
                        </a:rPr>
                        <a:t> </a:t>
                      </a:r>
                      <a:r>
                        <a:rPr lang="en-US" sz="1400" u="none" strike="noStrike" spc="0" dirty="0" err="1">
                          <a:effectLst/>
                        </a:rPr>
                        <a:t>gì</a:t>
                      </a:r>
                      <a:r>
                        <a:rPr lang="en-US" sz="1400" u="none" strike="noStrike" spc="0" dirty="0">
                          <a:effectLst/>
                        </a:rPr>
                        <a:t>?</a:t>
                      </a:r>
                      <a:endParaRPr lang="en-US" sz="1000" u="none" strike="noStrike" spc="0" dirty="0">
                        <a:effectLst/>
                      </a:endParaRPr>
                    </a:p>
                    <a:p>
                      <a:pPr marL="0" lvl="0" indent="0" algn="just">
                        <a:lnSpc>
                          <a:spcPct val="130000"/>
                        </a:lnSpc>
                        <a:spcAft>
                          <a:spcPts val="0"/>
                        </a:spcAft>
                        <a:buClr>
                          <a:srgbClr val="000000"/>
                        </a:buClr>
                        <a:buSzPts val="1100"/>
                        <a:buFont typeface="Symbol" panose="05050102010706020507"/>
                        <a:buNone/>
                        <a:tabLst>
                          <a:tab pos="175895" algn="l"/>
                        </a:tabLst>
                      </a:pPr>
                      <a:r>
                        <a:rPr lang="en-US" sz="1400" u="none" strike="noStrike" spc="0" dirty="0" smtClean="0">
                          <a:effectLst/>
                        </a:rPr>
                        <a:t>- </a:t>
                      </a:r>
                      <a:r>
                        <a:rPr lang="en-US" sz="1400" u="none" strike="noStrike" spc="0" dirty="0" err="1" smtClean="0">
                          <a:effectLst/>
                        </a:rPr>
                        <a:t>Những</a:t>
                      </a:r>
                      <a:r>
                        <a:rPr lang="en-US" sz="1400" u="none" strike="noStrike" spc="0" dirty="0" smtClean="0">
                          <a:effectLst/>
                        </a:rPr>
                        <a:t> </a:t>
                      </a:r>
                      <a:r>
                        <a:rPr lang="en-US" sz="1400" u="none" strike="noStrike" spc="0" dirty="0" err="1">
                          <a:effectLst/>
                        </a:rPr>
                        <a:t>nguyên</a:t>
                      </a:r>
                      <a:r>
                        <a:rPr lang="en-US" sz="1400" u="none" strike="noStrike" spc="0" dirty="0">
                          <a:effectLst/>
                        </a:rPr>
                        <a:t> </a:t>
                      </a:r>
                      <a:r>
                        <a:rPr lang="en-US" sz="1400" u="none" strike="noStrike" spc="0" dirty="0" err="1">
                          <a:effectLst/>
                        </a:rPr>
                        <a:t>nhân</a:t>
                      </a:r>
                      <a:r>
                        <a:rPr lang="en-US" sz="1400" u="none" strike="noStrike" spc="0" dirty="0">
                          <a:effectLst/>
                        </a:rPr>
                        <a:t> </a:t>
                      </a:r>
                      <a:r>
                        <a:rPr lang="en-US" sz="1400" u="none" strike="noStrike" spc="0" dirty="0" err="1">
                          <a:effectLst/>
                        </a:rPr>
                        <a:t>nào</a:t>
                      </a:r>
                      <a:r>
                        <a:rPr lang="en-US" sz="1400" u="none" strike="noStrike" spc="0" dirty="0">
                          <a:effectLst/>
                        </a:rPr>
                        <a:t> </a:t>
                      </a:r>
                      <a:r>
                        <a:rPr lang="en-US" sz="1400" u="none" strike="noStrike" spc="0" dirty="0" err="1">
                          <a:effectLst/>
                        </a:rPr>
                        <a:t>dẫn</a:t>
                      </a:r>
                      <a:r>
                        <a:rPr lang="en-US" sz="1400" u="none" strike="noStrike" spc="0" dirty="0">
                          <a:effectLst/>
                        </a:rPr>
                        <a:t> </a:t>
                      </a:r>
                      <a:r>
                        <a:rPr lang="en-US" sz="1400" u="none" strike="noStrike" spc="0" dirty="0" err="1">
                          <a:effectLst/>
                        </a:rPr>
                        <a:t>đên</a:t>
                      </a:r>
                      <a:r>
                        <a:rPr lang="en-US" sz="1400" u="none" strike="noStrike" spc="0" dirty="0">
                          <a:effectLst/>
                        </a:rPr>
                        <a:t> ô </a:t>
                      </a:r>
                      <a:r>
                        <a:rPr lang="en-US" sz="1400" u="none" strike="noStrike" spc="0" dirty="0" err="1">
                          <a:effectLst/>
                        </a:rPr>
                        <a:t>nhiễm</a:t>
                      </a:r>
                      <a:r>
                        <a:rPr lang="en-US" sz="1400" u="none" strike="noStrike" spc="0" dirty="0">
                          <a:effectLst/>
                        </a:rPr>
                        <a:t> </a:t>
                      </a:r>
                      <a:r>
                        <a:rPr lang="en-US" sz="1400" u="none" strike="noStrike" spc="0" dirty="0" err="1">
                          <a:effectLst/>
                        </a:rPr>
                        <a:t>thực</a:t>
                      </a:r>
                      <a:r>
                        <a:rPr lang="en-US" sz="1400" u="none" strike="noStrike" spc="0" dirty="0">
                          <a:effectLst/>
                        </a:rPr>
                        <a:t> </a:t>
                      </a:r>
                      <a:r>
                        <a:rPr lang="en-US" sz="1400" u="none" strike="noStrike" spc="0" dirty="0" err="1">
                          <a:effectLst/>
                        </a:rPr>
                        <a:t>phẩm</a:t>
                      </a:r>
                      <a:r>
                        <a:rPr lang="en-US" sz="1400" u="none" strike="noStrike" spc="0" dirty="0">
                          <a:effectLst/>
                        </a:rPr>
                        <a:t>?</a:t>
                      </a:r>
                      <a:endParaRPr lang="en-US" sz="1000" u="none" strike="noStrike" spc="0" dirty="0">
                        <a:effectLst/>
                        <a:latin typeface="Arial" panose="020B0604020202020204"/>
                        <a:ea typeface="Arial" panose="020B0604020202020204"/>
                        <a:cs typeface="Arial" panose="020B0604020202020204"/>
                      </a:endParaRPr>
                    </a:p>
                  </a:txBody>
                  <a:tcPr marL="6350" marR="6350" marT="0" marB="0"/>
                </a:tc>
                <a:tc>
                  <a:txBody>
                    <a:bodyPr/>
                    <a:lstStyle/>
                    <a:p>
                      <a:pPr indent="254000" algn="just">
                        <a:lnSpc>
                          <a:spcPct val="130000"/>
                        </a:lnSpc>
                        <a:spcAft>
                          <a:spcPts val="0"/>
                        </a:spcAft>
                      </a:pPr>
                      <a:r>
                        <a:rPr lang="en-US" sz="1400" dirty="0">
                          <a:effectLst/>
                        </a:rPr>
                        <a:t>- </a:t>
                      </a:r>
                      <a:r>
                        <a:rPr lang="en-US" sz="1400" dirty="0" err="1">
                          <a:effectLst/>
                        </a:rPr>
                        <a:t>Các</a:t>
                      </a:r>
                      <a:r>
                        <a:rPr lang="en-US" sz="1400" dirty="0">
                          <a:effectLst/>
                        </a:rPr>
                        <a:t> </a:t>
                      </a:r>
                      <a:r>
                        <a:rPr lang="en-US" sz="1400" dirty="0" err="1">
                          <a:effectLst/>
                        </a:rPr>
                        <a:t>nguyên</a:t>
                      </a:r>
                      <a:r>
                        <a:rPr lang="en-US" sz="1400" dirty="0">
                          <a:effectLst/>
                        </a:rPr>
                        <a:t> </a:t>
                      </a:r>
                      <a:r>
                        <a:rPr lang="en-US" sz="1400" dirty="0" err="1">
                          <a:effectLst/>
                        </a:rPr>
                        <a:t>nhân</a:t>
                      </a:r>
                      <a:r>
                        <a:rPr lang="en-US" sz="1400" dirty="0">
                          <a:effectLst/>
                        </a:rPr>
                        <a:t> </a:t>
                      </a:r>
                      <a:r>
                        <a:rPr lang="en-US" sz="1400" dirty="0" err="1">
                          <a:effectLst/>
                        </a:rPr>
                        <a:t>gây</a:t>
                      </a:r>
                      <a:r>
                        <a:rPr lang="en-US" sz="1400" dirty="0">
                          <a:effectLst/>
                        </a:rPr>
                        <a:t> ô </a:t>
                      </a:r>
                      <a:r>
                        <a:rPr lang="en-US" sz="1400" dirty="0" err="1">
                          <a:effectLst/>
                        </a:rPr>
                        <a:t>nhiễm</a:t>
                      </a:r>
                      <a:r>
                        <a:rPr lang="en-US" sz="1400" dirty="0">
                          <a:effectLst/>
                        </a:rPr>
                        <a:t> </a:t>
                      </a:r>
                      <a:r>
                        <a:rPr lang="en-US" sz="1400" dirty="0" err="1">
                          <a:effectLst/>
                        </a:rPr>
                        <a:t>thực</a:t>
                      </a:r>
                      <a:r>
                        <a:rPr lang="en-US" sz="1400" dirty="0">
                          <a:effectLst/>
                        </a:rPr>
                        <a:t> </a:t>
                      </a:r>
                      <a:r>
                        <a:rPr lang="en-US" sz="1400" dirty="0" err="1">
                          <a:effectLst/>
                        </a:rPr>
                        <a:t>phẩm</a:t>
                      </a:r>
                      <a:r>
                        <a:rPr lang="en-US" sz="1400" dirty="0">
                          <a:effectLst/>
                        </a:rPr>
                        <a:t>: </a:t>
                      </a:r>
                      <a:r>
                        <a:rPr lang="en-US" sz="1400" dirty="0" err="1">
                          <a:effectLst/>
                        </a:rPr>
                        <a:t>sử</a:t>
                      </a:r>
                      <a:r>
                        <a:rPr lang="en-US" sz="1400" dirty="0">
                          <a:effectLst/>
                        </a:rPr>
                        <a:t> </a:t>
                      </a:r>
                      <a:r>
                        <a:rPr lang="en-US" sz="1400" dirty="0" err="1">
                          <a:effectLst/>
                        </a:rPr>
                        <a:t>dụng</a:t>
                      </a:r>
                      <a:r>
                        <a:rPr lang="en-US" sz="1400" dirty="0">
                          <a:effectLst/>
                        </a:rPr>
                        <a:t> </a:t>
                      </a:r>
                      <a:r>
                        <a:rPr lang="en-US" sz="1400" dirty="0" err="1">
                          <a:effectLst/>
                        </a:rPr>
                        <a:t>thuốc</a:t>
                      </a:r>
                      <a:r>
                        <a:rPr lang="en-US" sz="1400" dirty="0">
                          <a:effectLst/>
                        </a:rPr>
                        <a:t> </a:t>
                      </a:r>
                      <a:r>
                        <a:rPr lang="en-US" sz="1400" dirty="0" err="1">
                          <a:effectLst/>
                        </a:rPr>
                        <a:t>bảo</a:t>
                      </a:r>
                      <a:r>
                        <a:rPr lang="en-US" sz="1400" dirty="0">
                          <a:effectLst/>
                        </a:rPr>
                        <a:t> </a:t>
                      </a:r>
                      <a:r>
                        <a:rPr lang="en-US" sz="1400" dirty="0" err="1">
                          <a:effectLst/>
                        </a:rPr>
                        <a:t>vệ</a:t>
                      </a:r>
                      <a:r>
                        <a:rPr lang="en-US" sz="1400" dirty="0">
                          <a:effectLst/>
                        </a:rPr>
                        <a:t> </a:t>
                      </a:r>
                      <a:r>
                        <a:rPr lang="en-US" sz="1400" dirty="0" err="1">
                          <a:effectLst/>
                        </a:rPr>
                        <a:t>thực</a:t>
                      </a:r>
                      <a:r>
                        <a:rPr lang="en-US" sz="1400" dirty="0">
                          <a:effectLst/>
                        </a:rPr>
                        <a:t> </a:t>
                      </a:r>
                      <a:r>
                        <a:rPr lang="en-US" sz="1400" dirty="0" err="1">
                          <a:effectLst/>
                        </a:rPr>
                        <a:t>vật</a:t>
                      </a:r>
                      <a:r>
                        <a:rPr lang="en-US" sz="1400" dirty="0">
                          <a:effectLst/>
                        </a:rPr>
                        <a:t>, ô </a:t>
                      </a:r>
                      <a:r>
                        <a:rPr lang="en-US" sz="1400" dirty="0" err="1">
                          <a:effectLst/>
                        </a:rPr>
                        <a:t>nhiễm</a:t>
                      </a:r>
                      <a:r>
                        <a:rPr lang="en-US" sz="1400" dirty="0">
                          <a:effectLst/>
                        </a:rPr>
                        <a:t> </a:t>
                      </a:r>
                      <a:r>
                        <a:rPr lang="en-US" sz="1400" dirty="0" err="1">
                          <a:effectLst/>
                        </a:rPr>
                        <a:t>môi</a:t>
                      </a:r>
                      <a:r>
                        <a:rPr lang="en-US" sz="1400" dirty="0">
                          <a:effectLst/>
                        </a:rPr>
                        <a:t> </a:t>
                      </a:r>
                      <a:r>
                        <a:rPr lang="en-US" sz="1400" dirty="0" err="1">
                          <a:effectLst/>
                        </a:rPr>
                        <a:t>trường</a:t>
                      </a:r>
                      <a:r>
                        <a:rPr lang="en-US" sz="1400" dirty="0">
                          <a:effectLst/>
                        </a:rPr>
                        <a:t>, </a:t>
                      </a:r>
                      <a:r>
                        <a:rPr lang="en-US" sz="1400" dirty="0" err="1">
                          <a:effectLst/>
                        </a:rPr>
                        <a:t>thực</a:t>
                      </a:r>
                      <a:r>
                        <a:rPr lang="en-US" sz="1400" dirty="0">
                          <a:effectLst/>
                        </a:rPr>
                        <a:t> </a:t>
                      </a:r>
                      <a:r>
                        <a:rPr lang="en-US" sz="1400" dirty="0" err="1">
                          <a:effectLst/>
                        </a:rPr>
                        <a:t>phẩm</a:t>
                      </a:r>
                      <a:r>
                        <a:rPr lang="en-US" sz="1400" dirty="0">
                          <a:effectLst/>
                        </a:rPr>
                        <a:t> </a:t>
                      </a:r>
                      <a:r>
                        <a:rPr lang="en-US" sz="1400" dirty="0" err="1">
                          <a:effectLst/>
                        </a:rPr>
                        <a:t>bị</a:t>
                      </a:r>
                      <a:r>
                        <a:rPr lang="en-US" sz="1400" dirty="0">
                          <a:effectLst/>
                        </a:rPr>
                        <a:t> </a:t>
                      </a:r>
                      <a:r>
                        <a:rPr lang="en-US" sz="1400" dirty="0" err="1">
                          <a:effectLst/>
                        </a:rPr>
                        <a:t>tiêm</a:t>
                      </a:r>
                      <a:r>
                        <a:rPr lang="en-US" sz="1400" dirty="0">
                          <a:effectLst/>
                        </a:rPr>
                        <a:t> </a:t>
                      </a:r>
                      <a:r>
                        <a:rPr lang="en-US" sz="1400" dirty="0" err="1">
                          <a:effectLst/>
                        </a:rPr>
                        <a:t>hoá</a:t>
                      </a:r>
                      <a:r>
                        <a:rPr lang="en-US" sz="1400" dirty="0">
                          <a:effectLst/>
                        </a:rPr>
                        <a:t> </a:t>
                      </a:r>
                      <a:r>
                        <a:rPr lang="en-US" sz="1400" dirty="0" err="1">
                          <a:effectLst/>
                        </a:rPr>
                        <a:t>chất</a:t>
                      </a:r>
                      <a:r>
                        <a:rPr lang="en-US" sz="1400" dirty="0">
                          <a:effectLst/>
                        </a:rPr>
                        <a:t>, </a:t>
                      </a:r>
                      <a:r>
                        <a:rPr lang="en-US" sz="1400" dirty="0" err="1">
                          <a:effectLst/>
                        </a:rPr>
                        <a:t>chế</a:t>
                      </a:r>
                      <a:r>
                        <a:rPr lang="en-US" sz="1400" dirty="0">
                          <a:effectLst/>
                        </a:rPr>
                        <a:t> </a:t>
                      </a:r>
                      <a:r>
                        <a:rPr lang="en-US" sz="1400" dirty="0" err="1">
                          <a:effectLst/>
                        </a:rPr>
                        <a:t>biến</a:t>
                      </a:r>
                      <a:r>
                        <a:rPr lang="en-US" sz="1400" dirty="0">
                          <a:effectLst/>
                        </a:rPr>
                        <a:t> </a:t>
                      </a:r>
                      <a:r>
                        <a:rPr lang="en-US" sz="1400" dirty="0" err="1">
                          <a:effectLst/>
                        </a:rPr>
                        <a:t>không</a:t>
                      </a:r>
                      <a:r>
                        <a:rPr lang="en-US" sz="1400" dirty="0">
                          <a:effectLst/>
                        </a:rPr>
                        <a:t> </a:t>
                      </a:r>
                      <a:r>
                        <a:rPr lang="en-US" sz="1400" dirty="0" err="1">
                          <a:effectLst/>
                        </a:rPr>
                        <a:t>đảm</a:t>
                      </a:r>
                      <a:r>
                        <a:rPr lang="en-US" sz="1400" dirty="0">
                          <a:effectLst/>
                        </a:rPr>
                        <a:t> </a:t>
                      </a:r>
                      <a:r>
                        <a:rPr lang="en-US" sz="1400" dirty="0" err="1">
                          <a:effectLst/>
                        </a:rPr>
                        <a:t>bảo</a:t>
                      </a:r>
                      <a:r>
                        <a:rPr lang="en-US" sz="1400" dirty="0">
                          <a:effectLst/>
                        </a:rPr>
                        <a:t> </a:t>
                      </a:r>
                      <a:r>
                        <a:rPr lang="en-US" sz="1400" dirty="0" err="1">
                          <a:effectLst/>
                        </a:rPr>
                        <a:t>vệ</a:t>
                      </a:r>
                      <a:r>
                        <a:rPr lang="en-US" sz="1400" dirty="0">
                          <a:effectLst/>
                        </a:rPr>
                        <a:t> </a:t>
                      </a:r>
                      <a:r>
                        <a:rPr lang="en-US" sz="1400" dirty="0" err="1">
                          <a:effectLst/>
                        </a:rPr>
                        <a:t>sinh</a:t>
                      </a:r>
                      <a:r>
                        <a:rPr lang="en-US" sz="1400" dirty="0">
                          <a:effectLst/>
                        </a:rPr>
                        <a:t>, </a:t>
                      </a:r>
                      <a:r>
                        <a:rPr lang="en-US" sz="1400" dirty="0" err="1">
                          <a:effectLst/>
                        </a:rPr>
                        <a:t>điều</a:t>
                      </a:r>
                      <a:r>
                        <a:rPr lang="en-US" sz="1400" dirty="0">
                          <a:effectLst/>
                        </a:rPr>
                        <a:t> </a:t>
                      </a:r>
                      <a:r>
                        <a:rPr lang="en-US" sz="1400" dirty="0" err="1">
                          <a:effectLst/>
                        </a:rPr>
                        <a:t>kiện</a:t>
                      </a:r>
                      <a:r>
                        <a:rPr lang="en-US" sz="1400" dirty="0">
                          <a:effectLst/>
                        </a:rPr>
                        <a:t> </a:t>
                      </a:r>
                      <a:r>
                        <a:rPr lang="en-US" sz="1400" dirty="0" err="1">
                          <a:effectLst/>
                        </a:rPr>
                        <a:t>bảo</a:t>
                      </a:r>
                      <a:r>
                        <a:rPr lang="en-US" sz="1400" dirty="0">
                          <a:effectLst/>
                        </a:rPr>
                        <a:t> </a:t>
                      </a:r>
                      <a:r>
                        <a:rPr lang="en-US" sz="1400" dirty="0" err="1">
                          <a:effectLst/>
                        </a:rPr>
                        <a:t>quản</a:t>
                      </a:r>
                      <a:r>
                        <a:rPr lang="en-US" sz="1400" dirty="0">
                          <a:effectLst/>
                        </a:rPr>
                        <a:t> </a:t>
                      </a:r>
                      <a:r>
                        <a:rPr lang="en-US" sz="1400" dirty="0" err="1">
                          <a:effectLst/>
                        </a:rPr>
                        <a:t>không</a:t>
                      </a:r>
                      <a:r>
                        <a:rPr lang="en-US" sz="1400" dirty="0">
                          <a:effectLst/>
                        </a:rPr>
                        <a:t> </a:t>
                      </a:r>
                      <a:r>
                        <a:rPr lang="en-US" sz="1400" dirty="0" err="1">
                          <a:effectLst/>
                        </a:rPr>
                        <a:t>phù</a:t>
                      </a:r>
                      <a:r>
                        <a:rPr lang="en-US" sz="1400" dirty="0">
                          <a:effectLst/>
                        </a:rPr>
                        <a:t> </a:t>
                      </a:r>
                      <a:r>
                        <a:rPr lang="en-US" sz="1400" dirty="0" err="1">
                          <a:effectLst/>
                        </a:rPr>
                        <a:t>hợp</a:t>
                      </a:r>
                      <a:r>
                        <a:rPr lang="en-US" sz="1400" dirty="0">
                          <a:effectLst/>
                        </a:rPr>
                        <a:t>.</a:t>
                      </a:r>
                      <a:endParaRPr lang="en-US" sz="1000" dirty="0">
                        <a:effectLst/>
                        <a:latin typeface="Segoe UI" panose="020B0502040204020203"/>
                        <a:ea typeface="Segoe UI" panose="020B0502040204020203"/>
                        <a:cs typeface="Times New Roman" panose="02020603050405020304"/>
                      </a:endParaRPr>
                    </a:p>
                  </a:txBody>
                  <a:tcPr marL="6350" marR="6350" marT="0" marB="0"/>
                </a:tc>
                <a:tc>
                  <a:txBody>
                    <a:bodyPr/>
                    <a:lstStyle/>
                    <a:p>
                      <a:pPr indent="254000" algn="just">
                        <a:lnSpc>
                          <a:spcPct val="130000"/>
                        </a:lnSpc>
                        <a:spcAft>
                          <a:spcPts val="0"/>
                        </a:spcAft>
                      </a:pPr>
                      <a:r>
                        <a:rPr lang="en-US" sz="1400" dirty="0">
                          <a:effectLst/>
                        </a:rPr>
                        <a:t>- </a:t>
                      </a:r>
                      <a:r>
                        <a:rPr lang="en-US" sz="1400" dirty="0" err="1">
                          <a:effectLst/>
                        </a:rPr>
                        <a:t>Ăn</a:t>
                      </a:r>
                      <a:r>
                        <a:rPr lang="en-US" sz="1400" dirty="0">
                          <a:effectLst/>
                        </a:rPr>
                        <a:t> </a:t>
                      </a:r>
                      <a:r>
                        <a:rPr lang="en-US" sz="1400" dirty="0" err="1">
                          <a:effectLst/>
                        </a:rPr>
                        <a:t>uống</a:t>
                      </a:r>
                      <a:r>
                        <a:rPr lang="en-US" sz="1400" dirty="0">
                          <a:effectLst/>
                        </a:rPr>
                        <a:t> </a:t>
                      </a:r>
                      <a:r>
                        <a:rPr lang="en-US" sz="1400" dirty="0" err="1">
                          <a:effectLst/>
                        </a:rPr>
                        <a:t>hợp</a:t>
                      </a:r>
                      <a:r>
                        <a:rPr lang="en-US" sz="1400" dirty="0">
                          <a:effectLst/>
                        </a:rPr>
                        <a:t> </a:t>
                      </a:r>
                      <a:r>
                        <a:rPr lang="en-US" sz="1400" dirty="0" err="1">
                          <a:effectLst/>
                        </a:rPr>
                        <a:t>vệ</a:t>
                      </a:r>
                      <a:r>
                        <a:rPr lang="en-US" sz="1400" dirty="0">
                          <a:effectLst/>
                        </a:rPr>
                        <a:t> </a:t>
                      </a:r>
                      <a:r>
                        <a:rPr lang="en-US" sz="1400" dirty="0" err="1">
                          <a:effectLst/>
                        </a:rPr>
                        <a:t>sinh</a:t>
                      </a:r>
                      <a:r>
                        <a:rPr lang="en-US" sz="1400" dirty="0">
                          <a:effectLst/>
                        </a:rPr>
                        <a:t>.</a:t>
                      </a:r>
                      <a:endParaRPr lang="en-US" sz="1000" dirty="0">
                        <a:effectLst/>
                      </a:endParaRPr>
                    </a:p>
                    <a:p>
                      <a:pPr indent="254000" algn="just">
                        <a:lnSpc>
                          <a:spcPct val="130000"/>
                        </a:lnSpc>
                        <a:spcAft>
                          <a:spcPts val="0"/>
                        </a:spcAft>
                      </a:pPr>
                      <a:r>
                        <a:rPr lang="en-US" sz="1400" dirty="0">
                          <a:effectLst/>
                        </a:rPr>
                        <a:t>- </a:t>
                      </a:r>
                      <a:r>
                        <a:rPr lang="en-US" sz="1400" dirty="0" err="1">
                          <a:effectLst/>
                        </a:rPr>
                        <a:t>Không</a:t>
                      </a:r>
                      <a:r>
                        <a:rPr lang="en-US" sz="1400" dirty="0">
                          <a:effectLst/>
                        </a:rPr>
                        <a:t> </a:t>
                      </a:r>
                      <a:r>
                        <a:rPr lang="en-US" sz="1400" dirty="0" err="1">
                          <a:effectLst/>
                        </a:rPr>
                        <a:t>sử</a:t>
                      </a:r>
                      <a:r>
                        <a:rPr lang="en-US" sz="1400" dirty="0">
                          <a:effectLst/>
                        </a:rPr>
                        <a:t> </a:t>
                      </a:r>
                      <a:r>
                        <a:rPr lang="en-US" sz="1400" dirty="0" err="1">
                          <a:effectLst/>
                        </a:rPr>
                        <a:t>dụng</a:t>
                      </a:r>
                      <a:r>
                        <a:rPr lang="en-US" sz="1400" dirty="0">
                          <a:effectLst/>
                        </a:rPr>
                        <a:t> </a:t>
                      </a:r>
                      <a:r>
                        <a:rPr lang="en-US" sz="1400" dirty="0" err="1">
                          <a:effectLst/>
                        </a:rPr>
                        <a:t>các</a:t>
                      </a:r>
                      <a:r>
                        <a:rPr lang="en-US" sz="1400" dirty="0">
                          <a:effectLst/>
                        </a:rPr>
                        <a:t> </a:t>
                      </a:r>
                      <a:r>
                        <a:rPr lang="en-US" sz="1400" dirty="0" err="1">
                          <a:effectLst/>
                        </a:rPr>
                        <a:t>loại</a:t>
                      </a:r>
                      <a:r>
                        <a:rPr lang="en-US" sz="1400" dirty="0">
                          <a:effectLst/>
                        </a:rPr>
                        <a:t> </a:t>
                      </a:r>
                      <a:r>
                        <a:rPr lang="en-US" sz="1400" dirty="0" err="1">
                          <a:effectLst/>
                        </a:rPr>
                        <a:t>thực</a:t>
                      </a:r>
                      <a:r>
                        <a:rPr lang="en-US" sz="1400" dirty="0">
                          <a:effectLst/>
                        </a:rPr>
                        <a:t> </a:t>
                      </a:r>
                      <a:r>
                        <a:rPr lang="en-US" sz="1400" dirty="0" err="1">
                          <a:effectLst/>
                        </a:rPr>
                        <a:t>phẩm</a:t>
                      </a:r>
                      <a:r>
                        <a:rPr lang="en-US" sz="1400" dirty="0">
                          <a:effectLst/>
                        </a:rPr>
                        <a:t> </a:t>
                      </a:r>
                      <a:r>
                        <a:rPr lang="en-US" sz="1400" dirty="0" err="1">
                          <a:effectLst/>
                        </a:rPr>
                        <a:t>không</a:t>
                      </a:r>
                      <a:r>
                        <a:rPr lang="en-US" sz="1400" dirty="0">
                          <a:effectLst/>
                        </a:rPr>
                        <a:t> </a:t>
                      </a:r>
                      <a:r>
                        <a:rPr lang="en-US" sz="1400" dirty="0" err="1">
                          <a:effectLst/>
                        </a:rPr>
                        <a:t>rõ</a:t>
                      </a:r>
                      <a:r>
                        <a:rPr lang="en-US" sz="1400" dirty="0">
                          <a:effectLst/>
                        </a:rPr>
                        <a:t> </a:t>
                      </a:r>
                      <a:r>
                        <a:rPr lang="en-US" sz="1400" dirty="0" err="1">
                          <a:effectLst/>
                        </a:rPr>
                        <a:t>nguồn</a:t>
                      </a:r>
                      <a:r>
                        <a:rPr lang="en-US" sz="1400" dirty="0">
                          <a:effectLst/>
                        </a:rPr>
                        <a:t> </a:t>
                      </a:r>
                      <a:r>
                        <a:rPr lang="en-US" sz="1400" dirty="0" err="1">
                          <a:effectLst/>
                        </a:rPr>
                        <a:t>gốc</a:t>
                      </a:r>
                      <a:r>
                        <a:rPr lang="en-US" sz="1400" dirty="0">
                          <a:effectLst/>
                        </a:rPr>
                        <a:t>, </a:t>
                      </a:r>
                      <a:r>
                        <a:rPr lang="en-US" sz="1400" dirty="0" err="1">
                          <a:effectLst/>
                        </a:rPr>
                        <a:t>quá</a:t>
                      </a:r>
                      <a:r>
                        <a:rPr lang="en-US" sz="1400" dirty="0">
                          <a:effectLst/>
                        </a:rPr>
                        <a:t> </a:t>
                      </a:r>
                      <a:r>
                        <a:rPr lang="en-US" sz="1400" dirty="0" err="1">
                          <a:effectLst/>
                        </a:rPr>
                        <a:t>hạn</a:t>
                      </a:r>
                      <a:r>
                        <a:rPr lang="en-US" sz="1400" dirty="0">
                          <a:effectLst/>
                        </a:rPr>
                        <a:t> </a:t>
                      </a:r>
                      <a:r>
                        <a:rPr lang="en-US" sz="1400" dirty="0" err="1">
                          <a:effectLst/>
                        </a:rPr>
                        <a:t>sử</a:t>
                      </a:r>
                      <a:r>
                        <a:rPr lang="en-US" sz="1400" dirty="0">
                          <a:effectLst/>
                        </a:rPr>
                        <a:t> </a:t>
                      </a:r>
                      <a:r>
                        <a:rPr lang="en-US" sz="1400" dirty="0" err="1">
                          <a:effectLst/>
                        </a:rPr>
                        <a:t>dụng</a:t>
                      </a:r>
                      <a:r>
                        <a:rPr lang="en-US" sz="1400" dirty="0">
                          <a:effectLst/>
                        </a:rPr>
                        <a:t>.</a:t>
                      </a:r>
                      <a:endParaRPr lang="en-US" sz="1000" dirty="0">
                        <a:effectLst/>
                        <a:latin typeface="Segoe UI" panose="020B0502040204020203"/>
                        <a:ea typeface="Segoe UI" panose="020B0502040204020203"/>
                        <a:cs typeface="Times New Roman" panose="02020603050405020304"/>
                      </a:endParaRPr>
                    </a:p>
                  </a:txBody>
                  <a:tcPr marL="6350" marR="6350"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62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2400" y="666750"/>
            <a:ext cx="3886641"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b. </a:t>
            </a:r>
            <a:r>
              <a:rPr lang="en-US" b="1" dirty="0" err="1" smtClean="0">
                <a:solidFill>
                  <a:srgbClr val="FF0000"/>
                </a:solidFill>
                <a:latin typeface="Times New Roman" panose="02020603050405020304" pitchFamily="18" charset="0"/>
                <a:cs typeface="Times New Roman" panose="02020603050405020304" pitchFamily="18" charset="0"/>
              </a:rPr>
              <a:t>Tìm</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vấn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vệ</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sinh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uống</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76200" y="971550"/>
            <a:ext cx="5029200" cy="646331"/>
          </a:xfrm>
          <a:prstGeom prst="rect">
            <a:avLst/>
          </a:prstGeom>
        </p:spPr>
        <p:txBody>
          <a:bodyPr wrap="square">
            <a:spAutoFit/>
          </a:bodyPr>
          <a:lstStyle/>
          <a:p>
            <a:r>
              <a:rPr lang="en-US" b="1" i="1" dirty="0">
                <a:solidFill>
                  <a:srgbClr val="FFFF99"/>
                </a:solidFill>
                <a:latin typeface="Times New Roman" panose="02020603050405020304" pitchFamily="18" charset="0"/>
                <a:cs typeface="Times New Roman" panose="02020603050405020304" pitchFamily="18" charset="0"/>
              </a:rPr>
              <a:t>13. </a:t>
            </a:r>
            <a:r>
              <a:rPr lang="en-US" b="1" i="1" dirty="0" err="1">
                <a:solidFill>
                  <a:srgbClr val="FFFF99"/>
                </a:solidFill>
                <a:latin typeface="Times New Roman" panose="02020603050405020304" pitchFamily="18" charset="0"/>
                <a:cs typeface="Times New Roman" panose="02020603050405020304" pitchFamily="18" charset="0"/>
              </a:rPr>
              <a:t>Quan</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sát</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Hình</a:t>
            </a:r>
            <a:r>
              <a:rPr lang="en-US" b="1" i="1" dirty="0">
                <a:solidFill>
                  <a:srgbClr val="FFFF99"/>
                </a:solidFill>
                <a:latin typeface="Times New Roman" panose="02020603050405020304" pitchFamily="18" charset="0"/>
                <a:cs typeface="Times New Roman" panose="02020603050405020304" pitchFamily="18" charset="0"/>
              </a:rPr>
              <a:t> 30.4, </a:t>
            </a:r>
            <a:r>
              <a:rPr lang="en-US" b="1" i="1" dirty="0" err="1">
                <a:solidFill>
                  <a:srgbClr val="FFFF99"/>
                </a:solidFill>
                <a:latin typeface="Times New Roman" panose="02020603050405020304" pitchFamily="18" charset="0"/>
                <a:cs typeface="Times New Roman" panose="02020603050405020304" pitchFamily="18" charset="0"/>
              </a:rPr>
              <a:t>hãy</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cho</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biết</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những</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nguyên</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nhân</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dẫn</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đến</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việc</a:t>
            </a:r>
            <a:r>
              <a:rPr lang="en-US" b="1" i="1" dirty="0">
                <a:solidFill>
                  <a:srgbClr val="FFFF99"/>
                </a:solidFill>
                <a:latin typeface="Times New Roman" panose="02020603050405020304" pitchFamily="18" charset="0"/>
                <a:cs typeface="Times New Roman" panose="02020603050405020304" pitchFamily="18" charset="0"/>
              </a:rPr>
              <a:t> ô </a:t>
            </a:r>
            <a:r>
              <a:rPr lang="en-US" b="1" i="1" dirty="0" err="1">
                <a:solidFill>
                  <a:srgbClr val="FFFF99"/>
                </a:solidFill>
                <a:latin typeface="Times New Roman" panose="02020603050405020304" pitchFamily="18" charset="0"/>
                <a:cs typeface="Times New Roman" panose="02020603050405020304" pitchFamily="18" charset="0"/>
              </a:rPr>
              <a:t>nhiễm</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thực</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phẩm</a:t>
            </a:r>
            <a:r>
              <a:rPr lang="en-US" b="1" i="1" dirty="0">
                <a:solidFill>
                  <a:srgbClr val="FFFF99"/>
                </a:solidFill>
                <a:latin typeface="Times New Roman" panose="02020603050405020304" pitchFamily="18" charset="0"/>
                <a:cs typeface="Times New Roman" panose="02020603050405020304" pitchFamily="18" charset="0"/>
              </a:rPr>
              <a:t>.</a:t>
            </a:r>
            <a:endParaRPr lang="en-US" b="1" dirty="0">
              <a:solidFill>
                <a:srgbClr val="FFFF99"/>
              </a:solidFill>
              <a:latin typeface="Times New Roman" panose="02020603050405020304" pitchFamily="18" charset="0"/>
              <a:cs typeface="Times New Roman" panose="02020603050405020304" pitchFamily="18" charset="0"/>
            </a:endParaRPr>
          </a:p>
        </p:txBody>
      </p:sp>
      <p:sp>
        <p:nvSpPr>
          <p:cNvPr id="4" name="Rectangle 3"/>
          <p:cNvSpPr/>
          <p:nvPr/>
        </p:nvSpPr>
        <p:spPr>
          <a:xfrm>
            <a:off x="76200" y="1581150"/>
            <a:ext cx="5029200" cy="1200329"/>
          </a:xfrm>
          <a:prstGeom prst="rect">
            <a:avLst/>
          </a:prstGeom>
        </p:spPr>
        <p:txBody>
          <a:bodyPr wrap="square">
            <a:spAutoFit/>
          </a:bodyPr>
          <a:lstStyle/>
          <a:p>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ô </a:t>
            </a:r>
            <a:r>
              <a:rPr lang="en-US" b="1" dirty="0" err="1">
                <a:latin typeface="Times New Roman" panose="02020603050405020304" pitchFamily="18" charset="0"/>
                <a:cs typeface="Times New Roman" panose="02020603050405020304" pitchFamily="18" charset="0"/>
              </a:rPr>
              <a:t>nhiễm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phẩm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lạm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dụng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thuốc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vệ</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vật</a:t>
            </a:r>
            <a:r>
              <a:rPr lang="en-US" b="1" dirty="0">
                <a:latin typeface="Times New Roman" panose="02020603050405020304" pitchFamily="18" charset="0"/>
                <a:cs typeface="Times New Roman" panose="02020603050405020304" pitchFamily="18" charset="0"/>
              </a:rPr>
              <a:t>, ô </a:t>
            </a:r>
            <a:r>
              <a:rPr lang="en-US" b="1" dirty="0" err="1">
                <a:latin typeface="Times New Roman" panose="02020603050405020304" pitchFamily="18" charset="0"/>
                <a:cs typeface="Times New Roman" panose="02020603050405020304" pitchFamily="18" charset="0"/>
              </a:rPr>
              <a:t>nhiễm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môi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phẩm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bị</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tiêm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đảm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vệ</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điều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quản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phù</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hợp</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10" name="Rectangle 9"/>
          <p:cNvSpPr/>
          <p:nvPr/>
        </p:nvSpPr>
        <p:spPr>
          <a:xfrm>
            <a:off x="119270" y="2724150"/>
            <a:ext cx="4986130" cy="646331"/>
          </a:xfrm>
          <a:prstGeom prst="rect">
            <a:avLst/>
          </a:prstGeom>
        </p:spPr>
        <p:txBody>
          <a:bodyPr wrap="square">
            <a:spAutoFit/>
          </a:bodyPr>
          <a:lstStyle/>
          <a:p>
            <a:r>
              <a:rPr lang="en-US" b="1" i="1" dirty="0">
                <a:solidFill>
                  <a:srgbClr val="FFFF99"/>
                </a:solidFill>
                <a:latin typeface="Times New Roman" panose="02020603050405020304" pitchFamily="18" charset="0"/>
                <a:cs typeface="Times New Roman" panose="02020603050405020304" pitchFamily="18" charset="0"/>
              </a:rPr>
              <a:t>14. </a:t>
            </a:r>
            <a:r>
              <a:rPr lang="en-US" b="1" i="1" dirty="0" err="1">
                <a:solidFill>
                  <a:srgbClr val="FFFF99"/>
                </a:solidFill>
                <a:latin typeface="Times New Roman" panose="02020603050405020304" pitchFamily="18" charset="0"/>
                <a:cs typeface="Times New Roman" panose="02020603050405020304" pitchFamily="18" charset="0"/>
              </a:rPr>
              <a:t>Các</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loại</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thực</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phẩm</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bị</a:t>
            </a:r>
            <a:r>
              <a:rPr lang="en-US" b="1" i="1" dirty="0">
                <a:solidFill>
                  <a:srgbClr val="FFFF99"/>
                </a:solidFill>
                <a:latin typeface="Times New Roman" panose="02020603050405020304" pitchFamily="18" charset="0"/>
                <a:cs typeface="Times New Roman" panose="02020603050405020304" pitchFamily="18" charset="0"/>
              </a:rPr>
              <a:t> ô </a:t>
            </a:r>
            <a:r>
              <a:rPr lang="en-US" b="1" i="1" dirty="0" err="1">
                <a:solidFill>
                  <a:srgbClr val="FFFF99"/>
                </a:solidFill>
                <a:latin typeface="Times New Roman" panose="02020603050405020304" pitchFamily="18" charset="0"/>
                <a:cs typeface="Times New Roman" panose="02020603050405020304" pitchFamily="18" charset="0"/>
              </a:rPr>
              <a:t>nhiễm</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sẽ</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gây</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ra</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những</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hậu</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quả</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gì</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cho</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người</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sử</a:t>
            </a:r>
            <a:r>
              <a:rPr lang="en-US" b="1" i="1" dirty="0">
                <a:solidFill>
                  <a:srgbClr val="FFFF99"/>
                </a:solidFill>
                <a:latin typeface="Times New Roman" panose="02020603050405020304" pitchFamily="18" charset="0"/>
                <a:cs typeface="Times New Roman" panose="02020603050405020304" pitchFamily="18" charset="0"/>
              </a:rPr>
              <a:t> </a:t>
            </a:r>
            <a:r>
              <a:rPr lang="en-US" b="1" i="1" dirty="0" err="1">
                <a:solidFill>
                  <a:srgbClr val="FFFF99"/>
                </a:solidFill>
                <a:latin typeface="Times New Roman" panose="02020603050405020304" pitchFamily="18" charset="0"/>
                <a:cs typeface="Times New Roman" panose="02020603050405020304" pitchFamily="18" charset="0"/>
              </a:rPr>
              <a:t>dụng</a:t>
            </a:r>
            <a:r>
              <a:rPr lang="en-US" b="1" i="1" dirty="0">
                <a:solidFill>
                  <a:srgbClr val="FFFF99"/>
                </a:solidFill>
                <a:latin typeface="Times New Roman" panose="02020603050405020304" pitchFamily="18" charset="0"/>
                <a:cs typeface="Times New Roman" panose="02020603050405020304" pitchFamily="18" charset="0"/>
              </a:rPr>
              <a:t>?</a:t>
            </a:r>
            <a:endParaRPr lang="en-US" b="1" dirty="0">
              <a:solidFill>
                <a:srgbClr val="FFFF99"/>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55712" y="3333750"/>
            <a:ext cx="4949687" cy="1200329"/>
          </a:xfrm>
          <a:prstGeom prst="rect">
            <a:avLst/>
          </a:prstGeom>
        </p:spPr>
        <p:txBody>
          <a:bodyPr wrap="square">
            <a:spAutoFit/>
          </a:bodyPr>
          <a:lstStyle/>
          <a:p>
            <a:r>
              <a:rPr lang="en-US" b="1" dirty="0" err="1">
                <a:latin typeface="Times New Roman" panose="02020603050405020304" pitchFamily="18" charset="0"/>
                <a:cs typeface="Times New Roman" panose="02020603050405020304" pitchFamily="18" charset="0"/>
              </a:rPr>
              <a:t>Hậu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tăng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mắc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thư</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vô</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ảnh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hưởng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tâm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lí</a:t>
            </a:r>
            <a:r>
              <a:rPr lang="en-US" b="1" dirty="0">
                <a:latin typeface="Times New Roman" panose="02020603050405020304" pitchFamily="18" charset="0"/>
                <a:cs typeface="Times New Roman" panose="02020603050405020304" pitchFamily="18" charset="0"/>
              </a:rPr>
              <a:t> con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nền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hội</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pic>
        <p:nvPicPr>
          <p:cNvPr id="12" name="Picture 11"/>
          <p:cNvPicPr/>
          <p:nvPr/>
        </p:nvPicPr>
        <p:blipFill>
          <a:blip r:embed="rId3">
            <a:extLst>
              <a:ext uri="{28A0092B-C50C-407E-A947-70E740481C1C}">
                <a14:useLocalDpi xmlns:a14="http://schemas.microsoft.com/office/drawing/2010/main" val="0"/>
              </a:ext>
            </a:extLst>
          </a:blip>
          <a:stretch>
            <a:fillRect/>
          </a:stretch>
        </p:blipFill>
        <p:spPr>
          <a:xfrm>
            <a:off x="5181600" y="742950"/>
            <a:ext cx="3810000" cy="37338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6200" y="57150"/>
            <a:ext cx="8915400" cy="646331"/>
          </a:xfrm>
          <a:prstGeom prst="rect">
            <a:avLst/>
          </a:prstGeom>
        </p:spPr>
        <p:txBody>
          <a:bodyPr wrap="square">
            <a:spAutoFit/>
          </a:bodyPr>
          <a:lstStyle/>
          <a:p>
            <a:r>
              <a:rPr lang="en-US" b="1" dirty="0">
                <a:solidFill>
                  <a:srgbClr val="FFFF00"/>
                </a:solidFill>
                <a:latin typeface="Times New Roman" panose="02020603050405020304" pitchFamily="18" charset="0"/>
                <a:cs typeface="Times New Roman" panose="02020603050405020304" pitchFamily="18" charset="0"/>
              </a:rPr>
              <a:t>4 . VẬN DỤNG HIỂU BIẾT VỀ TRAO ĐỔI CHẤT VÀ CHUYỂN HÓA NĂNG LƯỢNG Ở ĐỘNG VẬT VÀO THỰC TIỄN</a:t>
            </a:r>
            <a:endParaRPr lang="en-US" b="1" dirty="0">
              <a:solidFill>
                <a:srgbClr val="FFFF00"/>
              </a:solidFill>
              <a:latin typeface="Times New Roman" panose="02020603050405020304" pitchFamily="18" charset="0"/>
              <a:cs typeface="Times New Roman" panose="02020603050405020304" pitchFamily="18" charset="0"/>
            </a:endParaRPr>
          </a:p>
        </p:txBody>
      </p:sp>
      <p:pic>
        <p:nvPicPr>
          <p:cNvPr id="9" name="Picture 8" descr="Book-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7510" y="938214"/>
            <a:ext cx="630690" cy="49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52400" y="666750"/>
            <a:ext cx="3886641"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b. </a:t>
            </a:r>
            <a:r>
              <a:rPr lang="en-US" b="1" dirty="0" err="1" smtClean="0">
                <a:solidFill>
                  <a:srgbClr val="FF0000"/>
                </a:solidFill>
                <a:latin typeface="Times New Roman" panose="02020603050405020304" pitchFamily="18" charset="0"/>
                <a:cs typeface="Times New Roman" panose="02020603050405020304" pitchFamily="18" charset="0"/>
              </a:rPr>
              <a:t>Tìm</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hiểu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vấn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đề</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vệ</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sinh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uống</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07510" y="1352550"/>
            <a:ext cx="8784090" cy="1200329"/>
          </a:xfrm>
          <a:prstGeom prst="rect">
            <a:avLst/>
          </a:prstGeom>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lựa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chọn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nguồn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phẩm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phẩm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đúng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đảm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uống</a:t>
            </a:r>
            <a:r>
              <a:rPr lang="en-US" sz="2400" b="1" dirty="0">
                <a:latin typeface="Times New Roman" panose="02020603050405020304" pitchFamily="18" charset="0"/>
                <a:cs typeface="Times New Roman" panose="02020603050405020304" pitchFamily="18" charset="0"/>
              </a:rPr>
              <a:t>, qua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sức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khoẻ</a:t>
            </a:r>
            <a:r>
              <a:rPr lang="en-US" sz="2400" b="1" dirty="0">
                <a:latin typeface="Times New Roman" panose="02020603050405020304" pitchFamily="18" charset="0"/>
                <a:cs typeface="Times New Roman" panose="02020603050405020304" pitchFamily="18" charset="0"/>
              </a:rPr>
              <a:t> con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8" name="WordArt 9"/>
          <p:cNvSpPr>
            <a:spLocks noChangeArrowheads="1" noChangeShapeType="1" noTextEdit="1"/>
          </p:cNvSpPr>
          <p:nvPr/>
        </p:nvSpPr>
        <p:spPr bwMode="auto">
          <a:xfrm>
            <a:off x="2381250" y="209550"/>
            <a:ext cx="4019550" cy="523875"/>
          </a:xfrm>
          <a:prstGeom prst="rect">
            <a:avLst/>
          </a:prstGeom>
        </p:spPr>
        <p:txBody>
          <a:bodyPr wrap="none" fromWordArt="1">
            <a:prstTxWarp prst="textPlain">
              <a:avLst>
                <a:gd name="adj" fmla="val 50000"/>
              </a:avLst>
            </a:prstTxWarp>
          </a:bodyPr>
          <a:lstStyle/>
          <a:p>
            <a:r>
              <a:rPr lang="en-US" sz="3600" b="1" dirty="0">
                <a:latin typeface="Times New Roman" panose="02020603050405020304" pitchFamily="18" charset="0"/>
                <a:cs typeface="Times New Roman" panose="02020603050405020304" pitchFamily="18" charset="0"/>
              </a:rPr>
              <a:t>L</a:t>
            </a:r>
            <a:r>
              <a:rPr lang="vi-VN" sz="3600" b="1" dirty="0">
                <a:latin typeface="Times New Roman" panose="02020603050405020304" pitchFamily="18" charset="0"/>
                <a:cs typeface="Times New Roman" panose="02020603050405020304" pitchFamily="18" charset="0"/>
              </a:rPr>
              <a:t>uyện tập</a:t>
            </a:r>
            <a:endParaRPr lang="en-US" sz="3600" dirty="0">
              <a:latin typeface="Times New Roman" panose="02020603050405020304" pitchFamily="18" charset="0"/>
              <a:cs typeface="Times New Roman" panose="02020603050405020304" pitchFamily="18" charset="0"/>
            </a:endParaRPr>
          </a:p>
        </p:txBody>
      </p:sp>
      <p:sp>
        <p:nvSpPr>
          <p:cNvPr id="4" name="Rectangle 3"/>
          <p:cNvSpPr/>
          <p:nvPr/>
        </p:nvSpPr>
        <p:spPr>
          <a:xfrm>
            <a:off x="76200" y="762833"/>
            <a:ext cx="8839200" cy="4247317"/>
          </a:xfrm>
          <a:prstGeom prst="rect">
            <a:avLst/>
          </a:prstGeom>
        </p:spPr>
        <p:txBody>
          <a:bodyPr wrap="square">
            <a:spAutoFit/>
          </a:bodyPr>
          <a:lstStyle/>
          <a:p>
            <a:r>
              <a:rPr lang="en-US" sz="1500" b="1" i="1" dirty="0">
                <a:solidFill>
                  <a:srgbClr val="FFFF00"/>
                </a:solidFill>
                <a:latin typeface="Times New Roman" panose="02020603050405020304" pitchFamily="18" charset="0"/>
                <a:cs typeface="Times New Roman" panose="02020603050405020304" pitchFamily="18" charset="0"/>
              </a:rPr>
              <a:t>1. </a:t>
            </a:r>
            <a:r>
              <a:rPr lang="en-US" sz="1500" b="1" i="1" dirty="0" err="1">
                <a:solidFill>
                  <a:srgbClr val="FFFF00"/>
                </a:solidFill>
                <a:latin typeface="Times New Roman" panose="02020603050405020304" pitchFamily="18" charset="0"/>
                <a:cs typeface="Times New Roman" panose="02020603050405020304" pitchFamily="18" charset="0"/>
              </a:rPr>
              <a:t>Tại</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sao</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nói</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Các</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hệ</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cơ</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quan</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trong</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cơ</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thể</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động</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vật</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có</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mối</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quan</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hệ</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mật</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thiết</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với</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nhau</a:t>
            </a:r>
            <a:r>
              <a:rPr lang="en-US" sz="1500" b="1" i="1" dirty="0">
                <a:solidFill>
                  <a:srgbClr val="FFFF00"/>
                </a:solidFill>
                <a:latin typeface="Times New Roman" panose="02020603050405020304" pitchFamily="18" charset="0"/>
                <a:cs typeface="Times New Roman" panose="02020603050405020304" pitchFamily="18" charset="0"/>
              </a:rPr>
              <a:t>?”. Cho </a:t>
            </a:r>
            <a:r>
              <a:rPr lang="en-US" sz="1500" b="1" i="1" dirty="0" err="1">
                <a:solidFill>
                  <a:srgbClr val="FFFF00"/>
                </a:solidFill>
                <a:latin typeface="Times New Roman" panose="02020603050405020304" pitchFamily="18" charset="0"/>
                <a:cs typeface="Times New Roman" panose="02020603050405020304" pitchFamily="18" charset="0"/>
              </a:rPr>
              <a:t>ví</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dụ</a:t>
            </a:r>
            <a:r>
              <a:rPr lang="en-US" sz="1500" b="1" i="1" dirty="0">
                <a:solidFill>
                  <a:srgbClr val="FFFF00"/>
                </a:solidFill>
                <a:latin typeface="Times New Roman" panose="02020603050405020304" pitchFamily="18" charset="0"/>
                <a:cs typeface="Times New Roman" panose="02020603050405020304" pitchFamily="18" charset="0"/>
              </a:rPr>
              <a:t> </a:t>
            </a:r>
            <a:r>
              <a:rPr lang="en-US" sz="1500" b="1" i="1" dirty="0" err="1">
                <a:solidFill>
                  <a:srgbClr val="FFFF00"/>
                </a:solidFill>
                <a:latin typeface="Times New Roman" panose="02020603050405020304" pitchFamily="18" charset="0"/>
                <a:cs typeface="Times New Roman" panose="02020603050405020304" pitchFamily="18" charset="0"/>
              </a:rPr>
              <a:t>chứng</a:t>
            </a:r>
            <a:r>
              <a:rPr lang="en-US" sz="1500" b="1" i="1" dirty="0">
                <a:solidFill>
                  <a:srgbClr val="FFFF00"/>
                </a:solidFill>
                <a:latin typeface="Times New Roman" panose="02020603050405020304" pitchFamily="18" charset="0"/>
                <a:cs typeface="Times New Roman" panose="02020603050405020304" pitchFamily="18" charset="0"/>
              </a:rPr>
              <a:t> minh. </a:t>
            </a:r>
            <a:endParaRPr lang="en-US" sz="1500" b="1" dirty="0">
              <a:solidFill>
                <a:srgbClr val="FFFF00"/>
              </a:solidFill>
              <a:latin typeface="Times New Roman" panose="02020603050405020304" pitchFamily="18" charset="0"/>
              <a:cs typeface="Times New Roman" panose="02020603050405020304" pitchFamily="18" charset="0"/>
            </a:endParaRPr>
          </a:p>
          <a:p>
            <a:r>
              <a:rPr lang="en-US" sz="1500" b="1" dirty="0" err="1">
                <a:latin typeface="Times New Roman" panose="02020603050405020304" pitchFamily="18" charset="0"/>
                <a:cs typeface="Times New Roman" panose="02020603050405020304" pitchFamily="18" charset="0"/>
              </a:rPr>
              <a:t>Nói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trong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thể</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vật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có</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mối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mật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thiết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với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nhau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vì</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thể</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một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khối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thống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Sự</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hoạt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của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trong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một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cũng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như</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sự</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hoạt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của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trong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thể</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đều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luôn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luôn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thống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với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nhau</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Bộ</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xương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tạo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khung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toàn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bộ</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thể</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nơi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bám</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của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giá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khác</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hoạt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giúp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xương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cử</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vận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tuần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hoàn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dẫn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máu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đến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cả</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giúp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vận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chuyển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dinh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dưỡng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oxygen </a:t>
            </a:r>
            <a:r>
              <a:rPr lang="en-US" sz="1500" b="1" dirty="0" err="1">
                <a:latin typeface="Times New Roman" panose="02020603050405020304" pitchFamily="18" charset="0"/>
                <a:cs typeface="Times New Roman" panose="02020603050405020304" pitchFamily="18" charset="0"/>
              </a:rPr>
              <a:t>tới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tế</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bào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đưa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thải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carbon dioxide </a:t>
            </a:r>
            <a:r>
              <a:rPr lang="en-US" sz="1500" b="1" dirty="0" err="1">
                <a:latin typeface="Times New Roman" panose="02020603050405020304" pitchFamily="18" charset="0"/>
                <a:cs typeface="Times New Roman" panose="02020603050405020304" pitchFamily="18" charset="0"/>
              </a:rPr>
              <a:t>từ</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tế</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bào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tới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để</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thải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ra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ngoài</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hô</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hấp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lấy</a:t>
            </a:r>
            <a:r>
              <a:rPr lang="en-US" sz="1500" b="1" dirty="0">
                <a:latin typeface="Times New Roman" panose="02020603050405020304" pitchFamily="18" charset="0"/>
                <a:cs typeface="Times New Roman" panose="02020603050405020304" pitchFamily="18" charset="0"/>
              </a:rPr>
              <a:t> oxygen </a:t>
            </a:r>
            <a:r>
              <a:rPr lang="en-US" sz="1500" b="1" dirty="0" err="1">
                <a:latin typeface="Times New Roman" panose="02020603050405020304" pitchFamily="18" charset="0"/>
                <a:cs typeface="Times New Roman" panose="02020603050405020304" pitchFamily="18" charset="0"/>
              </a:rPr>
              <a:t>từ</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môi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trường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cung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cấp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thải</a:t>
            </a:r>
            <a:r>
              <a:rPr lang="en-US" sz="1500" b="1" dirty="0">
                <a:latin typeface="Times New Roman" panose="02020603050405020304" pitchFamily="18" charset="0"/>
                <a:cs typeface="Times New Roman" panose="02020603050405020304" pitchFamily="18" charset="0"/>
              </a:rPr>
              <a:t> carbon dioxide </a:t>
            </a:r>
            <a:r>
              <a:rPr lang="en-US" sz="1500" b="1" dirty="0" err="1">
                <a:latin typeface="Times New Roman" panose="02020603050405020304" pitchFamily="18" charset="0"/>
                <a:cs typeface="Times New Roman" panose="02020603050405020304" pitchFamily="18" charset="0"/>
              </a:rPr>
              <a:t>ra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môi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trường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thông</a:t>
            </a:r>
            <a:r>
              <a:rPr lang="en-US" sz="1500" b="1" dirty="0">
                <a:latin typeface="Times New Roman" panose="02020603050405020304" pitchFamily="18" charset="0"/>
                <a:cs typeface="Times New Roman" panose="02020603050405020304" pitchFamily="18" charset="0"/>
              </a:rPr>
              <a:t> qua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tuần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hoàn</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tiêu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hóa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lấy</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thức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ăn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từ</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môi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trường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ngoài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biến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đổi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chúng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thành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dinh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dưỡng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để</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cung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cấp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cả</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của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thể</a:t>
            </a:r>
            <a:r>
              <a:rPr lang="en-US" sz="1500" b="1" dirty="0">
                <a:latin typeface="Times New Roman" panose="02020603050405020304" pitchFamily="18" charset="0"/>
                <a:cs typeface="Times New Roman" panose="02020603050405020304" pitchFamily="18" charset="0"/>
              </a:rPr>
              <a:t> qua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tuần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hoàn</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bài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tiết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giúp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thải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cặn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bã</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thừa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trong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trao</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đổi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của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tất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cả</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ra</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môi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trường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ngoài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thông</a:t>
            </a:r>
            <a:r>
              <a:rPr lang="en-US" sz="1500" b="1" dirty="0">
                <a:latin typeface="Times New Roman" panose="02020603050405020304" pitchFamily="18" charset="0"/>
                <a:cs typeface="Times New Roman" panose="02020603050405020304" pitchFamily="18" charset="0"/>
              </a:rPr>
              <a:t> qua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tuần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hoàn</a:t>
            </a:r>
            <a:r>
              <a:rPr lang="en-US" sz="1500" b="1" dirty="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a:p>
            <a:r>
              <a:rPr lang="en-US" sz="1500" b="1" dirty="0" err="1">
                <a:latin typeface="Times New Roman" panose="02020603050405020304" pitchFamily="18" charset="0"/>
                <a:cs typeface="Times New Roman" panose="02020603050405020304" pitchFamily="18" charset="0"/>
              </a:rPr>
              <a:t>Ví</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dụ</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Khi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chạy</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vận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làm</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việc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với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cường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lớn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Cùng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lúc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đó</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cơ</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quan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khác</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cũng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tăng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cường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hoạt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động</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như</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tim</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đập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nhanh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mạnh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hơn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mạch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máu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dãn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tuần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hoàn</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thở</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nhanh</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và</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sâu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hô</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hấp</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mồ</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hôi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tiết</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nhiều</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hệ</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bài</a:t>
            </a:r>
            <a:r>
              <a:rPr lang="en-US" sz="1500" b="1" dirty="0">
                <a:latin typeface="Times New Roman" panose="02020603050405020304" pitchFamily="18" charset="0"/>
                <a:cs typeface="Times New Roman" panose="02020603050405020304" pitchFamily="18" charset="0"/>
              </a:rPr>
              <a:t> </a:t>
            </a:r>
            <a:r>
              <a:rPr lang="en-US" sz="1500" b="1" dirty="0" err="1">
                <a:latin typeface="Times New Roman" panose="02020603050405020304" pitchFamily="18" charset="0"/>
                <a:cs typeface="Times New Roman" panose="02020603050405020304" pitchFamily="18" charset="0"/>
              </a:rPr>
              <a:t>tiết</a:t>
            </a:r>
            <a:r>
              <a:rPr lang="en-US" sz="1500" b="1" dirty="0">
                <a:latin typeface="Times New Roman" panose="02020603050405020304" pitchFamily="18" charset="0"/>
                <a:cs typeface="Times New Roman" panose="02020603050405020304" pitchFamily="18" charset="0"/>
              </a:rPr>
              <a:t>), </a:t>
            </a:r>
            <a:r>
              <a:rPr lang="en-US" sz="1500" b="1" dirty="0" smtClean="0">
                <a:latin typeface="Times New Roman" panose="02020603050405020304" pitchFamily="18" charset="0"/>
                <a:cs typeface="Times New Roman" panose="02020603050405020304" pitchFamily="18" charset="0"/>
              </a:rPr>
              <a:t>...</a:t>
            </a:r>
            <a:endParaRPr lang="en-US" sz="15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500"/>
                                        <p:tgtEl>
                                          <p:spTgt spid="4">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fade">
                                      <p:cBhvr>
                                        <p:cTn id="30" dur="500"/>
                                        <p:tgtEl>
                                          <p:spTgt spid="4">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Effect transition="in" filter="fade">
                                      <p:cBhvr>
                                        <p:cTn id="36" dur="500"/>
                                        <p:tgtEl>
                                          <p:spTgt spid="4">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fade">
                                      <p:cBhvr>
                                        <p:cTn id="39"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8" name="WordArt 9"/>
          <p:cNvSpPr>
            <a:spLocks noChangeArrowheads="1" noChangeShapeType="1" noTextEdit="1"/>
          </p:cNvSpPr>
          <p:nvPr/>
        </p:nvSpPr>
        <p:spPr bwMode="auto">
          <a:xfrm>
            <a:off x="2381250" y="676275"/>
            <a:ext cx="4019550" cy="523875"/>
          </a:xfrm>
          <a:prstGeom prst="rect">
            <a:avLst/>
          </a:prstGeom>
        </p:spPr>
        <p:txBody>
          <a:bodyPr wrap="none" fromWordArt="1">
            <a:prstTxWarp prst="textPlain">
              <a:avLst>
                <a:gd name="adj" fmla="val 50000"/>
              </a:avLst>
            </a:prstTxWarp>
          </a:bodyPr>
          <a:lstStyle/>
          <a:p>
            <a:r>
              <a:rPr lang="en-US" sz="3600" b="1" dirty="0">
                <a:latin typeface="Times New Roman" panose="02020603050405020304" pitchFamily="18" charset="0"/>
                <a:cs typeface="Times New Roman" panose="02020603050405020304" pitchFamily="18" charset="0"/>
              </a:rPr>
              <a:t>L</a:t>
            </a:r>
            <a:r>
              <a:rPr lang="vi-VN" sz="3600" b="1" dirty="0">
                <a:latin typeface="Times New Roman" panose="02020603050405020304" pitchFamily="18" charset="0"/>
                <a:cs typeface="Times New Roman" panose="02020603050405020304" pitchFamily="18" charset="0"/>
              </a:rPr>
              <a:t>uyện tập</a:t>
            </a:r>
            <a:endParaRPr lang="en-US" sz="3600" dirty="0">
              <a:latin typeface="Times New Roman" panose="02020603050405020304" pitchFamily="18" charset="0"/>
              <a:cs typeface="Times New Roman" panose="02020603050405020304" pitchFamily="18" charset="0"/>
            </a:endParaRPr>
          </a:p>
        </p:txBody>
      </p:sp>
      <p:sp>
        <p:nvSpPr>
          <p:cNvPr id="4" name="Rectangle 3"/>
          <p:cNvSpPr/>
          <p:nvPr/>
        </p:nvSpPr>
        <p:spPr>
          <a:xfrm>
            <a:off x="152400" y="1352550"/>
            <a:ext cx="8839200" cy="2308324"/>
          </a:xfrm>
          <a:prstGeom prst="rect">
            <a:avLst/>
          </a:prstGeom>
        </p:spPr>
        <p:txBody>
          <a:bodyPr wrap="square">
            <a:spAutoFit/>
          </a:bodyPr>
          <a:lstStyle/>
          <a:p>
            <a:r>
              <a:rPr lang="en-US" sz="1600" b="1" i="1" dirty="0" smtClean="0">
                <a:solidFill>
                  <a:srgbClr val="FFFF00"/>
                </a:solidFill>
                <a:latin typeface="Times New Roman" panose="02020603050405020304" pitchFamily="18" charset="0"/>
                <a:cs typeface="Times New Roman" panose="02020603050405020304" pitchFamily="18" charset="0"/>
              </a:rPr>
              <a:t>2</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Nếu</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là</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một</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tuyên</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truyền</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viên</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em</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sẽ</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tuyên</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truyền</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những</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nội</a:t>
            </a:r>
            <a:r>
              <a:rPr lang="en-US" sz="1600" b="1" i="1" dirty="0">
                <a:solidFill>
                  <a:srgbClr val="FFFF00"/>
                </a:solidFill>
                <a:latin typeface="Times New Roman" panose="02020603050405020304" pitchFamily="18" charset="0"/>
                <a:cs typeface="Times New Roman" panose="02020603050405020304" pitchFamily="18" charset="0"/>
              </a:rPr>
              <a:t> dung </a:t>
            </a:r>
            <a:r>
              <a:rPr lang="en-US" sz="1600" b="1" i="1" dirty="0" err="1">
                <a:solidFill>
                  <a:srgbClr val="FFFF00"/>
                </a:solidFill>
                <a:latin typeface="Times New Roman" panose="02020603050405020304" pitchFamily="18" charset="0"/>
                <a:cs typeface="Times New Roman" panose="02020603050405020304" pitchFamily="18" charset="0"/>
              </a:rPr>
              <a:t>gì</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về</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giáo</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dục</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vệ</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sinh</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ăn</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uống</a:t>
            </a:r>
            <a:r>
              <a:rPr lang="en-US" sz="1600" b="1" i="1" dirty="0">
                <a:solidFill>
                  <a:srgbClr val="FFFF00"/>
                </a:solidFill>
                <a:latin typeface="Times New Roman" panose="02020603050405020304" pitchFamily="18" charset="0"/>
                <a:cs typeface="Times New Roman" panose="02020603050405020304" pitchFamily="18" charset="0"/>
              </a:rPr>
              <a:t> ở </a:t>
            </a:r>
            <a:r>
              <a:rPr lang="en-US" sz="1600" b="1" i="1" dirty="0" err="1">
                <a:solidFill>
                  <a:srgbClr val="FFFF00"/>
                </a:solidFill>
                <a:latin typeface="Times New Roman" panose="02020603050405020304" pitchFamily="18" charset="0"/>
                <a:cs typeface="Times New Roman" panose="02020603050405020304" pitchFamily="18" charset="0"/>
              </a:rPr>
              <a:t>địa</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phương</a:t>
            </a:r>
            <a:r>
              <a:rPr lang="en-US" sz="1600" b="1" i="1" dirty="0">
                <a:solidFill>
                  <a:srgbClr val="FFFF00"/>
                </a:solidFill>
                <a:latin typeface="Times New Roman" panose="02020603050405020304" pitchFamily="18" charset="0"/>
                <a:cs typeface="Times New Roman" panose="02020603050405020304" pitchFamily="18" charset="0"/>
              </a:rPr>
              <a:t> </a:t>
            </a:r>
            <a:r>
              <a:rPr lang="en-US" sz="1600" b="1" i="1" dirty="0" err="1">
                <a:solidFill>
                  <a:srgbClr val="FFFF00"/>
                </a:solidFill>
                <a:latin typeface="Times New Roman" panose="02020603050405020304" pitchFamily="18" charset="0"/>
                <a:cs typeface="Times New Roman" panose="02020603050405020304" pitchFamily="18" charset="0"/>
              </a:rPr>
              <a:t>em</a:t>
            </a:r>
            <a:r>
              <a:rPr lang="en-US" sz="1600" b="1" i="1" dirty="0">
                <a:solidFill>
                  <a:srgbClr val="FFFF00"/>
                </a:solidFill>
                <a:latin typeface="Times New Roman" panose="02020603050405020304" pitchFamily="18" charset="0"/>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a:p>
            <a:r>
              <a:rPr lang="en-US" sz="1600" b="1" dirty="0" err="1">
                <a:latin typeface="Times New Roman" panose="02020603050405020304" pitchFamily="18" charset="0"/>
                <a:cs typeface="Times New Roman" panose="02020603050405020304" pitchFamily="18" charset="0"/>
              </a:rPr>
              <a:t>Gợi</a:t>
            </a:r>
            <a:r>
              <a:rPr lang="en-US" sz="1600" b="1" dirty="0">
                <a:latin typeface="Times New Roman" panose="02020603050405020304" pitchFamily="18" charset="0"/>
                <a:cs typeface="Times New Roman" panose="02020603050405020304" pitchFamily="18" charset="0"/>
              </a:rPr>
              <a:t> ý </a:t>
            </a:r>
            <a:r>
              <a:rPr lang="en-US" sz="1600" b="1" dirty="0" err="1">
                <a:latin typeface="Times New Roman" panose="02020603050405020304" pitchFamily="18" charset="0"/>
                <a:cs typeface="Times New Roman" panose="02020603050405020304" pitchFamily="18" charset="0"/>
              </a:rPr>
              <a:t>nội</a:t>
            </a:r>
            <a:r>
              <a:rPr lang="en-US" sz="1600" b="1" dirty="0">
                <a:latin typeface="Times New Roman" panose="02020603050405020304" pitchFamily="18" charset="0"/>
                <a:cs typeface="Times New Roman" panose="02020603050405020304" pitchFamily="18" charset="0"/>
              </a:rPr>
              <a:t> dung </a:t>
            </a:r>
            <a:r>
              <a:rPr lang="en-US" sz="1600" b="1" dirty="0" err="1">
                <a:latin typeface="Times New Roman" panose="02020603050405020304" pitchFamily="18" charset="0"/>
                <a:cs typeface="Times New Roman" panose="02020603050405020304" pitchFamily="18" charset="0"/>
              </a:rPr>
              <a:t>tuyên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tuyền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giáo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dục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vệ</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sinh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ăn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uống</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a:p>
            <a:pPr lvl="0"/>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Chọn</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thực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phẩm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tươi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nguồn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gốc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rõ</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ràng</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a:p>
            <a:pPr lvl="0"/>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Bảo</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quản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thực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phẩm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sống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ăn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đã</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nấu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chín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đúng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a:p>
            <a:pPr lvl="0"/>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Ăn</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chín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uống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sôi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không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ăn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đồ</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có</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dấu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hiệu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hỏng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ôi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thiu</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a:p>
            <a:pPr lvl="0"/>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Kiểm</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hạn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sử</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dụng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sản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phẩm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trước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mua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dùng</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a:p>
            <a:pPr lvl="0"/>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Giữ</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vệ</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sinh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ăn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uống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bảo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quản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chế</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thực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phẩm</a:t>
            </a:r>
            <a:r>
              <a:rPr lang="en-US" sz="1600" b="1" dirty="0">
                <a:latin typeface="Times New Roman" panose="02020603050405020304" pitchFamily="18" charset="0"/>
                <a:cs typeface="Times New Roman" panose="02020603050405020304" pitchFamily="18" charset="0"/>
              </a:rPr>
              <a:t>.</a:t>
            </a:r>
            <a:endParaRPr lang="en-US" sz="1600" b="1" dirty="0">
              <a:latin typeface="Times New Roman" panose="02020603050405020304" pitchFamily="18" charset="0"/>
              <a:cs typeface="Times New Roman" panose="02020603050405020304" pitchFamily="18" charset="0"/>
            </a:endParaRPr>
          </a:p>
          <a:p>
            <a:pPr lvl="0"/>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Rửa</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tay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sẽ</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trước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chế</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thực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phẩm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trước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ăn</a:t>
            </a:r>
            <a:endParaRPr lang="en-US" sz="16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fade">
                                      <p:cBhvr>
                                        <p:cTn id="30"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8" name="WordArt 9"/>
          <p:cNvSpPr>
            <a:spLocks noChangeArrowheads="1" noChangeShapeType="1" noTextEdit="1"/>
          </p:cNvSpPr>
          <p:nvPr/>
        </p:nvSpPr>
        <p:spPr bwMode="auto">
          <a:xfrm>
            <a:off x="2381250" y="676275"/>
            <a:ext cx="4019550" cy="523875"/>
          </a:xfrm>
          <a:prstGeom prst="rect">
            <a:avLst/>
          </a:prstGeom>
        </p:spPr>
        <p:txBody>
          <a:bodyPr wrap="none" fromWordArt="1">
            <a:prstTxWarp prst="textPlain">
              <a:avLst>
                <a:gd name="adj" fmla="val 50000"/>
              </a:avLst>
            </a:prstTxWarp>
          </a:bodyPr>
          <a:lstStyle/>
          <a:p>
            <a:r>
              <a:rPr lang="en-US" sz="3600" b="1" dirty="0">
                <a:latin typeface="Times New Roman" panose="02020603050405020304" pitchFamily="18" charset="0"/>
                <a:cs typeface="Times New Roman" panose="02020603050405020304" pitchFamily="18" charset="0"/>
              </a:rPr>
              <a:t>L</a:t>
            </a:r>
            <a:r>
              <a:rPr lang="vi-VN" sz="3600" b="1" dirty="0">
                <a:latin typeface="Times New Roman" panose="02020603050405020304" pitchFamily="18" charset="0"/>
                <a:cs typeface="Times New Roman" panose="02020603050405020304" pitchFamily="18" charset="0"/>
              </a:rPr>
              <a:t>uyện tập</a:t>
            </a:r>
            <a:endParaRPr lang="en-US" sz="3600" dirty="0">
              <a:latin typeface="Times New Roman" panose="02020603050405020304" pitchFamily="18" charset="0"/>
              <a:cs typeface="Times New Roman" panose="02020603050405020304" pitchFamily="18" charset="0"/>
            </a:endParaRPr>
          </a:p>
        </p:txBody>
      </p:sp>
      <p:sp>
        <p:nvSpPr>
          <p:cNvPr id="4" name="Rectangle 3"/>
          <p:cNvSpPr/>
          <p:nvPr/>
        </p:nvSpPr>
        <p:spPr>
          <a:xfrm>
            <a:off x="152400" y="1352550"/>
            <a:ext cx="8839200" cy="338554"/>
          </a:xfrm>
          <a:prstGeom prst="rect">
            <a:avLst/>
          </a:prstGeom>
        </p:spPr>
        <p:txBody>
          <a:bodyPr wrap="square">
            <a:spAutoFit/>
          </a:bodyPr>
          <a:lstStyle/>
          <a:p>
            <a:r>
              <a:rPr lang="en-US" sz="1600" b="1" dirty="0" err="1"/>
              <a:t>tóm</a:t>
            </a:r>
            <a:r>
              <a:rPr lang="en-US" sz="1600" b="1" dirty="0"/>
              <a:t> </a:t>
            </a:r>
            <a:r>
              <a:rPr lang="en-US" sz="1600" b="1" dirty="0" err="1"/>
              <a:t>tắt</a:t>
            </a:r>
            <a:r>
              <a:rPr lang="en-US" sz="1600" b="1" dirty="0"/>
              <a:t> con </a:t>
            </a:r>
            <a:r>
              <a:rPr lang="en-US" sz="1600" b="1" dirty="0" err="1"/>
              <a:t>đường</a:t>
            </a:r>
            <a:r>
              <a:rPr lang="en-US" sz="1600" b="1" dirty="0"/>
              <a:t> </a:t>
            </a:r>
            <a:r>
              <a:rPr lang="en-US" sz="1600" b="1" dirty="0" err="1"/>
              <a:t>thu</a:t>
            </a:r>
            <a:r>
              <a:rPr lang="en-US" sz="1600" b="1" dirty="0"/>
              <a:t> </a:t>
            </a:r>
            <a:r>
              <a:rPr lang="en-US" sz="1600" b="1" dirty="0" err="1"/>
              <a:t>nhận</a:t>
            </a:r>
            <a:r>
              <a:rPr lang="en-US" sz="1600" b="1" dirty="0"/>
              <a:t>, </a:t>
            </a:r>
            <a:r>
              <a:rPr lang="en-US" sz="1600" b="1" dirty="0" err="1"/>
              <a:t>tiêu</a:t>
            </a:r>
            <a:r>
              <a:rPr lang="en-US" sz="1600" b="1" dirty="0"/>
              <a:t> </a:t>
            </a:r>
            <a:r>
              <a:rPr lang="en-US" sz="1600" b="1" dirty="0" err="1"/>
              <a:t>hóa</a:t>
            </a:r>
            <a:r>
              <a:rPr lang="en-US" sz="1600" b="1" dirty="0"/>
              <a:t> </a:t>
            </a:r>
            <a:r>
              <a:rPr lang="en-US" sz="1600" b="1" dirty="0" err="1"/>
              <a:t>thức</a:t>
            </a:r>
            <a:r>
              <a:rPr lang="en-US" sz="1600" b="1" dirty="0"/>
              <a:t> </a:t>
            </a:r>
            <a:r>
              <a:rPr lang="en-US" sz="1600" b="1" dirty="0" err="1"/>
              <a:t>ăn</a:t>
            </a:r>
            <a:r>
              <a:rPr lang="en-US" sz="1600" b="1" dirty="0"/>
              <a:t>, </a:t>
            </a:r>
            <a:r>
              <a:rPr lang="en-US" sz="1600" b="1" dirty="0" err="1"/>
              <a:t>hấp</a:t>
            </a:r>
            <a:r>
              <a:rPr lang="en-US" sz="1600" b="1" dirty="0"/>
              <a:t> </a:t>
            </a:r>
            <a:r>
              <a:rPr lang="en-US" sz="1600" b="1" dirty="0" err="1"/>
              <a:t>thụ</a:t>
            </a:r>
            <a:r>
              <a:rPr lang="en-US" sz="1600" b="1" dirty="0"/>
              <a:t> </a:t>
            </a:r>
            <a:r>
              <a:rPr lang="en-US" sz="1600" b="1" dirty="0" err="1"/>
              <a:t>chất</a:t>
            </a:r>
            <a:r>
              <a:rPr lang="en-US" sz="1600" b="1" dirty="0"/>
              <a:t> </a:t>
            </a:r>
            <a:r>
              <a:rPr lang="en-US" sz="1600" b="1" dirty="0" err="1"/>
              <a:t>dinh</a:t>
            </a:r>
            <a:r>
              <a:rPr lang="en-US" sz="1600" b="1" dirty="0"/>
              <a:t> </a:t>
            </a:r>
            <a:r>
              <a:rPr lang="en-US" sz="1600" b="1" dirty="0" err="1"/>
              <a:t>dưỡng</a:t>
            </a:r>
            <a:r>
              <a:rPr lang="en-US" sz="1600" b="1" dirty="0"/>
              <a:t> </a:t>
            </a:r>
            <a:r>
              <a:rPr lang="en-US" sz="1600" b="1" dirty="0" err="1"/>
              <a:t>và</a:t>
            </a:r>
            <a:r>
              <a:rPr lang="en-US" sz="1600" b="1" dirty="0"/>
              <a:t> </a:t>
            </a:r>
            <a:r>
              <a:rPr lang="en-US" sz="1600" b="1" dirty="0" err="1"/>
              <a:t>thải</a:t>
            </a:r>
            <a:r>
              <a:rPr lang="en-US" sz="1600" b="1" dirty="0"/>
              <a:t> </a:t>
            </a:r>
            <a:r>
              <a:rPr lang="en-US" sz="1600" b="1" dirty="0" err="1"/>
              <a:t>bã</a:t>
            </a:r>
            <a:r>
              <a:rPr lang="en-US" sz="1600" b="1" dirty="0"/>
              <a:t> </a:t>
            </a:r>
            <a:r>
              <a:rPr lang="en-US" sz="1600" b="1" dirty="0" err="1"/>
              <a:t>bằng</a:t>
            </a:r>
            <a:r>
              <a:rPr lang="en-US" sz="1600" b="1" dirty="0"/>
              <a:t> </a:t>
            </a:r>
            <a:r>
              <a:rPr lang="en-US" sz="1600" b="1" dirty="0" err="1"/>
              <a:t>sơ</a:t>
            </a:r>
            <a:r>
              <a:rPr lang="en-US" sz="1600" b="1" dirty="0"/>
              <a:t> </a:t>
            </a:r>
            <a:r>
              <a:rPr lang="en-US" sz="1600" b="1" dirty="0" err="1"/>
              <a:t>đồ</a:t>
            </a:r>
            <a:r>
              <a:rPr lang="en-US" sz="1600" b="1" dirty="0"/>
              <a:t> </a:t>
            </a:r>
            <a:r>
              <a:rPr lang="en-US" sz="1600" b="1" dirty="0" smtClean="0"/>
              <a:t>.</a:t>
            </a:r>
            <a:endParaRPr lang="en-US" sz="1600" b="1" dirty="0" smtClean="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609600" y="1885950"/>
            <a:ext cx="8229599" cy="19811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19050"/>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8" name="WordArt 9"/>
          <p:cNvSpPr>
            <a:spLocks noChangeArrowheads="1" noChangeShapeType="1" noTextEdit="1"/>
          </p:cNvSpPr>
          <p:nvPr/>
        </p:nvSpPr>
        <p:spPr bwMode="auto">
          <a:xfrm>
            <a:off x="2381250" y="133350"/>
            <a:ext cx="4019550" cy="523875"/>
          </a:xfrm>
          <a:prstGeom prst="rect">
            <a:avLst/>
          </a:prstGeom>
        </p:spPr>
        <p:txBody>
          <a:bodyPr wrap="none" fromWordArt="1">
            <a:prstTxWarp prst="textPlain">
              <a:avLst>
                <a:gd name="adj" fmla="val 50000"/>
              </a:avLst>
            </a:prstTxWarp>
          </a:bodyPr>
          <a:lstStyle/>
          <a:p>
            <a:r>
              <a:rPr lang="en-US" sz="3600" b="1" dirty="0" err="1" smtClean="0">
                <a:latin typeface="Times New Roman" panose="02020603050405020304" pitchFamily="18" charset="0"/>
                <a:cs typeface="Times New Roman" panose="02020603050405020304" pitchFamily="18" charset="0"/>
              </a:rPr>
              <a:t>Vận</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dụng</a:t>
            </a:r>
            <a:endParaRPr lang="en-US" sz="3600" dirty="0">
              <a:latin typeface="Times New Roman" panose="02020603050405020304" pitchFamily="18" charset="0"/>
              <a:cs typeface="Times New Roman" panose="02020603050405020304" pitchFamily="18" charset="0"/>
            </a:endParaRPr>
          </a:p>
        </p:txBody>
      </p:sp>
      <p:sp>
        <p:nvSpPr>
          <p:cNvPr id="2" name="Rectangle 1"/>
          <p:cNvSpPr/>
          <p:nvPr/>
        </p:nvSpPr>
        <p:spPr>
          <a:xfrm>
            <a:off x="76200" y="590550"/>
            <a:ext cx="8991600" cy="5078313"/>
          </a:xfrm>
          <a:prstGeom prst="rect">
            <a:avLst/>
          </a:prstGeom>
        </p:spPr>
        <p:txBody>
          <a:bodyPr wrap="square">
            <a:spAutoFit/>
          </a:bodyPr>
          <a:lstStyle/>
          <a:p>
            <a:pPr algn="ctr"/>
            <a:r>
              <a:rPr lang="en-US" b="1" dirty="0">
                <a:solidFill>
                  <a:srgbClr val="FF0000"/>
                </a:solidFill>
                <a:latin typeface="Times New Roman" panose="02020603050405020304" pitchFamily="18" charset="0"/>
                <a:cs typeface="Times New Roman" panose="02020603050405020304" pitchFamily="18" charset="0"/>
              </a:rPr>
              <a:t>PHIẾU HỌC TẬP</a:t>
            </a:r>
            <a:endParaRPr lang="en-US" b="1" dirty="0">
              <a:solidFill>
                <a:srgbClr val="FF0000"/>
              </a:solidFill>
              <a:latin typeface="Times New Roman" panose="02020603050405020304" pitchFamily="18" charset="0"/>
              <a:cs typeface="Times New Roman" panose="02020603050405020304" pitchFamily="18" charset="0"/>
            </a:endParaRPr>
          </a:p>
          <a:p>
            <a:pPr algn="ctr"/>
            <a:r>
              <a:rPr lang="en-US" b="1" dirty="0" err="1">
                <a:solidFill>
                  <a:srgbClr val="FFFF99"/>
                </a:solidFill>
                <a:latin typeface="Times New Roman" panose="02020603050405020304" pitchFamily="18" charset="0"/>
                <a:cs typeface="Times New Roman" panose="02020603050405020304" pitchFamily="18" charset="0"/>
              </a:rPr>
              <a:t>Bài</a:t>
            </a:r>
            <a:r>
              <a:rPr lang="en-US" b="1" dirty="0">
                <a:solidFill>
                  <a:srgbClr val="FFFF99"/>
                </a:solidFill>
                <a:latin typeface="Times New Roman" panose="02020603050405020304" pitchFamily="18" charset="0"/>
                <a:cs typeface="Times New Roman" panose="02020603050405020304" pitchFamily="18" charset="0"/>
              </a:rPr>
              <a:t> 30: </a:t>
            </a:r>
            <a:r>
              <a:rPr lang="en-US" b="1" dirty="0" err="1">
                <a:solidFill>
                  <a:srgbClr val="FFFF99"/>
                </a:solidFill>
                <a:latin typeface="Times New Roman" panose="02020603050405020304" pitchFamily="18" charset="0"/>
                <a:cs typeface="Times New Roman" panose="02020603050405020304" pitchFamily="18" charset="0"/>
              </a:rPr>
              <a:t>Trao</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đổi</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nước</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và</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các</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chất</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dinh</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dưỡng</a:t>
            </a:r>
            <a:r>
              <a:rPr lang="en-US" b="1" dirty="0">
                <a:solidFill>
                  <a:srgbClr val="FFFF99"/>
                </a:solidFill>
                <a:latin typeface="Times New Roman" panose="02020603050405020304" pitchFamily="18" charset="0"/>
                <a:cs typeface="Times New Roman" panose="02020603050405020304" pitchFamily="18" charset="0"/>
              </a:rPr>
              <a:t> ở </a:t>
            </a:r>
            <a:r>
              <a:rPr lang="en-US" b="1" dirty="0" err="1">
                <a:solidFill>
                  <a:srgbClr val="FFFF99"/>
                </a:solidFill>
                <a:latin typeface="Times New Roman" panose="02020603050405020304" pitchFamily="18" charset="0"/>
                <a:cs typeface="Times New Roman" panose="02020603050405020304" pitchFamily="18" charset="0"/>
              </a:rPr>
              <a:t>động</a:t>
            </a:r>
            <a:r>
              <a:rPr lang="en-US" b="1" dirty="0">
                <a:solidFill>
                  <a:srgbClr val="FFFF99"/>
                </a:solidFill>
                <a:latin typeface="Times New Roman" panose="02020603050405020304" pitchFamily="18" charset="0"/>
                <a:cs typeface="Times New Roman" panose="02020603050405020304" pitchFamily="18" charset="0"/>
              </a:rPr>
              <a:t> </a:t>
            </a:r>
            <a:r>
              <a:rPr lang="en-US" b="1" dirty="0" err="1">
                <a:solidFill>
                  <a:srgbClr val="FFFF99"/>
                </a:solidFill>
                <a:latin typeface="Times New Roman" panose="02020603050405020304" pitchFamily="18" charset="0"/>
                <a:cs typeface="Times New Roman" panose="02020603050405020304" pitchFamily="18" charset="0"/>
              </a:rPr>
              <a:t>vật</a:t>
            </a:r>
            <a:endParaRPr lang="en-US" b="1" dirty="0">
              <a:solidFill>
                <a:srgbClr val="FFFF99"/>
              </a:solidFill>
              <a:latin typeface="Times New Roman" panose="02020603050405020304" pitchFamily="18" charset="0"/>
              <a:cs typeface="Times New Roman" panose="02020603050405020304" pitchFamily="18" charset="0"/>
            </a:endParaRPr>
          </a:p>
          <a:p>
            <a:pPr algn="ctr"/>
            <a:r>
              <a:rPr lang="en-US" b="1" dirty="0" err="1">
                <a:solidFill>
                  <a:srgbClr val="FFFF00"/>
                </a:solidFill>
                <a:latin typeface="Times New Roman" panose="02020603050405020304" pitchFamily="18" charset="0"/>
                <a:cs typeface="Times New Roman" panose="02020603050405020304" pitchFamily="18" charset="0"/>
              </a:rPr>
              <a:t>Họ</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và</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tên</a:t>
            </a:r>
            <a:r>
              <a:rPr lang="en-US" b="1" dirty="0">
                <a:solidFill>
                  <a:srgbClr val="FFFF00"/>
                </a:solidFill>
                <a:latin typeface="Times New Roman" panose="02020603050405020304" pitchFamily="18" charset="0"/>
                <a:cs typeface="Times New Roman" panose="02020603050405020304" pitchFamily="18" charset="0"/>
              </a:rPr>
              <a:t>: ……………………………………………………………… </a:t>
            </a:r>
            <a:endParaRPr lang="en-US" b="1" dirty="0">
              <a:solidFill>
                <a:srgbClr val="FFFF00"/>
              </a:solidFill>
              <a:latin typeface="Times New Roman" panose="02020603050405020304" pitchFamily="18" charset="0"/>
              <a:cs typeface="Times New Roman" panose="02020603050405020304" pitchFamily="18" charset="0"/>
            </a:endParaRPr>
          </a:p>
          <a:p>
            <a:pPr algn="ctr"/>
            <a:r>
              <a:rPr lang="en-US" b="1" dirty="0" err="1">
                <a:solidFill>
                  <a:srgbClr val="FFFF00"/>
                </a:solidFill>
                <a:latin typeface="Times New Roman" panose="02020603050405020304" pitchFamily="18" charset="0"/>
                <a:cs typeface="Times New Roman" panose="02020603050405020304" pitchFamily="18" charset="0"/>
              </a:rPr>
              <a:t>Lớp</a:t>
            </a:r>
            <a:r>
              <a:rPr lang="en-US" b="1" dirty="0">
                <a:solidFill>
                  <a:srgbClr val="FFFF00"/>
                </a:solidFill>
                <a:latin typeface="Times New Roman" panose="02020603050405020304" pitchFamily="18" charset="0"/>
                <a:cs typeface="Times New Roman" panose="02020603050405020304" pitchFamily="18" charset="0"/>
              </a:rPr>
              <a:t>: ……………………………. </a:t>
            </a:r>
            <a:endParaRPr lang="en-US" b="1" dirty="0">
              <a:solidFill>
                <a:srgbClr val="FFFF00"/>
              </a:solidFill>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H3( </a:t>
            </a:r>
            <a:r>
              <a:rPr lang="en-US" b="1" dirty="0" err="1">
                <a:latin typeface="Times New Roman" panose="02020603050405020304" pitchFamily="18" charset="0"/>
                <a:cs typeface="Times New Roman" panose="02020603050405020304" pitchFamily="18" charset="0"/>
              </a:rPr>
              <a:t>sgk</a:t>
            </a:r>
            <a:r>
              <a:rPr lang="en-US" b="1"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Hãy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tìm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hiểu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liên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hợp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uống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hợp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vệ</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ở </a:t>
            </a:r>
            <a:r>
              <a:rPr lang="en-US" b="1" dirty="0" err="1">
                <a:latin typeface="Times New Roman" panose="02020603050405020304" pitchFamily="18" charset="0"/>
                <a:cs typeface="Times New Roman" panose="02020603050405020304" pitchFamily="18" charset="0"/>
              </a:rPr>
              <a:t>địa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phương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Nêu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pháp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tránh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đó</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theo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mẫu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dưới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pháp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tránh</a:t>
            </a:r>
            <a:r>
              <a:rPr lang="en-US" b="1" dirty="0">
                <a:latin typeface="Times New Roman" panose="02020603050405020304" pitchFamily="18" charset="0"/>
                <a:cs typeface="Times New Roman" panose="02020603050405020304" pitchFamily="18" charset="0"/>
              </a:rPr>
              <a:t> ? </a:t>
            </a:r>
            <a:endParaRPr lang="en-US" b="1"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H4</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sgk</a:t>
            </a:r>
            <a:r>
              <a:rPr lang="en-US" b="1"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mỗi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ngày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trẻ</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theo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nặng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theo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khuyến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nghị</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dưỡng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năm</a:t>
            </a:r>
            <a:r>
              <a:rPr lang="en-US" b="1" dirty="0">
                <a:latin typeface="Times New Roman" panose="02020603050405020304" pitchFamily="18" charset="0"/>
                <a:cs typeface="Times New Roman" panose="02020603050405020304" pitchFamily="18" charset="0"/>
              </a:rPr>
              <a:t> 2012 </a:t>
            </a:r>
            <a:r>
              <a:rPr lang="en-US" b="1" dirty="0" err="1">
                <a:latin typeface="Times New Roman" panose="02020603050405020304" pitchFamily="18" charset="0"/>
                <a:cs typeface="Times New Roman" panose="02020603050405020304" pitchFamily="18" charset="0"/>
              </a:rPr>
              <a:t>được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mô</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như</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nặng</a:t>
            </a:r>
            <a:r>
              <a:rPr lang="en-US" b="1" dirty="0">
                <a:latin typeface="Times New Roman" panose="02020603050405020304" pitchFamily="18" charset="0"/>
                <a:cs typeface="Times New Roman" panose="02020603050405020304" pitchFamily="18" charset="0"/>
              </a:rPr>
              <a:t> (kg)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(mL/kg) 1 – 10 100 mL/kg. 11 – 20 1 000 mL + 50 mL/kg </a:t>
            </a:r>
            <a:r>
              <a:rPr lang="en-US" b="1" dirty="0" err="1">
                <a:latin typeface="Times New Roman" panose="02020603050405020304" pitchFamily="18" charset="0"/>
                <a:cs typeface="Times New Roman" panose="02020603050405020304" pitchFamily="18" charset="0"/>
              </a:rPr>
              <a:t>cho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mỗi</a:t>
            </a:r>
            <a:r>
              <a:rPr lang="en-US" b="1" dirty="0">
                <a:latin typeface="Times New Roman" panose="02020603050405020304" pitchFamily="18" charset="0"/>
                <a:cs typeface="Times New Roman" panose="02020603050405020304" pitchFamily="18" charset="0"/>
              </a:rPr>
              <a:t> 10 kg </a:t>
            </a:r>
            <a:r>
              <a:rPr lang="en-US" b="1" dirty="0" err="1">
                <a:latin typeface="Times New Roman" panose="02020603050405020304" pitchFamily="18" charset="0"/>
                <a:cs typeface="Times New Roman" panose="02020603050405020304" pitchFamily="18" charset="0"/>
              </a:rPr>
              <a:t>tăng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trưởng</a:t>
            </a:r>
            <a:r>
              <a:rPr lang="en-US" b="1" dirty="0">
                <a:latin typeface="Times New Roman" panose="02020603050405020304" pitchFamily="18" charset="0"/>
                <a:cs typeface="Times New Roman" panose="02020603050405020304" pitchFamily="18" charset="0"/>
              </a:rPr>
              <a:t>. &gt; 21 1 500 mL + 20 mL/kg </a:t>
            </a:r>
            <a:r>
              <a:rPr lang="en-US" b="1" dirty="0" err="1">
                <a:latin typeface="Times New Roman" panose="02020603050405020304" pitchFamily="18" charset="0"/>
                <a:cs typeface="Times New Roman" panose="02020603050405020304" pitchFamily="18" charset="0"/>
              </a:rPr>
              <a:t>cho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mỗi</a:t>
            </a:r>
            <a:r>
              <a:rPr lang="en-US" b="1" dirty="0">
                <a:latin typeface="Times New Roman" panose="02020603050405020304" pitchFamily="18" charset="0"/>
                <a:cs typeface="Times New Roman" panose="02020603050405020304" pitchFamily="18" charset="0"/>
              </a:rPr>
              <a:t> 20 kg </a:t>
            </a:r>
            <a:r>
              <a:rPr lang="en-US" b="1" dirty="0" err="1">
                <a:latin typeface="Times New Roman" panose="02020603050405020304" pitchFamily="18" charset="0"/>
                <a:cs typeface="Times New Roman" panose="02020603050405020304" pitchFamily="18" charset="0"/>
              </a:rPr>
              <a:t>tăng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trưởng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Dựa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hãy</a:t>
            </a:r>
            <a:r>
              <a:rPr lang="en-US"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a) </a:t>
            </a:r>
            <a:r>
              <a:rPr lang="en-US" b="1" dirty="0" err="1">
                <a:latin typeface="Times New Roman" panose="02020603050405020304" pitchFamily="18" charset="0"/>
                <a:cs typeface="Times New Roman" panose="02020603050405020304" pitchFamily="18" charset="0"/>
              </a:rPr>
              <a:t>Nhận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xét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mối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hệ</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giữa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nặng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ở </a:t>
            </a:r>
            <a:r>
              <a:rPr lang="en-US" b="1" dirty="0" err="1">
                <a:latin typeface="Times New Roman" panose="02020603050405020304" pitchFamily="18" charset="0"/>
                <a:cs typeface="Times New Roman" panose="02020603050405020304" pitchFamily="18" charset="0"/>
              </a:rPr>
              <a:t>trẻ</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em</a:t>
            </a:r>
            <a:r>
              <a:rPr lang="en-US"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b) </a:t>
            </a:r>
            <a:r>
              <a:rPr lang="en-US" b="1" dirty="0" err="1">
                <a:latin typeface="Times New Roman" panose="02020603050405020304" pitchFamily="18" charset="0"/>
                <a:cs typeface="Times New Roman" panose="02020603050405020304" pitchFamily="18" charset="0"/>
              </a:rPr>
              <a:t>Tính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lượng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uống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mỗi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ngày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đảm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thể</a:t>
            </a:r>
            <a:r>
              <a:rPr lang="en-US"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0"/>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76200" y="1657350"/>
            <a:ext cx="67818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eaLnBrk="1" hangingPunct="1">
              <a:buFontTx/>
              <a:buChar char="-"/>
            </a:pPr>
            <a:r>
              <a:rPr lang="vi-VN" altLang="en-US" sz="2000" dirty="0" smtClean="0">
                <a:solidFill>
                  <a:srgbClr val="FFFF00"/>
                </a:solidFill>
                <a:latin typeface="Times New Roman" panose="02020603050405020304" pitchFamily="18" charset="0"/>
              </a:rPr>
              <a:t>Làm </a:t>
            </a:r>
            <a:r>
              <a:rPr lang="en-US" altLang="en-US" sz="2000" dirty="0" err="1">
                <a:solidFill>
                  <a:srgbClr val="FFFF00"/>
                </a:solidFill>
                <a:latin typeface="Times New Roman" panose="02020603050405020304" pitchFamily="18" charset="0"/>
              </a:rPr>
              <a:t>bài</a:t>
            </a:r>
            <a:r>
              <a:rPr lang="en-US" altLang="en-US" sz="2000" dirty="0">
                <a:solidFill>
                  <a:srgbClr val="FFFF00"/>
                </a:solidFill>
                <a:latin typeface="Times New Roman" panose="02020603050405020304" pitchFamily="18" charset="0"/>
              </a:rPr>
              <a:t> </a:t>
            </a:r>
            <a:r>
              <a:rPr lang="en-US" altLang="en-US" sz="2000" dirty="0" err="1">
                <a:solidFill>
                  <a:srgbClr val="FFFF00"/>
                </a:solidFill>
                <a:latin typeface="Times New Roman" panose="02020603050405020304" pitchFamily="18" charset="0"/>
              </a:rPr>
              <a:t>tập</a:t>
            </a:r>
            <a:r>
              <a:rPr lang="en-US" altLang="en-US" sz="2000" dirty="0">
                <a:solidFill>
                  <a:srgbClr val="FFFF00"/>
                </a:solidFill>
                <a:latin typeface="Times New Roman" panose="02020603050405020304" pitchFamily="18" charset="0"/>
              </a:rPr>
              <a:t> </a:t>
            </a:r>
            <a:r>
              <a:rPr lang="en-US" altLang="en-US" sz="2000" dirty="0" smtClean="0">
                <a:solidFill>
                  <a:srgbClr val="FFFF00"/>
                </a:solidFill>
                <a:latin typeface="Times New Roman" panose="02020603050405020304" pitchFamily="18" charset="0"/>
              </a:rPr>
              <a:t>ở </a:t>
            </a:r>
            <a:r>
              <a:rPr lang="en-US" altLang="en-US" sz="2000" dirty="0" smtClean="0">
                <a:solidFill>
                  <a:srgbClr val="FFFF00"/>
                </a:solidFill>
                <a:latin typeface="Times New Roman" panose="02020603050405020304" pitchFamily="18" charset="0"/>
              </a:rPr>
              <a:t>SBT</a:t>
            </a:r>
            <a:endParaRPr lang="en-US" altLang="en-US" sz="2000" dirty="0" smtClean="0">
              <a:solidFill>
                <a:srgbClr val="FFFF00"/>
              </a:solidFill>
              <a:latin typeface="Times New Roman" panose="02020603050405020304" pitchFamily="18" charset="0"/>
            </a:endParaRPr>
          </a:p>
          <a:p>
            <a:pPr marL="342900" indent="-342900">
              <a:buFontTx/>
              <a:buChar char="-"/>
            </a:pPr>
            <a:r>
              <a:rPr lang="en-US" altLang="en-US" sz="2000" dirty="0" err="1" smtClean="0">
                <a:solidFill>
                  <a:srgbClr val="FFFF00"/>
                </a:solidFill>
                <a:latin typeface="Times New Roman" panose="02020603050405020304" pitchFamily="18" charset="0"/>
                <a:cs typeface="Times New Roman" panose="02020603050405020304" pitchFamily="18" charset="0"/>
              </a:rPr>
              <a:t>Chuẩn</a:t>
            </a:r>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en-US" altLang="en-US" sz="2000" dirty="0" err="1">
                <a:solidFill>
                  <a:srgbClr val="FFFF00"/>
                </a:solidFill>
                <a:latin typeface="Times New Roman" panose="02020603050405020304" pitchFamily="18" charset="0"/>
                <a:cs typeface="Times New Roman" panose="02020603050405020304" pitchFamily="18" charset="0"/>
              </a:rPr>
              <a:t>bị</a:t>
            </a:r>
            <a:r>
              <a:rPr lang="en-US" altLang="en-US" sz="2000" dirty="0">
                <a:solidFill>
                  <a:srgbClr val="FFFF00"/>
                </a:solidFill>
                <a:latin typeface="Times New Roman" panose="02020603050405020304" pitchFamily="18" charset="0"/>
                <a:cs typeface="Times New Roman" panose="02020603050405020304" pitchFamily="18" charset="0"/>
              </a:rPr>
              <a:t> </a:t>
            </a:r>
            <a:r>
              <a:rPr lang="en-US" altLang="en-US" sz="2000" dirty="0" err="1">
                <a:solidFill>
                  <a:srgbClr val="FFFF00"/>
                </a:solidFill>
                <a:latin typeface="Times New Roman" panose="02020603050405020304" pitchFamily="18" charset="0"/>
                <a:cs typeface="Times New Roman" panose="02020603050405020304" pitchFamily="18" charset="0"/>
              </a:rPr>
              <a:t>bài</a:t>
            </a:r>
            <a:r>
              <a:rPr lang="en-US" altLang="en-US" sz="2000" dirty="0">
                <a:solidFill>
                  <a:srgbClr val="FFFF00"/>
                </a:solidFill>
                <a:latin typeface="Times New Roman" panose="02020603050405020304" pitchFamily="18" charset="0"/>
                <a:cs typeface="Times New Roman" panose="02020603050405020304" pitchFamily="18" charset="0"/>
              </a:rPr>
              <a:t> 31: </a:t>
            </a:r>
            <a:r>
              <a:rPr lang="vi-VN" sz="2000" dirty="0">
                <a:solidFill>
                  <a:srgbClr val="FFFF00"/>
                </a:solidFill>
                <a:latin typeface="Times New Roman" panose="02020603050405020304" pitchFamily="18" charset="0"/>
                <a:cs typeface="Times New Roman" panose="02020603050405020304" pitchFamily="18" charset="0"/>
              </a:rPr>
              <a:t>Thực hành chứng minh thân vận </a:t>
            </a:r>
            <a:endParaRPr lang="en-US" sz="2000" dirty="0" smtClean="0">
              <a:solidFill>
                <a:srgbClr val="FFFF00"/>
              </a:solidFill>
              <a:latin typeface="Times New Roman" panose="02020603050405020304" pitchFamily="18" charset="0"/>
              <a:cs typeface="Times New Roman" panose="02020603050405020304" pitchFamily="18" charset="0"/>
            </a:endParaRPr>
          </a:p>
          <a:p>
            <a:r>
              <a:rPr lang="vi-VN" sz="2000" dirty="0" smtClean="0">
                <a:solidFill>
                  <a:srgbClr val="FFFF00"/>
                </a:solidFill>
                <a:latin typeface="Times New Roman" panose="02020603050405020304" pitchFamily="18" charset="0"/>
                <a:cs typeface="Times New Roman" panose="02020603050405020304" pitchFamily="18" charset="0"/>
              </a:rPr>
              <a:t>chuyển </a:t>
            </a:r>
            <a:r>
              <a:rPr lang="vi-VN" sz="2000" dirty="0">
                <a:solidFill>
                  <a:srgbClr val="FFFF00"/>
                </a:solidFill>
                <a:latin typeface="Times New Roman" panose="02020603050405020304" pitchFamily="18" charset="0"/>
                <a:cs typeface="Times New Roman" panose="02020603050405020304" pitchFamily="18" charset="0"/>
              </a:rPr>
              <a:t>nước và lá thoát hơi nước</a:t>
            </a:r>
            <a:r>
              <a:rPr lang="en-US" altLang="en-US" sz="2000" dirty="0" err="1">
                <a:solidFill>
                  <a:srgbClr val="FFFF00"/>
                </a:solidFill>
                <a:latin typeface="Times New Roman" panose="02020603050405020304" pitchFamily="18" charset="0"/>
                <a:cs typeface="Times New Roman" panose="02020603050405020304" pitchFamily="18" charset="0"/>
              </a:rPr>
              <a:t>vật</a:t>
            </a:r>
            <a:r>
              <a:rPr lang="en-US" altLang="en-US" sz="2000" dirty="0">
                <a:solidFill>
                  <a:srgbClr val="FFFF00"/>
                </a:solidFill>
                <a:latin typeface="Times New Roman" panose="02020603050405020304" pitchFamily="18" charset="0"/>
                <a:cs typeface="Times New Roman" panose="02020603050405020304" pitchFamily="18" charset="0"/>
              </a:rPr>
              <a:t>”</a:t>
            </a:r>
            <a:endParaRPr lang="en-US" altLang="en-US" sz="2000" dirty="0">
              <a:solidFill>
                <a:srgbClr val="FFFF00"/>
              </a:solidFill>
              <a:latin typeface="Times New Roman" panose="02020603050405020304" pitchFamily="18" charset="0"/>
              <a:cs typeface="Times New Roman" panose="02020603050405020304" pitchFamily="18" charset="0"/>
            </a:endParaRPr>
          </a:p>
          <a:p>
            <a:pPr eaLnBrk="1" hangingPunct="1"/>
            <a:r>
              <a:rPr lang="en-US" altLang="en-US" sz="2000" dirty="0" smtClean="0">
                <a:solidFill>
                  <a:srgbClr val="FFFF00"/>
                </a:solidFill>
                <a:latin typeface="Times New Roman" panose="02020603050405020304" pitchFamily="18" charset="0"/>
              </a:rPr>
              <a:t> </a:t>
            </a:r>
            <a:endParaRPr lang="en-US" altLang="en-US" sz="2000" dirty="0" smtClean="0">
              <a:solidFill>
                <a:srgbClr val="FFFF00"/>
              </a:solidFill>
              <a:latin typeface="Times New Roman" panose="02020603050405020304" pitchFamily="18" charset="0"/>
            </a:endParaRPr>
          </a:p>
        </p:txBody>
      </p:sp>
      <p:sp>
        <p:nvSpPr>
          <p:cNvPr id="6" name="Rectangle 6"/>
          <p:cNvSpPr>
            <a:spLocks noChangeArrowheads="1"/>
          </p:cNvSpPr>
          <p:nvPr/>
        </p:nvSpPr>
        <p:spPr bwMode="auto">
          <a:xfrm>
            <a:off x="76200" y="2419350"/>
            <a:ext cx="6400800" cy="1066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en-US" altLang="en-US" sz="2000" dirty="0" err="1" smtClean="0">
                <a:solidFill>
                  <a:srgbClr val="FFFF00"/>
                </a:solidFill>
                <a:latin typeface="Times New Roman" panose="02020603050405020304" pitchFamily="18" charset="0"/>
                <a:cs typeface="Times New Roman" panose="02020603050405020304" pitchFamily="18" charset="0"/>
              </a:rPr>
              <a:t>Đọc</a:t>
            </a:r>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en-US" altLang="en-US" sz="2000" dirty="0" err="1">
                <a:solidFill>
                  <a:srgbClr val="FFFF00"/>
                </a:solidFill>
                <a:latin typeface="Times New Roman" panose="02020603050405020304" pitchFamily="18" charset="0"/>
                <a:cs typeface="Times New Roman" panose="02020603050405020304" pitchFamily="18" charset="0"/>
              </a:rPr>
              <a:t>thông</a:t>
            </a:r>
            <a:r>
              <a:rPr lang="en-US" altLang="en-US" sz="2000" dirty="0">
                <a:solidFill>
                  <a:srgbClr val="FFFF00"/>
                </a:solidFill>
                <a:latin typeface="Times New Roman" panose="02020603050405020304" pitchFamily="18" charset="0"/>
                <a:cs typeface="Times New Roman" panose="02020603050405020304" pitchFamily="18" charset="0"/>
              </a:rPr>
              <a:t> tin </a:t>
            </a:r>
            <a:r>
              <a:rPr lang="en-US" altLang="en-US" sz="2000" dirty="0" err="1">
                <a:solidFill>
                  <a:srgbClr val="FFFF00"/>
                </a:solidFill>
                <a:latin typeface="Times New Roman" panose="02020603050405020304" pitchFamily="18" charset="0"/>
                <a:cs typeface="Times New Roman" panose="02020603050405020304" pitchFamily="18" charset="0"/>
              </a:rPr>
              <a:t>kết</a:t>
            </a:r>
            <a:r>
              <a:rPr lang="en-US" altLang="en-US" sz="2000" dirty="0">
                <a:solidFill>
                  <a:srgbClr val="FFFF00"/>
                </a:solidFill>
                <a:latin typeface="Times New Roman" panose="02020603050405020304" pitchFamily="18" charset="0"/>
                <a:cs typeface="Times New Roman" panose="02020603050405020304" pitchFamily="18" charset="0"/>
              </a:rPr>
              <a:t> </a:t>
            </a:r>
            <a:r>
              <a:rPr lang="en-US" altLang="en-US" sz="2000" dirty="0" err="1" smtClean="0">
                <a:solidFill>
                  <a:srgbClr val="FFFF00"/>
                </a:solidFill>
                <a:latin typeface="Times New Roman" panose="02020603050405020304" pitchFamily="18" charset="0"/>
                <a:cs typeface="Times New Roman" panose="02020603050405020304" pitchFamily="18" charset="0"/>
              </a:rPr>
              <a:t>hợp</a:t>
            </a:r>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en-US" altLang="en-US" sz="2000" dirty="0" err="1" smtClean="0">
                <a:solidFill>
                  <a:srgbClr val="FFFF00"/>
                </a:solidFill>
                <a:latin typeface="Times New Roman" panose="02020603050405020304" pitchFamily="18" charset="0"/>
                <a:cs typeface="Times New Roman" panose="02020603050405020304" pitchFamily="18" charset="0"/>
              </a:rPr>
              <a:t>thực</a:t>
            </a:r>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en-US" altLang="en-US" sz="2000" dirty="0" err="1" smtClean="0">
                <a:solidFill>
                  <a:srgbClr val="FFFF00"/>
                </a:solidFill>
                <a:latin typeface="Times New Roman" panose="02020603050405020304" pitchFamily="18" charset="0"/>
                <a:cs typeface="Times New Roman" panose="02020603050405020304" pitchFamily="18" charset="0"/>
              </a:rPr>
              <a:t>hiện</a:t>
            </a:r>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en-US" altLang="en-US" sz="2000" dirty="0" err="1" smtClean="0">
                <a:solidFill>
                  <a:srgbClr val="FFFF00"/>
                </a:solidFill>
                <a:latin typeface="Times New Roman" panose="02020603050405020304" pitchFamily="18" charset="0"/>
                <a:cs typeface="Times New Roman" panose="02020603050405020304" pitchFamily="18" charset="0"/>
              </a:rPr>
              <a:t>trước</a:t>
            </a:r>
            <a:r>
              <a:rPr lang="en-US" altLang="en-US" sz="2000" dirty="0" smtClean="0">
                <a:solidFill>
                  <a:srgbClr val="FFFF00"/>
                </a:solidFill>
                <a:latin typeface="Times New Roman" panose="02020603050405020304" pitchFamily="18" charset="0"/>
                <a:cs typeface="Times New Roman" panose="02020603050405020304" pitchFamily="18" charset="0"/>
              </a:rPr>
              <a:t> ở </a:t>
            </a:r>
            <a:r>
              <a:rPr lang="en-US" altLang="en-US" sz="2000" dirty="0" err="1" smtClean="0">
                <a:solidFill>
                  <a:srgbClr val="FFFF00"/>
                </a:solidFill>
                <a:latin typeface="Times New Roman" panose="02020603050405020304" pitchFamily="18" charset="0"/>
                <a:cs typeface="Times New Roman" panose="02020603050405020304" pitchFamily="18" charset="0"/>
              </a:rPr>
              <a:t>nhà</a:t>
            </a:r>
            <a:r>
              <a:rPr lang="en-US" altLang="en-US" sz="2000" dirty="0" smtClean="0">
                <a:solidFill>
                  <a:srgbClr val="FFFF00"/>
                </a:solidFill>
                <a:latin typeface="Times New Roman" panose="02020603050405020304" pitchFamily="18" charset="0"/>
                <a:cs typeface="Times New Roman" panose="02020603050405020304" pitchFamily="18" charset="0"/>
              </a:rPr>
              <a:t>:</a:t>
            </a:r>
            <a:endParaRPr lang="en-US" altLang="en-US" sz="2000" dirty="0">
              <a:solidFill>
                <a:srgbClr val="FFFF00"/>
              </a:solidFill>
              <a:latin typeface="Times New Roman" panose="02020603050405020304" pitchFamily="18" charset="0"/>
              <a:cs typeface="Times New Roman" panose="02020603050405020304" pitchFamily="18" charset="0"/>
            </a:endParaRPr>
          </a:p>
          <a:p>
            <a:pPr algn="just"/>
            <a:r>
              <a:rPr lang="en-US" altLang="en-US" sz="2000" dirty="0" smtClean="0">
                <a:solidFill>
                  <a:srgbClr val="FFFF00"/>
                </a:solidFill>
                <a:latin typeface="Times New Roman" panose="02020603050405020304" pitchFamily="18" charset="0"/>
                <a:cs typeface="Times New Roman" panose="02020603050405020304" pitchFamily="18" charset="0"/>
              </a:rPr>
              <a:t>+ </a:t>
            </a:r>
            <a:r>
              <a:rPr lang="vi-VN" sz="2000" dirty="0" smtClean="0">
                <a:solidFill>
                  <a:srgbClr val="FFFF00"/>
                </a:solidFill>
                <a:latin typeface="Times New Roman" panose="02020603050405020304" pitchFamily="18" charset="0"/>
                <a:cs typeface="Times New Roman" panose="02020603050405020304" pitchFamily="18" charset="0"/>
              </a:rPr>
              <a:t>Thí nghiệm </a:t>
            </a:r>
            <a:r>
              <a:rPr lang="vi-VN" sz="2000" dirty="0">
                <a:solidFill>
                  <a:srgbClr val="FFFF00"/>
                </a:solidFill>
                <a:latin typeface="Times New Roman" panose="02020603050405020304" pitchFamily="18" charset="0"/>
                <a:cs typeface="Times New Roman" panose="02020603050405020304" pitchFamily="18" charset="0"/>
              </a:rPr>
              <a:t>chứng minh thân vận chuyển nước</a:t>
            </a:r>
            <a:r>
              <a:rPr lang="en-US" altLang="en-US" sz="2000" dirty="0" smtClean="0">
                <a:solidFill>
                  <a:srgbClr val="FFFF00"/>
                </a:solidFill>
                <a:latin typeface="Times New Roman" panose="02020603050405020304" pitchFamily="18" charset="0"/>
                <a:cs typeface="Times New Roman" panose="02020603050405020304" pitchFamily="18" charset="0"/>
              </a:rPr>
              <a:t>               </a:t>
            </a:r>
            <a:endParaRPr lang="en-US" altLang="en-US" sz="2000" dirty="0" smtClean="0">
              <a:solidFill>
                <a:srgbClr val="FFFF00"/>
              </a:solidFill>
              <a:latin typeface="Times New Roman" panose="02020603050405020304" pitchFamily="18" charset="0"/>
              <a:cs typeface="Times New Roman" panose="02020603050405020304" pitchFamily="18" charset="0"/>
            </a:endParaRPr>
          </a:p>
          <a:p>
            <a:pPr algn="just"/>
            <a:r>
              <a:rPr lang="en-US" sz="2000" dirty="0" smtClean="0">
                <a:solidFill>
                  <a:srgbClr val="FFFF00"/>
                </a:solidFill>
                <a:latin typeface="Times New Roman" panose="02020603050405020304" pitchFamily="18" charset="0"/>
                <a:cs typeface="Times New Roman" panose="02020603050405020304" pitchFamily="18" charset="0"/>
              </a:rPr>
              <a:t>+  </a:t>
            </a:r>
            <a:r>
              <a:rPr lang="vi-VN" sz="2000" dirty="0" smtClean="0">
                <a:solidFill>
                  <a:srgbClr val="FFFF00"/>
                </a:solidFill>
                <a:latin typeface="Times New Roman" panose="02020603050405020304" pitchFamily="18" charset="0"/>
                <a:cs typeface="Times New Roman" panose="02020603050405020304" pitchFamily="18" charset="0"/>
              </a:rPr>
              <a:t>Thí </a:t>
            </a:r>
            <a:r>
              <a:rPr lang="vi-VN" sz="2000" dirty="0">
                <a:solidFill>
                  <a:srgbClr val="FFFF00"/>
                </a:solidFill>
                <a:latin typeface="Times New Roman" panose="02020603050405020304" pitchFamily="18" charset="0"/>
                <a:cs typeface="Times New Roman" panose="02020603050405020304" pitchFamily="18" charset="0"/>
              </a:rPr>
              <a:t>nghiệm chứng minh lá thoát hơi nước</a:t>
            </a:r>
            <a:endParaRPr lang="en-US" altLang="en-US" sz="2000" dirty="0">
              <a:solidFill>
                <a:srgbClr val="FFFF00"/>
              </a:solidFill>
              <a:latin typeface="Times New Roman" panose="02020603050405020304" pitchFamily="18" charset="0"/>
              <a:cs typeface="Times New Roman" panose="02020603050405020304" pitchFamily="18" charset="0"/>
            </a:endParaRPr>
          </a:p>
        </p:txBody>
      </p:sp>
      <p:sp>
        <p:nvSpPr>
          <p:cNvPr id="7" name="WordArt 7"/>
          <p:cNvSpPr>
            <a:spLocks noChangeArrowheads="1" noChangeShapeType="1" noTextEdit="1"/>
          </p:cNvSpPr>
          <p:nvPr/>
        </p:nvSpPr>
        <p:spPr bwMode="auto">
          <a:xfrm>
            <a:off x="1524000" y="361950"/>
            <a:ext cx="4962525" cy="742950"/>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defRPr/>
            </a:pPr>
            <a:r>
              <a:rPr lang="vi-VN" sz="2400" b="1" kern="10" dirty="0">
                <a:solidFill>
                  <a:srgbClr val="FF0000"/>
                </a:solidFill>
                <a:effectLst>
                  <a:outerShdw dist="35921" dir="2700000" algn="ctr" rotWithShape="0">
                    <a:srgbClr val="C0C0C0">
                      <a:alpha val="79999"/>
                    </a:srgbClr>
                  </a:outerShdw>
                </a:effectLst>
                <a:latin typeface="Times New Roman" panose="02020603050405020304" pitchFamily="18" charset="0"/>
                <a:cs typeface="Times New Roman" panose="02020603050405020304" pitchFamily="18" charset="0"/>
              </a:rPr>
              <a:t>Hướng dẫn học tập ở nh</a:t>
            </a:r>
            <a:r>
              <a:rPr lang="vi-VN" sz="2400" b="1" kern="10" dirty="0">
                <a:solidFill>
                  <a:srgbClr val="FF0000"/>
                </a:solidFill>
                <a:effectLst>
                  <a:outerShdw dist="35921" dir="2700000" algn="ctr" rotWithShape="0">
                    <a:srgbClr val="C0C0C0">
                      <a:alpha val="79999"/>
                    </a:srgbClr>
                  </a:outerShdw>
                </a:effectLst>
                <a:latin typeface="Arial" panose="020B0604020202020204" pitchFamily="34" charset="0"/>
                <a:cs typeface="Times New Roman" panose="02020603050405020304" pitchFamily="18" charset="0"/>
              </a:rPr>
              <a:t>à</a:t>
            </a:r>
            <a:endParaRPr lang="en-US" sz="2400" b="1" kern="10" dirty="0">
              <a:solidFill>
                <a:srgbClr val="FF0000"/>
              </a:solidFill>
              <a:effectLst>
                <a:outerShdw dist="35921" dir="2700000" algn="ctr" rotWithShape="0">
                  <a:srgbClr val="C0C0C0">
                    <a:alpha val="79999"/>
                  </a:srgbClr>
                </a:outerShdw>
              </a:effectLst>
              <a:latin typeface="Arial" panose="020B0604020202020204" pitchFamily="34" charset="0"/>
              <a:cs typeface="Times New Roman" panose="02020603050405020304" pitchFamily="18" charset="0"/>
            </a:endParaRPr>
          </a:p>
        </p:txBody>
      </p:sp>
      <p:pic>
        <p:nvPicPr>
          <p:cNvPr id="8" name="Picture 8" descr="BD14800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00150"/>
            <a:ext cx="571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7391400" y="1251176"/>
            <a:ext cx="1479550" cy="1381125"/>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4"/>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14" name="Cloud Callout 13"/>
          <p:cNvSpPr>
            <a:spLocks noChangeArrowheads="1"/>
          </p:cNvSpPr>
          <p:nvPr/>
        </p:nvSpPr>
        <p:spPr bwMode="auto">
          <a:xfrm>
            <a:off x="5562600" y="57150"/>
            <a:ext cx="3429000" cy="1450945"/>
          </a:xfrm>
          <a:prstGeom prst="cloudCallout">
            <a:avLst>
              <a:gd name="adj1" fmla="val -35023"/>
              <a:gd name="adj2" fmla="val 74745"/>
            </a:avLst>
          </a:prstGeom>
          <a:solidFill>
            <a:srgbClr val="0000FF"/>
          </a:solidFill>
          <a:ln w="12700" cap="sq" algn="ctr">
            <a:solidFill>
              <a:schemeClr val="tx1"/>
            </a:solidFill>
            <a:round/>
            <a:headEnd type="none" w="sm" len="sm"/>
            <a:tailEnd type="none" w="sm" len="sm"/>
          </a:ln>
        </p:spPr>
        <p:txBody>
          <a:bodyPr lIns="92075" tIns="46038" rIns="92075" bIns="46038"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de-DE" b="1" i="1" dirty="0"/>
              <a:t>Để tồn tại và phát triển, các động vật trên đã lấy từ môi trường những gì?</a:t>
            </a:r>
            <a:endParaRPr lang="en-US" altLang="en-US" dirty="0">
              <a:latin typeface="Times New Roman" panose="02020603050405020304" pitchFamily="18" charset="0"/>
              <a:cs typeface="Times New Roman" panose="02020603050405020304" pitchFamily="18" charset="0"/>
            </a:endParaRPr>
          </a:p>
        </p:txBody>
      </p:sp>
      <p:sp>
        <p:nvSpPr>
          <p:cNvPr id="15" name="Text Box 4"/>
          <p:cNvSpPr txBox="1">
            <a:spLocks noChangeArrowheads="1"/>
          </p:cNvSpPr>
          <p:nvPr/>
        </p:nvSpPr>
        <p:spPr bwMode="auto">
          <a:xfrm>
            <a:off x="7229789" y="3195898"/>
            <a:ext cx="1295400" cy="338554"/>
          </a:xfrm>
          <a:prstGeom prst="rect">
            <a:avLst/>
          </a:prstGeom>
          <a:noFill/>
          <a:ln w="9525">
            <a:solidFill>
              <a:srgbClr val="FF99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dirty="0" err="1">
                <a:latin typeface="Times New Roman" panose="02020603050405020304" pitchFamily="18" charset="0"/>
                <a:cs typeface="Times New Roman" panose="02020603050405020304" pitchFamily="18" charset="0"/>
              </a:rPr>
              <a:t>Không</a:t>
            </a:r>
            <a:r>
              <a:rPr lang="en-US" altLang="en-US" sz="1600" b="1" dirty="0">
                <a:latin typeface="Times New Roman" panose="02020603050405020304" pitchFamily="18" charset="0"/>
                <a:cs typeface="Times New Roman" panose="02020603050405020304" pitchFamily="18" charset="0"/>
              </a:rPr>
              <a:t> </a:t>
            </a:r>
            <a:r>
              <a:rPr lang="en-US" altLang="en-US" sz="1600" b="1" dirty="0" err="1">
                <a:latin typeface="Times New Roman" panose="02020603050405020304" pitchFamily="18" charset="0"/>
                <a:cs typeface="Times New Roman" panose="02020603050405020304" pitchFamily="18" charset="0"/>
              </a:rPr>
              <a:t>khí</a:t>
            </a:r>
            <a:endParaRPr lang="en-US" altLang="en-US" sz="1600" b="1" dirty="0">
              <a:latin typeface="Times New Roman" panose="02020603050405020304" pitchFamily="18" charset="0"/>
              <a:cs typeface="Times New Roman" panose="02020603050405020304" pitchFamily="18" charset="0"/>
            </a:endParaRPr>
          </a:p>
        </p:txBody>
      </p:sp>
      <p:sp>
        <p:nvSpPr>
          <p:cNvPr id="16" name="Text Box 5"/>
          <p:cNvSpPr txBox="1">
            <a:spLocks noChangeArrowheads="1"/>
          </p:cNvSpPr>
          <p:nvPr/>
        </p:nvSpPr>
        <p:spPr bwMode="auto">
          <a:xfrm>
            <a:off x="4835769" y="3195898"/>
            <a:ext cx="1295400" cy="338554"/>
          </a:xfrm>
          <a:prstGeom prst="rect">
            <a:avLst/>
          </a:prstGeom>
          <a:noFill/>
          <a:ln w="9525">
            <a:solidFill>
              <a:srgbClr val="FF99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dirty="0" err="1" smtClean="0">
                <a:latin typeface="Times New Roman" panose="02020603050405020304" pitchFamily="18" charset="0"/>
                <a:cs typeface="Times New Roman" panose="02020603050405020304" pitchFamily="18" charset="0"/>
              </a:rPr>
              <a:t>Nước</a:t>
            </a:r>
            <a:endParaRPr lang="en-US" altLang="en-US" sz="1600" b="1" dirty="0">
              <a:latin typeface="Times New Roman" panose="02020603050405020304" pitchFamily="18" charset="0"/>
              <a:cs typeface="Times New Roman" panose="02020603050405020304" pitchFamily="18" charset="0"/>
            </a:endParaRPr>
          </a:p>
        </p:txBody>
      </p:sp>
      <p:sp>
        <p:nvSpPr>
          <p:cNvPr id="17" name="Line 8"/>
          <p:cNvSpPr>
            <a:spLocks noChangeShapeType="1"/>
          </p:cNvSpPr>
          <p:nvPr/>
        </p:nvSpPr>
        <p:spPr bwMode="auto">
          <a:xfrm flipH="1" flipV="1">
            <a:off x="3001023" y="3608974"/>
            <a:ext cx="990600" cy="523228"/>
          </a:xfrm>
          <a:prstGeom prst="line">
            <a:avLst/>
          </a:prstGeom>
          <a:noFill/>
          <a:ln w="38100">
            <a:solidFill>
              <a:schemeClr val="tx1"/>
            </a:solidFill>
            <a:round/>
            <a:tailEnd type="arrow" w="med" len="med"/>
          </a:ln>
          <a:extLst>
            <a:ext uri="{909E8E84-426E-40DD-AFC4-6F175D3DCCD1}">
              <a14:hiddenFill xmlns:a14="http://schemas.microsoft.com/office/drawing/2010/main">
                <a:noFill/>
              </a14:hiddenFill>
            </a:ext>
          </a:extLst>
        </p:spPr>
        <p:txBody>
          <a:bodyPr/>
          <a:lstStyle/>
          <a:p>
            <a:endParaRPr lang="en-US" sz="1400">
              <a:latin typeface="Times New Roman" panose="02020603050405020304" pitchFamily="18" charset="0"/>
              <a:cs typeface="Times New Roman" panose="02020603050405020304" pitchFamily="18" charset="0"/>
            </a:endParaRPr>
          </a:p>
        </p:txBody>
      </p:sp>
      <p:sp>
        <p:nvSpPr>
          <p:cNvPr id="18" name="Line 11"/>
          <p:cNvSpPr>
            <a:spLocks noChangeShapeType="1"/>
          </p:cNvSpPr>
          <p:nvPr/>
        </p:nvSpPr>
        <p:spPr bwMode="auto">
          <a:xfrm flipV="1">
            <a:off x="4916501" y="3596103"/>
            <a:ext cx="428044" cy="558167"/>
          </a:xfrm>
          <a:prstGeom prst="line">
            <a:avLst/>
          </a:prstGeom>
          <a:noFill/>
          <a:ln w="38100">
            <a:solidFill>
              <a:schemeClr val="tx1"/>
            </a:solidFill>
            <a:round/>
            <a:tailEnd type="arrow" w="med" len="med"/>
          </a:ln>
          <a:extLst>
            <a:ext uri="{909E8E84-426E-40DD-AFC4-6F175D3DCCD1}">
              <a14:hiddenFill xmlns:a14="http://schemas.microsoft.com/office/drawing/2010/main">
                <a:noFill/>
              </a14:hiddenFill>
            </a:ext>
          </a:extLst>
        </p:spPr>
        <p:txBody>
          <a:bodyPr/>
          <a:lstStyle/>
          <a:p>
            <a:endParaRPr lang="en-US" sz="1400">
              <a:latin typeface="Times New Roman" panose="02020603050405020304" pitchFamily="18" charset="0"/>
              <a:cs typeface="Times New Roman" panose="02020603050405020304" pitchFamily="18" charset="0"/>
            </a:endParaRPr>
          </a:p>
        </p:txBody>
      </p:sp>
      <p:sp>
        <p:nvSpPr>
          <p:cNvPr id="31" name="Text Box 6"/>
          <p:cNvSpPr txBox="1">
            <a:spLocks noChangeArrowheads="1"/>
          </p:cNvSpPr>
          <p:nvPr/>
        </p:nvSpPr>
        <p:spPr bwMode="auto">
          <a:xfrm>
            <a:off x="1752601" y="3257550"/>
            <a:ext cx="1743722" cy="338554"/>
          </a:xfrm>
          <a:prstGeom prst="rect">
            <a:avLst/>
          </a:prstGeom>
          <a:noFill/>
          <a:ln w="9525">
            <a:solidFill>
              <a:srgbClr val="FF99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dirty="0" err="1" smtClean="0">
                <a:latin typeface="Times New Roman" panose="02020603050405020304" pitchFamily="18" charset="0"/>
                <a:cs typeface="Times New Roman" panose="02020603050405020304" pitchFamily="18" charset="0"/>
              </a:rPr>
              <a:t>Thức</a:t>
            </a:r>
            <a:r>
              <a:rPr lang="en-US" altLang="en-US" sz="1600" b="1" dirty="0" smtClean="0">
                <a:latin typeface="Times New Roman" panose="02020603050405020304" pitchFamily="18" charset="0"/>
                <a:cs typeface="Times New Roman" panose="02020603050405020304" pitchFamily="18" charset="0"/>
              </a:rPr>
              <a:t> </a:t>
            </a:r>
            <a:r>
              <a:rPr lang="en-US" altLang="en-US" sz="1600" b="1" dirty="0" err="1" smtClean="0">
                <a:latin typeface="Times New Roman" panose="02020603050405020304" pitchFamily="18" charset="0"/>
                <a:cs typeface="Times New Roman" panose="02020603050405020304" pitchFamily="18" charset="0"/>
              </a:rPr>
              <a:t>ăn</a:t>
            </a:r>
            <a:endParaRPr lang="en-US" altLang="en-US" sz="1600" b="1" dirty="0">
              <a:latin typeface="Times New Roman" panose="02020603050405020304" pitchFamily="18" charset="0"/>
              <a:cs typeface="Times New Roman" panose="02020603050405020304" pitchFamily="18" charset="0"/>
            </a:endParaRPr>
          </a:p>
        </p:txBody>
      </p:sp>
      <p:sp>
        <p:nvSpPr>
          <p:cNvPr id="32" name="Line 10"/>
          <p:cNvSpPr>
            <a:spLocks noChangeShapeType="1"/>
          </p:cNvSpPr>
          <p:nvPr/>
        </p:nvSpPr>
        <p:spPr bwMode="auto">
          <a:xfrm flipV="1">
            <a:off x="6400800" y="3619348"/>
            <a:ext cx="1476689" cy="512853"/>
          </a:xfrm>
          <a:prstGeom prst="line">
            <a:avLst/>
          </a:prstGeom>
          <a:noFill/>
          <a:ln w="38100">
            <a:solidFill>
              <a:schemeClr val="tx1"/>
            </a:solidFill>
            <a:round/>
            <a:tailEnd type="arrow" w="med" len="med"/>
          </a:ln>
          <a:extLst>
            <a:ext uri="{909E8E84-426E-40DD-AFC4-6F175D3DCCD1}">
              <a14:hiddenFill xmlns:a14="http://schemas.microsoft.com/office/drawing/2010/main">
                <a:noFill/>
              </a14:hiddenFill>
            </a:ext>
          </a:extLst>
        </p:spPr>
        <p:txBody>
          <a:bodyPr/>
          <a:lstStyle/>
          <a:p>
            <a:endParaRPr lang="en-US" sz="1400">
              <a:latin typeface="Times New Roman" panose="02020603050405020304" pitchFamily="18" charset="0"/>
              <a:cs typeface="Times New Roman" panose="02020603050405020304" pitchFamily="18" charset="0"/>
            </a:endParaRPr>
          </a:p>
        </p:txBody>
      </p:sp>
      <p:sp>
        <p:nvSpPr>
          <p:cNvPr id="33" name="Left Brace 32"/>
          <p:cNvSpPr/>
          <p:nvPr/>
        </p:nvSpPr>
        <p:spPr>
          <a:xfrm rot="16200000">
            <a:off x="4746098" y="1200285"/>
            <a:ext cx="304800" cy="5957982"/>
          </a:xfrm>
          <a:prstGeom prst="leftBrace">
            <a:avLst>
              <a:gd name="adj1" fmla="val 40476"/>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 Box 4"/>
          <p:cNvSpPr txBox="1">
            <a:spLocks noChangeArrowheads="1"/>
          </p:cNvSpPr>
          <p:nvPr/>
        </p:nvSpPr>
        <p:spPr bwMode="auto">
          <a:xfrm>
            <a:off x="190082" y="4261383"/>
            <a:ext cx="8870012" cy="707886"/>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sz="2000" dirty="0"/>
              <a:t>+ Để duy trì sự sống, động vật phải thường xuyên lấy từ môi trường thức ăn, nước, khí </a:t>
            </a:r>
            <a:r>
              <a:rPr lang="en-US" sz="2000" dirty="0" err="1"/>
              <a:t>oxigen</a:t>
            </a:r>
            <a:r>
              <a:rPr lang="vi-VN" sz="2000" dirty="0"/>
              <a:t> có trong không khí.</a:t>
            </a:r>
            <a:endParaRPr lang="en-US" sz="2000" dirty="0"/>
          </a:p>
        </p:txBody>
      </p:sp>
      <p:pic>
        <p:nvPicPr>
          <p:cNvPr id="1026" name="Picture 2" descr="C:\Users\V\Desktop\trâ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0126" y="1643324"/>
            <a:ext cx="2192287" cy="15525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914400" y="408999"/>
            <a:ext cx="2333310" cy="535531"/>
          </a:xfrm>
          <a:prstGeom prst="rect">
            <a:avLst/>
          </a:prstGeom>
        </p:spPr>
        <p:txBody>
          <a:bodyPr wrap="square">
            <a:spAutoFit/>
          </a:bodyPr>
          <a:lstStyle/>
          <a:p>
            <a:pPr algn="ctr">
              <a:lnSpc>
                <a:spcPct val="80000"/>
              </a:lnSpc>
              <a:defRPr/>
            </a:pPr>
            <a:r>
              <a:rPr lang="en-US" sz="3600" dirty="0" err="1" smtClean="0">
                <a:solidFill>
                  <a:srgbClr val="FFFF00"/>
                </a:solidFill>
                <a:latin typeface="Times New Roman" panose="02020603050405020304" pitchFamily="18" charset="0"/>
                <a:cs typeface="Times New Roman" panose="02020603050405020304" pitchFamily="18" charset="0"/>
              </a:rPr>
              <a:t>Khám</a:t>
            </a:r>
            <a:r>
              <a:rPr lang="en-US" sz="3600" dirty="0" smtClean="0">
                <a:solidFill>
                  <a:srgbClr val="FFFF00"/>
                </a:solidFill>
                <a:latin typeface="Times New Roman" panose="02020603050405020304" pitchFamily="18" charset="0"/>
                <a:cs typeface="Times New Roman" panose="02020603050405020304" pitchFamily="18" charset="0"/>
              </a:rPr>
              <a:t> </a:t>
            </a:r>
            <a:r>
              <a:rPr lang="en-US" sz="3600" dirty="0" err="1" smtClean="0">
                <a:solidFill>
                  <a:srgbClr val="FFFF00"/>
                </a:solidFill>
                <a:latin typeface="Times New Roman" panose="02020603050405020304" pitchFamily="18" charset="0"/>
                <a:cs typeface="Times New Roman" panose="02020603050405020304" pitchFamily="18" charset="0"/>
              </a:rPr>
              <a:t>phá</a:t>
            </a:r>
            <a:r>
              <a:rPr lang="en-US" sz="3600" dirty="0" smtClean="0">
                <a:solidFill>
                  <a:srgbClr val="FFFF00"/>
                </a:solidFill>
                <a:latin typeface="Times New Roman" panose="02020603050405020304" pitchFamily="18" charset="0"/>
                <a:cs typeface="Times New Roman" panose="02020603050405020304" pitchFamily="18" charset="0"/>
              </a:rPr>
              <a:t> </a:t>
            </a:r>
            <a:endParaRPr lang="en-US" sz="3600" dirty="0">
              <a:solidFill>
                <a:srgbClr val="FFFF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870" y="1657350"/>
            <a:ext cx="2222330" cy="147378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5088" y="1657350"/>
            <a:ext cx="2205038" cy="147378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5711" y="1649578"/>
            <a:ext cx="2021224" cy="14815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8"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amond(in)">
                                      <p:cBhvr>
                                        <p:cTn id="15" dur="500"/>
                                        <p:tgtEl>
                                          <p:spTgt spid="15"/>
                                        </p:tgtEl>
                                      </p:cBhvr>
                                    </p:animEffect>
                                  </p:childTnLst>
                                </p:cTn>
                              </p:par>
                              <p:par>
                                <p:cTn id="16" presetID="18" presetClass="entr" presetSubtype="6"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strips(downRight)">
                                      <p:cBhvr>
                                        <p:cTn id="18" dur="500"/>
                                        <p:tgtEl>
                                          <p:spTgt spid="17"/>
                                        </p:tgtEl>
                                      </p:cBhvr>
                                    </p:animEffect>
                                  </p:childTnLst>
                                </p:cTn>
                              </p:par>
                            </p:childTnLst>
                          </p:cTn>
                        </p:par>
                        <p:par>
                          <p:cTn id="19" fill="hold">
                            <p:stCondLst>
                              <p:cond delay="500"/>
                            </p:stCondLst>
                            <p:childTnLst>
                              <p:par>
                                <p:cTn id="20" presetID="8" presetClass="entr" presetSubtype="16"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amond(in)">
                                      <p:cBhvr>
                                        <p:cTn id="22" dur="500"/>
                                        <p:tgtEl>
                                          <p:spTgt spid="16"/>
                                        </p:tgtEl>
                                      </p:cBhvr>
                                    </p:animEffect>
                                  </p:childTnLst>
                                </p:cTn>
                              </p:par>
                              <p:par>
                                <p:cTn id="23" presetID="18" presetClass="entr" presetSubtype="6"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strips(downRight)">
                                      <p:cBhvr>
                                        <p:cTn id="25" dur="500"/>
                                        <p:tgtEl>
                                          <p:spTgt spid="18"/>
                                        </p:tgtEl>
                                      </p:cBhvr>
                                    </p:animEffect>
                                  </p:childTnLst>
                                </p:cTn>
                              </p:par>
                            </p:childTnLst>
                          </p:cTn>
                        </p:par>
                        <p:par>
                          <p:cTn id="26" fill="hold">
                            <p:stCondLst>
                              <p:cond delay="1000"/>
                            </p:stCondLst>
                            <p:childTnLst>
                              <p:par>
                                <p:cTn id="27" presetID="8" presetClass="entr" presetSubtype="16"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diamond(in)">
                                      <p:cBhvr>
                                        <p:cTn id="29" dur="500"/>
                                        <p:tgtEl>
                                          <p:spTgt spid="31"/>
                                        </p:tgtEl>
                                      </p:cBhvr>
                                    </p:animEffect>
                                  </p:childTnLst>
                                </p:cTn>
                              </p:par>
                              <p:par>
                                <p:cTn id="30" presetID="18" presetClass="entr" presetSubtype="6"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strips(downRigh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up)">
                                      <p:cBhvr>
                                        <p:cTn id="37" dur="500"/>
                                        <p:tgtEl>
                                          <p:spTgt spid="33"/>
                                        </p:tgtEl>
                                      </p:cBhvr>
                                    </p:animEffect>
                                  </p:childTnLst>
                                </p:cTn>
                              </p:par>
                            </p:childTnLst>
                          </p:cTn>
                        </p:par>
                        <p:par>
                          <p:cTn id="38" fill="hold">
                            <p:stCondLst>
                              <p:cond delay="500"/>
                            </p:stCondLst>
                            <p:childTnLst>
                              <p:par>
                                <p:cTn id="39" presetID="8" presetClass="entr" presetSubtype="16" fill="hold" grpId="0"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diamond(in)">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6" grpId="0" animBg="1"/>
      <p:bldP spid="17" grpId="0" animBg="1"/>
      <p:bldP spid="18" grpId="0" animBg="1"/>
      <p:bldP spid="31" grpId="0" animBg="1"/>
      <p:bldP spid="32" grpId="0" animBg="1"/>
      <p:bldP spid="33" grpId="0" animBg="1"/>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4"/>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14" name="Cloud Callout 13"/>
          <p:cNvSpPr>
            <a:spLocks noChangeArrowheads="1"/>
          </p:cNvSpPr>
          <p:nvPr/>
        </p:nvSpPr>
        <p:spPr bwMode="auto">
          <a:xfrm>
            <a:off x="5562600" y="57150"/>
            <a:ext cx="3429000" cy="1450945"/>
          </a:xfrm>
          <a:prstGeom prst="cloudCallout">
            <a:avLst>
              <a:gd name="adj1" fmla="val -35023"/>
              <a:gd name="adj2" fmla="val 74745"/>
            </a:avLst>
          </a:prstGeom>
          <a:solidFill>
            <a:srgbClr val="0000FF"/>
          </a:solidFill>
          <a:ln w="12700" cap="sq" algn="ctr">
            <a:solidFill>
              <a:schemeClr val="tx1"/>
            </a:solidFill>
            <a:round/>
            <a:headEnd type="none" w="sm" len="sm"/>
            <a:tailEnd type="none" w="sm" len="sm"/>
          </a:ln>
        </p:spPr>
        <p:txBody>
          <a:bodyPr lIns="92075" tIns="46038" rIns="92075" bIns="46038"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vi-VN" b="1" i="1" dirty="0"/>
              <a:t>Trong quá trình sống, động vật thường xuyên thải ra môi trường những gì?</a:t>
            </a:r>
            <a:endParaRPr lang="en-US" altLang="en-US" dirty="0">
              <a:latin typeface="Times New Roman" panose="02020603050405020304" pitchFamily="18" charset="0"/>
              <a:cs typeface="Times New Roman" panose="02020603050405020304" pitchFamily="18" charset="0"/>
            </a:endParaRPr>
          </a:p>
        </p:txBody>
      </p:sp>
      <p:sp>
        <p:nvSpPr>
          <p:cNvPr id="15" name="Text Box 4"/>
          <p:cNvSpPr txBox="1">
            <a:spLocks noChangeArrowheads="1"/>
          </p:cNvSpPr>
          <p:nvPr/>
        </p:nvSpPr>
        <p:spPr bwMode="auto">
          <a:xfrm>
            <a:off x="7391400" y="3206175"/>
            <a:ext cx="1295400" cy="584775"/>
          </a:xfrm>
          <a:prstGeom prst="rect">
            <a:avLst/>
          </a:prstGeom>
          <a:noFill/>
          <a:ln w="9525">
            <a:solidFill>
              <a:srgbClr val="FF99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dirty="0" err="1" smtClean="0">
                <a:latin typeface="Times New Roman" panose="02020603050405020304" pitchFamily="18" charset="0"/>
                <a:cs typeface="Times New Roman" panose="02020603050405020304" pitchFamily="18" charset="0"/>
              </a:rPr>
              <a:t>Khí</a:t>
            </a:r>
            <a:r>
              <a:rPr lang="en-US" altLang="en-US" sz="1600" b="1" dirty="0" smtClean="0">
                <a:latin typeface="Times New Roman" panose="02020603050405020304" pitchFamily="18" charset="0"/>
                <a:cs typeface="Times New Roman" panose="02020603050405020304" pitchFamily="18" charset="0"/>
              </a:rPr>
              <a:t> carbon dioxide</a:t>
            </a:r>
            <a:endParaRPr lang="en-US" altLang="en-US" sz="1600" b="1" dirty="0">
              <a:latin typeface="Times New Roman" panose="02020603050405020304" pitchFamily="18" charset="0"/>
              <a:cs typeface="Times New Roman" panose="02020603050405020304" pitchFamily="18" charset="0"/>
            </a:endParaRPr>
          </a:p>
        </p:txBody>
      </p:sp>
      <p:sp>
        <p:nvSpPr>
          <p:cNvPr id="16" name="Text Box 5"/>
          <p:cNvSpPr txBox="1">
            <a:spLocks noChangeArrowheads="1"/>
          </p:cNvSpPr>
          <p:nvPr/>
        </p:nvSpPr>
        <p:spPr bwMode="auto">
          <a:xfrm>
            <a:off x="4835769" y="3206175"/>
            <a:ext cx="1295400" cy="338554"/>
          </a:xfrm>
          <a:prstGeom prst="rect">
            <a:avLst/>
          </a:prstGeom>
          <a:noFill/>
          <a:ln w="9525">
            <a:solidFill>
              <a:srgbClr val="FF99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dirty="0" err="1" smtClean="0">
                <a:latin typeface="Times New Roman" panose="02020603050405020304" pitchFamily="18" charset="0"/>
                <a:cs typeface="Times New Roman" panose="02020603050405020304" pitchFamily="18" charset="0"/>
              </a:rPr>
              <a:t>Nước</a:t>
            </a:r>
            <a:r>
              <a:rPr lang="en-US" altLang="en-US" sz="1600" b="1" dirty="0" smtClean="0">
                <a:latin typeface="Times New Roman" panose="02020603050405020304" pitchFamily="18" charset="0"/>
                <a:cs typeface="Times New Roman" panose="02020603050405020304" pitchFamily="18" charset="0"/>
              </a:rPr>
              <a:t> </a:t>
            </a:r>
            <a:r>
              <a:rPr lang="en-US" altLang="en-US" sz="1600" b="1" dirty="0" err="1" smtClean="0">
                <a:latin typeface="Times New Roman" panose="02020603050405020304" pitchFamily="18" charset="0"/>
                <a:cs typeface="Times New Roman" panose="02020603050405020304" pitchFamily="18" charset="0"/>
              </a:rPr>
              <a:t>tiểu</a:t>
            </a:r>
            <a:endParaRPr lang="en-US" altLang="en-US" sz="1600" b="1" dirty="0">
              <a:latin typeface="Times New Roman" panose="02020603050405020304" pitchFamily="18" charset="0"/>
              <a:cs typeface="Times New Roman" panose="02020603050405020304" pitchFamily="18" charset="0"/>
            </a:endParaRPr>
          </a:p>
        </p:txBody>
      </p:sp>
      <p:sp>
        <p:nvSpPr>
          <p:cNvPr id="17" name="Line 8"/>
          <p:cNvSpPr>
            <a:spLocks noChangeShapeType="1"/>
          </p:cNvSpPr>
          <p:nvPr/>
        </p:nvSpPr>
        <p:spPr bwMode="auto">
          <a:xfrm>
            <a:off x="3496322" y="3703637"/>
            <a:ext cx="466077" cy="315910"/>
          </a:xfrm>
          <a:prstGeom prst="line">
            <a:avLst/>
          </a:prstGeom>
          <a:noFill/>
          <a:ln w="38100">
            <a:solidFill>
              <a:schemeClr val="tx1"/>
            </a:solidFill>
            <a:round/>
            <a:tailEnd type="arrow" w="med" len="med"/>
          </a:ln>
          <a:extLst>
            <a:ext uri="{909E8E84-426E-40DD-AFC4-6F175D3DCCD1}">
              <a14:hiddenFill xmlns:a14="http://schemas.microsoft.com/office/drawing/2010/main">
                <a:noFill/>
              </a14:hiddenFill>
            </a:ext>
          </a:extLst>
        </p:spPr>
        <p:txBody>
          <a:bodyPr/>
          <a:lstStyle/>
          <a:p>
            <a:endParaRPr lang="en-US" sz="1400">
              <a:latin typeface="Times New Roman" panose="02020603050405020304" pitchFamily="18" charset="0"/>
              <a:cs typeface="Times New Roman" panose="02020603050405020304" pitchFamily="18" charset="0"/>
            </a:endParaRPr>
          </a:p>
        </p:txBody>
      </p:sp>
      <p:sp>
        <p:nvSpPr>
          <p:cNvPr id="18" name="Line 11"/>
          <p:cNvSpPr>
            <a:spLocks noChangeShapeType="1"/>
          </p:cNvSpPr>
          <p:nvPr/>
        </p:nvSpPr>
        <p:spPr bwMode="auto">
          <a:xfrm>
            <a:off x="5257800" y="3708824"/>
            <a:ext cx="0" cy="310724"/>
          </a:xfrm>
          <a:prstGeom prst="line">
            <a:avLst/>
          </a:prstGeom>
          <a:noFill/>
          <a:ln w="38100">
            <a:solidFill>
              <a:schemeClr val="tx1"/>
            </a:solidFill>
            <a:round/>
            <a:tailEnd type="arrow" w="med" len="med"/>
          </a:ln>
          <a:extLst>
            <a:ext uri="{909E8E84-426E-40DD-AFC4-6F175D3DCCD1}">
              <a14:hiddenFill xmlns:a14="http://schemas.microsoft.com/office/drawing/2010/main">
                <a:noFill/>
              </a14:hiddenFill>
            </a:ext>
          </a:extLst>
        </p:spPr>
        <p:txBody>
          <a:bodyPr/>
          <a:lstStyle/>
          <a:p>
            <a:endParaRPr lang="en-US" sz="1400">
              <a:latin typeface="Times New Roman" panose="02020603050405020304" pitchFamily="18" charset="0"/>
              <a:cs typeface="Times New Roman" panose="02020603050405020304" pitchFamily="18" charset="0"/>
            </a:endParaRPr>
          </a:p>
        </p:txBody>
      </p:sp>
      <p:sp>
        <p:nvSpPr>
          <p:cNvPr id="31" name="Text Box 6"/>
          <p:cNvSpPr txBox="1">
            <a:spLocks noChangeArrowheads="1"/>
          </p:cNvSpPr>
          <p:nvPr/>
        </p:nvSpPr>
        <p:spPr bwMode="auto">
          <a:xfrm>
            <a:off x="1719022" y="3280696"/>
            <a:ext cx="1743722" cy="338554"/>
          </a:xfrm>
          <a:prstGeom prst="rect">
            <a:avLst/>
          </a:prstGeom>
          <a:noFill/>
          <a:ln w="9525">
            <a:solidFill>
              <a:srgbClr val="FF99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dirty="0" err="1" smtClean="0">
                <a:latin typeface="Times New Roman" panose="02020603050405020304" pitchFamily="18" charset="0"/>
                <a:cs typeface="Times New Roman" panose="02020603050405020304" pitchFamily="18" charset="0"/>
              </a:rPr>
              <a:t>Phân</a:t>
            </a:r>
            <a:endParaRPr lang="en-US" altLang="en-US" sz="1600" b="1" dirty="0">
              <a:latin typeface="Times New Roman" panose="02020603050405020304" pitchFamily="18" charset="0"/>
              <a:cs typeface="Times New Roman" panose="02020603050405020304" pitchFamily="18" charset="0"/>
            </a:endParaRPr>
          </a:p>
        </p:txBody>
      </p:sp>
      <p:sp>
        <p:nvSpPr>
          <p:cNvPr id="32" name="Line 10"/>
          <p:cNvSpPr>
            <a:spLocks noChangeShapeType="1"/>
          </p:cNvSpPr>
          <p:nvPr/>
        </p:nvSpPr>
        <p:spPr bwMode="auto">
          <a:xfrm flipH="1">
            <a:off x="7010401" y="3698451"/>
            <a:ext cx="266700" cy="321098"/>
          </a:xfrm>
          <a:prstGeom prst="line">
            <a:avLst/>
          </a:prstGeom>
          <a:noFill/>
          <a:ln w="38100">
            <a:solidFill>
              <a:schemeClr val="tx1"/>
            </a:solidFill>
            <a:round/>
            <a:tailEnd type="arrow" w="med" len="med"/>
          </a:ln>
          <a:extLst>
            <a:ext uri="{909E8E84-426E-40DD-AFC4-6F175D3DCCD1}">
              <a14:hiddenFill xmlns:a14="http://schemas.microsoft.com/office/drawing/2010/main">
                <a:noFill/>
              </a14:hiddenFill>
            </a:ext>
          </a:extLst>
        </p:spPr>
        <p:txBody>
          <a:bodyPr/>
          <a:lstStyle/>
          <a:p>
            <a:endParaRPr lang="en-US" sz="1400">
              <a:latin typeface="Times New Roman" panose="02020603050405020304" pitchFamily="18" charset="0"/>
              <a:cs typeface="Times New Roman" panose="02020603050405020304" pitchFamily="18" charset="0"/>
            </a:endParaRPr>
          </a:p>
        </p:txBody>
      </p:sp>
      <p:sp>
        <p:nvSpPr>
          <p:cNvPr id="33" name="Left Brace 32"/>
          <p:cNvSpPr/>
          <p:nvPr/>
        </p:nvSpPr>
        <p:spPr>
          <a:xfrm rot="16200000">
            <a:off x="5098209" y="1192959"/>
            <a:ext cx="304800" cy="5957982"/>
          </a:xfrm>
          <a:prstGeom prst="leftBrace">
            <a:avLst>
              <a:gd name="adj1" fmla="val 40476"/>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 Box 4"/>
          <p:cNvSpPr txBox="1">
            <a:spLocks noChangeArrowheads="1"/>
          </p:cNvSpPr>
          <p:nvPr/>
        </p:nvSpPr>
        <p:spPr bwMode="auto">
          <a:xfrm>
            <a:off x="190082" y="4302264"/>
            <a:ext cx="8870012" cy="707886"/>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sz="2000" dirty="0"/>
              <a:t>+ Trong quá trình sống, động vật thường xuyên thải ra môi trường khí </a:t>
            </a:r>
            <a:r>
              <a:rPr lang="en-US" sz="2000" dirty="0"/>
              <a:t>carbon dioxide</a:t>
            </a:r>
            <a:r>
              <a:rPr lang="vi-VN" sz="2000" dirty="0"/>
              <a:t>, phân, nước tiểu</a:t>
            </a:r>
            <a:r>
              <a:rPr lang="en-US" sz="2000" dirty="0"/>
              <a:t>,…</a:t>
            </a:r>
            <a:endParaRPr lang="en-US" sz="2000" dirty="0"/>
          </a:p>
        </p:txBody>
      </p:sp>
      <p:pic>
        <p:nvPicPr>
          <p:cNvPr id="1026" name="Picture 2" descr="C:\Users\V\Desktop\trâ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0126" y="1643324"/>
            <a:ext cx="2192287" cy="15525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870" y="1657350"/>
            <a:ext cx="2222330" cy="147378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5088" y="1657350"/>
            <a:ext cx="2205038" cy="147378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5711" y="1649578"/>
            <a:ext cx="2021224" cy="1481553"/>
          </a:xfrm>
          <a:prstGeom prst="rect">
            <a:avLst/>
          </a:prstGeom>
        </p:spPr>
      </p:pic>
      <p:sp>
        <p:nvSpPr>
          <p:cNvPr id="20" name="Rectangle 19"/>
          <p:cNvSpPr/>
          <p:nvPr/>
        </p:nvSpPr>
        <p:spPr>
          <a:xfrm>
            <a:off x="914400" y="408999"/>
            <a:ext cx="2333310" cy="535531"/>
          </a:xfrm>
          <a:prstGeom prst="rect">
            <a:avLst/>
          </a:prstGeom>
        </p:spPr>
        <p:txBody>
          <a:bodyPr wrap="square">
            <a:spAutoFit/>
          </a:bodyPr>
          <a:lstStyle/>
          <a:p>
            <a:pPr algn="ctr">
              <a:lnSpc>
                <a:spcPct val="80000"/>
              </a:lnSpc>
              <a:defRPr/>
            </a:pPr>
            <a:r>
              <a:rPr lang="en-US" sz="3600" dirty="0" err="1" smtClean="0">
                <a:solidFill>
                  <a:srgbClr val="FFFF00"/>
                </a:solidFill>
                <a:latin typeface="Times New Roman" panose="02020603050405020304" pitchFamily="18" charset="0"/>
                <a:cs typeface="Times New Roman" panose="02020603050405020304" pitchFamily="18" charset="0"/>
              </a:rPr>
              <a:t>Khám</a:t>
            </a:r>
            <a:r>
              <a:rPr lang="en-US" sz="3600" dirty="0" smtClean="0">
                <a:solidFill>
                  <a:srgbClr val="FFFF00"/>
                </a:solidFill>
                <a:latin typeface="Times New Roman" panose="02020603050405020304" pitchFamily="18" charset="0"/>
                <a:cs typeface="Times New Roman" panose="02020603050405020304" pitchFamily="18" charset="0"/>
              </a:rPr>
              <a:t> </a:t>
            </a:r>
            <a:r>
              <a:rPr lang="en-US" sz="3600" dirty="0" err="1" smtClean="0">
                <a:solidFill>
                  <a:srgbClr val="FFFF00"/>
                </a:solidFill>
                <a:latin typeface="Times New Roman" panose="02020603050405020304" pitchFamily="18" charset="0"/>
                <a:cs typeface="Times New Roman" panose="02020603050405020304" pitchFamily="18" charset="0"/>
              </a:rPr>
              <a:t>phá</a:t>
            </a:r>
            <a:r>
              <a:rPr lang="en-US" sz="3600" dirty="0" smtClean="0">
                <a:solidFill>
                  <a:srgbClr val="FFFF00"/>
                </a:solidFill>
                <a:latin typeface="Times New Roman" panose="02020603050405020304" pitchFamily="18" charset="0"/>
                <a:cs typeface="Times New Roman" panose="02020603050405020304" pitchFamily="18" charset="0"/>
              </a:rPr>
              <a:t> </a:t>
            </a:r>
            <a:endParaRPr lang="en-US" sz="3600"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par>
                          <p:cTn id="13" fill="hold">
                            <p:stCondLst>
                              <p:cond delay="500"/>
                            </p:stCondLst>
                            <p:childTnLst>
                              <p:par>
                                <p:cTn id="14" presetID="8" presetClass="entr" presetSubtype="16"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diamond(in)">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diamond(i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amond(in)">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strips(downRight)">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6"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strips(downRight)">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6"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strips(downRight)">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up)">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8" presetClass="entr" presetSubtype="16"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diamond(in)">
                                      <p:cBhvr>
                                        <p:cTn id="5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6" grpId="0" animBg="1"/>
      <p:bldP spid="17" grpId="0" animBg="1"/>
      <p:bldP spid="18" grpId="0" animBg="1"/>
      <p:bldP spid="31" grpId="0" animBg="1"/>
      <p:bldP spid="32" grpId="0" animBg="1"/>
      <p:bldP spid="33" grpId="0" animBg="1"/>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0"/>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38200" y="971550"/>
            <a:ext cx="7772400" cy="830997"/>
          </a:xfrm>
          <a:prstGeom prst="rect">
            <a:avLst/>
          </a:prstGeom>
        </p:spPr>
        <p:txBody>
          <a:bodyPr wrap="square">
            <a:spAutoFit/>
          </a:bodyPr>
          <a:lstStyle/>
          <a:p>
            <a:pPr algn="ctr"/>
            <a:r>
              <a:rPr lang="de-DE" sz="2400" b="1" dirty="0" smtClean="0">
                <a:solidFill>
                  <a:srgbClr val="FF0000"/>
                </a:solidFill>
                <a:latin typeface="Times New Roman" panose="02020603050405020304" pitchFamily="18" charset="0"/>
                <a:cs typeface="Times New Roman" panose="02020603050405020304" pitchFamily="18" charset="0"/>
              </a:rPr>
              <a:t>Hoạt </a:t>
            </a:r>
            <a:r>
              <a:rPr lang="de-DE" sz="2400" b="1" dirty="0">
                <a:solidFill>
                  <a:srgbClr val="FF0000"/>
                </a:solidFill>
                <a:latin typeface="Times New Roman" panose="02020603050405020304" pitchFamily="18" charset="0"/>
                <a:cs typeface="Times New Roman" panose="02020603050405020304" pitchFamily="18" charset="0"/>
              </a:rPr>
              <a:t>động cặp đôi:  </a:t>
            </a:r>
            <a:endParaRPr lang="de-DE" sz="2400" b="1" dirty="0" smtClean="0">
              <a:solidFill>
                <a:srgbClr val="FF0000"/>
              </a:solidFill>
              <a:latin typeface="Times New Roman" panose="02020603050405020304" pitchFamily="18" charset="0"/>
              <a:cs typeface="Times New Roman" panose="02020603050405020304" pitchFamily="18" charset="0"/>
            </a:endParaRPr>
          </a:p>
          <a:p>
            <a:r>
              <a:rPr lang="de-DE" sz="2400" dirty="0" smtClean="0">
                <a:solidFill>
                  <a:srgbClr val="FFFF00"/>
                </a:solidFill>
                <a:latin typeface="Times New Roman" panose="02020603050405020304" pitchFamily="18" charset="0"/>
                <a:cs typeface="Times New Roman" panose="02020603050405020304" pitchFamily="18" charset="0"/>
              </a:rPr>
              <a:t>* Trò </a:t>
            </a:r>
            <a:r>
              <a:rPr lang="de-DE" sz="2400" dirty="0">
                <a:solidFill>
                  <a:srgbClr val="FFFF00"/>
                </a:solidFill>
                <a:latin typeface="Times New Roman" panose="02020603050405020304" pitchFamily="18" charset="0"/>
                <a:cs typeface="Times New Roman" panose="02020603050405020304" pitchFamily="18" charset="0"/>
              </a:rPr>
              <a:t>chơi: </a:t>
            </a:r>
            <a:r>
              <a:rPr lang="de-DE" sz="2400" dirty="0">
                <a:latin typeface="Times New Roman" panose="02020603050405020304" pitchFamily="18" charset="0"/>
                <a:cs typeface="Times New Roman" panose="02020603050405020304" pitchFamily="18" charset="0"/>
              </a:rPr>
              <a:t>Em làm họa sĩ: </a:t>
            </a:r>
            <a:r>
              <a:rPr lang="vi-VN" sz="2400" dirty="0">
                <a:solidFill>
                  <a:schemeClr val="accent6">
                    <a:lumMod val="60000"/>
                    <a:lumOff val="40000"/>
                  </a:schemeClr>
                </a:solidFill>
                <a:latin typeface="Times New Roman" panose="02020603050405020304" pitchFamily="18" charset="0"/>
                <a:cs typeface="Times New Roman" panose="02020603050405020304" pitchFamily="18" charset="0"/>
              </a:rPr>
              <a:t>Vẽ sơ đồ trao đổi chất ở động vật. </a:t>
            </a:r>
            <a:endParaRPr lang="en-US" sz="2400" dirty="0">
              <a:solidFill>
                <a:schemeClr val="accent6">
                  <a:lumMod val="60000"/>
                  <a:lumOff val="40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838200" y="1971586"/>
            <a:ext cx="7620000" cy="1200329"/>
          </a:xfrm>
          <a:prstGeom prst="rect">
            <a:avLst/>
          </a:prstGeom>
        </p:spPr>
        <p:txBody>
          <a:bodyPr wrap="square">
            <a:spAutoFit/>
          </a:bodyPr>
          <a:lstStyle/>
          <a:p>
            <a:pPr algn="just"/>
            <a:r>
              <a:rPr lang="en-US" sz="2400" dirty="0">
                <a:solidFill>
                  <a:srgbClr val="FFFF00"/>
                </a:solidFill>
                <a:latin typeface="Times New Roman" panose="02020603050405020304" pitchFamily="18" charset="0"/>
                <a:cs typeface="Times New Roman" panose="02020603050405020304" pitchFamily="18" charset="0"/>
              </a:rPr>
              <a:t>* </a:t>
            </a:r>
            <a:r>
              <a:rPr lang="en-US" sz="2400" dirty="0" err="1">
                <a:solidFill>
                  <a:srgbClr val="FFFF00"/>
                </a:solidFill>
                <a:latin typeface="Times New Roman" panose="02020603050405020304" pitchFamily="18" charset="0"/>
                <a:cs typeface="Times New Roman" panose="02020603050405020304" pitchFamily="18" charset="0"/>
              </a:rPr>
              <a:t>Luật</a:t>
            </a:r>
            <a:r>
              <a:rPr lang="en-US" sz="2400" dirty="0">
                <a:solidFill>
                  <a:srgbClr val="FFFF00"/>
                </a:solidFill>
                <a:latin typeface="Times New Roman" panose="02020603050405020304" pitchFamily="18" charset="0"/>
                <a:cs typeface="Times New Roman" panose="02020603050405020304" pitchFamily="18" charset="0"/>
              </a:rPr>
              <a:t> </a:t>
            </a:r>
            <a:r>
              <a:rPr lang="en-US" sz="2400" dirty="0" err="1">
                <a:solidFill>
                  <a:srgbClr val="FFFF00"/>
                </a:solidFill>
                <a:latin typeface="Times New Roman" panose="02020603050405020304" pitchFamily="18" charset="0"/>
                <a:cs typeface="Times New Roman" panose="02020603050405020304" pitchFamily="18" charset="0"/>
              </a:rPr>
              <a:t>chơi</a:t>
            </a:r>
            <a:r>
              <a:rPr lang="en-US" sz="2400" dirty="0">
                <a:solidFill>
                  <a:srgbClr val="FFFF00"/>
                </a:solidFill>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nháp</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Bạn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thắng</a:t>
            </a:r>
            <a:r>
              <a:rPr lang="en-U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31" name="Oval 3"/>
          <p:cNvSpPr>
            <a:spLocks noChangeArrowheads="1"/>
          </p:cNvSpPr>
          <p:nvPr/>
        </p:nvSpPr>
        <p:spPr bwMode="auto">
          <a:xfrm>
            <a:off x="3429000" y="1295400"/>
            <a:ext cx="2057400" cy="1981200"/>
          </a:xfrm>
          <a:prstGeom prst="ellipse">
            <a:avLst/>
          </a:prstGeom>
          <a:solidFill>
            <a:srgbClr val="FFFF00"/>
          </a:solidFill>
          <a:ln w="9525">
            <a:solidFill>
              <a:srgbClr val="FF3300"/>
            </a:solidFill>
            <a:round/>
          </a:ln>
        </p:spPr>
        <p:txBody>
          <a:bodyPr wrap="none" anchor="ctr"/>
          <a:lstStyle/>
          <a:p>
            <a:pPr algn="ctr" eaLnBrk="1" hangingPunct="1"/>
            <a:r>
              <a:rPr lang="en-US" altLang="en-US" sz="2800" b="1" dirty="0">
                <a:solidFill>
                  <a:srgbClr val="FF0000"/>
                </a:solidFill>
                <a:latin typeface="Times New Roman" panose="02020603050405020304" pitchFamily="18" charset="0"/>
                <a:cs typeface="Times New Roman" panose="02020603050405020304" pitchFamily="18" charset="0"/>
              </a:rPr>
              <a:t>ĐỘNG VẬT</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32" name="Rectangle 4"/>
          <p:cNvSpPr>
            <a:spLocks noChangeArrowheads="1"/>
          </p:cNvSpPr>
          <p:nvPr/>
        </p:nvSpPr>
        <p:spPr bwMode="auto">
          <a:xfrm>
            <a:off x="495300" y="914400"/>
            <a:ext cx="2286000" cy="609600"/>
          </a:xfrm>
          <a:prstGeom prst="rect">
            <a:avLst/>
          </a:prstGeom>
          <a:solidFill>
            <a:schemeClr val="bg1"/>
          </a:solidFill>
          <a:ln w="28575">
            <a:solidFill>
              <a:srgbClr val="FF0000"/>
            </a:solidFill>
            <a:miter lim="800000"/>
          </a:ln>
        </p:spPr>
        <p:txBody>
          <a:bodyPr wrap="none" anchor="ctr"/>
          <a:lstStyle/>
          <a:p>
            <a:pPr algn="ctr" eaLnBrk="1" hangingPunct="1"/>
            <a:r>
              <a:rPr lang="en-US" altLang="en-US" sz="2200" b="1" dirty="0">
                <a:latin typeface="Times New Roman" panose="02020603050405020304" pitchFamily="18" charset="0"/>
                <a:cs typeface="Times New Roman" panose="02020603050405020304" pitchFamily="18" charset="0"/>
              </a:rPr>
              <a:t>KHÍ </a:t>
            </a:r>
            <a:r>
              <a:rPr lang="en-US" altLang="en-US" sz="2200" b="1" dirty="0" smtClean="0">
                <a:latin typeface="Times New Roman" panose="02020603050405020304" pitchFamily="18" charset="0"/>
                <a:cs typeface="Times New Roman" panose="02020603050405020304" pitchFamily="18" charset="0"/>
              </a:rPr>
              <a:t>OXIGEN</a:t>
            </a:r>
            <a:endParaRPr lang="en-US" altLang="en-US" sz="2200" b="1" dirty="0">
              <a:latin typeface="Times New Roman" panose="02020603050405020304" pitchFamily="18" charset="0"/>
              <a:cs typeface="Times New Roman" panose="02020603050405020304" pitchFamily="18" charset="0"/>
            </a:endParaRPr>
          </a:p>
        </p:txBody>
      </p:sp>
      <p:sp>
        <p:nvSpPr>
          <p:cNvPr id="33" name="Rectangle 5"/>
          <p:cNvSpPr>
            <a:spLocks noChangeArrowheads="1"/>
          </p:cNvSpPr>
          <p:nvPr/>
        </p:nvSpPr>
        <p:spPr bwMode="auto">
          <a:xfrm>
            <a:off x="228600" y="2647950"/>
            <a:ext cx="2895600" cy="1524000"/>
          </a:xfrm>
          <a:prstGeom prst="rect">
            <a:avLst/>
          </a:prstGeom>
          <a:solidFill>
            <a:schemeClr val="bg1"/>
          </a:solidFill>
          <a:ln w="28575">
            <a:solidFill>
              <a:srgbClr val="FF0000"/>
            </a:solidFill>
            <a:miter lim="800000"/>
          </a:ln>
        </p:spPr>
        <p:txBody>
          <a:bodyPr wrap="none" anchor="ctr"/>
          <a:lstStyle/>
          <a:p>
            <a:pPr algn="ctr" eaLnBrk="1" hangingPunct="1"/>
            <a:r>
              <a:rPr lang="en-US" altLang="en-US" sz="2200" b="1" dirty="0">
                <a:latin typeface="Times New Roman" panose="02020603050405020304" pitchFamily="18" charset="0"/>
                <a:cs typeface="Times New Roman" panose="02020603050405020304" pitchFamily="18" charset="0"/>
              </a:rPr>
              <a:t>CÁC CHẤT HỮU CƠ</a:t>
            </a:r>
            <a:endParaRPr lang="en-US" altLang="en-US" sz="2200" b="1" dirty="0">
              <a:latin typeface="Times New Roman" panose="02020603050405020304" pitchFamily="18" charset="0"/>
              <a:cs typeface="Times New Roman" panose="02020603050405020304" pitchFamily="18" charset="0"/>
            </a:endParaRPr>
          </a:p>
          <a:p>
            <a:pPr algn="ctr" eaLnBrk="1" hangingPunct="1"/>
            <a:r>
              <a:rPr lang="en-US" altLang="en-US" sz="2200" b="1" dirty="0">
                <a:latin typeface="Times New Roman" panose="02020603050405020304" pitchFamily="18" charset="0"/>
                <a:cs typeface="Times New Roman" panose="02020603050405020304" pitchFamily="18" charset="0"/>
              </a:rPr>
              <a:t>TRONG THỨC ĂN</a:t>
            </a:r>
            <a:endParaRPr lang="en-US" altLang="en-US" sz="2200" b="1" dirty="0">
              <a:latin typeface="Times New Roman" panose="02020603050405020304" pitchFamily="18" charset="0"/>
              <a:cs typeface="Times New Roman" panose="02020603050405020304" pitchFamily="18" charset="0"/>
            </a:endParaRPr>
          </a:p>
          <a:p>
            <a:pPr algn="ctr" eaLnBrk="1" hangingPunct="1"/>
            <a:r>
              <a:rPr lang="en-US" altLang="en-US" sz="2200" b="1" dirty="0">
                <a:latin typeface="Times New Roman" panose="02020603050405020304" pitchFamily="18" charset="0"/>
                <a:cs typeface="Times New Roman" panose="02020603050405020304" pitchFamily="18" charset="0"/>
              </a:rPr>
              <a:t>( LẤY TỪ THỰC VẬT</a:t>
            </a:r>
            <a:endParaRPr lang="en-US" altLang="en-US" sz="2200" b="1" dirty="0">
              <a:latin typeface="Times New Roman" panose="02020603050405020304" pitchFamily="18" charset="0"/>
              <a:cs typeface="Times New Roman" panose="02020603050405020304" pitchFamily="18" charset="0"/>
            </a:endParaRPr>
          </a:p>
          <a:p>
            <a:pPr algn="ctr" eaLnBrk="1" hangingPunct="1"/>
            <a:r>
              <a:rPr lang="en-US" altLang="en-US" sz="2200" b="1" dirty="0">
                <a:latin typeface="Times New Roman" panose="02020603050405020304" pitchFamily="18" charset="0"/>
                <a:cs typeface="Times New Roman" panose="02020603050405020304" pitchFamily="18" charset="0"/>
              </a:rPr>
              <a:t>HOẶC ĐỘNG VẬT)</a:t>
            </a:r>
            <a:endParaRPr lang="en-US" altLang="en-US" sz="2200" b="1" dirty="0">
              <a:latin typeface="Times New Roman" panose="02020603050405020304" pitchFamily="18" charset="0"/>
              <a:cs typeface="Times New Roman" panose="02020603050405020304" pitchFamily="18" charset="0"/>
            </a:endParaRPr>
          </a:p>
        </p:txBody>
      </p:sp>
      <p:sp>
        <p:nvSpPr>
          <p:cNvPr id="34" name="Rectangle 6"/>
          <p:cNvSpPr>
            <a:spLocks noChangeArrowheads="1"/>
          </p:cNvSpPr>
          <p:nvPr/>
        </p:nvSpPr>
        <p:spPr bwMode="auto">
          <a:xfrm>
            <a:off x="495300" y="1809750"/>
            <a:ext cx="2286000" cy="609600"/>
          </a:xfrm>
          <a:prstGeom prst="rect">
            <a:avLst/>
          </a:prstGeom>
          <a:solidFill>
            <a:schemeClr val="bg1"/>
          </a:solidFill>
          <a:ln w="28575">
            <a:solidFill>
              <a:srgbClr val="FF0000"/>
            </a:solidFill>
            <a:miter lim="800000"/>
          </a:ln>
        </p:spPr>
        <p:txBody>
          <a:bodyPr wrap="none" anchor="ctr"/>
          <a:lstStyle/>
          <a:p>
            <a:pPr algn="ctr" eaLnBrk="1" hangingPunct="1"/>
            <a:r>
              <a:rPr lang="en-US" altLang="en-US" sz="2200" b="1">
                <a:latin typeface="Times New Roman" panose="02020603050405020304" pitchFamily="18" charset="0"/>
                <a:cs typeface="Times New Roman" panose="02020603050405020304" pitchFamily="18" charset="0"/>
              </a:rPr>
              <a:t>NƯỚC</a:t>
            </a:r>
            <a:endParaRPr lang="en-US" altLang="en-US" sz="2200" b="1">
              <a:latin typeface="Times New Roman" panose="02020603050405020304" pitchFamily="18" charset="0"/>
              <a:cs typeface="Times New Roman" panose="02020603050405020304" pitchFamily="18" charset="0"/>
            </a:endParaRPr>
          </a:p>
        </p:txBody>
      </p:sp>
      <p:sp>
        <p:nvSpPr>
          <p:cNvPr id="35" name="Rectangle 7"/>
          <p:cNvSpPr>
            <a:spLocks noChangeArrowheads="1"/>
          </p:cNvSpPr>
          <p:nvPr/>
        </p:nvSpPr>
        <p:spPr bwMode="auto">
          <a:xfrm>
            <a:off x="6286500" y="883754"/>
            <a:ext cx="2552700" cy="819150"/>
          </a:xfrm>
          <a:prstGeom prst="rect">
            <a:avLst/>
          </a:prstGeom>
          <a:solidFill>
            <a:schemeClr val="bg1"/>
          </a:solidFill>
          <a:ln w="28575">
            <a:solidFill>
              <a:srgbClr val="FF0000"/>
            </a:solidFill>
            <a:miter lim="800000"/>
          </a:ln>
        </p:spPr>
        <p:txBody>
          <a:bodyPr wrap="none" anchor="ctr"/>
          <a:lstStyle/>
          <a:p>
            <a:pPr algn="ctr" eaLnBrk="1" hangingPunct="1"/>
            <a:r>
              <a:rPr lang="en-US" altLang="en-US" sz="2200" b="1" dirty="0">
                <a:latin typeface="Times New Roman" panose="02020603050405020304" pitchFamily="18" charset="0"/>
                <a:cs typeface="Times New Roman" panose="02020603050405020304" pitchFamily="18" charset="0"/>
              </a:rPr>
              <a:t>KHÍ </a:t>
            </a:r>
            <a:r>
              <a:rPr lang="en-US" altLang="en-US" sz="2200" b="1" dirty="0" smtClean="0">
                <a:latin typeface="Times New Roman" panose="02020603050405020304" pitchFamily="18" charset="0"/>
                <a:cs typeface="Times New Roman" panose="02020603050405020304" pitchFamily="18" charset="0"/>
              </a:rPr>
              <a:t> </a:t>
            </a:r>
            <a:endParaRPr lang="en-US" altLang="en-US" sz="2200" b="1" dirty="0" smtClean="0">
              <a:latin typeface="Times New Roman" panose="02020603050405020304" pitchFamily="18" charset="0"/>
              <a:cs typeface="Times New Roman" panose="02020603050405020304" pitchFamily="18" charset="0"/>
            </a:endParaRPr>
          </a:p>
          <a:p>
            <a:pPr algn="ctr" eaLnBrk="1" hangingPunct="1"/>
            <a:r>
              <a:rPr lang="en-US" altLang="en-US" sz="2200" b="1" dirty="0" smtClean="0">
                <a:latin typeface="Times New Roman" panose="02020603050405020304" pitchFamily="18" charset="0"/>
                <a:cs typeface="Times New Roman" panose="02020603050405020304" pitchFamily="18" charset="0"/>
              </a:rPr>
              <a:t>CARBON DIOXIDE</a:t>
            </a:r>
            <a:endParaRPr lang="en-US" altLang="en-US" sz="2200" b="1" dirty="0">
              <a:latin typeface="Times New Roman" panose="02020603050405020304" pitchFamily="18" charset="0"/>
              <a:cs typeface="Times New Roman" panose="02020603050405020304" pitchFamily="18" charset="0"/>
            </a:endParaRPr>
          </a:p>
        </p:txBody>
      </p:sp>
      <p:sp>
        <p:nvSpPr>
          <p:cNvPr id="36" name="Rectangle 8"/>
          <p:cNvSpPr>
            <a:spLocks noChangeArrowheads="1"/>
          </p:cNvSpPr>
          <p:nvPr/>
        </p:nvSpPr>
        <p:spPr bwMode="auto">
          <a:xfrm>
            <a:off x="6286500" y="1981200"/>
            <a:ext cx="2552700" cy="533400"/>
          </a:xfrm>
          <a:prstGeom prst="rect">
            <a:avLst/>
          </a:prstGeom>
          <a:solidFill>
            <a:schemeClr val="bg1"/>
          </a:solidFill>
          <a:ln w="28575">
            <a:solidFill>
              <a:srgbClr val="FF0000"/>
            </a:solidFill>
            <a:miter lim="800000"/>
          </a:ln>
        </p:spPr>
        <p:txBody>
          <a:bodyPr wrap="none" anchor="ctr"/>
          <a:lstStyle/>
          <a:p>
            <a:pPr algn="ctr" eaLnBrk="1" hangingPunct="1"/>
            <a:r>
              <a:rPr lang="en-US" altLang="en-US" sz="2200" b="1" dirty="0">
                <a:latin typeface="Times New Roman" panose="02020603050405020304" pitchFamily="18" charset="0"/>
                <a:cs typeface="Times New Roman" panose="02020603050405020304" pitchFamily="18" charset="0"/>
              </a:rPr>
              <a:t>NƯỚC TIỂU</a:t>
            </a:r>
            <a:endParaRPr lang="en-US" altLang="en-US" sz="2200" b="1" dirty="0">
              <a:latin typeface="Times New Roman" panose="02020603050405020304" pitchFamily="18" charset="0"/>
              <a:cs typeface="Times New Roman" panose="02020603050405020304" pitchFamily="18" charset="0"/>
            </a:endParaRPr>
          </a:p>
        </p:txBody>
      </p:sp>
      <p:sp>
        <p:nvSpPr>
          <p:cNvPr id="37" name="Rectangle 9"/>
          <p:cNvSpPr>
            <a:spLocks noChangeArrowheads="1"/>
          </p:cNvSpPr>
          <p:nvPr/>
        </p:nvSpPr>
        <p:spPr bwMode="auto">
          <a:xfrm>
            <a:off x="6278217" y="2647950"/>
            <a:ext cx="2590800" cy="1371600"/>
          </a:xfrm>
          <a:prstGeom prst="rect">
            <a:avLst/>
          </a:prstGeom>
          <a:solidFill>
            <a:schemeClr val="bg1"/>
          </a:solidFill>
          <a:ln w="28575">
            <a:solidFill>
              <a:srgbClr val="FF0000"/>
            </a:solidFill>
            <a:miter lim="800000"/>
          </a:ln>
        </p:spPr>
        <p:txBody>
          <a:bodyPr wrap="none" anchor="ctr"/>
          <a:lstStyle/>
          <a:p>
            <a:pPr algn="ctr" eaLnBrk="1" hangingPunct="1"/>
            <a:r>
              <a:rPr lang="en-US" altLang="en-US" sz="2200" b="1" dirty="0">
                <a:latin typeface="Times New Roman" panose="02020603050405020304" pitchFamily="18" charset="0"/>
                <a:cs typeface="Times New Roman" panose="02020603050405020304" pitchFamily="18" charset="0"/>
              </a:rPr>
              <a:t>CÁC CHẤT </a:t>
            </a:r>
            <a:r>
              <a:rPr lang="en-US" altLang="en-US" sz="2200" b="1" dirty="0" smtClean="0">
                <a:latin typeface="Times New Roman" panose="02020603050405020304" pitchFamily="18" charset="0"/>
                <a:cs typeface="Times New Roman" panose="02020603050405020304" pitchFamily="18" charset="0"/>
              </a:rPr>
              <a:t>THẢI</a:t>
            </a:r>
            <a:endParaRPr lang="en-US" altLang="en-US" sz="2200" b="1" dirty="0" smtClean="0">
              <a:latin typeface="Times New Roman" panose="02020603050405020304" pitchFamily="18" charset="0"/>
              <a:cs typeface="Times New Roman" panose="02020603050405020304" pitchFamily="18" charset="0"/>
            </a:endParaRPr>
          </a:p>
          <a:p>
            <a:pPr algn="ctr" eaLnBrk="1" hangingPunct="1"/>
            <a:r>
              <a:rPr lang="en-US" altLang="en-US" sz="2200" b="1" dirty="0" smtClean="0">
                <a:latin typeface="Times New Roman" panose="02020603050405020304" pitchFamily="18" charset="0"/>
                <a:cs typeface="Times New Roman" panose="02020603050405020304" pitchFamily="18" charset="0"/>
              </a:rPr>
              <a:t>…</a:t>
            </a:r>
            <a:endParaRPr lang="en-US" altLang="en-US" sz="2200" b="1" dirty="0">
              <a:latin typeface="Times New Roman" panose="02020603050405020304" pitchFamily="18" charset="0"/>
              <a:cs typeface="Times New Roman" panose="02020603050405020304" pitchFamily="18" charset="0"/>
            </a:endParaRPr>
          </a:p>
        </p:txBody>
      </p:sp>
      <p:sp>
        <p:nvSpPr>
          <p:cNvPr id="38" name="Line 10"/>
          <p:cNvSpPr>
            <a:spLocks noChangeShapeType="1"/>
          </p:cNvSpPr>
          <p:nvPr/>
        </p:nvSpPr>
        <p:spPr bwMode="auto">
          <a:xfrm>
            <a:off x="2819400" y="1295400"/>
            <a:ext cx="838200" cy="304800"/>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 name="Line 11"/>
          <p:cNvSpPr>
            <a:spLocks noChangeShapeType="1"/>
          </p:cNvSpPr>
          <p:nvPr/>
        </p:nvSpPr>
        <p:spPr bwMode="auto">
          <a:xfrm>
            <a:off x="2819400" y="2114550"/>
            <a:ext cx="609600" cy="0"/>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 name="Line 12"/>
          <p:cNvSpPr>
            <a:spLocks noChangeShapeType="1"/>
          </p:cNvSpPr>
          <p:nvPr/>
        </p:nvSpPr>
        <p:spPr bwMode="auto">
          <a:xfrm flipV="1">
            <a:off x="3200400" y="2962274"/>
            <a:ext cx="457200" cy="447676"/>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 name="Line 13"/>
          <p:cNvSpPr>
            <a:spLocks noChangeShapeType="1"/>
          </p:cNvSpPr>
          <p:nvPr/>
        </p:nvSpPr>
        <p:spPr bwMode="auto">
          <a:xfrm flipV="1">
            <a:off x="5643562" y="1295400"/>
            <a:ext cx="604838" cy="228600"/>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 name="Line 14"/>
          <p:cNvSpPr>
            <a:spLocks noChangeShapeType="1"/>
          </p:cNvSpPr>
          <p:nvPr/>
        </p:nvSpPr>
        <p:spPr bwMode="auto">
          <a:xfrm>
            <a:off x="5643562" y="2286000"/>
            <a:ext cx="604838" cy="0"/>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 name="Line 15"/>
          <p:cNvSpPr>
            <a:spLocks noChangeShapeType="1"/>
          </p:cNvSpPr>
          <p:nvPr/>
        </p:nvSpPr>
        <p:spPr bwMode="auto">
          <a:xfrm>
            <a:off x="5643562" y="2962274"/>
            <a:ext cx="604838" cy="223838"/>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 name="Text Box 16"/>
          <p:cNvSpPr txBox="1">
            <a:spLocks noChangeArrowheads="1"/>
          </p:cNvSpPr>
          <p:nvPr/>
        </p:nvSpPr>
        <p:spPr bwMode="auto">
          <a:xfrm>
            <a:off x="304800" y="228600"/>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solidFill>
                  <a:srgbClr val="FF0000"/>
                </a:solidFill>
              </a:rPr>
              <a:t>       </a:t>
            </a:r>
            <a:r>
              <a:rPr lang="en-US" altLang="en-US" sz="2800" b="1" dirty="0">
                <a:solidFill>
                  <a:srgbClr val="FF0000"/>
                </a:solidFill>
              </a:rPr>
              <a:t>HẤP THỤ</a:t>
            </a:r>
            <a:endParaRPr lang="en-US" altLang="en-US" sz="2800" b="1" dirty="0">
              <a:solidFill>
                <a:srgbClr val="FF0000"/>
              </a:solidFill>
            </a:endParaRPr>
          </a:p>
        </p:txBody>
      </p:sp>
      <p:sp>
        <p:nvSpPr>
          <p:cNvPr id="45" name="Text Box 17"/>
          <p:cNvSpPr txBox="1">
            <a:spLocks noChangeArrowheads="1"/>
          </p:cNvSpPr>
          <p:nvPr/>
        </p:nvSpPr>
        <p:spPr bwMode="auto">
          <a:xfrm>
            <a:off x="6477000" y="228600"/>
            <a:ext cx="2286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FF0000"/>
                </a:solidFill>
              </a:rPr>
              <a:t>THẢI RA</a:t>
            </a:r>
            <a:endParaRPr lang="en-US" altLang="en-US" sz="2800" b="1">
              <a:solidFill>
                <a:srgbClr val="FF0000"/>
              </a:solidFill>
            </a:endParaRPr>
          </a:p>
        </p:txBody>
      </p:sp>
      <p:sp>
        <p:nvSpPr>
          <p:cNvPr id="46" name="Text Box 18"/>
          <p:cNvSpPr txBox="1">
            <a:spLocks noChangeArrowheads="1"/>
          </p:cNvSpPr>
          <p:nvPr/>
        </p:nvSpPr>
        <p:spPr bwMode="auto">
          <a:xfrm>
            <a:off x="681038" y="5330825"/>
            <a:ext cx="81581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a:solidFill>
                  <a:srgbClr val="FF0000"/>
                </a:solidFill>
                <a:latin typeface="Times New Roman" panose="02020603050405020304" pitchFamily="18" charset="0"/>
              </a:rPr>
              <a:t>Sơ đồ sự trao đổi chất ở động vật</a:t>
            </a:r>
            <a:endParaRPr lang="en-US" altLang="en-US" sz="4000" b="1">
              <a:solidFill>
                <a:srgbClr val="FF0000"/>
              </a:solidFill>
              <a:latin typeface="Times New Roman" panose="02020603050405020304" pitchFamily="18" charset="0"/>
            </a:endParaRPr>
          </a:p>
        </p:txBody>
      </p:sp>
      <p:sp>
        <p:nvSpPr>
          <p:cNvPr id="47" name="Text Box 18"/>
          <p:cNvSpPr txBox="1">
            <a:spLocks noChangeArrowheads="1"/>
          </p:cNvSpPr>
          <p:nvPr/>
        </p:nvSpPr>
        <p:spPr bwMode="auto">
          <a:xfrm>
            <a:off x="1638300" y="4480891"/>
            <a:ext cx="6248399" cy="396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algn="ctr" fontAlgn="base">
              <a:spcBef>
                <a:spcPts val="2400"/>
              </a:spcBef>
              <a:spcAft>
                <a:spcPts val="0"/>
              </a:spcAft>
            </a:pPr>
            <a:r>
              <a:rPr lang="en-US" sz="2400" b="1" kern="1200" dirty="0">
                <a:solidFill>
                  <a:srgbClr val="FFFF00"/>
                </a:solidFill>
                <a:effectLst/>
                <a:latin typeface="Times New Roman" panose="02020603050405020304"/>
                <a:ea typeface="Times New Roman" panose="02020603050405020304"/>
              </a:rPr>
              <a:t>SƠ ĐỒ SỰ TRAO ĐỔI CHẤT Ở ĐỘNG VẬT</a:t>
            </a:r>
            <a:endParaRPr lang="en-US" sz="2400" dirty="0">
              <a:solidFill>
                <a:srgbClr val="FFFF00"/>
              </a:solidFill>
              <a:effectLst/>
              <a:latin typeface="Times New Roman" panose="02020603050405020304"/>
              <a:ea typeface="Times New Roman" panose="02020603050405020304"/>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152400" y="1581150"/>
            <a:ext cx="8825696" cy="830997"/>
          </a:xfrm>
          <a:prstGeom prst="rect">
            <a:avLst/>
          </a:prstGeom>
        </p:spPr>
        <p:txBody>
          <a:bodyPr wrap="square">
            <a:spAutoFit/>
          </a:bodyPr>
          <a:lstStyle/>
          <a:p>
            <a:r>
              <a:rPr lang="en-US" sz="2400" b="1" i="1" dirty="0">
                <a:latin typeface="Times New Roman" panose="02020603050405020304" pitchFamily="18" charset="0"/>
                <a:cs typeface="Times New Roman" panose="02020603050405020304" pitchFamily="18" charset="0"/>
              </a:rPr>
              <a:t>1. </a:t>
            </a:r>
            <a:r>
              <a:rPr lang="en-US" sz="2400" b="1" i="1" dirty="0" err="1">
                <a:latin typeface="Times New Roman" panose="02020603050405020304" pitchFamily="18" charset="0"/>
                <a:cs typeface="Times New Roman" panose="02020603050405020304" pitchFamily="18" charset="0"/>
              </a:rPr>
              <a:t>Những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yếu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tố</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nào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ảnh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hưởng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đến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cầu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sử</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dụng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nước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động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vật</a:t>
            </a:r>
            <a:r>
              <a:rPr lang="en-US" sz="2400" b="1"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8" name="Rectangle 17"/>
          <p:cNvSpPr/>
          <p:nvPr/>
        </p:nvSpPr>
        <p:spPr>
          <a:xfrm>
            <a:off x="125896" y="2362021"/>
            <a:ext cx="8865704" cy="1200329"/>
          </a:xfrm>
          <a:prstGeom prst="rect">
            <a:avLst/>
          </a:prstGeom>
        </p:spPr>
        <p:txBody>
          <a:bodyPr wrap="square">
            <a:spAutoFit/>
          </a:bodyPr>
          <a:lstStyle/>
          <a:p>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nặng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môi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Đối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còn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khoẻ</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9" name="Rectangle 18"/>
          <p:cNvSpPr/>
          <p:nvPr/>
        </p:nvSpPr>
        <p:spPr>
          <a:xfrm>
            <a:off x="125896" y="3557885"/>
            <a:ext cx="8865703" cy="461665"/>
          </a:xfrm>
          <a:prstGeom prst="rect">
            <a:avLst/>
          </a:prstGeom>
        </p:spPr>
        <p:txBody>
          <a:bodyPr wrap="square">
            <a:spAutoFit/>
          </a:bodyPr>
          <a:lstStyle/>
          <a:p>
            <a:r>
              <a:rPr lang="en-US" sz="2400" b="1" i="1" dirty="0">
                <a:latin typeface="Times New Roman" panose="02020603050405020304" pitchFamily="18" charset="0"/>
                <a:cs typeface="Times New Roman" panose="02020603050405020304" pitchFamily="18" charset="0"/>
              </a:rPr>
              <a:t>2. </a:t>
            </a:r>
            <a:r>
              <a:rPr lang="en-US" sz="2400" b="1" i="1" dirty="0" err="1">
                <a:latin typeface="Times New Roman" panose="02020603050405020304" pitchFamily="18" charset="0"/>
                <a:cs typeface="Times New Roman" panose="02020603050405020304" pitchFamily="18" charset="0"/>
              </a:rPr>
              <a:t>Việc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đảm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bảo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cầu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nước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có</a:t>
            </a:r>
            <a:r>
              <a:rPr lang="en-US" sz="2400" b="1" i="1" dirty="0">
                <a:latin typeface="Times New Roman" panose="02020603050405020304" pitchFamily="18" charset="0"/>
                <a:cs typeface="Times New Roman" panose="02020603050405020304" pitchFamily="18" charset="0"/>
              </a:rPr>
              <a:t> ý </a:t>
            </a:r>
            <a:r>
              <a:rPr lang="en-US" sz="2400" b="1" i="1" dirty="0" err="1">
                <a:latin typeface="Times New Roman" panose="02020603050405020304" pitchFamily="18" charset="0"/>
                <a:cs typeface="Times New Roman" panose="02020603050405020304" pitchFamily="18" charset="0"/>
              </a:rPr>
              <a:t>nghĩa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gì</a:t>
            </a:r>
            <a:r>
              <a:rPr lang="en-US" sz="2400" b="1" i="1" dirty="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đối</a:t>
            </a:r>
            <a:r>
              <a:rPr lang="en-US" sz="2400" b="1" i="1" dirty="0" smtClean="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với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cơ</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thể</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động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vật</a:t>
            </a:r>
            <a:r>
              <a:rPr lang="en-US" sz="2400" b="1"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20" name="Rectangle 19"/>
          <p:cNvSpPr/>
          <p:nvPr/>
        </p:nvSpPr>
        <p:spPr>
          <a:xfrm>
            <a:off x="125897" y="4026753"/>
            <a:ext cx="8865703" cy="830997"/>
          </a:xfrm>
          <a:prstGeom prst="rect">
            <a:avLst/>
          </a:prstGeom>
        </p:spPr>
        <p:txBody>
          <a:bodyPr wrap="square">
            <a:spAutoFit/>
          </a:bodyPr>
          <a:lstStyle/>
          <a:p>
            <a:r>
              <a:rPr lang="en-US" sz="2400" dirty="0" err="1">
                <a:latin typeface="Times New Roman" panose="02020603050405020304" pitchFamily="18" charset="0"/>
                <a:cs typeface="Times New Roman" panose="02020603050405020304" pitchFamily="18" charset="0"/>
              </a:rPr>
              <a:t>Đảm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cần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21" name="Rectangle 20"/>
          <p:cNvSpPr/>
          <p:nvPr/>
        </p:nvSpPr>
        <p:spPr>
          <a:xfrm>
            <a:off x="112894" y="826353"/>
            <a:ext cx="8825697" cy="830997"/>
          </a:xfrm>
          <a:prstGeom prst="rect">
            <a:avLst/>
          </a:prstGeom>
        </p:spPr>
        <p:txBody>
          <a:bodyPr wrap="square">
            <a:spAutoFit/>
          </a:bodyPr>
          <a:lstStyle/>
          <a:p>
            <a:pPr algn="ctr"/>
            <a:r>
              <a:rPr lang="en-US" sz="2400" dirty="0" err="1" smtClean="0">
                <a:solidFill>
                  <a:schemeClr val="accent6"/>
                </a:solidFill>
                <a:latin typeface="Times New Roman" panose="02020603050405020304" pitchFamily="18" charset="0"/>
                <a:cs typeface="Times New Roman" panose="02020603050405020304" pitchFamily="18" charset="0"/>
              </a:rPr>
              <a:t>Thảo</a:t>
            </a:r>
            <a:r>
              <a:rPr lang="en-US" sz="2400" dirty="0" smtClean="0">
                <a:solidFill>
                  <a:schemeClr val="accent6"/>
                </a:solidFill>
                <a:latin typeface="Times New Roman" panose="02020603050405020304" pitchFamily="18" charset="0"/>
                <a:cs typeface="Times New Roman" panose="02020603050405020304" pitchFamily="18" charset="0"/>
              </a:rPr>
              <a:t> </a:t>
            </a:r>
            <a:r>
              <a:rPr lang="en-US" sz="2400" dirty="0" err="1">
                <a:solidFill>
                  <a:schemeClr val="accent6"/>
                </a:solidFill>
                <a:latin typeface="Times New Roman" panose="02020603050405020304" pitchFamily="18" charset="0"/>
                <a:cs typeface="Times New Roman" panose="02020603050405020304" pitchFamily="18" charset="0"/>
              </a:rPr>
              <a:t>luận</a:t>
            </a:r>
            <a:r>
              <a:rPr lang="en-US" sz="2400" dirty="0">
                <a:solidFill>
                  <a:schemeClr val="accent6"/>
                </a:solidFill>
                <a:latin typeface="Times New Roman" panose="02020603050405020304" pitchFamily="18" charset="0"/>
                <a:cs typeface="Times New Roman" panose="02020603050405020304" pitchFamily="18" charset="0"/>
              </a:rPr>
              <a:t> </a:t>
            </a:r>
            <a:r>
              <a:rPr lang="en-US" sz="2400" dirty="0" err="1" smtClean="0">
                <a:solidFill>
                  <a:schemeClr val="accent6"/>
                </a:solidFill>
                <a:latin typeface="Times New Roman" panose="02020603050405020304" pitchFamily="18" charset="0"/>
                <a:cs typeface="Times New Roman" panose="02020603050405020304" pitchFamily="18" charset="0"/>
              </a:rPr>
              <a:t>cặp</a:t>
            </a:r>
            <a:r>
              <a:rPr lang="en-US" sz="2400" dirty="0" smtClean="0">
                <a:solidFill>
                  <a:schemeClr val="accent6"/>
                </a:solidFill>
                <a:latin typeface="Times New Roman" panose="02020603050405020304" pitchFamily="18" charset="0"/>
                <a:cs typeface="Times New Roman" panose="02020603050405020304" pitchFamily="18" charset="0"/>
              </a:rPr>
              <a:t> </a:t>
            </a:r>
            <a:r>
              <a:rPr lang="en-US" sz="2400" dirty="0" err="1" smtClean="0">
                <a:solidFill>
                  <a:schemeClr val="accent6"/>
                </a:solidFill>
                <a:latin typeface="Times New Roman" panose="02020603050405020304" pitchFamily="18" charset="0"/>
                <a:cs typeface="Times New Roman" panose="02020603050405020304" pitchFamily="18" charset="0"/>
              </a:rPr>
              <a:t>đôi</a:t>
            </a:r>
            <a:r>
              <a:rPr lang="en-US" sz="2400" dirty="0" smtClean="0">
                <a:solidFill>
                  <a:schemeClr val="accent6"/>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(5 </a:t>
            </a:r>
            <a:r>
              <a:rPr lang="en-US" sz="2400" dirty="0" err="1" smtClean="0">
                <a:latin typeface="Times New Roman" panose="02020603050405020304" pitchFamily="18" charset="0"/>
                <a:cs typeface="Times New Roman" panose="02020603050405020304" pitchFamily="18" charset="0"/>
              </a:rPr>
              <a:t>phút</a:t>
            </a:r>
            <a:r>
              <a:rPr lang="en-US" sz="2400" dirty="0" smtClean="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algn="ctr"/>
            <a:r>
              <a:rPr lang="en-US" sz="2400" dirty="0" err="1" smtClean="0">
                <a:latin typeface="Times New Roman" panose="02020603050405020304" pitchFamily="18" charset="0"/>
                <a:cs typeface="Times New Roman" panose="02020603050405020304" pitchFamily="18" charset="0"/>
              </a:rPr>
              <a:t>Em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sát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hình</a:t>
            </a:r>
            <a:r>
              <a:rPr lang="en-US" sz="2400" dirty="0" smtClean="0">
                <a:latin typeface="Times New Roman" panose="02020603050405020304" pitchFamily="18" charset="0"/>
                <a:cs typeface="Times New Roman" panose="02020603050405020304" pitchFamily="18" charset="0"/>
              </a:rPr>
              <a:t> 30,1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hỏi</a:t>
            </a:r>
            <a:r>
              <a:rPr lang="en-US" sz="2400" dirty="0">
                <a:latin typeface="Times New Roman" panose="02020603050405020304" pitchFamily="18" charset="0"/>
                <a:cs typeface="Times New Roman" panose="02020603050405020304" pitchFamily="18" charset="0"/>
              </a:rPr>
              <a:t> PHT</a:t>
            </a:r>
            <a:endParaRPr lang="en-US" sz="2400" dirty="0">
              <a:latin typeface="Times New Roman" panose="02020603050405020304" pitchFamily="18" charset="0"/>
              <a:cs typeface="Times New Roman" panose="02020603050405020304" pitchFamily="18" charset="0"/>
            </a:endParaRPr>
          </a:p>
        </p:txBody>
      </p:sp>
      <p:sp>
        <p:nvSpPr>
          <p:cNvPr id="13" name="Text Box 57"/>
          <p:cNvSpPr txBox="1">
            <a:spLocks noChangeArrowheads="1"/>
          </p:cNvSpPr>
          <p:nvPr/>
        </p:nvSpPr>
        <p:spPr bwMode="auto">
          <a:xfrm>
            <a:off x="0" y="133350"/>
            <a:ext cx="8915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2000" b="1" dirty="0" smtClean="0">
                <a:solidFill>
                  <a:srgbClr val="FFFF00"/>
                </a:solidFill>
                <a:latin typeface="+mj-lt"/>
              </a:rPr>
              <a:t> </a:t>
            </a:r>
            <a:r>
              <a:rPr lang="en-US" altLang="en-US" sz="2000" b="1" dirty="0" smtClean="0">
                <a:solidFill>
                  <a:srgbClr val="FFFF00"/>
                </a:solidFill>
                <a:latin typeface="+mj-lt"/>
              </a:rPr>
              <a:t>1. </a:t>
            </a:r>
            <a:r>
              <a:rPr lang="en-US" sz="2000" b="1" dirty="0" smtClean="0">
                <a:solidFill>
                  <a:srgbClr val="FFFF00"/>
                </a:solidFill>
                <a:latin typeface="+mj-lt"/>
              </a:rPr>
              <a:t>CON </a:t>
            </a:r>
            <a:r>
              <a:rPr lang="en-US" sz="2000" b="1" dirty="0">
                <a:solidFill>
                  <a:srgbClr val="FFFF00"/>
                </a:solidFill>
                <a:latin typeface="+mj-lt"/>
              </a:rPr>
              <a:t>ĐƯỜNG TRAO ĐỔI NƯỚC </a:t>
            </a:r>
            <a:r>
              <a:rPr lang="en-US" sz="2000" b="1" dirty="0" smtClean="0">
                <a:solidFill>
                  <a:srgbClr val="FFFF00"/>
                </a:solidFill>
                <a:latin typeface="+mj-lt"/>
              </a:rPr>
              <a:t>VÀ </a:t>
            </a:r>
            <a:r>
              <a:rPr lang="en-US" sz="2000" b="1" dirty="0">
                <a:solidFill>
                  <a:srgbClr val="FFFF00"/>
                </a:solidFill>
                <a:latin typeface="+mj-lt"/>
              </a:rPr>
              <a:t>NHU CẦU SỬ DỤNG NƯỚC Ở ĐỘNG </a:t>
            </a:r>
            <a:r>
              <a:rPr lang="en-US" sz="2000" b="1" dirty="0" smtClean="0">
                <a:solidFill>
                  <a:srgbClr val="FFFF00"/>
                </a:solidFill>
                <a:latin typeface="+mj-lt"/>
              </a:rPr>
              <a:t>VẬT</a:t>
            </a:r>
            <a:endParaRPr lang="en-US" sz="2000" dirty="0">
              <a:solidFill>
                <a:srgbClr val="FFFF00"/>
              </a:solidFill>
              <a:latin typeface="+mj-lt"/>
            </a:endParaRPr>
          </a:p>
        </p:txBody>
      </p:sp>
      <p:sp>
        <p:nvSpPr>
          <p:cNvPr id="22" name="Rectangle 21"/>
          <p:cNvSpPr/>
          <p:nvPr/>
        </p:nvSpPr>
        <p:spPr>
          <a:xfrm>
            <a:off x="0" y="361950"/>
            <a:ext cx="6132641"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a. </a:t>
            </a:r>
            <a:r>
              <a:rPr lang="en-US" sz="2400" b="1" dirty="0" err="1" smtClean="0">
                <a:solidFill>
                  <a:srgbClr val="FF0000"/>
                </a:solidFill>
                <a:latin typeface="Times New Roman" panose="02020603050405020304" pitchFamily="18" charset="0"/>
                <a:cs typeface="Times New Roman" panose="02020603050405020304" pitchFamily="18" charset="0"/>
              </a:rPr>
              <a:t>Tìm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hiểu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cầu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nước</a:t>
            </a:r>
            <a:r>
              <a:rPr lang="en-US" sz="2400" b="1" dirty="0">
                <a:solidFill>
                  <a:srgbClr val="FF0000"/>
                </a:solidFill>
                <a:latin typeface="Times New Roman" panose="02020603050405020304" pitchFamily="18" charset="0"/>
                <a:cs typeface="Times New Roman" panose="02020603050405020304" pitchFamily="18" charset="0"/>
              </a:rPr>
              <a:t> ở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vật</a:t>
            </a:r>
            <a:endParaRPr lang="en-US" sz="24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xEl>
                                              <p:pRg st="0" end="0"/>
                                            </p:txEl>
                                          </p:spTgt>
                                        </p:tgtEl>
                                        <p:attrNameLst>
                                          <p:attrName>style.visibility</p:attrName>
                                        </p:attrNameLst>
                                      </p:cBhvr>
                                      <p:to>
                                        <p:strVal val="visible"/>
                                      </p:to>
                                    </p:set>
                                    <p:animEffect transition="in" filter="fade">
                                      <p:cBhvr>
                                        <p:cTn id="22" dur="500"/>
                                        <p:tgtEl>
                                          <p:spTgt spid="2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1" end="1"/>
                                            </p:txEl>
                                          </p:spTgt>
                                        </p:tgtEl>
                                        <p:attrNameLst>
                                          <p:attrName>style.visibility</p:attrName>
                                        </p:attrNameLst>
                                      </p:cBhvr>
                                      <p:to>
                                        <p:strVal val="visible"/>
                                      </p:to>
                                    </p:set>
                                    <p:animEffect transition="in" filter="fade">
                                      <p:cBhvr>
                                        <p:cTn id="27" dur="500"/>
                                        <p:tgtEl>
                                          <p:spTgt spid="2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P spid="18" grpId="0"/>
      <p:bldP spid="19" grpId="0"/>
      <p:bldP spid="20" grpId="0"/>
      <p:bldP spid="13"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V\Desktop\hình bảng.jpg"/>
          <p:cNvPicPr>
            <a:picLocks noChangeAspect="1" noChangeArrowheads="1"/>
          </p:cNvPicPr>
          <p:nvPr/>
        </p:nvPicPr>
        <p:blipFill rotWithShape="1">
          <a:blip r:embed="rId1">
            <a:extLst>
              <a:ext uri="{BEBA8EAE-BF5A-486C-A8C5-ECC9F3942E4B}">
                <a14:imgProps xmlns:a14="http://schemas.microsoft.com/office/drawing/2010/main">
                  <a14:imgLayer r:embed="rId2">
                    <a14:imgEffect>
                      <a14:colorTemperature colorTemp="8800"/>
                    </a14:imgEffect>
                    <a14:imgEffect>
                      <a14:sharpenSoften amount="-50000"/>
                    </a14:imgEffect>
                  </a14:imgLayer>
                </a14:imgProps>
              </a:ext>
              <a:ext uri="{28A0092B-C50C-407E-A947-70E740481C1C}">
                <a14:useLocalDpi xmlns:a14="http://schemas.microsoft.com/office/drawing/2010/main" val="0"/>
              </a:ext>
            </a:extLst>
          </a:blip>
          <a:srcRect l="1793" t="2999" r="1793" b="2999"/>
          <a:stretch>
            <a:fillRect/>
          </a:stretch>
        </p:blipFill>
        <p:spPr bwMode="auto">
          <a:xfrm>
            <a:off x="0" y="2722"/>
            <a:ext cx="9144000" cy="514077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58"/>
          <p:cNvSpPr txBox="1">
            <a:spLocks noChangeArrowheads="1"/>
          </p:cNvSpPr>
          <p:nvPr/>
        </p:nvSpPr>
        <p:spPr bwMode="auto">
          <a:xfrm>
            <a:off x="152400" y="209550"/>
            <a:ext cx="8763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sz="2000" b="1" i="1" dirty="0" err="1">
                <a:latin typeface="Times New Roman" panose="02020603050405020304" pitchFamily="18" charset="0"/>
                <a:cs typeface="Times New Roman" panose="02020603050405020304" pitchFamily="18" charset="0"/>
              </a:rPr>
              <a:t>Hãy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sắp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xếp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theo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thứ</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tự</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tăng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dần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về</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cầu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nước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của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loài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sau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đây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bò</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mèo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lợn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thằn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lằn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Dựa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đặc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điểm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nào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để</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sắp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xếp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được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như</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thế</a:t>
            </a:r>
            <a:r>
              <a:rPr lang="en-US" sz="2000" b="1"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3" name="Rectangle 8"/>
          <p:cNvSpPr>
            <a:spLocks noChangeArrowheads="1"/>
          </p:cNvSpPr>
          <p:nvPr/>
        </p:nvSpPr>
        <p:spPr bwMode="auto">
          <a:xfrm>
            <a:off x="943372" y="2876550"/>
            <a:ext cx="961628" cy="400110"/>
          </a:xfrm>
          <a:prstGeom prst="rect">
            <a:avLst/>
          </a:prstGeom>
          <a:noFill/>
          <a:ln>
            <a:noFill/>
          </a:ln>
        </p:spPr>
        <p:txBody>
          <a:bodyPr wrap="square" anchor="ctr">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algn="ctr" eaLnBrk="1" hangingPunct="1">
              <a:defRPr/>
            </a:pPr>
            <a:r>
              <a:rPr lang="en-US" altLang="en-US" sz="2000" b="1" dirty="0" err="1" smtClean="0">
                <a:solidFill>
                  <a:schemeClr val="tx1"/>
                </a:solidFill>
                <a:cs typeface="Times New Roman" panose="02020603050405020304" pitchFamily="18" charset="0"/>
              </a:rPr>
              <a:t>Bò</a:t>
            </a:r>
            <a:endParaRPr lang="en-US" altLang="en-US" sz="2000" b="1" dirty="0" smtClean="0">
              <a:solidFill>
                <a:schemeClr val="tx1"/>
              </a:solidFill>
              <a:cs typeface="Times New Roman" panose="02020603050405020304" pitchFamily="18" charset="0"/>
            </a:endParaRPr>
          </a:p>
        </p:txBody>
      </p:sp>
      <p:sp>
        <p:nvSpPr>
          <p:cNvPr id="14" name="Rectangle 9"/>
          <p:cNvSpPr>
            <a:spLocks noChangeArrowheads="1"/>
          </p:cNvSpPr>
          <p:nvPr/>
        </p:nvSpPr>
        <p:spPr bwMode="auto">
          <a:xfrm>
            <a:off x="6096000" y="4686240"/>
            <a:ext cx="1176602"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Lạc</a:t>
            </a:r>
            <a:r>
              <a:rPr lang="en-US" altLang="en-US" sz="2000" b="1" dirty="0" smtClean="0">
                <a:solidFill>
                  <a:schemeClr val="tx1"/>
                </a:solidFill>
                <a:cs typeface="Times New Roman" panose="02020603050405020304" pitchFamily="18" charset="0"/>
              </a:rPr>
              <a:t> </a:t>
            </a:r>
            <a:r>
              <a:rPr lang="en-US" altLang="en-US" sz="2000" b="1" dirty="0" err="1" smtClean="0">
                <a:solidFill>
                  <a:schemeClr val="tx1"/>
                </a:solidFill>
                <a:cs typeface="Times New Roman" panose="02020603050405020304" pitchFamily="18" charset="0"/>
              </a:rPr>
              <a:t>đà</a:t>
            </a:r>
            <a:endParaRPr lang="en-US" altLang="en-US" sz="2000" b="1" dirty="0" smtClean="0">
              <a:solidFill>
                <a:schemeClr val="tx1"/>
              </a:solidFill>
              <a:cs typeface="Times New Roman" panose="02020603050405020304" pitchFamily="18" charset="0"/>
            </a:endParaRPr>
          </a:p>
        </p:txBody>
      </p:sp>
      <p:sp>
        <p:nvSpPr>
          <p:cNvPr id="15" name="Rectangle 10"/>
          <p:cNvSpPr>
            <a:spLocks noChangeArrowheads="1"/>
          </p:cNvSpPr>
          <p:nvPr/>
        </p:nvSpPr>
        <p:spPr bwMode="auto">
          <a:xfrm>
            <a:off x="1353979" y="4676805"/>
            <a:ext cx="1236821"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Thằn</a:t>
            </a:r>
            <a:r>
              <a:rPr lang="en-US" altLang="en-US" sz="2000" b="1" dirty="0" smtClean="0">
                <a:solidFill>
                  <a:schemeClr val="tx1"/>
                </a:solidFill>
                <a:cs typeface="Times New Roman" panose="02020603050405020304" pitchFamily="18" charset="0"/>
              </a:rPr>
              <a:t> </a:t>
            </a:r>
            <a:r>
              <a:rPr lang="en-US" altLang="en-US" sz="2000" b="1" dirty="0" err="1" smtClean="0">
                <a:solidFill>
                  <a:schemeClr val="tx1"/>
                </a:solidFill>
                <a:cs typeface="Times New Roman" panose="02020603050405020304" pitchFamily="18" charset="0"/>
              </a:rPr>
              <a:t>lằn</a:t>
            </a:r>
            <a:endParaRPr lang="en-US" altLang="en-US" sz="2000" b="1" dirty="0" smtClean="0">
              <a:solidFill>
                <a:schemeClr val="tx1"/>
              </a:solidFill>
              <a:cs typeface="Times New Roman" panose="02020603050405020304" pitchFamily="18" charset="0"/>
            </a:endParaRPr>
          </a:p>
        </p:txBody>
      </p:sp>
      <p:sp>
        <p:nvSpPr>
          <p:cNvPr id="16" name="Rectangle 11"/>
          <p:cNvSpPr>
            <a:spLocks noChangeArrowheads="1"/>
          </p:cNvSpPr>
          <p:nvPr/>
        </p:nvSpPr>
        <p:spPr bwMode="auto">
          <a:xfrm>
            <a:off x="4051723" y="2876550"/>
            <a:ext cx="672677"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Mèo</a:t>
            </a:r>
            <a:endParaRPr lang="en-US" altLang="en-US" sz="2000" b="1" dirty="0" smtClean="0">
              <a:solidFill>
                <a:schemeClr val="tx1"/>
              </a:solidFill>
              <a:cs typeface="Times New Roman" panose="02020603050405020304" pitchFamily="18" charset="0"/>
            </a:endParaRPr>
          </a:p>
        </p:txBody>
      </p:sp>
      <p:sp>
        <p:nvSpPr>
          <p:cNvPr id="17" name="Rectangle 9"/>
          <p:cNvSpPr>
            <a:spLocks noChangeArrowheads="1"/>
          </p:cNvSpPr>
          <p:nvPr/>
        </p:nvSpPr>
        <p:spPr bwMode="auto">
          <a:xfrm>
            <a:off x="7162800" y="2876550"/>
            <a:ext cx="685800" cy="400110"/>
          </a:xfrm>
          <a:prstGeom prst="rect">
            <a:avLst/>
          </a:prstGeom>
          <a:noFill/>
          <a:ln>
            <a:noFill/>
          </a:ln>
        </p:spPr>
        <p:txBody>
          <a:bodyPr wrap="square">
            <a:spAutoFit/>
          </a:bodyPr>
          <a:lstStyle>
            <a:lvl1pPr>
              <a:defRPr sz="2800">
                <a:solidFill>
                  <a:srgbClr val="0000CC"/>
                </a:solidFill>
                <a:latin typeface="Times New Roman" panose="02020603050405020304" pitchFamily="18" charset="0"/>
              </a:defRPr>
            </a:lvl1pPr>
            <a:lvl2pPr marL="742950" indent="-285750">
              <a:defRPr sz="2800">
                <a:solidFill>
                  <a:srgbClr val="0000CC"/>
                </a:solidFill>
                <a:latin typeface="Times New Roman" panose="02020603050405020304" pitchFamily="18" charset="0"/>
              </a:defRPr>
            </a:lvl2pPr>
            <a:lvl3pPr marL="1143000" indent="-228600">
              <a:defRPr sz="2800">
                <a:solidFill>
                  <a:srgbClr val="0000CC"/>
                </a:solidFill>
                <a:latin typeface="Times New Roman" panose="02020603050405020304" pitchFamily="18" charset="0"/>
              </a:defRPr>
            </a:lvl3pPr>
            <a:lvl4pPr marL="1600200" indent="-228600">
              <a:defRPr sz="2800">
                <a:solidFill>
                  <a:srgbClr val="0000CC"/>
                </a:solidFill>
                <a:latin typeface="Times New Roman" panose="02020603050405020304" pitchFamily="18" charset="0"/>
              </a:defRPr>
            </a:lvl4pPr>
            <a:lvl5pPr marL="2057400" indent="-228600">
              <a:defRPr sz="2800">
                <a:solidFill>
                  <a:srgbClr val="0000CC"/>
                </a:solidFill>
                <a:latin typeface="Times New Roman" panose="02020603050405020304" pitchFamily="18" charset="0"/>
              </a:defRPr>
            </a:lvl5pPr>
            <a:lvl6pPr marL="2514600" indent="-228600" eaLnBrk="0" fontAlgn="base" hangingPunct="0">
              <a:spcBef>
                <a:spcPct val="0"/>
              </a:spcBef>
              <a:spcAft>
                <a:spcPct val="0"/>
              </a:spcAft>
              <a:defRPr sz="2800">
                <a:solidFill>
                  <a:srgbClr val="0000CC"/>
                </a:solidFill>
                <a:latin typeface="Times New Roman" panose="02020603050405020304" pitchFamily="18" charset="0"/>
              </a:defRPr>
            </a:lvl6pPr>
            <a:lvl7pPr marL="2971800" indent="-228600" eaLnBrk="0" fontAlgn="base" hangingPunct="0">
              <a:spcBef>
                <a:spcPct val="0"/>
              </a:spcBef>
              <a:spcAft>
                <a:spcPct val="0"/>
              </a:spcAft>
              <a:defRPr sz="2800">
                <a:solidFill>
                  <a:srgbClr val="0000CC"/>
                </a:solidFill>
                <a:latin typeface="Times New Roman" panose="02020603050405020304" pitchFamily="18" charset="0"/>
              </a:defRPr>
            </a:lvl7pPr>
            <a:lvl8pPr marL="3429000" indent="-228600" eaLnBrk="0" fontAlgn="base" hangingPunct="0">
              <a:spcBef>
                <a:spcPct val="0"/>
              </a:spcBef>
              <a:spcAft>
                <a:spcPct val="0"/>
              </a:spcAft>
              <a:defRPr sz="2800">
                <a:solidFill>
                  <a:srgbClr val="0000CC"/>
                </a:solidFill>
                <a:latin typeface="Times New Roman" panose="02020603050405020304" pitchFamily="18" charset="0"/>
              </a:defRPr>
            </a:lvl8pPr>
            <a:lvl9pPr marL="3886200" indent="-228600" eaLnBrk="0" fontAlgn="base" hangingPunct="0">
              <a:spcBef>
                <a:spcPct val="0"/>
              </a:spcBef>
              <a:spcAft>
                <a:spcPct val="0"/>
              </a:spcAft>
              <a:defRPr sz="2800">
                <a:solidFill>
                  <a:srgbClr val="0000CC"/>
                </a:solidFill>
                <a:latin typeface="Times New Roman" panose="02020603050405020304" pitchFamily="18" charset="0"/>
              </a:defRPr>
            </a:lvl9pPr>
          </a:lstStyle>
          <a:p>
            <a:pPr eaLnBrk="1" hangingPunct="1">
              <a:defRPr/>
            </a:pPr>
            <a:r>
              <a:rPr lang="en-US" altLang="en-US" sz="2000" b="1" dirty="0" err="1" smtClean="0">
                <a:solidFill>
                  <a:schemeClr val="tx1"/>
                </a:solidFill>
                <a:cs typeface="Times New Roman" panose="02020603050405020304" pitchFamily="18" charset="0"/>
              </a:rPr>
              <a:t>Lợn</a:t>
            </a:r>
            <a:endParaRPr lang="en-US" altLang="en-US" sz="2000" b="1" dirty="0" smtClean="0">
              <a:solidFill>
                <a:schemeClr val="tx1"/>
              </a:solidFill>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917436"/>
            <a:ext cx="2895600" cy="2035314"/>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114" y="917436"/>
            <a:ext cx="2667000" cy="2035314"/>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56" y="3352860"/>
            <a:ext cx="4290921" cy="1304895"/>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00600" y="3352860"/>
            <a:ext cx="4162425" cy="1333380"/>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3600" y="917436"/>
            <a:ext cx="3048000" cy="20353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ppt_x"/>
                                          </p:val>
                                        </p:tav>
                                        <p:tav tm="100000">
                                          <p:val>
                                            <p:strVal val="#ppt_x"/>
                                          </p:val>
                                        </p:tav>
                                      </p:tavLst>
                                    </p:anim>
                                    <p:anim calcmode="lin" valueType="num">
                                      <p:cBhvr additive="base">
                                        <p:cTn id="11" dur="500" fill="hold"/>
                                        <p:tgtEl>
                                          <p:spTgt spid="13"/>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18605</Words>
  <Application>WPS Presentation</Application>
  <PresentationFormat>On-screen Show (16:9)</PresentationFormat>
  <Paragraphs>420</Paragraphs>
  <Slides>38</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38</vt:i4>
      </vt:variant>
    </vt:vector>
  </HeadingPairs>
  <TitlesOfParts>
    <vt:vector size="50" baseType="lpstr">
      <vt:lpstr>Arial</vt:lpstr>
      <vt:lpstr>SimSun</vt:lpstr>
      <vt:lpstr>Wingdings</vt:lpstr>
      <vt:lpstr>Times New Roman</vt:lpstr>
      <vt:lpstr>Arial</vt:lpstr>
      <vt:lpstr>Times New Roman</vt:lpstr>
      <vt:lpstr>Microsoft YaHei</vt:lpstr>
      <vt:lpstr>Arial Unicode MS</vt:lpstr>
      <vt:lpstr>Calibri</vt:lpstr>
      <vt:lpstr>Segoe UI</vt:lpstr>
      <vt:lpstr>Symbol</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dc:creator>
  <cp:lastModifiedBy>HP</cp:lastModifiedBy>
  <cp:revision>109</cp:revision>
  <dcterms:created xsi:type="dcterms:W3CDTF">2020-04-16T13:59:00Z</dcterms:created>
  <dcterms:modified xsi:type="dcterms:W3CDTF">2023-03-27T15:31:56Z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E26E227AB7E741EFAC27BBA66D8498C0</vt:lpwstr>
  </property>
  <property fmtid="{D5CDD505-2E9C-101B-9397-08002B2CF9AE}" pid="3" name="KSOProductBuildVer">
    <vt:lpwstr>1033-11.2.0.11513</vt:lpwstr>
  </property>
</Properties>
</file>