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7" r:id="rId2"/>
    <p:sldId id="256" r:id="rId3"/>
    <p:sldId id="264" r:id="rId4"/>
    <p:sldId id="265" r:id="rId5"/>
    <p:sldId id="266" r:id="rId6"/>
    <p:sldId id="267" r:id="rId7"/>
    <p:sldId id="268" r:id="rId8"/>
    <p:sldId id="269" r:id="rId9"/>
    <p:sldId id="258" r:id="rId10"/>
    <p:sldId id="260" r:id="rId11"/>
    <p:sldId id="291" r:id="rId12"/>
    <p:sldId id="259" r:id="rId13"/>
    <p:sldId id="295" r:id="rId14"/>
    <p:sldId id="288" r:id="rId15"/>
    <p:sldId id="298" r:id="rId16"/>
    <p:sldId id="296" r:id="rId17"/>
    <p:sldId id="289" r:id="rId18"/>
    <p:sldId id="290" r:id="rId19"/>
    <p:sldId id="297" r:id="rId20"/>
    <p:sldId id="284" r:id="rId21"/>
    <p:sldId id="285" r:id="rId22"/>
    <p:sldId id="299" r:id="rId23"/>
    <p:sldId id="263" r:id="rId24"/>
  </p:sldIdLst>
  <p:sldSz cx="12192000" cy="6858000"/>
  <p:notesSz cx="6858000" cy="9144000"/>
  <p:custDataLst>
    <p:tags r:id="rId2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359" autoAdjust="0"/>
    <p:restoredTop sz="94660"/>
  </p:normalViewPr>
  <p:slideViewPr>
    <p:cSldViewPr snapToGrid="0">
      <p:cViewPr>
        <p:scale>
          <a:sx n="60" d="100"/>
          <a:sy n="60" d="100"/>
        </p:scale>
        <p:origin x="-342" y="-3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D06507C-7202-4FDC-94CF-6FB6BB979752}" type="doc">
      <dgm:prSet loTypeId="urn:microsoft.com/office/officeart/2008/layout/VerticalCurvedList" loCatId="list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102AC941-33F0-4585-A3CD-CDC16D64EE30}">
      <dgm:prSet custT="1"/>
      <dgm:spPr/>
      <dgm:t>
        <a:bodyPr/>
        <a:lstStyle/>
        <a:p>
          <a:pPr rtl="0"/>
          <a:r>
            <a:rPr lang="en-US" sz="3200" dirty="0" smtClean="0"/>
            <a:t>I. </a:t>
          </a:r>
          <a:r>
            <a:rPr lang="en-US" sz="3200" dirty="0" err="1" smtClean="0"/>
            <a:t>Vật</a:t>
          </a:r>
          <a:r>
            <a:rPr lang="en-US" sz="3200" dirty="0" smtClean="0"/>
            <a:t> </a:t>
          </a:r>
          <a:r>
            <a:rPr lang="en-US" sz="3200" dirty="0" err="1" smtClean="0"/>
            <a:t>liệu</a:t>
          </a:r>
          <a:r>
            <a:rPr lang="en-US" sz="3200" dirty="0" smtClean="0"/>
            <a:t> </a:t>
          </a:r>
          <a:r>
            <a:rPr lang="en-US" sz="3200" dirty="0" err="1" smtClean="0"/>
            <a:t>dẫn</a:t>
          </a:r>
          <a:r>
            <a:rPr lang="en-US" sz="3200" dirty="0" smtClean="0"/>
            <a:t> </a:t>
          </a:r>
          <a:r>
            <a:rPr lang="en-US" sz="3200" dirty="0" err="1" smtClean="0"/>
            <a:t>điện</a:t>
          </a:r>
          <a:endParaRPr lang="en-US" sz="3200" dirty="0"/>
        </a:p>
      </dgm:t>
    </dgm:pt>
    <dgm:pt modelId="{0A37493D-E4D9-4E5B-9A3B-93F1DD8126CF}" type="parTrans" cxnId="{CFFC54F3-DCFA-42E6-AA54-F26C8D1F3726}">
      <dgm:prSet/>
      <dgm:spPr/>
      <dgm:t>
        <a:bodyPr/>
        <a:lstStyle/>
        <a:p>
          <a:endParaRPr lang="en-US" sz="3200"/>
        </a:p>
      </dgm:t>
    </dgm:pt>
    <dgm:pt modelId="{23C95ED0-326C-4DFD-A7E7-2F4A8033DF71}" type="sibTrans" cxnId="{CFFC54F3-DCFA-42E6-AA54-F26C8D1F3726}">
      <dgm:prSet/>
      <dgm:spPr/>
      <dgm:t>
        <a:bodyPr/>
        <a:lstStyle/>
        <a:p>
          <a:endParaRPr lang="en-US" sz="3200"/>
        </a:p>
      </dgm:t>
    </dgm:pt>
    <dgm:pt modelId="{2CD8DAAF-A7F2-4F78-A9A1-BC2388452251}">
      <dgm:prSet custT="1"/>
      <dgm:spPr/>
      <dgm:t>
        <a:bodyPr/>
        <a:lstStyle/>
        <a:p>
          <a:pPr rtl="0"/>
          <a:r>
            <a:rPr lang="en-US" sz="3200" dirty="0" smtClean="0"/>
            <a:t>II. </a:t>
          </a:r>
          <a:r>
            <a:rPr lang="en-US" sz="3200" dirty="0" err="1" smtClean="0"/>
            <a:t>Vật</a:t>
          </a:r>
          <a:r>
            <a:rPr lang="en-US" sz="3200" dirty="0" smtClean="0"/>
            <a:t> </a:t>
          </a:r>
          <a:r>
            <a:rPr lang="en-US" sz="3200" dirty="0" err="1" smtClean="0"/>
            <a:t>liệu</a:t>
          </a:r>
          <a:r>
            <a:rPr lang="en-US" sz="3200" dirty="0" smtClean="0"/>
            <a:t> </a:t>
          </a:r>
          <a:r>
            <a:rPr lang="en-US" sz="3200" dirty="0" err="1" smtClean="0"/>
            <a:t>cách</a:t>
          </a:r>
          <a:r>
            <a:rPr lang="en-US" sz="3200" dirty="0" smtClean="0"/>
            <a:t> </a:t>
          </a:r>
          <a:r>
            <a:rPr lang="en-US" sz="3200" dirty="0" err="1" smtClean="0"/>
            <a:t>điện</a:t>
          </a:r>
          <a:endParaRPr lang="en-US" sz="3200" dirty="0"/>
        </a:p>
      </dgm:t>
    </dgm:pt>
    <dgm:pt modelId="{B0FE528B-3E7F-49C2-BC82-46FDFBC90413}" type="parTrans" cxnId="{144DF08D-68F9-4EE2-9037-1A350F8E0525}">
      <dgm:prSet/>
      <dgm:spPr/>
      <dgm:t>
        <a:bodyPr/>
        <a:lstStyle/>
        <a:p>
          <a:endParaRPr lang="en-US" sz="3200"/>
        </a:p>
      </dgm:t>
    </dgm:pt>
    <dgm:pt modelId="{97CBE102-D61F-455A-8E91-04C863CC4A10}" type="sibTrans" cxnId="{144DF08D-68F9-4EE2-9037-1A350F8E0525}">
      <dgm:prSet/>
      <dgm:spPr/>
      <dgm:t>
        <a:bodyPr/>
        <a:lstStyle/>
        <a:p>
          <a:endParaRPr lang="en-US" sz="3200"/>
        </a:p>
      </dgm:t>
    </dgm:pt>
    <dgm:pt modelId="{487859A0-F4E2-4AC8-845A-CE863C84238C}">
      <dgm:prSet custT="1"/>
      <dgm:spPr/>
      <dgm:t>
        <a:bodyPr/>
        <a:lstStyle/>
        <a:p>
          <a:pPr rtl="0"/>
          <a:r>
            <a:rPr lang="en-US" sz="3200" dirty="0" smtClean="0"/>
            <a:t>III. </a:t>
          </a:r>
          <a:r>
            <a:rPr lang="en-US" sz="3200" dirty="0" err="1" smtClean="0"/>
            <a:t>Vật</a:t>
          </a:r>
          <a:r>
            <a:rPr lang="en-US" sz="3200" dirty="0" smtClean="0"/>
            <a:t> </a:t>
          </a:r>
          <a:r>
            <a:rPr lang="en-US" sz="3200" dirty="0" err="1" smtClean="0"/>
            <a:t>liệu</a:t>
          </a:r>
          <a:r>
            <a:rPr lang="en-US" sz="3200" dirty="0" smtClean="0"/>
            <a:t> </a:t>
          </a:r>
          <a:r>
            <a:rPr lang="en-US" sz="3200" dirty="0" err="1" smtClean="0"/>
            <a:t>dẫn</a:t>
          </a:r>
          <a:r>
            <a:rPr lang="en-US" sz="3200" dirty="0" smtClean="0"/>
            <a:t> </a:t>
          </a:r>
          <a:r>
            <a:rPr lang="en-US" sz="3200" dirty="0" err="1" smtClean="0"/>
            <a:t>từ</a:t>
          </a:r>
          <a:endParaRPr lang="en-US" sz="3200" dirty="0"/>
        </a:p>
      </dgm:t>
    </dgm:pt>
    <dgm:pt modelId="{18359660-4B0D-4EF2-876E-9788EF0AFAE5}" type="parTrans" cxnId="{57B1F9D5-E005-4985-B749-9F604A70EF9C}">
      <dgm:prSet/>
      <dgm:spPr/>
      <dgm:t>
        <a:bodyPr/>
        <a:lstStyle/>
        <a:p>
          <a:endParaRPr lang="en-US" sz="3200"/>
        </a:p>
      </dgm:t>
    </dgm:pt>
    <dgm:pt modelId="{859158CA-619F-4641-8A87-133B84020E5C}" type="sibTrans" cxnId="{57B1F9D5-E005-4985-B749-9F604A70EF9C}">
      <dgm:prSet/>
      <dgm:spPr/>
      <dgm:t>
        <a:bodyPr/>
        <a:lstStyle/>
        <a:p>
          <a:endParaRPr lang="en-US" sz="3200"/>
        </a:p>
      </dgm:t>
    </dgm:pt>
    <dgm:pt modelId="{3E3D4B2F-5F48-4D62-8D9C-5D51E1C2ADDF}" type="pres">
      <dgm:prSet presAssocID="{0D06507C-7202-4FDC-94CF-6FB6BB979752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A09A83BB-71CC-4EE2-BF82-928E4E181CA6}" type="pres">
      <dgm:prSet presAssocID="{0D06507C-7202-4FDC-94CF-6FB6BB979752}" presName="Name1" presStyleCnt="0"/>
      <dgm:spPr/>
    </dgm:pt>
    <dgm:pt modelId="{C06B9145-9C0C-4F7A-80E2-C07FA7660761}" type="pres">
      <dgm:prSet presAssocID="{0D06507C-7202-4FDC-94CF-6FB6BB979752}" presName="cycle" presStyleCnt="0"/>
      <dgm:spPr/>
    </dgm:pt>
    <dgm:pt modelId="{652450C0-A49D-4D5D-892E-29F6215059CC}" type="pres">
      <dgm:prSet presAssocID="{0D06507C-7202-4FDC-94CF-6FB6BB979752}" presName="srcNode" presStyleLbl="node1" presStyleIdx="0" presStyleCnt="3"/>
      <dgm:spPr/>
    </dgm:pt>
    <dgm:pt modelId="{C0B1B798-926E-49C0-BCC8-F45219290D5E}" type="pres">
      <dgm:prSet presAssocID="{0D06507C-7202-4FDC-94CF-6FB6BB979752}" presName="conn" presStyleLbl="parChTrans1D2" presStyleIdx="0" presStyleCnt="1"/>
      <dgm:spPr/>
      <dgm:t>
        <a:bodyPr/>
        <a:lstStyle/>
        <a:p>
          <a:endParaRPr lang="en-US"/>
        </a:p>
      </dgm:t>
    </dgm:pt>
    <dgm:pt modelId="{9E884124-1800-4ADD-8EF3-9E8C1F1DA939}" type="pres">
      <dgm:prSet presAssocID="{0D06507C-7202-4FDC-94CF-6FB6BB979752}" presName="extraNode" presStyleLbl="node1" presStyleIdx="0" presStyleCnt="3"/>
      <dgm:spPr/>
    </dgm:pt>
    <dgm:pt modelId="{19B702B5-5212-43FD-B922-9220FF61EF74}" type="pres">
      <dgm:prSet presAssocID="{0D06507C-7202-4FDC-94CF-6FB6BB979752}" presName="dstNode" presStyleLbl="node1" presStyleIdx="0" presStyleCnt="3"/>
      <dgm:spPr/>
    </dgm:pt>
    <dgm:pt modelId="{19A13F6E-121A-4CF7-A621-FA65E1AEEF62}" type="pres">
      <dgm:prSet presAssocID="{102AC941-33F0-4585-A3CD-CDC16D64EE30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724A2D7-90D1-4605-9933-574AA3F47CB6}" type="pres">
      <dgm:prSet presAssocID="{102AC941-33F0-4585-A3CD-CDC16D64EE30}" presName="accent_1" presStyleCnt="0"/>
      <dgm:spPr/>
    </dgm:pt>
    <dgm:pt modelId="{05528248-BC9B-43C5-B994-BE420BA0422F}" type="pres">
      <dgm:prSet presAssocID="{102AC941-33F0-4585-A3CD-CDC16D64EE30}" presName="accentRepeatNode" presStyleLbl="solidFgAcc1" presStyleIdx="0" presStyleCnt="3"/>
      <dgm:spPr/>
    </dgm:pt>
    <dgm:pt modelId="{C05FAB98-E233-489A-B749-93963BC0B6F7}" type="pres">
      <dgm:prSet presAssocID="{2CD8DAAF-A7F2-4F78-A9A1-BC2388452251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268839E-A6AD-487D-AAF6-BD6F32E94510}" type="pres">
      <dgm:prSet presAssocID="{2CD8DAAF-A7F2-4F78-A9A1-BC2388452251}" presName="accent_2" presStyleCnt="0"/>
      <dgm:spPr/>
    </dgm:pt>
    <dgm:pt modelId="{0AA3D20A-787A-48F9-AA65-0A82079A3A05}" type="pres">
      <dgm:prSet presAssocID="{2CD8DAAF-A7F2-4F78-A9A1-BC2388452251}" presName="accentRepeatNode" presStyleLbl="solidFgAcc1" presStyleIdx="1" presStyleCnt="3"/>
      <dgm:spPr/>
    </dgm:pt>
    <dgm:pt modelId="{2E997DA3-D64D-40CD-8536-88293E1EFEFA}" type="pres">
      <dgm:prSet presAssocID="{487859A0-F4E2-4AC8-845A-CE863C84238C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29FA0E8-D315-47F9-8F11-5F7B8E3149ED}" type="pres">
      <dgm:prSet presAssocID="{487859A0-F4E2-4AC8-845A-CE863C84238C}" presName="accent_3" presStyleCnt="0"/>
      <dgm:spPr/>
    </dgm:pt>
    <dgm:pt modelId="{9E3B7758-8C61-4A3D-8281-44766663C3A6}" type="pres">
      <dgm:prSet presAssocID="{487859A0-F4E2-4AC8-845A-CE863C84238C}" presName="accentRepeatNode" presStyleLbl="solidFgAcc1" presStyleIdx="2" presStyleCnt="3"/>
      <dgm:spPr/>
    </dgm:pt>
  </dgm:ptLst>
  <dgm:cxnLst>
    <dgm:cxn modelId="{EDE2FB0C-0EA4-418D-A476-ADEE39A88765}" type="presOf" srcId="{23C95ED0-326C-4DFD-A7E7-2F4A8033DF71}" destId="{C0B1B798-926E-49C0-BCC8-F45219290D5E}" srcOrd="0" destOrd="0" presId="urn:microsoft.com/office/officeart/2008/layout/VerticalCurvedList"/>
    <dgm:cxn modelId="{CFFC54F3-DCFA-42E6-AA54-F26C8D1F3726}" srcId="{0D06507C-7202-4FDC-94CF-6FB6BB979752}" destId="{102AC941-33F0-4585-A3CD-CDC16D64EE30}" srcOrd="0" destOrd="0" parTransId="{0A37493D-E4D9-4E5B-9A3B-93F1DD8126CF}" sibTransId="{23C95ED0-326C-4DFD-A7E7-2F4A8033DF71}"/>
    <dgm:cxn modelId="{2BDCCE82-5D89-431B-B9EA-EB699BFB51F5}" type="presOf" srcId="{102AC941-33F0-4585-A3CD-CDC16D64EE30}" destId="{19A13F6E-121A-4CF7-A621-FA65E1AEEF62}" srcOrd="0" destOrd="0" presId="urn:microsoft.com/office/officeart/2008/layout/VerticalCurvedList"/>
    <dgm:cxn modelId="{D5C3D046-4472-43F6-8FB1-5B627D2B5E41}" type="presOf" srcId="{2CD8DAAF-A7F2-4F78-A9A1-BC2388452251}" destId="{C05FAB98-E233-489A-B749-93963BC0B6F7}" srcOrd="0" destOrd="0" presId="urn:microsoft.com/office/officeart/2008/layout/VerticalCurvedList"/>
    <dgm:cxn modelId="{9D4EB908-F2C8-4550-82F4-2949DDB2A738}" type="presOf" srcId="{487859A0-F4E2-4AC8-845A-CE863C84238C}" destId="{2E997DA3-D64D-40CD-8536-88293E1EFEFA}" srcOrd="0" destOrd="0" presId="urn:microsoft.com/office/officeart/2008/layout/VerticalCurvedList"/>
    <dgm:cxn modelId="{144DF08D-68F9-4EE2-9037-1A350F8E0525}" srcId="{0D06507C-7202-4FDC-94CF-6FB6BB979752}" destId="{2CD8DAAF-A7F2-4F78-A9A1-BC2388452251}" srcOrd="1" destOrd="0" parTransId="{B0FE528B-3E7F-49C2-BC82-46FDFBC90413}" sibTransId="{97CBE102-D61F-455A-8E91-04C863CC4A10}"/>
    <dgm:cxn modelId="{57B1F9D5-E005-4985-B749-9F604A70EF9C}" srcId="{0D06507C-7202-4FDC-94CF-6FB6BB979752}" destId="{487859A0-F4E2-4AC8-845A-CE863C84238C}" srcOrd="2" destOrd="0" parTransId="{18359660-4B0D-4EF2-876E-9788EF0AFAE5}" sibTransId="{859158CA-619F-4641-8A87-133B84020E5C}"/>
    <dgm:cxn modelId="{BBDB806C-374E-42BD-8A61-E1177068AFA8}" type="presOf" srcId="{0D06507C-7202-4FDC-94CF-6FB6BB979752}" destId="{3E3D4B2F-5F48-4D62-8D9C-5D51E1C2ADDF}" srcOrd="0" destOrd="0" presId="urn:microsoft.com/office/officeart/2008/layout/VerticalCurvedList"/>
    <dgm:cxn modelId="{BC1851A2-0A1F-4A9D-8814-7825B42C5015}" type="presParOf" srcId="{3E3D4B2F-5F48-4D62-8D9C-5D51E1C2ADDF}" destId="{A09A83BB-71CC-4EE2-BF82-928E4E181CA6}" srcOrd="0" destOrd="0" presId="urn:microsoft.com/office/officeart/2008/layout/VerticalCurvedList"/>
    <dgm:cxn modelId="{7C98D1E1-0955-42DC-BEF3-1FD6395AD0E2}" type="presParOf" srcId="{A09A83BB-71CC-4EE2-BF82-928E4E181CA6}" destId="{C06B9145-9C0C-4F7A-80E2-C07FA7660761}" srcOrd="0" destOrd="0" presId="urn:microsoft.com/office/officeart/2008/layout/VerticalCurvedList"/>
    <dgm:cxn modelId="{056768F6-776E-469F-A7AE-E149263C6A4B}" type="presParOf" srcId="{C06B9145-9C0C-4F7A-80E2-C07FA7660761}" destId="{652450C0-A49D-4D5D-892E-29F6215059CC}" srcOrd="0" destOrd="0" presId="urn:microsoft.com/office/officeart/2008/layout/VerticalCurvedList"/>
    <dgm:cxn modelId="{FE2A143A-DC97-4AF6-883D-1630D0179068}" type="presParOf" srcId="{C06B9145-9C0C-4F7A-80E2-C07FA7660761}" destId="{C0B1B798-926E-49C0-BCC8-F45219290D5E}" srcOrd="1" destOrd="0" presId="urn:microsoft.com/office/officeart/2008/layout/VerticalCurvedList"/>
    <dgm:cxn modelId="{C859BC2D-DDE6-4ED1-B903-FA30F4D80CC5}" type="presParOf" srcId="{C06B9145-9C0C-4F7A-80E2-C07FA7660761}" destId="{9E884124-1800-4ADD-8EF3-9E8C1F1DA939}" srcOrd="2" destOrd="0" presId="urn:microsoft.com/office/officeart/2008/layout/VerticalCurvedList"/>
    <dgm:cxn modelId="{DFFF6E6F-71BE-4813-9840-866E26F96337}" type="presParOf" srcId="{C06B9145-9C0C-4F7A-80E2-C07FA7660761}" destId="{19B702B5-5212-43FD-B922-9220FF61EF74}" srcOrd="3" destOrd="0" presId="urn:microsoft.com/office/officeart/2008/layout/VerticalCurvedList"/>
    <dgm:cxn modelId="{A57867B4-AFDA-4FDB-BE0B-FAD04EBF8E7C}" type="presParOf" srcId="{A09A83BB-71CC-4EE2-BF82-928E4E181CA6}" destId="{19A13F6E-121A-4CF7-A621-FA65E1AEEF62}" srcOrd="1" destOrd="0" presId="urn:microsoft.com/office/officeart/2008/layout/VerticalCurvedList"/>
    <dgm:cxn modelId="{D60B111F-B860-48B4-8D49-3370CE9D13BF}" type="presParOf" srcId="{A09A83BB-71CC-4EE2-BF82-928E4E181CA6}" destId="{5724A2D7-90D1-4605-9933-574AA3F47CB6}" srcOrd="2" destOrd="0" presId="urn:microsoft.com/office/officeart/2008/layout/VerticalCurvedList"/>
    <dgm:cxn modelId="{4CECE554-3F1C-43C7-9B50-196B8AE1AEF4}" type="presParOf" srcId="{5724A2D7-90D1-4605-9933-574AA3F47CB6}" destId="{05528248-BC9B-43C5-B994-BE420BA0422F}" srcOrd="0" destOrd="0" presId="urn:microsoft.com/office/officeart/2008/layout/VerticalCurvedList"/>
    <dgm:cxn modelId="{D3FFDD4A-1FCD-4B15-BF36-26897C774650}" type="presParOf" srcId="{A09A83BB-71CC-4EE2-BF82-928E4E181CA6}" destId="{C05FAB98-E233-489A-B749-93963BC0B6F7}" srcOrd="3" destOrd="0" presId="urn:microsoft.com/office/officeart/2008/layout/VerticalCurvedList"/>
    <dgm:cxn modelId="{7795D511-22C7-4346-BF4E-B69C6ADE6615}" type="presParOf" srcId="{A09A83BB-71CC-4EE2-BF82-928E4E181CA6}" destId="{7268839E-A6AD-487D-AAF6-BD6F32E94510}" srcOrd="4" destOrd="0" presId="urn:microsoft.com/office/officeart/2008/layout/VerticalCurvedList"/>
    <dgm:cxn modelId="{684C264F-FB93-4543-9673-2756636688E5}" type="presParOf" srcId="{7268839E-A6AD-487D-AAF6-BD6F32E94510}" destId="{0AA3D20A-787A-48F9-AA65-0A82079A3A05}" srcOrd="0" destOrd="0" presId="urn:microsoft.com/office/officeart/2008/layout/VerticalCurvedList"/>
    <dgm:cxn modelId="{4A460CE9-B27A-4078-8758-6C34E14664EE}" type="presParOf" srcId="{A09A83BB-71CC-4EE2-BF82-928E4E181CA6}" destId="{2E997DA3-D64D-40CD-8536-88293E1EFEFA}" srcOrd="5" destOrd="0" presId="urn:microsoft.com/office/officeart/2008/layout/VerticalCurvedList"/>
    <dgm:cxn modelId="{5FACD19F-1B18-43E5-99DC-390983C8C2A1}" type="presParOf" srcId="{A09A83BB-71CC-4EE2-BF82-928E4E181CA6}" destId="{B29FA0E8-D315-47F9-8F11-5F7B8E3149ED}" srcOrd="6" destOrd="0" presId="urn:microsoft.com/office/officeart/2008/layout/VerticalCurvedList"/>
    <dgm:cxn modelId="{C6760C8A-CC95-4962-9A2A-3F4386031EA3}" type="presParOf" srcId="{B29FA0E8-D315-47F9-8F11-5F7B8E3149ED}" destId="{9E3B7758-8C61-4A3D-8281-44766663C3A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B1B798-926E-49C0-BCC8-F45219290D5E}">
      <dsp:nvSpPr>
        <dsp:cNvPr id="0" name=""/>
        <dsp:cNvSpPr/>
      </dsp:nvSpPr>
      <dsp:spPr>
        <a:xfrm>
          <a:off x="-4518799" y="-692924"/>
          <a:ext cx="5383083" cy="5383083"/>
        </a:xfrm>
        <a:prstGeom prst="blockArc">
          <a:avLst>
            <a:gd name="adj1" fmla="val 18900000"/>
            <a:gd name="adj2" fmla="val 2700000"/>
            <a:gd name="adj3" fmla="val 401"/>
          </a:avLst>
        </a:pr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A13F6E-121A-4CF7-A621-FA65E1AEEF62}">
      <dsp:nvSpPr>
        <dsp:cNvPr id="0" name=""/>
        <dsp:cNvSpPr/>
      </dsp:nvSpPr>
      <dsp:spPr>
        <a:xfrm>
          <a:off x="555845" y="399723"/>
          <a:ext cx="7070981" cy="799447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4561" tIns="81280" rIns="81280" bIns="81280" numCol="1" spcCol="1270" anchor="ctr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I. </a:t>
          </a:r>
          <a:r>
            <a:rPr lang="en-US" sz="3200" kern="1200" dirty="0" err="1" smtClean="0"/>
            <a:t>Vật</a:t>
          </a:r>
          <a:r>
            <a:rPr lang="en-US" sz="3200" kern="1200" dirty="0" smtClean="0"/>
            <a:t> </a:t>
          </a:r>
          <a:r>
            <a:rPr lang="en-US" sz="3200" kern="1200" dirty="0" err="1" smtClean="0"/>
            <a:t>liệu</a:t>
          </a:r>
          <a:r>
            <a:rPr lang="en-US" sz="3200" kern="1200" dirty="0" smtClean="0"/>
            <a:t> </a:t>
          </a:r>
          <a:r>
            <a:rPr lang="en-US" sz="3200" kern="1200" dirty="0" err="1" smtClean="0"/>
            <a:t>dẫn</a:t>
          </a:r>
          <a:r>
            <a:rPr lang="en-US" sz="3200" kern="1200" dirty="0" smtClean="0"/>
            <a:t> </a:t>
          </a:r>
          <a:r>
            <a:rPr lang="en-US" sz="3200" kern="1200" dirty="0" err="1" smtClean="0"/>
            <a:t>điện</a:t>
          </a:r>
          <a:endParaRPr lang="en-US" sz="3200" kern="1200" dirty="0"/>
        </a:p>
      </dsp:txBody>
      <dsp:txXfrm>
        <a:off x="555845" y="399723"/>
        <a:ext cx="7070981" cy="799447"/>
      </dsp:txXfrm>
    </dsp:sp>
    <dsp:sp modelId="{05528248-BC9B-43C5-B994-BE420BA0422F}">
      <dsp:nvSpPr>
        <dsp:cNvPr id="0" name=""/>
        <dsp:cNvSpPr/>
      </dsp:nvSpPr>
      <dsp:spPr>
        <a:xfrm>
          <a:off x="56191" y="299792"/>
          <a:ext cx="999308" cy="99930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05FAB98-E233-489A-B749-93963BC0B6F7}">
      <dsp:nvSpPr>
        <dsp:cNvPr id="0" name=""/>
        <dsp:cNvSpPr/>
      </dsp:nvSpPr>
      <dsp:spPr>
        <a:xfrm>
          <a:off x="846444" y="1598894"/>
          <a:ext cx="6780382" cy="799447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4561" tIns="81280" rIns="81280" bIns="81280" numCol="1" spcCol="1270" anchor="ctr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II. </a:t>
          </a:r>
          <a:r>
            <a:rPr lang="en-US" sz="3200" kern="1200" dirty="0" err="1" smtClean="0"/>
            <a:t>Vật</a:t>
          </a:r>
          <a:r>
            <a:rPr lang="en-US" sz="3200" kern="1200" dirty="0" smtClean="0"/>
            <a:t> </a:t>
          </a:r>
          <a:r>
            <a:rPr lang="en-US" sz="3200" kern="1200" dirty="0" err="1" smtClean="0"/>
            <a:t>liệu</a:t>
          </a:r>
          <a:r>
            <a:rPr lang="en-US" sz="3200" kern="1200" dirty="0" smtClean="0"/>
            <a:t> </a:t>
          </a:r>
          <a:r>
            <a:rPr lang="en-US" sz="3200" kern="1200" dirty="0" err="1" smtClean="0"/>
            <a:t>cách</a:t>
          </a:r>
          <a:r>
            <a:rPr lang="en-US" sz="3200" kern="1200" dirty="0" smtClean="0"/>
            <a:t> </a:t>
          </a:r>
          <a:r>
            <a:rPr lang="en-US" sz="3200" kern="1200" dirty="0" err="1" smtClean="0"/>
            <a:t>điện</a:t>
          </a:r>
          <a:endParaRPr lang="en-US" sz="3200" kern="1200" dirty="0"/>
        </a:p>
      </dsp:txBody>
      <dsp:txXfrm>
        <a:off x="846444" y="1598894"/>
        <a:ext cx="6780382" cy="799447"/>
      </dsp:txXfrm>
    </dsp:sp>
    <dsp:sp modelId="{0AA3D20A-787A-48F9-AA65-0A82079A3A05}">
      <dsp:nvSpPr>
        <dsp:cNvPr id="0" name=""/>
        <dsp:cNvSpPr/>
      </dsp:nvSpPr>
      <dsp:spPr>
        <a:xfrm>
          <a:off x="346790" y="1498963"/>
          <a:ext cx="999308" cy="99930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E997DA3-D64D-40CD-8536-88293E1EFEFA}">
      <dsp:nvSpPr>
        <dsp:cNvPr id="0" name=""/>
        <dsp:cNvSpPr/>
      </dsp:nvSpPr>
      <dsp:spPr>
        <a:xfrm>
          <a:off x="555845" y="2798064"/>
          <a:ext cx="7070981" cy="799447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4561" tIns="81280" rIns="81280" bIns="81280" numCol="1" spcCol="1270" anchor="ctr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III. </a:t>
          </a:r>
          <a:r>
            <a:rPr lang="en-US" sz="3200" kern="1200" dirty="0" err="1" smtClean="0"/>
            <a:t>Vật</a:t>
          </a:r>
          <a:r>
            <a:rPr lang="en-US" sz="3200" kern="1200" dirty="0" smtClean="0"/>
            <a:t> </a:t>
          </a:r>
          <a:r>
            <a:rPr lang="en-US" sz="3200" kern="1200" dirty="0" err="1" smtClean="0"/>
            <a:t>liệu</a:t>
          </a:r>
          <a:r>
            <a:rPr lang="en-US" sz="3200" kern="1200" dirty="0" smtClean="0"/>
            <a:t> </a:t>
          </a:r>
          <a:r>
            <a:rPr lang="en-US" sz="3200" kern="1200" dirty="0" err="1" smtClean="0"/>
            <a:t>dẫn</a:t>
          </a:r>
          <a:r>
            <a:rPr lang="en-US" sz="3200" kern="1200" dirty="0" smtClean="0"/>
            <a:t> </a:t>
          </a:r>
          <a:r>
            <a:rPr lang="en-US" sz="3200" kern="1200" dirty="0" err="1" smtClean="0"/>
            <a:t>từ</a:t>
          </a:r>
          <a:endParaRPr lang="en-US" sz="3200" kern="1200" dirty="0"/>
        </a:p>
      </dsp:txBody>
      <dsp:txXfrm>
        <a:off x="555845" y="2798064"/>
        <a:ext cx="7070981" cy="799447"/>
      </dsp:txXfrm>
    </dsp:sp>
    <dsp:sp modelId="{9E3B7758-8C61-4A3D-8281-44766663C3A6}">
      <dsp:nvSpPr>
        <dsp:cNvPr id="0" name=""/>
        <dsp:cNvSpPr/>
      </dsp:nvSpPr>
      <dsp:spPr>
        <a:xfrm>
          <a:off x="56191" y="2698133"/>
          <a:ext cx="999308" cy="99930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B89A8966-64D7-41A7-8052-4A05CC09F3B8}" type="datetimeFigureOut">
              <a:rPr lang="en-US" smtClean="0"/>
              <a:pPr/>
              <a:t>4/25/2021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7F29F017-F222-4BB8-A774-8FD11E6CA23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88100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CF9B3444-51A8-4380-96D7-55A8F66C502A}" type="slidenum">
              <a:rPr lang="en-US" altLang="en-US">
                <a:latin typeface="Arial" panose="020B0604020202020204" pitchFamily="34" charset="0"/>
              </a:rPr>
              <a:pPr/>
              <a:t>1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fr-F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04312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C0092EE7-5211-478B-8CB0-6BD824084B48}" type="slidenum">
              <a:rPr lang="en-US" altLang="en-US">
                <a:latin typeface="Arial" panose="020B0604020202020204" pitchFamily="34" charset="0"/>
              </a:rPr>
              <a:pPr/>
              <a:t>23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fr-F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98761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CDD3B-95F9-4693-A7BF-E4FC484DBDB6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70937-8C41-4FF3-B126-1E31E0E775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650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CDD3B-95F9-4693-A7BF-E4FC484DBDB6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70937-8C41-4FF3-B126-1E31E0E775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9735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CDD3B-95F9-4693-A7BF-E4FC484DBDB6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70937-8C41-4FF3-B126-1E31E0E775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6140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62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372F78-C559-46F2-930B-0A385159A8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1887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ên đề và 4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 sz="quarter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vi-VN"/>
              <a:t>Bấm &amp; sửa kiểu tiêu đề</a:t>
            </a:r>
          </a:p>
        </p:txBody>
      </p:sp>
      <p:sp>
        <p:nvSpPr>
          <p:cNvPr id="3" name="Chỗ dành sẵn cho Nội dung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84800" cy="2185988"/>
          </a:xfrm>
        </p:spPr>
        <p:txBody>
          <a:bodyPr/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4" name="Chỗ dành sẵn cho Nội dung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5" name="Chỗ dành sẵn cho Nội dung 4"/>
          <p:cNvSpPr>
            <a:spLocks noGrp="1"/>
          </p:cNvSpPr>
          <p:nvPr>
            <p:ph sz="quarter" idx="3"/>
          </p:nvPr>
        </p:nvSpPr>
        <p:spPr>
          <a:xfrm>
            <a:off x="609600" y="3938589"/>
            <a:ext cx="5384800" cy="2187575"/>
          </a:xfrm>
        </p:spPr>
        <p:txBody>
          <a:bodyPr/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6" name="Chỗ dành sẵn cho Nội dung 5"/>
          <p:cNvSpPr>
            <a:spLocks noGrp="1"/>
          </p:cNvSpPr>
          <p:nvPr>
            <p:ph sz="quarter" idx="4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E7DEC9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E7DEC9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E7DEC9"/>
                </a:solidFill>
              </a:defRPr>
            </a:lvl1pPr>
          </a:lstStyle>
          <a:p>
            <a:fld id="{F216980D-0D46-47C4-80B8-4FD7989B268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38078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CDD3B-95F9-4693-A7BF-E4FC484DBDB6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70937-8C41-4FF3-B126-1E31E0E775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7164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CDD3B-95F9-4693-A7BF-E4FC484DBDB6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70937-8C41-4FF3-B126-1E31E0E775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736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CDD3B-95F9-4693-A7BF-E4FC484DBDB6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70937-8C41-4FF3-B126-1E31E0E775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8322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CDD3B-95F9-4693-A7BF-E4FC484DBDB6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70937-8C41-4FF3-B126-1E31E0E775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8006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CDD3B-95F9-4693-A7BF-E4FC484DBDB6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70937-8C41-4FF3-B126-1E31E0E775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4953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CDD3B-95F9-4693-A7BF-E4FC484DBDB6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70937-8C41-4FF3-B126-1E31E0E775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1083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CDD3B-95F9-4693-A7BF-E4FC484DBDB6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70937-8C41-4FF3-B126-1E31E0E775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6212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CDD3B-95F9-4693-A7BF-E4FC484DBDB6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70937-8C41-4FF3-B126-1E31E0E775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082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BC3CDD3B-95F9-4693-A7BF-E4FC484DBDB6}" type="datetimeFigureOut">
              <a:rPr lang="en-US" smtClean="0"/>
              <a:pPr/>
              <a:t>4/25/2021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96B70937-8C41-4FF3-B126-1E31E0E7751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125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  <p:sldLayoutId id="214748366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u="none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gif"/><Relationship Id="rId7" Type="http://schemas.openxmlformats.org/officeDocument/2006/relationships/image" Target="../media/image6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gif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tmp"/><Relationship Id="rId2" Type="http://schemas.openxmlformats.org/officeDocument/2006/relationships/image" Target="../media/image27.tmp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13" Type="http://schemas.openxmlformats.org/officeDocument/2006/relationships/slide" Target="slide8.xml"/><Relationship Id="rId3" Type="http://schemas.openxmlformats.org/officeDocument/2006/relationships/image" Target="../media/image9.jpeg"/><Relationship Id="rId7" Type="http://schemas.openxmlformats.org/officeDocument/2006/relationships/image" Target="../media/image13.png"/><Relationship Id="rId12" Type="http://schemas.openxmlformats.org/officeDocument/2006/relationships/slide" Target="slide5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11" Type="http://schemas.openxmlformats.org/officeDocument/2006/relationships/slide" Target="slide4.xml"/><Relationship Id="rId5" Type="http://schemas.openxmlformats.org/officeDocument/2006/relationships/image" Target="../media/image11.jpeg"/><Relationship Id="rId10" Type="http://schemas.openxmlformats.org/officeDocument/2006/relationships/slide" Target="slide7.xml"/><Relationship Id="rId4" Type="http://schemas.openxmlformats.org/officeDocument/2006/relationships/image" Target="../media/image10.jpeg"/><Relationship Id="rId9" Type="http://schemas.openxmlformats.org/officeDocument/2006/relationships/slide" Target="slide6.xml"/><Relationship Id="rId14" Type="http://schemas.openxmlformats.org/officeDocument/2006/relationships/slide" Target="slide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7" Type="http://schemas.openxmlformats.org/officeDocument/2006/relationships/image" Target="../media/image6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gif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ChangeArrowheads="1"/>
          </p:cNvSpPr>
          <p:nvPr/>
        </p:nvSpPr>
        <p:spPr bwMode="auto">
          <a:xfrm>
            <a:off x="1600200" y="-56359"/>
            <a:ext cx="9144000" cy="6732588"/>
          </a:xfrm>
          <a:prstGeom prst="rect">
            <a:avLst/>
          </a:prstGeom>
          <a:gradFill rotWithShape="1">
            <a:gsLst>
              <a:gs pos="0">
                <a:srgbClr val="0000FF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3076" name="AutoShape 5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972550" y="838200"/>
            <a:ext cx="76200" cy="76200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endParaRPr lang="en-US" altLang="en-US" dirty="0">
              <a:latin typeface="Arial" panose="020B0604020202020204" pitchFamily="34" charset="0"/>
            </a:endParaRPr>
          </a:p>
        </p:txBody>
      </p:sp>
      <p:pic>
        <p:nvPicPr>
          <p:cNvPr id="3079" name="Picture 7" descr="SAUCER20"/>
          <p:cNvPicPr>
            <a:picLocks noChangeAspect="1" noChangeArrowheads="1" noCrop="1"/>
          </p:cNvPicPr>
          <p:nvPr/>
        </p:nvPicPr>
        <p:blipFill>
          <a:blip r:embed="rId3"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65688">
            <a:off x="1752600" y="5257801"/>
            <a:ext cx="2438400" cy="88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7" descr="10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468630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8" descr="10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445770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9" descr="10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0800" y="461010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9626" name="Picture 10" descr="Espaco_0060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2825" y="4638675"/>
            <a:ext cx="19812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2" name="Oval 11"/>
          <p:cNvSpPr>
            <a:spLocks noChangeArrowheads="1"/>
          </p:cNvSpPr>
          <p:nvPr/>
        </p:nvSpPr>
        <p:spPr bwMode="auto">
          <a:xfrm rot="18322225">
            <a:off x="7158831" y="4956969"/>
            <a:ext cx="2446338" cy="914400"/>
          </a:xfrm>
          <a:prstGeom prst="ellips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83" name="Oval 12"/>
          <p:cNvSpPr>
            <a:spLocks noChangeArrowheads="1"/>
          </p:cNvSpPr>
          <p:nvPr/>
        </p:nvSpPr>
        <p:spPr bwMode="auto">
          <a:xfrm>
            <a:off x="7086600" y="4914900"/>
            <a:ext cx="2667000" cy="9144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3084" name="Oval 13"/>
          <p:cNvSpPr>
            <a:spLocks noChangeArrowheads="1"/>
          </p:cNvSpPr>
          <p:nvPr/>
        </p:nvSpPr>
        <p:spPr bwMode="auto">
          <a:xfrm rot="3538881">
            <a:off x="7247732" y="4944269"/>
            <a:ext cx="2416175" cy="1062038"/>
          </a:xfrm>
          <a:prstGeom prst="ellipse">
            <a:avLst/>
          </a:prstGeom>
          <a:noFill/>
          <a:ln w="28575">
            <a:solidFill>
              <a:srgbClr val="FF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endParaRPr lang="en-US" altLang="en-US" dirty="0">
              <a:latin typeface="Arial" panose="020B0604020202020204" pitchFamily="34" charset="0"/>
            </a:endParaRPr>
          </a:p>
        </p:txBody>
      </p:sp>
      <p:pic>
        <p:nvPicPr>
          <p:cNvPr id="3085" name="Picture 14" descr="F9849DCFA90C473196ECD16214E77005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0200" y="0"/>
            <a:ext cx="14478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39631" name="Group 15"/>
          <p:cNvGrpSpPr>
            <a:grpSpLocks/>
          </p:cNvGrpSpPr>
          <p:nvPr/>
        </p:nvGrpSpPr>
        <p:grpSpPr bwMode="auto">
          <a:xfrm>
            <a:off x="2895600" y="608558"/>
            <a:ext cx="6400800" cy="6096000"/>
            <a:chOff x="576" y="768"/>
            <a:chExt cx="4800" cy="3840"/>
          </a:xfrm>
        </p:grpSpPr>
        <p:sp>
          <p:nvSpPr>
            <p:cNvPr id="3088" name="WordArt 16"/>
            <p:cNvSpPr>
              <a:spLocks noChangeArrowheads="1" noChangeShapeType="1" noTextEdit="1"/>
            </p:cNvSpPr>
            <p:nvPr/>
          </p:nvSpPr>
          <p:spPr bwMode="auto">
            <a:xfrm>
              <a:off x="1728" y="2352"/>
              <a:ext cx="2496" cy="64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48495"/>
                </a:avLst>
              </a:prstTxWarp>
            </a:bodyPr>
            <a:lstStyle/>
            <a:p>
              <a:pPr algn="ctr"/>
              <a:r>
                <a:rPr lang="vi-VN" sz="3600" b="1" kern="10" dirty="0">
                  <a:ln w="9525">
                    <a:solidFill>
                      <a:srgbClr val="66FF33"/>
                    </a:solidFill>
                    <a:round/>
                    <a:headEnd/>
                    <a:tailEnd/>
                  </a:ln>
                  <a:solidFill>
                    <a:srgbClr val="0099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GV: </a:t>
              </a:r>
              <a:r>
                <a:rPr lang="en-US" sz="3600" b="1" kern="10" dirty="0" smtClean="0">
                  <a:ln w="9525">
                    <a:solidFill>
                      <a:srgbClr val="66FF33"/>
                    </a:solidFill>
                    <a:round/>
                    <a:headEnd/>
                    <a:tailEnd/>
                  </a:ln>
                  <a:solidFill>
                    <a:srgbClr val="0099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Chu </a:t>
              </a:r>
              <a:r>
                <a:rPr lang="en-US" sz="3600" b="1" kern="10" dirty="0" err="1" smtClean="0">
                  <a:ln w="9525">
                    <a:solidFill>
                      <a:srgbClr val="66FF33"/>
                    </a:solidFill>
                    <a:round/>
                    <a:headEnd/>
                    <a:tailEnd/>
                  </a:ln>
                  <a:solidFill>
                    <a:srgbClr val="0099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Thị</a:t>
              </a:r>
              <a:r>
                <a:rPr lang="en-US" sz="3600" b="1" kern="10" dirty="0" smtClean="0">
                  <a:ln w="9525">
                    <a:solidFill>
                      <a:srgbClr val="66FF33"/>
                    </a:solidFill>
                    <a:round/>
                    <a:headEnd/>
                    <a:tailEnd/>
                  </a:ln>
                  <a:solidFill>
                    <a:srgbClr val="0099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kern="10" dirty="0" err="1" smtClean="0">
                  <a:ln w="9525">
                    <a:solidFill>
                      <a:srgbClr val="66FF33"/>
                    </a:solidFill>
                    <a:round/>
                    <a:headEnd/>
                    <a:tailEnd/>
                  </a:ln>
                  <a:solidFill>
                    <a:srgbClr val="0099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Huệ</a:t>
              </a:r>
              <a:endParaRPr lang="en-US" sz="3600" b="1" kern="10" dirty="0" smtClean="0">
                <a:ln w="9525">
                  <a:solidFill>
                    <a:srgbClr val="66FF33"/>
                  </a:solidFill>
                  <a:round/>
                  <a:headEnd/>
                  <a:tailEnd/>
                </a:ln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n-US" sz="3600" b="1" kern="10" dirty="0" smtClean="0">
                  <a:ln w="9525">
                    <a:solidFill>
                      <a:srgbClr val="66FF33"/>
                    </a:solidFill>
                    <a:round/>
                    <a:headEnd/>
                    <a:tailEnd/>
                  </a:ln>
                  <a:solidFill>
                    <a:srgbClr val="0099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TRƯỜNG THCS THÁI HÒA</a:t>
              </a:r>
              <a:endParaRPr lang="en-US" sz="3600" b="1" kern="10" dirty="0">
                <a:ln w="9525">
                  <a:solidFill>
                    <a:srgbClr val="66FF33"/>
                  </a:solidFill>
                  <a:round/>
                  <a:headEnd/>
                  <a:tailEnd/>
                </a:ln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3089" name="Group 17"/>
            <p:cNvGrpSpPr>
              <a:grpSpLocks/>
            </p:cNvGrpSpPr>
            <p:nvPr/>
          </p:nvGrpSpPr>
          <p:grpSpPr bwMode="auto">
            <a:xfrm>
              <a:off x="576" y="768"/>
              <a:ext cx="4800" cy="3840"/>
              <a:chOff x="576" y="768"/>
              <a:chExt cx="4800" cy="3840"/>
            </a:xfrm>
          </p:grpSpPr>
          <p:sp>
            <p:nvSpPr>
              <p:cNvPr id="3090" name="WordArt 18"/>
              <p:cNvSpPr>
                <a:spLocks noChangeArrowheads="1" noChangeShapeType="1" noTextEdit="1"/>
              </p:cNvSpPr>
              <p:nvPr/>
            </p:nvSpPr>
            <p:spPr bwMode="auto">
              <a:xfrm>
                <a:off x="1248" y="1536"/>
                <a:ext cx="3498" cy="690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en-US" sz="3600" b="1" kern="10" dirty="0">
                    <a:ln w="9525">
                      <a:solidFill>
                        <a:srgbClr val="CC3300"/>
                      </a:solidFill>
                      <a:round/>
                      <a:headEnd/>
                      <a:tailEnd/>
                    </a:ln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MÔN: CÔNG NGHỆ </a:t>
                </a:r>
                <a:endParaRPr lang="en-US" sz="3600" b="1" kern="10" dirty="0" smtClean="0">
                  <a:ln w="9525">
                    <a:solidFill>
                      <a:srgbClr val="CC3300"/>
                    </a:solidFill>
                    <a:round/>
                    <a:headEnd/>
                    <a:tailEnd/>
                  </a:ln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en-US" sz="3600" b="1" kern="10" dirty="0" smtClean="0">
                    <a:ln w="9525">
                      <a:solidFill>
                        <a:srgbClr val="CC3300"/>
                      </a:solidFill>
                      <a:round/>
                      <a:headEnd/>
                      <a:tailEnd/>
                    </a:ln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LỚP : 8B</a:t>
                </a:r>
                <a:endParaRPr lang="en-US" sz="3600" b="1" kern="10" dirty="0">
                  <a:ln w="9525">
                    <a:solidFill>
                      <a:srgbClr val="CC3300"/>
                    </a:solidFill>
                    <a:round/>
                    <a:headEnd/>
                    <a:tailEnd/>
                  </a:ln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3091" name="Group 19"/>
              <p:cNvGrpSpPr>
                <a:grpSpLocks/>
              </p:cNvGrpSpPr>
              <p:nvPr/>
            </p:nvGrpSpPr>
            <p:grpSpPr bwMode="auto">
              <a:xfrm>
                <a:off x="576" y="768"/>
                <a:ext cx="4800" cy="3840"/>
                <a:chOff x="576" y="768"/>
                <a:chExt cx="4800" cy="3840"/>
              </a:xfrm>
            </p:grpSpPr>
            <p:sp>
              <p:nvSpPr>
                <p:cNvPr id="3092" name="WordArt 20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576" y="768"/>
                  <a:ext cx="4800" cy="3840"/>
                </a:xfrm>
                <a:prstGeom prst="rect">
                  <a:avLst/>
                </a:prstGeom>
              </p:spPr>
              <p:txBody>
                <a:bodyPr spcFirstLastPara="1" wrap="none" fromWordArt="1">
                  <a:prstTxWarp prst="textArchUp">
                    <a:avLst>
                      <a:gd name="adj" fmla="val 10800000"/>
                    </a:avLst>
                  </a:prstTxWarp>
                </a:bodyPr>
                <a:lstStyle/>
                <a:p>
                  <a:pPr algn="ctr"/>
                  <a:r>
                    <a:rPr lang="vi-VN" sz="6000" b="1" kern="10" dirty="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FFFF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NHIỆT LIỆT CHÀO MỪNG </a:t>
                  </a:r>
                  <a:r>
                    <a:rPr lang="vi-VN" sz="6000" b="1" kern="10" dirty="0" smtClean="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FFFF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CÁC</a:t>
                  </a:r>
                  <a:r>
                    <a:rPr lang="en-US" sz="6000" b="1" kern="10" dirty="0" smtClean="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FFFF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VỊ GIÁM KHẢO</a:t>
                  </a:r>
                  <a:r>
                    <a:rPr lang="vi-VN" sz="6000" b="1" kern="10" dirty="0" smtClean="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FFFF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vi-VN" sz="6000" b="1" kern="10" dirty="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FFFF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ĐẾN DỰ GIỜ</a:t>
                  </a:r>
                  <a:endParaRPr lang="en-US" sz="6000" b="1" kern="10" dirty="0"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pic>
              <p:nvPicPr>
                <p:cNvPr id="3093" name="Picture 21" descr="lollipop[1]"/>
                <p:cNvPicPr>
                  <a:picLocks noChangeAspect="1" noChangeArrowheads="1" noCrop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504" y="3010"/>
                  <a:ext cx="2904" cy="1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</p:grpSp>
      </p:grpSp>
      <p:pic>
        <p:nvPicPr>
          <p:cNvPr id="3087" name="Picture 22" descr="Frames PPT 01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2212" y="-12917"/>
            <a:ext cx="9185788" cy="693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461564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28" name="Text Box 40"/>
          <p:cNvSpPr txBox="1">
            <a:spLocks noChangeArrowheads="1"/>
          </p:cNvSpPr>
          <p:nvPr/>
        </p:nvSpPr>
        <p:spPr bwMode="auto">
          <a:xfrm>
            <a:off x="1981200" y="2546350"/>
            <a:ext cx="830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 sz="2400">
              <a:solidFill>
                <a:srgbClr val="0E04E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302" name="Text Box 14"/>
          <p:cNvSpPr txBox="1">
            <a:spLocks noChangeArrowheads="1"/>
          </p:cNvSpPr>
          <p:nvPr/>
        </p:nvSpPr>
        <p:spPr bwMode="auto">
          <a:xfrm>
            <a:off x="2286000" y="1543050"/>
            <a:ext cx="6172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US" altLang="en-US" sz="2400" dirty="0">
              <a:solidFill>
                <a:srgbClr val="0E04E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199" name="Text Box 43"/>
          <p:cNvSpPr txBox="1">
            <a:spLocks noChangeArrowheads="1"/>
          </p:cNvSpPr>
          <p:nvPr/>
        </p:nvSpPr>
        <p:spPr bwMode="auto">
          <a:xfrm>
            <a:off x="644435" y="1093759"/>
            <a:ext cx="5131525" cy="3985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alt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NHIỆM VỤ CỦA NHÓM 1 VÀ NHÓM 3</a:t>
            </a:r>
          </a:p>
          <a:p>
            <a:pPr algn="ctr"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altLang="en-US" sz="22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Tìm</a:t>
            </a:r>
            <a:r>
              <a:rPr lang="en-US" alt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hiểu</a:t>
            </a:r>
            <a:r>
              <a:rPr lang="en-US" alt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về</a:t>
            </a:r>
            <a:r>
              <a:rPr lang="en-US" alt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vật</a:t>
            </a:r>
            <a:r>
              <a:rPr lang="en-US" alt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liệu</a:t>
            </a:r>
            <a:r>
              <a:rPr lang="en-US" alt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dẫn</a:t>
            </a:r>
            <a:r>
              <a:rPr lang="en-US" alt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điện</a:t>
            </a:r>
            <a:r>
              <a:rPr lang="en-US" alt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:</a:t>
            </a:r>
          </a:p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altLang="en-US" sz="2200" b="1" dirty="0" smtClean="0">
                <a:latin typeface="Times New Roman" panose="02020603050405020304" pitchFamily="18" charset="0"/>
              </a:rPr>
              <a:t>- </a:t>
            </a:r>
            <a:r>
              <a:rPr lang="en-US" altLang="en-US" sz="2200" b="1" dirty="0" err="1" smtClean="0">
                <a:latin typeface="Times New Roman" panose="02020603050405020304" pitchFamily="18" charset="0"/>
              </a:rPr>
              <a:t>Vật</a:t>
            </a:r>
            <a:r>
              <a:rPr lang="en-US" altLang="en-US" sz="2200" b="1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 smtClean="0">
                <a:latin typeface="Times New Roman" panose="02020603050405020304" pitchFamily="18" charset="0"/>
              </a:rPr>
              <a:t>liệu</a:t>
            </a:r>
            <a:r>
              <a:rPr lang="en-US" altLang="en-US" sz="2200" b="1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 smtClean="0">
                <a:latin typeface="Times New Roman" panose="02020603050405020304" pitchFamily="18" charset="0"/>
              </a:rPr>
              <a:t>dẫn</a:t>
            </a:r>
            <a:r>
              <a:rPr lang="en-US" altLang="en-US" sz="2200" b="1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 smtClean="0">
                <a:latin typeface="Times New Roman" panose="02020603050405020304" pitchFamily="18" charset="0"/>
              </a:rPr>
              <a:t>điện</a:t>
            </a:r>
            <a:r>
              <a:rPr lang="en-US" altLang="en-US" sz="2200" b="1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 smtClean="0">
                <a:latin typeface="Times New Roman" panose="02020603050405020304" pitchFamily="18" charset="0"/>
              </a:rPr>
              <a:t>là</a:t>
            </a:r>
            <a:r>
              <a:rPr lang="en-US" altLang="en-US" sz="2200" b="1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 smtClean="0">
                <a:latin typeface="Times New Roman" panose="02020603050405020304" pitchFamily="18" charset="0"/>
              </a:rPr>
              <a:t>gì</a:t>
            </a:r>
            <a:r>
              <a:rPr lang="en-US" altLang="en-US" sz="2200" b="1" dirty="0" smtClean="0">
                <a:latin typeface="Times New Roman" panose="02020603050405020304" pitchFamily="18" charset="0"/>
              </a:rPr>
              <a:t>?</a:t>
            </a:r>
          </a:p>
          <a:p>
            <a:pPr marL="342900" indent="-342900">
              <a:lnSpc>
                <a:spcPct val="150000"/>
              </a:lnSpc>
              <a:spcBef>
                <a:spcPct val="50000"/>
              </a:spcBef>
              <a:buFontTx/>
              <a:buChar char="-"/>
            </a:pPr>
            <a:r>
              <a:rPr lang="en-US" altLang="en-US" sz="2200" b="1" dirty="0" err="1" smtClean="0">
                <a:latin typeface="Times New Roman" panose="02020603050405020304" pitchFamily="18" charset="0"/>
              </a:rPr>
              <a:t>Đặc</a:t>
            </a:r>
            <a:r>
              <a:rPr lang="en-US" altLang="en-US" sz="2200" b="1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 smtClean="0">
                <a:latin typeface="Times New Roman" panose="02020603050405020304" pitchFamily="18" charset="0"/>
              </a:rPr>
              <a:t>tính</a:t>
            </a:r>
            <a:r>
              <a:rPr lang="en-US" altLang="en-US" sz="2200" b="1" dirty="0" smtClean="0">
                <a:latin typeface="Times New Roman" panose="02020603050405020304" pitchFamily="18" charset="0"/>
              </a:rPr>
              <a:t> ?</a:t>
            </a:r>
          </a:p>
          <a:p>
            <a:pPr marL="342900" indent="-342900">
              <a:lnSpc>
                <a:spcPct val="150000"/>
              </a:lnSpc>
              <a:spcBef>
                <a:spcPct val="50000"/>
              </a:spcBef>
              <a:buFontTx/>
              <a:buChar char="-"/>
            </a:pPr>
            <a:r>
              <a:rPr lang="en-US" altLang="en-US" sz="2200" b="1" dirty="0" err="1" smtClean="0">
                <a:latin typeface="Times New Roman" panose="02020603050405020304" pitchFamily="18" charset="0"/>
              </a:rPr>
              <a:t>Công</a:t>
            </a:r>
            <a:r>
              <a:rPr lang="en-US" altLang="en-US" sz="2200" b="1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 smtClean="0">
                <a:latin typeface="Times New Roman" panose="02020603050405020304" pitchFamily="18" charset="0"/>
              </a:rPr>
              <a:t>dụng</a:t>
            </a:r>
            <a:r>
              <a:rPr lang="en-US" altLang="en-US" sz="2200" b="1" dirty="0" smtClean="0">
                <a:latin typeface="Times New Roman" panose="02020603050405020304" pitchFamily="18" charset="0"/>
              </a:rPr>
              <a:t>?</a:t>
            </a:r>
          </a:p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altLang="en-US" sz="2200" b="1" dirty="0" smtClean="0">
                <a:latin typeface="Times New Roman" panose="02020603050405020304" pitchFamily="18" charset="0"/>
              </a:rPr>
              <a:t>-  </a:t>
            </a:r>
            <a:r>
              <a:rPr lang="en-US" altLang="en-US" sz="2200" b="1" dirty="0" err="1" smtClean="0">
                <a:latin typeface="Times New Roman" panose="02020603050405020304" pitchFamily="18" charset="0"/>
              </a:rPr>
              <a:t>Lấy</a:t>
            </a:r>
            <a:r>
              <a:rPr lang="en-US" altLang="en-US" sz="2200" b="1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 smtClean="0">
                <a:latin typeface="Times New Roman" panose="02020603050405020304" pitchFamily="18" charset="0"/>
              </a:rPr>
              <a:t>một</a:t>
            </a:r>
            <a:r>
              <a:rPr lang="en-US" altLang="en-US" sz="2200" b="1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 smtClean="0">
                <a:latin typeface="Times New Roman" panose="02020603050405020304" pitchFamily="18" charset="0"/>
              </a:rPr>
              <a:t>số</a:t>
            </a:r>
            <a:r>
              <a:rPr lang="en-US" altLang="en-US" sz="2200" b="1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 smtClean="0">
                <a:latin typeface="Times New Roman" panose="02020603050405020304" pitchFamily="18" charset="0"/>
              </a:rPr>
              <a:t>ví</a:t>
            </a:r>
            <a:r>
              <a:rPr lang="en-US" altLang="en-US" sz="2200" b="1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 smtClean="0">
                <a:latin typeface="Times New Roman" panose="02020603050405020304" pitchFamily="18" charset="0"/>
              </a:rPr>
              <a:t>dụ</a:t>
            </a:r>
            <a:r>
              <a:rPr lang="en-US" altLang="en-US" sz="2200" b="1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 smtClean="0">
                <a:latin typeface="Times New Roman" panose="02020603050405020304" pitchFamily="18" charset="0"/>
              </a:rPr>
              <a:t>về</a:t>
            </a:r>
            <a:r>
              <a:rPr lang="en-US" altLang="en-US" sz="2200" b="1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 smtClean="0">
                <a:latin typeface="Times New Roman" panose="02020603050405020304" pitchFamily="18" charset="0"/>
              </a:rPr>
              <a:t>vật</a:t>
            </a:r>
            <a:r>
              <a:rPr lang="en-US" altLang="en-US" sz="2200" b="1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 smtClean="0">
                <a:latin typeface="Times New Roman" panose="02020603050405020304" pitchFamily="18" charset="0"/>
              </a:rPr>
              <a:t>liệu</a:t>
            </a:r>
            <a:r>
              <a:rPr lang="en-US" altLang="en-US" sz="2200" b="1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 smtClean="0">
                <a:latin typeface="Times New Roman" panose="02020603050405020304" pitchFamily="18" charset="0"/>
              </a:rPr>
              <a:t>dẫn</a:t>
            </a:r>
            <a:r>
              <a:rPr lang="en-US" altLang="en-US" sz="2200" b="1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 smtClean="0">
                <a:latin typeface="Times New Roman" panose="02020603050405020304" pitchFamily="18" charset="0"/>
              </a:rPr>
              <a:t>điện</a:t>
            </a:r>
            <a:endParaRPr lang="en-US" altLang="en-US" sz="2200" b="1" dirty="0" smtClean="0">
              <a:latin typeface="Times New Roman" panose="02020603050405020304" pitchFamily="18" charset="0"/>
            </a:endParaRPr>
          </a:p>
        </p:txBody>
      </p:sp>
      <p:sp>
        <p:nvSpPr>
          <p:cNvPr id="8" name="Text Box 43"/>
          <p:cNvSpPr txBox="1">
            <a:spLocks noChangeArrowheads="1"/>
          </p:cNvSpPr>
          <p:nvPr/>
        </p:nvSpPr>
        <p:spPr bwMode="auto">
          <a:xfrm>
            <a:off x="5951583" y="1215679"/>
            <a:ext cx="5554618" cy="3816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NHIỆM VỤ CỦA </a:t>
            </a:r>
            <a:r>
              <a:rPr lang="en-US" altLang="en-US" sz="2200" b="1" smtClean="0">
                <a:solidFill>
                  <a:srgbClr val="FF0000"/>
                </a:solidFill>
                <a:latin typeface="Times New Roman" panose="02020603050405020304" pitchFamily="18" charset="0"/>
              </a:rPr>
              <a:t>NHÓM 2 </a:t>
            </a:r>
            <a:r>
              <a:rPr lang="en-US" alt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VÀ NHÓM 4</a:t>
            </a:r>
          </a:p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en-US" alt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Tìm</a:t>
            </a:r>
            <a:r>
              <a:rPr lang="en-US" altLang="en-US" sz="2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hiểu</a:t>
            </a:r>
            <a:r>
              <a:rPr lang="en-US" altLang="en-US" sz="2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về</a:t>
            </a:r>
            <a:r>
              <a:rPr lang="en-US" altLang="en-US" sz="2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vật</a:t>
            </a:r>
            <a:r>
              <a:rPr lang="en-US" altLang="en-US" sz="2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liệu</a:t>
            </a:r>
            <a:r>
              <a:rPr lang="en-US" altLang="en-US" sz="2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cách</a:t>
            </a:r>
            <a:r>
              <a:rPr lang="en-US" alt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điện</a:t>
            </a:r>
            <a:r>
              <a:rPr lang="en-US" altLang="en-US" sz="2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:</a:t>
            </a:r>
          </a:p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altLang="en-US" sz="2200" b="1" dirty="0">
                <a:latin typeface="Times New Roman" panose="02020603050405020304" pitchFamily="18" charset="0"/>
              </a:rPr>
              <a:t>- </a:t>
            </a:r>
            <a:r>
              <a:rPr lang="en-US" altLang="en-US" sz="2200" b="1" dirty="0" err="1" smtClean="0">
                <a:latin typeface="Times New Roman" panose="02020603050405020304" pitchFamily="18" charset="0"/>
              </a:rPr>
              <a:t>Vật</a:t>
            </a:r>
            <a:r>
              <a:rPr lang="en-US" altLang="en-US" sz="2200" b="1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 smtClean="0">
                <a:latin typeface="Times New Roman" panose="02020603050405020304" pitchFamily="18" charset="0"/>
              </a:rPr>
              <a:t>liệu</a:t>
            </a:r>
            <a:r>
              <a:rPr lang="en-US" altLang="en-US" sz="2200" b="1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 smtClean="0">
                <a:latin typeface="Times New Roman" panose="02020603050405020304" pitchFamily="18" charset="0"/>
              </a:rPr>
              <a:t>cách</a:t>
            </a:r>
            <a:r>
              <a:rPr lang="en-US" altLang="en-US" sz="2200" b="1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 smtClean="0">
                <a:latin typeface="Times New Roman" panose="02020603050405020304" pitchFamily="18" charset="0"/>
              </a:rPr>
              <a:t>điện</a:t>
            </a:r>
            <a:r>
              <a:rPr lang="en-US" altLang="en-US" sz="2200" b="1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 smtClean="0">
                <a:latin typeface="Times New Roman" panose="02020603050405020304" pitchFamily="18" charset="0"/>
              </a:rPr>
              <a:t>là</a:t>
            </a:r>
            <a:r>
              <a:rPr lang="en-US" altLang="en-US" sz="2200" b="1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 smtClean="0">
                <a:latin typeface="Times New Roman" panose="02020603050405020304" pitchFamily="18" charset="0"/>
              </a:rPr>
              <a:t>gì</a:t>
            </a:r>
            <a:r>
              <a:rPr lang="en-US" altLang="en-US" sz="2200" b="1" dirty="0" smtClean="0">
                <a:latin typeface="Times New Roman" panose="02020603050405020304" pitchFamily="18" charset="0"/>
              </a:rPr>
              <a:t>?</a:t>
            </a:r>
            <a:endParaRPr lang="en-US" altLang="en-US" sz="2200" b="1" dirty="0">
              <a:latin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spcBef>
                <a:spcPct val="50000"/>
              </a:spcBef>
              <a:buFontTx/>
              <a:buChar char="-"/>
            </a:pPr>
            <a:r>
              <a:rPr lang="en-US" altLang="en-US" sz="2200" b="1" dirty="0" err="1">
                <a:latin typeface="Times New Roman" panose="02020603050405020304" pitchFamily="18" charset="0"/>
              </a:rPr>
              <a:t>Đặc</a:t>
            </a:r>
            <a:r>
              <a:rPr lang="en-US" altLang="en-US" sz="2200" b="1" dirty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 smtClean="0">
                <a:latin typeface="Times New Roman" panose="02020603050405020304" pitchFamily="18" charset="0"/>
              </a:rPr>
              <a:t>tính</a:t>
            </a:r>
            <a:r>
              <a:rPr lang="en-US" altLang="en-US" sz="2200" b="1" dirty="0">
                <a:latin typeface="Times New Roman" panose="02020603050405020304" pitchFamily="18" charset="0"/>
              </a:rPr>
              <a:t>?</a:t>
            </a:r>
          </a:p>
          <a:p>
            <a:pPr marL="342900" indent="-342900">
              <a:lnSpc>
                <a:spcPct val="150000"/>
              </a:lnSpc>
              <a:spcBef>
                <a:spcPct val="50000"/>
              </a:spcBef>
              <a:buFontTx/>
              <a:buChar char="-"/>
            </a:pPr>
            <a:r>
              <a:rPr lang="en-US" altLang="en-US" sz="2200" b="1" dirty="0" err="1">
                <a:latin typeface="Times New Roman" panose="02020603050405020304" pitchFamily="18" charset="0"/>
              </a:rPr>
              <a:t>Công</a:t>
            </a:r>
            <a:r>
              <a:rPr lang="en-US" altLang="en-US" sz="2200" b="1" dirty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 smtClean="0">
                <a:latin typeface="Times New Roman" panose="02020603050405020304" pitchFamily="18" charset="0"/>
              </a:rPr>
              <a:t>dụng</a:t>
            </a:r>
            <a:r>
              <a:rPr lang="en-US" altLang="en-US" sz="2200" b="1" dirty="0" smtClean="0">
                <a:latin typeface="Times New Roman" panose="02020603050405020304" pitchFamily="18" charset="0"/>
              </a:rPr>
              <a:t>? </a:t>
            </a:r>
            <a:endParaRPr lang="en-US" altLang="en-US" sz="2200" b="1" dirty="0">
              <a:latin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altLang="en-US" sz="2200" b="1" dirty="0">
                <a:latin typeface="Times New Roman" panose="02020603050405020304" pitchFamily="18" charset="0"/>
              </a:rPr>
              <a:t>-  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Lấy</a:t>
            </a:r>
            <a:r>
              <a:rPr lang="en-US" altLang="en-US" sz="2200" b="1" dirty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một</a:t>
            </a:r>
            <a:r>
              <a:rPr lang="en-US" altLang="en-US" sz="2200" b="1" dirty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số</a:t>
            </a:r>
            <a:r>
              <a:rPr lang="en-US" altLang="en-US" sz="2200" b="1" dirty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ví</a:t>
            </a:r>
            <a:r>
              <a:rPr lang="en-US" altLang="en-US" sz="2200" b="1" dirty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dụ</a:t>
            </a:r>
            <a:r>
              <a:rPr lang="en-US" altLang="en-US" sz="2200" b="1" dirty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về</a:t>
            </a:r>
            <a:r>
              <a:rPr lang="en-US" altLang="en-US" sz="2200" b="1" dirty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vật</a:t>
            </a:r>
            <a:r>
              <a:rPr lang="en-US" altLang="en-US" sz="2200" b="1" dirty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latin typeface="Times New Roman" panose="02020603050405020304" pitchFamily="18" charset="0"/>
              </a:rPr>
              <a:t>liệu</a:t>
            </a:r>
            <a:r>
              <a:rPr lang="en-US" altLang="en-US" sz="2200" b="1" dirty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 smtClean="0">
                <a:latin typeface="Times New Roman" panose="02020603050405020304" pitchFamily="18" charset="0"/>
              </a:rPr>
              <a:t>cách</a:t>
            </a:r>
            <a:r>
              <a:rPr lang="en-US" altLang="en-US" sz="2200" b="1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 smtClean="0">
                <a:latin typeface="Times New Roman" panose="02020603050405020304" pitchFamily="18" charset="0"/>
              </a:rPr>
              <a:t>điện</a:t>
            </a:r>
            <a:endParaRPr lang="en-US" altLang="en-US" sz="2200" b="1" dirty="0">
              <a:latin typeface="Times New Roman" panose="02020603050405020304" pitchFamily="18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5951583" y="498764"/>
            <a:ext cx="0" cy="59851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Đồng hồ đếm ngược 3 phút có âm thanh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310557" y="509964"/>
            <a:ext cx="1142999" cy="642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575876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7" name="Text Box 7"/>
          <p:cNvSpPr txBox="1">
            <a:spLocks noChangeArrowheads="1"/>
          </p:cNvSpPr>
          <p:nvPr/>
        </p:nvSpPr>
        <p:spPr bwMode="auto">
          <a:xfrm>
            <a:off x="609600" y="5257801"/>
            <a:ext cx="10885714" cy="461665"/>
          </a:xfrm>
          <a:prstGeom prst="rect">
            <a:avLst/>
          </a:prstGeom>
          <a:noFill/>
          <a:ln w="9525">
            <a:solidFill>
              <a:srgbClr val="EC691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36.1,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6813" name="Picture 13" descr="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276" y="1295400"/>
            <a:ext cx="6018924" cy="29718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6814" name="Text Box 14"/>
          <p:cNvSpPr txBox="1">
            <a:spLocks noChangeArrowheads="1"/>
          </p:cNvSpPr>
          <p:nvPr/>
        </p:nvSpPr>
        <p:spPr bwMode="auto">
          <a:xfrm>
            <a:off x="6886375" y="643388"/>
            <a:ext cx="4775200" cy="3231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36.1: </a:t>
            </a: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Phích</a:t>
            </a: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cắm</a:t>
            </a: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ổ </a:t>
            </a: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endParaRPr lang="en-US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1. </a:t>
            </a: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chốt</a:t>
            </a: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phích</a:t>
            </a: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cắm</a:t>
            </a: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endParaRPr lang="en-US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2. </a:t>
            </a: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phích</a:t>
            </a: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cắm</a:t>
            </a: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endParaRPr lang="en-US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3. </a:t>
            </a: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Vỏ</a:t>
            </a: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dây</a:t>
            </a: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endParaRPr lang="en-US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4. </a:t>
            </a: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lõi</a:t>
            </a: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dây</a:t>
            </a: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endParaRPr lang="en-US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5. </a:t>
            </a: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lỗ</a:t>
            </a: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endParaRPr lang="en-US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0487567"/>
      </p:ext>
    </p:extLst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6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68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68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68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68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68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68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68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68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68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68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68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68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68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68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68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68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68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68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68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68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68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68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68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68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68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68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68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68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68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68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68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68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68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68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68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68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68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68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68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68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68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68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68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68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68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68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68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68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68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68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68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68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68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68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68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68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68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68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68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68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68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68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68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68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68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68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4" presetID="15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768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768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768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768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0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videodungthu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98195" y="1036320"/>
            <a:ext cx="6831330" cy="4712692"/>
          </a:xfrm>
          <a:prstGeom prst="rect">
            <a:avLst/>
          </a:prstGeom>
        </p:spPr>
      </p:pic>
      <p:sp>
        <p:nvSpPr>
          <p:cNvPr id="4" name="Text Box 43"/>
          <p:cNvSpPr txBox="1">
            <a:spLocks noChangeArrowheads="1"/>
          </p:cNvSpPr>
          <p:nvPr/>
        </p:nvSpPr>
        <p:spPr bwMode="auto">
          <a:xfrm>
            <a:off x="8043862" y="1036320"/>
            <a:ext cx="3547109" cy="449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50000"/>
              </a:spcBef>
            </a:pPr>
            <a:endParaRPr lang="en-US" altLang="en-US" sz="2200" b="1" dirty="0" smtClean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ctr"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altLang="en-US" sz="22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Tìm</a:t>
            </a:r>
            <a:r>
              <a:rPr lang="en-US" alt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hiểu</a:t>
            </a:r>
            <a:r>
              <a:rPr lang="en-US" alt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về</a:t>
            </a:r>
            <a:r>
              <a:rPr lang="en-US" alt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vật</a:t>
            </a:r>
            <a:r>
              <a:rPr lang="en-US" alt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liệu</a:t>
            </a:r>
            <a:r>
              <a:rPr lang="en-US" alt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dẫn</a:t>
            </a:r>
            <a:r>
              <a:rPr lang="en-US" alt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từ</a:t>
            </a:r>
            <a:r>
              <a:rPr lang="en-US" alt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:</a:t>
            </a:r>
          </a:p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altLang="en-US" sz="2200" b="1" dirty="0" smtClean="0">
                <a:latin typeface="Times New Roman" panose="02020603050405020304" pitchFamily="18" charset="0"/>
              </a:rPr>
              <a:t>- </a:t>
            </a:r>
            <a:r>
              <a:rPr lang="en-US" altLang="en-US" sz="2200" b="1" dirty="0" err="1" smtClean="0">
                <a:latin typeface="Times New Roman" panose="02020603050405020304" pitchFamily="18" charset="0"/>
              </a:rPr>
              <a:t>Vật</a:t>
            </a:r>
            <a:r>
              <a:rPr lang="en-US" altLang="en-US" sz="2200" b="1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 smtClean="0">
                <a:latin typeface="Times New Roman" panose="02020603050405020304" pitchFamily="18" charset="0"/>
              </a:rPr>
              <a:t>liệu</a:t>
            </a:r>
            <a:r>
              <a:rPr lang="en-US" altLang="en-US" sz="2200" b="1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 smtClean="0">
                <a:latin typeface="Times New Roman" panose="02020603050405020304" pitchFamily="18" charset="0"/>
              </a:rPr>
              <a:t>dẫn</a:t>
            </a:r>
            <a:r>
              <a:rPr lang="en-US" altLang="en-US" sz="2200" b="1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 smtClean="0">
                <a:latin typeface="Times New Roman" panose="02020603050405020304" pitchFamily="18" charset="0"/>
              </a:rPr>
              <a:t>từ</a:t>
            </a:r>
            <a:r>
              <a:rPr lang="en-US" altLang="en-US" sz="2200" b="1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 smtClean="0">
                <a:latin typeface="Times New Roman" panose="02020603050405020304" pitchFamily="18" charset="0"/>
              </a:rPr>
              <a:t>là</a:t>
            </a:r>
            <a:r>
              <a:rPr lang="en-US" altLang="en-US" sz="2200" b="1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 smtClean="0">
                <a:latin typeface="Times New Roman" panose="02020603050405020304" pitchFamily="18" charset="0"/>
              </a:rPr>
              <a:t>gì</a:t>
            </a:r>
            <a:r>
              <a:rPr lang="en-US" altLang="en-US" sz="2200" b="1" dirty="0" smtClean="0">
                <a:latin typeface="Times New Roman" panose="02020603050405020304" pitchFamily="18" charset="0"/>
              </a:rPr>
              <a:t>?</a:t>
            </a:r>
          </a:p>
          <a:p>
            <a:pPr marL="342900" indent="-342900">
              <a:lnSpc>
                <a:spcPct val="150000"/>
              </a:lnSpc>
              <a:spcBef>
                <a:spcPct val="50000"/>
              </a:spcBef>
              <a:buFontTx/>
              <a:buChar char="-"/>
            </a:pPr>
            <a:r>
              <a:rPr lang="en-US" altLang="en-US" sz="2200" b="1" dirty="0" err="1" smtClean="0">
                <a:latin typeface="Times New Roman" panose="02020603050405020304" pitchFamily="18" charset="0"/>
              </a:rPr>
              <a:t>Đặc</a:t>
            </a:r>
            <a:r>
              <a:rPr lang="en-US" altLang="en-US" sz="2200" b="1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 smtClean="0">
                <a:latin typeface="Times New Roman" panose="02020603050405020304" pitchFamily="18" charset="0"/>
              </a:rPr>
              <a:t>tính</a:t>
            </a:r>
            <a:r>
              <a:rPr lang="en-US" altLang="en-US" sz="2200" b="1" dirty="0" smtClean="0">
                <a:latin typeface="Times New Roman" panose="02020603050405020304" pitchFamily="18" charset="0"/>
              </a:rPr>
              <a:t> ?</a:t>
            </a:r>
          </a:p>
          <a:p>
            <a:pPr marL="342900" indent="-342900">
              <a:lnSpc>
                <a:spcPct val="150000"/>
              </a:lnSpc>
              <a:spcBef>
                <a:spcPct val="50000"/>
              </a:spcBef>
              <a:buFontTx/>
              <a:buChar char="-"/>
            </a:pPr>
            <a:r>
              <a:rPr lang="en-US" altLang="en-US" sz="2200" b="1" dirty="0" err="1" smtClean="0">
                <a:latin typeface="Times New Roman" panose="02020603050405020304" pitchFamily="18" charset="0"/>
              </a:rPr>
              <a:t>Công</a:t>
            </a:r>
            <a:r>
              <a:rPr lang="en-US" altLang="en-US" sz="2200" b="1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 smtClean="0">
                <a:latin typeface="Times New Roman" panose="02020603050405020304" pitchFamily="18" charset="0"/>
              </a:rPr>
              <a:t>dụng</a:t>
            </a:r>
            <a:r>
              <a:rPr lang="en-US" altLang="en-US" sz="2200" b="1" dirty="0" smtClean="0">
                <a:latin typeface="Times New Roman" panose="02020603050405020304" pitchFamily="18" charset="0"/>
              </a:rPr>
              <a:t>? </a:t>
            </a:r>
          </a:p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altLang="en-US" sz="2200" b="1" dirty="0" smtClean="0">
                <a:latin typeface="Times New Roman" panose="02020603050405020304" pitchFamily="18" charset="0"/>
              </a:rPr>
              <a:t>-  </a:t>
            </a:r>
            <a:r>
              <a:rPr lang="en-US" altLang="en-US" sz="2200" b="1" dirty="0" err="1" smtClean="0">
                <a:latin typeface="Times New Roman" panose="02020603050405020304" pitchFamily="18" charset="0"/>
              </a:rPr>
              <a:t>Lấy</a:t>
            </a:r>
            <a:r>
              <a:rPr lang="en-US" altLang="en-US" sz="2200" b="1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 smtClean="0">
                <a:latin typeface="Times New Roman" panose="02020603050405020304" pitchFamily="18" charset="0"/>
              </a:rPr>
              <a:t>một</a:t>
            </a:r>
            <a:r>
              <a:rPr lang="en-US" altLang="en-US" sz="2200" b="1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 smtClean="0">
                <a:latin typeface="Times New Roman" panose="02020603050405020304" pitchFamily="18" charset="0"/>
              </a:rPr>
              <a:t>số</a:t>
            </a:r>
            <a:r>
              <a:rPr lang="en-US" altLang="en-US" sz="2200" b="1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 smtClean="0">
                <a:latin typeface="Times New Roman" panose="02020603050405020304" pitchFamily="18" charset="0"/>
              </a:rPr>
              <a:t>ví</a:t>
            </a:r>
            <a:r>
              <a:rPr lang="en-US" altLang="en-US" sz="2200" b="1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 smtClean="0">
                <a:latin typeface="Times New Roman" panose="02020603050405020304" pitchFamily="18" charset="0"/>
              </a:rPr>
              <a:t>dụ</a:t>
            </a:r>
            <a:r>
              <a:rPr lang="en-US" altLang="en-US" sz="2200" b="1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 smtClean="0">
                <a:latin typeface="Times New Roman" panose="02020603050405020304" pitchFamily="18" charset="0"/>
              </a:rPr>
              <a:t>về</a:t>
            </a:r>
            <a:r>
              <a:rPr lang="en-US" altLang="en-US" sz="2200" b="1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 smtClean="0">
                <a:latin typeface="Times New Roman" panose="02020603050405020304" pitchFamily="18" charset="0"/>
              </a:rPr>
              <a:t>vật</a:t>
            </a:r>
            <a:r>
              <a:rPr lang="en-US" altLang="en-US" sz="2200" b="1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 smtClean="0">
                <a:latin typeface="Times New Roman" panose="02020603050405020304" pitchFamily="18" charset="0"/>
              </a:rPr>
              <a:t>liệu</a:t>
            </a:r>
            <a:r>
              <a:rPr lang="en-US" altLang="en-US" sz="2200" b="1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 smtClean="0">
                <a:latin typeface="Times New Roman" panose="02020603050405020304" pitchFamily="18" charset="0"/>
              </a:rPr>
              <a:t>dẫn</a:t>
            </a:r>
            <a:r>
              <a:rPr lang="en-US" altLang="en-US" sz="2200" b="1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 smtClean="0">
                <a:latin typeface="Times New Roman" panose="02020603050405020304" pitchFamily="18" charset="0"/>
              </a:rPr>
              <a:t>từ</a:t>
            </a:r>
            <a:endParaRPr lang="en-US" altLang="en-US" sz="2200" b="1" dirty="0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7002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3"/>
          <p:cNvSpPr txBox="1">
            <a:spLocks noChangeArrowheads="1"/>
          </p:cNvSpPr>
          <p:nvPr/>
        </p:nvSpPr>
        <p:spPr bwMode="auto">
          <a:xfrm>
            <a:off x="1157288" y="1458366"/>
            <a:ext cx="8058150" cy="600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alt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- </a:t>
            </a:r>
            <a:r>
              <a:rPr lang="en-US" altLang="en-US" sz="22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Vật</a:t>
            </a:r>
            <a:r>
              <a:rPr lang="en-US" alt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liệu</a:t>
            </a:r>
            <a:r>
              <a:rPr lang="en-US" alt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dẫn</a:t>
            </a:r>
            <a:r>
              <a:rPr lang="en-US" alt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từ</a:t>
            </a:r>
            <a:r>
              <a:rPr lang="en-US" alt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là</a:t>
            </a:r>
            <a:r>
              <a:rPr lang="en-US" alt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vật</a:t>
            </a:r>
            <a:r>
              <a:rPr lang="en-US" alt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liệu</a:t>
            </a:r>
            <a:r>
              <a:rPr lang="en-US" alt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mà</a:t>
            </a:r>
            <a:r>
              <a:rPr lang="en-US" alt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đường</a:t>
            </a:r>
            <a:r>
              <a:rPr lang="en-US" alt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sức</a:t>
            </a:r>
            <a:r>
              <a:rPr lang="en-US" alt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từ</a:t>
            </a:r>
            <a:r>
              <a:rPr lang="en-US" alt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trường</a:t>
            </a:r>
            <a:r>
              <a:rPr lang="en-US" alt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chạy</a:t>
            </a:r>
            <a:r>
              <a:rPr lang="en-US" alt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qua.</a:t>
            </a:r>
            <a:endParaRPr lang="en-US" altLang="en-US" sz="2200" b="1" dirty="0" smtClean="0">
              <a:latin typeface="Times New Roman" panose="02020603050405020304" pitchFamily="18" charset="0"/>
            </a:endParaRPr>
          </a:p>
        </p:txBody>
      </p:sp>
      <p:sp>
        <p:nvSpPr>
          <p:cNvPr id="5" name="Text Box 43"/>
          <p:cNvSpPr txBox="1">
            <a:spLocks noChangeArrowheads="1"/>
          </p:cNvSpPr>
          <p:nvPr/>
        </p:nvSpPr>
        <p:spPr bwMode="auto">
          <a:xfrm>
            <a:off x="1214440" y="2337789"/>
            <a:ext cx="4043361" cy="600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alt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- </a:t>
            </a:r>
            <a:r>
              <a:rPr lang="en-US" altLang="en-US" sz="22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Đặc</a:t>
            </a:r>
            <a:r>
              <a:rPr lang="en-US" alt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tính</a:t>
            </a:r>
            <a:r>
              <a:rPr lang="en-US" alt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: </a:t>
            </a:r>
            <a:r>
              <a:rPr lang="en-US" altLang="en-US" sz="22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Dẫn</a:t>
            </a:r>
            <a:r>
              <a:rPr lang="en-US" alt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từ</a:t>
            </a:r>
            <a:r>
              <a:rPr lang="en-US" alt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tốt</a:t>
            </a:r>
            <a:r>
              <a:rPr lang="en-US" alt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endParaRPr lang="en-US" altLang="en-US" sz="2200" b="1" dirty="0" smtClean="0">
              <a:latin typeface="Times New Roman" panose="02020603050405020304" pitchFamily="18" charset="0"/>
            </a:endParaRPr>
          </a:p>
        </p:txBody>
      </p:sp>
      <p:sp>
        <p:nvSpPr>
          <p:cNvPr id="6" name="Text Box 43"/>
          <p:cNvSpPr txBox="1">
            <a:spLocks noChangeArrowheads="1"/>
          </p:cNvSpPr>
          <p:nvPr/>
        </p:nvSpPr>
        <p:spPr bwMode="auto">
          <a:xfrm>
            <a:off x="1214454" y="3099967"/>
            <a:ext cx="7886684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alt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- </a:t>
            </a:r>
            <a:r>
              <a:rPr lang="en-US" altLang="en-US" sz="22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Công</a:t>
            </a:r>
            <a:r>
              <a:rPr lang="en-US" alt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dụng</a:t>
            </a:r>
            <a:r>
              <a:rPr lang="en-US" alt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: </a:t>
            </a:r>
            <a:r>
              <a:rPr lang="en-US" altLang="en-US" sz="22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Chế</a:t>
            </a:r>
            <a:r>
              <a:rPr lang="en-US" alt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tạo</a:t>
            </a:r>
            <a:r>
              <a:rPr lang="en-US" alt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các</a:t>
            </a:r>
            <a:r>
              <a:rPr lang="en-US" alt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lõi</a:t>
            </a:r>
            <a:r>
              <a:rPr lang="en-US" alt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dẫn</a:t>
            </a:r>
            <a:r>
              <a:rPr lang="en-US" alt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từ</a:t>
            </a:r>
            <a:r>
              <a:rPr lang="en-US" alt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trong</a:t>
            </a:r>
            <a:r>
              <a:rPr lang="en-US" alt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các</a:t>
            </a:r>
            <a:r>
              <a:rPr lang="en-US" alt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thiết</a:t>
            </a:r>
            <a:r>
              <a:rPr lang="en-US" alt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bị</a:t>
            </a:r>
            <a:r>
              <a:rPr lang="en-US" alt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điện</a:t>
            </a:r>
            <a:r>
              <a:rPr lang="en-US" alt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như</a:t>
            </a:r>
            <a:r>
              <a:rPr lang="en-US" alt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: </a:t>
            </a:r>
            <a:r>
              <a:rPr lang="en-US" altLang="en-US" sz="22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lõi</a:t>
            </a:r>
            <a:r>
              <a:rPr lang="en-US" alt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của</a:t>
            </a:r>
            <a:r>
              <a:rPr lang="en-US" alt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các</a:t>
            </a:r>
            <a:r>
              <a:rPr lang="en-US" alt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máy</a:t>
            </a:r>
            <a:r>
              <a:rPr lang="en-US" alt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phát</a:t>
            </a:r>
            <a:r>
              <a:rPr lang="en-US" alt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điện</a:t>
            </a:r>
            <a:r>
              <a:rPr lang="en-US" alt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2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động</a:t>
            </a:r>
            <a:r>
              <a:rPr lang="en-US" alt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cơ</a:t>
            </a:r>
            <a:r>
              <a:rPr lang="en-US" alt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điện</a:t>
            </a:r>
            <a:r>
              <a:rPr lang="en-US" alt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2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máy</a:t>
            </a:r>
            <a:r>
              <a:rPr lang="en-US" alt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biến</a:t>
            </a:r>
            <a:r>
              <a:rPr lang="en-US" alt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áp</a:t>
            </a:r>
            <a:r>
              <a:rPr lang="en-US" alt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...</a:t>
            </a:r>
            <a:endParaRPr lang="en-US" altLang="en-US" sz="2200" b="1" dirty="0" smtClean="0">
              <a:latin typeface="Times New Roman" panose="02020603050405020304" pitchFamily="18" charset="0"/>
            </a:endParaRPr>
          </a:p>
        </p:txBody>
      </p:sp>
      <p:sp>
        <p:nvSpPr>
          <p:cNvPr id="10" name="Text Box 43"/>
          <p:cNvSpPr txBox="1">
            <a:spLocks noChangeArrowheads="1"/>
          </p:cNvSpPr>
          <p:nvPr/>
        </p:nvSpPr>
        <p:spPr bwMode="auto">
          <a:xfrm>
            <a:off x="1314459" y="4231355"/>
            <a:ext cx="9229716" cy="600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alt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-  </a:t>
            </a:r>
            <a:r>
              <a:rPr lang="en-US" altLang="en-US" sz="22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Ví</a:t>
            </a:r>
            <a:r>
              <a:rPr lang="en-US" alt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dụ</a:t>
            </a:r>
            <a:r>
              <a:rPr lang="en-US" alt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: </a:t>
            </a:r>
            <a:r>
              <a:rPr lang="en-US" altLang="en-US" sz="22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thép</a:t>
            </a:r>
            <a:r>
              <a:rPr lang="en-US" alt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kĩ</a:t>
            </a:r>
            <a:r>
              <a:rPr lang="en-US" alt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thuật</a:t>
            </a:r>
            <a:r>
              <a:rPr lang="en-US" alt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điện</a:t>
            </a:r>
            <a:r>
              <a:rPr lang="en-US" alt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, </a:t>
            </a:r>
            <a:r>
              <a:rPr lang="en-US" altLang="en-US" sz="22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Anico</a:t>
            </a:r>
            <a:r>
              <a:rPr lang="en-US" alt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2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ferit</a:t>
            </a:r>
            <a:r>
              <a:rPr lang="en-US" alt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2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pecmaloi</a:t>
            </a:r>
            <a:r>
              <a:rPr lang="en-US" alt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…</a:t>
            </a:r>
            <a:endParaRPr lang="en-US" altLang="en-US" sz="2200" b="1" dirty="0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4208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2538249" y="236481"/>
            <a:ext cx="8986345" cy="1108466"/>
          </a:xfrm>
          <a:noFill/>
        </p:spPr>
        <p:txBody>
          <a:bodyPr>
            <a:noAutofit/>
          </a:bodyPr>
          <a:lstStyle/>
          <a:p>
            <a:pPr eaLnBrk="1" hangingPunct="1"/>
            <a:r>
              <a:rPr lang="en-US" altLang="en-US" sz="3200" b="1" dirty="0" err="1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Một</a:t>
            </a:r>
            <a:r>
              <a:rPr lang="en-US" altLang="en-US" sz="3200" b="1" dirty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số</a:t>
            </a:r>
            <a:r>
              <a:rPr lang="en-US" altLang="en-US" sz="3200" b="1" dirty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hình</a:t>
            </a:r>
            <a:r>
              <a:rPr lang="en-US" altLang="en-US" sz="3200" b="1" dirty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ảnh</a:t>
            </a:r>
            <a:r>
              <a:rPr lang="en-US" altLang="en-US" sz="3200" b="1" dirty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về</a:t>
            </a:r>
            <a:r>
              <a:rPr lang="en-US" altLang="en-US" sz="3200" b="1" dirty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cấu</a:t>
            </a:r>
            <a:r>
              <a:rPr lang="en-US" altLang="en-US" sz="3200" b="1" dirty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tạo</a:t>
            </a:r>
            <a:r>
              <a:rPr lang="en-US" altLang="en-US" sz="3200" b="1" dirty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máy</a:t>
            </a:r>
            <a:r>
              <a:rPr lang="en-US" altLang="en-US" sz="3200" b="1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biến</a:t>
            </a:r>
            <a:r>
              <a:rPr lang="en-US" altLang="en-US" sz="3200" b="1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áp</a:t>
            </a:r>
            <a:endParaRPr lang="en-US" altLang="en-US" sz="3200" b="1" dirty="0"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pic>
        <p:nvPicPr>
          <p:cNvPr id="163843" name="Picture 3" descr="core2[1]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flipH="1">
            <a:off x="914399" y="1167789"/>
            <a:ext cx="3164062" cy="238466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63844" name="Picture 4" descr="core[1]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61643" y="1182414"/>
            <a:ext cx="3143843" cy="236668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63845" name="Picture 5" descr="Transformator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011212" y="1128002"/>
            <a:ext cx="3115311" cy="232464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63846" name="Picture 6" descr="Ben trong cua mot may bien ap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77466" y="3727637"/>
            <a:ext cx="3247693" cy="25908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63847" name="Picture 7" descr="1208880579_1[1]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1643" y="3727637"/>
            <a:ext cx="3143842" cy="259528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48" name="Picture 8" descr="M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4428" y="3727637"/>
            <a:ext cx="3070262" cy="259528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32608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726445" y="258867"/>
            <a:ext cx="9601201" cy="1143000"/>
          </a:xfrm>
        </p:spPr>
        <p:txBody>
          <a:bodyPr>
            <a:normAutofit/>
          </a:bodyPr>
          <a:lstStyle/>
          <a:p>
            <a:pPr algn="ctr"/>
            <a:r>
              <a:rPr lang="en-US" sz="3600" dirty="0" smtClean="0"/>
              <a:t>HƯỚNG DẪN ĐĂNG NHẬP QUIZIZZ</a:t>
            </a:r>
            <a:endParaRPr lang="en-US" sz="3600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725214" y="1378209"/>
            <a:ext cx="499767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u="none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en-US" sz="2400" dirty="0" err="1" smtClean="0"/>
              <a:t>Bước</a:t>
            </a:r>
            <a:r>
              <a:rPr lang="en-US" sz="2400" dirty="0" smtClean="0"/>
              <a:t> 1: </a:t>
            </a:r>
            <a:r>
              <a:rPr lang="en-US" sz="2400" dirty="0" err="1" smtClean="0"/>
              <a:t>Vào</a:t>
            </a:r>
            <a:r>
              <a:rPr lang="en-US" sz="2400" dirty="0" smtClean="0"/>
              <a:t> </a:t>
            </a:r>
            <a:r>
              <a:rPr lang="en-US" sz="2400" dirty="0" err="1" smtClean="0"/>
              <a:t>mạng</a:t>
            </a:r>
            <a:r>
              <a:rPr lang="en-US" sz="2400" dirty="0" smtClean="0"/>
              <a:t> </a:t>
            </a:r>
            <a:endParaRPr lang="en-US" sz="2400" dirty="0"/>
          </a:p>
          <a:p>
            <a:endParaRPr lang="en-US" sz="2400" dirty="0"/>
          </a:p>
        </p:txBody>
      </p:sp>
      <p:pic>
        <p:nvPicPr>
          <p:cNvPr id="8" name="Picture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9433" y="1291498"/>
            <a:ext cx="814553" cy="1010636"/>
          </a:xfrm>
          <a:prstGeom prst="rect">
            <a:avLst/>
          </a:prstGeom>
        </p:spPr>
      </p:pic>
      <p:pic>
        <p:nvPicPr>
          <p:cNvPr id="9" name="Picture 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0960" y="1291498"/>
            <a:ext cx="787785" cy="1010636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725214" y="2761140"/>
            <a:ext cx="4099035" cy="7028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u="none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2400" dirty="0" err="1" smtClean="0"/>
              <a:t>Bước</a:t>
            </a:r>
            <a:r>
              <a:rPr lang="en-US" sz="2400" dirty="0" smtClean="0"/>
              <a:t> 2: </a:t>
            </a:r>
            <a:r>
              <a:rPr lang="en-US" sz="2400" dirty="0" err="1" smtClean="0"/>
              <a:t>Vào</a:t>
            </a:r>
            <a:r>
              <a:rPr lang="en-US" sz="2400" dirty="0" smtClean="0"/>
              <a:t> </a:t>
            </a:r>
            <a:r>
              <a:rPr lang="en-US" sz="2400" dirty="0" err="1" smtClean="0"/>
              <a:t>trang</a:t>
            </a:r>
            <a:r>
              <a:rPr lang="en-US" sz="2400" dirty="0" smtClean="0"/>
              <a:t> </a:t>
            </a:r>
            <a:r>
              <a:rPr lang="en-US" sz="2400" b="1" dirty="0" err="1" smtClean="0"/>
              <a:t>Quizizz</a:t>
            </a:r>
            <a:endParaRPr lang="en-US" sz="2400" b="1" dirty="0"/>
          </a:p>
          <a:p>
            <a:pPr>
              <a:lnSpc>
                <a:spcPct val="150000"/>
              </a:lnSpc>
            </a:pPr>
            <a:endParaRPr lang="en-US" sz="24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54" t="21965" r="50543" b="39017"/>
          <a:stretch/>
        </p:blipFill>
        <p:spPr bwMode="auto">
          <a:xfrm>
            <a:off x="5328745" y="3436864"/>
            <a:ext cx="4067504" cy="285419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4" name="Title 1"/>
          <p:cNvSpPr txBox="1">
            <a:spLocks/>
          </p:cNvSpPr>
          <p:nvPr/>
        </p:nvSpPr>
        <p:spPr>
          <a:xfrm>
            <a:off x="780636" y="3708058"/>
            <a:ext cx="3421611" cy="1827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u="none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2400" dirty="0" err="1" smtClean="0"/>
              <a:t>Bước</a:t>
            </a:r>
            <a:r>
              <a:rPr lang="en-US" sz="2400" dirty="0" smtClean="0"/>
              <a:t> 3: </a:t>
            </a:r>
            <a:r>
              <a:rPr lang="en-US" sz="2400" dirty="0" err="1" smtClean="0"/>
              <a:t>Nháy</a:t>
            </a:r>
            <a:r>
              <a:rPr lang="en-US" sz="2400" dirty="0" smtClean="0"/>
              <a:t> </a:t>
            </a:r>
            <a:r>
              <a:rPr lang="en-US" sz="2400" dirty="0" err="1" smtClean="0"/>
              <a:t>vào</a:t>
            </a:r>
            <a:r>
              <a:rPr lang="en-US" sz="2400" dirty="0" smtClean="0"/>
              <a:t> </a:t>
            </a:r>
            <a:r>
              <a:rPr lang="en-US" sz="2400" b="1" dirty="0" smtClean="0"/>
              <a:t>Enter code </a:t>
            </a:r>
            <a:r>
              <a:rPr lang="en-US" sz="2400" dirty="0" smtClean="0"/>
              <a:t>=&gt; </a:t>
            </a:r>
            <a:r>
              <a:rPr lang="en-US" sz="2400" dirty="0" err="1" smtClean="0"/>
              <a:t>nhập</a:t>
            </a:r>
            <a:r>
              <a:rPr lang="en-US" sz="2400" dirty="0" smtClean="0"/>
              <a:t> </a:t>
            </a:r>
            <a:r>
              <a:rPr lang="en-US" sz="2400" dirty="0" err="1" smtClean="0"/>
              <a:t>mã</a:t>
            </a:r>
            <a:r>
              <a:rPr lang="en-US" sz="2400" dirty="0"/>
              <a:t> </a:t>
            </a:r>
            <a:r>
              <a:rPr lang="en-US" sz="2400" dirty="0" smtClean="0"/>
              <a:t>=&gt; </a:t>
            </a:r>
            <a:r>
              <a:rPr lang="en-US" sz="2400" dirty="0" err="1" smtClean="0"/>
              <a:t>nhấn</a:t>
            </a:r>
            <a:r>
              <a:rPr lang="en-US" sz="2400" dirty="0" smtClean="0"/>
              <a:t> </a:t>
            </a:r>
            <a:r>
              <a:rPr lang="en-US" sz="2400" dirty="0" err="1" smtClean="0"/>
              <a:t>vào</a:t>
            </a:r>
            <a:r>
              <a:rPr lang="en-US" sz="2400" dirty="0" smtClean="0"/>
              <a:t> </a:t>
            </a:r>
            <a:r>
              <a:rPr lang="en-US" sz="2400" b="1" dirty="0" smtClean="0"/>
              <a:t>JOIN</a:t>
            </a:r>
            <a:endParaRPr lang="en-US" sz="2400" b="1" dirty="0"/>
          </a:p>
          <a:p>
            <a:pPr>
              <a:lnSpc>
                <a:spcPct val="150000"/>
              </a:lnSpc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319845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216" y="2293237"/>
            <a:ext cx="10515600" cy="1872342"/>
          </a:xfrm>
        </p:spPr>
        <p:txBody>
          <a:bodyPr>
            <a:no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1/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vàng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bạc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tốt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nhưng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thiết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ít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chế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phận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2109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104" name="Picture 16" descr="day tín hiệu siêu cấp nordos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1735" y="3629478"/>
            <a:ext cx="4461641" cy="23931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7105" name="Picture 17" descr="Silver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00"/>
          <a:stretch/>
        </p:blipFill>
        <p:spPr bwMode="auto">
          <a:xfrm>
            <a:off x="6471735" y="520262"/>
            <a:ext cx="4461642" cy="270910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7113" name="Text Box 25"/>
          <p:cNvSpPr txBox="1">
            <a:spLocks noChangeArrowheads="1"/>
          </p:cNvSpPr>
          <p:nvPr/>
        </p:nvSpPr>
        <p:spPr bwMode="auto">
          <a:xfrm>
            <a:off x="6840138" y="3229368"/>
            <a:ext cx="3724836" cy="40011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000" b="1" dirty="0">
                <a:latin typeface="Times New Roman" panose="02020603050405020304" pitchFamily="18" charset="0"/>
              </a:rPr>
              <a:t>Pin </a:t>
            </a:r>
            <a:r>
              <a:rPr lang="en-US" altLang="en-US" sz="2000" b="1" dirty="0" err="1">
                <a:latin typeface="Times New Roman" panose="02020603050405020304" pitchFamily="18" charset="0"/>
              </a:rPr>
              <a:t>oxit</a:t>
            </a:r>
            <a:r>
              <a:rPr lang="en-US" altLang="en-US" sz="2000" b="1" dirty="0"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</a:rPr>
              <a:t>bạc</a:t>
            </a:r>
            <a:endParaRPr lang="en-US" altLang="en-US" sz="2000" b="1" dirty="0">
              <a:latin typeface="Times New Roman" panose="02020603050405020304" pitchFamily="18" charset="0"/>
            </a:endParaRPr>
          </a:p>
        </p:txBody>
      </p:sp>
      <p:sp>
        <p:nvSpPr>
          <p:cNvPr id="217114" name="Text Box 26"/>
          <p:cNvSpPr txBox="1">
            <a:spLocks noChangeArrowheads="1"/>
          </p:cNvSpPr>
          <p:nvPr/>
        </p:nvSpPr>
        <p:spPr bwMode="auto">
          <a:xfrm>
            <a:off x="6684579" y="6022604"/>
            <a:ext cx="3641836" cy="40011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b="1" dirty="0" err="1">
                <a:latin typeface="Times New Roman" panose="02020603050405020304" pitchFamily="18" charset="0"/>
              </a:rPr>
              <a:t>Dây</a:t>
            </a:r>
            <a:r>
              <a:rPr lang="en-US" altLang="en-US" sz="2000" b="1" dirty="0"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</a:rPr>
              <a:t>tín</a:t>
            </a:r>
            <a:r>
              <a:rPr lang="en-US" altLang="en-US" sz="2000" b="1" dirty="0"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</a:rPr>
              <a:t>hiệu</a:t>
            </a:r>
            <a:r>
              <a:rPr lang="en-US" altLang="en-US" sz="2000" b="1" dirty="0"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</a:rPr>
              <a:t>siêu</a:t>
            </a:r>
            <a:r>
              <a:rPr lang="en-US" altLang="en-US" sz="2000" b="1" dirty="0"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</a:rPr>
              <a:t>cấp</a:t>
            </a:r>
            <a:r>
              <a:rPr lang="en-US" altLang="en-US" sz="2000" b="1" dirty="0"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</a:rPr>
              <a:t>bằng</a:t>
            </a:r>
            <a:r>
              <a:rPr lang="en-US" altLang="en-US" sz="2000" b="1" dirty="0"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</a:rPr>
              <a:t>bạc</a:t>
            </a:r>
            <a:r>
              <a:rPr lang="en-US" altLang="en-US" sz="2000" b="1" dirty="0">
                <a:latin typeface="Times New Roman" panose="02020603050405020304" pitchFamily="18" charset="0"/>
              </a:rPr>
              <a:t> </a:t>
            </a:r>
          </a:p>
        </p:txBody>
      </p:sp>
      <p:pic>
        <p:nvPicPr>
          <p:cNvPr id="217115" name="Picture 27" descr="Colorfire-Xstorm-Radeon-HD-6850-X2-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394" y="1299251"/>
            <a:ext cx="5244661" cy="36347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7112" name="Text Box 24"/>
          <p:cNvSpPr txBox="1">
            <a:spLocks noChangeArrowheads="1"/>
          </p:cNvSpPr>
          <p:nvPr/>
        </p:nvSpPr>
        <p:spPr bwMode="auto">
          <a:xfrm>
            <a:off x="780394" y="5307819"/>
            <a:ext cx="5008179" cy="70788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000" b="1" dirty="0">
                <a:latin typeface="Times New Roman" panose="02020603050405020304" pitchFamily="18" charset="0"/>
              </a:rPr>
              <a:t>Vi </a:t>
            </a:r>
            <a:r>
              <a:rPr lang="en-US" altLang="en-US" sz="2000" b="1" dirty="0" err="1">
                <a:latin typeface="Times New Roman" panose="02020603050405020304" pitchFamily="18" charset="0"/>
              </a:rPr>
              <a:t>mạch</a:t>
            </a:r>
            <a:r>
              <a:rPr lang="en-US" altLang="en-US" sz="2000" b="1" dirty="0"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</a:rPr>
              <a:t>điện</a:t>
            </a:r>
            <a:r>
              <a:rPr lang="en-US" altLang="en-US" sz="2000" b="1" dirty="0"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</a:rPr>
              <a:t>tử</a:t>
            </a:r>
            <a:r>
              <a:rPr lang="en-US" altLang="en-US" sz="2000" b="1" dirty="0"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</a:rPr>
              <a:t>được</a:t>
            </a:r>
            <a:r>
              <a:rPr lang="en-US" altLang="en-US" sz="2000" b="1" dirty="0"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</a:rPr>
              <a:t>tráng</a:t>
            </a:r>
            <a:r>
              <a:rPr lang="en-US" altLang="en-US" sz="2000" b="1" dirty="0">
                <a:latin typeface="Times New Roman" panose="02020603050405020304" pitchFamily="18" charset="0"/>
              </a:rPr>
              <a:t>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000" b="1" dirty="0" err="1">
                <a:latin typeface="Times New Roman" panose="02020603050405020304" pitchFamily="18" charset="0"/>
              </a:rPr>
              <a:t>bạc</a:t>
            </a:r>
            <a:r>
              <a:rPr lang="en-US" altLang="en-US" sz="2000" b="1" dirty="0"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</a:rPr>
              <a:t>nguyên</a:t>
            </a:r>
            <a:r>
              <a:rPr lang="en-US" altLang="en-US" sz="2000" b="1" dirty="0"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latin typeface="Times New Roman" panose="02020603050405020304" pitchFamily="18" charset="0"/>
              </a:rPr>
              <a:t>chất</a:t>
            </a:r>
            <a:r>
              <a:rPr lang="en-US" altLang="en-US" sz="2000" b="1" dirty="0">
                <a:latin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25716044"/>
      </p:ext>
    </p:extLst>
  </p:cSld>
  <p:clrMapOvr>
    <a:masterClrMapping/>
  </p:clrMapOvr>
  <p:transition spd="med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7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1000"/>
                                        <p:tgtEl>
                                          <p:spTgt spid="217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17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1000"/>
                                        <p:tgtEl>
                                          <p:spTgt spid="217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21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2000"/>
                                        <p:tgtEl>
                                          <p:spTgt spid="217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1000"/>
                                        <p:tgtEl>
                                          <p:spTgt spid="217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7113" grpId="0"/>
      <p:bldP spid="217114" grpId="0"/>
      <p:bldP spid="2171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117" name="Picture 5" descr="vang-cell-phon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7986" y="524741"/>
            <a:ext cx="4122465" cy="23017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8118" name="Picture 6" descr="vang dung dan die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4162" y="3434260"/>
            <a:ext cx="4187466" cy="24806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8125" name="Picture 13" descr="chip may tinh-computer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72" r="5455" b="-25000"/>
          <a:stretch>
            <a:fillRect/>
          </a:stretch>
        </p:blipFill>
        <p:spPr bwMode="auto">
          <a:xfrm>
            <a:off x="6864162" y="488730"/>
            <a:ext cx="4187466" cy="29455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8126" name="Text Box 14"/>
          <p:cNvSpPr txBox="1">
            <a:spLocks noChangeArrowheads="1"/>
          </p:cNvSpPr>
          <p:nvPr/>
        </p:nvSpPr>
        <p:spPr bwMode="auto">
          <a:xfrm>
            <a:off x="2322317" y="2779208"/>
            <a:ext cx="3598032" cy="70788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US" sz="2000" dirty="0"/>
              <a:t>Vi </a:t>
            </a:r>
            <a:r>
              <a:rPr lang="en-US" sz="2000" dirty="0" err="1"/>
              <a:t>mạch</a:t>
            </a:r>
            <a:r>
              <a:rPr lang="en-US" sz="2000" dirty="0"/>
              <a:t> </a:t>
            </a:r>
            <a:r>
              <a:rPr lang="en-US" sz="2000" dirty="0" err="1"/>
              <a:t>điện</a:t>
            </a:r>
            <a:r>
              <a:rPr lang="en-US" sz="2000" dirty="0"/>
              <a:t> </a:t>
            </a:r>
            <a:r>
              <a:rPr lang="en-US" sz="2000" dirty="0" err="1"/>
              <a:t>thoại</a:t>
            </a:r>
            <a:r>
              <a:rPr lang="en-US" sz="2000" dirty="0"/>
              <a:t> di </a:t>
            </a:r>
            <a:r>
              <a:rPr lang="en-US" sz="2000" dirty="0" err="1"/>
              <a:t>động</a:t>
            </a:r>
            <a:endParaRPr lang="en-US" sz="2000" dirty="0"/>
          </a:p>
          <a:p>
            <a:pPr algn="ctr" eaLnBrk="1" hangingPunct="1"/>
            <a:r>
              <a:rPr lang="en-US" sz="2000" dirty="0"/>
              <a:t>(</a:t>
            </a:r>
            <a:r>
              <a:rPr lang="en-US" sz="2000" dirty="0" err="1"/>
              <a:t>Có</a:t>
            </a:r>
            <a:r>
              <a:rPr lang="en-US" sz="2000" dirty="0"/>
              <a:t> 50mg </a:t>
            </a:r>
            <a:r>
              <a:rPr lang="en-US" sz="2000" dirty="0" err="1" smtClean="0"/>
              <a:t>vàng</a:t>
            </a:r>
            <a:r>
              <a:rPr lang="en-US" sz="2000" dirty="0" smtClean="0"/>
              <a:t>/1 </a:t>
            </a:r>
            <a:r>
              <a:rPr lang="en-US" sz="2000" dirty="0" err="1"/>
              <a:t>đtdđ</a:t>
            </a:r>
            <a:r>
              <a:rPr lang="en-US" sz="2000" dirty="0"/>
              <a:t>)</a:t>
            </a:r>
          </a:p>
        </p:txBody>
      </p:sp>
      <p:sp>
        <p:nvSpPr>
          <p:cNvPr id="218127" name="Text Box 15"/>
          <p:cNvSpPr txBox="1">
            <a:spLocks noChangeArrowheads="1"/>
          </p:cNvSpPr>
          <p:nvPr/>
        </p:nvSpPr>
        <p:spPr bwMode="auto">
          <a:xfrm>
            <a:off x="7389819" y="2739517"/>
            <a:ext cx="3011214" cy="70788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US" sz="2000" dirty="0" err="1"/>
              <a:t>Vàng</a:t>
            </a:r>
            <a:r>
              <a:rPr lang="en-US" sz="2000" dirty="0"/>
              <a:t> </a:t>
            </a:r>
            <a:r>
              <a:rPr lang="en-US" sz="2000" dirty="0" err="1"/>
              <a:t>được</a:t>
            </a:r>
            <a:r>
              <a:rPr lang="en-US" sz="2000" dirty="0"/>
              <a:t> </a:t>
            </a:r>
            <a:r>
              <a:rPr lang="en-US" sz="2000" dirty="0" err="1"/>
              <a:t>dùng</a:t>
            </a:r>
            <a:r>
              <a:rPr lang="en-US" sz="2000" dirty="0"/>
              <a:t> </a:t>
            </a:r>
            <a:r>
              <a:rPr lang="en-US" sz="2000" dirty="0" err="1"/>
              <a:t>trong</a:t>
            </a:r>
            <a:r>
              <a:rPr lang="en-US" sz="2000" dirty="0"/>
              <a:t> </a:t>
            </a:r>
            <a:r>
              <a:rPr lang="en-US" sz="2000" dirty="0" err="1"/>
              <a:t>chíp</a:t>
            </a:r>
            <a:r>
              <a:rPr lang="en-US" sz="2000" dirty="0"/>
              <a:t> </a:t>
            </a:r>
            <a:r>
              <a:rPr lang="en-US" sz="2000" dirty="0" err="1"/>
              <a:t>bộ</a:t>
            </a:r>
            <a:r>
              <a:rPr lang="en-US" sz="2000" dirty="0"/>
              <a:t> </a:t>
            </a:r>
            <a:r>
              <a:rPr lang="en-US" sz="2000" dirty="0" err="1"/>
              <a:t>nhớ</a:t>
            </a:r>
            <a:r>
              <a:rPr lang="en-US" sz="2000" dirty="0"/>
              <a:t> </a:t>
            </a:r>
            <a:r>
              <a:rPr lang="en-US" sz="2000" dirty="0" err="1"/>
              <a:t>máy</a:t>
            </a:r>
            <a:r>
              <a:rPr lang="en-US" sz="2000" dirty="0"/>
              <a:t> </a:t>
            </a:r>
            <a:r>
              <a:rPr lang="en-US" sz="2000" dirty="0" err="1"/>
              <a:t>tính</a:t>
            </a:r>
            <a:r>
              <a:rPr lang="en-US" sz="2000" dirty="0"/>
              <a:t> </a:t>
            </a:r>
          </a:p>
        </p:txBody>
      </p:sp>
      <p:sp>
        <p:nvSpPr>
          <p:cNvPr id="218128" name="Text Box 16"/>
          <p:cNvSpPr txBox="1">
            <a:spLocks noChangeArrowheads="1"/>
          </p:cNvSpPr>
          <p:nvPr/>
        </p:nvSpPr>
        <p:spPr bwMode="auto">
          <a:xfrm>
            <a:off x="6864163" y="5991222"/>
            <a:ext cx="3783852" cy="40011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US" sz="2000" dirty="0" err="1"/>
              <a:t>Giắc</a:t>
            </a:r>
            <a:r>
              <a:rPr lang="en-US" sz="2000" dirty="0"/>
              <a:t> </a:t>
            </a:r>
            <a:r>
              <a:rPr lang="en-US" sz="2000" dirty="0" err="1"/>
              <a:t>nối</a:t>
            </a:r>
            <a:r>
              <a:rPr lang="en-US" sz="2000" dirty="0"/>
              <a:t> tai </a:t>
            </a:r>
            <a:r>
              <a:rPr lang="en-US" sz="2000" dirty="0" err="1"/>
              <a:t>nghe</a:t>
            </a:r>
            <a:r>
              <a:rPr lang="en-US" sz="2000" dirty="0"/>
              <a:t> </a:t>
            </a:r>
            <a:r>
              <a:rPr lang="en-US" sz="2000" dirty="0" err="1"/>
              <a:t>được</a:t>
            </a:r>
            <a:r>
              <a:rPr lang="en-US" sz="2000" dirty="0"/>
              <a:t> </a:t>
            </a:r>
            <a:r>
              <a:rPr lang="en-US" sz="2000" dirty="0" err="1"/>
              <a:t>mạ</a:t>
            </a:r>
            <a:r>
              <a:rPr lang="en-US" sz="2000" dirty="0"/>
              <a:t> </a:t>
            </a:r>
            <a:r>
              <a:rPr lang="en-US" sz="2000" dirty="0" err="1"/>
              <a:t>vàng</a:t>
            </a:r>
            <a:r>
              <a:rPr lang="en-US" sz="2000" b="0" dirty="0"/>
              <a:t> </a:t>
            </a:r>
          </a:p>
        </p:txBody>
      </p:sp>
      <p:pic>
        <p:nvPicPr>
          <p:cNvPr id="218130" name="Picture 18" descr="Day-dan-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0" t="18750" r="2499" b="8333"/>
          <a:stretch>
            <a:fillRect/>
          </a:stretch>
        </p:blipFill>
        <p:spPr bwMode="auto">
          <a:xfrm>
            <a:off x="2017986" y="3484993"/>
            <a:ext cx="4067492" cy="24035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8131" name="Text Box 19"/>
          <p:cNvSpPr txBox="1">
            <a:spLocks noChangeArrowheads="1"/>
          </p:cNvSpPr>
          <p:nvPr/>
        </p:nvSpPr>
        <p:spPr bwMode="auto">
          <a:xfrm>
            <a:off x="2981437" y="5993838"/>
            <a:ext cx="2279791" cy="40011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2000" dirty="0" err="1"/>
              <a:t>Dây</a:t>
            </a:r>
            <a:r>
              <a:rPr lang="en-US" sz="2000" dirty="0"/>
              <a:t> </a:t>
            </a:r>
            <a:r>
              <a:rPr lang="en-US" sz="2000" dirty="0" err="1"/>
              <a:t>loa</a:t>
            </a:r>
            <a:r>
              <a:rPr lang="en-US" sz="2000" dirty="0"/>
              <a:t> </a:t>
            </a:r>
            <a:r>
              <a:rPr lang="en-US" sz="2000" dirty="0" err="1"/>
              <a:t>bằng</a:t>
            </a:r>
            <a:r>
              <a:rPr lang="en-US" sz="2000" dirty="0"/>
              <a:t> </a:t>
            </a:r>
            <a:r>
              <a:rPr lang="en-US" sz="2000" dirty="0" err="1"/>
              <a:t>vàng</a:t>
            </a:r>
            <a:r>
              <a:rPr lang="en-US" sz="2000" b="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12985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18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1000"/>
                                        <p:tgtEl>
                                          <p:spTgt spid="218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218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1000"/>
                                        <p:tgtEl>
                                          <p:spTgt spid="218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21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 decel="100000"/>
                                        <p:tgtEl>
                                          <p:spTgt spid="2181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2181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218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218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8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8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3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1000"/>
                                        <p:tgtEl>
                                          <p:spTgt spid="218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34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18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18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1000"/>
                                        <p:tgtEl>
                                          <p:spTgt spid="218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8126" grpId="0"/>
      <p:bldP spid="218127" grpId="0"/>
      <p:bldP spid="218128" grpId="0"/>
      <p:bldP spid="21813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215" y="2065359"/>
            <a:ext cx="10669555" cy="2027658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phận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thiết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yếu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nhựa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sứ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tốt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nhưng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ít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phận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6763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25" descr="phich ca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1656" y="3954478"/>
            <a:ext cx="2377703" cy="229711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31" name="Picture 29" descr="cau-chi-day-ms1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1" t="20903" b="22905"/>
          <a:stretch>
            <a:fillRect/>
          </a:stretch>
        </p:blipFill>
        <p:spPr bwMode="auto">
          <a:xfrm>
            <a:off x="1697005" y="4019565"/>
            <a:ext cx="2505075" cy="207803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6" name="Picture 4" descr="411-120946659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85"/>
          <a:stretch>
            <a:fillRect/>
          </a:stretch>
        </p:blipFill>
        <p:spPr bwMode="auto">
          <a:xfrm>
            <a:off x="4891656" y="1634215"/>
            <a:ext cx="2222500" cy="207168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grpSp>
        <p:nvGrpSpPr>
          <p:cNvPr id="7" name="Group 12"/>
          <p:cNvGrpSpPr>
            <a:grpSpLocks/>
          </p:cNvGrpSpPr>
          <p:nvPr/>
        </p:nvGrpSpPr>
        <p:grpSpPr bwMode="auto">
          <a:xfrm>
            <a:off x="7890512" y="1586590"/>
            <a:ext cx="2020389" cy="1993106"/>
            <a:chOff x="1776" y="0"/>
            <a:chExt cx="1536" cy="1488"/>
          </a:xfrm>
        </p:grpSpPr>
        <p:sp>
          <p:nvSpPr>
            <p:cNvPr id="8" name="Rectangle 11"/>
            <p:cNvSpPr>
              <a:spLocks noChangeArrowheads="1"/>
            </p:cNvSpPr>
            <p:nvPr/>
          </p:nvSpPr>
          <p:spPr bwMode="auto">
            <a:xfrm>
              <a:off x="1776" y="573"/>
              <a:ext cx="140" cy="391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n-US" altLang="en-US" dirty="0">
                <a:latin typeface="Arial" panose="020B0604020202020204" pitchFamily="34" charset="0"/>
              </a:endParaRPr>
            </a:p>
          </p:txBody>
        </p:sp>
        <p:pic>
          <p:nvPicPr>
            <p:cNvPr id="9" name="Picture 10" descr="U7924F1KOKFINJV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3485" r="-1089"/>
            <a:stretch>
              <a:fillRect/>
            </a:stretch>
          </p:blipFill>
          <p:spPr bwMode="auto">
            <a:xfrm>
              <a:off x="1872" y="0"/>
              <a:ext cx="1440" cy="1488"/>
            </a:xfrm>
            <a:prstGeom prst="roundRect">
              <a:avLst>
                <a:gd name="adj" fmla="val 4167"/>
              </a:avLst>
            </a:prstGeom>
            <a:solidFill>
              <a:srgbClr val="FFFFFF"/>
            </a:solidFill>
            <a:ln w="76200" cap="sq">
              <a:solidFill>
                <a:srgbClr val="EAEAEA"/>
              </a:solidFill>
              <a:miter lim="800000"/>
            </a:ln>
            <a:effectLst>
              <a:reflection blurRad="12700" stA="33000" endPos="28000" dist="5000" dir="5400000" sy="-100000" algn="bl" rotWithShape="0"/>
            </a:effectLst>
            <a:scene3d>
              <a:camera prst="orthographicFront"/>
              <a:lightRig rig="threePt" dir="t">
                <a:rot lat="0" lon="0" rev="2700000"/>
              </a:lightRig>
            </a:scene3d>
            <a:sp3d contourW="6350">
              <a:bevelT h="38100"/>
              <a:contourClr>
                <a:srgbClr val="C0C0C0"/>
              </a:contourClr>
            </a:sp3d>
            <a:extLst/>
          </p:spPr>
        </p:pic>
      </p:grpSp>
      <p:grpSp>
        <p:nvGrpSpPr>
          <p:cNvPr id="11" name="Group 19"/>
          <p:cNvGrpSpPr>
            <a:grpSpLocks/>
          </p:cNvGrpSpPr>
          <p:nvPr/>
        </p:nvGrpSpPr>
        <p:grpSpPr bwMode="auto">
          <a:xfrm>
            <a:off x="1025208" y="1361123"/>
            <a:ext cx="3216366" cy="2119312"/>
            <a:chOff x="336" y="432"/>
            <a:chExt cx="1392" cy="1152"/>
          </a:xfrm>
        </p:grpSpPr>
        <p:sp>
          <p:nvSpPr>
            <p:cNvPr id="12" name="Rectangle 18"/>
            <p:cNvSpPr>
              <a:spLocks noChangeArrowheads="1"/>
            </p:cNvSpPr>
            <p:nvPr/>
          </p:nvSpPr>
          <p:spPr bwMode="auto">
            <a:xfrm>
              <a:off x="336" y="890"/>
              <a:ext cx="1392" cy="28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n-US" altLang="en-US" dirty="0">
                <a:latin typeface="Arial" panose="020B0604020202020204" pitchFamily="34" charset="0"/>
              </a:endParaRPr>
            </a:p>
          </p:txBody>
        </p:sp>
        <p:pic>
          <p:nvPicPr>
            <p:cNvPr id="13" name="Picture 17" descr="light-bulb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464" y="600"/>
              <a:ext cx="1152" cy="816"/>
            </a:xfrm>
            <a:prstGeom prst="roundRect">
              <a:avLst>
                <a:gd name="adj" fmla="val 4167"/>
              </a:avLst>
            </a:prstGeom>
            <a:solidFill>
              <a:srgbClr val="FFFFFF"/>
            </a:solidFill>
            <a:ln w="76200" cap="sq">
              <a:solidFill>
                <a:srgbClr val="EAEAEA"/>
              </a:solidFill>
              <a:miter lim="800000"/>
            </a:ln>
            <a:effectLst>
              <a:reflection blurRad="12700" stA="33000" endPos="28000" dist="5000" dir="5400000" sy="-100000" algn="bl" rotWithShape="0"/>
            </a:effectLst>
            <a:scene3d>
              <a:camera prst="orthographicFront"/>
              <a:lightRig rig="threePt" dir="t">
                <a:rot lat="0" lon="0" rev="2700000"/>
              </a:lightRig>
            </a:scene3d>
            <a:sp3d contourW="6350">
              <a:bevelT h="38100"/>
              <a:contourClr>
                <a:srgbClr val="C0C0C0"/>
              </a:contourClr>
            </a:sp3d>
            <a:extLst/>
          </p:spPr>
        </p:pic>
      </p:grpSp>
      <p:pic>
        <p:nvPicPr>
          <p:cNvPr id="17" name="Picture 33" descr="u1_t1263346526_NSvV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580" y="4007568"/>
            <a:ext cx="2017756" cy="224402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sp>
        <p:nvSpPr>
          <p:cNvPr id="18" name="Rectangle 17">
            <a:hlinkClick r:id="rId8" action="ppaction://hlinksldjump"/>
          </p:cNvPr>
          <p:cNvSpPr/>
          <p:nvPr/>
        </p:nvSpPr>
        <p:spPr>
          <a:xfrm>
            <a:off x="1391985" y="1015153"/>
            <a:ext cx="3067616" cy="2653787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8">
            <a:hlinkClick r:id="rId9" action="ppaction://hlinksldjump"/>
          </p:cNvPr>
          <p:cNvSpPr/>
          <p:nvPr/>
        </p:nvSpPr>
        <p:spPr>
          <a:xfrm>
            <a:off x="4459601" y="1015153"/>
            <a:ext cx="3090092" cy="2653787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0" name="Rectangle 19">
            <a:hlinkClick r:id="rId10" action="ppaction://hlinksldjump"/>
          </p:cNvPr>
          <p:cNvSpPr/>
          <p:nvPr/>
        </p:nvSpPr>
        <p:spPr>
          <a:xfrm>
            <a:off x="7557655" y="1015153"/>
            <a:ext cx="3090092" cy="2653787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8" name="Rectangle 27">
            <a:hlinkClick r:id="rId11" action="ppaction://hlinksldjump"/>
          </p:cNvPr>
          <p:cNvSpPr/>
          <p:nvPr/>
        </p:nvSpPr>
        <p:spPr>
          <a:xfrm>
            <a:off x="1391985" y="3652980"/>
            <a:ext cx="3090092" cy="2653787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29" name="Rectangle 28">
            <a:hlinkClick r:id="rId12" action="ppaction://hlinksldjump"/>
          </p:cNvPr>
          <p:cNvSpPr/>
          <p:nvPr/>
        </p:nvSpPr>
        <p:spPr>
          <a:xfrm>
            <a:off x="4459601" y="3664996"/>
            <a:ext cx="3090092" cy="2653787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30" name="Rectangle 29">
            <a:hlinkClick r:id="rId13" action="ppaction://hlinksldjump"/>
          </p:cNvPr>
          <p:cNvSpPr/>
          <p:nvPr/>
        </p:nvSpPr>
        <p:spPr>
          <a:xfrm>
            <a:off x="7557655" y="3664996"/>
            <a:ext cx="3090092" cy="2653787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2" name="Right Arrow 1">
            <a:hlinkClick r:id="rId14" action="ppaction://hlinksldjump"/>
          </p:cNvPr>
          <p:cNvSpPr/>
          <p:nvPr/>
        </p:nvSpPr>
        <p:spPr>
          <a:xfrm>
            <a:off x="10792768" y="5033245"/>
            <a:ext cx="819807" cy="55818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868459" y="491933"/>
            <a:ext cx="66162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Trò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“AI THÔNG MINH HƠN”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399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2" dur="3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8" dur="3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6" dur="3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2" dur="3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8" grpId="0" animBg="1"/>
      <p:bldP spid="29" grpId="0" animBg="1"/>
      <p:bldP spid="30" grpId="0" animBg="1"/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048" name="Freeform 24"/>
          <p:cNvSpPr>
            <a:spLocks/>
          </p:cNvSpPr>
          <p:nvPr/>
        </p:nvSpPr>
        <p:spPr bwMode="auto">
          <a:xfrm>
            <a:off x="8106225" y="1775004"/>
            <a:ext cx="927260" cy="1661324"/>
          </a:xfrm>
          <a:custGeom>
            <a:avLst/>
            <a:gdLst>
              <a:gd name="T0" fmla="*/ 0 w 624"/>
              <a:gd name="T1" fmla="*/ 2147483647 h 1008"/>
              <a:gd name="T2" fmla="*/ 2147483647 w 624"/>
              <a:gd name="T3" fmla="*/ 2147483647 h 1008"/>
              <a:gd name="T4" fmla="*/ 2147483647 w 624"/>
              <a:gd name="T5" fmla="*/ 0 h 100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624" h="1008">
                <a:moveTo>
                  <a:pt x="0" y="1008"/>
                </a:moveTo>
                <a:cubicBezTo>
                  <a:pt x="92" y="924"/>
                  <a:pt x="184" y="840"/>
                  <a:pt x="288" y="672"/>
                </a:cubicBezTo>
                <a:cubicBezTo>
                  <a:pt x="392" y="504"/>
                  <a:pt x="560" y="112"/>
                  <a:pt x="624" y="0"/>
                </a:cubicBezTo>
              </a:path>
            </a:pathLst>
          </a:custGeom>
          <a:noFill/>
          <a:ln w="1270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7029" name="Freeform 5"/>
          <p:cNvSpPr>
            <a:spLocks/>
          </p:cNvSpPr>
          <p:nvPr/>
        </p:nvSpPr>
        <p:spPr bwMode="auto">
          <a:xfrm>
            <a:off x="4449523" y="3990103"/>
            <a:ext cx="2301476" cy="887467"/>
          </a:xfrm>
          <a:custGeom>
            <a:avLst/>
            <a:gdLst>
              <a:gd name="T0" fmla="*/ 0 w 2304"/>
              <a:gd name="T1" fmla="*/ 2147483647 h 912"/>
              <a:gd name="T2" fmla="*/ 2147483647 w 2304"/>
              <a:gd name="T3" fmla="*/ 2147483647 h 912"/>
              <a:gd name="T4" fmla="*/ 2147483647 w 2304"/>
              <a:gd name="T5" fmla="*/ 0 h 91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304" h="912">
                <a:moveTo>
                  <a:pt x="0" y="912"/>
                </a:moveTo>
                <a:cubicBezTo>
                  <a:pt x="576" y="820"/>
                  <a:pt x="1152" y="728"/>
                  <a:pt x="1536" y="576"/>
                </a:cubicBezTo>
                <a:cubicBezTo>
                  <a:pt x="1920" y="424"/>
                  <a:pt x="2112" y="212"/>
                  <a:pt x="2304" y="0"/>
                </a:cubicBezTo>
              </a:path>
            </a:pathLst>
          </a:custGeom>
          <a:noFill/>
          <a:ln w="1270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7027" name="Freeform 3"/>
          <p:cNvSpPr>
            <a:spLocks/>
          </p:cNvSpPr>
          <p:nvPr/>
        </p:nvSpPr>
        <p:spPr bwMode="auto">
          <a:xfrm>
            <a:off x="3969219" y="2051891"/>
            <a:ext cx="2282486" cy="830662"/>
          </a:xfrm>
          <a:custGeom>
            <a:avLst/>
            <a:gdLst>
              <a:gd name="T0" fmla="*/ 0 w 1776"/>
              <a:gd name="T1" fmla="*/ 0 h 480"/>
              <a:gd name="T2" fmla="*/ 2147483647 w 1776"/>
              <a:gd name="T3" fmla="*/ 2147483647 h 480"/>
              <a:gd name="T4" fmla="*/ 2147483647 w 1776"/>
              <a:gd name="T5" fmla="*/ 2147483647 h 48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776" h="480">
                <a:moveTo>
                  <a:pt x="0" y="0"/>
                </a:moveTo>
                <a:cubicBezTo>
                  <a:pt x="452" y="32"/>
                  <a:pt x="904" y="64"/>
                  <a:pt x="1200" y="144"/>
                </a:cubicBezTo>
                <a:cubicBezTo>
                  <a:pt x="1496" y="224"/>
                  <a:pt x="1672" y="424"/>
                  <a:pt x="1776" y="480"/>
                </a:cubicBezTo>
              </a:path>
            </a:pathLst>
          </a:custGeom>
          <a:noFill/>
          <a:ln w="1270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7039" name="Text Box 15"/>
          <p:cNvSpPr txBox="1">
            <a:spLocks noChangeArrowheads="1"/>
          </p:cNvSpPr>
          <p:nvPr/>
        </p:nvSpPr>
        <p:spPr bwMode="auto">
          <a:xfrm rot="-329016">
            <a:off x="1830383" y="2655785"/>
            <a:ext cx="191630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Một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số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vật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liệu</a:t>
            </a:r>
            <a:endParaRPr lang="en-US" altLang="en-US" sz="2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57026" name="AutoShape 2"/>
          <p:cNvSpPr>
            <a:spLocks noChangeArrowheads="1"/>
          </p:cNvSpPr>
          <p:nvPr/>
        </p:nvSpPr>
        <p:spPr bwMode="auto">
          <a:xfrm rot="830555">
            <a:off x="5538428" y="2882553"/>
            <a:ext cx="2781780" cy="1176771"/>
          </a:xfrm>
          <a:prstGeom prst="cloudCallout">
            <a:avLst>
              <a:gd name="adj1" fmla="val -32204"/>
              <a:gd name="adj2" fmla="val 18912"/>
            </a:avLst>
          </a:prstGeom>
          <a:solidFill>
            <a:srgbClr val="99CC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000" b="1" dirty="0">
                <a:solidFill>
                  <a:srgbClr val="FF0000"/>
                </a:solidFill>
                <a:latin typeface="Arial" panose="020B0604020202020204" pitchFamily="34" charset="0"/>
              </a:rPr>
              <a:t>VẬT LIỆU</a:t>
            </a:r>
          </a:p>
          <a:p>
            <a:pPr algn="ctr" eaLnBrk="1" hangingPunct="1"/>
            <a:r>
              <a:rPr lang="en-US" altLang="en-US" sz="2000" b="1" dirty="0">
                <a:solidFill>
                  <a:srgbClr val="FF0000"/>
                </a:solidFill>
                <a:latin typeface="Arial" panose="020B0604020202020204" pitchFamily="34" charset="0"/>
              </a:rPr>
              <a:t>KĨ THUẬT ĐIỆN</a:t>
            </a:r>
          </a:p>
        </p:txBody>
      </p:sp>
      <p:sp>
        <p:nvSpPr>
          <p:cNvPr id="257028" name="Text Box 4"/>
          <p:cNvSpPr txBox="1">
            <a:spLocks noChangeArrowheads="1"/>
          </p:cNvSpPr>
          <p:nvPr/>
        </p:nvSpPr>
        <p:spPr bwMode="auto">
          <a:xfrm rot="655368">
            <a:off x="4187661" y="1913448"/>
            <a:ext cx="2564825" cy="27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Vật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liệu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dẫn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điện</a:t>
            </a:r>
            <a:endParaRPr lang="en-US" altLang="en-US" sz="2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57030" name="Text Box 6"/>
          <p:cNvSpPr txBox="1">
            <a:spLocks noChangeArrowheads="1"/>
          </p:cNvSpPr>
          <p:nvPr/>
        </p:nvSpPr>
        <p:spPr bwMode="auto">
          <a:xfrm rot="20545705">
            <a:off x="4461060" y="4177057"/>
            <a:ext cx="2211158" cy="3605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Vật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liệu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cách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điện</a:t>
            </a:r>
            <a:endParaRPr lang="en-US" altLang="en-US" sz="2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57031" name="Text Box 7"/>
          <p:cNvSpPr txBox="1">
            <a:spLocks noChangeArrowheads="1"/>
          </p:cNvSpPr>
          <p:nvPr/>
        </p:nvSpPr>
        <p:spPr bwMode="auto">
          <a:xfrm rot="17668411">
            <a:off x="7561787" y="2127264"/>
            <a:ext cx="1938211" cy="371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Vật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liệu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dẫn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từ</a:t>
            </a:r>
            <a:endParaRPr lang="en-US" altLang="en-US" sz="2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57032" name="Text Box 8"/>
          <p:cNvSpPr txBox="1">
            <a:spLocks noChangeArrowheads="1"/>
          </p:cNvSpPr>
          <p:nvPr/>
        </p:nvSpPr>
        <p:spPr bwMode="auto">
          <a:xfrm rot="1722442">
            <a:off x="2877014" y="815188"/>
            <a:ext cx="1359684" cy="3605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>
                <a:solidFill>
                  <a:srgbClr val="000000"/>
                </a:solidFill>
                <a:latin typeface="Arial" panose="020B0604020202020204" pitchFamily="34" charset="0"/>
              </a:rPr>
              <a:t>Khái niệm</a:t>
            </a:r>
          </a:p>
        </p:txBody>
      </p:sp>
      <p:sp>
        <p:nvSpPr>
          <p:cNvPr id="257033" name="Freeform 9"/>
          <p:cNvSpPr>
            <a:spLocks/>
          </p:cNvSpPr>
          <p:nvPr/>
        </p:nvSpPr>
        <p:spPr bwMode="auto">
          <a:xfrm>
            <a:off x="3006295" y="875120"/>
            <a:ext cx="1034252" cy="1176771"/>
          </a:xfrm>
          <a:custGeom>
            <a:avLst/>
            <a:gdLst>
              <a:gd name="T0" fmla="*/ 0 w 1152"/>
              <a:gd name="T1" fmla="*/ 0 h 1056"/>
              <a:gd name="T2" fmla="*/ 2147483647 w 1152"/>
              <a:gd name="T3" fmla="*/ 2147483647 h 1056"/>
              <a:gd name="T4" fmla="*/ 2147483647 w 1152"/>
              <a:gd name="T5" fmla="*/ 2147483647 h 105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152" h="1056">
                <a:moveTo>
                  <a:pt x="0" y="0"/>
                </a:moveTo>
                <a:cubicBezTo>
                  <a:pt x="360" y="176"/>
                  <a:pt x="720" y="352"/>
                  <a:pt x="912" y="528"/>
                </a:cubicBezTo>
                <a:cubicBezTo>
                  <a:pt x="1104" y="704"/>
                  <a:pt x="1112" y="968"/>
                  <a:pt x="1152" y="1056"/>
                </a:cubicBezTo>
              </a:path>
            </a:pathLst>
          </a:custGeom>
          <a:noFill/>
          <a:ln w="889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7034" name="Freeform 10"/>
          <p:cNvSpPr>
            <a:spLocks/>
          </p:cNvSpPr>
          <p:nvPr/>
        </p:nvSpPr>
        <p:spPr bwMode="auto">
          <a:xfrm>
            <a:off x="2507001" y="1636560"/>
            <a:ext cx="1497881" cy="415331"/>
          </a:xfrm>
          <a:custGeom>
            <a:avLst/>
            <a:gdLst>
              <a:gd name="T0" fmla="*/ 0 w 1296"/>
              <a:gd name="T1" fmla="*/ 0 h 288"/>
              <a:gd name="T2" fmla="*/ 2147483647 w 1296"/>
              <a:gd name="T3" fmla="*/ 2147483647 h 288"/>
              <a:gd name="T4" fmla="*/ 2147483647 w 1296"/>
              <a:gd name="T5" fmla="*/ 2147483647 h 28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296" h="288">
                <a:moveTo>
                  <a:pt x="0" y="0"/>
                </a:moveTo>
                <a:cubicBezTo>
                  <a:pt x="180" y="0"/>
                  <a:pt x="360" y="0"/>
                  <a:pt x="576" y="48"/>
                </a:cubicBezTo>
                <a:cubicBezTo>
                  <a:pt x="792" y="96"/>
                  <a:pt x="1044" y="192"/>
                  <a:pt x="1296" y="288"/>
                </a:cubicBezTo>
              </a:path>
            </a:pathLst>
          </a:custGeom>
          <a:noFill/>
          <a:ln w="889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7035" name="Text Box 11"/>
          <p:cNvSpPr txBox="1">
            <a:spLocks noChangeArrowheads="1"/>
          </p:cNvSpPr>
          <p:nvPr/>
        </p:nvSpPr>
        <p:spPr bwMode="auto">
          <a:xfrm rot="684393">
            <a:off x="2542665" y="1359674"/>
            <a:ext cx="1569209" cy="3605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>
                <a:solidFill>
                  <a:srgbClr val="000000"/>
                </a:solidFill>
                <a:latin typeface="Arial" panose="020B0604020202020204" pitchFamily="34" charset="0"/>
              </a:rPr>
              <a:t>Đặc tính</a:t>
            </a:r>
          </a:p>
        </p:txBody>
      </p:sp>
      <p:sp>
        <p:nvSpPr>
          <p:cNvPr id="257036" name="Freeform 12"/>
          <p:cNvSpPr>
            <a:spLocks/>
          </p:cNvSpPr>
          <p:nvPr/>
        </p:nvSpPr>
        <p:spPr bwMode="auto">
          <a:xfrm>
            <a:off x="2364346" y="2051891"/>
            <a:ext cx="1676201" cy="304831"/>
          </a:xfrm>
          <a:custGeom>
            <a:avLst/>
            <a:gdLst>
              <a:gd name="T0" fmla="*/ 0 w 1344"/>
              <a:gd name="T1" fmla="*/ 2147483647 h 280"/>
              <a:gd name="T2" fmla="*/ 2147483647 w 1344"/>
              <a:gd name="T3" fmla="*/ 2147483647 h 280"/>
              <a:gd name="T4" fmla="*/ 2147483647 w 1344"/>
              <a:gd name="T5" fmla="*/ 0 h 28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344" h="280">
                <a:moveTo>
                  <a:pt x="0" y="240"/>
                </a:moveTo>
                <a:cubicBezTo>
                  <a:pt x="272" y="260"/>
                  <a:pt x="544" y="280"/>
                  <a:pt x="768" y="240"/>
                </a:cubicBezTo>
                <a:cubicBezTo>
                  <a:pt x="992" y="200"/>
                  <a:pt x="1168" y="100"/>
                  <a:pt x="1344" y="0"/>
                </a:cubicBezTo>
              </a:path>
            </a:pathLst>
          </a:custGeom>
          <a:noFill/>
          <a:ln w="889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7037" name="Text Box 13"/>
          <p:cNvSpPr txBox="1">
            <a:spLocks noChangeArrowheads="1"/>
          </p:cNvSpPr>
          <p:nvPr/>
        </p:nvSpPr>
        <p:spPr bwMode="auto">
          <a:xfrm>
            <a:off x="2139783" y="1940848"/>
            <a:ext cx="1497881" cy="3605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Công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dụng</a:t>
            </a:r>
            <a:endParaRPr lang="en-US" altLang="en-US" sz="2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57038" name="Freeform 14"/>
          <p:cNvSpPr>
            <a:spLocks/>
          </p:cNvSpPr>
          <p:nvPr/>
        </p:nvSpPr>
        <p:spPr bwMode="auto">
          <a:xfrm>
            <a:off x="2257354" y="2121113"/>
            <a:ext cx="1783192" cy="1025429"/>
          </a:xfrm>
          <a:custGeom>
            <a:avLst/>
            <a:gdLst>
              <a:gd name="T0" fmla="*/ 0 w 1392"/>
              <a:gd name="T1" fmla="*/ 2147483647 h 864"/>
              <a:gd name="T2" fmla="*/ 2147483647 w 1392"/>
              <a:gd name="T3" fmla="*/ 2147483647 h 864"/>
              <a:gd name="T4" fmla="*/ 2147483647 w 1392"/>
              <a:gd name="T5" fmla="*/ 0 h 864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392" h="864">
                <a:moveTo>
                  <a:pt x="0" y="864"/>
                </a:moveTo>
                <a:cubicBezTo>
                  <a:pt x="436" y="864"/>
                  <a:pt x="872" y="864"/>
                  <a:pt x="1104" y="720"/>
                </a:cubicBezTo>
                <a:cubicBezTo>
                  <a:pt x="1336" y="576"/>
                  <a:pt x="1344" y="120"/>
                  <a:pt x="1392" y="0"/>
                </a:cubicBezTo>
              </a:path>
            </a:pathLst>
          </a:custGeom>
          <a:noFill/>
          <a:ln w="889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7040" name="Freeform 16"/>
          <p:cNvSpPr>
            <a:spLocks/>
          </p:cNvSpPr>
          <p:nvPr/>
        </p:nvSpPr>
        <p:spPr bwMode="auto">
          <a:xfrm>
            <a:off x="3069837" y="4309373"/>
            <a:ext cx="1383175" cy="568197"/>
          </a:xfrm>
          <a:custGeom>
            <a:avLst/>
            <a:gdLst>
              <a:gd name="T0" fmla="*/ 0 w 1392"/>
              <a:gd name="T1" fmla="*/ 0 h 384"/>
              <a:gd name="T2" fmla="*/ 2147483647 w 1392"/>
              <a:gd name="T3" fmla="*/ 2147483647 h 384"/>
              <a:gd name="T4" fmla="*/ 2147483647 w 1392"/>
              <a:gd name="T5" fmla="*/ 2147483647 h 384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392" h="384">
                <a:moveTo>
                  <a:pt x="0" y="0"/>
                </a:moveTo>
                <a:cubicBezTo>
                  <a:pt x="292" y="16"/>
                  <a:pt x="584" y="32"/>
                  <a:pt x="816" y="96"/>
                </a:cubicBezTo>
                <a:cubicBezTo>
                  <a:pt x="1048" y="160"/>
                  <a:pt x="1220" y="272"/>
                  <a:pt x="1392" y="384"/>
                </a:cubicBezTo>
              </a:path>
            </a:pathLst>
          </a:custGeom>
          <a:noFill/>
          <a:ln w="889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7041" name="Text Box 17"/>
          <p:cNvSpPr txBox="1">
            <a:spLocks noChangeArrowheads="1"/>
          </p:cNvSpPr>
          <p:nvPr/>
        </p:nvSpPr>
        <p:spPr bwMode="auto">
          <a:xfrm rot="781973">
            <a:off x="2934500" y="4401901"/>
            <a:ext cx="1359685" cy="3605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Khái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niệm</a:t>
            </a:r>
            <a:endParaRPr lang="en-US" altLang="en-US" sz="2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57042" name="Freeform 18"/>
          <p:cNvSpPr>
            <a:spLocks/>
          </p:cNvSpPr>
          <p:nvPr/>
        </p:nvSpPr>
        <p:spPr bwMode="auto">
          <a:xfrm>
            <a:off x="2679762" y="4914120"/>
            <a:ext cx="1769761" cy="41532"/>
          </a:xfrm>
          <a:custGeom>
            <a:avLst/>
            <a:gdLst>
              <a:gd name="T0" fmla="*/ 0 w 1344"/>
              <a:gd name="T1" fmla="*/ 0 h 48"/>
              <a:gd name="T2" fmla="*/ 2147483647 w 1344"/>
              <a:gd name="T3" fmla="*/ 2147483647 h 48"/>
              <a:gd name="T4" fmla="*/ 2147483647 w 1344"/>
              <a:gd name="T5" fmla="*/ 0 h 4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344" h="48">
                <a:moveTo>
                  <a:pt x="0" y="0"/>
                </a:moveTo>
                <a:cubicBezTo>
                  <a:pt x="296" y="24"/>
                  <a:pt x="592" y="48"/>
                  <a:pt x="816" y="48"/>
                </a:cubicBezTo>
                <a:cubicBezTo>
                  <a:pt x="1040" y="48"/>
                  <a:pt x="1192" y="24"/>
                  <a:pt x="1344" y="0"/>
                </a:cubicBezTo>
              </a:path>
            </a:pathLst>
          </a:custGeom>
          <a:noFill/>
          <a:ln w="889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7043" name="Text Box 19"/>
          <p:cNvSpPr txBox="1">
            <a:spLocks noChangeArrowheads="1"/>
          </p:cNvSpPr>
          <p:nvPr/>
        </p:nvSpPr>
        <p:spPr bwMode="auto">
          <a:xfrm>
            <a:off x="2637261" y="4898072"/>
            <a:ext cx="1141243" cy="3605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Đặc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tính</a:t>
            </a:r>
            <a:endParaRPr lang="en-US" altLang="en-US" sz="2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57044" name="Freeform 20"/>
          <p:cNvSpPr>
            <a:spLocks/>
          </p:cNvSpPr>
          <p:nvPr/>
        </p:nvSpPr>
        <p:spPr bwMode="auto">
          <a:xfrm>
            <a:off x="2910123" y="4875041"/>
            <a:ext cx="1548186" cy="637058"/>
          </a:xfrm>
          <a:custGeom>
            <a:avLst/>
            <a:gdLst>
              <a:gd name="T0" fmla="*/ 0 w 1440"/>
              <a:gd name="T1" fmla="*/ 2147483647 h 512"/>
              <a:gd name="T2" fmla="*/ 2147483647 w 1440"/>
              <a:gd name="T3" fmla="*/ 2147483647 h 512"/>
              <a:gd name="T4" fmla="*/ 2147483647 w 1440"/>
              <a:gd name="T5" fmla="*/ 0 h 51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440" h="512">
                <a:moveTo>
                  <a:pt x="0" y="480"/>
                </a:moveTo>
                <a:cubicBezTo>
                  <a:pt x="360" y="496"/>
                  <a:pt x="720" y="512"/>
                  <a:pt x="960" y="432"/>
                </a:cubicBezTo>
                <a:cubicBezTo>
                  <a:pt x="1200" y="352"/>
                  <a:pt x="1320" y="176"/>
                  <a:pt x="1440" y="0"/>
                </a:cubicBezTo>
              </a:path>
            </a:pathLst>
          </a:custGeom>
          <a:noFill/>
          <a:ln w="889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7045" name="Text Box 21"/>
          <p:cNvSpPr txBox="1">
            <a:spLocks noChangeArrowheads="1"/>
          </p:cNvSpPr>
          <p:nvPr/>
        </p:nvSpPr>
        <p:spPr bwMode="auto">
          <a:xfrm>
            <a:off x="2758372" y="5571624"/>
            <a:ext cx="1497881" cy="3605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Công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dụng</a:t>
            </a:r>
            <a:endParaRPr lang="en-US" altLang="en-US" sz="2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57046" name="Freeform 22"/>
          <p:cNvSpPr>
            <a:spLocks/>
          </p:cNvSpPr>
          <p:nvPr/>
        </p:nvSpPr>
        <p:spPr bwMode="auto">
          <a:xfrm>
            <a:off x="2768689" y="4875041"/>
            <a:ext cx="1689619" cy="1197482"/>
          </a:xfrm>
          <a:custGeom>
            <a:avLst/>
            <a:gdLst>
              <a:gd name="T0" fmla="*/ 0 w 1392"/>
              <a:gd name="T1" fmla="*/ 2147483647 h 1016"/>
              <a:gd name="T2" fmla="*/ 2147483647 w 1392"/>
              <a:gd name="T3" fmla="*/ 2147483647 h 1016"/>
              <a:gd name="T4" fmla="*/ 2147483647 w 1392"/>
              <a:gd name="T5" fmla="*/ 0 h 101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392" h="1016">
                <a:moveTo>
                  <a:pt x="0" y="912"/>
                </a:moveTo>
                <a:cubicBezTo>
                  <a:pt x="460" y="964"/>
                  <a:pt x="920" y="1016"/>
                  <a:pt x="1152" y="864"/>
                </a:cubicBezTo>
                <a:cubicBezTo>
                  <a:pt x="1384" y="712"/>
                  <a:pt x="1388" y="356"/>
                  <a:pt x="1392" y="0"/>
                </a:cubicBezTo>
              </a:path>
            </a:pathLst>
          </a:custGeom>
          <a:noFill/>
          <a:ln w="889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7047" name="Text Box 23"/>
          <p:cNvSpPr txBox="1">
            <a:spLocks noChangeArrowheads="1"/>
          </p:cNvSpPr>
          <p:nvPr/>
        </p:nvSpPr>
        <p:spPr bwMode="auto">
          <a:xfrm>
            <a:off x="2557253" y="6004518"/>
            <a:ext cx="236401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Một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số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vật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liệu</a:t>
            </a:r>
            <a:endParaRPr lang="en-US" altLang="en-US" sz="2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57049" name="Freeform 25"/>
          <p:cNvSpPr>
            <a:spLocks/>
          </p:cNvSpPr>
          <p:nvPr/>
        </p:nvSpPr>
        <p:spPr bwMode="auto">
          <a:xfrm>
            <a:off x="7807539" y="1329390"/>
            <a:ext cx="1343338" cy="484553"/>
          </a:xfrm>
          <a:custGeom>
            <a:avLst/>
            <a:gdLst>
              <a:gd name="T0" fmla="*/ 2147483647 w 904"/>
              <a:gd name="T1" fmla="*/ 2147483647 h 336"/>
              <a:gd name="T2" fmla="*/ 2147483647 w 904"/>
              <a:gd name="T3" fmla="*/ 2147483647 h 336"/>
              <a:gd name="T4" fmla="*/ 0 w 904"/>
              <a:gd name="T5" fmla="*/ 0 h 33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904" h="336">
                <a:moveTo>
                  <a:pt x="816" y="336"/>
                </a:moveTo>
                <a:cubicBezTo>
                  <a:pt x="860" y="268"/>
                  <a:pt x="904" y="200"/>
                  <a:pt x="768" y="144"/>
                </a:cubicBezTo>
                <a:cubicBezTo>
                  <a:pt x="632" y="88"/>
                  <a:pt x="316" y="44"/>
                  <a:pt x="0" y="0"/>
                </a:cubicBezTo>
              </a:path>
            </a:pathLst>
          </a:custGeom>
          <a:noFill/>
          <a:ln w="889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7050" name="Text Box 26"/>
          <p:cNvSpPr txBox="1">
            <a:spLocks noChangeArrowheads="1"/>
          </p:cNvSpPr>
          <p:nvPr/>
        </p:nvSpPr>
        <p:spPr bwMode="auto">
          <a:xfrm rot="746041">
            <a:off x="7749587" y="1013565"/>
            <a:ext cx="1359685" cy="3605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>
                <a:solidFill>
                  <a:srgbClr val="000000"/>
                </a:solidFill>
                <a:latin typeface="Arial" panose="020B0604020202020204" pitchFamily="34" charset="0"/>
              </a:rPr>
              <a:t>Khái niệm</a:t>
            </a:r>
          </a:p>
        </p:txBody>
      </p:sp>
      <p:sp>
        <p:nvSpPr>
          <p:cNvPr id="257051" name="Freeform 27"/>
          <p:cNvSpPr>
            <a:spLocks/>
          </p:cNvSpPr>
          <p:nvPr/>
        </p:nvSpPr>
        <p:spPr bwMode="auto">
          <a:xfrm>
            <a:off x="9104812" y="875120"/>
            <a:ext cx="823065" cy="761440"/>
          </a:xfrm>
          <a:custGeom>
            <a:avLst/>
            <a:gdLst>
              <a:gd name="T0" fmla="*/ 2147483647 w 768"/>
              <a:gd name="T1" fmla="*/ 0 h 720"/>
              <a:gd name="T2" fmla="*/ 2147483647 w 768"/>
              <a:gd name="T3" fmla="*/ 2147483647 h 720"/>
              <a:gd name="T4" fmla="*/ 0 w 768"/>
              <a:gd name="T5" fmla="*/ 2147483647 h 72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768" h="720">
                <a:moveTo>
                  <a:pt x="768" y="0"/>
                </a:moveTo>
                <a:cubicBezTo>
                  <a:pt x="664" y="60"/>
                  <a:pt x="560" y="120"/>
                  <a:pt x="432" y="240"/>
                </a:cubicBezTo>
                <a:cubicBezTo>
                  <a:pt x="304" y="360"/>
                  <a:pt x="152" y="540"/>
                  <a:pt x="0" y="720"/>
                </a:cubicBezTo>
              </a:path>
            </a:pathLst>
          </a:custGeom>
          <a:noFill/>
          <a:ln w="889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7052" name="Text Box 28"/>
          <p:cNvSpPr txBox="1">
            <a:spLocks noChangeArrowheads="1"/>
          </p:cNvSpPr>
          <p:nvPr/>
        </p:nvSpPr>
        <p:spPr bwMode="auto">
          <a:xfrm rot="18493608">
            <a:off x="8775200" y="636095"/>
            <a:ext cx="154786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Đặc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tính</a:t>
            </a:r>
            <a:endParaRPr lang="en-US" altLang="en-US" sz="2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57053" name="Freeform 29"/>
          <p:cNvSpPr>
            <a:spLocks/>
          </p:cNvSpPr>
          <p:nvPr/>
        </p:nvSpPr>
        <p:spPr bwMode="auto">
          <a:xfrm>
            <a:off x="9033485" y="1636560"/>
            <a:ext cx="1462218" cy="219202"/>
          </a:xfrm>
          <a:custGeom>
            <a:avLst/>
            <a:gdLst>
              <a:gd name="T0" fmla="*/ 0 w 984"/>
              <a:gd name="T1" fmla="*/ 2147483647 h 152"/>
              <a:gd name="T2" fmla="*/ 2147483647 w 984"/>
              <a:gd name="T3" fmla="*/ 2147483647 h 152"/>
              <a:gd name="T4" fmla="*/ 2147483647 w 984"/>
              <a:gd name="T5" fmla="*/ 2147483647 h 152"/>
              <a:gd name="T6" fmla="*/ 2147483647 w 984"/>
              <a:gd name="T7" fmla="*/ 2147483647 h 152"/>
              <a:gd name="T8" fmla="*/ 2147483647 w 984"/>
              <a:gd name="T9" fmla="*/ 2147483647 h 15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984" h="152">
                <a:moveTo>
                  <a:pt x="0" y="152"/>
                </a:moveTo>
                <a:cubicBezTo>
                  <a:pt x="44" y="116"/>
                  <a:pt x="88" y="80"/>
                  <a:pt x="240" y="56"/>
                </a:cubicBezTo>
                <a:cubicBezTo>
                  <a:pt x="392" y="32"/>
                  <a:pt x="840" y="16"/>
                  <a:pt x="912" y="8"/>
                </a:cubicBezTo>
                <a:cubicBezTo>
                  <a:pt x="984" y="0"/>
                  <a:pt x="672" y="8"/>
                  <a:pt x="672" y="8"/>
                </a:cubicBezTo>
                <a:cubicBezTo>
                  <a:pt x="672" y="8"/>
                  <a:pt x="792" y="8"/>
                  <a:pt x="912" y="8"/>
                </a:cubicBezTo>
              </a:path>
            </a:pathLst>
          </a:custGeom>
          <a:noFill/>
          <a:ln w="889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7054" name="Text Box 30"/>
          <p:cNvSpPr txBox="1">
            <a:spLocks noChangeArrowheads="1"/>
          </p:cNvSpPr>
          <p:nvPr/>
        </p:nvSpPr>
        <p:spPr bwMode="auto">
          <a:xfrm rot="21151730">
            <a:off x="9381859" y="1303139"/>
            <a:ext cx="1717067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Công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dụng</a:t>
            </a:r>
            <a:endParaRPr lang="en-US" altLang="en-US" sz="2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57055" name="Freeform 31"/>
          <p:cNvSpPr>
            <a:spLocks/>
          </p:cNvSpPr>
          <p:nvPr/>
        </p:nvSpPr>
        <p:spPr bwMode="auto">
          <a:xfrm>
            <a:off x="8890829" y="1982670"/>
            <a:ext cx="1270004" cy="1302823"/>
          </a:xfrm>
          <a:custGeom>
            <a:avLst/>
            <a:gdLst>
              <a:gd name="T0" fmla="*/ 0 w 960"/>
              <a:gd name="T1" fmla="*/ 2147483647 h 1088"/>
              <a:gd name="T2" fmla="*/ 2147483647 w 960"/>
              <a:gd name="T3" fmla="*/ 2147483647 h 1088"/>
              <a:gd name="T4" fmla="*/ 2147483647 w 960"/>
              <a:gd name="T5" fmla="*/ 2147483647 h 1088"/>
              <a:gd name="T6" fmla="*/ 2147483647 w 960"/>
              <a:gd name="T7" fmla="*/ 2147483647 h 1088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960" h="1088">
                <a:moveTo>
                  <a:pt x="0" y="128"/>
                </a:moveTo>
                <a:cubicBezTo>
                  <a:pt x="64" y="64"/>
                  <a:pt x="128" y="0"/>
                  <a:pt x="192" y="32"/>
                </a:cubicBezTo>
                <a:cubicBezTo>
                  <a:pt x="256" y="64"/>
                  <a:pt x="256" y="144"/>
                  <a:pt x="384" y="320"/>
                </a:cubicBezTo>
                <a:cubicBezTo>
                  <a:pt x="512" y="496"/>
                  <a:pt x="736" y="792"/>
                  <a:pt x="960" y="1088"/>
                </a:cubicBezTo>
              </a:path>
            </a:pathLst>
          </a:custGeom>
          <a:noFill/>
          <a:ln w="889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7056" name="Text Box 32"/>
          <p:cNvSpPr txBox="1">
            <a:spLocks noChangeArrowheads="1"/>
          </p:cNvSpPr>
          <p:nvPr/>
        </p:nvSpPr>
        <p:spPr bwMode="auto">
          <a:xfrm rot="3036298">
            <a:off x="9082615" y="2635877"/>
            <a:ext cx="201951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Một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số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vật</a:t>
            </a: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liệu</a:t>
            </a:r>
            <a:endParaRPr lang="en-US" altLang="en-US" sz="2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5450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57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57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257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257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257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257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57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257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257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257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257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257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257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257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500"/>
                                        <p:tgtEl>
                                          <p:spTgt spid="257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257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257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257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5" dur="500"/>
                                        <p:tgtEl>
                                          <p:spTgt spid="257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8" dur="500"/>
                                        <p:tgtEl>
                                          <p:spTgt spid="2570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1" dur="500"/>
                                        <p:tgtEl>
                                          <p:spTgt spid="257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6" dur="500"/>
                                        <p:tgtEl>
                                          <p:spTgt spid="257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9" dur="500"/>
                                        <p:tgtEl>
                                          <p:spTgt spid="257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2" dur="500"/>
                                        <p:tgtEl>
                                          <p:spTgt spid="257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5" dur="500"/>
                                        <p:tgtEl>
                                          <p:spTgt spid="257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8" dur="500"/>
                                        <p:tgtEl>
                                          <p:spTgt spid="257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1" dur="500"/>
                                        <p:tgtEl>
                                          <p:spTgt spid="257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4" dur="500"/>
                                        <p:tgtEl>
                                          <p:spTgt spid="257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7" dur="500"/>
                                        <p:tgtEl>
                                          <p:spTgt spid="257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0" dur="500"/>
                                        <p:tgtEl>
                                          <p:spTgt spid="257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3" dur="500"/>
                                        <p:tgtEl>
                                          <p:spTgt spid="257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7048" grpId="0" animBg="1"/>
      <p:bldP spid="257029" grpId="0" animBg="1"/>
      <p:bldP spid="257027" grpId="0" animBg="1"/>
      <p:bldP spid="257039" grpId="0"/>
      <p:bldP spid="257026" grpId="0" animBg="1"/>
      <p:bldP spid="257028" grpId="0"/>
      <p:bldP spid="257030" grpId="0"/>
      <p:bldP spid="257031" grpId="0"/>
      <p:bldP spid="257032" grpId="0"/>
      <p:bldP spid="257033" grpId="0" animBg="1"/>
      <p:bldP spid="257034" grpId="0" animBg="1"/>
      <p:bldP spid="257035" grpId="0"/>
      <p:bldP spid="257036" grpId="0" animBg="1"/>
      <p:bldP spid="257037" grpId="0"/>
      <p:bldP spid="257038" grpId="0" animBg="1"/>
      <p:bldP spid="257040" grpId="0" animBg="1"/>
      <p:bldP spid="257041" grpId="0"/>
      <p:bldP spid="257042" grpId="0" animBg="1"/>
      <p:bldP spid="257043" grpId="0"/>
      <p:bldP spid="257044" grpId="0" animBg="1"/>
      <p:bldP spid="257045" grpId="0"/>
      <p:bldP spid="257046" grpId="0" animBg="1"/>
      <p:bldP spid="257047" grpId="0"/>
      <p:bldP spid="257049" grpId="0" animBg="1"/>
      <p:bldP spid="257050" grpId="0"/>
      <p:bldP spid="257051" grpId="0" animBg="1"/>
      <p:bldP spid="257052" grpId="0"/>
      <p:bldP spid="257053" grpId="0" animBg="1"/>
      <p:bldP spid="257054" grpId="0"/>
      <p:bldP spid="257055" grpId="0" animBg="1"/>
      <p:bldP spid="25705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196" name="Text Box 4"/>
          <p:cNvSpPr txBox="1">
            <a:spLocks noChangeArrowheads="1"/>
          </p:cNvSpPr>
          <p:nvPr/>
        </p:nvSpPr>
        <p:spPr bwMode="auto">
          <a:xfrm>
            <a:off x="657225" y="570241"/>
            <a:ext cx="1040511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defRPr/>
            </a:pPr>
            <a:r>
              <a:rPr lang="en-US" sz="4800" b="1" dirty="0">
                <a:solidFill>
                  <a:srgbClr val="66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HƯỚNG DẪN VỀ NHÀ</a:t>
            </a:r>
          </a:p>
        </p:txBody>
      </p:sp>
      <p:sp>
        <p:nvSpPr>
          <p:cNvPr id="215044" name="TextBox 16"/>
          <p:cNvSpPr txBox="1">
            <a:spLocks noChangeArrowheads="1"/>
          </p:cNvSpPr>
          <p:nvPr/>
        </p:nvSpPr>
        <p:spPr bwMode="auto">
          <a:xfrm>
            <a:off x="960120" y="1957980"/>
            <a:ext cx="9799320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1; 2; 3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sgk</a:t>
            </a:r>
            <a:endParaRPr lang="en-US" altLang="en-US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Tx/>
              <a:buChar char="-"/>
            </a:pP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Nghiên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cứu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altLang="en-US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/>
            <a:r>
              <a:rPr lang="en-US" altLang="en-US" sz="2800" i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alt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altLang="en-US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altLang="en-US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altLang="en-US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altLang="en-US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quang</a:t>
            </a:r>
            <a:r>
              <a:rPr lang="en-US" altLang="en-US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altLang="en-US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sợi</a:t>
            </a:r>
            <a:r>
              <a:rPr lang="en-US" altLang="en-US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đốt</a:t>
            </a:r>
            <a:r>
              <a:rPr lang="en-US" altLang="en-US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”</a:t>
            </a:r>
          </a:p>
          <a:p>
            <a:pPr marL="457200" indent="-457200" eaLnBrk="1" hangingPunct="1">
              <a:buFontTx/>
              <a:buChar char="-"/>
            </a:pPr>
            <a:r>
              <a:rPr lang="en-US" alt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alt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alt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alt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alt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alt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alt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hỏng</a:t>
            </a:r>
            <a:r>
              <a:rPr lang="en-US" alt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đuôi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ngạnh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đuôi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xoáy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altLang="en-US" sz="28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eaLnBrk="1" hangingPunct="1">
              <a:buFontTx/>
              <a:buChar char="-"/>
            </a:pPr>
            <a:r>
              <a:rPr lang="en-US" alt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alt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alt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alt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alt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alt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alt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alt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alt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alt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sợ</a:t>
            </a:r>
            <a:r>
              <a:rPr lang="en-US" alt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đốt</a:t>
            </a:r>
            <a:endParaRPr lang="en-US" altLang="en-US" sz="28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+ </a:t>
            </a:r>
            <a:r>
              <a:rPr lang="en-US" alt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alt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1+ 2: </a:t>
            </a:r>
            <a:r>
              <a:rPr lang="en-US" alt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alt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alt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alt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r>
              <a:rPr lang="en-US" alt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alt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sưu</a:t>
            </a:r>
            <a:r>
              <a:rPr lang="en-US" alt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tầm</a:t>
            </a:r>
            <a:r>
              <a:rPr lang="en-US" alt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alt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endParaRPr lang="en-US" altLang="en-US" sz="28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+ </a:t>
            </a:r>
            <a:r>
              <a:rPr lang="en-US" alt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alt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sợi</a:t>
            </a:r>
            <a:r>
              <a:rPr lang="en-US" alt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đốt</a:t>
            </a:r>
            <a:endParaRPr lang="en-US" altLang="en-US" sz="28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+ </a:t>
            </a:r>
            <a:r>
              <a:rPr lang="en-US" alt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4: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đuôi</a:t>
            </a:r>
            <a:r>
              <a:rPr lang="en-US" alt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alt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endParaRPr lang="en-US" altLang="en-US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6182954"/>
      </p:ext>
    </p:extLst>
  </p:cSld>
  <p:clrMapOvr>
    <a:masterClrMapping/>
  </p:clrMapOvr>
  <p:transition advClick="0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64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50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50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4196" grpId="1"/>
      <p:bldP spid="21504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1035597" y="570240"/>
            <a:ext cx="1040511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defRPr/>
            </a:pPr>
            <a:r>
              <a:rPr lang="en-US" sz="4800" b="1" dirty="0" smtClean="0">
                <a:solidFill>
                  <a:srgbClr val="66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BIÊN BẢN HOẠT ĐỘNG NHÓM</a:t>
            </a:r>
            <a:endParaRPr lang="en-US" sz="4800" b="1" dirty="0">
              <a:solidFill>
                <a:srgbClr val="6600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3391504"/>
              </p:ext>
            </p:extLst>
          </p:nvPr>
        </p:nvGraphicFramePr>
        <p:xfrm>
          <a:off x="1035599" y="1923391"/>
          <a:ext cx="10157919" cy="40750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2963"/>
                <a:gridCol w="2309301"/>
                <a:gridCol w="1451131"/>
                <a:gridCol w="1451131"/>
                <a:gridCol w="1451131"/>
                <a:gridCol w="1451131"/>
                <a:gridCol w="1451131"/>
              </a:tblGrid>
              <a:tr h="418986">
                <a:tc rowSpan="2"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STT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HỌ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 VÀ TÊN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NHIỆM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 VỤ 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KẾT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 QUẢ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TỔNG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GHI CHÚ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23181">
                <a:tc v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ĐIỂM</a:t>
                      </a:r>
                      <a:r>
                        <a:rPr lang="en-US" b="1" baseline="0" dirty="0" smtClean="0">
                          <a:solidFill>
                            <a:schemeClr val="tx1"/>
                          </a:solidFill>
                        </a:rPr>
                        <a:t> CHUẨN BỊ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ĐIỂM</a:t>
                      </a:r>
                      <a:r>
                        <a:rPr lang="en-US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  <a:p>
                      <a:pPr algn="ctr"/>
                      <a:r>
                        <a:rPr lang="en-US" b="1" baseline="0" dirty="0" smtClean="0">
                          <a:solidFill>
                            <a:schemeClr val="tx1"/>
                          </a:solidFill>
                        </a:rPr>
                        <a:t>HỌC TẬP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18986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986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986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986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986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986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986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…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30572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3"/>
          <p:cNvSpPr>
            <a:spLocks noChangeArrowheads="1"/>
          </p:cNvSpPr>
          <p:nvPr/>
        </p:nvSpPr>
        <p:spPr bwMode="auto">
          <a:xfrm>
            <a:off x="1543050" y="14777"/>
            <a:ext cx="9144000" cy="6732587"/>
          </a:xfrm>
          <a:prstGeom prst="rect">
            <a:avLst/>
          </a:prstGeom>
          <a:gradFill rotWithShape="1">
            <a:gsLst>
              <a:gs pos="0">
                <a:srgbClr val="0000FF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30724" name="AutoShape 7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972550" y="838200"/>
            <a:ext cx="76200" cy="76200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endParaRPr lang="en-US" altLang="en-US"/>
          </a:p>
        </p:txBody>
      </p:sp>
      <p:pic>
        <p:nvPicPr>
          <p:cNvPr id="3079" name="Picture 7" descr="SAUCER20"/>
          <p:cNvPicPr>
            <a:picLocks noChangeAspect="1" noChangeArrowheads="1" noCrop="1"/>
          </p:cNvPicPr>
          <p:nvPr/>
        </p:nvPicPr>
        <p:blipFill>
          <a:blip r:embed="rId3"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65688">
            <a:off x="1752600" y="5257801"/>
            <a:ext cx="2438400" cy="88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6" name="Picture 9" descr="10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468630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7" name="Picture 10" descr="10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445770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8" name="Picture 11" descr="10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0800" y="461010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692" name="Picture 12" descr="Espaco_0060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2825" y="4638675"/>
            <a:ext cx="19812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30" name="Oval 13"/>
          <p:cNvSpPr>
            <a:spLocks noChangeArrowheads="1"/>
          </p:cNvSpPr>
          <p:nvPr/>
        </p:nvSpPr>
        <p:spPr bwMode="auto">
          <a:xfrm rot="18322225">
            <a:off x="7158831" y="4956969"/>
            <a:ext cx="2446338" cy="914400"/>
          </a:xfrm>
          <a:prstGeom prst="ellips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731" name="Oval 14"/>
          <p:cNvSpPr>
            <a:spLocks noChangeArrowheads="1"/>
          </p:cNvSpPr>
          <p:nvPr/>
        </p:nvSpPr>
        <p:spPr bwMode="auto">
          <a:xfrm>
            <a:off x="7086600" y="4914900"/>
            <a:ext cx="2667000" cy="9144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30732" name="Oval 15"/>
          <p:cNvSpPr>
            <a:spLocks noChangeArrowheads="1"/>
          </p:cNvSpPr>
          <p:nvPr/>
        </p:nvSpPr>
        <p:spPr bwMode="auto">
          <a:xfrm rot="3538881">
            <a:off x="7247732" y="4944269"/>
            <a:ext cx="2416175" cy="1062038"/>
          </a:xfrm>
          <a:prstGeom prst="ellipse">
            <a:avLst/>
          </a:prstGeom>
          <a:noFill/>
          <a:ln w="28575">
            <a:solidFill>
              <a:srgbClr val="FF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endParaRPr lang="en-US" altLang="en-US"/>
          </a:p>
        </p:txBody>
      </p:sp>
      <p:pic>
        <p:nvPicPr>
          <p:cNvPr id="30733" name="Picture 18" descr="F9849DCFA90C473196ECD16214E77005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0200" y="0"/>
            <a:ext cx="14478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99699" name="Group 19"/>
          <p:cNvGrpSpPr>
            <a:grpSpLocks/>
          </p:cNvGrpSpPr>
          <p:nvPr/>
        </p:nvGrpSpPr>
        <p:grpSpPr bwMode="auto">
          <a:xfrm>
            <a:off x="2819400" y="519441"/>
            <a:ext cx="6400800" cy="6096000"/>
            <a:chOff x="576" y="768"/>
            <a:chExt cx="4800" cy="3840"/>
          </a:xfrm>
        </p:grpSpPr>
        <p:sp>
          <p:nvSpPr>
            <p:cNvPr id="30736" name="WordArt 20"/>
            <p:cNvSpPr>
              <a:spLocks noChangeArrowheads="1" noChangeShapeType="1" noTextEdit="1"/>
            </p:cNvSpPr>
            <p:nvPr/>
          </p:nvSpPr>
          <p:spPr bwMode="auto">
            <a:xfrm>
              <a:off x="1728" y="2352"/>
              <a:ext cx="2496" cy="48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pt-BR" sz="3600" b="1" kern="10" dirty="0">
                  <a:ln w="9525">
                    <a:solidFill>
                      <a:srgbClr val="66FF33"/>
                    </a:solidFill>
                    <a:round/>
                    <a:headEnd/>
                    <a:tailEnd/>
                  </a:ln>
                  <a:solidFill>
                    <a:srgbClr val="0099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Chúc các em </a:t>
              </a:r>
              <a:r>
                <a:rPr lang="pt-BR" sz="3600" b="1" kern="10" dirty="0" smtClean="0">
                  <a:ln w="9525">
                    <a:solidFill>
                      <a:srgbClr val="66FF33"/>
                    </a:solidFill>
                    <a:round/>
                    <a:headEnd/>
                    <a:tailEnd/>
                  </a:ln>
                  <a:solidFill>
                    <a:srgbClr val="0099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học tốt!</a:t>
              </a:r>
              <a:endParaRPr lang="en-US" sz="3600" b="1" kern="10" dirty="0">
                <a:ln w="9525">
                  <a:solidFill>
                    <a:srgbClr val="66FF33"/>
                  </a:solidFill>
                  <a:round/>
                  <a:headEnd/>
                  <a:tailEnd/>
                </a:ln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30737" name="Group 21"/>
            <p:cNvGrpSpPr>
              <a:grpSpLocks/>
            </p:cNvGrpSpPr>
            <p:nvPr/>
          </p:nvGrpSpPr>
          <p:grpSpPr bwMode="auto">
            <a:xfrm>
              <a:off x="576" y="768"/>
              <a:ext cx="4800" cy="3840"/>
              <a:chOff x="576" y="768"/>
              <a:chExt cx="4800" cy="3840"/>
            </a:xfrm>
          </p:grpSpPr>
          <p:sp>
            <p:nvSpPr>
              <p:cNvPr id="30738" name="WordArt 22"/>
              <p:cNvSpPr>
                <a:spLocks noChangeArrowheads="1" noChangeShapeType="1" noTextEdit="1"/>
              </p:cNvSpPr>
              <p:nvPr/>
            </p:nvSpPr>
            <p:spPr bwMode="auto">
              <a:xfrm>
                <a:off x="1248" y="1536"/>
                <a:ext cx="3498" cy="690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en-US" sz="3600" b="1" kern="10" dirty="0" smtClean="0">
                    <a:ln w="9525">
                      <a:solidFill>
                        <a:srgbClr val="CC3300"/>
                      </a:solidFill>
                      <a:round/>
                      <a:headEnd/>
                      <a:tailEnd/>
                    </a:ln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KÍNH CHÚC SỨC KHỎE CÁC VỊ GIÁM KHẢO</a:t>
                </a:r>
                <a:endParaRPr lang="en-US" sz="3600" b="1" kern="10" dirty="0">
                  <a:ln w="9525">
                    <a:solidFill>
                      <a:srgbClr val="CC3300"/>
                    </a:solidFill>
                    <a:round/>
                    <a:headEnd/>
                    <a:tailEnd/>
                  </a:ln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30739" name="Group 23"/>
              <p:cNvGrpSpPr>
                <a:grpSpLocks/>
              </p:cNvGrpSpPr>
              <p:nvPr/>
            </p:nvGrpSpPr>
            <p:grpSpPr bwMode="auto">
              <a:xfrm>
                <a:off x="576" y="768"/>
                <a:ext cx="4800" cy="3840"/>
                <a:chOff x="576" y="768"/>
                <a:chExt cx="4800" cy="3840"/>
              </a:xfrm>
            </p:grpSpPr>
            <p:sp>
              <p:nvSpPr>
                <p:cNvPr id="30740" name="WordArt 24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576" y="768"/>
                  <a:ext cx="4800" cy="3840"/>
                </a:xfrm>
                <a:prstGeom prst="rect">
                  <a:avLst/>
                </a:prstGeom>
              </p:spPr>
              <p:txBody>
                <a:bodyPr spcFirstLastPara="1" wrap="none" fromWordArt="1">
                  <a:prstTxWarp prst="textArchUp">
                    <a:avLst>
                      <a:gd name="adj" fmla="val 10800000"/>
                    </a:avLst>
                  </a:prstTxWarp>
                </a:bodyPr>
                <a:lstStyle/>
                <a:p>
                  <a:pPr algn="ctr"/>
                  <a:r>
                    <a:rPr lang="en-US" sz="6000" b="1" kern="10" dirty="0" err="1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FFFF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Bài</a:t>
                  </a:r>
                  <a:r>
                    <a:rPr lang="en-US" sz="6000" b="1" kern="10" dirty="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FFFF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sz="6000" b="1" kern="10" dirty="0" err="1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FFFF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học</a:t>
                  </a:r>
                  <a:r>
                    <a:rPr lang="en-US" sz="6000" b="1" kern="10" dirty="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FFFF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sz="6000" b="1" kern="10" dirty="0" err="1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FFFF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của</a:t>
                  </a:r>
                  <a:r>
                    <a:rPr lang="en-US" sz="6000" b="1" kern="10" dirty="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FFFF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sz="6000" b="1" kern="10" dirty="0" err="1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FFFF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chúng</a:t>
                  </a:r>
                  <a:r>
                    <a:rPr lang="en-US" sz="6000" b="1" kern="10" dirty="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FFFF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ta </a:t>
                  </a:r>
                  <a:r>
                    <a:rPr lang="en-US" sz="6000" b="1" kern="10" dirty="0" err="1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FFFF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đến</a:t>
                  </a:r>
                  <a:r>
                    <a:rPr lang="en-US" sz="6000" b="1" kern="10" dirty="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FFFF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sz="6000" b="1" kern="10" dirty="0" err="1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FFFF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đây</a:t>
                  </a:r>
                  <a:r>
                    <a:rPr lang="en-US" sz="6000" b="1" kern="10" dirty="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FFFF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sz="6000" b="1" kern="10" dirty="0" err="1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FFFF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là</a:t>
                  </a:r>
                  <a:r>
                    <a:rPr lang="en-US" sz="6000" b="1" kern="10" dirty="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FFFF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sz="6000" b="1" kern="10" dirty="0" err="1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FFFF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kết</a:t>
                  </a:r>
                  <a:r>
                    <a:rPr lang="en-US" sz="6000" b="1" kern="10" dirty="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FFFF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sz="6000" b="1" kern="10" dirty="0" err="1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FFFF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thúc</a:t>
                  </a:r>
                  <a:endParaRPr lang="en-US" sz="6000" b="1" kern="10" dirty="0"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pic>
              <p:nvPicPr>
                <p:cNvPr id="30741" name="Picture 25" descr="lollipop[1]"/>
                <p:cNvPicPr>
                  <a:picLocks noChangeAspect="1" noChangeArrowheads="1" noCrop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504" y="2850"/>
                  <a:ext cx="2904" cy="1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</p:grpSp>
      </p:grpSp>
    </p:spTree>
    <p:extLst>
      <p:ext uri="{BB962C8B-B14F-4D97-AF65-F5344CB8AC3E}">
        <p14:creationId xmlns:p14="http://schemas.microsoft.com/office/powerpoint/2010/main" val="2825099118"/>
      </p:ext>
    </p:extLst>
  </p:cSld>
  <p:clrMapOvr>
    <a:masterClrMapping/>
  </p:clrMapOvr>
  <p:transition advTm="11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70651" y="1595900"/>
            <a:ext cx="533825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de-DE" sz="2800" b="1" dirty="0"/>
              <a:t>Đầu thì </a:t>
            </a:r>
            <a:r>
              <a:rPr lang="de-DE" sz="2800" b="1" dirty="0" smtClean="0"/>
              <a:t>trọc lóc</a:t>
            </a:r>
            <a:endParaRPr lang="en-US" sz="2800" b="1" dirty="0"/>
          </a:p>
          <a:p>
            <a:pPr algn="ctr">
              <a:lnSpc>
                <a:spcPct val="150000"/>
              </a:lnSpc>
            </a:pPr>
            <a:r>
              <a:rPr lang="de-DE" sz="2800" b="1" dirty="0"/>
              <a:t>Tóc thì mọc trong</a:t>
            </a:r>
            <a:endParaRPr lang="en-US" sz="2800" b="1" dirty="0"/>
          </a:p>
          <a:p>
            <a:pPr algn="ctr">
              <a:lnSpc>
                <a:spcPct val="150000"/>
              </a:lnSpc>
            </a:pPr>
            <a:r>
              <a:rPr lang="de-DE" sz="2800" b="1" dirty="0"/>
              <a:t>Hai dây thòng lòng</a:t>
            </a:r>
            <a:endParaRPr lang="en-US" sz="2800" b="1" dirty="0"/>
          </a:p>
          <a:p>
            <a:pPr algn="ctr">
              <a:lnSpc>
                <a:spcPct val="150000"/>
              </a:lnSpc>
            </a:pPr>
            <a:r>
              <a:rPr lang="de-DE" sz="2800" b="1" dirty="0"/>
              <a:t>Có trong nhà bạn</a:t>
            </a:r>
            <a:r>
              <a:rPr lang="de-DE" sz="2800" b="1" dirty="0" smtClean="0"/>
              <a:t>.</a:t>
            </a:r>
          </a:p>
          <a:p>
            <a:pPr algn="ctr">
              <a:lnSpc>
                <a:spcPct val="150000"/>
              </a:lnSpc>
            </a:pPr>
            <a:r>
              <a:rPr lang="de-DE" sz="2800" b="1" dirty="0" smtClean="0"/>
              <a:t>Đó là các gì?</a:t>
            </a:r>
            <a:endParaRPr lang="de-DE" sz="2800" b="1" dirty="0"/>
          </a:p>
        </p:txBody>
      </p:sp>
      <p:sp>
        <p:nvSpPr>
          <p:cNvPr id="5" name="TextBox 4">
            <a:hlinkClick r:id="rId2" action="ppaction://hlinksldjump"/>
          </p:cNvPr>
          <p:cNvSpPr txBox="1"/>
          <p:nvPr/>
        </p:nvSpPr>
        <p:spPr>
          <a:xfrm>
            <a:off x="9284678" y="5838092"/>
            <a:ext cx="12942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ĐÁP ÁN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4131239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9332" y="1313387"/>
            <a:ext cx="4055826" cy="368005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6926" y="1325912"/>
            <a:ext cx="4146918" cy="368005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6" name="TextBox 5">
            <a:hlinkClick r:id="rId4" action="ppaction://hlinksldjump"/>
          </p:cNvPr>
          <p:cNvSpPr txBox="1"/>
          <p:nvPr/>
        </p:nvSpPr>
        <p:spPr>
          <a:xfrm>
            <a:off x="9284678" y="5838092"/>
            <a:ext cx="12942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ĐÁP ÁN</a:t>
            </a:r>
            <a:endParaRPr lang="en-US" sz="24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2442575" y="5248406"/>
            <a:ext cx="68421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ả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nh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7543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69" r="20731"/>
          <a:stretch/>
        </p:blipFill>
        <p:spPr>
          <a:xfrm>
            <a:off x="6090605" y="552518"/>
            <a:ext cx="4074790" cy="489199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53" t="11828" r="27225" b="4283"/>
          <a:stretch/>
        </p:blipFill>
        <p:spPr>
          <a:xfrm>
            <a:off x="1857829" y="590938"/>
            <a:ext cx="3995872" cy="481515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6" name="TextBox 5">
            <a:hlinkClick r:id="rId4" action="ppaction://hlinksldjump"/>
          </p:cNvPr>
          <p:cNvSpPr txBox="1"/>
          <p:nvPr/>
        </p:nvSpPr>
        <p:spPr>
          <a:xfrm>
            <a:off x="9284678" y="5838092"/>
            <a:ext cx="12942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ĐÁP ÁN</a:t>
            </a:r>
            <a:endParaRPr lang="en-US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467627" y="5611660"/>
            <a:ext cx="68421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5504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40237" y="2362174"/>
            <a:ext cx="5049485" cy="15336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dirty="0" smtClean="0">
                <a:latin typeface="Times New Roman" pitchFamily="18" charset="0"/>
                <a:cs typeface="Times New Roman" pitchFamily="18" charset="0"/>
              </a:rPr>
              <a:t>Miệng </a:t>
            </a:r>
            <a:r>
              <a:rPr lang="de-DE" sz="2800" b="1" dirty="0">
                <a:latin typeface="Times New Roman" pitchFamily="18" charset="0"/>
                <a:cs typeface="Times New Roman" pitchFamily="18" charset="0"/>
              </a:rPr>
              <a:t>tròn, có mũ mới vui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de-DE" sz="2800" b="1" dirty="0">
                <a:latin typeface="Times New Roman" pitchFamily="18" charset="0"/>
                <a:cs typeface="Times New Roman" pitchFamily="18" charset="0"/>
              </a:rPr>
              <a:t>Thổi cơm rất giỏi ai ơi cái gì?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endParaRPr lang="en-US" sz="2800" b="1" dirty="0"/>
          </a:p>
        </p:txBody>
      </p:sp>
      <p:sp>
        <p:nvSpPr>
          <p:cNvPr id="5" name="TextBox 4">
            <a:hlinkClick r:id="rId2" action="ppaction://hlinksldjump"/>
          </p:cNvPr>
          <p:cNvSpPr txBox="1"/>
          <p:nvPr/>
        </p:nvSpPr>
        <p:spPr>
          <a:xfrm>
            <a:off x="9284678" y="5838092"/>
            <a:ext cx="12942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ĐÁP ÁN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331506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20143" y="2115911"/>
            <a:ext cx="5736771" cy="2557689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de-DE" sz="3900" dirty="0">
                <a:latin typeface="Times New Roman" pitchFamily="18" charset="0"/>
                <a:cs typeface="Times New Roman" pitchFamily="18" charset="0"/>
              </a:rPr>
              <a:t>Có cánh, không biết </a:t>
            </a:r>
            <a:r>
              <a:rPr lang="de-DE" sz="3900" dirty="0" smtClean="0">
                <a:latin typeface="Times New Roman" pitchFamily="18" charset="0"/>
                <a:cs typeface="Times New Roman" pitchFamily="18" charset="0"/>
              </a:rPr>
              <a:t>bay</a:t>
            </a:r>
            <a:endParaRPr lang="en-US" sz="39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de-DE" sz="3900" dirty="0" smtClean="0">
                <a:latin typeface="Times New Roman" pitchFamily="18" charset="0"/>
                <a:cs typeface="Times New Roman" pitchFamily="18" charset="0"/>
              </a:rPr>
              <a:t>Quay </a:t>
            </a:r>
            <a:r>
              <a:rPr lang="de-DE" sz="3900" dirty="0">
                <a:latin typeface="Times New Roman" pitchFamily="18" charset="0"/>
                <a:cs typeface="Times New Roman" pitchFamily="18" charset="0"/>
              </a:rPr>
              <a:t>như chong chóng</a:t>
            </a:r>
            <a:endParaRPr lang="en-US" sz="39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de-DE" sz="3900" dirty="0" smtClean="0">
                <a:latin typeface="Times New Roman" pitchFamily="18" charset="0"/>
                <a:cs typeface="Times New Roman" pitchFamily="18" charset="0"/>
              </a:rPr>
              <a:t>Làm </a:t>
            </a:r>
            <a:r>
              <a:rPr lang="de-DE" sz="3900" dirty="0">
                <a:latin typeface="Times New Roman" pitchFamily="18" charset="0"/>
                <a:cs typeface="Times New Roman" pitchFamily="18" charset="0"/>
              </a:rPr>
              <a:t>gió xua cái </a:t>
            </a:r>
            <a:r>
              <a:rPr lang="de-DE" sz="3900" dirty="0" smtClean="0">
                <a:latin typeface="Times New Roman" pitchFamily="18" charset="0"/>
                <a:cs typeface="Times New Roman" pitchFamily="18" charset="0"/>
              </a:rPr>
              <a:t>nóng</a:t>
            </a:r>
            <a:endParaRPr lang="en-US" sz="39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de-DE" sz="3900" dirty="0" smtClean="0">
                <a:latin typeface="Times New Roman" pitchFamily="18" charset="0"/>
                <a:cs typeface="Times New Roman" pitchFamily="18" charset="0"/>
              </a:rPr>
              <a:t>Mất </a:t>
            </a:r>
            <a:r>
              <a:rPr lang="de-DE" sz="3900" dirty="0">
                <a:latin typeface="Times New Roman" pitchFamily="18" charset="0"/>
                <a:cs typeface="Times New Roman" pitchFamily="18" charset="0"/>
              </a:rPr>
              <a:t>điện là hết quay</a:t>
            </a:r>
            <a:r>
              <a:rPr lang="de-DE" sz="39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ctr">
              <a:buNone/>
            </a:pPr>
            <a:r>
              <a:rPr lang="de-DE" sz="3900" dirty="0" smtClean="0">
                <a:latin typeface="Times New Roman" pitchFamily="18" charset="0"/>
                <a:cs typeface="Times New Roman" pitchFamily="18" charset="0"/>
              </a:rPr>
              <a:t>Đó là cái gì?</a:t>
            </a:r>
            <a:endParaRPr lang="en-US" sz="39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en-US" dirty="0"/>
          </a:p>
        </p:txBody>
      </p:sp>
      <p:sp>
        <p:nvSpPr>
          <p:cNvPr id="4" name="TextBox 3">
            <a:hlinkClick r:id="rId2" action="ppaction://hlinksldjump"/>
          </p:cNvPr>
          <p:cNvSpPr txBox="1"/>
          <p:nvPr/>
        </p:nvSpPr>
        <p:spPr>
          <a:xfrm>
            <a:off x="9284678" y="5838092"/>
            <a:ext cx="12942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ĐÁP ÁN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563665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29971" y="1186996"/>
            <a:ext cx="7594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de-DE" dirty="0">
                <a:latin typeface="Times New Roman" pitchFamily="18" charset="0"/>
                <a:cs typeface="Times New Roman" pitchFamily="18" charset="0"/>
              </a:rPr>
              <a:t>Bảo tắc mà lại rất thông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de-DE" dirty="0" smtClean="0">
                <a:latin typeface="Times New Roman" pitchFamily="18" charset="0"/>
                <a:cs typeface="Times New Roman" pitchFamily="18" charset="0"/>
              </a:rPr>
              <a:t>Ai </a:t>
            </a:r>
            <a:r>
              <a:rPr lang="de-DE" dirty="0">
                <a:latin typeface="Times New Roman" pitchFamily="18" charset="0"/>
                <a:cs typeface="Times New Roman" pitchFamily="18" charset="0"/>
              </a:rPr>
              <a:t>mà sờ đến lửa hồng lên ngay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de-DE" dirty="0" smtClean="0">
                <a:latin typeface="Times New Roman" pitchFamily="18" charset="0"/>
                <a:cs typeface="Times New Roman" pitchFamily="18" charset="0"/>
              </a:rPr>
              <a:t>Lát </a:t>
            </a:r>
            <a:r>
              <a:rPr lang="de-DE" dirty="0">
                <a:latin typeface="Times New Roman" pitchFamily="18" charset="0"/>
                <a:cs typeface="Times New Roman" pitchFamily="18" charset="0"/>
              </a:rPr>
              <a:t>rồi muốn tắt ấn tay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de-DE" dirty="0" smtClean="0">
                <a:latin typeface="Times New Roman" pitchFamily="18" charset="0"/>
                <a:cs typeface="Times New Roman" pitchFamily="18" charset="0"/>
              </a:rPr>
              <a:t>Thông </a:t>
            </a:r>
            <a:r>
              <a:rPr lang="de-DE" dirty="0">
                <a:latin typeface="Times New Roman" pitchFamily="18" charset="0"/>
                <a:cs typeface="Times New Roman" pitchFamily="18" charset="0"/>
              </a:rPr>
              <a:t>thông tắc tắc suốt ngày lạ không</a:t>
            </a:r>
            <a:r>
              <a:rPr lang="de-DE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0" indent="0" algn="ctr">
              <a:buNone/>
            </a:pPr>
            <a:r>
              <a:rPr lang="de-DE" dirty="0" smtClean="0">
                <a:latin typeface="Times New Roman" pitchFamily="18" charset="0"/>
                <a:cs typeface="Times New Roman" pitchFamily="18" charset="0"/>
              </a:rPr>
              <a:t>Đó là cái gì?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en-US" dirty="0"/>
          </a:p>
        </p:txBody>
      </p:sp>
      <p:sp>
        <p:nvSpPr>
          <p:cNvPr id="4" name="TextBox 3">
            <a:hlinkClick r:id="rId2" action="ppaction://hlinksldjump"/>
          </p:cNvPr>
          <p:cNvSpPr txBox="1"/>
          <p:nvPr/>
        </p:nvSpPr>
        <p:spPr>
          <a:xfrm>
            <a:off x="9284678" y="5838092"/>
            <a:ext cx="19762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ĐÁP ÁN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7379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120" y="560229"/>
            <a:ext cx="10515600" cy="810532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 smtClean="0"/>
              <a:t>CHƯƠNG VII: ĐỒ DÙNG ĐIỆN TRONG GIA ĐÌNH</a:t>
            </a:r>
            <a:endParaRPr lang="en-US" sz="3200" b="1" dirty="0">
              <a:solidFill>
                <a:srgbClr val="00B050"/>
              </a:solidFill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974371274"/>
              </p:ext>
            </p:extLst>
          </p:nvPr>
        </p:nvGraphicFramePr>
        <p:xfrm>
          <a:off x="2690948" y="2227206"/>
          <a:ext cx="7680960" cy="39972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angle 5"/>
          <p:cNvSpPr/>
          <p:nvPr/>
        </p:nvSpPr>
        <p:spPr>
          <a:xfrm>
            <a:off x="1436915" y="3093173"/>
            <a:ext cx="1397725" cy="20621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0"/>
                <a:solidFill>
                  <a:schemeClr val="accent5"/>
                </a:solidFill>
                <a:effectLst>
                  <a:reflection blurRad="6350" stA="53000" endA="300" endPos="35500" dir="5400000" sy="-90000" algn="bl" rotWithShape="0"/>
                </a:effectLst>
                <a:latin typeface="Arial" panose="020B0604020202020204" pitchFamily="34" charset="0"/>
              </a:rPr>
              <a:t>NỘI DUNG BÀI HỌC</a:t>
            </a:r>
            <a:endParaRPr lang="en-US" sz="3200" b="1" cap="none" spc="0" dirty="0">
              <a:ln w="0"/>
              <a:solidFill>
                <a:schemeClr val="accent5"/>
              </a:solidFill>
              <a:effectLst>
                <a:reflection blurRad="6350" stA="53000" endA="300" endPos="35500" dir="5400000" sy="-90000" algn="bl" rotWithShape="0"/>
              </a:effectLst>
              <a:latin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30400" y="1113596"/>
            <a:ext cx="82005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35: </a:t>
            </a:r>
            <a:br>
              <a:rPr lang="en-US" sz="3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2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36: VẬT LIỆU KỸ THUẬT ĐIỆN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2236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5" grpId="0">
        <p:bldAsOne/>
      </p:bldGraphic>
      <p:bldP spid="6" grpId="0"/>
      <p:bldP spid="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1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&quot;/&gt;&lt;property id=&quot;20307&quot; value=&quot;257&quot;/&gt;&lt;/object&gt;&lt;object type=&quot;3&quot; unique_id=&quot;10004&quot;&gt;&lt;property id=&quot;20148&quot; value=&quot;5&quot;/&gt;&lt;property id=&quot;20300&quot; value=&quot;Slide 2&quot;/&gt;&lt;property id=&quot;20307&quot; value=&quot;256&quot;/&gt;&lt;/object&gt;&lt;object type=&quot;3&quot; unique_id=&quot;10005&quot;&gt;&lt;property id=&quot;20148&quot; value=&quot;5&quot;/&gt;&lt;property id=&quot;20300&quot; value=&quot;Slide 3&quot;/&gt;&lt;property id=&quot;20307&quot; value=&quot;264&quot;/&gt;&lt;/object&gt;&lt;object type=&quot;3&quot; unique_id=&quot;10006&quot;&gt;&lt;property id=&quot;20148&quot; value=&quot;5&quot;/&gt;&lt;property id=&quot;20300&quot; value=&quot;Slide 4&quot;/&gt;&lt;property id=&quot;20307&quot; value=&quot;265&quot;/&gt;&lt;/object&gt;&lt;object type=&quot;3&quot; unique_id=&quot;10007&quot;&gt;&lt;property id=&quot;20148&quot; value=&quot;5&quot;/&gt;&lt;property id=&quot;20300&quot; value=&quot;Slide 5&quot;/&gt;&lt;property id=&quot;20307&quot; value=&quot;266&quot;/&gt;&lt;/object&gt;&lt;object type=&quot;3&quot; unique_id=&quot;10008&quot;&gt;&lt;property id=&quot;20148&quot; value=&quot;5&quot;/&gt;&lt;property id=&quot;20300&quot; value=&quot;Slide 6&quot;/&gt;&lt;property id=&quot;20307&quot; value=&quot;267&quot;/&gt;&lt;/object&gt;&lt;object type=&quot;3&quot; unique_id=&quot;10009&quot;&gt;&lt;property id=&quot;20148&quot; value=&quot;5&quot;/&gt;&lt;property id=&quot;20300&quot; value=&quot;Slide 7&quot;/&gt;&lt;property id=&quot;20307&quot; value=&quot;268&quot;/&gt;&lt;/object&gt;&lt;object type=&quot;3&quot; unique_id=&quot;10010&quot;&gt;&lt;property id=&quot;20148&quot; value=&quot;5&quot;/&gt;&lt;property id=&quot;20300&quot; value=&quot;Slide 8&quot;/&gt;&lt;property id=&quot;20307&quot; value=&quot;269&quot;/&gt;&lt;/object&gt;&lt;object type=&quot;3&quot; unique_id=&quot;10011&quot;&gt;&lt;property id=&quot;20148&quot; value=&quot;5&quot;/&gt;&lt;property id=&quot;20300&quot; value=&quot;Slide 9 - &amp;quot;CHƯƠNG VII: ĐỒ DÙNG ĐIỆN TRONG GIA ĐÌNH&amp;quot;&quot;/&gt;&lt;property id=&quot;20307&quot; value=&quot;258&quot;/&gt;&lt;/object&gt;&lt;object type=&quot;3&quot; unique_id=&quot;10012&quot;&gt;&lt;property id=&quot;20148&quot; value=&quot;5&quot;/&gt;&lt;property id=&quot;20300&quot; value=&quot;Slide 10&quot;/&gt;&lt;property id=&quot;20307&quot; value=&quot;260&quot;/&gt;&lt;/object&gt;&lt;object type=&quot;3&quot; unique_id=&quot;10013&quot;&gt;&lt;property id=&quot;20148&quot; value=&quot;5&quot;/&gt;&lt;property id=&quot;20300&quot; value=&quot;Slide 11&quot;/&gt;&lt;property id=&quot;20307&quot; value=&quot;280&quot;/&gt;&lt;/object&gt;&lt;object type=&quot;3&quot; unique_id=&quot;10014&quot;&gt;&lt;property id=&quot;20148&quot; value=&quot;5&quot;/&gt;&lt;property id=&quot;20300&quot; value=&quot;Slide 14&quot;/&gt;&lt;property id=&quot;20307&quot; value=&quot;281&quot;/&gt;&lt;/object&gt;&lt;object type=&quot;3&quot; unique_id=&quot;10017&quot;&gt;&lt;property id=&quot;20148&quot; value=&quot;5&quot;/&gt;&lt;property id=&quot;20300&quot; value=&quot;Slide 15&quot;/&gt;&lt;property id=&quot;20307&quot; value=&quot;259&quot;/&gt;&lt;/object&gt;&lt;object type=&quot;3&quot; unique_id=&quot;10019&quot;&gt;&lt;property id=&quot;20148&quot; value=&quot;5&quot;/&gt;&lt;property id=&quot;20300&quot; value=&quot;Slide 18&quot;/&gt;&lt;property id=&quot;20307&quot; value=&quot;278&quot;/&gt;&lt;/object&gt;&lt;object type=&quot;3&quot; unique_id=&quot;10020&quot;&gt;&lt;property id=&quot;20148&quot; value=&quot;5&quot;/&gt;&lt;property id=&quot;20300&quot; value=&quot;Slide 19&quot;/&gt;&lt;property id=&quot;20307&quot; value=&quot;279&quot;/&gt;&lt;/object&gt;&lt;object type=&quot;3&quot; unique_id=&quot;10022&quot;&gt;&lt;property id=&quot;20148&quot; value=&quot;5&quot;/&gt;&lt;property id=&quot;20300&quot; value=&quot;Slide 21&quot;/&gt;&lt;property id=&quot;20307&quot; value=&quot;263&quot;/&gt;&lt;/object&gt;&lt;object type=&quot;3&quot; unique_id=&quot;10045&quot;&gt;&lt;property id=&quot;20148&quot; value=&quot;5&quot;/&gt;&lt;property id=&quot;20300&quot; value=&quot;Slide 12&quot;/&gt;&lt;property id=&quot;20307&quot; value=&quot;286&quot;/&gt;&lt;/object&gt;&lt;object type=&quot;3&quot; unique_id=&quot;10046&quot;&gt;&lt;property id=&quot;20148&quot; value=&quot;5&quot;/&gt;&lt;property id=&quot;20300&quot; value=&quot;Slide 13&quot;/&gt;&lt;property id=&quot;20307&quot; value=&quot;287&quot;/&gt;&lt;/object&gt;&lt;object type=&quot;3&quot; unique_id=&quot;10047&quot;&gt;&lt;property id=&quot;20148&quot; value=&quot;5&quot;/&gt;&lt;property id=&quot;20300&quot; value=&quot;Slide 16 - &amp;quot;Một số hình ảnh về cấu tạo máy biến áp&amp;quot;&quot;/&gt;&lt;property id=&quot;20307&quot; value=&quot;288&quot;/&gt;&lt;/object&gt;&lt;object type=&quot;3&quot; unique_id=&quot;10048&quot;&gt;&lt;property id=&quot;20148&quot; value=&quot;5&quot;/&gt;&lt;property id=&quot;20300&quot; value=&quot;Slide 17&quot;/&gt;&lt;property id=&quot;20307&quot; value=&quot;284&quot;/&gt;&lt;/object&gt;&lt;object type=&quot;3&quot; unique_id=&quot;10049&quot;&gt;&lt;property id=&quot;20148&quot; value=&quot;5&quot;/&gt;&lt;property id=&quot;20300&quot; value=&quot;Slide 20&quot;/&gt;&lt;property id=&quot;20307&quot; value=&quot;285&quot;/&gt;&lt;/object&gt;&lt;object type=&quot;3&quot; unique_id=&quot;10050&quot;&gt;&lt;property id=&quot;20148&quot; value=&quot;5&quot;/&gt;&lt;property id=&quot;20300&quot; value=&quot;Slide 22&quot;/&gt;&lt;property id=&quot;20307&quot; value=&quot;282&quot;/&gt;&lt;/object&gt;&lt;object type=&quot;3&quot; unique_id=&quot;10051&quot;&gt;&lt;property id=&quot;20148&quot; value=&quot;5&quot;/&gt;&lt;property id=&quot;20300&quot; value=&quot;Slide 23&quot;/&gt;&lt;property id=&quot;20307&quot; value=&quot;283&quot;/&gt;&lt;/object&gt;&lt;/object&gt;&lt;object type=&quot;8&quot; unique_id=&quot;10044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1708</TotalTime>
  <Words>826</Words>
  <Application>Microsoft Office PowerPoint</Application>
  <PresentationFormat>Custom</PresentationFormat>
  <Paragraphs>136</Paragraphs>
  <Slides>23</Slides>
  <Notes>2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CHƯƠNG VII: ĐỒ DÙNG ĐIỆN TRONG GIA ĐÌNH</vt:lpstr>
      <vt:lpstr>PowerPoint Presentation</vt:lpstr>
      <vt:lpstr>PowerPoint Presentation</vt:lpstr>
      <vt:lpstr>PowerPoint Presentation</vt:lpstr>
      <vt:lpstr>PowerPoint Presentation</vt:lpstr>
      <vt:lpstr>Một số hình ảnh về cấu tạo máy biến áp</vt:lpstr>
      <vt:lpstr>HƯỚNG DẪN ĐĂNG NHẬP QUIZIZZ</vt:lpstr>
      <vt:lpstr>1/ Tại sao vàng và bạc dẫn điện rất tốt nhưng ta thấy các loại thiết bị điện rất ít dùng để chế nào các bộ phận dẫn điện?</vt:lpstr>
      <vt:lpstr>PowerPoint Presentation</vt:lpstr>
      <vt:lpstr>PowerPoint Presentation</vt:lpstr>
      <vt:lpstr>2/ Các bộ phận cách điện của các thiết bị điện chủ yếu là dùng nhựa, sứ cách điện rất tốt nhưng lại ít dùng làm bộ phận cách điện?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admin-pc</dc:creator>
  <cp:lastModifiedBy>THCSTH</cp:lastModifiedBy>
  <cp:revision>100</cp:revision>
  <dcterms:created xsi:type="dcterms:W3CDTF">2021-03-14T08:28:59Z</dcterms:created>
  <dcterms:modified xsi:type="dcterms:W3CDTF">2021-04-25T11:35:34Z</dcterms:modified>
</cp:coreProperties>
</file>