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3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4.xml" ContentType="application/vnd.openxmlformats-officedocument.themeOverride+xml"/>
  <Override PartName="/ppt/charts/chart7.xml" ContentType="application/vnd.openxmlformats-officedocument.drawingml.chart+xml"/>
  <Override PartName="/ppt/theme/themeOverride5.xml" ContentType="application/vnd.openxmlformats-officedocument.themeOverride+xml"/>
  <Override PartName="/ppt/charts/chart8.xml" ContentType="application/vnd.openxmlformats-officedocument.drawingml.chart+xml"/>
  <Override PartName="/ppt/theme/themeOverride6.xml" ContentType="application/vnd.openxmlformats-officedocument.themeOverride+xml"/>
  <Override PartName="/ppt/charts/chart9.xml" ContentType="application/vnd.openxmlformats-officedocument.drawingml.chart+xml"/>
  <Override PartName="/ppt/theme/themeOverride7.xml" ContentType="application/vnd.openxmlformats-officedocument.themeOverride+xml"/>
  <Override PartName="/ppt/charts/chart10.xml" ContentType="application/vnd.openxmlformats-officedocument.drawingml.chart+xml"/>
  <Override PartName="/ppt/theme/themeOverride8.xml" ContentType="application/vnd.openxmlformats-officedocument.themeOverride+xml"/>
  <Override PartName="/ppt/charts/chart11.xml" ContentType="application/vnd.openxmlformats-officedocument.drawingml.chart+xml"/>
  <Override PartName="/ppt/theme/themeOverride9.xml" ContentType="application/vnd.openxmlformats-officedocument.themeOverride+xml"/>
  <Override PartName="/ppt/charts/chart12.xml" ContentType="application/vnd.openxmlformats-officedocument.drawingml.chart+xml"/>
  <Override PartName="/ppt/theme/themeOverride10.xml" ContentType="application/vnd.openxmlformats-officedocument.themeOverride+xml"/>
  <Override PartName="/ppt/charts/chart13.xml" ContentType="application/vnd.openxmlformats-officedocument.drawingml.chart+xml"/>
  <Override PartName="/ppt/theme/themeOverride11.xml" ContentType="application/vnd.openxmlformats-officedocument.themeOverride+xml"/>
  <Override PartName="/ppt/charts/chart14.xml" ContentType="application/vnd.openxmlformats-officedocument.drawingml.chart+xml"/>
  <Override PartName="/ppt/theme/themeOverride12.xml" ContentType="application/vnd.openxmlformats-officedocument.themeOverride+xml"/>
  <Override PartName="/ppt/charts/chart15.xml" ContentType="application/vnd.openxmlformats-officedocument.drawingml.chart+xml"/>
  <Override PartName="/ppt/theme/themeOverride13.xml" ContentType="application/vnd.openxmlformats-officedocument.themeOverride+xml"/>
  <Override PartName="/ppt/charts/chart16.xml" ContentType="application/vnd.openxmlformats-officedocument.drawingml.chart+xml"/>
  <Override PartName="/ppt/theme/themeOverride14.xml" ContentType="application/vnd.openxmlformats-officedocument.themeOverride+xml"/>
  <Override PartName="/ppt/charts/chart17.xml" ContentType="application/vnd.openxmlformats-officedocument.drawingml.chart+xml"/>
  <Override PartName="/ppt/theme/themeOverride15.xml" ContentType="application/vnd.openxmlformats-officedocument.themeOverride+xml"/>
  <Override PartName="/ppt/charts/chart18.xml" ContentType="application/vnd.openxmlformats-officedocument.drawingml.chart+xml"/>
  <Override PartName="/ppt/theme/themeOverride16.xml" ContentType="application/vnd.openxmlformats-officedocument.themeOverride+xml"/>
  <Override PartName="/ppt/charts/chart19.xml" ContentType="application/vnd.openxmlformats-officedocument.drawingml.chart+xml"/>
  <Override PartName="/ppt/theme/themeOverride1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887" r:id="rId1"/>
    <p:sldMasterId id="2147483905" r:id="rId2"/>
    <p:sldMasterId id="2147483923" r:id="rId3"/>
  </p:sldMasterIdLst>
  <p:notesMasterIdLst>
    <p:notesMasterId r:id="rId39"/>
  </p:notesMasterIdLst>
  <p:sldIdLst>
    <p:sldId id="309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261" r:id="rId13"/>
    <p:sldId id="304" r:id="rId14"/>
    <p:sldId id="262" r:id="rId15"/>
    <p:sldId id="259" r:id="rId16"/>
    <p:sldId id="263" r:id="rId17"/>
    <p:sldId id="264" r:id="rId18"/>
    <p:sldId id="265" r:id="rId19"/>
    <p:sldId id="305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306" r:id="rId28"/>
    <p:sldId id="307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86" r:id="rId37"/>
    <p:sldId id="308" r:id="rId38"/>
  </p:sldIdLst>
  <p:sldSz cx="12192000" cy="6858000"/>
  <p:notesSz cx="6858000" cy="9144000"/>
  <p:embeddedFontLs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Trebuchet MS" panose="020B0603020202020204" pitchFamily="34" charset="0"/>
      <p:regular r:id="rId44"/>
      <p:bold r:id="rId45"/>
      <p:italic r:id="rId46"/>
      <p:boldItalic r:id="rId47"/>
    </p:embeddedFont>
    <p:embeddedFont>
      <p:font typeface="Wingdings 3" panose="05040102010807070707" pitchFamily="18" charset="2"/>
      <p:regular r:id="rId48"/>
    </p:embeddedFont>
    <p:embeddedFont>
      <p:font typeface="Wingdings 2" panose="05020102010507070707" pitchFamily="18" charset="2"/>
      <p:regular r:id="rId49"/>
    </p:embeddedFont>
    <p:embeddedFont>
      <p:font typeface="Cambria Math" panose="02040503050406030204" pitchFamily="18" charset="0"/>
      <p:regular r:id="rId50"/>
    </p:embeddedFont>
    <p:embeddedFont>
      <p:font typeface="Segoe Print" panose="02000600000000000000" pitchFamily="2" charset="0"/>
      <p:regular r:id="rId51"/>
      <p:bold r:id="rId5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66CCFF"/>
    <a:srgbClr val="BCE8F6"/>
    <a:srgbClr val="A3E0F3"/>
    <a:srgbClr val="81D4EF"/>
    <a:srgbClr val="FF0066"/>
    <a:srgbClr val="FF3399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font" Target="fonts/font2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font" Target="fonts/font10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font" Target="fonts/font5.fntdata"/><Relationship Id="rId52" Type="http://schemas.openxmlformats.org/officeDocument/2006/relationships/font" Target="fonts/font13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font" Target="fonts/font12.fntdata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8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9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10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11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12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4.xlsx"/><Relationship Id="rId1" Type="http://schemas.openxmlformats.org/officeDocument/2006/relationships/themeOverride" Target="../theme/themeOverride13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oleObject" Target="file:///D:\TO&#193;N%20THCS\L&#7898;P%207\%5bCTST%5d%20KHBD%20TO&#193;N%207\BIEU%20DO%20HINH%20QUAT%20TRON.xlsx" TargetMode="External"/><Relationship Id="rId1" Type="http://schemas.openxmlformats.org/officeDocument/2006/relationships/themeOverride" Target="../theme/themeOverride14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15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6.xlsx"/><Relationship Id="rId1" Type="http://schemas.openxmlformats.org/officeDocument/2006/relationships/themeOverride" Target="../theme/themeOverride16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7.xlsx"/><Relationship Id="rId1" Type="http://schemas.openxmlformats.org/officeDocument/2006/relationships/themeOverride" Target="../theme/themeOverride1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5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6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 lệ phần trăm thành phần của đất tốt cho cây trồng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rgbClr val="FFFF00"/>
              </a:solidFill>
              <a:ln w="19050">
                <a:solidFill>
                  <a:srgbClr val="FFFF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4A9-4F79-8C9C-C315FD6F90DD}"/>
              </c:ext>
            </c:extLst>
          </c:dPt>
          <c:dPt>
            <c:idx val="1"/>
            <c:bubble3D val="0"/>
            <c:spPr>
              <a:solidFill>
                <a:srgbClr val="3B9DC4"/>
              </a:solidFill>
              <a:ln w="19050">
                <a:solidFill>
                  <a:srgbClr val="3B9D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4A9-4F79-8C9C-C315FD6F90DD}"/>
              </c:ext>
            </c:extLst>
          </c:dPt>
          <c:dPt>
            <c:idx val="2"/>
            <c:bubble3D val="0"/>
            <c:spPr>
              <a:solidFill>
                <a:srgbClr val="66FF33"/>
              </a:solidFill>
              <a:ln w="19050">
                <a:solidFill>
                  <a:srgbClr val="66FF3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4A9-4F79-8C9C-C315FD6F90DD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19050"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4A9-4F79-8C9C-C315FD6F90DD}"/>
              </c:ext>
            </c:extLst>
          </c:dPt>
          <c:dLbls>
            <c:dLbl>
              <c:idx val="3"/>
              <c:layout>
                <c:manualLayout>
                  <c:x val="4.2171270599999609E-2"/>
                  <c:y val="0.13787744209855166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5036934576093773E-2"/>
                      <c:h val="0.1475852821652163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14A9-4F79-8C9C-C315FD6F90D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200" b="1" i="0" u="none" strike="noStrike" kern="1200" baseline="0">
                    <a:solidFill>
                      <a:schemeClr val="tx1"/>
                    </a:solidFill>
                    <a:latin typeface="UTM Avo" panose="02040603050506020204" pitchFamily="18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Không khí</c:v>
                </c:pt>
                <c:pt idx="1">
                  <c:v>Nước</c:v>
                </c:pt>
                <c:pt idx="2">
                  <c:v>Chất khoáng</c:v>
                </c:pt>
                <c:pt idx="3">
                  <c:v>Chất mùn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30</c:v>
                </c:pt>
                <c:pt idx="2">
                  <c:v>35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4A9-4F79-8C9C-C315FD6F90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757518726575066"/>
          <c:y val="0.3052378727527939"/>
          <c:w val="0.37413797101862928"/>
          <c:h val="0.51771041547373564"/>
        </c:manualLayout>
      </c:layout>
      <c:overlay val="0"/>
      <c:spPr>
        <a:noFill/>
        <a:ln w="127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UTM Avo" panose="02040603050506020204" pitchFamily="18" charset="0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987-4AA7-AC64-6001D5518F8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987-4AA7-AC64-6001D5518F8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987-4AA7-AC64-6001D5518F8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987-4AA7-AC64-6001D5518F85}"/>
              </c:ext>
            </c:extLst>
          </c:dPt>
          <c:cat>
            <c:strRef>
              <c:f>Sheet1!$A$68:$A$71</c:f>
              <c:strCache>
                <c:ptCount val="4"/>
                <c:pt idx="0">
                  <c:v>Ăn uống</c:v>
                </c:pt>
                <c:pt idx="1">
                  <c:v>Giáo dục</c:v>
                </c:pt>
                <c:pt idx="2">
                  <c:v>Điện nước</c:v>
                </c:pt>
                <c:pt idx="3">
                  <c:v>Các khoản khác</c:v>
                </c:pt>
              </c:strCache>
            </c:strRef>
          </c:cat>
          <c:val>
            <c:numRef>
              <c:f>Sheet1!$B$68:$B$71</c:f>
              <c:numCache>
                <c:formatCode>General</c:formatCode>
                <c:ptCount val="4"/>
                <c:pt idx="0">
                  <c:v>4000000</c:v>
                </c:pt>
                <c:pt idx="1">
                  <c:v>2500000</c:v>
                </c:pt>
                <c:pt idx="2">
                  <c:v>1500000</c:v>
                </c:pt>
                <c:pt idx="3">
                  <c:v>2000000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987-4AA7-AC64-6001D5518F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598351131146282"/>
          <c:y val="0.21102423314867327"/>
          <c:w val="0.33680801183407832"/>
          <c:h val="0.646128593642994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>
          <a:latin typeface="UTM Avo" panose="02040603050506020204" pitchFamily="18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BEA-493D-BA16-43EB97A1BCF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BEA-493D-BA16-43EB97A1BCF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BEA-493D-BA16-43EB97A1BCF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BEA-493D-BA16-43EB97A1BCF0}"/>
              </c:ext>
            </c:extLst>
          </c:dPt>
          <c:cat>
            <c:strRef>
              <c:f>Sheet1!$A$84:$A$87</c:f>
              <c:strCache>
                <c:ptCount val="4"/>
                <c:pt idx="0">
                  <c:v>Số và Đại số</c:v>
                </c:pt>
                <c:pt idx="1">
                  <c:v>Hình học và Đo lường</c:v>
                </c:pt>
                <c:pt idx="2">
                  <c:v>Một số yếu tố Thống kê và Xác suất</c:v>
                </c:pt>
                <c:pt idx="3">
                  <c:v>Hoạt động thực hành và trải nghiệm</c:v>
                </c:pt>
              </c:strCache>
            </c:strRef>
          </c:cat>
          <c:val>
            <c:numRef>
              <c:f>Sheet1!$B$84:$B$87</c:f>
              <c:numCache>
                <c:formatCode>General</c:formatCode>
                <c:ptCount val="4"/>
                <c:pt idx="0">
                  <c:v>60</c:v>
                </c:pt>
                <c:pt idx="1">
                  <c:v>50</c:v>
                </c:pt>
                <c:pt idx="2">
                  <c:v>20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BEA-493D-BA16-43EB97A1BC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6967436273855598"/>
          <c:y val="7.554106682683924E-2"/>
          <c:w val="0.42043863161172651"/>
          <c:h val="0.841228129662281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UTM Avo" panose="02040603050506020204" pitchFamily="18" charset="0"/>
        </a:defRPr>
      </a:pPr>
      <a:endParaRPr lang="en-US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BEA-493D-BA16-43EB97A1BCF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BEA-493D-BA16-43EB97A1BCF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BEA-493D-BA16-43EB97A1BCF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BEA-493D-BA16-43EB97A1BCF0}"/>
              </c:ext>
            </c:extLst>
          </c:dPt>
          <c:cat>
            <c:strRef>
              <c:f>Sheet1!$A$84:$A$87</c:f>
              <c:strCache>
                <c:ptCount val="4"/>
                <c:pt idx="0">
                  <c:v>Số và Đại số</c:v>
                </c:pt>
                <c:pt idx="1">
                  <c:v>Hình học và Đo lường</c:v>
                </c:pt>
                <c:pt idx="2">
                  <c:v>Một số yếu tố Thống kê và Xác suất</c:v>
                </c:pt>
                <c:pt idx="3">
                  <c:v>Hoạt động thực hành và trải nghiệm</c:v>
                </c:pt>
              </c:strCache>
            </c:strRef>
          </c:cat>
          <c:val>
            <c:numRef>
              <c:f>Sheet1!$B$84:$B$87</c:f>
              <c:numCache>
                <c:formatCode>General</c:formatCode>
                <c:ptCount val="4"/>
                <c:pt idx="0">
                  <c:v>60</c:v>
                </c:pt>
                <c:pt idx="1">
                  <c:v>50</c:v>
                </c:pt>
                <c:pt idx="2">
                  <c:v>20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BEA-493D-BA16-43EB97A1BC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6967436273855598"/>
          <c:y val="7.554106682683924E-2"/>
          <c:w val="0.42043863161172651"/>
          <c:h val="0.841228129662281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UTM Avo" panose="02040603050506020204" pitchFamily="18" charset="0"/>
        </a:defRPr>
      </a:pPr>
      <a:endParaRPr lang="en-US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 lệ phần trăm thể loại phim yêu thích của 80 học sinh khối lớp 7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0001040410489229"/>
          <c:y val="0.16218677112061725"/>
          <c:w val="0.62640542905109842"/>
          <c:h val="0.5812891138389021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B7D-44A5-B4C8-8D0102C04EF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B7D-44A5-B4C8-8D0102C04EF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B7D-44A5-B4C8-8D0102C04EF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B7D-44A5-B4C8-8D0102C04EF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UTM Avo" panose="02040603050506020204" pitchFamily="18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Sheet1!$A$102:$A$105</c:f>
              <c:strCache>
                <c:ptCount val="4"/>
                <c:pt idx="0">
                  <c:v>Phim hài</c:v>
                </c:pt>
                <c:pt idx="1">
                  <c:v>Phim phiêu lưu, mạo hiểm</c:v>
                </c:pt>
                <c:pt idx="2">
                  <c:v>Phim hình sự</c:v>
                </c:pt>
                <c:pt idx="3">
                  <c:v>Phim hoạt hình</c:v>
                </c:pt>
              </c:strCache>
            </c:strRef>
          </c:cat>
          <c:val>
            <c:numRef>
              <c:f>Sheet1!$B$102:$B$105</c:f>
              <c:numCache>
                <c:formatCode>General</c:formatCode>
                <c:ptCount val="4"/>
                <c:pt idx="0">
                  <c:v>36</c:v>
                </c:pt>
                <c:pt idx="1">
                  <c:v>25</c:v>
                </c:pt>
                <c:pt idx="2">
                  <c:v>25</c:v>
                </c:pt>
                <c:pt idx="3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B7D-44A5-B4C8-8D0102C04E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131034971979853"/>
          <c:y val="0.73892582422190922"/>
          <c:w val="0.59497670899245703"/>
          <c:h val="0.2610741757780907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latin typeface="UTM Avo" panose="02040603050506020204" pitchFamily="18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 lệ phần trăm loại nước uống yêu thích của học sinh lớp 7A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D74-4DC8-9F6C-48F00DDB389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D74-4DC8-9F6C-48F00DDB389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D74-4DC8-9F6C-48F00DDB389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D74-4DC8-9F6C-48F00DDB389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accent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D74-4DC8-9F6C-48F00DDB3899}"/>
              </c:ext>
            </c:extLst>
          </c:dPt>
          <c:dLbls>
            <c:dLbl>
              <c:idx val="0"/>
              <c:layout>
                <c:manualLayout>
                  <c:x val="-0.10129122963181114"/>
                  <c:y val="0.13618452611095855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D74-4DC8-9F6C-48F00DDB3899}"/>
                </c:ext>
              </c:extLst>
            </c:dLbl>
            <c:dLbl>
              <c:idx val="1"/>
              <c:layout>
                <c:manualLayout>
                  <c:x val="-0.1786510523995106"/>
                  <c:y val="9.8906091341038158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D74-4DC8-9F6C-48F00DDB38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UTM Avo" panose="02040603050506020204" pitchFamily="18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Sheet1!$A$118:$A$122</c:f>
              <c:strCache>
                <c:ptCount val="5"/>
                <c:pt idx="0">
                  <c:v>Nước chanh</c:v>
                </c:pt>
                <c:pt idx="1">
                  <c:v>Nước cam</c:v>
                </c:pt>
                <c:pt idx="2">
                  <c:v>Nước suối</c:v>
                </c:pt>
                <c:pt idx="3">
                  <c:v>Trà sữa</c:v>
                </c:pt>
                <c:pt idx="4">
                  <c:v>Sinh tố</c:v>
                </c:pt>
              </c:strCache>
            </c:strRef>
          </c:cat>
          <c:val>
            <c:numRef>
              <c:f>Sheet1!$B$118:$B$122</c:f>
              <c:numCache>
                <c:formatCode>General</c:formatCode>
                <c:ptCount val="5"/>
                <c:pt idx="0">
                  <c:v>10</c:v>
                </c:pt>
                <c:pt idx="1">
                  <c:v>10</c:v>
                </c:pt>
                <c:pt idx="2">
                  <c:v>25</c:v>
                </c:pt>
                <c:pt idx="3">
                  <c:v>30</c:v>
                </c:pt>
                <c:pt idx="4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D74-4DC8-9F6C-48F00DDB38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latin typeface="UTM Avo" panose="02040603050506020204" pitchFamily="18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/>
            </a:pPr>
            <a:r>
              <a:rPr lang="en-US"/>
              <a:t>Tỉ lệ phần trăm loại nước uống yêu thích của học sinh lớp 7A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31A-4B52-BA9B-E2AE0293E4B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31A-4B52-BA9B-E2AE0293E4B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31A-4B52-BA9B-E2AE0293E4B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31A-4B52-BA9B-E2AE0293E4B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accent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31A-4B52-BA9B-E2AE0293E4B6}"/>
              </c:ext>
            </c:extLst>
          </c:dPt>
          <c:dLbls>
            <c:dLbl>
              <c:idx val="0"/>
              <c:layout>
                <c:manualLayout>
                  <c:x val="-0.10129122963181114"/>
                  <c:y val="0.13618452611095855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31A-4B52-BA9B-E2AE0293E4B6}"/>
                </c:ext>
              </c:extLst>
            </c:dLbl>
            <c:dLbl>
              <c:idx val="1"/>
              <c:layout>
                <c:manualLayout>
                  <c:x val="-0.1786510523995106"/>
                  <c:y val="9.8906091341038158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431A-4B52-BA9B-E2AE0293E4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Sheet1!$A$118:$A$122</c:f>
              <c:strCache>
                <c:ptCount val="5"/>
                <c:pt idx="0">
                  <c:v>Nước chanh</c:v>
                </c:pt>
                <c:pt idx="1">
                  <c:v>Nước cam</c:v>
                </c:pt>
                <c:pt idx="2">
                  <c:v>Nước suối</c:v>
                </c:pt>
                <c:pt idx="3">
                  <c:v>Trà sữa</c:v>
                </c:pt>
                <c:pt idx="4">
                  <c:v>Sinh tố</c:v>
                </c:pt>
              </c:strCache>
            </c:strRef>
          </c:cat>
          <c:val>
            <c:numRef>
              <c:f>Sheet1!$B$118:$B$122</c:f>
              <c:numCache>
                <c:formatCode>General</c:formatCode>
                <c:ptCount val="5"/>
                <c:pt idx="0">
                  <c:v>10</c:v>
                </c:pt>
                <c:pt idx="1">
                  <c:v>10</c:v>
                </c:pt>
                <c:pt idx="2">
                  <c:v>25</c:v>
                </c:pt>
                <c:pt idx="3">
                  <c:v>30</c:v>
                </c:pt>
                <c:pt idx="4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31A-4B52-BA9B-E2AE0293E4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/>
            </a:pPr>
            <a:r>
              <a:rPr lang="en-US"/>
              <a:t>Tỉ lệ phần trăm chi tiêu hàng tháng của một gia đình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6E1-45BC-9510-F3AF53560C8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6E1-45BC-9510-F3AF53560C8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6E1-45BC-9510-F3AF53560C8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6E1-45BC-9510-F3AF53560C8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accent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6E1-45BC-9510-F3AF53560C88}"/>
              </c:ext>
            </c:extLst>
          </c:dPt>
          <c:dLbls>
            <c:dLbl>
              <c:idx val="0"/>
              <c:layout>
                <c:manualLayout>
                  <c:x val="-0.15820412139786502"/>
                  <c:y val="0.18210006040917825"/>
                </c:manualLayout>
              </c:layout>
              <c:tx>
                <c:rich>
                  <a:bodyPr/>
                  <a:lstStyle/>
                  <a:p>
                    <a:fld id="{CED7333E-8D91-43D0-BDF8-604C2CE53821}" type="CATEGORYNAME">
                      <a:rPr lang="en-US" smtClean="0"/>
                      <a:pPr/>
                      <a:t>[CATEGORY NAME]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6E1-45BC-9510-F3AF53560C88}"/>
                </c:ext>
              </c:extLst>
            </c:dLbl>
            <c:dLbl>
              <c:idx val="1"/>
              <c:layout>
                <c:manualLayout>
                  <c:x val="-0.16947591385623589"/>
                  <c:y val="-0.1026969939595457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6E1-45BC-9510-F3AF53560C88}"/>
                </c:ext>
              </c:extLst>
            </c:dLbl>
            <c:dLbl>
              <c:idx val="2"/>
              <c:layout>
                <c:manualLayout>
                  <c:x val="0.14067629987021552"/>
                  <c:y val="-9.583686647438961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6E1-45BC-9510-F3AF53560C88}"/>
                </c:ext>
              </c:extLst>
            </c:dLbl>
            <c:dLbl>
              <c:idx val="3"/>
              <c:layout>
                <c:manualLayout>
                  <c:x val="0.18314186819864361"/>
                  <c:y val="6.987552371234104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6E1-45BC-9510-F3AF53560C88}"/>
                </c:ext>
              </c:extLst>
            </c:dLbl>
            <c:dLbl>
              <c:idx val="4"/>
              <c:layout>
                <c:manualLayout>
                  <c:x val="0.10596248800903765"/>
                  <c:y val="0.21158419013452748"/>
                </c:manualLayout>
              </c:layout>
              <c:tx>
                <c:rich>
                  <a:bodyPr/>
                  <a:lstStyle/>
                  <a:p>
                    <a:fld id="{1DEBC7BB-2548-4282-B57A-4D131A0965F7}" type="CATEGORYNAME">
                      <a:rPr lang="en-US" smtClean="0"/>
                      <a:pPr/>
                      <a:t>[CATEGORY NAME]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06E1-45BC-9510-F3AF53560C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Sheet1!$A$186:$A$190</c:f>
              <c:strCache>
                <c:ptCount val="5"/>
                <c:pt idx="0">
                  <c:v>Học hành</c:v>
                </c:pt>
                <c:pt idx="1">
                  <c:v>Ăn uống</c:v>
                </c:pt>
                <c:pt idx="2">
                  <c:v>Mua sắm</c:v>
                </c:pt>
                <c:pt idx="3">
                  <c:v>Đi lại</c:v>
                </c:pt>
                <c:pt idx="4">
                  <c:v>Tiết kiệm</c:v>
                </c:pt>
              </c:strCache>
            </c:strRef>
          </c:cat>
          <c:val>
            <c:numRef>
              <c:f>Sheet1!$B$186:$B$190</c:f>
              <c:numCache>
                <c:formatCode>General</c:formatCode>
                <c:ptCount val="5"/>
                <c:pt idx="0">
                  <c:v>25</c:v>
                </c:pt>
                <c:pt idx="1">
                  <c:v>30</c:v>
                </c:pt>
                <c:pt idx="2">
                  <c:v>15</c:v>
                </c:pt>
                <c:pt idx="3">
                  <c:v>18</c:v>
                </c:pt>
                <c:pt idx="4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6E1-45BC-9510-F3AF53560C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/>
            </a:pPr>
            <a:r>
              <a:rPr lang="en-US"/>
              <a:t>Tỉ lệ phần trăm các môn học yêu thích của 120 học sinh khối lớp 7 </a:t>
            </a:r>
          </a:p>
        </c:rich>
      </c:tx>
      <c:layout>
        <c:manualLayout>
          <c:xMode val="edge"/>
          <c:yMode val="edge"/>
          <c:x val="0.11255952380952379"/>
          <c:y val="2.4316096490015083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2325018779061277"/>
          <c:y val="0.20609834491197906"/>
          <c:w val="0.74072563821650605"/>
          <c:h val="0.7129423313738700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423-4C9D-9052-EA6CFBCC311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423-4C9D-9052-EA6CFBCC311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423-4C9D-9052-EA6CFBCC311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423-4C9D-9052-EA6CFBCC311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accent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423-4C9D-9052-EA6CFBCC311C}"/>
              </c:ext>
            </c:extLst>
          </c:dPt>
          <c:dLbls>
            <c:dLbl>
              <c:idx val="0"/>
              <c:layout>
                <c:manualLayout>
                  <c:x val="-0.20406589801274841"/>
                  <c:y val="0.1255489204546663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423-4C9D-9052-EA6CFBCC311C}"/>
                </c:ext>
              </c:extLst>
            </c:dLbl>
            <c:dLbl>
              <c:idx val="1"/>
              <c:layout>
                <c:manualLayout>
                  <c:x val="-0.19288349015743833"/>
                  <c:y val="-0.1385358821843755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70016869974061"/>
                      <c:h val="0.2019462967695965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6423-4C9D-9052-EA6CFBCC311C}"/>
                </c:ext>
              </c:extLst>
            </c:dLbl>
            <c:dLbl>
              <c:idx val="2"/>
              <c:layout>
                <c:manualLayout>
                  <c:x val="0.19905120980606969"/>
                  <c:y val="-0.121640837380050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919055104424455"/>
                      <c:h val="0.2668025898990837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6423-4C9D-9052-EA6CFBCC311C}"/>
                </c:ext>
              </c:extLst>
            </c:dLbl>
            <c:dLbl>
              <c:idx val="3"/>
              <c:layout>
                <c:manualLayout>
                  <c:x val="9.9638661490472055E-2"/>
                  <c:y val="1.560541989048692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360629994757555"/>
                      <c:h val="0.2010240711912451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6423-4C9D-9052-EA6CFBCC311C}"/>
                </c:ext>
              </c:extLst>
            </c:dLbl>
            <c:dLbl>
              <c:idx val="4"/>
              <c:layout>
                <c:manualLayout>
                  <c:x val="0.22478878333811445"/>
                  <c:y val="0.2377661345911072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864736845705112"/>
                      <c:h val="0.2372944693572496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6423-4C9D-9052-EA6CFBCC31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Sheet1!$A$210:$A$214</c:f>
              <c:strCache>
                <c:ptCount val="5"/>
                <c:pt idx="0">
                  <c:v>Toán </c:v>
                </c:pt>
                <c:pt idx="1">
                  <c:v>Ngữ Văn</c:v>
                </c:pt>
                <c:pt idx="2">
                  <c:v>Khoa học tự nhiên</c:v>
                </c:pt>
                <c:pt idx="3">
                  <c:v>Tiếng Anh</c:v>
                </c:pt>
                <c:pt idx="4">
                  <c:v>Các môn khác</c:v>
                </c:pt>
              </c:strCache>
            </c:strRef>
          </c:cat>
          <c:val>
            <c:numRef>
              <c:f>Sheet1!$B$210:$B$214</c:f>
              <c:numCache>
                <c:formatCode>General</c:formatCode>
                <c:ptCount val="5"/>
                <c:pt idx="0">
                  <c:v>36</c:v>
                </c:pt>
                <c:pt idx="1">
                  <c:v>30</c:v>
                </c:pt>
                <c:pt idx="2">
                  <c:v>18</c:v>
                </c:pt>
                <c:pt idx="3">
                  <c:v>12</c:v>
                </c:pt>
                <c:pt idx="4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423-4C9D-9052-EA6CFBCC31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0697167755991271E-3"/>
          <c:y val="0.96392343841696826"/>
          <c:w val="1.328976034858388E-2"/>
          <c:h val="3.6076561583031755E-2"/>
        </c:manualLayout>
      </c:layout>
      <c:overlay val="1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/>
            </a:pPr>
            <a:r>
              <a:rPr lang="en-US"/>
              <a:t>Tỉ số phần trăm các môn thể thao ưa thích của học sinh khối 7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4226831855642594"/>
          <c:y val="0.19552735952120837"/>
          <c:w val="0.78016690771410402"/>
          <c:h val="0.7621519413588833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4CB-4B03-86AF-11D013F85FF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4CB-4B03-86AF-11D013F85FF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4CB-4B03-86AF-11D013F85FF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4CB-4B03-86AF-11D013F85FF9}"/>
              </c:ext>
            </c:extLst>
          </c:dPt>
          <c:dLbls>
            <c:dLbl>
              <c:idx val="0"/>
              <c:layout>
                <c:manualLayout>
                  <c:x val="-0.16653124646863895"/>
                  <c:y val="0.2323717649673273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786925193028012"/>
                      <c:h val="0.2211654599615935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4CB-4B03-86AF-11D013F85FF9}"/>
                </c:ext>
              </c:extLst>
            </c:dLbl>
            <c:dLbl>
              <c:idx val="1"/>
              <c:layout>
                <c:manualLayout>
                  <c:x val="-0.15759124543918249"/>
                  <c:y val="-0.1217254200283637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898646067545359"/>
                      <c:h val="0.2211654599615935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64CB-4B03-86AF-11D013F85FF9}"/>
                </c:ext>
              </c:extLst>
            </c:dLbl>
            <c:dLbl>
              <c:idx val="2"/>
              <c:layout>
                <c:manualLayout>
                  <c:x val="1.4015596068107419E-2"/>
                  <c:y val="-8.327865981095330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572322175695084"/>
                      <c:h val="0.2722896210923451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64CB-4B03-86AF-11D013F85FF9}"/>
                </c:ext>
              </c:extLst>
            </c:dLbl>
            <c:dLbl>
              <c:idx val="3"/>
              <c:layout>
                <c:manualLayout>
                  <c:x val="0.26608648972505816"/>
                  <c:y val="0.1057603980769622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659263520539924"/>
                      <c:h val="0.2211654599615935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64CB-4B03-86AF-11D013F85F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Sheet1!$A$236:$A$239</c:f>
              <c:strCache>
                <c:ptCount val="4"/>
                <c:pt idx="0">
                  <c:v>Cầu lông</c:v>
                </c:pt>
                <c:pt idx="1">
                  <c:v>Bóng bàn</c:v>
                </c:pt>
                <c:pt idx="2">
                  <c:v>Bóng chuyền</c:v>
                </c:pt>
                <c:pt idx="3">
                  <c:v>Bóng đá</c:v>
                </c:pt>
              </c:strCache>
            </c:strRef>
          </c:cat>
          <c:val>
            <c:numRef>
              <c:f>Sheet1!$B$236:$B$239</c:f>
              <c:numCache>
                <c:formatCode>General</c:formatCode>
                <c:ptCount val="4"/>
                <c:pt idx="0">
                  <c:v>25</c:v>
                </c:pt>
                <c:pt idx="1">
                  <c:v>15</c:v>
                </c:pt>
                <c:pt idx="2">
                  <c:v>20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4CB-4B03-86AF-11D013F85F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9546509745262598"/>
          <c:w val="2.4075676509046538E-2"/>
          <c:h val="4.3664176420208624E-2"/>
        </c:manualLayout>
      </c:layout>
      <c:overlay val="1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accent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D13-446F-ABA5-25C98A4C194D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D13-446F-ABA5-25C98A4C194D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D13-446F-ABA5-25C98A4C194D}"/>
              </c:ext>
            </c:extLst>
          </c:dPt>
          <c:cat>
            <c:strRef>
              <c:f>Sheet1!$A$152:$A$154</c:f>
              <c:strCache>
                <c:ptCount val="3"/>
                <c:pt idx="0">
                  <c:v>Xử lí chất thải sinh hoạt</c:v>
                </c:pt>
                <c:pt idx="1">
                  <c:v>Xử lí chất thải công nghiệp và nguy hại</c:v>
                </c:pt>
                <c:pt idx="2">
                  <c:v>Phương tiện thu gom và vận chuyển chất thải</c:v>
                </c:pt>
              </c:strCache>
            </c:strRef>
          </c:cat>
          <c:val>
            <c:numRef>
              <c:f>Sheet1!$B$152:$B$154</c:f>
              <c:numCache>
                <c:formatCode>General</c:formatCode>
                <c:ptCount val="3"/>
                <c:pt idx="0">
                  <c:v>50</c:v>
                </c:pt>
                <c:pt idx="1">
                  <c:v>40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D13-446F-ABA5-25C98A4C19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3716264029201"/>
          <c:y val="0.3027653775264092"/>
          <c:w val="0.41453887795275585"/>
          <c:h val="0.491210202152231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UTM Avo" panose="02040603050506020204" pitchFamily="18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 lệ phần trăm thành phần của đất tốt cho cây trồng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rgbClr val="FFFF00"/>
              </a:solidFill>
              <a:ln w="19050">
                <a:solidFill>
                  <a:srgbClr val="FFFF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D25-4CBA-A7E8-53D7586978F0}"/>
              </c:ext>
            </c:extLst>
          </c:dPt>
          <c:dPt>
            <c:idx val="1"/>
            <c:bubble3D val="0"/>
            <c:spPr>
              <a:solidFill>
                <a:srgbClr val="3B9DC4"/>
              </a:solidFill>
              <a:ln w="19050">
                <a:solidFill>
                  <a:srgbClr val="3B9D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D25-4CBA-A7E8-53D7586978F0}"/>
              </c:ext>
            </c:extLst>
          </c:dPt>
          <c:dPt>
            <c:idx val="2"/>
            <c:bubble3D val="0"/>
            <c:spPr>
              <a:solidFill>
                <a:srgbClr val="66FF33"/>
              </a:solidFill>
              <a:ln w="19050">
                <a:solidFill>
                  <a:srgbClr val="66FF3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D25-4CBA-A7E8-53D7586978F0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19050"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D25-4CBA-A7E8-53D7586978F0}"/>
              </c:ext>
            </c:extLst>
          </c:dPt>
          <c:dLbls>
            <c:dLbl>
              <c:idx val="3"/>
              <c:layout>
                <c:manualLayout>
                  <c:x val="2.9110746339025273E-2"/>
                  <c:y val="0.12575120154608879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6D25-4CBA-A7E8-53D7586978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200" b="1" i="0" u="none" strike="noStrike" kern="1200" baseline="0">
                    <a:solidFill>
                      <a:schemeClr val="tx1"/>
                    </a:solidFill>
                    <a:latin typeface="UTM Avo" panose="02040603050506020204" pitchFamily="18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Không khí</c:v>
                </c:pt>
                <c:pt idx="1">
                  <c:v>Nước</c:v>
                </c:pt>
                <c:pt idx="2">
                  <c:v>Chất khoáng</c:v>
                </c:pt>
                <c:pt idx="3">
                  <c:v>Chất mùn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30</c:v>
                </c:pt>
                <c:pt idx="2">
                  <c:v>35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D25-4CBA-A7E8-53D7586978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8265405368818268"/>
          <c:y val="0.3052378727527939"/>
          <c:w val="0.39905916143098691"/>
          <c:h val="0.51771041547373564"/>
        </c:manualLayout>
      </c:layout>
      <c:overlay val="0"/>
      <c:spPr>
        <a:noFill/>
        <a:ln w="127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UTM Avo" panose="02040603050506020204" pitchFamily="18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 lệ phần trăm học sinh tham gia các môn thể thao của khối 7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4BD-493F-BB8B-D5E894DE247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4BD-493F-BB8B-D5E894DE247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4BD-493F-BB8B-D5E894DE247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4BD-493F-BB8B-D5E894DE247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accent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4BD-493F-BB8B-D5E894DE247E}"/>
              </c:ext>
            </c:extLst>
          </c:dPt>
          <c:dLbls>
            <c:dLbl>
              <c:idx val="0"/>
              <c:layout>
                <c:manualLayout>
                  <c:x val="-0.1040491453448866"/>
                  <c:y val="0.1715032232137354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4BD-493F-BB8B-D5E894DE247E}"/>
                </c:ext>
              </c:extLst>
            </c:dLbl>
            <c:dLbl>
              <c:idx val="1"/>
              <c:layout>
                <c:manualLayout>
                  <c:x val="-0.17400673522174795"/>
                  <c:y val="-4.357479444254937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4BD-493F-BB8B-D5E894DE247E}"/>
                </c:ext>
              </c:extLst>
            </c:dLbl>
            <c:dLbl>
              <c:idx val="3"/>
              <c:layout>
                <c:manualLayout>
                  <c:x val="0.13913917969989972"/>
                  <c:y val="2.7558108550304614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D4BD-493F-BB8B-D5E894DE247E}"/>
                </c:ext>
              </c:extLst>
            </c:dLbl>
            <c:dLbl>
              <c:idx val="4"/>
              <c:layout>
                <c:manualLayout>
                  <c:x val="0.1240197934295502"/>
                  <c:y val="0.15447535003137719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D4BD-493F-BB8B-D5E894DE247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UTM Avo" panose="02040603050506020204" pitchFamily="18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Sheet1!$A$19:$A$23</c:f>
              <c:strCache>
                <c:ptCount val="5"/>
                <c:pt idx="0">
                  <c:v>Cầu lông</c:v>
                </c:pt>
                <c:pt idx="1">
                  <c:v>Đá cầu</c:v>
                </c:pt>
                <c:pt idx="2">
                  <c:v>Bóng đá</c:v>
                </c:pt>
                <c:pt idx="3">
                  <c:v>Bóng bàn</c:v>
                </c:pt>
                <c:pt idx="4">
                  <c:v>Bơi lội</c:v>
                </c:pt>
              </c:strCache>
            </c:strRef>
          </c:cat>
          <c:val>
            <c:numRef>
              <c:f>Sheet1!$B$19:$B$23</c:f>
              <c:numCache>
                <c:formatCode>General</c:formatCode>
                <c:ptCount val="5"/>
                <c:pt idx="0">
                  <c:v>15</c:v>
                </c:pt>
                <c:pt idx="1">
                  <c:v>25</c:v>
                </c:pt>
                <c:pt idx="2">
                  <c:v>30</c:v>
                </c:pt>
                <c:pt idx="3">
                  <c:v>10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4BD-493F-BB8B-D5E894DE24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1013056984550949"/>
          <c:y val="0.33849628171478563"/>
          <c:w val="0.23954854075292342"/>
          <c:h val="0.493050365806766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latin typeface="UTM Avo" panose="02040603050506020204" pitchFamily="18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 lệ phần trăm học sinh tham gia các môn thể thao của khối 7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4BD-493F-BB8B-D5E894DE247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4BD-493F-BB8B-D5E894DE247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4BD-493F-BB8B-D5E894DE247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4BD-493F-BB8B-D5E894DE247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accent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4BD-493F-BB8B-D5E894DE247E}"/>
              </c:ext>
            </c:extLst>
          </c:dPt>
          <c:dLbls>
            <c:dLbl>
              <c:idx val="0"/>
              <c:layout>
                <c:manualLayout>
                  <c:x val="-0.11480436777537925"/>
                  <c:y val="0.1764599610898466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4BD-493F-BB8B-D5E894DE247E}"/>
                </c:ext>
              </c:extLst>
            </c:dLbl>
            <c:dLbl>
              <c:idx val="1"/>
              <c:layout>
                <c:manualLayout>
                  <c:x val="-0.19243488198519876"/>
                  <c:y val="-4.3788264754104134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4BD-493F-BB8B-D5E894DE247E}"/>
                </c:ext>
              </c:extLst>
            </c:dLbl>
            <c:dLbl>
              <c:idx val="3"/>
              <c:layout>
                <c:manualLayout>
                  <c:x val="9.5423949455916882E-2"/>
                  <c:y val="3.195544153361964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D4BD-493F-BB8B-D5E894DE247E}"/>
                </c:ext>
              </c:extLst>
            </c:dLbl>
            <c:dLbl>
              <c:idx val="4"/>
              <c:layout>
                <c:manualLayout>
                  <c:x val="0.13485933805638148"/>
                  <c:y val="0.17942049435822904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D4BD-493F-BB8B-D5E894DE247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UTM Avo" panose="02040603050506020204" pitchFamily="18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Sheet1!$A$19:$A$23</c:f>
              <c:strCache>
                <c:ptCount val="5"/>
                <c:pt idx="0">
                  <c:v>Cầu lông</c:v>
                </c:pt>
                <c:pt idx="1">
                  <c:v>Đá cầu</c:v>
                </c:pt>
                <c:pt idx="2">
                  <c:v>Bóng đá</c:v>
                </c:pt>
                <c:pt idx="3">
                  <c:v>Bóng bàn</c:v>
                </c:pt>
                <c:pt idx="4">
                  <c:v>Bơi lội</c:v>
                </c:pt>
              </c:strCache>
            </c:strRef>
          </c:cat>
          <c:val>
            <c:numRef>
              <c:f>Sheet1!$B$19:$B$23</c:f>
              <c:numCache>
                <c:formatCode>General</c:formatCode>
                <c:ptCount val="5"/>
                <c:pt idx="0">
                  <c:v>15</c:v>
                </c:pt>
                <c:pt idx="1">
                  <c:v>25</c:v>
                </c:pt>
                <c:pt idx="2">
                  <c:v>30</c:v>
                </c:pt>
                <c:pt idx="3">
                  <c:v>10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4BD-493F-BB8B-D5E894DE24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312937315664699"/>
          <c:y val="0.33849628171478563"/>
          <c:w val="0.29654983596250262"/>
          <c:h val="0.5186146737374580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latin typeface="UTM Avo" panose="02040603050506020204" pitchFamily="18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/>
                </a:solidFill>
                <a:latin typeface="UTM Avo" panose="02040603050506020204" pitchFamily="18" charset="0"/>
                <a:ea typeface="+mn-ea"/>
                <a:cs typeface="+mn-cs"/>
              </a:defRPr>
            </a:pP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7A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2638683472550721"/>
          <c:y val="5.09259259259259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UTM Avo" panose="02040603050506020204" pitchFamily="18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AEE-44F5-8D3A-15FACF210FD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AEE-44F5-8D3A-15FACF210FD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AEE-44F5-8D3A-15FACF210FD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AEE-44F5-8D3A-15FACF210FD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accent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AEE-44F5-8D3A-15FACF210FDA}"/>
              </c:ext>
            </c:extLst>
          </c:dPt>
          <c:dLbls>
            <c:dLbl>
              <c:idx val="0"/>
              <c:layout>
                <c:manualLayout>
                  <c:x val="-0.12308557673243402"/>
                  <c:y val="0.18280863086642388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AEE-44F5-8D3A-15FACF210FDA}"/>
                </c:ext>
              </c:extLst>
            </c:dLbl>
            <c:dLbl>
              <c:idx val="2"/>
              <c:layout>
                <c:manualLayout>
                  <c:x val="0.12807055175945734"/>
                  <c:y val="-0.1155081501516749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AEE-44F5-8D3A-15FACF210FDA}"/>
                </c:ext>
              </c:extLst>
            </c:dLbl>
            <c:dLbl>
              <c:idx val="3"/>
              <c:layout>
                <c:manualLayout>
                  <c:x val="0.14313280344455265"/>
                  <c:y val="2.6407185915113996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AEE-44F5-8D3A-15FACF210FDA}"/>
                </c:ext>
              </c:extLst>
            </c:dLbl>
            <c:dLbl>
              <c:idx val="4"/>
              <c:layout>
                <c:manualLayout>
                  <c:x val="0.12881131577155427"/>
                  <c:y val="0.18280863086642388"/>
                </c:manualLayout>
              </c:layout>
              <c:tx>
                <c:rich>
                  <a:bodyPr/>
                  <a:lstStyle/>
                  <a:p>
                    <a:fld id="{B3739740-C4D1-46F0-8DD6-B7393AFB9F7C}" type="PERCENTAGE">
                      <a: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[PERCENTAGE]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0AEE-44F5-8D3A-15FACF210F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Sheet1!$O$19:$O$23</c:f>
              <c:strCache>
                <c:ptCount val="5"/>
                <c:pt idx="0">
                  <c:v>Cam</c:v>
                </c:pt>
                <c:pt idx="1">
                  <c:v>Dưa hấu</c:v>
                </c:pt>
                <c:pt idx="2">
                  <c:v>Dâu</c:v>
                </c:pt>
                <c:pt idx="3">
                  <c:v>Sầu riêng</c:v>
                </c:pt>
                <c:pt idx="4">
                  <c:v>Xoài</c:v>
                </c:pt>
              </c:strCache>
            </c:strRef>
          </c:cat>
          <c:val>
            <c:numRef>
              <c:f>Sheet1!$P$19:$P$23</c:f>
              <c:numCache>
                <c:formatCode>General</c:formatCode>
                <c:ptCount val="5"/>
                <c:pt idx="0">
                  <c:v>20</c:v>
                </c:pt>
                <c:pt idx="1">
                  <c:v>40</c:v>
                </c:pt>
                <c:pt idx="2">
                  <c:v>10</c:v>
                </c:pt>
                <c:pt idx="3">
                  <c:v>10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AEE-44F5-8D3A-15FACF210F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3402934285303278"/>
          <c:y val="0.28479650976015836"/>
          <c:w val="0.26597065714696727"/>
          <c:h val="0.583964766576071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UTM Avo" panose="02040603050506020204" pitchFamily="18" charset="0"/>
        </a:defRPr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 lệ phần trăm loại trái cây học sinh lớp 7A yêu thích</a:t>
            </a:r>
          </a:p>
        </c:rich>
      </c:tx>
      <c:layout>
        <c:manualLayout>
          <c:xMode val="edge"/>
          <c:yMode val="edge"/>
          <c:x val="0.12638683472550721"/>
          <c:y val="5.09259259259259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AEE-44F5-8D3A-15FACF210FD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AEE-44F5-8D3A-15FACF210FD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AEE-44F5-8D3A-15FACF210FD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AEE-44F5-8D3A-15FACF210FD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accent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AEE-44F5-8D3A-15FACF210FDA}"/>
              </c:ext>
            </c:extLst>
          </c:dPt>
          <c:dLbls>
            <c:dLbl>
              <c:idx val="0"/>
              <c:layout>
                <c:manualLayout>
                  <c:x val="-0.13503717192884787"/>
                  <c:y val="0.1739744143707637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AEE-44F5-8D3A-15FACF210FDA}"/>
                </c:ext>
              </c:extLst>
            </c:dLbl>
            <c:dLbl>
              <c:idx val="1"/>
              <c:layout>
                <c:manualLayout>
                  <c:x val="-0.13723015514233841"/>
                  <c:y val="-0.1778664058446314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AEE-44F5-8D3A-15FACF210FDA}"/>
                </c:ext>
              </c:extLst>
            </c:dLbl>
            <c:dLbl>
              <c:idx val="2"/>
              <c:layout>
                <c:manualLayout>
                  <c:x val="0.14329936569255616"/>
                  <c:y val="-0.12610712264722324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AEE-44F5-8D3A-15FACF210FDA}"/>
                </c:ext>
              </c:extLst>
            </c:dLbl>
            <c:dLbl>
              <c:idx val="3"/>
              <c:layout>
                <c:manualLayout>
                  <c:x val="0.11760692692600046"/>
                  <c:y val="2.8700668748180783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AEE-44F5-8D3A-15FACF210FDA}"/>
                </c:ext>
              </c:extLst>
            </c:dLbl>
            <c:dLbl>
              <c:idx val="4"/>
              <c:layout>
                <c:manualLayout>
                  <c:x val="0.13942158427323673"/>
                  <c:y val="0.16823428062112766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0AEE-44F5-8D3A-15FACF210F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UTM Avo" panose="02040603050506020204" pitchFamily="18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Sheet1!$O$19:$O$23</c:f>
              <c:strCache>
                <c:ptCount val="5"/>
                <c:pt idx="0">
                  <c:v>Cam</c:v>
                </c:pt>
                <c:pt idx="1">
                  <c:v>Dưa hấu</c:v>
                </c:pt>
                <c:pt idx="2">
                  <c:v>Dâu</c:v>
                </c:pt>
                <c:pt idx="3">
                  <c:v>Sầu riêng</c:v>
                </c:pt>
                <c:pt idx="4">
                  <c:v>Xoài</c:v>
                </c:pt>
              </c:strCache>
            </c:strRef>
          </c:cat>
          <c:val>
            <c:numRef>
              <c:f>Sheet1!$P$19:$P$23</c:f>
              <c:numCache>
                <c:formatCode>General</c:formatCode>
                <c:ptCount val="5"/>
                <c:pt idx="0">
                  <c:v>20</c:v>
                </c:pt>
                <c:pt idx="1">
                  <c:v>40</c:v>
                </c:pt>
                <c:pt idx="2">
                  <c:v>10</c:v>
                </c:pt>
                <c:pt idx="3">
                  <c:v>10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AEE-44F5-8D3A-15FACF210F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2257515906208558"/>
          <c:y val="0.32968872581585207"/>
          <c:w val="0.27078128438696236"/>
          <c:h val="0.475695320160092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UTM Avo" panose="02040603050506020204" pitchFamily="18" charset="0"/>
        </a:defRPr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1"/>
          <c:order val="0"/>
          <c:dPt>
            <c:idx val="0"/>
            <c:bubble3D val="0"/>
            <c:spPr>
              <a:ln>
                <a:solidFill>
                  <a:schemeClr val="accent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6584-463B-B7E4-B5C67F04E03F}"/>
              </c:ext>
            </c:extLst>
          </c:dPt>
          <c:dPt>
            <c:idx val="1"/>
            <c:bubble3D val="0"/>
            <c:spPr>
              <a:ln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6584-463B-B7E4-B5C67F04E03F}"/>
              </c:ext>
            </c:extLst>
          </c:dPt>
          <c:dPt>
            <c:idx val="2"/>
            <c:bubble3D val="0"/>
            <c:spPr>
              <a:ln>
                <a:solidFill>
                  <a:schemeClr val="accent3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6584-463B-B7E4-B5C67F04E03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6584-463B-B7E4-B5C67F04E03F}"/>
              </c:ext>
            </c:extLst>
          </c:dPt>
          <c:cat>
            <c:strRef>
              <c:f>Sheet1!$O$2:$O$5</c:f>
              <c:strCache>
                <c:ptCount val="4"/>
                <c:pt idx="0">
                  <c:v>Tốt</c:v>
                </c:pt>
                <c:pt idx="1">
                  <c:v>Khá</c:v>
                </c:pt>
                <c:pt idx="2">
                  <c:v>Đạt </c:v>
                </c:pt>
                <c:pt idx="3">
                  <c:v>Chưa đạt</c:v>
                </c:pt>
              </c:strCache>
            </c:strRef>
          </c:cat>
          <c:val>
            <c:numRef>
              <c:f>Sheet1!$P$2:$P$5</c:f>
              <c:numCache>
                <c:formatCode>General</c:formatCode>
                <c:ptCount val="4"/>
                <c:pt idx="0">
                  <c:v>10</c:v>
                </c:pt>
                <c:pt idx="1">
                  <c:v>45</c:v>
                </c:pt>
                <c:pt idx="2">
                  <c:v>25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584-463B-B7E4-B5C67F04E03F}"/>
            </c:ext>
          </c:extLst>
        </c:ser>
        <c:ser>
          <c:idx val="2"/>
          <c:order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6584-463B-B7E4-B5C67F04E03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6584-463B-B7E4-B5C67F04E03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6584-463B-B7E4-B5C67F04E03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6584-463B-B7E4-B5C67F04E03F}"/>
              </c:ext>
            </c:extLst>
          </c:dPt>
          <c:cat>
            <c:strRef>
              <c:f>Sheet1!$O$2:$O$5</c:f>
              <c:strCache>
                <c:ptCount val="4"/>
                <c:pt idx="0">
                  <c:v>Tốt</c:v>
                </c:pt>
                <c:pt idx="1">
                  <c:v>Khá</c:v>
                </c:pt>
                <c:pt idx="2">
                  <c:v>Đạt </c:v>
                </c:pt>
                <c:pt idx="3">
                  <c:v>Chưa đạt</c:v>
                </c:pt>
              </c:strCache>
            </c:strRef>
          </c:cat>
          <c:val>
            <c:numRef>
              <c:f>Sheet1!$P$2:$P$5</c:f>
              <c:numCache>
                <c:formatCode>General</c:formatCode>
                <c:ptCount val="4"/>
                <c:pt idx="0">
                  <c:v>10</c:v>
                </c:pt>
                <c:pt idx="1">
                  <c:v>45</c:v>
                </c:pt>
                <c:pt idx="2">
                  <c:v>25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6584-463B-B7E4-B5C67F04E03F}"/>
            </c:ext>
          </c:extLst>
        </c:ser>
        <c:ser>
          <c:idx val="3"/>
          <c:order val="2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6584-463B-B7E4-B5C67F04E03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6584-463B-B7E4-B5C67F04E03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6584-463B-B7E4-B5C67F04E03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6584-463B-B7E4-B5C67F04E03F}"/>
              </c:ext>
            </c:extLst>
          </c:dPt>
          <c:cat>
            <c:strRef>
              <c:f>Sheet1!$O$2:$O$5</c:f>
              <c:strCache>
                <c:ptCount val="4"/>
                <c:pt idx="0">
                  <c:v>Tốt</c:v>
                </c:pt>
                <c:pt idx="1">
                  <c:v>Khá</c:v>
                </c:pt>
                <c:pt idx="2">
                  <c:v>Đạt </c:v>
                </c:pt>
                <c:pt idx="3">
                  <c:v>Chưa đạt</c:v>
                </c:pt>
              </c:strCache>
            </c:strRef>
          </c:cat>
          <c:val>
            <c:numRef>
              <c:f>Sheet1!$P$2:$P$5</c:f>
              <c:numCache>
                <c:formatCode>General</c:formatCode>
                <c:ptCount val="4"/>
                <c:pt idx="0">
                  <c:v>10</c:v>
                </c:pt>
                <c:pt idx="1">
                  <c:v>45</c:v>
                </c:pt>
                <c:pt idx="2">
                  <c:v>25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6584-463B-B7E4-B5C67F04E03F}"/>
            </c:ext>
          </c:extLst>
        </c:ser>
        <c:ser>
          <c:idx val="0"/>
          <c:order val="3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C-6584-463B-B7E4-B5C67F04E03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E-6584-463B-B7E4-B5C67F04E03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0-6584-463B-B7E4-B5C67F04E03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2-6584-463B-B7E4-B5C67F04E03F}"/>
              </c:ext>
            </c:extLst>
          </c:dPt>
          <c:cat>
            <c:strRef>
              <c:f>Sheet1!$O$2:$O$5</c:f>
              <c:strCache>
                <c:ptCount val="4"/>
                <c:pt idx="0">
                  <c:v>Tốt</c:v>
                </c:pt>
                <c:pt idx="1">
                  <c:v>Khá</c:v>
                </c:pt>
                <c:pt idx="2">
                  <c:v>Đạt </c:v>
                </c:pt>
                <c:pt idx="3">
                  <c:v>Chưa đạt</c:v>
                </c:pt>
              </c:strCache>
            </c:strRef>
          </c:cat>
          <c:val>
            <c:numRef>
              <c:f>Sheet1!$P$2:$P$5</c:f>
              <c:numCache>
                <c:formatCode>General</c:formatCode>
                <c:ptCount val="4"/>
                <c:pt idx="0">
                  <c:v>10</c:v>
                </c:pt>
                <c:pt idx="1">
                  <c:v>45</c:v>
                </c:pt>
                <c:pt idx="2">
                  <c:v>25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3-6584-463B-B7E4-B5C67F04E0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UTM Avo" panose="02040603050506020204" pitchFamily="18" charset="0"/>
        </a:defRPr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/>
            </a:pPr>
            <a:r>
              <a:rPr lang="en-US"/>
              <a:t>Tỉ lệ phần trăm xếp loại học lực của học sinh khối 7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1"/>
          <c:order val="0"/>
          <c:dPt>
            <c:idx val="0"/>
            <c:bubble3D val="0"/>
            <c:spPr>
              <a:ln>
                <a:solidFill>
                  <a:schemeClr val="accent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D0E6-4083-9000-939151AEA05F}"/>
              </c:ext>
            </c:extLst>
          </c:dPt>
          <c:dPt>
            <c:idx val="1"/>
            <c:bubble3D val="0"/>
            <c:spPr>
              <a:ln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0E6-4083-9000-939151AEA05F}"/>
              </c:ext>
            </c:extLst>
          </c:dPt>
          <c:dPt>
            <c:idx val="2"/>
            <c:bubble3D val="0"/>
            <c:spPr>
              <a:ln>
                <a:solidFill>
                  <a:schemeClr val="accent3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D0E6-4083-9000-939151AEA05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D0E6-4083-9000-939151AEA05F}"/>
              </c:ext>
            </c:extLst>
          </c:dPt>
          <c:dLbls>
            <c:dLbl>
              <c:idx val="0"/>
              <c:layout>
                <c:manualLayout>
                  <c:x val="-7.5633854189800509E-2"/>
                  <c:y val="0.15391550202903215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0E6-4083-9000-939151AEA05F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Sheet1!$O$2:$O$5</c:f>
              <c:strCache>
                <c:ptCount val="4"/>
                <c:pt idx="0">
                  <c:v>Tốt</c:v>
                </c:pt>
                <c:pt idx="1">
                  <c:v>Khá</c:v>
                </c:pt>
                <c:pt idx="2">
                  <c:v>Đạt </c:v>
                </c:pt>
                <c:pt idx="3">
                  <c:v>Chưa đạt</c:v>
                </c:pt>
              </c:strCache>
            </c:strRef>
          </c:cat>
          <c:val>
            <c:numRef>
              <c:f>Sheet1!$P$2:$P$5</c:f>
              <c:numCache>
                <c:formatCode>General</c:formatCode>
                <c:ptCount val="4"/>
                <c:pt idx="0">
                  <c:v>10</c:v>
                </c:pt>
                <c:pt idx="1">
                  <c:v>45</c:v>
                </c:pt>
                <c:pt idx="2">
                  <c:v>25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0E6-4083-9000-939151AEA05F}"/>
            </c:ext>
          </c:extLst>
        </c:ser>
        <c:ser>
          <c:idx val="2"/>
          <c:order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D0E6-4083-9000-939151AEA05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D0E6-4083-9000-939151AEA05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D0E6-4083-9000-939151AEA05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D0E6-4083-9000-939151AEA05F}"/>
              </c:ext>
            </c:extLst>
          </c:dPt>
          <c:cat>
            <c:strRef>
              <c:f>Sheet1!$O$2:$O$5</c:f>
              <c:strCache>
                <c:ptCount val="4"/>
                <c:pt idx="0">
                  <c:v>Tốt</c:v>
                </c:pt>
                <c:pt idx="1">
                  <c:v>Khá</c:v>
                </c:pt>
                <c:pt idx="2">
                  <c:v>Đạt </c:v>
                </c:pt>
                <c:pt idx="3">
                  <c:v>Chưa đạt</c:v>
                </c:pt>
              </c:strCache>
            </c:strRef>
          </c:cat>
          <c:val>
            <c:numRef>
              <c:f>Sheet1!$P$2:$P$5</c:f>
              <c:numCache>
                <c:formatCode>General</c:formatCode>
                <c:ptCount val="4"/>
                <c:pt idx="0">
                  <c:v>10</c:v>
                </c:pt>
                <c:pt idx="1">
                  <c:v>45</c:v>
                </c:pt>
                <c:pt idx="2">
                  <c:v>25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D0E6-4083-9000-939151AEA05F}"/>
            </c:ext>
          </c:extLst>
        </c:ser>
        <c:ser>
          <c:idx val="3"/>
          <c:order val="2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D0E6-4083-9000-939151AEA05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D0E6-4083-9000-939151AEA05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D0E6-4083-9000-939151AEA05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D0E6-4083-9000-939151AEA05F}"/>
              </c:ext>
            </c:extLst>
          </c:dPt>
          <c:cat>
            <c:strRef>
              <c:f>Sheet1!$O$2:$O$5</c:f>
              <c:strCache>
                <c:ptCount val="4"/>
                <c:pt idx="0">
                  <c:v>Tốt</c:v>
                </c:pt>
                <c:pt idx="1">
                  <c:v>Khá</c:v>
                </c:pt>
                <c:pt idx="2">
                  <c:v>Đạt </c:v>
                </c:pt>
                <c:pt idx="3">
                  <c:v>Chưa đạt</c:v>
                </c:pt>
              </c:strCache>
            </c:strRef>
          </c:cat>
          <c:val>
            <c:numRef>
              <c:f>Sheet1!$P$2:$P$5</c:f>
              <c:numCache>
                <c:formatCode>General</c:formatCode>
                <c:ptCount val="4"/>
                <c:pt idx="0">
                  <c:v>10</c:v>
                </c:pt>
                <c:pt idx="1">
                  <c:v>45</c:v>
                </c:pt>
                <c:pt idx="2">
                  <c:v>25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D0E6-4083-9000-939151AEA05F}"/>
            </c:ext>
          </c:extLst>
        </c:ser>
        <c:ser>
          <c:idx val="0"/>
          <c:order val="3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C-D0E6-4083-9000-939151AEA05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E-D0E6-4083-9000-939151AEA05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0-D0E6-4083-9000-939151AEA05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2-D0E6-4083-9000-939151AEA05F}"/>
              </c:ext>
            </c:extLst>
          </c:dPt>
          <c:cat>
            <c:strRef>
              <c:f>Sheet1!$O$2:$O$5</c:f>
              <c:strCache>
                <c:ptCount val="4"/>
                <c:pt idx="0">
                  <c:v>Tốt</c:v>
                </c:pt>
                <c:pt idx="1">
                  <c:v>Khá</c:v>
                </c:pt>
                <c:pt idx="2">
                  <c:v>Đạt </c:v>
                </c:pt>
                <c:pt idx="3">
                  <c:v>Chưa đạt</c:v>
                </c:pt>
              </c:strCache>
            </c:strRef>
          </c:cat>
          <c:val>
            <c:numRef>
              <c:f>Sheet1!$P$2:$P$5</c:f>
              <c:numCache>
                <c:formatCode>General</c:formatCode>
                <c:ptCount val="4"/>
                <c:pt idx="0">
                  <c:v>10</c:v>
                </c:pt>
                <c:pt idx="1">
                  <c:v>45</c:v>
                </c:pt>
                <c:pt idx="2">
                  <c:v>25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3-D0E6-4083-9000-939151AEA0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6717583822181503"/>
          <c:y val="0.36736097217118524"/>
          <c:w val="0.2952250185868992"/>
          <c:h val="0.49036095351673742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 sz="1900">
                <a:solidFill>
                  <a:srgbClr val="FFFFFF"/>
                </a:solidFill>
              </a:defRPr>
            </a:pPr>
            <a:r>
              <a:rPr lang="en-US" sz="1900">
                <a:solidFill>
                  <a:srgbClr val="FFFFFF"/>
                </a:solidFill>
              </a:rPr>
              <a:t>Tỉ lệ phần trăm các loại trái cây được giao cho cửa hàng A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1"/>
          <c:order val="0"/>
          <c:spPr>
            <a:ln>
              <a:noFill/>
            </a:ln>
          </c:spPr>
          <c:dPt>
            <c:idx val="0"/>
            <c:bubble3D val="0"/>
            <c:spPr>
              <a:ln>
                <a:solidFill>
                  <a:schemeClr val="accent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9CB-4097-998D-E65275B0E819}"/>
              </c:ext>
            </c:extLst>
          </c:dPt>
          <c:dPt>
            <c:idx val="1"/>
            <c:bubble3D val="0"/>
            <c:spPr>
              <a:ln>
                <a:solidFill>
                  <a:schemeClr val="accent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A9CB-4097-998D-E65275B0E819}"/>
              </c:ext>
            </c:extLst>
          </c:dPt>
          <c:dPt>
            <c:idx val="2"/>
            <c:bubble3D val="0"/>
            <c:spPr>
              <a:ln>
                <a:solidFill>
                  <a:schemeClr val="accent3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A9CB-4097-998D-E65275B0E819}"/>
              </c:ext>
            </c:extLst>
          </c:dPt>
          <c:dPt>
            <c:idx val="3"/>
            <c:bubble3D val="0"/>
            <c:spPr>
              <a:ln>
                <a:solidFill>
                  <a:schemeClr val="accent4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A9CB-4097-998D-E65275B0E819}"/>
              </c:ext>
            </c:extLst>
          </c:dPt>
          <c:cat>
            <c:strRef>
              <c:f>Sheet1!$A$52:$A$55</c:f>
              <c:strCache>
                <c:ptCount val="4"/>
                <c:pt idx="0">
                  <c:v>Cam</c:v>
                </c:pt>
                <c:pt idx="1">
                  <c:v>Xoài</c:v>
                </c:pt>
                <c:pt idx="2">
                  <c:v>Bưởi</c:v>
                </c:pt>
                <c:pt idx="3">
                  <c:v>Mít</c:v>
                </c:pt>
              </c:strCache>
            </c:strRef>
          </c:cat>
          <c:val>
            <c:numRef>
              <c:f>Sheet1!$B$52:$B$55</c:f>
              <c:numCache>
                <c:formatCode>General</c:formatCode>
                <c:ptCount val="4"/>
                <c:pt idx="0">
                  <c:v>120</c:v>
                </c:pt>
                <c:pt idx="1">
                  <c:v>60</c:v>
                </c:pt>
                <c:pt idx="2">
                  <c:v>48</c:v>
                </c:pt>
                <c:pt idx="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9CB-4097-998D-E65275B0E819}"/>
            </c:ext>
          </c:extLst>
        </c:ser>
        <c:ser>
          <c:idx val="0"/>
          <c:order val="1"/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A9CB-4097-998D-E65275B0E81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A9CB-4097-998D-E65275B0E81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A9CB-4097-998D-E65275B0E81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A9CB-4097-998D-E65275B0E819}"/>
              </c:ext>
            </c:extLst>
          </c:dPt>
          <c:dLbls>
            <c:dLbl>
              <c:idx val="3"/>
              <c:layout>
                <c:manualLayout>
                  <c:x val="2.5089457567803973E-2"/>
                  <c:y val="0.12988954505686789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A9CB-4097-998D-E65275B0E8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Sheet1!$A$52:$A$55</c:f>
              <c:strCache>
                <c:ptCount val="4"/>
                <c:pt idx="0">
                  <c:v>Cam</c:v>
                </c:pt>
                <c:pt idx="1">
                  <c:v>Xoài</c:v>
                </c:pt>
                <c:pt idx="2">
                  <c:v>Bưởi</c:v>
                </c:pt>
                <c:pt idx="3">
                  <c:v>Mít</c:v>
                </c:pt>
              </c:strCache>
            </c:strRef>
          </c:cat>
          <c:val>
            <c:numRef>
              <c:f>Sheet1!$B$52:$B$55</c:f>
              <c:numCache>
                <c:formatCode>General</c:formatCode>
                <c:ptCount val="4"/>
                <c:pt idx="0">
                  <c:v>120</c:v>
                </c:pt>
                <c:pt idx="1">
                  <c:v>60</c:v>
                </c:pt>
                <c:pt idx="2">
                  <c:v>48</c:v>
                </c:pt>
                <c:pt idx="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A9CB-4097-998D-E65275B0E8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4083518710839324"/>
          <c:y val="0.3465310586176728"/>
          <c:w val="0.22113836953554702"/>
          <c:h val="0.51188511445706275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 sz="20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>
          <a:latin typeface="UTM Avo" panose="02040603050506020204" pitchFamily="18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04AB4-01CD-4409-973A-7D926F2CCC70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F237EE-7337-434E-9446-AC5FA8C06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198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760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030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29146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214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238781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6997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123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1377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3532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328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835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3638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4124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8170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7322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7981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8445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1040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3390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5829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075606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028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380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46021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3946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468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8161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5031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92278F"/>
                </a:solidFill>
              </a:rPr>
              <a:pPr/>
              <a:t>‹#›</a:t>
            </a:fld>
            <a:endParaRPr lang="en-US">
              <a:solidFill>
                <a:srgbClr val="9227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3751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92278F"/>
                </a:solidFill>
              </a:rPr>
              <a:pPr/>
              <a:t>‹#›</a:t>
            </a:fld>
            <a:endParaRPr lang="en-US">
              <a:solidFill>
                <a:srgbClr val="9227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92278F"/>
                </a:solidFill>
              </a:rPr>
              <a:pPr/>
              <a:t>‹#›</a:t>
            </a:fld>
            <a:endParaRPr lang="en-US">
              <a:solidFill>
                <a:srgbClr val="9227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1185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92278F"/>
                </a:solidFill>
              </a:rPr>
              <a:pPr/>
              <a:t>‹#›</a:t>
            </a:fld>
            <a:endParaRPr lang="en-US">
              <a:solidFill>
                <a:srgbClr val="9227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7470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92278F"/>
                </a:solidFill>
              </a:rPr>
              <a:pPr/>
              <a:t>‹#›</a:t>
            </a:fld>
            <a:endParaRPr lang="en-US">
              <a:solidFill>
                <a:srgbClr val="9227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773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1623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92278F"/>
                </a:solidFill>
              </a:rPr>
              <a:pPr/>
              <a:t>‹#›</a:t>
            </a:fld>
            <a:endParaRPr lang="en-US">
              <a:solidFill>
                <a:srgbClr val="9227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6712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92278F"/>
                </a:solidFill>
              </a:rPr>
              <a:pPr/>
              <a:t>‹#›</a:t>
            </a:fld>
            <a:endParaRPr lang="en-US">
              <a:solidFill>
                <a:srgbClr val="9227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6710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92278F"/>
                </a:solidFill>
              </a:rPr>
              <a:pPr/>
              <a:t>‹#›</a:t>
            </a:fld>
            <a:endParaRPr lang="en-US">
              <a:solidFill>
                <a:srgbClr val="9227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3793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92278F"/>
                </a:solidFill>
              </a:rPr>
              <a:pPr/>
              <a:t>‹#›</a:t>
            </a:fld>
            <a:endParaRPr lang="en-US">
              <a:solidFill>
                <a:srgbClr val="92278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6746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92278F"/>
                </a:solidFill>
              </a:rPr>
              <a:pPr/>
              <a:t>‹#›</a:t>
            </a:fld>
            <a:endParaRPr lang="en-US">
              <a:solidFill>
                <a:srgbClr val="9227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0550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92278F"/>
                </a:solidFill>
              </a:rPr>
              <a:pPr/>
              <a:t>‹#›</a:t>
            </a:fld>
            <a:endParaRPr lang="en-US">
              <a:solidFill>
                <a:srgbClr val="92278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92278F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92278F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22500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92278F"/>
                </a:solidFill>
              </a:rPr>
              <a:pPr/>
              <a:t>‹#›</a:t>
            </a:fld>
            <a:endParaRPr lang="en-US">
              <a:solidFill>
                <a:srgbClr val="9227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7537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92278F"/>
                </a:solidFill>
              </a:rPr>
              <a:pPr/>
              <a:t>‹#›</a:t>
            </a:fld>
            <a:endParaRPr lang="en-US">
              <a:solidFill>
                <a:srgbClr val="92278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92278F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92278F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850477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92278F"/>
                </a:solidFill>
              </a:rPr>
              <a:pPr/>
              <a:t>‹#›</a:t>
            </a:fld>
            <a:endParaRPr lang="en-US">
              <a:solidFill>
                <a:srgbClr val="9227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20895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92278F"/>
                </a:solidFill>
              </a:rPr>
              <a:pPr/>
              <a:t>‹#›</a:t>
            </a:fld>
            <a:endParaRPr lang="en-US">
              <a:solidFill>
                <a:srgbClr val="9227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508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0340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92278F"/>
                </a:solidFill>
              </a:rPr>
              <a:pPr/>
              <a:t>‹#›</a:t>
            </a:fld>
            <a:endParaRPr lang="en-US">
              <a:solidFill>
                <a:srgbClr val="9227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190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>
                <a:solidFill>
                  <a:srgbClr val="92278F"/>
                </a:solidFill>
              </a:rPr>
              <a:pPr/>
              <a:t>‹#›</a:t>
            </a:fld>
            <a:endParaRPr lang="en-US">
              <a:solidFill>
                <a:srgbClr val="9227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19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923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708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375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5903-B732-481B-AD14-BEAF9480836E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62905-3BE4-4E0B-BAA8-514E87451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307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A5903-B732-481B-AD14-BEAF9480836E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8362905-3BE4-4E0B-BAA8-514E87451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785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  <p:sldLayoutId id="2147483899" r:id="rId12"/>
    <p:sldLayoutId id="2147483900" r:id="rId13"/>
    <p:sldLayoutId id="2147483901" r:id="rId14"/>
    <p:sldLayoutId id="2147483902" r:id="rId15"/>
    <p:sldLayoutId id="2147483903" r:id="rId16"/>
    <p:sldLayoutId id="214748390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8362905-3BE4-4E0B-BAA8-514E874519E7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677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  <p:sldLayoutId id="2147483917" r:id="rId12"/>
    <p:sldLayoutId id="2147483918" r:id="rId13"/>
    <p:sldLayoutId id="2147483919" r:id="rId14"/>
    <p:sldLayoutId id="2147483920" r:id="rId15"/>
    <p:sldLayoutId id="2147483921" r:id="rId16"/>
    <p:sldLayoutId id="214748392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A5903-B732-481B-AD14-BEAF948083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8362905-3BE4-4E0B-BAA8-514E874519E7}" type="slidenum">
              <a:rPr lang="en-US" smtClean="0">
                <a:solidFill>
                  <a:srgbClr val="92278F"/>
                </a:solidFill>
              </a:rPr>
              <a:pPr/>
              <a:t>‹#›</a:t>
            </a:fld>
            <a:endParaRPr lang="en-US">
              <a:solidFill>
                <a:srgbClr val="9227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817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  <p:sldLayoutId id="2147483935" r:id="rId12"/>
    <p:sldLayoutId id="2147483936" r:id="rId13"/>
    <p:sldLayoutId id="2147483937" r:id="rId14"/>
    <p:sldLayoutId id="2147483938" r:id="rId15"/>
    <p:sldLayoutId id="2147483939" r:id="rId16"/>
    <p:sldLayoutId id="214748394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4.xml"/><Relationship Id="rId4" Type="http://schemas.openxmlformats.org/officeDocument/2006/relationships/chart" Target="../charts/char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7" Type="http://schemas.openxmlformats.org/officeDocument/2006/relationships/image" Target="../media/image15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40.png"/><Relationship Id="rId5" Type="http://schemas.openxmlformats.org/officeDocument/2006/relationships/image" Target="../media/image130.png"/><Relationship Id="rId4" Type="http://schemas.openxmlformats.org/officeDocument/2006/relationships/image" Target="../media/image1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8.tm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9.tmp"/><Relationship Id="rId4" Type="http://schemas.openxmlformats.org/officeDocument/2006/relationships/image" Target="../media/image18.tmp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1.xml"/><Relationship Id="rId4" Type="http://schemas.openxmlformats.org/officeDocument/2006/relationships/chart" Target="../charts/char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3.png"/><Relationship Id="rId5" Type="http://schemas.openxmlformats.org/officeDocument/2006/relationships/chart" Target="../charts/chart16.xml"/><Relationship Id="rId4" Type="http://schemas.openxmlformats.org/officeDocument/2006/relationships/image" Target="../media/image2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3.png"/><Relationship Id="rId5" Type="http://schemas.openxmlformats.org/officeDocument/2006/relationships/chart" Target="../charts/chart17.xml"/><Relationship Id="rId4" Type="http://schemas.openxmlformats.org/officeDocument/2006/relationships/image" Target="../media/image2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1.xml"/><Relationship Id="rId6" Type="http://schemas.openxmlformats.org/officeDocument/2006/relationships/chart" Target="../charts/chart18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mp"/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67675" y="5220081"/>
            <a:ext cx="76755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GV: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THCS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17431" y="991674"/>
            <a:ext cx="81523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 7 – ĐẠI SỐ</a:t>
            </a:r>
            <a:endParaRPr lang="en-US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16795" y="2730321"/>
            <a:ext cx="85773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4: BIỂU ĐỒ HÌNH QUẠT TRÒN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01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522D10C-F3E4-4FC9-9CBA-9E3F2C3A6051}"/>
              </a:ext>
            </a:extLst>
          </p:cNvPr>
          <p:cNvSpPr/>
          <p:nvPr/>
        </p:nvSpPr>
        <p:spPr>
          <a:xfrm>
            <a:off x="193532" y="1226095"/>
            <a:ext cx="11839441" cy="4718067"/>
          </a:xfrm>
          <a:prstGeom prst="roundRect">
            <a:avLst>
              <a:gd name="adj" fmla="val 12944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469F731B-1821-40E9-9AE5-0A49C25441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6543400"/>
              </p:ext>
            </p:extLst>
          </p:nvPr>
        </p:nvGraphicFramePr>
        <p:xfrm>
          <a:off x="6626087" y="1681871"/>
          <a:ext cx="5140170" cy="38065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24CE64F-AA90-416A-9E9F-142682F82373}"/>
              </a:ext>
            </a:extLst>
          </p:cNvPr>
          <p:cNvSpPr txBox="1"/>
          <p:nvPr/>
        </p:nvSpPr>
        <p:spPr>
          <a:xfrm>
            <a:off x="291549" y="1471819"/>
            <a:ext cx="6096000" cy="940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20000"/>
              </a:lnSpc>
            </a:pP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409D34C-BD72-41B7-8A55-232BB0A5BA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6550133"/>
              </p:ext>
            </p:extLst>
          </p:nvPr>
        </p:nvGraphicFramePr>
        <p:xfrm>
          <a:off x="425743" y="2633719"/>
          <a:ext cx="6457156" cy="23588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79446">
                  <a:extLst>
                    <a:ext uri="{9D8B030D-6E8A-4147-A177-3AD203B41FA5}">
                      <a16:colId xmlns:a16="http://schemas.microsoft.com/office/drawing/2014/main" val="1392166151"/>
                    </a:ext>
                  </a:extLst>
                </a:gridCol>
                <a:gridCol w="1303416">
                  <a:extLst>
                    <a:ext uri="{9D8B030D-6E8A-4147-A177-3AD203B41FA5}">
                      <a16:colId xmlns:a16="http://schemas.microsoft.com/office/drawing/2014/main" val="3723315705"/>
                    </a:ext>
                  </a:extLst>
                </a:gridCol>
                <a:gridCol w="1256974">
                  <a:extLst>
                    <a:ext uri="{9D8B030D-6E8A-4147-A177-3AD203B41FA5}">
                      <a16:colId xmlns:a16="http://schemas.microsoft.com/office/drawing/2014/main" val="1481571754"/>
                    </a:ext>
                  </a:extLst>
                </a:gridCol>
                <a:gridCol w="1382820">
                  <a:extLst>
                    <a:ext uri="{9D8B030D-6E8A-4147-A177-3AD203B41FA5}">
                      <a16:colId xmlns:a16="http://schemas.microsoft.com/office/drawing/2014/main" val="2190407094"/>
                    </a:ext>
                  </a:extLst>
                </a:gridCol>
                <a:gridCol w="1234500">
                  <a:extLst>
                    <a:ext uri="{9D8B030D-6E8A-4147-A177-3AD203B41FA5}">
                      <a16:colId xmlns:a16="http://schemas.microsoft.com/office/drawing/2014/main" val="1862432887"/>
                    </a:ext>
                  </a:extLst>
                </a:gridCol>
              </a:tblGrid>
              <a:tr h="786296">
                <a:tc gridSpan="5"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Tỉ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lệ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trồng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0441392"/>
                  </a:ext>
                </a:extLst>
              </a:tr>
              <a:tr h="1179444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 phần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 khí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 khoáng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 mùn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9714705"/>
                  </a:ext>
                </a:extLst>
              </a:tr>
              <a:tr h="393148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Tỉ lệ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5%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209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7324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69F731B-1821-40E9-9AE5-0A49C25441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7661180"/>
              </p:ext>
            </p:extLst>
          </p:nvPr>
        </p:nvGraphicFramePr>
        <p:xfrm>
          <a:off x="6007600" y="132525"/>
          <a:ext cx="5998266" cy="39852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44" r="884"/>
          <a:stretch/>
        </p:blipFill>
        <p:spPr>
          <a:xfrm>
            <a:off x="289673" y="4535053"/>
            <a:ext cx="10008872" cy="160824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30E036C-7A9D-4FC0-BA52-9CD73D6416CE}"/>
              </a:ext>
            </a:extLst>
          </p:cNvPr>
          <p:cNvSpPr/>
          <p:nvPr/>
        </p:nvSpPr>
        <p:spPr>
          <a:xfrm>
            <a:off x="391273" y="2822276"/>
            <a:ext cx="6434400" cy="1712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35000"/>
              </a:lnSpc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defTabSz="342900">
              <a:lnSpc>
                <a:spcPct val="135000"/>
              </a:lnSpc>
            </a:pPr>
            <a:r>
              <a:rPr lang="en-US" sz="30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4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endParaRPr lang="vi-VN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A13521-4779-4DF7-90BB-706D5FC8EA02}"/>
              </a:ext>
            </a:extLst>
          </p:cNvPr>
          <p:cNvSpPr/>
          <p:nvPr/>
        </p:nvSpPr>
        <p:spPr>
          <a:xfrm>
            <a:off x="217362" y="132525"/>
            <a:ext cx="821114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en-US" sz="2800" b="1" dirty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smtClean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 </a:t>
            </a:r>
            <a:r>
              <a:rPr lang="en-US" sz="2800" b="1" dirty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 HÌNH QUẠT TRÒN</a:t>
            </a:r>
            <a:endParaRPr lang="vi-VN" sz="2800" b="1" dirty="0">
              <a:solidFill>
                <a:srgbClr val="F03C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11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01AA7BB-C6C5-4F03-AA5F-9426F64D40A4}"/>
              </a:ext>
            </a:extLst>
          </p:cNvPr>
          <p:cNvSpPr/>
          <p:nvPr/>
        </p:nvSpPr>
        <p:spPr>
          <a:xfrm>
            <a:off x="806105" y="515955"/>
            <a:ext cx="10932971" cy="222724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endParaRPr lang="en-US" sz="2000">
              <a:solidFill>
                <a:schemeClr val="tx1"/>
              </a:solidFill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DDBA83-8292-48ED-A291-C63AFC2CB88B}"/>
              </a:ext>
            </a:extLst>
          </p:cNvPr>
          <p:cNvSpPr/>
          <p:nvPr/>
        </p:nvSpPr>
        <p:spPr>
          <a:xfrm>
            <a:off x="1163500" y="570765"/>
            <a:ext cx="10598525" cy="454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35000"/>
              </a:lnSpc>
            </a:pPr>
            <a:endParaRPr lang="vi-VN" sz="200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D568D24-8C76-46BB-B5B1-43ED7B9A05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65" y="294103"/>
            <a:ext cx="857250" cy="857250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2A5AF4E-DDC7-4CF2-A335-36D1FF2FAD86}"/>
              </a:ext>
            </a:extLst>
          </p:cNvPr>
          <p:cNvSpPr/>
          <p:nvPr/>
        </p:nvSpPr>
        <p:spPr>
          <a:xfrm>
            <a:off x="841920" y="3104679"/>
            <a:ext cx="10932970" cy="3110588"/>
          </a:xfrm>
          <a:prstGeom prst="roundRect">
            <a:avLst/>
          </a:prstGeom>
          <a:solidFill>
            <a:srgbClr val="BCE8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endParaRPr lang="en-US" sz="2000">
              <a:solidFill>
                <a:schemeClr val="tx1"/>
              </a:solidFill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691711-A0C0-4F77-BD04-332402672F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069" y="3011917"/>
            <a:ext cx="857250" cy="8572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1DDA631-3D41-4B66-A91B-8F16C903FA0D}"/>
              </a:ext>
            </a:extLst>
          </p:cNvPr>
          <p:cNvSpPr txBox="1"/>
          <p:nvPr/>
        </p:nvSpPr>
        <p:spPr>
          <a:xfrm>
            <a:off x="969030" y="608110"/>
            <a:ext cx="10607119" cy="244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30000"/>
              </a:lnSpc>
            </a:pP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30000"/>
              </a:lnSpc>
            </a:pP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0A930D-8F2E-4050-ADEB-7CEA319B06BD}"/>
              </a:ext>
            </a:extLst>
          </p:cNvPr>
          <p:cNvSpPr txBox="1"/>
          <p:nvPr/>
        </p:nvSpPr>
        <p:spPr>
          <a:xfrm>
            <a:off x="976490" y="3200236"/>
            <a:ext cx="10762586" cy="2925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endParaRPr lang="en-US" sz="24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30000"/>
              </a:lnSpc>
            </a:pP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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đếm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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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6896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E1EDEA8-9C8B-4179-88FC-1BEDCA4D99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6" y="283679"/>
            <a:ext cx="857250" cy="8572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CD0F7F3-9ADE-4A39-A483-531D2A343492}"/>
              </a:ext>
            </a:extLst>
          </p:cNvPr>
          <p:cNvSpPr txBox="1"/>
          <p:nvPr/>
        </p:nvSpPr>
        <p:spPr>
          <a:xfrm>
            <a:off x="1343026" y="494598"/>
            <a:ext cx="3604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61B3A3-0F85-4B89-B554-D03F23C0D08E}"/>
              </a:ext>
            </a:extLst>
          </p:cNvPr>
          <p:cNvSpPr txBox="1"/>
          <p:nvPr/>
        </p:nvSpPr>
        <p:spPr>
          <a:xfrm>
            <a:off x="304800" y="1351848"/>
            <a:ext cx="5347252" cy="10046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D9C9BC09-769C-4370-A264-56B90B0822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6984831"/>
              </p:ext>
            </p:extLst>
          </p:nvPr>
        </p:nvGraphicFramePr>
        <p:xfrm>
          <a:off x="5652052" y="1472358"/>
          <a:ext cx="6539948" cy="4608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31670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Graphic spid="16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E1EDEA8-9C8B-4179-88FC-1BEDCA4D99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6" y="283679"/>
            <a:ext cx="857250" cy="8572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CD0F7F3-9ADE-4A39-A483-531D2A343492}"/>
              </a:ext>
            </a:extLst>
          </p:cNvPr>
          <p:cNvSpPr txBox="1"/>
          <p:nvPr/>
        </p:nvSpPr>
        <p:spPr>
          <a:xfrm>
            <a:off x="1343026" y="494598"/>
            <a:ext cx="3604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61B3A3-0F85-4B89-B554-D03F23C0D08E}"/>
              </a:ext>
            </a:extLst>
          </p:cNvPr>
          <p:cNvSpPr txBox="1"/>
          <p:nvPr/>
        </p:nvSpPr>
        <p:spPr>
          <a:xfrm>
            <a:off x="304800" y="1351848"/>
            <a:ext cx="5347252" cy="10046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D9C9BC09-769C-4370-A264-56B90B0822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2002519"/>
              </p:ext>
            </p:extLst>
          </p:nvPr>
        </p:nvGraphicFramePr>
        <p:xfrm>
          <a:off x="6844747" y="1848137"/>
          <a:ext cx="5347253" cy="39742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3D75640-C3FD-4F89-B6BF-B0CF055687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7002592"/>
              </p:ext>
            </p:extLst>
          </p:nvPr>
        </p:nvGraphicFramePr>
        <p:xfrm>
          <a:off x="185531" y="2555346"/>
          <a:ext cx="6771863" cy="29508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6352">
                  <a:extLst>
                    <a:ext uri="{9D8B030D-6E8A-4147-A177-3AD203B41FA5}">
                      <a16:colId xmlns:a16="http://schemas.microsoft.com/office/drawing/2014/main" val="327421188"/>
                    </a:ext>
                  </a:extLst>
                </a:gridCol>
                <a:gridCol w="1126352">
                  <a:extLst>
                    <a:ext uri="{9D8B030D-6E8A-4147-A177-3AD203B41FA5}">
                      <a16:colId xmlns:a16="http://schemas.microsoft.com/office/drawing/2014/main" val="3260036935"/>
                    </a:ext>
                  </a:extLst>
                </a:gridCol>
                <a:gridCol w="1126352">
                  <a:extLst>
                    <a:ext uri="{9D8B030D-6E8A-4147-A177-3AD203B41FA5}">
                      <a16:colId xmlns:a16="http://schemas.microsoft.com/office/drawing/2014/main" val="355255662"/>
                    </a:ext>
                  </a:extLst>
                </a:gridCol>
                <a:gridCol w="1132464">
                  <a:extLst>
                    <a:ext uri="{9D8B030D-6E8A-4147-A177-3AD203B41FA5}">
                      <a16:colId xmlns:a16="http://schemas.microsoft.com/office/drawing/2014/main" val="652665329"/>
                    </a:ext>
                  </a:extLst>
                </a:gridCol>
                <a:gridCol w="1132464">
                  <a:extLst>
                    <a:ext uri="{9D8B030D-6E8A-4147-A177-3AD203B41FA5}">
                      <a16:colId xmlns:a16="http://schemas.microsoft.com/office/drawing/2014/main" val="3904453997"/>
                    </a:ext>
                  </a:extLst>
                </a:gridCol>
                <a:gridCol w="1127879">
                  <a:extLst>
                    <a:ext uri="{9D8B030D-6E8A-4147-A177-3AD203B41FA5}">
                      <a16:colId xmlns:a16="http://schemas.microsoft.com/office/drawing/2014/main" val="3156060783"/>
                    </a:ext>
                  </a:extLst>
                </a:gridCol>
              </a:tblGrid>
              <a:tr h="1180322">
                <a:tc gridSpan="6">
                  <a:txBody>
                    <a:bodyPr/>
                    <a:lstStyle/>
                    <a:p>
                      <a:pPr algn="ctr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Tỉ lệ phần trăm học sinh tham gia các môn thể thao của khối 7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8385416"/>
                  </a:ext>
                </a:extLst>
              </a:tr>
              <a:tr h="118032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 môn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 lông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 cầu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Bóng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Bóng bàn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Bơi lội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6019517"/>
                  </a:ext>
                </a:extLst>
              </a:tr>
              <a:tr h="590161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Tỉ lệ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18114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24752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6E29716-83E0-4F14-9269-682CA07A90E9}"/>
              </a:ext>
            </a:extLst>
          </p:cNvPr>
          <p:cNvSpPr txBox="1"/>
          <p:nvPr/>
        </p:nvSpPr>
        <p:spPr>
          <a:xfrm>
            <a:off x="1343026" y="494598"/>
            <a:ext cx="3604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</a:t>
            </a:r>
            <a:r>
              <a:rPr lang="en-US" sz="36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 1</a:t>
            </a:r>
            <a:endParaRPr lang="en-US" sz="36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3C7479-9A0B-4752-B0F3-7398EBE77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6" y="283679"/>
            <a:ext cx="857250" cy="857250"/>
          </a:xfrm>
          <a:prstGeom prst="rect">
            <a:avLst/>
          </a:prstGeom>
        </p:spPr>
      </p:pic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13CF1660-758B-4621-9FD2-748AD5AD38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7848388"/>
              </p:ext>
            </p:extLst>
          </p:nvPr>
        </p:nvGraphicFramePr>
        <p:xfrm>
          <a:off x="5539409" y="1140929"/>
          <a:ext cx="6652591" cy="4809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31EE485-C7E9-4C24-9AA5-99F34F95C734}"/>
              </a:ext>
            </a:extLst>
          </p:cNvPr>
          <p:cNvSpPr txBox="1"/>
          <p:nvPr/>
        </p:nvSpPr>
        <p:spPr>
          <a:xfrm>
            <a:off x="154471" y="1338722"/>
            <a:ext cx="5636729" cy="58539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30000"/>
              </a:lnSpc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30000"/>
              </a:lnSpc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02660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9" grpId="0">
        <p:bldAsOne/>
      </p:bldGraphic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6E29716-83E0-4F14-9269-682CA07A90E9}"/>
              </a:ext>
            </a:extLst>
          </p:cNvPr>
          <p:cNvSpPr txBox="1"/>
          <p:nvPr/>
        </p:nvSpPr>
        <p:spPr>
          <a:xfrm>
            <a:off x="1343026" y="494598"/>
            <a:ext cx="3604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</a:t>
            </a:r>
            <a:r>
              <a:rPr lang="en-US" sz="36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 1</a:t>
            </a:r>
            <a:endParaRPr lang="en-US" sz="36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3C7479-9A0B-4752-B0F3-7398EBE77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6" y="283679"/>
            <a:ext cx="857250" cy="857250"/>
          </a:xfrm>
          <a:prstGeom prst="rect">
            <a:avLst/>
          </a:prstGeom>
        </p:spPr>
      </p:pic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13CF1660-758B-4621-9FD2-748AD5AD38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6715024"/>
              </p:ext>
            </p:extLst>
          </p:nvPr>
        </p:nvGraphicFramePr>
        <p:xfrm>
          <a:off x="6400802" y="1519707"/>
          <a:ext cx="5791198" cy="5299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31EE485-C7E9-4C24-9AA5-99F34F95C734}"/>
              </a:ext>
            </a:extLst>
          </p:cNvPr>
          <p:cNvSpPr txBox="1"/>
          <p:nvPr/>
        </p:nvSpPr>
        <p:spPr>
          <a:xfrm>
            <a:off x="154471" y="1338722"/>
            <a:ext cx="6657146" cy="4413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7A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30000"/>
              </a:lnSpc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Cam: 20%;</a:t>
            </a:r>
          </a:p>
          <a:p>
            <a:pPr algn="just">
              <a:lnSpc>
                <a:spcPct val="130000"/>
              </a:lnSpc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hấu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40%;</a:t>
            </a:r>
          </a:p>
          <a:p>
            <a:pPr algn="just">
              <a:lnSpc>
                <a:spcPct val="130000"/>
              </a:lnSpc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10%;</a:t>
            </a:r>
          </a:p>
          <a:p>
            <a:pPr algn="just">
              <a:lnSpc>
                <a:spcPct val="130000"/>
              </a:lnSpc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Sầu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10%;</a:t>
            </a:r>
          </a:p>
          <a:p>
            <a:pPr algn="just">
              <a:lnSpc>
                <a:spcPct val="130000"/>
              </a:lnSpc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Xoài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20%.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8191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806" y="138546"/>
            <a:ext cx="3617575" cy="655782"/>
          </a:xfrm>
        </p:spPr>
        <p:txBody>
          <a:bodyPr/>
          <a:lstStyle/>
          <a:p>
            <a:r>
              <a:rPr lang="en-US" b="1" dirty="0">
                <a:solidFill>
                  <a:srgbClr val="FF0066"/>
                </a:solidFill>
                <a:latin typeface="UTM Avo" panose="02040603050506020204" pitchFamily="18" charset="0"/>
              </a:rPr>
              <a:t>VẬN DỤNG </a:t>
            </a:r>
            <a:r>
              <a:rPr lang="en-US" b="1" dirty="0" smtClean="0">
                <a:solidFill>
                  <a:srgbClr val="FF0066"/>
                </a:solidFill>
                <a:latin typeface="UTM Avo" panose="02040603050506020204" pitchFamily="18" charset="0"/>
              </a:rPr>
              <a:t>2</a:t>
            </a:r>
            <a:endParaRPr lang="en-US" b="1" dirty="0">
              <a:solidFill>
                <a:srgbClr val="FF0066"/>
              </a:solidFill>
              <a:latin typeface="UTM Avo" panose="02040603050506020204" pitchFamily="18" charset="0"/>
            </a:endParaRP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51" y="974594"/>
            <a:ext cx="9914479" cy="433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793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A0E8F563-FBA0-442F-9CC2-BB1CEBE92704}"/>
              </a:ext>
            </a:extLst>
          </p:cNvPr>
          <p:cNvGrpSpPr/>
          <p:nvPr/>
        </p:nvGrpSpPr>
        <p:grpSpPr>
          <a:xfrm>
            <a:off x="539881" y="1077153"/>
            <a:ext cx="11082276" cy="5487892"/>
            <a:chOff x="1493519" y="4014646"/>
            <a:chExt cx="10824275" cy="2355674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90EF6F41-2915-473B-9E75-A21529F04D05}"/>
                </a:ext>
              </a:extLst>
            </p:cNvPr>
            <p:cNvSpPr/>
            <p:nvPr/>
          </p:nvSpPr>
          <p:spPr>
            <a:xfrm>
              <a:off x="1493519" y="4270852"/>
              <a:ext cx="10824275" cy="2099468"/>
            </a:xfrm>
            <a:prstGeom prst="roundRect">
              <a:avLst>
                <a:gd name="adj" fmla="val 12944"/>
              </a:avLst>
            </a:prstGeom>
            <a:solidFill>
              <a:schemeClr val="bg1"/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8D0F142-773F-4B16-BD32-83445E0B3D8F}"/>
                </a:ext>
              </a:extLst>
            </p:cNvPr>
            <p:cNvSpPr/>
            <p:nvPr/>
          </p:nvSpPr>
          <p:spPr>
            <a:xfrm>
              <a:off x="1706837" y="4014646"/>
              <a:ext cx="3343005" cy="2301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342900">
                <a:lnSpc>
                  <a:spcPct val="135000"/>
                </a:lnSpc>
              </a:pPr>
              <a:r>
                <a:rPr lang="en-US" sz="2000" b="1">
                  <a:solidFill>
                    <a:prstClr val="white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Hoạt động khám phá</a:t>
              </a:r>
              <a:endParaRPr lang="vi-VN" sz="2000" b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0CA13521-4779-4DF7-90BB-706D5FC8EA02}"/>
              </a:ext>
            </a:extLst>
          </p:cNvPr>
          <p:cNvSpPr/>
          <p:nvPr/>
        </p:nvSpPr>
        <p:spPr>
          <a:xfrm>
            <a:off x="614525" y="234590"/>
            <a:ext cx="1074963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en-US" sz="2000" b="1" dirty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b="1" dirty="0" smtClean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TÍCH VÀ XỬ LÝ </a:t>
            </a:r>
            <a:r>
              <a:rPr lang="en-US" sz="2000" b="1" dirty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DỮ </a:t>
            </a:r>
            <a:r>
              <a:rPr lang="en-US" sz="2000" b="1" dirty="0" smtClean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 BIỂU DIỄN BẰNG BIỂU ĐỒ HÌNH </a:t>
            </a:r>
            <a:r>
              <a:rPr lang="en-US" sz="2000" b="1" dirty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 TRÒN</a:t>
            </a:r>
            <a:endParaRPr lang="vi-VN" sz="2000" b="1" dirty="0">
              <a:solidFill>
                <a:srgbClr val="F03C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30E036C-7A9D-4FC0-BA52-9CD73D6416CE}"/>
              </a:ext>
            </a:extLst>
          </p:cNvPr>
          <p:cNvSpPr/>
          <p:nvPr/>
        </p:nvSpPr>
        <p:spPr>
          <a:xfrm>
            <a:off x="1536839" y="1828512"/>
            <a:ext cx="9851785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42900">
              <a:lnSpc>
                <a:spcPct val="135000"/>
              </a:lnSpc>
            </a:pP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B52714B-E5DF-4A68-A391-735D0FB753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540" y="1913920"/>
            <a:ext cx="857250" cy="857250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18BDF98-7950-4127-AC15-A49DD91714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0990050"/>
              </p:ext>
            </p:extLst>
          </p:nvPr>
        </p:nvGraphicFramePr>
        <p:xfrm>
          <a:off x="758284" y="3049690"/>
          <a:ext cx="5708776" cy="20742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1109">
                  <a:extLst>
                    <a:ext uri="{9D8B030D-6E8A-4147-A177-3AD203B41FA5}">
                      <a16:colId xmlns:a16="http://schemas.microsoft.com/office/drawing/2014/main" val="3717518709"/>
                    </a:ext>
                  </a:extLst>
                </a:gridCol>
                <a:gridCol w="1141109">
                  <a:extLst>
                    <a:ext uri="{9D8B030D-6E8A-4147-A177-3AD203B41FA5}">
                      <a16:colId xmlns:a16="http://schemas.microsoft.com/office/drawing/2014/main" val="2314413058"/>
                    </a:ext>
                  </a:extLst>
                </a:gridCol>
                <a:gridCol w="1142186">
                  <a:extLst>
                    <a:ext uri="{9D8B030D-6E8A-4147-A177-3AD203B41FA5}">
                      <a16:colId xmlns:a16="http://schemas.microsoft.com/office/drawing/2014/main" val="1963149321"/>
                    </a:ext>
                  </a:extLst>
                </a:gridCol>
                <a:gridCol w="1142186">
                  <a:extLst>
                    <a:ext uri="{9D8B030D-6E8A-4147-A177-3AD203B41FA5}">
                      <a16:colId xmlns:a16="http://schemas.microsoft.com/office/drawing/2014/main" val="75245238"/>
                    </a:ext>
                  </a:extLst>
                </a:gridCol>
                <a:gridCol w="1142186">
                  <a:extLst>
                    <a:ext uri="{9D8B030D-6E8A-4147-A177-3AD203B41FA5}">
                      <a16:colId xmlns:a16="http://schemas.microsoft.com/office/drawing/2014/main" val="3545463500"/>
                    </a:ext>
                  </a:extLst>
                </a:gridCol>
              </a:tblGrid>
              <a:tr h="368601">
                <a:tc gridSpan="5"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Xếp loại học lực học sinh khối 7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7169048"/>
                  </a:ext>
                </a:extLst>
              </a:tr>
              <a:tr h="761797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 đạt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2858967"/>
                  </a:ext>
                </a:extLst>
              </a:tr>
              <a:tr h="943884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học sinh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162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622268"/>
                  </a:ext>
                </a:extLst>
              </a:tr>
            </a:tbl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785D0399-8D4F-43EC-A784-CA63E2D1A1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8834078"/>
              </p:ext>
            </p:extLst>
          </p:nvPr>
        </p:nvGraphicFramePr>
        <p:xfrm>
          <a:off x="6833979" y="2771170"/>
          <a:ext cx="4421258" cy="3221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5486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A0E8F563-FBA0-442F-9CC2-BB1CEBE92704}"/>
              </a:ext>
            </a:extLst>
          </p:cNvPr>
          <p:cNvGrpSpPr/>
          <p:nvPr/>
        </p:nvGrpSpPr>
        <p:grpSpPr>
          <a:xfrm>
            <a:off x="142316" y="109462"/>
            <a:ext cx="11877406" cy="6569634"/>
            <a:chOff x="1493519" y="4014646"/>
            <a:chExt cx="10824275" cy="2355674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90EF6F41-2915-473B-9E75-A21529F04D05}"/>
                </a:ext>
              </a:extLst>
            </p:cNvPr>
            <p:cNvSpPr/>
            <p:nvPr/>
          </p:nvSpPr>
          <p:spPr>
            <a:xfrm>
              <a:off x="1493519" y="4208236"/>
              <a:ext cx="10824275" cy="2162084"/>
            </a:xfrm>
            <a:prstGeom prst="roundRect">
              <a:avLst>
                <a:gd name="adj" fmla="val 12944"/>
              </a:avLst>
            </a:prstGeom>
            <a:solidFill>
              <a:schemeClr val="bg1"/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8D0F142-773F-4B16-BD32-83445E0B3D8F}"/>
                </a:ext>
              </a:extLst>
            </p:cNvPr>
            <p:cNvSpPr/>
            <p:nvPr/>
          </p:nvSpPr>
          <p:spPr>
            <a:xfrm>
              <a:off x="1706837" y="4014646"/>
              <a:ext cx="3343005" cy="2301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342900">
                <a:lnSpc>
                  <a:spcPct val="135000"/>
                </a:lnSpc>
              </a:pPr>
              <a:r>
                <a:rPr lang="en-US" sz="2000" b="1">
                  <a:solidFill>
                    <a:prstClr val="white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Hoạt động khám phá</a:t>
              </a:r>
              <a:endParaRPr lang="vi-VN" sz="2000" b="1">
                <a:solidFill>
                  <a:prstClr val="white"/>
                </a:solidFill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6840F9DD-B33F-4F53-9CB8-E79F72E37E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5419899"/>
              </p:ext>
            </p:extLst>
          </p:nvPr>
        </p:nvGraphicFramePr>
        <p:xfrm>
          <a:off x="6498077" y="2523502"/>
          <a:ext cx="5204005" cy="3779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18BDF98-7950-4127-AC15-A49DD91714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6716429"/>
              </p:ext>
            </p:extLst>
          </p:nvPr>
        </p:nvGraphicFramePr>
        <p:xfrm>
          <a:off x="786802" y="805585"/>
          <a:ext cx="10358277" cy="15369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70483">
                  <a:extLst>
                    <a:ext uri="{9D8B030D-6E8A-4147-A177-3AD203B41FA5}">
                      <a16:colId xmlns:a16="http://schemas.microsoft.com/office/drawing/2014/main" val="3717518709"/>
                    </a:ext>
                  </a:extLst>
                </a:gridCol>
                <a:gridCol w="2070483">
                  <a:extLst>
                    <a:ext uri="{9D8B030D-6E8A-4147-A177-3AD203B41FA5}">
                      <a16:colId xmlns:a16="http://schemas.microsoft.com/office/drawing/2014/main" val="2314413058"/>
                    </a:ext>
                  </a:extLst>
                </a:gridCol>
                <a:gridCol w="2072437">
                  <a:extLst>
                    <a:ext uri="{9D8B030D-6E8A-4147-A177-3AD203B41FA5}">
                      <a16:colId xmlns:a16="http://schemas.microsoft.com/office/drawing/2014/main" val="1963149321"/>
                    </a:ext>
                  </a:extLst>
                </a:gridCol>
                <a:gridCol w="2072437">
                  <a:extLst>
                    <a:ext uri="{9D8B030D-6E8A-4147-A177-3AD203B41FA5}">
                      <a16:colId xmlns:a16="http://schemas.microsoft.com/office/drawing/2014/main" val="75245238"/>
                    </a:ext>
                  </a:extLst>
                </a:gridCol>
                <a:gridCol w="2072437">
                  <a:extLst>
                    <a:ext uri="{9D8B030D-6E8A-4147-A177-3AD203B41FA5}">
                      <a16:colId xmlns:a16="http://schemas.microsoft.com/office/drawing/2014/main" val="3545463500"/>
                    </a:ext>
                  </a:extLst>
                </a:gridCol>
              </a:tblGrid>
              <a:tr h="444827">
                <a:tc gridSpan="5"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Xếp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lực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khối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7169048"/>
                  </a:ext>
                </a:extLst>
              </a:tr>
              <a:tr h="563588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 đạt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2858967"/>
                  </a:ext>
                </a:extLst>
              </a:tr>
              <a:tr h="528544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học sinh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162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622268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130E036C-7A9D-4FC0-BA52-9CD73D6416CE}"/>
                  </a:ext>
                </a:extLst>
              </p:cNvPr>
              <p:cNvSpPr/>
              <p:nvPr/>
            </p:nvSpPr>
            <p:spPr>
              <a:xfrm>
                <a:off x="489918" y="2523501"/>
                <a:ext cx="6374708" cy="39839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defTabSz="342900">
                  <a:lnSpc>
                    <a:spcPct val="135000"/>
                  </a:lnSpc>
                </a:pPr>
                <a:r>
                  <a:rPr lang="en-US" sz="2200" b="1" dirty="0" err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Tổng</a:t>
                </a:r>
                <a:r>
                  <a:rPr lang="en-US" sz="2200" b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b="1" dirty="0" err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200" b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b="1" dirty="0" err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học</a:t>
                </a:r>
                <a:r>
                  <a:rPr lang="en-US" sz="2200" b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b="1" dirty="0" err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sinh</a:t>
                </a:r>
                <a:r>
                  <a:rPr lang="en-US" sz="2200" b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en-US" sz="22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36+162+90+72=360</m:t>
                    </m:r>
                  </m:oMath>
                </a14:m>
                <a:endParaRPr lang="en-US" sz="22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defTabSz="342900">
                  <a:lnSpc>
                    <a:spcPct val="135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H</m:t>
                      </m:r>
                      <m:r>
                        <m:rPr>
                          <m:nor/>
                        </m:rPr>
                        <a:rPr lang="en-US" sz="2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ọ</m:t>
                      </m:r>
                      <m:r>
                        <m:rPr>
                          <m:nor/>
                        </m:rPr>
                        <a:rPr lang="en-US" sz="2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sinh</m:t>
                      </m:r>
                      <m:r>
                        <m:rPr>
                          <m:nor/>
                        </m:rPr>
                        <a:rPr lang="en-US" sz="2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ố</m:t>
                      </m:r>
                      <m:r>
                        <m:rPr>
                          <m:nor/>
                        </m:rPr>
                        <a:rPr lang="en-US" sz="2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:</m:t>
                      </m:r>
                      <m:r>
                        <a:rPr lang="en-US" sz="22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22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36</m:t>
                          </m:r>
                        </m:num>
                        <m:den>
                          <m:r>
                            <a:rPr lang="en-US" sz="22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360</m:t>
                          </m:r>
                        </m:den>
                      </m:f>
                      <m:r>
                        <a:rPr lang="en-US" sz="22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2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10</m:t>
                          </m:r>
                        </m:den>
                      </m:f>
                      <m:r>
                        <a:rPr lang="en-US" sz="22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US" sz="22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100</m:t>
                          </m:r>
                        </m:den>
                      </m:f>
                      <m:r>
                        <a:rPr lang="en-US" sz="22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=10%</m:t>
                      </m:r>
                    </m:oMath>
                  </m:oMathPara>
                </a14:m>
                <a:endParaRPr lang="en-US" sz="22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defTabSz="342900">
                  <a:lnSpc>
                    <a:spcPct val="135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H</m:t>
                      </m:r>
                      <m:r>
                        <m:rPr>
                          <m:nor/>
                        </m:rPr>
                        <a:rPr lang="en-US" sz="2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ọ</m:t>
                      </m:r>
                      <m:r>
                        <m:rPr>
                          <m:nor/>
                        </m:rPr>
                        <a:rPr lang="en-US" sz="2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sinh</m:t>
                      </m:r>
                      <m:r>
                        <m:rPr>
                          <m:nor/>
                        </m:rPr>
                        <a:rPr lang="en-US" sz="2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20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kh</m:t>
                      </m:r>
                      <m:r>
                        <m:rPr>
                          <m:nor/>
                        </m:rPr>
                        <a:rPr lang="en-US" sz="220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á:</m:t>
                      </m:r>
                      <m:r>
                        <a:rPr lang="en-US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162</m:t>
                          </m:r>
                        </m:num>
                        <m:den>
                          <m: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360</m:t>
                          </m:r>
                        </m:den>
                      </m:f>
                      <m:r>
                        <a:rPr lang="en-US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2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45</m:t>
                      </m:r>
                      <m:r>
                        <a:rPr lang="en-US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%</m:t>
                      </m:r>
                    </m:oMath>
                  </m:oMathPara>
                </a14:m>
                <a:endParaRPr lang="en-US" sz="22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defTabSz="342900">
                  <a:lnSpc>
                    <a:spcPct val="135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H</m:t>
                      </m:r>
                      <m:r>
                        <m:rPr>
                          <m:nor/>
                        </m:rPr>
                        <a:rPr lang="en-US" sz="2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ọ</m:t>
                      </m:r>
                      <m:r>
                        <m:rPr>
                          <m:nor/>
                        </m:rPr>
                        <a:rPr lang="en-US" sz="2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sinh</m:t>
                      </m:r>
                      <m:r>
                        <m:rPr>
                          <m:nor/>
                        </m:rPr>
                        <a:rPr lang="en-US" sz="2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đạ</m:t>
                      </m:r>
                      <m:r>
                        <m:rPr>
                          <m:nor/>
                        </m:rPr>
                        <a:rPr lang="en-US" sz="220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:</m:t>
                      </m:r>
                      <m:r>
                        <a:rPr lang="en-US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90</m:t>
                          </m:r>
                        </m:num>
                        <m:den>
                          <m: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360</m:t>
                          </m:r>
                        </m:den>
                      </m:f>
                      <m:r>
                        <a:rPr lang="en-US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2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5%</m:t>
                      </m:r>
                    </m:oMath>
                  </m:oMathPara>
                </a14:m>
                <a:endParaRPr lang="en-US" sz="22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defTabSz="342900">
                  <a:lnSpc>
                    <a:spcPct val="135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H</m:t>
                      </m:r>
                      <m:r>
                        <m:rPr>
                          <m:nor/>
                        </m:rPr>
                        <a:rPr lang="en-US" sz="2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ọ</m:t>
                      </m:r>
                      <m:r>
                        <m:rPr>
                          <m:nor/>
                        </m:rPr>
                        <a:rPr lang="en-US" sz="2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sinh</m:t>
                      </m:r>
                      <m:r>
                        <m:rPr>
                          <m:nor/>
                        </m:rPr>
                        <a:rPr lang="en-US" sz="2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20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ch</m:t>
                      </m:r>
                      <m:r>
                        <m:rPr>
                          <m:nor/>
                        </m:rPr>
                        <a:rPr lang="en-US" sz="220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ư</m:t>
                      </m:r>
                      <m:r>
                        <m:rPr>
                          <m:nor/>
                        </m:rPr>
                        <a:rPr lang="en-US" sz="220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20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đạ</m:t>
                      </m:r>
                      <m:r>
                        <m:rPr>
                          <m:nor/>
                        </m:rPr>
                        <a:rPr lang="en-US" sz="220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2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:</m:t>
                      </m:r>
                      <m:r>
                        <a:rPr lang="en-US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72</m:t>
                          </m:r>
                        </m:num>
                        <m:den>
                          <m: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360</m:t>
                          </m:r>
                        </m:den>
                      </m:f>
                      <m:r>
                        <a:rPr lang="en-US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2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20</m:t>
                      </m:r>
                      <m:r>
                        <a:rPr lang="en-US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%</m:t>
                      </m:r>
                    </m:oMath>
                  </m:oMathPara>
                </a14:m>
                <a:endParaRPr lang="vi-VN" sz="22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130E036C-7A9D-4FC0-BA52-9CD73D6416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918" y="2523501"/>
                <a:ext cx="6374708" cy="3983911"/>
              </a:xfrm>
              <a:prstGeom prst="rect">
                <a:avLst/>
              </a:prstGeom>
              <a:blipFill>
                <a:blip r:embed="rId3"/>
                <a:stretch>
                  <a:fillRect l="-12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50509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E24A52D-6033-44D8-B396-4E1A33C3527A}"/>
              </a:ext>
            </a:extLst>
          </p:cNvPr>
          <p:cNvSpPr/>
          <p:nvPr/>
        </p:nvSpPr>
        <p:spPr>
          <a:xfrm>
            <a:off x="180304" y="2197693"/>
            <a:ext cx="1124325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kumimoji="0" lang="en-US" sz="8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kumimoji="0" lang="en-US" sz="8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8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sz="8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8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8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8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sz="8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8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kumimoji="0" lang="en-US" sz="8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8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kumimoji="0" lang="en-US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8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kumimoji="0" lang="en-US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8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sz="8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8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8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kumimoji="0" lang="en-US" sz="8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vi-VN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E7EA800-D8E1-4261-831E-B95F36A5A6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276" y="523904"/>
            <a:ext cx="85725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440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01AA7BB-C6C5-4F03-AA5F-9426F64D40A4}"/>
              </a:ext>
            </a:extLst>
          </p:cNvPr>
          <p:cNvSpPr/>
          <p:nvPr/>
        </p:nvSpPr>
        <p:spPr>
          <a:xfrm>
            <a:off x="614525" y="1178564"/>
            <a:ext cx="10941371" cy="3691510"/>
          </a:xfrm>
          <a:prstGeom prst="roundRect">
            <a:avLst/>
          </a:prstGeom>
          <a:solidFill>
            <a:srgbClr val="FDD5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endParaRPr lang="en-US" sz="2400">
              <a:solidFill>
                <a:prstClr val="black"/>
              </a:solidFill>
              <a:latin typeface="UTM Avo" panose="020406030505060202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D568D24-8C76-46BB-B5B1-43ED7B9A05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900" y="922924"/>
            <a:ext cx="857250" cy="85725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9CA3A74-6072-4A5B-B975-3C03802C9946}"/>
              </a:ext>
            </a:extLst>
          </p:cNvPr>
          <p:cNvSpPr/>
          <p:nvPr/>
        </p:nvSpPr>
        <p:spPr>
          <a:xfrm>
            <a:off x="614525" y="234590"/>
            <a:ext cx="10749631" cy="658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en-US" sz="2800" b="1" dirty="0" err="1" smtClean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 smtClean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 smtClean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b="1" dirty="0" smtClean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b="1" dirty="0" smtClean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2800" b="1" dirty="0" smtClean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800" b="1" dirty="0" smtClean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b="1" dirty="0" err="1" smtClean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 smtClean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 smtClean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dirty="0" smtClean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2800" b="1" dirty="0">
              <a:solidFill>
                <a:srgbClr val="F03C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FAD583-01C0-4A0D-B5B3-7A4A31D28F37}"/>
              </a:ext>
            </a:extLst>
          </p:cNvPr>
          <p:cNvSpPr txBox="1"/>
          <p:nvPr/>
        </p:nvSpPr>
        <p:spPr>
          <a:xfrm>
            <a:off x="1019584" y="1336559"/>
            <a:ext cx="10344572" cy="3453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0108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CD0F7F3-9ADE-4A39-A483-531D2A343492}"/>
              </a:ext>
            </a:extLst>
          </p:cNvPr>
          <p:cNvSpPr txBox="1"/>
          <p:nvPr/>
        </p:nvSpPr>
        <p:spPr>
          <a:xfrm>
            <a:off x="1071868" y="377866"/>
            <a:ext cx="15813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66"/>
                </a:solidFill>
                <a:latin typeface="UTM Avo" panose="02040603050506020204" pitchFamily="18" charset="0"/>
              </a:rPr>
              <a:t>VÍ DỤ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E61B3A3-0F85-4B89-B554-D03F23C0D08E}"/>
                  </a:ext>
                </a:extLst>
              </p:cNvPr>
              <p:cNvSpPr txBox="1"/>
              <p:nvPr/>
            </p:nvSpPr>
            <p:spPr>
              <a:xfrm>
                <a:off x="419354" y="1904774"/>
                <a:ext cx="6265695" cy="38168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en-US" sz="24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Bước</a:t>
                </a:r>
                <a:r>
                  <a:rPr lang="en-US" sz="2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1:</a:t>
                </a:r>
              </a:p>
              <a:p>
                <a:pPr algn="just">
                  <a:lnSpc>
                    <a:spcPct val="130000"/>
                  </a:lnSpc>
                </a:pPr>
                <a:r>
                  <a:rPr lang="en-US" sz="2400" dirty="0" err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Tổng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loại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trái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cây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algn="just"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120+60+48+12=240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30000"/>
                  </a:lnSpc>
                </a:pPr>
                <a:r>
                  <a:rPr lang="en-US" sz="2400" dirty="0" err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Tỉ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lệ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phần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trăm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từng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loại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so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toàn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algn="just"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Cam</m:t>
                      </m:r>
                      <m:r>
                        <m:rPr>
                          <m:nor/>
                        </m:rPr>
                        <a:rPr lang="en-US" sz="240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:</m:t>
                      </m:r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120</m:t>
                          </m:r>
                        </m:num>
                        <m:den>
                          <m: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240</m:t>
                          </m:r>
                        </m:den>
                      </m:f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=50%                </m:t>
                      </m:r>
                      <m:r>
                        <m:rPr>
                          <m:nor/>
                        </m:rPr>
                        <a:rPr lang="en-US" sz="240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40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ưở</m:t>
                      </m:r>
                      <m:r>
                        <m:rPr>
                          <m:nor/>
                        </m:rPr>
                        <a:rPr lang="en-US" sz="240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40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: </m:t>
                      </m:r>
                      <m:f>
                        <m:f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48</m:t>
                          </m:r>
                        </m:num>
                        <m:den>
                          <m: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240</m:t>
                          </m:r>
                        </m:den>
                      </m:f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=20%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Xo</m:t>
                      </m:r>
                      <m:r>
                        <m:rPr>
                          <m:nor/>
                        </m:rPr>
                        <a:rPr lang="en-US" sz="240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à</m:t>
                      </m:r>
                      <m:r>
                        <m:rPr>
                          <m:nor/>
                        </m:rPr>
                        <a:rPr lang="en-US" sz="240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40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: </m:t>
                      </m:r>
                      <m:f>
                        <m:f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60</m:t>
                          </m:r>
                        </m:num>
                        <m:den>
                          <m: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240</m:t>
                          </m:r>
                        </m:den>
                      </m:f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=25%                </m:t>
                      </m:r>
                      <m:r>
                        <m:rPr>
                          <m:nor/>
                        </m:rPr>
                        <a:rPr lang="en-US" sz="240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M</m:t>
                      </m:r>
                      <m:r>
                        <m:rPr>
                          <m:nor/>
                        </m:rPr>
                        <a:rPr lang="en-US" sz="240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í</m:t>
                      </m:r>
                      <m:r>
                        <m:rPr>
                          <m:nor/>
                        </m:rPr>
                        <a:rPr lang="en-US" sz="240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sz="240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: </m:t>
                      </m:r>
                      <m:f>
                        <m:f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240</m:t>
                          </m:r>
                        </m:den>
                      </m:f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=5%</m:t>
                      </m:r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E61B3A3-0F85-4B89-B554-D03F23C0D0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354" y="1904774"/>
                <a:ext cx="6265695" cy="3816814"/>
              </a:xfrm>
              <a:prstGeom prst="rect">
                <a:avLst/>
              </a:prstGeom>
              <a:blipFill>
                <a:blip r:embed="rId2"/>
                <a:stretch>
                  <a:fillRect l="-1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FE4EB87F-3037-4C23-9121-F2ED9D3D13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618" y="137130"/>
            <a:ext cx="857250" cy="857250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253C451-FA76-42FD-AD2E-5E8D64A142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0880838"/>
              </p:ext>
            </p:extLst>
          </p:nvPr>
        </p:nvGraphicFramePr>
        <p:xfrm>
          <a:off x="2782956" y="137130"/>
          <a:ext cx="9194427" cy="15141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4087">
                  <a:extLst>
                    <a:ext uri="{9D8B030D-6E8A-4147-A177-3AD203B41FA5}">
                      <a16:colId xmlns:a16="http://schemas.microsoft.com/office/drawing/2014/main" val="2821951635"/>
                    </a:ext>
                  </a:extLst>
                </a:gridCol>
                <a:gridCol w="1961322">
                  <a:extLst>
                    <a:ext uri="{9D8B030D-6E8A-4147-A177-3AD203B41FA5}">
                      <a16:colId xmlns:a16="http://schemas.microsoft.com/office/drawing/2014/main" val="1849474199"/>
                    </a:ext>
                  </a:extLst>
                </a:gridCol>
                <a:gridCol w="1709531">
                  <a:extLst>
                    <a:ext uri="{9D8B030D-6E8A-4147-A177-3AD203B41FA5}">
                      <a16:colId xmlns:a16="http://schemas.microsoft.com/office/drawing/2014/main" val="973594610"/>
                    </a:ext>
                  </a:extLst>
                </a:gridCol>
                <a:gridCol w="1775791">
                  <a:extLst>
                    <a:ext uri="{9D8B030D-6E8A-4147-A177-3AD203B41FA5}">
                      <a16:colId xmlns:a16="http://schemas.microsoft.com/office/drawing/2014/main" val="2436870020"/>
                    </a:ext>
                  </a:extLst>
                </a:gridCol>
                <a:gridCol w="1693696">
                  <a:extLst>
                    <a:ext uri="{9D8B030D-6E8A-4147-A177-3AD203B41FA5}">
                      <a16:colId xmlns:a16="http://schemas.microsoft.com/office/drawing/2014/main" val="77027385"/>
                    </a:ext>
                  </a:extLst>
                </a:gridCol>
              </a:tblGrid>
              <a:tr h="538731">
                <a:tc gridSpan="5"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giao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cửa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47094"/>
                  </a:ext>
                </a:extLst>
              </a:tr>
              <a:tr h="516835"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 trái cây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Cam</a:t>
                      </a:r>
                      <a:endParaRPr lang="en-US" sz="2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Xoài</a:t>
                      </a:r>
                      <a:endParaRPr lang="en-US" sz="2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Bưởi</a:t>
                      </a:r>
                      <a:endParaRPr lang="en-US" sz="2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Mít</a:t>
                      </a:r>
                      <a:endParaRPr lang="en-US" sz="2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5780051"/>
                  </a:ext>
                </a:extLst>
              </a:tr>
              <a:tr h="458605"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lượng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2387354"/>
                  </a:ext>
                </a:extLst>
              </a:tr>
            </a:tbl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4B3ECE03-85A9-4EF8-AC3B-0E3EBCEB57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149403"/>
              </p:ext>
            </p:extLst>
          </p:nvPr>
        </p:nvGraphicFramePr>
        <p:xfrm>
          <a:off x="6771861" y="2093843"/>
          <a:ext cx="5205522" cy="4521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2F4594B-1E06-49ED-856A-C4FF1F3F89FF}"/>
              </a:ext>
            </a:extLst>
          </p:cNvPr>
          <p:cNvSpPr txBox="1"/>
          <p:nvPr/>
        </p:nvSpPr>
        <p:spPr>
          <a:xfrm>
            <a:off x="7503847" y="3904757"/>
            <a:ext cx="8995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prstClr val="black"/>
                </a:solidFill>
                <a:latin typeface="UTM Avo" panose="02040603050506020204" pitchFamily="18" charset="0"/>
              </a:rPr>
              <a:t>20%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2B6DB5-5C77-4AC3-A338-B7C90FE41F49}"/>
              </a:ext>
            </a:extLst>
          </p:cNvPr>
          <p:cNvSpPr txBox="1"/>
          <p:nvPr/>
        </p:nvSpPr>
        <p:spPr>
          <a:xfrm>
            <a:off x="8323144" y="3180183"/>
            <a:ext cx="8995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prstClr val="black"/>
                </a:solidFill>
                <a:latin typeface="UTM Avo" panose="02040603050506020204" pitchFamily="18" charset="0"/>
              </a:rPr>
              <a:t>5%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87767A-B106-4973-965A-BE050B260F67}"/>
              </a:ext>
            </a:extLst>
          </p:cNvPr>
          <p:cNvSpPr txBox="1"/>
          <p:nvPr/>
        </p:nvSpPr>
        <p:spPr>
          <a:xfrm>
            <a:off x="7701071" y="5259923"/>
            <a:ext cx="8995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prstClr val="black"/>
                </a:solidFill>
                <a:latin typeface="UTM Avo" panose="02040603050506020204" pitchFamily="18" charset="0"/>
              </a:rPr>
              <a:t>25%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7BCC7DC-86D9-448A-83A0-121AB3E839F0}"/>
              </a:ext>
            </a:extLst>
          </p:cNvPr>
          <p:cNvSpPr txBox="1"/>
          <p:nvPr/>
        </p:nvSpPr>
        <p:spPr>
          <a:xfrm>
            <a:off x="9222734" y="4519392"/>
            <a:ext cx="8995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prstClr val="black"/>
                </a:solidFill>
                <a:latin typeface="UTM Avo" panose="02040603050506020204" pitchFamily="18" charset="0"/>
              </a:rPr>
              <a:t>50%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2EBE2FB-2CFA-4AFA-91F9-3FC289829883}"/>
              </a:ext>
            </a:extLst>
          </p:cNvPr>
          <p:cNvSpPr txBox="1"/>
          <p:nvPr/>
        </p:nvSpPr>
        <p:spPr>
          <a:xfrm>
            <a:off x="6685049" y="2003945"/>
            <a:ext cx="5205522" cy="919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2000"/>
              </a:lnSpc>
            </a:pP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7AAC2B-64BA-4006-81F2-462CC7E6BA5E}"/>
              </a:ext>
            </a:extLst>
          </p:cNvPr>
          <p:cNvSpPr txBox="1"/>
          <p:nvPr/>
        </p:nvSpPr>
        <p:spPr>
          <a:xfrm>
            <a:off x="5380947" y="1934246"/>
            <a:ext cx="1704692" cy="518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400" b="1">
                <a:solidFill>
                  <a:srgbClr val="FF0000"/>
                </a:solidFill>
                <a:latin typeface="UTM Avo" panose="02040603050506020204" pitchFamily="18" charset="0"/>
              </a:rPr>
              <a:t>Bước 2: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B637754-B1BF-4114-830C-7E44936FC1E2}"/>
              </a:ext>
            </a:extLst>
          </p:cNvPr>
          <p:cNvSpPr/>
          <p:nvPr/>
        </p:nvSpPr>
        <p:spPr>
          <a:xfrm>
            <a:off x="10786904" y="3843495"/>
            <a:ext cx="211017" cy="217373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83B8BD3-11BE-4D52-AE22-0873FC450BD3}"/>
              </a:ext>
            </a:extLst>
          </p:cNvPr>
          <p:cNvSpPr/>
          <p:nvPr/>
        </p:nvSpPr>
        <p:spPr>
          <a:xfrm>
            <a:off x="10786903" y="4410705"/>
            <a:ext cx="211017" cy="217373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EA47938-5507-4F61-980D-69364EED33C3}"/>
              </a:ext>
            </a:extLst>
          </p:cNvPr>
          <p:cNvSpPr/>
          <p:nvPr/>
        </p:nvSpPr>
        <p:spPr>
          <a:xfrm>
            <a:off x="10786903" y="5002167"/>
            <a:ext cx="211017" cy="217373"/>
          </a:xfrm>
          <a:prstGeom prst="rect">
            <a:avLst/>
          </a:prstGeom>
          <a:solidFill>
            <a:schemeClr val="bg2">
              <a:lumMod val="5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4ED1611-4C8C-4934-9DFC-6DBCC394C0D5}"/>
              </a:ext>
            </a:extLst>
          </p:cNvPr>
          <p:cNvSpPr/>
          <p:nvPr/>
        </p:nvSpPr>
        <p:spPr>
          <a:xfrm>
            <a:off x="10786902" y="5575070"/>
            <a:ext cx="211017" cy="217373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35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Graphic spid="15" grpId="0">
        <p:bldAsOne/>
      </p:bldGraphic>
      <p:bldP spid="7" grpId="0"/>
      <p:bldP spid="17" grpId="0"/>
      <p:bldP spid="18" grpId="0"/>
      <p:bldP spid="19" grpId="0"/>
      <p:bldP spid="20" grpId="0"/>
      <p:bldP spid="22" grpId="0"/>
      <p:bldP spid="16" grpId="0" animBg="1"/>
      <p:bldP spid="16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E1EDEA8-9C8B-4179-88FC-1BEDCA4D99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186402"/>
            <a:ext cx="857250" cy="8572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CD0F7F3-9ADE-4A39-A483-531D2A343492}"/>
              </a:ext>
            </a:extLst>
          </p:cNvPr>
          <p:cNvSpPr txBox="1"/>
          <p:nvPr/>
        </p:nvSpPr>
        <p:spPr>
          <a:xfrm>
            <a:off x="1162050" y="397321"/>
            <a:ext cx="3604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61B3A3-0F85-4B89-B554-D03F23C0D08E}"/>
              </a:ext>
            </a:extLst>
          </p:cNvPr>
          <p:cNvSpPr txBox="1"/>
          <p:nvPr/>
        </p:nvSpPr>
        <p:spPr>
          <a:xfrm>
            <a:off x="4118042" y="534230"/>
            <a:ext cx="77691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139F10E1-4BA7-443B-BFAB-92F0404DBA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5860310"/>
              </p:ext>
            </p:extLst>
          </p:nvPr>
        </p:nvGraphicFramePr>
        <p:xfrm>
          <a:off x="6473686" y="2782957"/>
          <a:ext cx="5506279" cy="39118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3507093-81A4-4215-B7EA-974F1C682D96}"/>
              </a:ext>
            </a:extLst>
          </p:cNvPr>
          <p:cNvSpPr txBox="1"/>
          <p:nvPr/>
        </p:nvSpPr>
        <p:spPr>
          <a:xfrm>
            <a:off x="7084992" y="2013516"/>
            <a:ext cx="48022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</a:t>
            </a:r>
            <a:r>
              <a:rPr lang="en-US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B41EB6F-B25E-48AB-B023-D71D08B481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609227"/>
              </p:ext>
            </p:extLst>
          </p:nvPr>
        </p:nvGraphicFramePr>
        <p:xfrm>
          <a:off x="304800" y="1201563"/>
          <a:ext cx="6446196" cy="25420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4352">
                  <a:extLst>
                    <a:ext uri="{9D8B030D-6E8A-4147-A177-3AD203B41FA5}">
                      <a16:colId xmlns:a16="http://schemas.microsoft.com/office/drawing/2014/main" val="3508962494"/>
                    </a:ext>
                  </a:extLst>
                </a:gridCol>
                <a:gridCol w="3401844">
                  <a:extLst>
                    <a:ext uri="{9D8B030D-6E8A-4147-A177-3AD203B41FA5}">
                      <a16:colId xmlns:a16="http://schemas.microsoft.com/office/drawing/2014/main" val="1076729878"/>
                    </a:ext>
                  </a:extLst>
                </a:gridCol>
              </a:tblGrid>
              <a:tr h="521220">
                <a:tc grid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tabLst>
                          <a:tab pos="540385" algn="l"/>
                          <a:tab pos="3599815" algn="l"/>
                          <a:tab pos="5039995" algn="l"/>
                        </a:tabLst>
                      </a:pPr>
                      <a:r>
                        <a:rPr lang="nl-NL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 phí sinh hoạt một tháng của gia đình bạn A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3638072"/>
                  </a:ext>
                </a:extLst>
              </a:tr>
              <a:tr h="404173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tabLst>
                          <a:tab pos="540385" algn="l"/>
                          <a:tab pos="3599815" algn="l"/>
                          <a:tab pos="5039995" algn="l"/>
                        </a:tabLst>
                      </a:pPr>
                      <a:r>
                        <a:rPr lang="nl-NL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Mục chi tiêu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C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tabLst>
                          <a:tab pos="540385" algn="l"/>
                          <a:tab pos="3599815" algn="l"/>
                          <a:tab pos="5039995" algn="l"/>
                        </a:tabLst>
                      </a:pPr>
                      <a:r>
                        <a:rPr lang="nl-NL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 phí (đồng)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7045167"/>
                  </a:ext>
                </a:extLst>
              </a:tr>
              <a:tr h="404173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tabLst>
                          <a:tab pos="540385" algn="l"/>
                          <a:tab pos="3599815" algn="l"/>
                          <a:tab pos="5039995" algn="l"/>
                        </a:tabLst>
                      </a:pPr>
                      <a:r>
                        <a:rPr lang="nl-NL" sz="2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 uống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tabLst>
                          <a:tab pos="540385" algn="l"/>
                          <a:tab pos="3599815" algn="l"/>
                          <a:tab pos="5039995" algn="l"/>
                        </a:tabLst>
                      </a:pPr>
                      <a:r>
                        <a:rPr lang="nl-NL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4 000 000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9403624"/>
                  </a:ext>
                </a:extLst>
              </a:tr>
              <a:tr h="404173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tabLst>
                          <a:tab pos="540385" algn="l"/>
                          <a:tab pos="3599815" algn="l"/>
                          <a:tab pos="5039995" algn="l"/>
                        </a:tabLst>
                      </a:pPr>
                      <a:r>
                        <a:rPr lang="nl-NL" sz="2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Giáo dục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tabLst>
                          <a:tab pos="540385" algn="l"/>
                          <a:tab pos="3599815" algn="l"/>
                          <a:tab pos="5039995" algn="l"/>
                        </a:tabLst>
                      </a:pPr>
                      <a:r>
                        <a:rPr lang="nl-NL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2 500 000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5576023"/>
                  </a:ext>
                </a:extLst>
              </a:tr>
              <a:tr h="404173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tabLst>
                          <a:tab pos="540385" algn="l"/>
                          <a:tab pos="3599815" algn="l"/>
                          <a:tab pos="5039995" algn="l"/>
                        </a:tabLst>
                      </a:pPr>
                      <a:r>
                        <a:rPr lang="nl-NL" sz="2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Điện nước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tabLst>
                          <a:tab pos="540385" algn="l"/>
                          <a:tab pos="3599815" algn="l"/>
                          <a:tab pos="5039995" algn="l"/>
                        </a:tabLst>
                      </a:pPr>
                      <a:r>
                        <a:rPr lang="nl-NL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1 500 000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41903"/>
                  </a:ext>
                </a:extLst>
              </a:tr>
              <a:tr h="404173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tabLst>
                          <a:tab pos="540385" algn="l"/>
                          <a:tab pos="3599815" algn="l"/>
                          <a:tab pos="5039995" algn="l"/>
                        </a:tabLst>
                      </a:pPr>
                      <a:r>
                        <a:rPr lang="nl-NL" sz="2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 khoản khác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tabLst>
                          <a:tab pos="540385" algn="l"/>
                          <a:tab pos="3599815" algn="l"/>
                          <a:tab pos="5039995" algn="l"/>
                        </a:tabLst>
                      </a:pPr>
                      <a:r>
                        <a:rPr lang="nl-NL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2 000 000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178028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0AC53D40-E142-458E-A84A-12486E5FB20F}"/>
              </a:ext>
            </a:extLst>
          </p:cNvPr>
          <p:cNvSpPr txBox="1"/>
          <p:nvPr/>
        </p:nvSpPr>
        <p:spPr>
          <a:xfrm>
            <a:off x="7263317" y="3673861"/>
            <a:ext cx="993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prstClr val="black"/>
                </a:solidFill>
                <a:latin typeface="UTM Avo" panose="02040603050506020204" pitchFamily="18" charset="0"/>
              </a:rPr>
              <a:t>20%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E5AB5D-820E-4667-BEAA-A678DF458D31}"/>
              </a:ext>
            </a:extLst>
          </p:cNvPr>
          <p:cNvSpPr txBox="1"/>
          <p:nvPr/>
        </p:nvSpPr>
        <p:spPr>
          <a:xfrm>
            <a:off x="6750996" y="4684810"/>
            <a:ext cx="993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prstClr val="black"/>
                </a:solidFill>
                <a:latin typeface="UTM Avo" panose="02040603050506020204" pitchFamily="18" charset="0"/>
              </a:rPr>
              <a:t>15%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D8294B0-3135-4FF3-A25D-C8DA03E6CDFF}"/>
              </a:ext>
            </a:extLst>
          </p:cNvPr>
          <p:cNvSpPr txBox="1"/>
          <p:nvPr/>
        </p:nvSpPr>
        <p:spPr>
          <a:xfrm>
            <a:off x="7760273" y="5564656"/>
            <a:ext cx="993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prstClr val="black"/>
                </a:solidFill>
                <a:latin typeface="UTM Avo" panose="02040603050506020204" pitchFamily="18" charset="0"/>
              </a:rPr>
              <a:t>25%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354D96A-5FD9-4949-8452-52A29FD97589}"/>
              </a:ext>
            </a:extLst>
          </p:cNvPr>
          <p:cNvSpPr txBox="1"/>
          <p:nvPr/>
        </p:nvSpPr>
        <p:spPr>
          <a:xfrm>
            <a:off x="8729868" y="4143600"/>
            <a:ext cx="993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prstClr val="black"/>
                </a:solidFill>
                <a:latin typeface="UTM Avo" panose="02040603050506020204" pitchFamily="18" charset="0"/>
              </a:rPr>
              <a:t>40%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4872E2-2F3A-463B-8098-4078687A75B0}"/>
              </a:ext>
            </a:extLst>
          </p:cNvPr>
          <p:cNvSpPr txBox="1"/>
          <p:nvPr/>
        </p:nvSpPr>
        <p:spPr>
          <a:xfrm>
            <a:off x="3415032" y="3784252"/>
            <a:ext cx="292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10 000 000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B4CB518-0A68-4AAE-8EC8-7A0E5A0155A7}"/>
              </a:ext>
            </a:extLst>
          </p:cNvPr>
          <p:cNvSpPr txBox="1"/>
          <p:nvPr/>
        </p:nvSpPr>
        <p:spPr>
          <a:xfrm>
            <a:off x="199724" y="4185957"/>
            <a:ext cx="619996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30000"/>
              </a:lnSpc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40%</a:t>
            </a:r>
          </a:p>
          <a:p>
            <a:pPr algn="just">
              <a:lnSpc>
                <a:spcPct val="130000"/>
              </a:lnSpc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25%</a:t>
            </a:r>
          </a:p>
          <a:p>
            <a:pPr algn="just">
              <a:lnSpc>
                <a:spcPct val="130000"/>
              </a:lnSpc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15%</a:t>
            </a:r>
          </a:p>
          <a:p>
            <a:pPr algn="just">
              <a:lnSpc>
                <a:spcPct val="130000"/>
              </a:lnSpc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20%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26F819D-97D9-46CC-A67A-86D441C2DF64}"/>
              </a:ext>
            </a:extLst>
          </p:cNvPr>
          <p:cNvSpPr txBox="1"/>
          <p:nvPr/>
        </p:nvSpPr>
        <p:spPr>
          <a:xfrm>
            <a:off x="5703949" y="6273769"/>
            <a:ext cx="1835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prstClr val="black"/>
                </a:solidFill>
                <a:latin typeface="UTM Avo" panose="02040603050506020204" pitchFamily="18" charset="0"/>
              </a:rPr>
              <a:t>Biểu đồ 1</a:t>
            </a:r>
          </a:p>
        </p:txBody>
      </p:sp>
    </p:spTree>
    <p:extLst>
      <p:ext uri="{BB962C8B-B14F-4D97-AF65-F5344CB8AC3E}">
        <p14:creationId xmlns:p14="http://schemas.microsoft.com/office/powerpoint/2010/main" val="3090946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Graphic spid="10" grpId="0">
        <p:bldAsOne/>
      </p:bldGraphic>
      <p:bldP spid="6" grpId="0"/>
      <p:bldP spid="8" grpId="0"/>
      <p:bldP spid="15" grpId="0"/>
      <p:bldP spid="17" grpId="0"/>
      <p:bldP spid="18" grpId="0"/>
      <p:bldP spid="9" grpId="0"/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6E29716-83E0-4F14-9269-682CA07A90E9}"/>
              </a:ext>
            </a:extLst>
          </p:cNvPr>
          <p:cNvSpPr txBox="1"/>
          <p:nvPr/>
        </p:nvSpPr>
        <p:spPr>
          <a:xfrm>
            <a:off x="1011721" y="356251"/>
            <a:ext cx="3604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66"/>
                </a:solidFill>
                <a:latin typeface="UTM Avo" panose="02040603050506020204" pitchFamily="18" charset="0"/>
              </a:rPr>
              <a:t>VẬN DỤNG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3C7479-9A0B-4752-B0F3-7398EBE77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471" y="145332"/>
            <a:ext cx="857250" cy="8572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BD563DB-CCB2-4D69-8852-3DF93FA9D3FB}"/>
              </a:ext>
            </a:extLst>
          </p:cNvPr>
          <p:cNvSpPr txBox="1"/>
          <p:nvPr/>
        </p:nvSpPr>
        <p:spPr>
          <a:xfrm>
            <a:off x="3691110" y="490476"/>
            <a:ext cx="77691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C67E322-73F8-4EBB-A29D-CC8F551CEB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526847"/>
              </p:ext>
            </p:extLst>
          </p:nvPr>
        </p:nvGraphicFramePr>
        <p:xfrm>
          <a:off x="154471" y="1055588"/>
          <a:ext cx="11639962" cy="19675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55059">
                  <a:extLst>
                    <a:ext uri="{9D8B030D-6E8A-4147-A177-3AD203B41FA5}">
                      <a16:colId xmlns:a16="http://schemas.microsoft.com/office/drawing/2014/main" val="133554512"/>
                    </a:ext>
                  </a:extLst>
                </a:gridCol>
                <a:gridCol w="1881809">
                  <a:extLst>
                    <a:ext uri="{9D8B030D-6E8A-4147-A177-3AD203B41FA5}">
                      <a16:colId xmlns:a16="http://schemas.microsoft.com/office/drawing/2014/main" val="2130359679"/>
                    </a:ext>
                  </a:extLst>
                </a:gridCol>
                <a:gridCol w="2279374">
                  <a:extLst>
                    <a:ext uri="{9D8B030D-6E8A-4147-A177-3AD203B41FA5}">
                      <a16:colId xmlns:a16="http://schemas.microsoft.com/office/drawing/2014/main" val="3911376946"/>
                    </a:ext>
                  </a:extLst>
                </a:gridCol>
                <a:gridCol w="2862470">
                  <a:extLst>
                    <a:ext uri="{9D8B030D-6E8A-4147-A177-3AD203B41FA5}">
                      <a16:colId xmlns:a16="http://schemas.microsoft.com/office/drawing/2014/main" val="1054531860"/>
                    </a:ext>
                  </a:extLst>
                </a:gridCol>
                <a:gridCol w="3061250">
                  <a:extLst>
                    <a:ext uri="{9D8B030D-6E8A-4147-A177-3AD203B41FA5}">
                      <a16:colId xmlns:a16="http://schemas.microsoft.com/office/drawing/2014/main" val="1851104122"/>
                    </a:ext>
                  </a:extLst>
                </a:gridCol>
              </a:tblGrid>
              <a:tr h="558224">
                <a:tc gridSpan="5"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Thống kê số tiết học các phần của môn Toán lớp 7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593928"/>
                  </a:ext>
                </a:extLst>
              </a:tr>
              <a:tr h="851092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Đại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học và Đo lường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 số yếu tố Thống kê và Xác suất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 động thực hành và trải nghiệm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90866128"/>
                  </a:ext>
                </a:extLst>
              </a:tr>
              <a:tr h="558224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tiết học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80245090"/>
                  </a:ext>
                </a:extLst>
              </a:tr>
            </a:tbl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C43A0C5C-2FA5-4B0D-B803-0835B75F41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3929822"/>
              </p:ext>
            </p:extLst>
          </p:nvPr>
        </p:nvGraphicFramePr>
        <p:xfrm>
          <a:off x="960782" y="3509763"/>
          <a:ext cx="8991600" cy="3303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A5262BDA-4C8A-4835-A366-E3264EEBB0D0}"/>
              </a:ext>
            </a:extLst>
          </p:cNvPr>
          <p:cNvSpPr txBox="1"/>
          <p:nvPr/>
        </p:nvSpPr>
        <p:spPr>
          <a:xfrm>
            <a:off x="944449" y="6153894"/>
            <a:ext cx="1835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105292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Graphic spid="10" grpId="0">
        <p:bldAsOne/>
      </p:bldGraphic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6E29716-83E0-4F14-9269-682CA07A90E9}"/>
              </a:ext>
            </a:extLst>
          </p:cNvPr>
          <p:cNvSpPr txBox="1"/>
          <p:nvPr/>
        </p:nvSpPr>
        <p:spPr>
          <a:xfrm>
            <a:off x="1011721" y="356251"/>
            <a:ext cx="3604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66"/>
                </a:solidFill>
                <a:latin typeface="UTM Avo" panose="02040603050506020204" pitchFamily="18" charset="0"/>
              </a:rPr>
              <a:t>VẬN DỤNG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3C7479-9A0B-4752-B0F3-7398EBE77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471" y="145332"/>
            <a:ext cx="857250" cy="8572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BD563DB-CCB2-4D69-8852-3DF93FA9D3FB}"/>
              </a:ext>
            </a:extLst>
          </p:cNvPr>
          <p:cNvSpPr txBox="1"/>
          <p:nvPr/>
        </p:nvSpPr>
        <p:spPr>
          <a:xfrm>
            <a:off x="3691110" y="490476"/>
            <a:ext cx="77691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>
                <a:solidFill>
                  <a:prstClr val="black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Hãy biểu diễn dữ liệu từ bảng thống kê vào biểu đồ 2.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C67E322-73F8-4EBB-A29D-CC8F551CEB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1480452"/>
              </p:ext>
            </p:extLst>
          </p:nvPr>
        </p:nvGraphicFramePr>
        <p:xfrm>
          <a:off x="154471" y="1055588"/>
          <a:ext cx="11639962" cy="19675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55059">
                  <a:extLst>
                    <a:ext uri="{9D8B030D-6E8A-4147-A177-3AD203B41FA5}">
                      <a16:colId xmlns:a16="http://schemas.microsoft.com/office/drawing/2014/main" val="133554512"/>
                    </a:ext>
                  </a:extLst>
                </a:gridCol>
                <a:gridCol w="1881809">
                  <a:extLst>
                    <a:ext uri="{9D8B030D-6E8A-4147-A177-3AD203B41FA5}">
                      <a16:colId xmlns:a16="http://schemas.microsoft.com/office/drawing/2014/main" val="2130359679"/>
                    </a:ext>
                  </a:extLst>
                </a:gridCol>
                <a:gridCol w="2279374">
                  <a:extLst>
                    <a:ext uri="{9D8B030D-6E8A-4147-A177-3AD203B41FA5}">
                      <a16:colId xmlns:a16="http://schemas.microsoft.com/office/drawing/2014/main" val="3911376946"/>
                    </a:ext>
                  </a:extLst>
                </a:gridCol>
                <a:gridCol w="2862470">
                  <a:extLst>
                    <a:ext uri="{9D8B030D-6E8A-4147-A177-3AD203B41FA5}">
                      <a16:colId xmlns:a16="http://schemas.microsoft.com/office/drawing/2014/main" val="1054531860"/>
                    </a:ext>
                  </a:extLst>
                </a:gridCol>
                <a:gridCol w="3061250">
                  <a:extLst>
                    <a:ext uri="{9D8B030D-6E8A-4147-A177-3AD203B41FA5}">
                      <a16:colId xmlns:a16="http://schemas.microsoft.com/office/drawing/2014/main" val="1851104122"/>
                    </a:ext>
                  </a:extLst>
                </a:gridCol>
              </a:tblGrid>
              <a:tr h="558224">
                <a:tc gridSpan="5"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Thống kê số tiết học các phần của môn Toán lớp 7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593928"/>
                  </a:ext>
                </a:extLst>
              </a:tr>
              <a:tr h="851092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và Đại số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học và Đo lường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 số yếu tố Thống kê và Xác suất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trải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nghiệm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0866128"/>
                  </a:ext>
                </a:extLst>
              </a:tr>
              <a:tr h="558224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Tỉ lệ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0245090"/>
                  </a:ext>
                </a:extLst>
              </a:tr>
            </a:tbl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C43A0C5C-2FA5-4B0D-B803-0835B75F41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8369382"/>
              </p:ext>
            </p:extLst>
          </p:nvPr>
        </p:nvGraphicFramePr>
        <p:xfrm>
          <a:off x="994292" y="3536267"/>
          <a:ext cx="8991600" cy="3303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F365F2C-7EA2-4F6E-9ACB-CBD5DC5096CC}"/>
              </a:ext>
            </a:extLst>
          </p:cNvPr>
          <p:cNvSpPr txBox="1"/>
          <p:nvPr/>
        </p:nvSpPr>
        <p:spPr>
          <a:xfrm>
            <a:off x="960782" y="3149409"/>
            <a:ext cx="94554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9FD747-4772-42A0-9D84-C79ACF177338}"/>
              </a:ext>
            </a:extLst>
          </p:cNvPr>
          <p:cNvSpPr txBox="1"/>
          <p:nvPr/>
        </p:nvSpPr>
        <p:spPr>
          <a:xfrm>
            <a:off x="2150657" y="2514991"/>
            <a:ext cx="9785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prstClr val="black"/>
                </a:solidFill>
                <a:latin typeface="UTM Avo" panose="02040603050506020204" pitchFamily="18" charset="0"/>
              </a:rPr>
              <a:t>43%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0B5A22-185E-4CDC-8006-8803444D51A3}"/>
              </a:ext>
            </a:extLst>
          </p:cNvPr>
          <p:cNvSpPr txBox="1"/>
          <p:nvPr/>
        </p:nvSpPr>
        <p:spPr>
          <a:xfrm>
            <a:off x="9840928" y="2529070"/>
            <a:ext cx="9785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prstClr val="black"/>
                </a:solidFill>
                <a:latin typeface="UTM Avo" panose="02040603050506020204" pitchFamily="18" charset="0"/>
              </a:rPr>
              <a:t>7%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0641AE-DA50-42FF-8630-0D020FA73596}"/>
              </a:ext>
            </a:extLst>
          </p:cNvPr>
          <p:cNvSpPr txBox="1"/>
          <p:nvPr/>
        </p:nvSpPr>
        <p:spPr>
          <a:xfrm>
            <a:off x="6866149" y="2508290"/>
            <a:ext cx="9785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prstClr val="black"/>
                </a:solidFill>
                <a:latin typeface="UTM Avo" panose="02040603050506020204" pitchFamily="18" charset="0"/>
              </a:rPr>
              <a:t>14%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1281509-C49F-4CE6-928B-94418EB68A86}"/>
              </a:ext>
            </a:extLst>
          </p:cNvPr>
          <p:cNvSpPr txBox="1"/>
          <p:nvPr/>
        </p:nvSpPr>
        <p:spPr>
          <a:xfrm>
            <a:off x="4287028" y="2525488"/>
            <a:ext cx="9785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prstClr val="black"/>
                </a:solidFill>
                <a:latin typeface="UTM Avo" panose="02040603050506020204" pitchFamily="18" charset="0"/>
              </a:rPr>
              <a:t>36%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hought Bubble: Cloud 17">
                <a:extLst>
                  <a:ext uri="{FF2B5EF4-FFF2-40B4-BE49-F238E27FC236}">
                    <a16:creationId xmlns:a16="http://schemas.microsoft.com/office/drawing/2014/main" id="{312D7BC7-4663-458C-96B4-C5C3FD73005B}"/>
                  </a:ext>
                </a:extLst>
              </p:cNvPr>
              <p:cNvSpPr/>
              <p:nvPr/>
            </p:nvSpPr>
            <p:spPr>
              <a:xfrm>
                <a:off x="230960" y="573957"/>
                <a:ext cx="3081156" cy="1974336"/>
              </a:xfrm>
              <a:prstGeom prst="cloudCallout">
                <a:avLst>
                  <a:gd name="adj1" fmla="val 33133"/>
                  <a:gd name="adj2" fmla="val 57968"/>
                </a:avLst>
              </a:prstGeom>
              <a:solidFill>
                <a:srgbClr val="FDD5A9"/>
              </a:solidFill>
              <a:ln>
                <a:solidFill>
                  <a:srgbClr val="FC982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60</m:t>
                          </m:r>
                        </m:num>
                        <m:den>
                          <m: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140</m:t>
                          </m:r>
                        </m:den>
                      </m:f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43%</m:t>
                      </m:r>
                    </m:oMath>
                  </m:oMathPara>
                </a14:m>
                <a:endParaRPr lang="en-US" sz="2400">
                  <a:solidFill>
                    <a:prstClr val="white"/>
                  </a:solidFill>
                </a:endParaRPr>
              </a:p>
            </p:txBody>
          </p:sp>
        </mc:Choice>
        <mc:Fallback xmlns="">
          <p:sp>
            <p:nvSpPr>
              <p:cNvPr id="18" name="Thought Bubble: Cloud 17">
                <a:extLst>
                  <a:ext uri="{FF2B5EF4-FFF2-40B4-BE49-F238E27FC236}">
                    <a16:creationId xmlns:a16="http://schemas.microsoft.com/office/drawing/2014/main" id="{312D7BC7-4663-458C-96B4-C5C3FD7300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960" y="573957"/>
                <a:ext cx="3081156" cy="1974336"/>
              </a:xfrm>
              <a:prstGeom prst="cloudCallout">
                <a:avLst>
                  <a:gd name="adj1" fmla="val 33133"/>
                  <a:gd name="adj2" fmla="val 57968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FC982B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hought Bubble: Cloud 18">
                <a:extLst>
                  <a:ext uri="{FF2B5EF4-FFF2-40B4-BE49-F238E27FC236}">
                    <a16:creationId xmlns:a16="http://schemas.microsoft.com/office/drawing/2014/main" id="{4530B7DB-E6DB-4FF7-B3CA-39F986E8BCEF}"/>
                  </a:ext>
                </a:extLst>
              </p:cNvPr>
              <p:cNvSpPr/>
              <p:nvPr/>
            </p:nvSpPr>
            <p:spPr>
              <a:xfrm>
                <a:off x="2184465" y="524649"/>
                <a:ext cx="3081156" cy="1974336"/>
              </a:xfrm>
              <a:prstGeom prst="cloudCallout">
                <a:avLst>
                  <a:gd name="adj1" fmla="val 33133"/>
                  <a:gd name="adj2" fmla="val 57968"/>
                </a:avLst>
              </a:prstGeom>
              <a:solidFill>
                <a:schemeClr val="accent6"/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50</m:t>
                          </m:r>
                        </m:num>
                        <m:den>
                          <m: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140</m:t>
                          </m:r>
                        </m:den>
                      </m:f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36%</m:t>
                      </m:r>
                    </m:oMath>
                  </m:oMathPara>
                </a14:m>
                <a:endParaRPr lang="en-US" sz="2400">
                  <a:solidFill>
                    <a:prstClr val="white"/>
                  </a:solidFill>
                </a:endParaRPr>
              </a:p>
            </p:txBody>
          </p:sp>
        </mc:Choice>
        <mc:Fallback xmlns="">
          <p:sp>
            <p:nvSpPr>
              <p:cNvPr id="19" name="Thought Bubble: Cloud 18">
                <a:extLst>
                  <a:ext uri="{FF2B5EF4-FFF2-40B4-BE49-F238E27FC236}">
                    <a16:creationId xmlns:a16="http://schemas.microsoft.com/office/drawing/2014/main" id="{4530B7DB-E6DB-4FF7-B3CA-39F986E8BC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4465" y="524649"/>
                <a:ext cx="3081156" cy="1974336"/>
              </a:xfrm>
              <a:prstGeom prst="cloudCallout">
                <a:avLst>
                  <a:gd name="adj1" fmla="val 33133"/>
                  <a:gd name="adj2" fmla="val 57968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accent6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hought Bubble: Cloud 19">
                <a:extLst>
                  <a:ext uri="{FF2B5EF4-FFF2-40B4-BE49-F238E27FC236}">
                    <a16:creationId xmlns:a16="http://schemas.microsoft.com/office/drawing/2014/main" id="{AB9689D1-96D5-4A28-9534-51D2E9C786A3}"/>
                  </a:ext>
                </a:extLst>
              </p:cNvPr>
              <p:cNvSpPr/>
              <p:nvPr/>
            </p:nvSpPr>
            <p:spPr>
              <a:xfrm>
                <a:off x="7629942" y="490476"/>
                <a:ext cx="3081156" cy="1974336"/>
              </a:xfrm>
              <a:prstGeom prst="cloudCallout">
                <a:avLst>
                  <a:gd name="adj1" fmla="val 33133"/>
                  <a:gd name="adj2" fmla="val 57968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rgbClr val="66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140</m:t>
                          </m:r>
                        </m:den>
                      </m:f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7%</m:t>
                      </m:r>
                    </m:oMath>
                  </m:oMathPara>
                </a14:m>
                <a:endParaRPr lang="en-US" sz="2400">
                  <a:solidFill>
                    <a:prstClr val="white"/>
                  </a:solidFill>
                </a:endParaRPr>
              </a:p>
            </p:txBody>
          </p:sp>
        </mc:Choice>
        <mc:Fallback xmlns="">
          <p:sp>
            <p:nvSpPr>
              <p:cNvPr id="20" name="Thought Bubble: Cloud 19">
                <a:extLst>
                  <a:ext uri="{FF2B5EF4-FFF2-40B4-BE49-F238E27FC236}">
                    <a16:creationId xmlns:a16="http://schemas.microsoft.com/office/drawing/2014/main" id="{AB9689D1-96D5-4A28-9534-51D2E9C786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9942" y="490476"/>
                <a:ext cx="3081156" cy="1974336"/>
              </a:xfrm>
              <a:prstGeom prst="cloudCallout">
                <a:avLst>
                  <a:gd name="adj1" fmla="val 33133"/>
                  <a:gd name="adj2" fmla="val 57968"/>
                </a:avLst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66FF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hought Bubble: Cloud 20">
                <a:extLst>
                  <a:ext uri="{FF2B5EF4-FFF2-40B4-BE49-F238E27FC236}">
                    <a16:creationId xmlns:a16="http://schemas.microsoft.com/office/drawing/2014/main" id="{DEF4A5E2-B11C-4BCF-8528-7247BB5F4999}"/>
                  </a:ext>
                </a:extLst>
              </p:cNvPr>
              <p:cNvSpPr/>
              <p:nvPr/>
            </p:nvSpPr>
            <p:spPr>
              <a:xfrm>
                <a:off x="4700740" y="481367"/>
                <a:ext cx="3081156" cy="1974336"/>
              </a:xfrm>
              <a:prstGeom prst="cloudCallout">
                <a:avLst>
                  <a:gd name="adj1" fmla="val 33133"/>
                  <a:gd name="adj2" fmla="val 57968"/>
                </a:avLst>
              </a:prstGeom>
              <a:solidFill>
                <a:srgbClr val="FFFFA3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140</m:t>
                          </m:r>
                        </m:den>
                      </m:f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14 %</m:t>
                      </m:r>
                    </m:oMath>
                  </m:oMathPara>
                </a14:m>
                <a:endParaRPr lang="en-US" sz="2400">
                  <a:solidFill>
                    <a:prstClr val="white"/>
                  </a:solidFill>
                </a:endParaRPr>
              </a:p>
            </p:txBody>
          </p:sp>
        </mc:Choice>
        <mc:Fallback xmlns="">
          <p:sp>
            <p:nvSpPr>
              <p:cNvPr id="21" name="Thought Bubble: Cloud 20">
                <a:extLst>
                  <a:ext uri="{FF2B5EF4-FFF2-40B4-BE49-F238E27FC236}">
                    <a16:creationId xmlns:a16="http://schemas.microsoft.com/office/drawing/2014/main" id="{DEF4A5E2-B11C-4BCF-8528-7247BB5F49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0740" y="481367"/>
                <a:ext cx="3081156" cy="1974336"/>
              </a:xfrm>
              <a:prstGeom prst="cloudCallout">
                <a:avLst>
                  <a:gd name="adj1" fmla="val 33133"/>
                  <a:gd name="adj2" fmla="val 57968"/>
                </a:avLst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688553E3-6373-48A6-A5A9-CF4802544364}"/>
              </a:ext>
            </a:extLst>
          </p:cNvPr>
          <p:cNvSpPr txBox="1"/>
          <p:nvPr/>
        </p:nvSpPr>
        <p:spPr>
          <a:xfrm>
            <a:off x="1011721" y="6187024"/>
            <a:ext cx="1835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DEBB943-7C1F-4B65-922A-6AB4E9556694}"/>
              </a:ext>
            </a:extLst>
          </p:cNvPr>
          <p:cNvSpPr txBox="1"/>
          <p:nvPr/>
        </p:nvSpPr>
        <p:spPr>
          <a:xfrm>
            <a:off x="2814017" y="4357890"/>
            <a:ext cx="857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prstClr val="black"/>
                </a:solidFill>
                <a:latin typeface="UTM Avo" panose="02040603050506020204" pitchFamily="18" charset="0"/>
              </a:rPr>
              <a:t>14%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A1B7CA1-6BD0-409F-BFDD-5D062C691EB3}"/>
              </a:ext>
            </a:extLst>
          </p:cNvPr>
          <p:cNvSpPr txBox="1"/>
          <p:nvPr/>
        </p:nvSpPr>
        <p:spPr>
          <a:xfrm>
            <a:off x="3389822" y="3740200"/>
            <a:ext cx="857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prstClr val="black"/>
                </a:solidFill>
                <a:latin typeface="UTM Avo" panose="02040603050506020204" pitchFamily="18" charset="0"/>
              </a:rPr>
              <a:t>7%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A1D5606-27C5-402C-BC8F-D0B94C20488F}"/>
              </a:ext>
            </a:extLst>
          </p:cNvPr>
          <p:cNvSpPr txBox="1"/>
          <p:nvPr/>
        </p:nvSpPr>
        <p:spPr>
          <a:xfrm>
            <a:off x="3129250" y="5627926"/>
            <a:ext cx="857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prstClr val="black"/>
                </a:solidFill>
                <a:latin typeface="UTM Avo" panose="02040603050506020204" pitchFamily="18" charset="0"/>
              </a:rPr>
              <a:t>36%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95F1BC-ED04-4669-8264-1025AA307D5D}"/>
              </a:ext>
            </a:extLst>
          </p:cNvPr>
          <p:cNvSpPr txBox="1"/>
          <p:nvPr/>
        </p:nvSpPr>
        <p:spPr>
          <a:xfrm>
            <a:off x="4347699" y="4732779"/>
            <a:ext cx="857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prstClr val="black"/>
                </a:solidFill>
                <a:latin typeface="UTM Avo" panose="02040603050506020204" pitchFamily="18" charset="0"/>
              </a:rPr>
              <a:t>43%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122737F-7126-4041-9992-3C634B547CB9}"/>
              </a:ext>
            </a:extLst>
          </p:cNvPr>
          <p:cNvSpPr/>
          <p:nvPr/>
        </p:nvSpPr>
        <p:spPr>
          <a:xfrm>
            <a:off x="6189751" y="3862345"/>
            <a:ext cx="211017" cy="217373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0FBF3EF-C5A0-4D94-94AF-B300100A2BAC}"/>
              </a:ext>
            </a:extLst>
          </p:cNvPr>
          <p:cNvSpPr/>
          <p:nvPr/>
        </p:nvSpPr>
        <p:spPr>
          <a:xfrm>
            <a:off x="6189751" y="5258305"/>
            <a:ext cx="211017" cy="217373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755601E-EDB7-4094-A16D-C0F5AB52CBC8}"/>
              </a:ext>
            </a:extLst>
          </p:cNvPr>
          <p:cNvSpPr/>
          <p:nvPr/>
        </p:nvSpPr>
        <p:spPr>
          <a:xfrm>
            <a:off x="6189752" y="4557814"/>
            <a:ext cx="211017" cy="217373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34B5EB1-A28D-4D8E-A3C3-3A02AF1C1B5E}"/>
              </a:ext>
            </a:extLst>
          </p:cNvPr>
          <p:cNvSpPr/>
          <p:nvPr/>
        </p:nvSpPr>
        <p:spPr>
          <a:xfrm>
            <a:off x="6189750" y="5940151"/>
            <a:ext cx="211017" cy="217373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365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5" grpId="0"/>
      <p:bldP spid="16" grpId="0"/>
      <p:bldP spid="17" grpId="0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3" grpId="0"/>
      <p:bldP spid="24" grpId="0"/>
      <p:bldP spid="25" grpId="0"/>
      <p:bldP spid="26" grpId="0"/>
      <p:bldP spid="27" grpId="0" animBg="1"/>
      <p:bldP spid="28" grpId="0" animBg="1"/>
      <p:bldP spid="29" grpId="0" animBg="1"/>
      <p:bldP spid="3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Clipping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00" y="249792"/>
            <a:ext cx="6439458" cy="1859441"/>
          </a:xfr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265" y="3276290"/>
            <a:ext cx="3010161" cy="3581710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75" y="2109233"/>
            <a:ext cx="9434378" cy="160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1901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Clipping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00" y="249792"/>
            <a:ext cx="6439458" cy="1859441"/>
          </a:xfr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265" y="3276290"/>
            <a:ext cx="3010161" cy="3581710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75" y="2109233"/>
            <a:ext cx="9434378" cy="1607959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90" y="3588848"/>
            <a:ext cx="8696155" cy="319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9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01AA7BB-C6C5-4F03-AA5F-9426F64D40A4}"/>
              </a:ext>
            </a:extLst>
          </p:cNvPr>
          <p:cNvSpPr/>
          <p:nvPr/>
        </p:nvSpPr>
        <p:spPr>
          <a:xfrm>
            <a:off x="614525" y="1233983"/>
            <a:ext cx="10941371" cy="4224709"/>
          </a:xfrm>
          <a:prstGeom prst="roundRect">
            <a:avLst/>
          </a:prstGeom>
          <a:solidFill>
            <a:srgbClr val="FDD5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400">
                <a:solidFill>
                  <a:prstClr val="black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   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D568D24-8C76-46BB-B5B1-43ED7B9A05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219" y="948075"/>
            <a:ext cx="857250" cy="85725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1370265-0154-4FBC-9493-8BB60D86FEF8}"/>
              </a:ext>
            </a:extLst>
          </p:cNvPr>
          <p:cNvSpPr/>
          <p:nvPr/>
        </p:nvSpPr>
        <p:spPr>
          <a:xfrm>
            <a:off x="614525" y="234590"/>
            <a:ext cx="1074963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en-US" sz="2800" b="1" dirty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PHÂN TÍCH DỮ LIỆU TRÊN BIỂU ĐỒ HÌNH QUẠT TRÒN</a:t>
            </a:r>
            <a:endParaRPr lang="vi-VN" sz="2800" b="1" dirty="0">
              <a:solidFill>
                <a:srgbClr val="F03C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9F5BD1-475E-4F47-B73C-93CE57FD86CE}"/>
              </a:ext>
            </a:extLst>
          </p:cNvPr>
          <p:cNvSpPr txBox="1"/>
          <p:nvPr/>
        </p:nvSpPr>
        <p:spPr>
          <a:xfrm>
            <a:off x="827844" y="1365891"/>
            <a:ext cx="1053631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03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CD0F7F3-9ADE-4A39-A483-531D2A343492}"/>
              </a:ext>
            </a:extLst>
          </p:cNvPr>
          <p:cNvSpPr txBox="1"/>
          <p:nvPr/>
        </p:nvSpPr>
        <p:spPr>
          <a:xfrm>
            <a:off x="1071868" y="377866"/>
            <a:ext cx="3604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66"/>
                </a:solidFill>
                <a:latin typeface="UTM Avo" panose="02040603050506020204" pitchFamily="18" charset="0"/>
              </a:rPr>
              <a:t>VÍ DỤ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4EB87F-3037-4C23-9121-F2ED9D3D13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618" y="137130"/>
            <a:ext cx="857250" cy="85725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446A1E3-3A6F-4C79-8E86-B879B51084FA}"/>
              </a:ext>
            </a:extLst>
          </p:cNvPr>
          <p:cNvSpPr txBox="1"/>
          <p:nvPr/>
        </p:nvSpPr>
        <p:spPr>
          <a:xfrm>
            <a:off x="2561930" y="528285"/>
            <a:ext cx="87231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 phân tích dữ liệu được biểu diễn trên biển đồ sau:</a:t>
            </a:r>
            <a:endParaRPr lang="en-US" sz="24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D7DF69B2-24A1-42A2-A306-E648E02C3E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3956482"/>
              </p:ext>
            </p:extLst>
          </p:nvPr>
        </p:nvGraphicFramePr>
        <p:xfrm>
          <a:off x="62216" y="1024197"/>
          <a:ext cx="5286375" cy="56966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F284734-7807-41AE-8C3C-1DF7B0A04FED}"/>
              </a:ext>
            </a:extLst>
          </p:cNvPr>
          <p:cNvSpPr/>
          <p:nvPr/>
        </p:nvSpPr>
        <p:spPr>
          <a:xfrm>
            <a:off x="4992054" y="1408745"/>
            <a:ext cx="6974583" cy="4507535"/>
          </a:xfrm>
          <a:prstGeom prst="roundRect">
            <a:avLst>
              <a:gd name="adj" fmla="val 11737"/>
            </a:avLst>
          </a:prstGeom>
          <a:solidFill>
            <a:srgbClr val="C2E2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1F3D28F-81AA-4BEC-A1FC-12CD0FEE43AD}"/>
              </a:ext>
            </a:extLst>
          </p:cNvPr>
          <p:cNvSpPr txBox="1"/>
          <p:nvPr/>
        </p:nvSpPr>
        <p:spPr>
          <a:xfrm>
            <a:off x="5223525" y="1543812"/>
            <a:ext cx="658759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phim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80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7.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phim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phim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hài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phim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phiêu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mạo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phim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phim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Phim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hài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Phim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Hai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phiêu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mạo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6062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Graphic spid="24" grpId="0">
        <p:bldAsOne/>
      </p:bldGraphic>
      <p:bldP spid="2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E1EDEA8-9C8B-4179-88FC-1BEDCA4D99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186402"/>
            <a:ext cx="857250" cy="8572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CD0F7F3-9ADE-4A39-A483-531D2A343492}"/>
              </a:ext>
            </a:extLst>
          </p:cNvPr>
          <p:cNvSpPr txBox="1"/>
          <p:nvPr/>
        </p:nvSpPr>
        <p:spPr>
          <a:xfrm>
            <a:off x="1162050" y="397321"/>
            <a:ext cx="3604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61B3A3-0F85-4B89-B554-D03F23C0D08E}"/>
              </a:ext>
            </a:extLst>
          </p:cNvPr>
          <p:cNvSpPr txBox="1"/>
          <p:nvPr/>
        </p:nvSpPr>
        <p:spPr>
          <a:xfrm>
            <a:off x="4118042" y="534230"/>
            <a:ext cx="77691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32CB906A-52CD-44B7-9A60-DCFB39C56C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0566573"/>
              </p:ext>
            </p:extLst>
          </p:nvPr>
        </p:nvGraphicFramePr>
        <p:xfrm>
          <a:off x="304801" y="1072646"/>
          <a:ext cx="4835236" cy="5674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324D5AFC-4EDC-4EAC-A637-CCC668F93D1A}"/>
              </a:ext>
            </a:extLst>
          </p:cNvPr>
          <p:cNvSpPr/>
          <p:nvPr/>
        </p:nvSpPr>
        <p:spPr>
          <a:xfrm>
            <a:off x="4912616" y="1709015"/>
            <a:ext cx="6974583" cy="3944434"/>
          </a:xfrm>
          <a:prstGeom prst="roundRect">
            <a:avLst>
              <a:gd name="adj" fmla="val 11737"/>
            </a:avLst>
          </a:prstGeom>
          <a:solidFill>
            <a:srgbClr val="FFFF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E53B3BF-57CF-4995-B68D-7C2608DA74E9}"/>
              </a:ext>
            </a:extLst>
          </p:cNvPr>
          <p:cNvSpPr txBox="1"/>
          <p:nvPr/>
        </p:nvSpPr>
        <p:spPr>
          <a:xfrm>
            <a:off x="5077470" y="1851667"/>
            <a:ext cx="6747162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7A.</a:t>
            </a:r>
          </a:p>
          <a:p>
            <a:pPr algn="just">
              <a:lnSpc>
                <a:spcPct val="130000"/>
              </a:lnSpc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chanh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cam,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suối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trà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sữa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Trà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sữa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chanh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suối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29011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Graphic spid="16" grpId="0">
        <p:bldAsOne/>
      </p:bldGraphic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334" y="110836"/>
            <a:ext cx="5492557" cy="516937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 err="1" smtClean="0">
                <a:solidFill>
                  <a:prstClr val="black"/>
                </a:solidFill>
                <a:latin typeface="UTM Avo" panose="02040603050506020204" pitchFamily="18" charset="0"/>
              </a:rPr>
              <a:t>Biểu</a:t>
            </a:r>
            <a:r>
              <a:rPr lang="en-US" dirty="0" smtClean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UTM Avo" panose="02040603050506020204" pitchFamily="18" charset="0"/>
              </a:rPr>
              <a:t>đồ</a:t>
            </a:r>
            <a:r>
              <a:rPr lang="en-US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UTM Avo" panose="02040603050506020204" pitchFamily="18" charset="0"/>
              </a:rPr>
              <a:t>tranh</a:t>
            </a:r>
            <a:endParaRPr lang="en-US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12" y="627773"/>
            <a:ext cx="9804958" cy="588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71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6E29716-83E0-4F14-9269-682CA07A90E9}"/>
              </a:ext>
            </a:extLst>
          </p:cNvPr>
          <p:cNvSpPr txBox="1"/>
          <p:nvPr/>
        </p:nvSpPr>
        <p:spPr>
          <a:xfrm>
            <a:off x="1011721" y="356251"/>
            <a:ext cx="3604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66"/>
                </a:solidFill>
                <a:latin typeface="UTM Avo" panose="02040603050506020204" pitchFamily="18" charset="0"/>
              </a:rPr>
              <a:t>VẬN DỤNG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3C7479-9A0B-4752-B0F3-7398EBE77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471" y="145332"/>
            <a:ext cx="857250" cy="8572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BD563DB-CCB2-4D69-8852-3DF93FA9D3FB}"/>
              </a:ext>
            </a:extLst>
          </p:cNvPr>
          <p:cNvSpPr txBox="1"/>
          <p:nvPr/>
        </p:nvSpPr>
        <p:spPr>
          <a:xfrm>
            <a:off x="300773" y="1002582"/>
            <a:ext cx="11590454" cy="10525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nl-NL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Dựa theo sự phân tích biểu đồ trên, trong buổi liên hoan cuối năm, lớp 7A nên mua những loại nước uống gì? Loại nào nên mua nhiều nhất?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3D38E685-BBBB-4F67-A673-8FD20E098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471" y="3749726"/>
            <a:ext cx="5257646" cy="2962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EC208026-D78D-41CE-8571-2BCE7CD0A8B5}"/>
              </a:ext>
            </a:extLst>
          </p:cNvPr>
          <p:cNvSpPr/>
          <p:nvPr/>
        </p:nvSpPr>
        <p:spPr>
          <a:xfrm>
            <a:off x="387922" y="2133600"/>
            <a:ext cx="4350333" cy="2237122"/>
          </a:xfrm>
          <a:custGeom>
            <a:avLst/>
            <a:gdLst>
              <a:gd name="connsiteX0" fmla="*/ 0 w 4350333"/>
              <a:gd name="connsiteY0" fmla="*/ 269360 h 1616126"/>
              <a:gd name="connsiteX1" fmla="*/ 269360 w 4350333"/>
              <a:gd name="connsiteY1" fmla="*/ 0 h 1616126"/>
              <a:gd name="connsiteX2" fmla="*/ 725056 w 4350333"/>
              <a:gd name="connsiteY2" fmla="*/ 0 h 1616126"/>
              <a:gd name="connsiteX3" fmla="*/ 725056 w 4350333"/>
              <a:gd name="connsiteY3" fmla="*/ 0 h 1616126"/>
              <a:gd name="connsiteX4" fmla="*/ 1812639 w 4350333"/>
              <a:gd name="connsiteY4" fmla="*/ 0 h 1616126"/>
              <a:gd name="connsiteX5" fmla="*/ 4080973 w 4350333"/>
              <a:gd name="connsiteY5" fmla="*/ 0 h 1616126"/>
              <a:gd name="connsiteX6" fmla="*/ 4350333 w 4350333"/>
              <a:gd name="connsiteY6" fmla="*/ 269360 h 1616126"/>
              <a:gd name="connsiteX7" fmla="*/ 4350333 w 4350333"/>
              <a:gd name="connsiteY7" fmla="*/ 942740 h 1616126"/>
              <a:gd name="connsiteX8" fmla="*/ 4350333 w 4350333"/>
              <a:gd name="connsiteY8" fmla="*/ 942740 h 1616126"/>
              <a:gd name="connsiteX9" fmla="*/ 4350333 w 4350333"/>
              <a:gd name="connsiteY9" fmla="*/ 1346772 h 1616126"/>
              <a:gd name="connsiteX10" fmla="*/ 4350333 w 4350333"/>
              <a:gd name="connsiteY10" fmla="*/ 1346766 h 1616126"/>
              <a:gd name="connsiteX11" fmla="*/ 4080973 w 4350333"/>
              <a:gd name="connsiteY11" fmla="*/ 1616126 h 1616126"/>
              <a:gd name="connsiteX12" fmla="*/ 1812639 w 4350333"/>
              <a:gd name="connsiteY12" fmla="*/ 1616126 h 1616126"/>
              <a:gd name="connsiteX13" fmla="*/ 1787508 w 4350333"/>
              <a:gd name="connsiteY13" fmla="*/ 2237122 h 1616126"/>
              <a:gd name="connsiteX14" fmla="*/ 725056 w 4350333"/>
              <a:gd name="connsiteY14" fmla="*/ 1616126 h 1616126"/>
              <a:gd name="connsiteX15" fmla="*/ 269360 w 4350333"/>
              <a:gd name="connsiteY15" fmla="*/ 1616126 h 1616126"/>
              <a:gd name="connsiteX16" fmla="*/ 0 w 4350333"/>
              <a:gd name="connsiteY16" fmla="*/ 1346766 h 1616126"/>
              <a:gd name="connsiteX17" fmla="*/ 0 w 4350333"/>
              <a:gd name="connsiteY17" fmla="*/ 1346772 h 1616126"/>
              <a:gd name="connsiteX18" fmla="*/ 0 w 4350333"/>
              <a:gd name="connsiteY18" fmla="*/ 942740 h 1616126"/>
              <a:gd name="connsiteX19" fmla="*/ 0 w 4350333"/>
              <a:gd name="connsiteY19" fmla="*/ 942740 h 1616126"/>
              <a:gd name="connsiteX20" fmla="*/ 0 w 4350333"/>
              <a:gd name="connsiteY20" fmla="*/ 269360 h 1616126"/>
              <a:gd name="connsiteX0" fmla="*/ 0 w 4350333"/>
              <a:gd name="connsiteY0" fmla="*/ 269360 h 2237122"/>
              <a:gd name="connsiteX1" fmla="*/ 269360 w 4350333"/>
              <a:gd name="connsiteY1" fmla="*/ 0 h 2237122"/>
              <a:gd name="connsiteX2" fmla="*/ 725056 w 4350333"/>
              <a:gd name="connsiteY2" fmla="*/ 0 h 2237122"/>
              <a:gd name="connsiteX3" fmla="*/ 725056 w 4350333"/>
              <a:gd name="connsiteY3" fmla="*/ 0 h 2237122"/>
              <a:gd name="connsiteX4" fmla="*/ 1812639 w 4350333"/>
              <a:gd name="connsiteY4" fmla="*/ 0 h 2237122"/>
              <a:gd name="connsiteX5" fmla="*/ 4080973 w 4350333"/>
              <a:gd name="connsiteY5" fmla="*/ 0 h 2237122"/>
              <a:gd name="connsiteX6" fmla="*/ 4350333 w 4350333"/>
              <a:gd name="connsiteY6" fmla="*/ 269360 h 2237122"/>
              <a:gd name="connsiteX7" fmla="*/ 4350333 w 4350333"/>
              <a:gd name="connsiteY7" fmla="*/ 942740 h 2237122"/>
              <a:gd name="connsiteX8" fmla="*/ 4350333 w 4350333"/>
              <a:gd name="connsiteY8" fmla="*/ 942740 h 2237122"/>
              <a:gd name="connsiteX9" fmla="*/ 4350333 w 4350333"/>
              <a:gd name="connsiteY9" fmla="*/ 1346772 h 2237122"/>
              <a:gd name="connsiteX10" fmla="*/ 4350333 w 4350333"/>
              <a:gd name="connsiteY10" fmla="*/ 1346766 h 2237122"/>
              <a:gd name="connsiteX11" fmla="*/ 4080973 w 4350333"/>
              <a:gd name="connsiteY11" fmla="*/ 1616126 h 2237122"/>
              <a:gd name="connsiteX12" fmla="*/ 1119912 w 4350333"/>
              <a:gd name="connsiteY12" fmla="*/ 1616126 h 2237122"/>
              <a:gd name="connsiteX13" fmla="*/ 1787508 w 4350333"/>
              <a:gd name="connsiteY13" fmla="*/ 2237122 h 2237122"/>
              <a:gd name="connsiteX14" fmla="*/ 725056 w 4350333"/>
              <a:gd name="connsiteY14" fmla="*/ 1616126 h 2237122"/>
              <a:gd name="connsiteX15" fmla="*/ 269360 w 4350333"/>
              <a:gd name="connsiteY15" fmla="*/ 1616126 h 2237122"/>
              <a:gd name="connsiteX16" fmla="*/ 0 w 4350333"/>
              <a:gd name="connsiteY16" fmla="*/ 1346766 h 2237122"/>
              <a:gd name="connsiteX17" fmla="*/ 0 w 4350333"/>
              <a:gd name="connsiteY17" fmla="*/ 1346772 h 2237122"/>
              <a:gd name="connsiteX18" fmla="*/ 0 w 4350333"/>
              <a:gd name="connsiteY18" fmla="*/ 942740 h 2237122"/>
              <a:gd name="connsiteX19" fmla="*/ 0 w 4350333"/>
              <a:gd name="connsiteY19" fmla="*/ 942740 h 2237122"/>
              <a:gd name="connsiteX20" fmla="*/ 0 w 4350333"/>
              <a:gd name="connsiteY20" fmla="*/ 269360 h 2237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350333" h="2237122">
                <a:moveTo>
                  <a:pt x="0" y="269360"/>
                </a:moveTo>
                <a:cubicBezTo>
                  <a:pt x="0" y="120597"/>
                  <a:pt x="120597" y="0"/>
                  <a:pt x="269360" y="0"/>
                </a:cubicBezTo>
                <a:lnTo>
                  <a:pt x="725056" y="0"/>
                </a:lnTo>
                <a:lnTo>
                  <a:pt x="725056" y="0"/>
                </a:lnTo>
                <a:lnTo>
                  <a:pt x="1812639" y="0"/>
                </a:lnTo>
                <a:lnTo>
                  <a:pt x="4080973" y="0"/>
                </a:lnTo>
                <a:cubicBezTo>
                  <a:pt x="4229736" y="0"/>
                  <a:pt x="4350333" y="120597"/>
                  <a:pt x="4350333" y="269360"/>
                </a:cubicBezTo>
                <a:lnTo>
                  <a:pt x="4350333" y="942740"/>
                </a:lnTo>
                <a:lnTo>
                  <a:pt x="4350333" y="942740"/>
                </a:lnTo>
                <a:lnTo>
                  <a:pt x="4350333" y="1346772"/>
                </a:lnTo>
                <a:lnTo>
                  <a:pt x="4350333" y="1346766"/>
                </a:lnTo>
                <a:cubicBezTo>
                  <a:pt x="4350333" y="1495529"/>
                  <a:pt x="4229736" y="1616126"/>
                  <a:pt x="4080973" y="1616126"/>
                </a:cubicBezTo>
                <a:lnTo>
                  <a:pt x="1119912" y="1616126"/>
                </a:lnTo>
                <a:lnTo>
                  <a:pt x="1787508" y="2237122"/>
                </a:lnTo>
                <a:lnTo>
                  <a:pt x="725056" y="1616126"/>
                </a:lnTo>
                <a:lnTo>
                  <a:pt x="269360" y="1616126"/>
                </a:lnTo>
                <a:cubicBezTo>
                  <a:pt x="120597" y="1616126"/>
                  <a:pt x="0" y="1495529"/>
                  <a:pt x="0" y="1346766"/>
                </a:cubicBezTo>
                <a:lnTo>
                  <a:pt x="0" y="1346772"/>
                </a:lnTo>
                <a:lnTo>
                  <a:pt x="0" y="942740"/>
                </a:lnTo>
                <a:lnTo>
                  <a:pt x="0" y="942740"/>
                </a:lnTo>
                <a:lnTo>
                  <a:pt x="0" y="269360"/>
                </a:lnTo>
                <a:close/>
              </a:path>
            </a:pathLst>
          </a:custGeom>
          <a:solidFill>
            <a:srgbClr val="FFFFF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2000">
              <a:solidFill>
                <a:prstClr val="black"/>
              </a:solidFill>
              <a:latin typeface="UTM Avo" panose="020406030505060202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7AB7149C-991D-41F2-B78C-D67BA6A755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2288422"/>
              </p:ext>
            </p:extLst>
          </p:nvPr>
        </p:nvGraphicFramePr>
        <p:xfrm>
          <a:off x="7966370" y="2009016"/>
          <a:ext cx="4146535" cy="4735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C7A8662F-65A0-43C3-A668-22CD2CBB9182}"/>
              </a:ext>
            </a:extLst>
          </p:cNvPr>
          <p:cNvSpPr/>
          <p:nvPr/>
        </p:nvSpPr>
        <p:spPr>
          <a:xfrm>
            <a:off x="4922265" y="2349677"/>
            <a:ext cx="3338945" cy="1491435"/>
          </a:xfrm>
          <a:prstGeom prst="wedgeEllipseCallout">
            <a:avLst>
              <a:gd name="adj1" fmla="val -58234"/>
              <a:gd name="adj2" fmla="val 88509"/>
            </a:avLst>
          </a:prstGeom>
          <a:solidFill>
            <a:srgbClr val="FFFFF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Trà sữa nên mua nhiều nhất</a:t>
            </a:r>
            <a:endParaRPr lang="en-US" sz="22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4EF68EA-ACF2-46AD-93DE-4D18CF413947}"/>
              </a:ext>
            </a:extLst>
          </p:cNvPr>
          <p:cNvSpPr txBox="1"/>
          <p:nvPr/>
        </p:nvSpPr>
        <p:spPr>
          <a:xfrm>
            <a:off x="429485" y="2204256"/>
            <a:ext cx="418682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nl-NL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rong buổi liên hoan cuối năm nên mua: nước chanh, nước cam, nước suối, trà sữa và sinh tố.</a:t>
            </a:r>
            <a:endParaRPr lang="en-US" sz="22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2131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 tmFilter="0,0; .5, 1; 1, 1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5" grpId="0" animBg="1"/>
      <p:bldP spid="11" grpId="0" animBg="1"/>
      <p:bldP spid="1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06F6B0C-F734-4FBA-A8A8-1825441115FC}"/>
              </a:ext>
            </a:extLst>
          </p:cNvPr>
          <p:cNvSpPr txBox="1"/>
          <p:nvPr/>
        </p:nvSpPr>
        <p:spPr>
          <a:xfrm>
            <a:off x="1356879" y="355105"/>
            <a:ext cx="3339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66"/>
                </a:solidFill>
                <a:latin typeface="UTM Avo" panose="02040603050506020204" pitchFamily="18" charset="0"/>
              </a:rPr>
              <a:t>CỦNG CỐ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4423F6-2839-43C4-9ABA-E771C38AD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88" y="144186"/>
            <a:ext cx="857250" cy="85725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E802354-39A0-40C3-9F05-693B77EA0563}"/>
              </a:ext>
            </a:extLst>
          </p:cNvPr>
          <p:cNvGrpSpPr/>
          <p:nvPr/>
        </p:nvGrpSpPr>
        <p:grpSpPr>
          <a:xfrm>
            <a:off x="1101441" y="1015398"/>
            <a:ext cx="9921716" cy="5487497"/>
            <a:chOff x="1181969" y="703022"/>
            <a:chExt cx="9921716" cy="5487497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C55F8D1-3A7D-4B06-A735-30371D83297F}"/>
                </a:ext>
              </a:extLst>
            </p:cNvPr>
            <p:cNvGrpSpPr/>
            <p:nvPr/>
          </p:nvGrpSpPr>
          <p:grpSpPr>
            <a:xfrm>
              <a:off x="1181969" y="716235"/>
              <a:ext cx="9921716" cy="5474284"/>
              <a:chOff x="1190601" y="4542474"/>
              <a:chExt cx="9921716" cy="5474284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D7615C9F-B072-4467-9F60-0C2AA1E5DF18}"/>
                  </a:ext>
                </a:extLst>
              </p:cNvPr>
              <p:cNvSpPr/>
              <p:nvPr/>
            </p:nvSpPr>
            <p:spPr>
              <a:xfrm>
                <a:off x="1190601" y="4542474"/>
                <a:ext cx="9900933" cy="5474284"/>
              </a:xfrm>
              <a:prstGeom prst="roundRect">
                <a:avLst>
                  <a:gd name="adj" fmla="val 11737"/>
                </a:avLst>
              </a:prstGeom>
              <a:solidFill>
                <a:srgbClr val="C2E2F3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just" defTabSz="342900">
                  <a:lnSpc>
                    <a:spcPct val="150000"/>
                  </a:lnSpc>
                  <a:defRPr/>
                </a:pPr>
                <a:endParaRPr lang="nl-NL" kern="0">
                  <a:solidFill>
                    <a:srgbClr val="00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  <a:p>
                <a:pPr algn="just" defTabSz="342900">
                  <a:lnSpc>
                    <a:spcPct val="150000"/>
                  </a:lnSpc>
                  <a:defRPr/>
                </a:pPr>
                <a:endParaRPr lang="nl-NL" kern="0">
                  <a:solidFill>
                    <a:srgbClr val="00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  <a:p>
                <a:pPr algn="just" defTabSz="342900">
                  <a:lnSpc>
                    <a:spcPct val="150000"/>
                  </a:lnSpc>
                  <a:defRPr/>
                </a:pPr>
                <a:endParaRPr lang="nl-NL" kern="0">
                  <a:solidFill>
                    <a:srgbClr val="00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  <a:p>
                <a:pPr algn="just" defTabSz="342900">
                  <a:lnSpc>
                    <a:spcPct val="150000"/>
                  </a:lnSpc>
                  <a:defRPr/>
                </a:pPr>
                <a:endParaRPr lang="nl-NL" kern="0">
                  <a:solidFill>
                    <a:srgbClr val="00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  <a:p>
                <a:pPr algn="just" defTabSz="342900">
                  <a:lnSpc>
                    <a:spcPct val="150000"/>
                  </a:lnSpc>
                  <a:defRPr/>
                </a:pPr>
                <a:endParaRPr lang="nl-NL" kern="0">
                  <a:solidFill>
                    <a:srgbClr val="00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  <a:p>
                <a:pPr algn="just" defTabSz="342900">
                  <a:lnSpc>
                    <a:spcPct val="150000"/>
                  </a:lnSpc>
                  <a:defRPr/>
                </a:pPr>
                <a:endParaRPr lang="en-US" kern="0">
                  <a:solidFill>
                    <a:srgbClr val="00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  <a:p>
                <a:pPr algn="just" defTabSz="342900">
                  <a:lnSpc>
                    <a:spcPct val="150000"/>
                  </a:lnSpc>
                  <a:defRPr/>
                </a:pPr>
                <a:endParaRPr lang="en-US" sz="1600" kern="0">
                  <a:solidFill>
                    <a:srgbClr val="00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  <a:p>
                <a:pPr algn="just" defTabSz="342900">
                  <a:lnSpc>
                    <a:spcPct val="150000"/>
                  </a:lnSpc>
                  <a:defRPr/>
                </a:pPr>
                <a:endParaRPr lang="en-US" sz="1600" kern="0">
                  <a:solidFill>
                    <a:srgbClr val="00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  <a:p>
                <a:pPr algn="just" defTabSz="342900">
                  <a:lnSpc>
                    <a:spcPct val="150000"/>
                  </a:lnSpc>
                  <a:defRPr/>
                </a:pPr>
                <a:endParaRPr lang="en-US" kern="0">
                  <a:solidFill>
                    <a:srgbClr val="FFFFFF"/>
                  </a:solidFill>
                  <a:latin typeface="Segoe Print"/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D0E4651-E2D4-4C15-BE25-054A1FD06B54}"/>
                  </a:ext>
                </a:extLst>
              </p:cNvPr>
              <p:cNvSpPr/>
              <p:nvPr/>
            </p:nvSpPr>
            <p:spPr>
              <a:xfrm>
                <a:off x="1514259" y="4644163"/>
                <a:ext cx="9598058" cy="4540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defTabSz="342900">
                  <a:lnSpc>
                    <a:spcPct val="135000"/>
                  </a:lnSpc>
                  <a:defRPr/>
                </a:pPr>
                <a:endParaRPr lang="vi-VN" sz="2000" kern="0">
                  <a:solidFill>
                    <a:srgbClr val="00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B461D26-CC3A-4787-BFBB-32F0EB8ADA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7651" y="703022"/>
              <a:ext cx="635251" cy="554444"/>
            </a:xfrm>
            <a:prstGeom prst="rect">
              <a:avLst/>
            </a:prstGeom>
          </p:spPr>
        </p:pic>
      </p:grpSp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6080BEAD-ECE0-40C5-A78A-156956A733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8322461"/>
              </p:ext>
            </p:extLst>
          </p:nvPr>
        </p:nvGraphicFramePr>
        <p:xfrm>
          <a:off x="5677864" y="2073031"/>
          <a:ext cx="5210174" cy="4313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33" name="Group 32">
            <a:extLst>
              <a:ext uri="{FF2B5EF4-FFF2-40B4-BE49-F238E27FC236}">
                <a16:creationId xmlns:a16="http://schemas.microsoft.com/office/drawing/2014/main" id="{2BEEA069-F6F1-43F7-8C53-38F05F394195}"/>
              </a:ext>
            </a:extLst>
          </p:cNvPr>
          <p:cNvGrpSpPr/>
          <p:nvPr/>
        </p:nvGrpSpPr>
        <p:grpSpPr>
          <a:xfrm>
            <a:off x="8303125" y="4318499"/>
            <a:ext cx="235143" cy="244518"/>
            <a:chOff x="8146473" y="4322618"/>
            <a:chExt cx="235143" cy="244518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E1D46E2F-583F-43AD-9C3F-E62F82BDDBBC}"/>
                </a:ext>
              </a:extLst>
            </p:cNvPr>
            <p:cNvCxnSpPr>
              <a:cxnSpLocks/>
            </p:cNvCxnSpPr>
            <p:nvPr/>
          </p:nvCxnSpPr>
          <p:spPr>
            <a:xfrm>
              <a:off x="8146473" y="4322618"/>
              <a:ext cx="224751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5F7217D1-3880-498F-AA90-AE805A0084D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381615" y="4322618"/>
              <a:ext cx="1" cy="244518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D3487C31-292A-4B10-B86A-1EA38434DAD1}"/>
              </a:ext>
            </a:extLst>
          </p:cNvPr>
          <p:cNvSpPr txBox="1"/>
          <p:nvPr/>
        </p:nvSpPr>
        <p:spPr>
          <a:xfrm>
            <a:off x="1257297" y="1137866"/>
            <a:ext cx="90833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342900">
              <a:lnSpc>
                <a:spcPct val="150000"/>
              </a:lnSpc>
              <a:defRPr/>
            </a:pPr>
            <a:r>
              <a:rPr lang="nl-NL" sz="22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1. </a:t>
            </a:r>
            <a:r>
              <a:rPr lang="nl-NL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 đồ sau cho biết việc chi tiêu hàng tháng của một gia đình. Quan sát biểu đồ và trả lời câu hỏi:</a:t>
            </a:r>
          </a:p>
          <a:p>
            <a:endParaRPr lang="en-US" sz="2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D5A7909-E21A-4930-9B22-2F5AE882A964}"/>
              </a:ext>
            </a:extLst>
          </p:cNvPr>
          <p:cNvSpPr txBox="1"/>
          <p:nvPr/>
        </p:nvSpPr>
        <p:spPr>
          <a:xfrm>
            <a:off x="1259054" y="2280732"/>
            <a:ext cx="5015111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342900">
              <a:lnSpc>
                <a:spcPct val="150000"/>
              </a:lnSpc>
              <a:defRPr/>
            </a:pPr>
            <a:r>
              <a:rPr lang="nl-NL" sz="2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tiền dành cho việc học chiếm bao nhiêu phần trăm?</a:t>
            </a:r>
          </a:p>
          <a:p>
            <a:pPr marL="457200" indent="228600" algn="just" defTabSz="342900">
              <a:lnSpc>
                <a:spcPct val="150000"/>
              </a:lnSpc>
              <a:buFontTx/>
              <a:buAutoNum type="alphaUcPeriod"/>
              <a:defRPr/>
            </a:pPr>
            <a:r>
              <a:rPr lang="nl-NL" sz="2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20%</a:t>
            </a:r>
          </a:p>
          <a:p>
            <a:pPr marL="457200" indent="228600" algn="just" defTabSz="342900">
              <a:lnSpc>
                <a:spcPct val="150000"/>
              </a:lnSpc>
              <a:buFontTx/>
              <a:buAutoNum type="alphaUcPeriod"/>
              <a:defRPr/>
            </a:pPr>
            <a:r>
              <a:rPr lang="nl-NL" sz="2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25%</a:t>
            </a:r>
          </a:p>
          <a:p>
            <a:pPr marL="457200" indent="228600" algn="just" defTabSz="342900">
              <a:lnSpc>
                <a:spcPct val="150000"/>
              </a:lnSpc>
              <a:buFontTx/>
              <a:buAutoNum type="alphaUcPeriod"/>
              <a:defRPr/>
            </a:pPr>
            <a:r>
              <a:rPr lang="nl-NL" sz="2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30%</a:t>
            </a:r>
          </a:p>
          <a:p>
            <a:pPr marL="457200" indent="228600" algn="just" defTabSz="342900">
              <a:lnSpc>
                <a:spcPct val="150000"/>
              </a:lnSpc>
              <a:buFontTx/>
              <a:buAutoNum type="alphaUcPeriod"/>
              <a:defRPr/>
            </a:pPr>
            <a:r>
              <a:rPr lang="nl-NL" sz="2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15%</a:t>
            </a:r>
          </a:p>
          <a:p>
            <a:pPr marL="457200" indent="285750" algn="just" defTabSz="342900">
              <a:lnSpc>
                <a:spcPct val="150000"/>
              </a:lnSpc>
              <a:buFontTx/>
              <a:buAutoNum type="alphaUcPeriod"/>
              <a:defRPr/>
            </a:pPr>
            <a:endParaRPr lang="nl-NL" sz="22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4" descr="Káº¿t quáº£ hÃ¬nh áº£nh cho right icon">
            <a:extLst>
              <a:ext uri="{FF2B5EF4-FFF2-40B4-BE49-F238E27FC236}">
                <a16:creationId xmlns:a16="http://schemas.microsoft.com/office/drawing/2014/main" id="{037B282A-07FB-4E35-9BFB-09296C28E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4264" y="3854524"/>
            <a:ext cx="463478" cy="463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531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22" grpId="0">
        <p:bldAsOne/>
      </p:bldGraphic>
      <p:bldP spid="31" grpId="0"/>
      <p:bldP spid="3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06F6B0C-F734-4FBA-A8A8-1825441115FC}"/>
              </a:ext>
            </a:extLst>
          </p:cNvPr>
          <p:cNvSpPr txBox="1"/>
          <p:nvPr/>
        </p:nvSpPr>
        <p:spPr>
          <a:xfrm>
            <a:off x="1356879" y="355105"/>
            <a:ext cx="3339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66"/>
                </a:solidFill>
                <a:latin typeface="UTM Avo" panose="02040603050506020204" pitchFamily="18" charset="0"/>
              </a:rPr>
              <a:t>CỦNG CỐ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4423F6-2839-43C4-9ABA-E771C38AD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88" y="144186"/>
            <a:ext cx="857250" cy="85725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E802354-39A0-40C3-9F05-693B77EA0563}"/>
              </a:ext>
            </a:extLst>
          </p:cNvPr>
          <p:cNvGrpSpPr/>
          <p:nvPr/>
        </p:nvGrpSpPr>
        <p:grpSpPr>
          <a:xfrm>
            <a:off x="951541" y="1015398"/>
            <a:ext cx="10336052" cy="5487497"/>
            <a:chOff x="1181969" y="703022"/>
            <a:chExt cx="9927438" cy="5487497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C55F8D1-3A7D-4B06-A735-30371D83297F}"/>
                </a:ext>
              </a:extLst>
            </p:cNvPr>
            <p:cNvGrpSpPr/>
            <p:nvPr/>
          </p:nvGrpSpPr>
          <p:grpSpPr>
            <a:xfrm>
              <a:off x="1181969" y="716235"/>
              <a:ext cx="9921716" cy="5474284"/>
              <a:chOff x="1190601" y="4542474"/>
              <a:chExt cx="9921716" cy="5474284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D7615C9F-B072-4467-9F60-0C2AA1E5DF18}"/>
                  </a:ext>
                </a:extLst>
              </p:cNvPr>
              <p:cNvSpPr/>
              <p:nvPr/>
            </p:nvSpPr>
            <p:spPr>
              <a:xfrm>
                <a:off x="1190601" y="4542474"/>
                <a:ext cx="9900933" cy="5474284"/>
              </a:xfrm>
              <a:prstGeom prst="roundRect">
                <a:avLst>
                  <a:gd name="adj" fmla="val 11737"/>
                </a:avLst>
              </a:prstGeom>
              <a:solidFill>
                <a:srgbClr val="C2E2F3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just" defTabSz="342900">
                  <a:lnSpc>
                    <a:spcPct val="150000"/>
                  </a:lnSpc>
                  <a:defRPr/>
                </a:pPr>
                <a:endParaRPr lang="nl-NL" kern="0">
                  <a:solidFill>
                    <a:srgbClr val="00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  <a:p>
                <a:pPr algn="just" defTabSz="342900">
                  <a:lnSpc>
                    <a:spcPct val="150000"/>
                  </a:lnSpc>
                  <a:defRPr/>
                </a:pPr>
                <a:endParaRPr lang="nl-NL" kern="0">
                  <a:solidFill>
                    <a:srgbClr val="00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  <a:p>
                <a:pPr algn="just" defTabSz="342900">
                  <a:lnSpc>
                    <a:spcPct val="150000"/>
                  </a:lnSpc>
                  <a:defRPr/>
                </a:pPr>
                <a:endParaRPr lang="nl-NL" kern="0">
                  <a:solidFill>
                    <a:srgbClr val="00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  <a:p>
                <a:pPr algn="just" defTabSz="342900">
                  <a:lnSpc>
                    <a:spcPct val="150000"/>
                  </a:lnSpc>
                  <a:defRPr/>
                </a:pPr>
                <a:endParaRPr lang="nl-NL" kern="0">
                  <a:solidFill>
                    <a:srgbClr val="00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  <a:p>
                <a:pPr algn="just" defTabSz="342900">
                  <a:lnSpc>
                    <a:spcPct val="150000"/>
                  </a:lnSpc>
                  <a:defRPr/>
                </a:pPr>
                <a:endParaRPr lang="nl-NL" kern="0">
                  <a:solidFill>
                    <a:srgbClr val="00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  <a:p>
                <a:pPr algn="just" defTabSz="342900">
                  <a:lnSpc>
                    <a:spcPct val="150000"/>
                  </a:lnSpc>
                  <a:defRPr/>
                </a:pPr>
                <a:endParaRPr lang="en-US" kern="0">
                  <a:solidFill>
                    <a:srgbClr val="00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  <a:p>
                <a:pPr algn="just" defTabSz="342900">
                  <a:lnSpc>
                    <a:spcPct val="150000"/>
                  </a:lnSpc>
                  <a:defRPr/>
                </a:pPr>
                <a:endParaRPr lang="en-US" sz="1600" kern="0">
                  <a:solidFill>
                    <a:srgbClr val="00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  <a:p>
                <a:pPr algn="just" defTabSz="342900">
                  <a:lnSpc>
                    <a:spcPct val="150000"/>
                  </a:lnSpc>
                  <a:defRPr/>
                </a:pPr>
                <a:endParaRPr lang="en-US" sz="1600" kern="0">
                  <a:solidFill>
                    <a:srgbClr val="00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  <a:p>
                <a:pPr algn="just" defTabSz="342900">
                  <a:lnSpc>
                    <a:spcPct val="150000"/>
                  </a:lnSpc>
                  <a:defRPr/>
                </a:pPr>
                <a:endParaRPr lang="en-US" kern="0">
                  <a:solidFill>
                    <a:srgbClr val="FFFFFF"/>
                  </a:solidFill>
                  <a:latin typeface="Segoe Print"/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D0E4651-E2D4-4C15-BE25-054A1FD06B54}"/>
                  </a:ext>
                </a:extLst>
              </p:cNvPr>
              <p:cNvSpPr/>
              <p:nvPr/>
            </p:nvSpPr>
            <p:spPr>
              <a:xfrm>
                <a:off x="1514259" y="4644163"/>
                <a:ext cx="9598058" cy="4540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defTabSz="342900">
                  <a:lnSpc>
                    <a:spcPct val="135000"/>
                  </a:lnSpc>
                  <a:defRPr/>
                </a:pPr>
                <a:endParaRPr lang="vi-VN" sz="2000" kern="0">
                  <a:solidFill>
                    <a:srgbClr val="00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B461D26-CC3A-4787-BFBB-32F0EB8ADA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7651" y="703022"/>
              <a:ext cx="661756" cy="554444"/>
            </a:xfrm>
            <a:prstGeom prst="rect">
              <a:avLst/>
            </a:prstGeom>
          </p:spPr>
        </p:pic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D3487C31-292A-4B10-B86A-1EA38434DAD1}"/>
              </a:ext>
            </a:extLst>
          </p:cNvPr>
          <p:cNvSpPr txBox="1"/>
          <p:nvPr/>
        </p:nvSpPr>
        <p:spPr>
          <a:xfrm>
            <a:off x="1107397" y="1137866"/>
            <a:ext cx="94852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342900">
              <a:lnSpc>
                <a:spcPct val="150000"/>
              </a:lnSpc>
              <a:defRPr/>
            </a:pPr>
            <a:r>
              <a:rPr lang="nl-NL" sz="22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2. </a:t>
            </a:r>
            <a:r>
              <a:rPr lang="nl-NL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 tin về sự yêu thích các môn học của 120 học sinh khối 7 được cho bởi biểu đồ dưới đây.</a:t>
            </a:r>
            <a:endParaRPr lang="en-US" sz="2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D5A7909-E21A-4930-9B22-2F5AE882A964}"/>
              </a:ext>
            </a:extLst>
          </p:cNvPr>
          <p:cNvSpPr txBox="1"/>
          <p:nvPr/>
        </p:nvSpPr>
        <p:spPr>
          <a:xfrm>
            <a:off x="1101439" y="2166099"/>
            <a:ext cx="558208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342900">
              <a:lnSpc>
                <a:spcPct val="150000"/>
              </a:lnSpc>
              <a:defRPr/>
            </a:pPr>
            <a:r>
              <a:rPr lang="nl-NL" sz="2200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 có bao nhiêu học sinh yêu thích môn Toán?</a:t>
            </a:r>
          </a:p>
          <a:p>
            <a:pPr marL="457200" indent="228600" algn="just" defTabSz="342900">
              <a:lnSpc>
                <a:spcPct val="150000"/>
              </a:lnSpc>
              <a:buFontTx/>
              <a:buAutoNum type="alphaUcPeriod"/>
              <a:defRPr/>
            </a:pPr>
            <a:r>
              <a:rPr lang="nl-NL" sz="2200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</a:t>
            </a:r>
          </a:p>
          <a:p>
            <a:pPr marL="457200" indent="228600" algn="just" defTabSz="342900">
              <a:lnSpc>
                <a:spcPct val="150000"/>
              </a:lnSpc>
              <a:buFontTx/>
              <a:buAutoNum type="alphaUcPeriod"/>
              <a:defRPr/>
            </a:pPr>
            <a:r>
              <a:rPr lang="nl-NL" sz="2200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40</a:t>
            </a:r>
          </a:p>
          <a:p>
            <a:pPr marL="457200" indent="228600" algn="just" defTabSz="342900">
              <a:lnSpc>
                <a:spcPct val="150000"/>
              </a:lnSpc>
              <a:buFontTx/>
              <a:buAutoNum type="alphaUcPeriod"/>
              <a:defRPr/>
            </a:pPr>
            <a:r>
              <a:rPr lang="nl-NL" sz="2200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36</a:t>
            </a:r>
          </a:p>
          <a:p>
            <a:pPr marL="457200" indent="228600" algn="just" defTabSz="342900">
              <a:lnSpc>
                <a:spcPct val="150000"/>
              </a:lnSpc>
              <a:buFontTx/>
              <a:buAutoNum type="alphaUcPeriod"/>
              <a:defRPr/>
            </a:pPr>
            <a:r>
              <a:rPr lang="nl-NL" sz="2200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46</a:t>
            </a:r>
          </a:p>
          <a:p>
            <a:pPr marL="457200" indent="285750" algn="just" defTabSz="342900">
              <a:lnSpc>
                <a:spcPct val="150000"/>
              </a:lnSpc>
              <a:buFontTx/>
              <a:buAutoNum type="alphaUcPeriod"/>
              <a:defRPr/>
            </a:pPr>
            <a:endParaRPr lang="nl-NL" sz="2200" ker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2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52B83F8F-96BD-4317-9A39-5143D2CA01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1465131"/>
              </p:ext>
            </p:extLst>
          </p:nvPr>
        </p:nvGraphicFramePr>
        <p:xfrm>
          <a:off x="6683526" y="1569842"/>
          <a:ext cx="4970962" cy="5164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20" name="Picture 4" descr="Káº¿t quáº£ hÃ¬nh áº£nh cho right icon">
            <a:extLst>
              <a:ext uri="{FF2B5EF4-FFF2-40B4-BE49-F238E27FC236}">
                <a16:creationId xmlns:a16="http://schemas.microsoft.com/office/drawing/2014/main" id="{037B282A-07FB-4E35-9BFB-09296C28E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439" y="4220540"/>
            <a:ext cx="463478" cy="463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235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06F6B0C-F734-4FBA-A8A8-1825441115FC}"/>
              </a:ext>
            </a:extLst>
          </p:cNvPr>
          <p:cNvSpPr txBox="1"/>
          <p:nvPr/>
        </p:nvSpPr>
        <p:spPr>
          <a:xfrm>
            <a:off x="1356879" y="355105"/>
            <a:ext cx="3339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66"/>
                </a:solidFill>
                <a:latin typeface="UTM Avo" panose="02040603050506020204" pitchFamily="18" charset="0"/>
              </a:rPr>
              <a:t>CỦNG CỐ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4423F6-2839-43C4-9ABA-E771C38AD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88" y="144186"/>
            <a:ext cx="857250" cy="85725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E802354-39A0-40C3-9F05-693B77EA0563}"/>
              </a:ext>
            </a:extLst>
          </p:cNvPr>
          <p:cNvGrpSpPr/>
          <p:nvPr/>
        </p:nvGrpSpPr>
        <p:grpSpPr>
          <a:xfrm>
            <a:off x="951541" y="1015398"/>
            <a:ext cx="9927438" cy="5487497"/>
            <a:chOff x="1181969" y="703022"/>
            <a:chExt cx="9927438" cy="5487497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C55F8D1-3A7D-4B06-A735-30371D83297F}"/>
                </a:ext>
              </a:extLst>
            </p:cNvPr>
            <p:cNvGrpSpPr/>
            <p:nvPr/>
          </p:nvGrpSpPr>
          <p:grpSpPr>
            <a:xfrm>
              <a:off x="1181969" y="716235"/>
              <a:ext cx="9921716" cy="5474284"/>
              <a:chOff x="1190601" y="4542474"/>
              <a:chExt cx="9921716" cy="5474284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D7615C9F-B072-4467-9F60-0C2AA1E5DF18}"/>
                  </a:ext>
                </a:extLst>
              </p:cNvPr>
              <p:cNvSpPr/>
              <p:nvPr/>
            </p:nvSpPr>
            <p:spPr>
              <a:xfrm>
                <a:off x="1190601" y="4542474"/>
                <a:ext cx="9900933" cy="5474284"/>
              </a:xfrm>
              <a:prstGeom prst="roundRect">
                <a:avLst>
                  <a:gd name="adj" fmla="val 11737"/>
                </a:avLst>
              </a:prstGeom>
              <a:solidFill>
                <a:srgbClr val="C2E2F3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just" defTabSz="342900">
                  <a:lnSpc>
                    <a:spcPct val="150000"/>
                  </a:lnSpc>
                  <a:defRPr/>
                </a:pPr>
                <a:endParaRPr lang="nl-NL" kern="0">
                  <a:solidFill>
                    <a:srgbClr val="00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  <a:p>
                <a:pPr algn="just" defTabSz="342900">
                  <a:lnSpc>
                    <a:spcPct val="150000"/>
                  </a:lnSpc>
                  <a:defRPr/>
                </a:pPr>
                <a:endParaRPr lang="nl-NL" kern="0">
                  <a:solidFill>
                    <a:srgbClr val="00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  <a:p>
                <a:pPr algn="just" defTabSz="342900">
                  <a:lnSpc>
                    <a:spcPct val="150000"/>
                  </a:lnSpc>
                  <a:defRPr/>
                </a:pPr>
                <a:endParaRPr lang="nl-NL" kern="0">
                  <a:solidFill>
                    <a:srgbClr val="00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  <a:p>
                <a:pPr algn="just" defTabSz="342900">
                  <a:lnSpc>
                    <a:spcPct val="150000"/>
                  </a:lnSpc>
                  <a:defRPr/>
                </a:pPr>
                <a:endParaRPr lang="nl-NL" kern="0">
                  <a:solidFill>
                    <a:srgbClr val="00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  <a:p>
                <a:pPr algn="just" defTabSz="342900">
                  <a:lnSpc>
                    <a:spcPct val="150000"/>
                  </a:lnSpc>
                  <a:defRPr/>
                </a:pPr>
                <a:endParaRPr lang="nl-NL" kern="0">
                  <a:solidFill>
                    <a:srgbClr val="00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  <a:p>
                <a:pPr algn="just" defTabSz="342900">
                  <a:lnSpc>
                    <a:spcPct val="150000"/>
                  </a:lnSpc>
                  <a:defRPr/>
                </a:pPr>
                <a:endParaRPr lang="en-US" kern="0">
                  <a:solidFill>
                    <a:srgbClr val="00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  <a:p>
                <a:pPr algn="just" defTabSz="342900">
                  <a:lnSpc>
                    <a:spcPct val="150000"/>
                  </a:lnSpc>
                  <a:defRPr/>
                </a:pPr>
                <a:endParaRPr lang="en-US" sz="1600" kern="0">
                  <a:solidFill>
                    <a:srgbClr val="00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  <a:p>
                <a:pPr algn="just" defTabSz="342900">
                  <a:lnSpc>
                    <a:spcPct val="150000"/>
                  </a:lnSpc>
                  <a:defRPr/>
                </a:pPr>
                <a:endParaRPr lang="en-US" sz="1600" kern="0">
                  <a:solidFill>
                    <a:srgbClr val="00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  <a:p>
                <a:pPr algn="just" defTabSz="342900">
                  <a:lnSpc>
                    <a:spcPct val="150000"/>
                  </a:lnSpc>
                  <a:defRPr/>
                </a:pPr>
                <a:endParaRPr lang="en-US" kern="0">
                  <a:solidFill>
                    <a:srgbClr val="FFFFFF"/>
                  </a:solidFill>
                  <a:latin typeface="Segoe Print"/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D0E4651-E2D4-4C15-BE25-054A1FD06B54}"/>
                  </a:ext>
                </a:extLst>
              </p:cNvPr>
              <p:cNvSpPr/>
              <p:nvPr/>
            </p:nvSpPr>
            <p:spPr>
              <a:xfrm>
                <a:off x="1514259" y="4644163"/>
                <a:ext cx="9598058" cy="4540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defTabSz="342900">
                  <a:lnSpc>
                    <a:spcPct val="135000"/>
                  </a:lnSpc>
                  <a:defRPr/>
                </a:pPr>
                <a:endParaRPr lang="vi-VN" sz="2000" kern="0">
                  <a:solidFill>
                    <a:srgbClr val="00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B461D26-CC3A-4787-BFBB-32F0EB8ADA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7651" y="703022"/>
              <a:ext cx="661756" cy="554444"/>
            </a:xfrm>
            <a:prstGeom prst="rect">
              <a:avLst/>
            </a:prstGeom>
          </p:spPr>
        </p:pic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D3487C31-292A-4B10-B86A-1EA38434DAD1}"/>
              </a:ext>
            </a:extLst>
          </p:cNvPr>
          <p:cNvSpPr txBox="1"/>
          <p:nvPr/>
        </p:nvSpPr>
        <p:spPr>
          <a:xfrm>
            <a:off x="1107397" y="1137866"/>
            <a:ext cx="5353364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342900">
              <a:lnSpc>
                <a:spcPct val="150000"/>
              </a:lnSpc>
              <a:defRPr/>
            </a:pPr>
            <a:r>
              <a:rPr lang="nl-NL" sz="22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3. </a:t>
            </a:r>
            <a:r>
              <a:rPr lang="nl-NL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 đồ hình quạt sau biểu diễn kết quả thống kê (tính theo tỉ số phần trăm) chọn môn thể thao ưa thích trong bốn môn: Bóng đá, Cầu lông, Bóng bàn, Bóng chuyền của học sinh khối 7 của một trường Trung học cơ sở. Mỗi học sinh chỉ được chọn một môn thể thao khi được hỏi ý kiến. Hỏi tổng số học sinh chọn bóng đá và bóng chuyền gấp bao nhiêu lần số học sinh chọn bóng bàn?</a:t>
            </a: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D5A7909-E21A-4930-9B22-2F5AE882A964}"/>
              </a:ext>
            </a:extLst>
          </p:cNvPr>
          <p:cNvSpPr txBox="1"/>
          <p:nvPr/>
        </p:nvSpPr>
        <p:spPr>
          <a:xfrm>
            <a:off x="1477217" y="5791729"/>
            <a:ext cx="6842324" cy="48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342900">
              <a:lnSpc>
                <a:spcPct val="150000"/>
              </a:lnSpc>
              <a:defRPr/>
            </a:pPr>
            <a:r>
              <a:rPr lang="nl-NL" sz="2000" kern="0">
                <a:solidFill>
                  <a:srgbClr val="0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A. 2                    B. 3                   C. 4                       D. 5          </a:t>
            </a:r>
          </a:p>
        </p:txBody>
      </p:sp>
      <p:pic>
        <p:nvPicPr>
          <p:cNvPr id="20" name="Picture 4" descr="Káº¿t quáº£ hÃ¬nh áº£nh cho right icon">
            <a:extLst>
              <a:ext uri="{FF2B5EF4-FFF2-40B4-BE49-F238E27FC236}">
                <a16:creationId xmlns:a16="http://schemas.microsoft.com/office/drawing/2014/main" id="{037B282A-07FB-4E35-9BFB-09296C28E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6640" y="5791729"/>
            <a:ext cx="463478" cy="463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461098AD-8B7C-4932-9097-15C829A989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1108545"/>
              </p:ext>
            </p:extLst>
          </p:nvPr>
        </p:nvGraphicFramePr>
        <p:xfrm>
          <a:off x="5902007" y="1221059"/>
          <a:ext cx="5070637" cy="4715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4181444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E24A52D-6033-44D8-B396-4E1A33C3527A}"/>
              </a:ext>
            </a:extLst>
          </p:cNvPr>
          <p:cNvSpPr/>
          <p:nvPr/>
        </p:nvSpPr>
        <p:spPr>
          <a:xfrm>
            <a:off x="1161484" y="235368"/>
            <a:ext cx="98690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E7EA800-D8E1-4261-831E-B95F36A5A6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826" y="138386"/>
            <a:ext cx="857250" cy="857250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81F0601-A32F-4FA1-BAF9-9D2884DCB9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756386"/>
              </p:ext>
            </p:extLst>
          </p:nvPr>
        </p:nvGraphicFramePr>
        <p:xfrm>
          <a:off x="1113076" y="792124"/>
          <a:ext cx="10792648" cy="219091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6525448">
                  <a:extLst>
                    <a:ext uri="{9D8B030D-6E8A-4147-A177-3AD203B41FA5}">
                      <a16:colId xmlns:a16="http://schemas.microsoft.com/office/drawing/2014/main" val="2797025900"/>
                    </a:ext>
                  </a:extLst>
                </a:gridCol>
                <a:gridCol w="4267200">
                  <a:extLst>
                    <a:ext uri="{9D8B030D-6E8A-4147-A177-3AD203B41FA5}">
                      <a16:colId xmlns:a16="http://schemas.microsoft.com/office/drawing/2014/main" val="3927403773"/>
                    </a:ext>
                  </a:extLst>
                </a:gridCol>
              </a:tblGrid>
              <a:tr h="438182">
                <a:tc gridSpan="2"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Tỉ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lệ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ngân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sách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vệ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môi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phố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6024514"/>
                  </a:ext>
                </a:extLst>
              </a:tr>
              <a:tr h="438182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 án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1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Tỉ lệ ngân sách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7540897"/>
                  </a:ext>
                </a:extLst>
              </a:tr>
              <a:tr h="438182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</a:pPr>
                      <a:r>
                        <a:rPr lang="en-US" sz="2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Xử lí chất thải sinh hoạt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3090409"/>
                  </a:ext>
                </a:extLst>
              </a:tr>
              <a:tr h="438182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</a:pPr>
                      <a:r>
                        <a:rPr lang="en-US" sz="2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Xử lí chất thải công nghiệp và nguy hại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4304660"/>
                  </a:ext>
                </a:extLst>
              </a:tr>
              <a:tr h="438182"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</a:pPr>
                      <a:r>
                        <a:rPr lang="en-US" sz="20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 tiện thu gom và vận chuyển chất thải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10%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3426290"/>
                  </a:ext>
                </a:extLst>
              </a:tr>
            </a:tbl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09B22E92-A2F4-4DE8-9A3B-62A408A7AE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2531145"/>
              </p:ext>
            </p:extLst>
          </p:nvPr>
        </p:nvGraphicFramePr>
        <p:xfrm>
          <a:off x="1" y="3002062"/>
          <a:ext cx="12192000" cy="3855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AB523351-87D6-4D75-A71D-5B0A751E6CCD}"/>
              </a:ext>
            </a:extLst>
          </p:cNvPr>
          <p:cNvSpPr/>
          <p:nvPr/>
        </p:nvSpPr>
        <p:spPr>
          <a:xfrm>
            <a:off x="6116914" y="3060637"/>
            <a:ext cx="58097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ngân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289344-76AD-4A53-961A-38255FCF9330}"/>
              </a:ext>
            </a:extLst>
          </p:cNvPr>
          <p:cNvSpPr txBox="1"/>
          <p:nvPr/>
        </p:nvSpPr>
        <p:spPr>
          <a:xfrm>
            <a:off x="929898" y="3194042"/>
            <a:ext cx="1580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19C842-B531-498A-9858-3D64C79876A7}"/>
              </a:ext>
            </a:extLst>
          </p:cNvPr>
          <p:cNvSpPr txBox="1"/>
          <p:nvPr/>
        </p:nvSpPr>
        <p:spPr>
          <a:xfrm>
            <a:off x="2929176" y="4989460"/>
            <a:ext cx="10409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prstClr val="black"/>
                </a:solidFill>
                <a:latin typeface="UTM Avo" panose="02040603050506020204" pitchFamily="18" charset="0"/>
              </a:rPr>
              <a:t>40%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5FE1BA-B57A-406C-BFED-2C8B62D61A68}"/>
              </a:ext>
            </a:extLst>
          </p:cNvPr>
          <p:cNvSpPr txBox="1"/>
          <p:nvPr/>
        </p:nvSpPr>
        <p:spPr>
          <a:xfrm>
            <a:off x="4627938" y="4699198"/>
            <a:ext cx="10409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prstClr val="black"/>
                </a:solidFill>
                <a:latin typeface="UTM Avo" panose="02040603050506020204" pitchFamily="18" charset="0"/>
              </a:rPr>
              <a:t>50%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E6CC12-E4F4-428D-9515-5106975DFAB3}"/>
              </a:ext>
            </a:extLst>
          </p:cNvPr>
          <p:cNvSpPr txBox="1"/>
          <p:nvPr/>
        </p:nvSpPr>
        <p:spPr>
          <a:xfrm>
            <a:off x="3440622" y="3481281"/>
            <a:ext cx="10409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prstClr val="black"/>
                </a:solidFill>
                <a:latin typeface="UTM Avo" panose="02040603050506020204" pitchFamily="18" charset="0"/>
              </a:rPr>
              <a:t>10%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C906038-0FB6-41DC-91C3-1D11AEE12B96}"/>
              </a:ext>
            </a:extLst>
          </p:cNvPr>
          <p:cNvSpPr txBox="1"/>
          <p:nvPr/>
        </p:nvSpPr>
        <p:spPr>
          <a:xfrm>
            <a:off x="6675654" y="4038759"/>
            <a:ext cx="337571" cy="64004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en-US" sz="2200" dirty="0">
                <a:solidFill>
                  <a:prstClr val="black"/>
                </a:solidFill>
                <a:latin typeface="UTM Avo" panose="02040603050506020204" pitchFamily="18" charset="0"/>
                <a:sym typeface="Wingdings 2" panose="05020102010507070707" pitchFamily="18" charset="2"/>
              </a:rPr>
              <a:t>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540384-4527-43FB-8B39-66A1F8A5EC59}"/>
              </a:ext>
            </a:extLst>
          </p:cNvPr>
          <p:cNvSpPr txBox="1"/>
          <p:nvPr/>
        </p:nvSpPr>
        <p:spPr>
          <a:xfrm>
            <a:off x="6670875" y="4677830"/>
            <a:ext cx="337571" cy="64004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en-US" sz="2200" dirty="0">
                <a:solidFill>
                  <a:prstClr val="black"/>
                </a:solidFill>
                <a:latin typeface="UTM Avo" panose="02040603050506020204" pitchFamily="18" charset="0"/>
                <a:sym typeface="Wingdings 2" panose="05020102010507070707" pitchFamily="18" charset="2"/>
              </a:rPr>
              <a:t>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9A8705-EFE8-4EE3-88D0-817D59CE0462}"/>
              </a:ext>
            </a:extLst>
          </p:cNvPr>
          <p:cNvSpPr txBox="1"/>
          <p:nvPr/>
        </p:nvSpPr>
        <p:spPr>
          <a:xfrm>
            <a:off x="6666413" y="5308646"/>
            <a:ext cx="337571" cy="64004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en-US" sz="2200" dirty="0">
                <a:solidFill>
                  <a:prstClr val="black"/>
                </a:solidFill>
                <a:latin typeface="UTM Avo" panose="02040603050506020204" pitchFamily="18" charset="0"/>
                <a:sym typeface="Wingdings 2" panose="05020102010507070707" pitchFamily="18" charset="2"/>
              </a:rPr>
              <a:t></a:t>
            </a:r>
          </a:p>
        </p:txBody>
      </p:sp>
    </p:spTree>
    <p:extLst>
      <p:ext uri="{BB962C8B-B14F-4D97-AF65-F5344CB8AC3E}">
        <p14:creationId xmlns:p14="http://schemas.microsoft.com/office/powerpoint/2010/main" val="2342049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Graphic spid="12" grpId="0">
        <p:bldAsOne/>
      </p:bldGraphic>
      <p:bldP spid="9" grpId="0"/>
      <p:bldP spid="5" grpId="0"/>
      <p:bldP spid="14" grpId="0"/>
      <p:bldP spid="15" grpId="0"/>
      <p:bldP spid="16" grpId="0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3552" y="92363"/>
            <a:ext cx="3155757" cy="785091"/>
          </a:xfrm>
        </p:spPr>
        <p:txBody>
          <a:bodyPr/>
          <a:lstStyle/>
          <a:p>
            <a:r>
              <a:rPr lang="en-US" dirty="0" err="1" smtClean="0"/>
              <a:t>Bài</a:t>
            </a:r>
            <a:r>
              <a:rPr lang="en-US" dirty="0" smtClean="0"/>
              <a:t> </a:t>
            </a:r>
            <a:r>
              <a:rPr lang="en-US" dirty="0" err="1" smtClean="0"/>
              <a:t>tập</a:t>
            </a:r>
            <a:r>
              <a:rPr lang="en-US" dirty="0" smtClean="0"/>
              <a:t> </a:t>
            </a:r>
            <a:r>
              <a:rPr lang="en-US" dirty="0" err="1" smtClean="0"/>
              <a:t>về</a:t>
            </a:r>
            <a:r>
              <a:rPr lang="en-US" dirty="0" smtClean="0"/>
              <a:t> </a:t>
            </a:r>
            <a:r>
              <a:rPr lang="en-US" dirty="0" err="1" smtClean="0"/>
              <a:t>nhà</a:t>
            </a:r>
            <a:endParaRPr lang="en-US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14" y="636754"/>
            <a:ext cx="7011008" cy="4808637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94" y="5308950"/>
            <a:ext cx="7116922" cy="154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12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037" y="203199"/>
            <a:ext cx="2841721" cy="646545"/>
          </a:xfrm>
        </p:spPr>
        <p:txBody>
          <a:bodyPr/>
          <a:lstStyle/>
          <a:p>
            <a:r>
              <a:rPr lang="en-US" dirty="0" err="1" smtClean="0"/>
              <a:t>Biểu</a:t>
            </a:r>
            <a:r>
              <a:rPr lang="en-US" dirty="0" smtClean="0"/>
              <a:t> </a:t>
            </a:r>
            <a:r>
              <a:rPr lang="en-US" dirty="0" err="1" smtClean="0"/>
              <a:t>đồ</a:t>
            </a:r>
            <a:r>
              <a:rPr lang="en-US" dirty="0" smtClean="0"/>
              <a:t> </a:t>
            </a:r>
            <a:r>
              <a:rPr lang="en-US" dirty="0" err="1" smtClean="0"/>
              <a:t>cột</a:t>
            </a:r>
            <a:endParaRPr lang="en-US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89" y="1084920"/>
            <a:ext cx="10295512" cy="546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01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0072"/>
            <a:ext cx="3719175" cy="738909"/>
          </a:xfrm>
        </p:spPr>
        <p:txBody>
          <a:bodyPr/>
          <a:lstStyle/>
          <a:p>
            <a:r>
              <a:rPr lang="en-US" dirty="0" err="1" smtClean="0"/>
              <a:t>Biểu</a:t>
            </a:r>
            <a:r>
              <a:rPr lang="en-US" dirty="0" smtClean="0"/>
              <a:t> </a:t>
            </a:r>
            <a:r>
              <a:rPr lang="en-US" dirty="0" err="1" smtClean="0"/>
              <a:t>đồ</a:t>
            </a:r>
            <a:r>
              <a:rPr lang="en-US" dirty="0" smtClean="0"/>
              <a:t> </a:t>
            </a:r>
            <a:r>
              <a:rPr lang="en-US" dirty="0" err="1" smtClean="0"/>
              <a:t>cột</a:t>
            </a:r>
            <a:r>
              <a:rPr lang="en-US" dirty="0" smtClean="0"/>
              <a:t> </a:t>
            </a:r>
            <a:r>
              <a:rPr lang="en-US" dirty="0" err="1" smtClean="0"/>
              <a:t>kép</a:t>
            </a:r>
            <a:endParaRPr lang="en-US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518" y="1052780"/>
            <a:ext cx="7245263" cy="462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47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388" y="120073"/>
            <a:ext cx="4393430" cy="683491"/>
          </a:xfrm>
        </p:spPr>
        <p:txBody>
          <a:bodyPr/>
          <a:lstStyle/>
          <a:p>
            <a:r>
              <a:rPr lang="en-US" dirty="0" err="1" smtClean="0"/>
              <a:t>Biểu</a:t>
            </a:r>
            <a:r>
              <a:rPr lang="en-US" dirty="0" smtClean="0"/>
              <a:t> </a:t>
            </a:r>
            <a:r>
              <a:rPr lang="en-US" dirty="0" err="1" smtClean="0"/>
              <a:t>đồ</a:t>
            </a:r>
            <a:r>
              <a:rPr lang="en-US" dirty="0" smtClean="0"/>
              <a:t> </a:t>
            </a:r>
            <a:r>
              <a:rPr lang="en-US" dirty="0" err="1" smtClean="0"/>
              <a:t>đoạn</a:t>
            </a:r>
            <a:r>
              <a:rPr lang="en-US" dirty="0" smtClean="0"/>
              <a:t> </a:t>
            </a:r>
            <a:r>
              <a:rPr lang="en-US" dirty="0" err="1" smtClean="0"/>
              <a:t>thẳng</a:t>
            </a:r>
            <a:endParaRPr lang="en-US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29" y="1054826"/>
            <a:ext cx="10373649" cy="481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38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E24A52D-6033-44D8-B396-4E1A33C3527A}"/>
              </a:ext>
            </a:extLst>
          </p:cNvPr>
          <p:cNvSpPr/>
          <p:nvPr/>
        </p:nvSpPr>
        <p:spPr>
          <a:xfrm>
            <a:off x="1236291" y="378129"/>
            <a:ext cx="10505135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E7EA800-D8E1-4261-831E-B95F36A5A6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276" y="523904"/>
            <a:ext cx="857250" cy="857250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409D34C-BD72-41B7-8A55-232BB0A5BA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9380622"/>
              </p:ext>
            </p:extLst>
          </p:nvPr>
        </p:nvGraphicFramePr>
        <p:xfrm>
          <a:off x="1931831" y="2255027"/>
          <a:ext cx="8229599" cy="39397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0645">
                  <a:extLst>
                    <a:ext uri="{9D8B030D-6E8A-4147-A177-3AD203B41FA5}">
                      <a16:colId xmlns:a16="http://schemas.microsoft.com/office/drawing/2014/main" val="1392166151"/>
                    </a:ext>
                  </a:extLst>
                </a:gridCol>
                <a:gridCol w="1661195">
                  <a:extLst>
                    <a:ext uri="{9D8B030D-6E8A-4147-A177-3AD203B41FA5}">
                      <a16:colId xmlns:a16="http://schemas.microsoft.com/office/drawing/2014/main" val="3723315705"/>
                    </a:ext>
                  </a:extLst>
                </a:gridCol>
                <a:gridCol w="1602004">
                  <a:extLst>
                    <a:ext uri="{9D8B030D-6E8A-4147-A177-3AD203B41FA5}">
                      <a16:colId xmlns:a16="http://schemas.microsoft.com/office/drawing/2014/main" val="1481571754"/>
                    </a:ext>
                  </a:extLst>
                </a:gridCol>
                <a:gridCol w="1762394">
                  <a:extLst>
                    <a:ext uri="{9D8B030D-6E8A-4147-A177-3AD203B41FA5}">
                      <a16:colId xmlns:a16="http://schemas.microsoft.com/office/drawing/2014/main" val="2190407094"/>
                    </a:ext>
                  </a:extLst>
                </a:gridCol>
                <a:gridCol w="1573361">
                  <a:extLst>
                    <a:ext uri="{9D8B030D-6E8A-4147-A177-3AD203B41FA5}">
                      <a16:colId xmlns:a16="http://schemas.microsoft.com/office/drawing/2014/main" val="1862432887"/>
                    </a:ext>
                  </a:extLst>
                </a:gridCol>
              </a:tblGrid>
              <a:tr h="1313236">
                <a:tc gridSpan="5"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Tỉ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lệ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trồng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0441392"/>
                  </a:ext>
                </a:extLst>
              </a:tr>
              <a:tr h="196985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 khí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 khoáng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 mùn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9714705"/>
                  </a:ext>
                </a:extLst>
              </a:tr>
              <a:tr h="656619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Tỉ lệ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5%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209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1155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6376" y="2022763"/>
            <a:ext cx="8268237" cy="1879536"/>
          </a:xfrm>
        </p:spPr>
        <p:txBody>
          <a:bodyPr>
            <a:noAutofit/>
          </a:bodyPr>
          <a:lstStyle/>
          <a:p>
            <a:pPr algn="ctr"/>
            <a:r>
              <a:rPr lang="en-US" sz="6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b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99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E24A52D-6033-44D8-B396-4E1A33C3527A}"/>
              </a:ext>
            </a:extLst>
          </p:cNvPr>
          <p:cNvSpPr/>
          <p:nvPr/>
        </p:nvSpPr>
        <p:spPr>
          <a:xfrm>
            <a:off x="1236291" y="378129"/>
            <a:ext cx="10505135" cy="1351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E7EA800-D8E1-4261-831E-B95F36A5A6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276" y="523904"/>
            <a:ext cx="857250" cy="857250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409D34C-BD72-41B7-8A55-232BB0A5BA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104619"/>
              </p:ext>
            </p:extLst>
          </p:nvPr>
        </p:nvGraphicFramePr>
        <p:xfrm>
          <a:off x="1236291" y="3392217"/>
          <a:ext cx="8158900" cy="26424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6636">
                  <a:extLst>
                    <a:ext uri="{9D8B030D-6E8A-4147-A177-3AD203B41FA5}">
                      <a16:colId xmlns:a16="http://schemas.microsoft.com/office/drawing/2014/main" val="1392166151"/>
                    </a:ext>
                  </a:extLst>
                </a:gridCol>
                <a:gridCol w="1646923">
                  <a:extLst>
                    <a:ext uri="{9D8B030D-6E8A-4147-A177-3AD203B41FA5}">
                      <a16:colId xmlns:a16="http://schemas.microsoft.com/office/drawing/2014/main" val="3723315705"/>
                    </a:ext>
                  </a:extLst>
                </a:gridCol>
                <a:gridCol w="1588242">
                  <a:extLst>
                    <a:ext uri="{9D8B030D-6E8A-4147-A177-3AD203B41FA5}">
                      <a16:colId xmlns:a16="http://schemas.microsoft.com/office/drawing/2014/main" val="1481571754"/>
                    </a:ext>
                  </a:extLst>
                </a:gridCol>
                <a:gridCol w="1747254">
                  <a:extLst>
                    <a:ext uri="{9D8B030D-6E8A-4147-A177-3AD203B41FA5}">
                      <a16:colId xmlns:a16="http://schemas.microsoft.com/office/drawing/2014/main" val="2190407094"/>
                    </a:ext>
                  </a:extLst>
                </a:gridCol>
                <a:gridCol w="1559845">
                  <a:extLst>
                    <a:ext uri="{9D8B030D-6E8A-4147-A177-3AD203B41FA5}">
                      <a16:colId xmlns:a16="http://schemas.microsoft.com/office/drawing/2014/main" val="1862432887"/>
                    </a:ext>
                  </a:extLst>
                </a:gridCol>
              </a:tblGrid>
              <a:tr h="704525">
                <a:tc gridSpan="5">
                  <a:txBody>
                    <a:bodyPr/>
                    <a:lstStyle/>
                    <a:p>
                      <a:pPr algn="ctr"/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Tỉ lệ phần trăm thành phần của đất tốt cho cây trồng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0441392"/>
                  </a:ext>
                </a:extLst>
              </a:tr>
              <a:tr h="1179444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 phần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khí</a:t>
                      </a:r>
                      <a:endParaRPr lang="en-US" sz="3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endParaRPr lang="en-US" sz="3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 khoáng</a:t>
                      </a:r>
                      <a:endParaRPr lang="en-US" sz="3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 mùn</a:t>
                      </a:r>
                      <a:endParaRPr lang="en-US" sz="3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9714705"/>
                  </a:ext>
                </a:extLst>
              </a:tr>
              <a:tr h="393148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Tỉ lệ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30%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30%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35%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5%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209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0645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1_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3.xml><?xml version="1.0" encoding="utf-8"?>
<a:theme xmlns:a="http://schemas.openxmlformats.org/drawingml/2006/main" name="2_Facet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2086</Words>
  <Application>Microsoft Office PowerPoint</Application>
  <PresentationFormat>Widescreen</PresentationFormat>
  <Paragraphs>352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35</vt:i4>
      </vt:variant>
    </vt:vector>
  </HeadingPairs>
  <TitlesOfParts>
    <vt:vector size="47" baseType="lpstr">
      <vt:lpstr>Times New Roman</vt:lpstr>
      <vt:lpstr>Calibri</vt:lpstr>
      <vt:lpstr>UTM Avo</vt:lpstr>
      <vt:lpstr>Trebuchet MS</vt:lpstr>
      <vt:lpstr>Wingdings 3</vt:lpstr>
      <vt:lpstr>Arial</vt:lpstr>
      <vt:lpstr>Wingdings 2</vt:lpstr>
      <vt:lpstr>Cambria Math</vt:lpstr>
      <vt:lpstr>Segoe Print</vt:lpstr>
      <vt:lpstr>Facet</vt:lpstr>
      <vt:lpstr>1_Facet</vt:lpstr>
      <vt:lpstr>2_Facet</vt:lpstr>
      <vt:lpstr>PowerPoint Presentation</vt:lpstr>
      <vt:lpstr>PowerPoint Presentation</vt:lpstr>
      <vt:lpstr>Biểu đồ tranh</vt:lpstr>
      <vt:lpstr>Biểu đồ cột</vt:lpstr>
      <vt:lpstr>Biểu đồ cột kép</vt:lpstr>
      <vt:lpstr>Biểu đồ đoạn thẳng</vt:lpstr>
      <vt:lpstr>PowerPoint Presentation</vt:lpstr>
      <vt:lpstr>Bài 4:  Biểu đồ hình quạt tròn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VẬN DỤNG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tập về nhà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thuvienhoclieu.com</dc:title>
  <dc:creator/>
  <cp:keywords>thuvienhoclieu.com</cp:keywords>
  <dc:description>thuvienhoclieu.com</dc:description>
  <cp:lastModifiedBy/>
  <cp:revision>1</cp:revision>
  <dcterms:created xsi:type="dcterms:W3CDTF">2022-08-30T05:20:36Z</dcterms:created>
  <dcterms:modified xsi:type="dcterms:W3CDTF">2023-02-08T14:36:06Z</dcterms:modified>
</cp:coreProperties>
</file>