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8" r:id="rId3"/>
    <p:sldId id="259" r:id="rId4"/>
    <p:sldId id="261" r:id="rId5"/>
    <p:sldId id="262" r:id="rId6"/>
    <p:sldId id="263" r:id="rId7"/>
    <p:sldId id="264"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48" y="7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1152600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3975981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3505990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2081419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44476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1581891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3389506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3071701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29BF5-FF21-4F09-B1E5-122C0A305E58}"/>
              </a:ext>
            </a:extLst>
          </p:cNvPr>
          <p:cNvSpPr>
            <a:spLocks noGrp="1"/>
          </p:cNvSpPr>
          <p:nvPr>
            <p:ph type="title"/>
          </p:nvPr>
        </p:nvSpPr>
        <p:spPr/>
        <p:txBody>
          <a:bodyPr/>
          <a:lstStyle/>
          <a:p>
            <a:r>
              <a:rPr lang="en-US"/>
              <a:t>Click to edit Master title style</a:t>
            </a:r>
          </a:p>
        </p:txBody>
      </p:sp>
      <p:sp>
        <p:nvSpPr>
          <p:cNvPr id="3" name="Text Placeholder 2">
            <a:extLst>
              <a:ext uri="{FF2B5EF4-FFF2-40B4-BE49-F238E27FC236}">
                <a16:creationId xmlns:a16="http://schemas.microsoft.com/office/drawing/2014/main" id="{145B0BD5-6E25-4000-BF36-9FF24E01F2A9}"/>
              </a:ext>
            </a:extLst>
          </p:cNvPr>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6C78A1-CA48-45BA-8778-7D9AAEDFBAEB}"/>
              </a:ext>
            </a:extLst>
          </p:cNvPr>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a:extLst>
              <a:ext uri="{FF2B5EF4-FFF2-40B4-BE49-F238E27FC236}">
                <a16:creationId xmlns:a16="http://schemas.microsoft.com/office/drawing/2014/main" id="{CF88D1B7-8531-4867-BA47-A303AFF31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BE655D-DEA6-4A58-B553-8D687E9A3184}"/>
              </a:ext>
            </a:extLst>
          </p:cNvPr>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3481952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4191707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5D753B-AD3F-4B22-AA1E-EBA27222FC9F}"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2916092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5D753B-AD3F-4B22-AA1E-EBA27222FC9F}"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506909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5D753B-AD3F-4B22-AA1E-EBA27222FC9F}" type="datetimeFigureOut">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3833577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5D753B-AD3F-4B22-AA1E-EBA27222FC9F}" type="datetimeFigureOut">
              <a:rPr lang="en-US" smtClean="0"/>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2712447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D753B-AD3F-4B22-AA1E-EBA27222FC9F}" type="datetimeFigureOut">
              <a:rPr lang="en-US" smtClean="0"/>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96517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5D753B-AD3F-4B22-AA1E-EBA27222FC9F}"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2026007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95D753B-AD3F-4B22-AA1E-EBA27222FC9F}"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864AF3-B8A7-425E-9823-8377AD6909F4}" type="slidenum">
              <a:rPr lang="en-US" smtClean="0"/>
              <a:t>‹#›</a:t>
            </a:fld>
            <a:endParaRPr lang="en-US"/>
          </a:p>
        </p:txBody>
      </p:sp>
    </p:spTree>
    <p:extLst>
      <p:ext uri="{BB962C8B-B14F-4D97-AF65-F5344CB8AC3E}">
        <p14:creationId xmlns:p14="http://schemas.microsoft.com/office/powerpoint/2010/main" val="1928504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5D753B-AD3F-4B22-AA1E-EBA27222FC9F}" type="datetimeFigureOut">
              <a:rPr lang="en-US" smtClean="0"/>
              <a:t>10/26/2021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F864AF3-B8A7-425E-9823-8377AD6909F4}" type="slidenum">
              <a:rPr lang="en-US" smtClean="0"/>
              <a:t>‹#›</a:t>
            </a:fld>
            <a:endParaRPr lang="en-US"/>
          </a:p>
        </p:txBody>
      </p:sp>
    </p:spTree>
    <p:extLst>
      <p:ext uri="{BB962C8B-B14F-4D97-AF65-F5344CB8AC3E}">
        <p14:creationId xmlns:p14="http://schemas.microsoft.com/office/powerpoint/2010/main" val="170979296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7.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A3E6D-5D9C-4CC4-A1CD-E7B155109C12}"/>
              </a:ext>
            </a:extLst>
          </p:cNvPr>
          <p:cNvSpPr>
            <a:spLocks noGrp="1"/>
          </p:cNvSpPr>
          <p:nvPr>
            <p:ph type="title"/>
          </p:nvPr>
        </p:nvSpPr>
        <p:spPr>
          <a:xfrm>
            <a:off x="677333" y="609600"/>
            <a:ext cx="9119809" cy="1320800"/>
          </a:xfrm>
        </p:spPr>
        <p:txBody>
          <a:bodyPr>
            <a:normAutofit fontScale="90000"/>
          </a:bodyPr>
          <a:lstStyle/>
          <a:p>
            <a:pPr algn="ctr"/>
            <a:r>
              <a:rPr lang="vi-VN" b="1" i="0" u="none" strike="noStrike" baseline="0" dirty="0">
                <a:latin typeface="Times New Roman" panose="02020603050405020304" pitchFamily="18" charset="0"/>
              </a:rPr>
              <a:t>CHƯƠNG II. BỮA ĂN TRONG GIA ĐÌNH</a:t>
            </a:r>
            <a:br>
              <a:rPr lang="en-US" b="1" i="0" u="none" strike="noStrike" baseline="0" dirty="0">
                <a:latin typeface="Times New Roman" panose="02020603050405020304" pitchFamily="18" charset="0"/>
              </a:rPr>
            </a:br>
            <a:r>
              <a:rPr lang="vi-VN" b="1" dirty="0">
                <a:latin typeface="Times New Roman" panose="02020603050405020304" pitchFamily="18" charset="0"/>
              </a:rPr>
              <a:t>TIẾT 7. BÀI 4. THỰC PHẨM VÀ DINH DƯỠNG</a:t>
            </a:r>
            <a:br>
              <a:rPr lang="en-US" b="1" dirty="0">
                <a:latin typeface="Times New Roman" panose="02020603050405020304" pitchFamily="18" charset="0"/>
              </a:rPr>
            </a:br>
            <a:endParaRPr lang="vi-VN" b="1" i="0" u="none" strike="noStrike" baseline="0" dirty="0">
              <a:latin typeface="Times New Roman" panose="02020603050405020304" pitchFamily="18" charset="0"/>
            </a:endParaRPr>
          </a:p>
        </p:txBody>
      </p:sp>
      <p:pic>
        <p:nvPicPr>
          <p:cNvPr id="1048" name="Picture 297" descr="tải xuống (6)">
            <a:extLst>
              <a:ext uri="{FF2B5EF4-FFF2-40B4-BE49-F238E27FC236}">
                <a16:creationId xmlns:a16="http://schemas.microsoft.com/office/drawing/2014/main" id="{73497926-24A0-4030-867A-D99E354F76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V="1">
            <a:off x="520650" y="2035851"/>
            <a:ext cx="1509485" cy="1440872"/>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303" descr="tải xuống">
            <a:extLst>
              <a:ext uri="{FF2B5EF4-FFF2-40B4-BE49-F238E27FC236}">
                <a16:creationId xmlns:a16="http://schemas.microsoft.com/office/drawing/2014/main" id="{C1DA42F2-6113-4AF9-9C71-E10498B177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V="1">
            <a:off x="2403356" y="2151331"/>
            <a:ext cx="1509486" cy="1423718"/>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304" descr="tải xuống (1)">
            <a:extLst>
              <a:ext uri="{FF2B5EF4-FFF2-40B4-BE49-F238E27FC236}">
                <a16:creationId xmlns:a16="http://schemas.microsoft.com/office/drawing/2014/main" id="{A9F51763-C7F7-4814-9133-FA8133095D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800000" flipV="1">
            <a:off x="4272643" y="2099253"/>
            <a:ext cx="1629557" cy="1440872"/>
          </a:xfrm>
          <a:prstGeom prst="rect">
            <a:avLst/>
          </a:prstGeom>
          <a:noFill/>
          <a:extLst>
            <a:ext uri="{909E8E84-426E-40DD-AFC4-6F175D3DCCD1}">
              <a14:hiddenFill xmlns:a14="http://schemas.microsoft.com/office/drawing/2010/main">
                <a:solidFill>
                  <a:srgbClr val="FFFFFF"/>
                </a:solidFill>
              </a14:hiddenFill>
            </a:ext>
          </a:extLst>
        </p:spPr>
      </p:pic>
      <p:pic>
        <p:nvPicPr>
          <p:cNvPr id="1045" name="Picture 305" descr="tải xuống (3)">
            <a:extLst>
              <a:ext uri="{FF2B5EF4-FFF2-40B4-BE49-F238E27FC236}">
                <a16:creationId xmlns:a16="http://schemas.microsoft.com/office/drawing/2014/main" id="{30E699BE-E9F4-4256-A3C3-A1936F85F76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V="1">
            <a:off x="6300272" y="2080165"/>
            <a:ext cx="1440870" cy="1423718"/>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306" descr="tải xuống (7)">
            <a:extLst>
              <a:ext uri="{FF2B5EF4-FFF2-40B4-BE49-F238E27FC236}">
                <a16:creationId xmlns:a16="http://schemas.microsoft.com/office/drawing/2014/main" id="{58120F26-5AE7-4FA5-B19D-E3C55610BC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10800000" flipV="1">
            <a:off x="8024638" y="2080165"/>
            <a:ext cx="1440871" cy="1423718"/>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308" descr="images">
            <a:extLst>
              <a:ext uri="{FF2B5EF4-FFF2-40B4-BE49-F238E27FC236}">
                <a16:creationId xmlns:a16="http://schemas.microsoft.com/office/drawing/2014/main" id="{F4C885C0-5933-49EE-B286-C1B7A6D22BB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flipV="1">
            <a:off x="6193390" y="4048724"/>
            <a:ext cx="1571752" cy="164087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309" descr="tải xuống (4)">
            <a:extLst>
              <a:ext uri="{FF2B5EF4-FFF2-40B4-BE49-F238E27FC236}">
                <a16:creationId xmlns:a16="http://schemas.microsoft.com/office/drawing/2014/main" id="{9A86F79D-7E42-4E5B-B52F-33329107696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800000" flipV="1">
            <a:off x="583296" y="4145427"/>
            <a:ext cx="1446839" cy="144087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315" descr="tải xuống (10)">
            <a:extLst>
              <a:ext uri="{FF2B5EF4-FFF2-40B4-BE49-F238E27FC236}">
                <a16:creationId xmlns:a16="http://schemas.microsoft.com/office/drawing/2014/main" id="{E50C6948-3A47-4AA9-BC7F-A5F2315B5A8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0800000" flipV="1">
            <a:off x="2283282" y="4110445"/>
            <a:ext cx="1578098" cy="1579155"/>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317" descr="tải xuống (9)">
            <a:extLst>
              <a:ext uri="{FF2B5EF4-FFF2-40B4-BE49-F238E27FC236}">
                <a16:creationId xmlns:a16="http://schemas.microsoft.com/office/drawing/2014/main" id="{E986D31A-0CC6-45F6-9B71-027876E5F78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0800000" flipV="1">
            <a:off x="4212607" y="4145427"/>
            <a:ext cx="1629557" cy="133795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318" descr="tải xuống (8)">
            <a:extLst>
              <a:ext uri="{FF2B5EF4-FFF2-40B4-BE49-F238E27FC236}">
                <a16:creationId xmlns:a16="http://schemas.microsoft.com/office/drawing/2014/main" id="{6953A584-0632-4B2B-AD5A-C83BA4752F5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0800000" flipV="1">
            <a:off x="7542149" y="4151645"/>
            <a:ext cx="1886856" cy="164087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26">
            <a:extLst>
              <a:ext uri="{FF2B5EF4-FFF2-40B4-BE49-F238E27FC236}">
                <a16:creationId xmlns:a16="http://schemas.microsoft.com/office/drawing/2014/main" id="{0233FE72-AA32-4B35-868F-F27B95FC50FB}"/>
              </a:ext>
            </a:extLst>
          </p:cNvPr>
          <p:cNvSpPr>
            <a:spLocks noChangeArrowheads="1"/>
          </p:cNvSpPr>
          <p:nvPr/>
        </p:nvSpPr>
        <p:spPr bwMode="auto">
          <a:xfrm rot="10800000">
            <a:off x="0" y="5219699"/>
            <a:ext cx="21787264"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4087150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48"/>
                                        </p:tgtEl>
                                        <p:attrNameLst>
                                          <p:attrName>style.visibility</p:attrName>
                                        </p:attrNameLst>
                                      </p:cBhvr>
                                      <p:to>
                                        <p:strVal val="visible"/>
                                      </p:to>
                                    </p:set>
                                    <p:animEffect transition="in" filter="barn(inVertical)">
                                      <p:cBhvr>
                                        <p:cTn id="14" dur="500"/>
                                        <p:tgtEl>
                                          <p:spTgt spid="104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47"/>
                                        </p:tgtEl>
                                        <p:attrNameLst>
                                          <p:attrName>style.visibility</p:attrName>
                                        </p:attrNameLst>
                                      </p:cBhvr>
                                      <p:to>
                                        <p:strVal val="visible"/>
                                      </p:to>
                                    </p:set>
                                    <p:animEffect transition="in" filter="barn(inVertical)">
                                      <p:cBhvr>
                                        <p:cTn id="19" dur="500"/>
                                        <p:tgtEl>
                                          <p:spTgt spid="104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046"/>
                                        </p:tgtEl>
                                        <p:attrNameLst>
                                          <p:attrName>style.visibility</p:attrName>
                                        </p:attrNameLst>
                                      </p:cBhvr>
                                      <p:to>
                                        <p:strVal val="visible"/>
                                      </p:to>
                                    </p:set>
                                    <p:animEffect transition="in" filter="barn(inVertical)">
                                      <p:cBhvr>
                                        <p:cTn id="24" dur="500"/>
                                        <p:tgtEl>
                                          <p:spTgt spid="104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045"/>
                                        </p:tgtEl>
                                        <p:attrNameLst>
                                          <p:attrName>style.visibility</p:attrName>
                                        </p:attrNameLst>
                                      </p:cBhvr>
                                      <p:to>
                                        <p:strVal val="visible"/>
                                      </p:to>
                                    </p:set>
                                    <p:animEffect transition="in" filter="barn(inVertical)">
                                      <p:cBhvr>
                                        <p:cTn id="29" dur="500"/>
                                        <p:tgtEl>
                                          <p:spTgt spid="104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044"/>
                                        </p:tgtEl>
                                        <p:attrNameLst>
                                          <p:attrName>style.visibility</p:attrName>
                                        </p:attrNameLst>
                                      </p:cBhvr>
                                      <p:to>
                                        <p:strVal val="visible"/>
                                      </p:to>
                                    </p:set>
                                    <p:animEffect transition="in" filter="barn(inVertical)">
                                      <p:cBhvr>
                                        <p:cTn id="34" dur="500"/>
                                        <p:tgtEl>
                                          <p:spTgt spid="104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042"/>
                                        </p:tgtEl>
                                        <p:attrNameLst>
                                          <p:attrName>style.visibility</p:attrName>
                                        </p:attrNameLst>
                                      </p:cBhvr>
                                      <p:to>
                                        <p:strVal val="visible"/>
                                      </p:to>
                                    </p:set>
                                    <p:animEffect transition="in" filter="barn(inVertical)">
                                      <p:cBhvr>
                                        <p:cTn id="39" dur="500"/>
                                        <p:tgtEl>
                                          <p:spTgt spid="1042"/>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1040"/>
                                        </p:tgtEl>
                                        <p:attrNameLst>
                                          <p:attrName>style.visibility</p:attrName>
                                        </p:attrNameLst>
                                      </p:cBhvr>
                                      <p:to>
                                        <p:strVal val="visible"/>
                                      </p:to>
                                    </p:set>
                                    <p:animEffect transition="in" filter="barn(inVertical)">
                                      <p:cBhvr>
                                        <p:cTn id="44" dur="500"/>
                                        <p:tgtEl>
                                          <p:spTgt spid="1040"/>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1039"/>
                                        </p:tgtEl>
                                        <p:attrNameLst>
                                          <p:attrName>style.visibility</p:attrName>
                                        </p:attrNameLst>
                                      </p:cBhvr>
                                      <p:to>
                                        <p:strVal val="visible"/>
                                      </p:to>
                                    </p:set>
                                    <p:animEffect transition="in" filter="barn(inVertical)">
                                      <p:cBhvr>
                                        <p:cTn id="49" dur="500"/>
                                        <p:tgtEl>
                                          <p:spTgt spid="1039"/>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1043"/>
                                        </p:tgtEl>
                                        <p:attrNameLst>
                                          <p:attrName>style.visibility</p:attrName>
                                        </p:attrNameLst>
                                      </p:cBhvr>
                                      <p:to>
                                        <p:strVal val="visible"/>
                                      </p:to>
                                    </p:set>
                                    <p:animEffect transition="in" filter="barn(inVertical)">
                                      <p:cBhvr>
                                        <p:cTn id="54" dur="500"/>
                                        <p:tgtEl>
                                          <p:spTgt spid="1043"/>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1038"/>
                                        </p:tgtEl>
                                        <p:attrNameLst>
                                          <p:attrName>style.visibility</p:attrName>
                                        </p:attrNameLst>
                                      </p:cBhvr>
                                      <p:to>
                                        <p:strVal val="visible"/>
                                      </p:to>
                                    </p:set>
                                    <p:animEffect transition="in" filter="barn(inVertical)">
                                      <p:cBhvr>
                                        <p:cTn id="59" dur="500"/>
                                        <p:tgtEl>
                                          <p:spTgt spid="10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D4F6B-8CAE-41A1-BBDE-F11FE04F4865}"/>
              </a:ext>
            </a:extLst>
          </p:cNvPr>
          <p:cNvSpPr>
            <a:spLocks noGrp="1"/>
          </p:cNvSpPr>
          <p:nvPr>
            <p:ph type="title"/>
          </p:nvPr>
        </p:nvSpPr>
        <p:spPr/>
        <p:txBody>
          <a:bodyPr/>
          <a:lstStyle/>
          <a:p>
            <a:pPr marR="0" rtl="0"/>
            <a:r>
              <a:rPr lang="nl-NL" b="1" i="0" u="none" strike="noStrike" baseline="0" dirty="0">
                <a:latin typeface="Times New Roman" panose="02020603050405020304" pitchFamily="18" charset="0"/>
              </a:rPr>
              <a:t>I. Một số nhóm thực phẩm chính</a:t>
            </a:r>
          </a:p>
        </p:txBody>
      </p:sp>
      <p:sp>
        <p:nvSpPr>
          <p:cNvPr id="3" name="Text Placeholder 2">
            <a:extLst>
              <a:ext uri="{FF2B5EF4-FFF2-40B4-BE49-F238E27FC236}">
                <a16:creationId xmlns:a16="http://schemas.microsoft.com/office/drawing/2014/main" id="{CC8A7CDC-5A99-4658-863D-F9BDC384A677}"/>
              </a:ext>
            </a:extLst>
          </p:cNvPr>
          <p:cNvSpPr>
            <a:spLocks noGrp="1"/>
          </p:cNvSpPr>
          <p:nvPr>
            <p:ph type="body" idx="1"/>
          </p:nvPr>
        </p:nvSpPr>
        <p:spPr/>
        <p:txBody>
          <a:bodyPr>
            <a:normAutofit/>
          </a:bodyPr>
          <a:lstStyle/>
          <a:p>
            <a:pPr marR="0" lvl="0" rtl="0"/>
            <a:r>
              <a:rPr lang="vi-VN" sz="2800" b="1" i="0" u="none" strike="noStrike" baseline="0" dirty="0">
                <a:latin typeface="Times New Roman" panose="02020603050405020304" pitchFamily="18" charset="0"/>
              </a:rPr>
              <a:t>Thực phẩm chia làm các nhóm: Nhóm thực phẩm cung cấp chất đường, chất tinh bột; nhóm thực phẩm cung cấp chất đạm; nhóm thực phẩm cung cấp chất béo; nhóm thực phẩm cung cấp vitamin; nhóm thực phẩm cung cấp chất khoáng</a:t>
            </a:r>
          </a:p>
        </p:txBody>
      </p:sp>
    </p:spTree>
    <p:extLst>
      <p:ext uri="{BB962C8B-B14F-4D97-AF65-F5344CB8AC3E}">
        <p14:creationId xmlns:p14="http://schemas.microsoft.com/office/powerpoint/2010/main" val="261301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B02E7-821A-4EFA-BAFA-A36E23BC8C56}"/>
              </a:ext>
            </a:extLst>
          </p:cNvPr>
          <p:cNvSpPr>
            <a:spLocks noGrp="1"/>
          </p:cNvSpPr>
          <p:nvPr>
            <p:ph type="title"/>
          </p:nvPr>
        </p:nvSpPr>
        <p:spPr>
          <a:xfrm>
            <a:off x="677334" y="609599"/>
            <a:ext cx="8596668" cy="2679865"/>
          </a:xfrm>
        </p:spPr>
        <p:txBody>
          <a:bodyPr>
            <a:normAutofit fontScale="90000"/>
          </a:bodyPr>
          <a:lstStyle/>
          <a:p>
            <a:r>
              <a:rPr lang="vi-VN" b="1" i="0" u="none" strike="noStrike" baseline="0" dirty="0">
                <a:latin typeface="Times New Roman" panose="02020603050405020304" pitchFamily="18" charset="0"/>
              </a:rPr>
              <a:t>II. Nhóm thực phẩm giàu chất đạm, nhóm thực phẩm giàu chất đường bột, nhóm thực phẩm giàu chất béo</a:t>
            </a:r>
            <a:br>
              <a:rPr lang="en-US" b="1" i="0" u="none" strike="noStrike" baseline="0" dirty="0">
                <a:latin typeface="Times New Roman" panose="02020603050405020304" pitchFamily="18" charset="0"/>
              </a:rPr>
            </a:br>
            <a:r>
              <a:rPr lang="vi-VN" b="1" dirty="0">
                <a:latin typeface="Times New Roman" panose="02020603050405020304" pitchFamily="18" charset="0"/>
              </a:rPr>
              <a:t>1.Nhóm thực phẩm cung cấp chất tinh bột, chất đường và chất xơ</a:t>
            </a:r>
            <a:endParaRPr lang="vi-VN" b="1" i="0" u="none" strike="noStrike" baseline="0" dirty="0">
              <a:latin typeface="Times New Roman" panose="02020603050405020304" pitchFamily="18" charset="0"/>
            </a:endParaRPr>
          </a:p>
        </p:txBody>
      </p:sp>
      <p:sp>
        <p:nvSpPr>
          <p:cNvPr id="4" name="TextBox 3">
            <a:extLst>
              <a:ext uri="{FF2B5EF4-FFF2-40B4-BE49-F238E27FC236}">
                <a16:creationId xmlns:a16="http://schemas.microsoft.com/office/drawing/2014/main" id="{52CE59A4-33C6-47D7-8A0E-FBCD61E1411D}"/>
              </a:ext>
            </a:extLst>
          </p:cNvPr>
          <p:cNvSpPr txBox="1"/>
          <p:nvPr/>
        </p:nvSpPr>
        <p:spPr>
          <a:xfrm>
            <a:off x="736270" y="3621974"/>
            <a:ext cx="9013372" cy="2246769"/>
          </a:xfrm>
          <a:prstGeom prst="rect">
            <a:avLst/>
          </a:prstGeom>
          <a:noFill/>
        </p:spPr>
        <p:txBody>
          <a:bodyPr wrap="square" rtlCol="0">
            <a:spAutoFit/>
          </a:bodyPr>
          <a:lstStyle/>
          <a:p>
            <a:r>
              <a:rPr lang="vi-VN" sz="2800" b="1" dirty="0">
                <a:latin typeface="Times New Roman" panose="02020603050405020304" pitchFamily="18" charset="0"/>
              </a:rPr>
              <a:t>- Nguồn gốc:  ngũ cốc, bánh mì, khoai, sữa, mật ong, trái cây chín, rau xanh – Chức năng: nguồn cung cấp năng lượng chủ yếu cho mọi hoạt động của cơ thể. Chất xơ hỗ trợ cho hệ tiêu hoá.</a:t>
            </a:r>
          </a:p>
          <a:p>
            <a:endParaRPr lang="en-US" sz="2800" dirty="0"/>
          </a:p>
        </p:txBody>
      </p:sp>
    </p:spTree>
    <p:extLst>
      <p:ext uri="{BB962C8B-B14F-4D97-AF65-F5344CB8AC3E}">
        <p14:creationId xmlns:p14="http://schemas.microsoft.com/office/powerpoint/2010/main" val="808785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18795-2EEF-4145-95B2-F6A4E2DDF8AE}"/>
              </a:ext>
            </a:extLst>
          </p:cNvPr>
          <p:cNvSpPr>
            <a:spLocks noGrp="1"/>
          </p:cNvSpPr>
          <p:nvPr>
            <p:ph type="title"/>
          </p:nvPr>
        </p:nvSpPr>
        <p:spPr/>
        <p:txBody>
          <a:bodyPr/>
          <a:lstStyle/>
          <a:p>
            <a:pPr marR="0" rtl="0"/>
            <a:r>
              <a:rPr lang="nl-NL" b="1" i="0" u="none" strike="noStrike" baseline="0" dirty="0">
                <a:latin typeface="Times New Roman" panose="02020603050405020304" pitchFamily="18" charset="0"/>
              </a:rPr>
              <a:t>2. Nhóm thực phẩm cung cấp chất đạm</a:t>
            </a:r>
          </a:p>
        </p:txBody>
      </p:sp>
      <p:sp>
        <p:nvSpPr>
          <p:cNvPr id="3" name="Text Placeholder 2">
            <a:extLst>
              <a:ext uri="{FF2B5EF4-FFF2-40B4-BE49-F238E27FC236}">
                <a16:creationId xmlns:a16="http://schemas.microsoft.com/office/drawing/2014/main" id="{5DBB7844-088A-4840-9733-A90F0DA6466D}"/>
              </a:ext>
            </a:extLst>
          </p:cNvPr>
          <p:cNvSpPr>
            <a:spLocks noGrp="1"/>
          </p:cNvSpPr>
          <p:nvPr>
            <p:ph type="body" idx="1"/>
          </p:nvPr>
        </p:nvSpPr>
        <p:spPr/>
        <p:txBody>
          <a:bodyPr>
            <a:normAutofit/>
          </a:bodyPr>
          <a:lstStyle/>
          <a:p>
            <a:pPr marR="0" lvl="0" rtl="0"/>
            <a:r>
              <a:rPr lang="nl-NL" sz="2800" b="1" i="0" u="none" strike="noStrike" baseline="0" dirty="0">
                <a:latin typeface="Times New Roman" panose="02020603050405020304" pitchFamily="18" charset="0"/>
              </a:rPr>
              <a:t>- Nguồn gốc: thịt nạc, cá, tôm, trứng, sữa, các loại đậu, hạt điều.</a:t>
            </a:r>
          </a:p>
          <a:p>
            <a:pPr marR="0" lvl="0" rtl="0"/>
            <a:r>
              <a:rPr lang="vi-VN" sz="2800" b="1" i="0" u="none" strike="noStrike" baseline="0" dirty="0">
                <a:latin typeface="Times New Roman" panose="02020603050405020304" pitchFamily="18" charset="0"/>
              </a:rPr>
              <a:t>- Chức năng là thành phần dinh dưỡng </a:t>
            </a:r>
          </a:p>
          <a:p>
            <a:pPr marR="0" lvl="0" rtl="0"/>
            <a:r>
              <a:rPr lang="vi-VN" sz="2800" b="1" i="0" u="none" strike="noStrike" baseline="0" dirty="0">
                <a:latin typeface="Times New Roman" panose="02020603050405020304" pitchFamily="18" charset="0"/>
              </a:rPr>
              <a:t>để cấu thành cơ thể và giúp cơ thể phát triển tốt.</a:t>
            </a:r>
          </a:p>
        </p:txBody>
      </p:sp>
    </p:spTree>
    <p:extLst>
      <p:ext uri="{BB962C8B-B14F-4D97-AF65-F5344CB8AC3E}">
        <p14:creationId xmlns:p14="http://schemas.microsoft.com/office/powerpoint/2010/main" val="85107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FF0779-DC1C-42DE-B5BE-BAFE498E42E7}"/>
              </a:ext>
            </a:extLst>
          </p:cNvPr>
          <p:cNvSpPr>
            <a:spLocks noGrp="1"/>
          </p:cNvSpPr>
          <p:nvPr>
            <p:ph type="title"/>
          </p:nvPr>
        </p:nvSpPr>
        <p:spPr/>
        <p:txBody>
          <a:bodyPr/>
          <a:lstStyle/>
          <a:p>
            <a:pPr marR="0" rtl="0"/>
            <a:r>
              <a:rPr lang="nl-NL" b="1" i="0" u="none" strike="noStrike" baseline="0" dirty="0">
                <a:latin typeface="Times New Roman" panose="02020603050405020304" pitchFamily="18" charset="0"/>
              </a:rPr>
              <a:t>3.Nhóm thực phẩm cung cấp chất béo</a:t>
            </a:r>
          </a:p>
        </p:txBody>
      </p:sp>
      <p:sp>
        <p:nvSpPr>
          <p:cNvPr id="3" name="Text Placeholder 2">
            <a:extLst>
              <a:ext uri="{FF2B5EF4-FFF2-40B4-BE49-F238E27FC236}">
                <a16:creationId xmlns:a16="http://schemas.microsoft.com/office/drawing/2014/main" id="{CAEF9333-4050-45F9-944D-03DCFB709512}"/>
              </a:ext>
            </a:extLst>
          </p:cNvPr>
          <p:cNvSpPr>
            <a:spLocks noGrp="1"/>
          </p:cNvSpPr>
          <p:nvPr>
            <p:ph type="body" idx="1"/>
          </p:nvPr>
        </p:nvSpPr>
        <p:spPr/>
        <p:txBody>
          <a:bodyPr>
            <a:normAutofit/>
          </a:bodyPr>
          <a:lstStyle/>
          <a:p>
            <a:pPr marR="0" lvl="0" rtl="0"/>
            <a:r>
              <a:rPr lang="vi-VN" sz="2800" b="1" i="0" u="none" strike="noStrike" baseline="0" dirty="0">
                <a:latin typeface="Times New Roman" panose="02020603050405020304" pitchFamily="18" charset="0"/>
              </a:rPr>
              <a:t>- Nguồn gốc: mỡ động vật, dầu thực vật, bơ.</a:t>
            </a:r>
          </a:p>
          <a:p>
            <a:pPr marR="0" lvl="0" rtl="0"/>
            <a:r>
              <a:rPr lang="vi-VN" sz="2800" b="1" i="0" u="none" strike="noStrike" baseline="0" dirty="0">
                <a:latin typeface="Times New Roman" panose="02020603050405020304" pitchFamily="18" charset="0"/>
              </a:rPr>
              <a:t>- Chức năng:  cung cấp năng lượng cho cơ thể, tích trữ dưới da ở dạng lớp mỡ để bảo vệ cơ thể và giúp chuyển hoá một số loại vitamin.</a:t>
            </a:r>
          </a:p>
        </p:txBody>
      </p:sp>
    </p:spTree>
    <p:extLst>
      <p:ext uri="{BB962C8B-B14F-4D97-AF65-F5344CB8AC3E}">
        <p14:creationId xmlns:p14="http://schemas.microsoft.com/office/powerpoint/2010/main" val="30832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A9CBB-1DB8-403B-AB9F-C4C1D5A1F8EA}"/>
              </a:ext>
            </a:extLst>
          </p:cNvPr>
          <p:cNvSpPr>
            <a:spLocks noGrp="1"/>
          </p:cNvSpPr>
          <p:nvPr>
            <p:ph type="title"/>
          </p:nvPr>
        </p:nvSpPr>
        <p:spPr/>
        <p:txBody>
          <a:bodyPr/>
          <a:lstStyle/>
          <a:p>
            <a:pPr marR="0" rtl="0"/>
            <a:r>
              <a:rPr lang="nl-NL" b="1" i="0" u="none" strike="noStrike" baseline="0" dirty="0">
                <a:latin typeface="Times New Roman" panose="02020603050405020304" pitchFamily="18" charset="0"/>
              </a:rPr>
              <a:t>4. Nhóm thực phẩm cung cấp vitamin</a:t>
            </a:r>
          </a:p>
        </p:txBody>
      </p:sp>
      <p:sp>
        <p:nvSpPr>
          <p:cNvPr id="3" name="Text Placeholder 2">
            <a:extLst>
              <a:ext uri="{FF2B5EF4-FFF2-40B4-BE49-F238E27FC236}">
                <a16:creationId xmlns:a16="http://schemas.microsoft.com/office/drawing/2014/main" id="{050C6E3D-2EBE-40DF-A382-6357FBE7EF6B}"/>
              </a:ext>
            </a:extLst>
          </p:cNvPr>
          <p:cNvSpPr>
            <a:spLocks noGrp="1"/>
          </p:cNvSpPr>
          <p:nvPr>
            <p:ph type="body" idx="1"/>
          </p:nvPr>
        </p:nvSpPr>
        <p:spPr/>
        <p:txBody>
          <a:bodyPr>
            <a:normAutofit/>
          </a:bodyPr>
          <a:lstStyle/>
          <a:p>
            <a:pPr marR="0" lvl="0" rtl="0"/>
            <a:r>
              <a:rPr lang="vi-VN" sz="2800" b="1" i="0" u="none" strike="noStrike" baseline="0" dirty="0">
                <a:latin typeface="Times New Roman" panose="02020603050405020304" pitchFamily="18" charset="0"/>
              </a:rPr>
              <a:t>- Vitamin có vai trò tăng cường hệ miễn dịch, tham gia vào quá trình chuyển hoá các chất giúp cơ thể khoẻ mạnh .</a:t>
            </a:r>
          </a:p>
          <a:p>
            <a:pPr marR="0" lvl="0" rtl="0"/>
            <a:r>
              <a:rPr lang="nl-NL" sz="2800" b="1" i="0" u="none" strike="noStrike" baseline="0" dirty="0">
                <a:latin typeface="Times New Roman" panose="02020603050405020304" pitchFamily="18" charset="0"/>
              </a:rPr>
              <a:t>- Nguồn cung cấp và vai trò của một số vitamin</a:t>
            </a:r>
          </a:p>
        </p:txBody>
      </p:sp>
    </p:spTree>
    <p:extLst>
      <p:ext uri="{BB962C8B-B14F-4D97-AF65-F5344CB8AC3E}">
        <p14:creationId xmlns:p14="http://schemas.microsoft.com/office/powerpoint/2010/main" val="3927183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06BB3-F848-4CFD-8098-C2A3D73A447F}"/>
              </a:ext>
            </a:extLst>
          </p:cNvPr>
          <p:cNvSpPr>
            <a:spLocks noGrp="1"/>
          </p:cNvSpPr>
          <p:nvPr>
            <p:ph type="title"/>
          </p:nvPr>
        </p:nvSpPr>
        <p:spPr/>
        <p:txBody>
          <a:bodyPr/>
          <a:lstStyle/>
          <a:p>
            <a:pPr marR="0" rtl="0"/>
            <a:r>
              <a:rPr lang="nl-NL" b="1" i="0" u="none" strike="noStrike" baseline="0" dirty="0">
                <a:latin typeface="Times New Roman" panose="02020603050405020304" pitchFamily="18" charset="0"/>
              </a:rPr>
              <a:t>5. Nhóm thực phẩm cung cấp chất khoáng</a:t>
            </a:r>
          </a:p>
        </p:txBody>
      </p:sp>
      <p:sp>
        <p:nvSpPr>
          <p:cNvPr id="3" name="Text Placeholder 2">
            <a:extLst>
              <a:ext uri="{FF2B5EF4-FFF2-40B4-BE49-F238E27FC236}">
                <a16:creationId xmlns:a16="http://schemas.microsoft.com/office/drawing/2014/main" id="{F941F3D6-10E6-49CE-86BD-6237925528CD}"/>
              </a:ext>
            </a:extLst>
          </p:cNvPr>
          <p:cNvSpPr>
            <a:spLocks noGrp="1"/>
          </p:cNvSpPr>
          <p:nvPr>
            <p:ph type="body" idx="1"/>
          </p:nvPr>
        </p:nvSpPr>
        <p:spPr/>
        <p:txBody>
          <a:bodyPr>
            <a:normAutofit/>
          </a:bodyPr>
          <a:lstStyle/>
          <a:p>
            <a:pPr marR="0" lvl="0" rtl="0"/>
            <a:r>
              <a:rPr lang="vi-VN" sz="2800" b="1" i="0" u="none" strike="noStrike" baseline="0" dirty="0">
                <a:latin typeface="Times New Roman" panose="02020603050405020304" pitchFamily="18" charset="0"/>
              </a:rPr>
              <a:t>- Chất khoáng giúp cho sự phát triển của xương, hoạt động của cơ bắp, cấu tạo hồng cầu,... </a:t>
            </a:r>
          </a:p>
          <a:p>
            <a:pPr marR="0" lvl="0" rtl="0"/>
            <a:r>
              <a:rPr lang="vi-VN" sz="2800" b="1" i="0" u="none" strike="noStrike" baseline="0" dirty="0">
                <a:latin typeface="Times New Roman" panose="02020603050405020304" pitchFamily="18" charset="0"/>
              </a:rPr>
              <a:t>- Mỗi loại chất khoáng có vai trò riêng đối với cơ thể và phần lớn đều có trong thực phẩm </a:t>
            </a:r>
          </a:p>
        </p:txBody>
      </p:sp>
    </p:spTree>
    <p:extLst>
      <p:ext uri="{BB962C8B-B14F-4D97-AF65-F5344CB8AC3E}">
        <p14:creationId xmlns:p14="http://schemas.microsoft.com/office/powerpoint/2010/main" val="3513665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13</TotalTime>
  <Words>375</Words>
  <Application>Microsoft Office PowerPoint</Application>
  <PresentationFormat>Widescreen</PresentationFormat>
  <Paragraphs>18</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Times New Roman</vt:lpstr>
      <vt:lpstr>Trebuchet MS</vt:lpstr>
      <vt:lpstr>Wingdings 3</vt:lpstr>
      <vt:lpstr>Facet</vt:lpstr>
      <vt:lpstr>CHƯƠNG II. BỮA ĂN TRONG GIA ĐÌNH TIẾT 7. BÀI 4. THỰC PHẨM VÀ DINH DƯỠNG </vt:lpstr>
      <vt:lpstr>I. Một số nhóm thực phẩm chính</vt:lpstr>
      <vt:lpstr>II. Nhóm thực phẩm giàu chất đạm, nhóm thực phẩm giàu chất đường bột, nhóm thực phẩm giàu chất béo 1.Nhóm thực phẩm cung cấp chất tinh bột, chất đường và chất xơ</vt:lpstr>
      <vt:lpstr>2. Nhóm thực phẩm cung cấp chất đạm</vt:lpstr>
      <vt:lpstr>3.Nhóm thực phẩm cung cấp chất béo</vt:lpstr>
      <vt:lpstr>4. Nhóm thực phẩm cung cấp vitamin</vt:lpstr>
      <vt:lpstr>5. Nhóm thực phẩm cung cấp chất khoáng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CHƯƠNG II. BỮA ĂN TRONG GIA ĐÌNH TIẾT 7. BÀI 4. THỰC PHẨM VÀ DINH DƯỠNG</dc:title>
  <dc:creator>Administrator</dc:creator>
  <cp:lastModifiedBy>Administrator</cp:lastModifiedBy>
  <cp:revision>2</cp:revision>
  <dcterms:created xsi:type="dcterms:W3CDTF">2021-10-26T17:12:15Z</dcterms:created>
  <dcterms:modified xsi:type="dcterms:W3CDTF">2021-10-26T17:25:24Z</dcterms:modified>
</cp:coreProperties>
</file>