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9" r:id="rId3"/>
    <p:sldId id="271" r:id="rId4"/>
    <p:sldId id="275" r:id="rId5"/>
    <p:sldId id="299" r:id="rId6"/>
    <p:sldId id="300" r:id="rId7"/>
    <p:sldId id="263" r:id="rId8"/>
    <p:sldId id="261" r:id="rId9"/>
    <p:sldId id="303" r:id="rId10"/>
    <p:sldId id="296" r:id="rId11"/>
    <p:sldId id="264" r:id="rId12"/>
    <p:sldId id="260" r:id="rId13"/>
    <p:sldId id="297" r:id="rId14"/>
    <p:sldId id="298" r:id="rId15"/>
    <p:sldId id="304" r:id="rId16"/>
    <p:sldId id="345" r:id="rId17"/>
    <p:sldId id="346" r:id="rId18"/>
    <p:sldId id="344" r:id="rId19"/>
    <p:sldId id="347" r:id="rId20"/>
    <p:sldId id="348" r:id="rId21"/>
    <p:sldId id="349" r:id="rId22"/>
    <p:sldId id="350" r:id="rId23"/>
  </p:sldIdLst>
  <p:sldSz cx="12192000" cy="6858000"/>
  <p:notesSz cx="6761163" cy="99425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DE7"/>
    <a:srgbClr val="F68F3F"/>
    <a:srgbClr val="DCD68A"/>
    <a:srgbClr val="7B9939"/>
    <a:srgbClr val="A7AC38"/>
    <a:srgbClr val="E2D6C3"/>
    <a:srgbClr val="C2CB1E"/>
    <a:srgbClr val="B0B336"/>
    <a:srgbClr val="F9F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78" y="60"/>
      </p:cViewPr>
      <p:guideLst>
        <p:guide orient="horz" pos="2088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B4BBC-166F-44DA-AFF0-27F82D1D5CE6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B0E06-D727-4E47-8865-EF477F1BA77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140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7979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01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130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834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7818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54965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08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9775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186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164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868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B0E06-D727-4E47-8865-EF477F1BA77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5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A026D-5155-4411-A095-EE8A8D92F9B1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BED98-F7AE-4B9B-9E71-D9EE7C5BB7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189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A026D-5155-4411-A095-EE8A8D92F9B1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BED98-F7AE-4B9B-9E71-D9EE7C5BB7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559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AA026D-5155-4411-A095-EE8A8D92F9B1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BED98-F7AE-4B9B-9E71-D9EE7C5BB7B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369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786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2852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07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9698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87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694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7608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08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4665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1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950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704373-27C8-4744-B552-26724315BEDF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1E95-7D05-4D3C-BC7D-4DCCFFB107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1402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AB41FF-7D32-46D6-937C-F532D77E1B30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EAAC5-5D4A-493D-A8C4-C0536BD8B10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977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61E94E-D7C1-4CE2-BC21-8F9D57E6139D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296F-68F0-498B-97F3-34F3BA9952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720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C6385C-8D0E-4458-BBCC-AA41E082FF04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C8E3F-5227-48A1-B09A-0F68F081EF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592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CEEF6-EA97-4984-97DD-4D3F86680638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3D901-D1DC-43EE-9D87-40E076DB745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6914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21A5D-E4FF-4911-AE10-90CD2D1C932A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B45A5-4FE3-44AE-AD49-43BA1CA6FC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0304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7333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BD724A-9F60-4923-8496-E99A68EB6F12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C84B0-ED62-42A5-866E-DB98F94DEB6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6093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83B406-2E82-4D5D-B903-994E3A882372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D4A6-672C-45D9-B2CC-760954BE182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319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5B89D-1A3F-4A70-BA56-E7DF8269C7EC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84204-0419-4229-B2C4-64FD79D41F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8696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674F70-2DD0-492D-826F-54F56AD2CA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5A535-6320-418C-9600-AEFAF11C159B}" type="datetimeFigureOut">
              <a:rPr lang="en-US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8F6A13-3AE9-451A-BBB3-89F6B638E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1EA32F1-DB05-4C2E-B7DD-45C279EAE8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777F4-EB74-4B71-91C2-7A559086A2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42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4508500" y="6211669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0" cap="none" spc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Thư viện stem-steam</a:t>
            </a:r>
          </a:p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079FE-F62E-49E3-AB35-F12F59700CD9}" type="datetimeFigureOut">
              <a:rPr lang="zh-CN" altLang="en-US" smtClean="0"/>
              <a:t>2022/7/14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0CAF7-C5C7-4E7A-90E9-DA8DA54EC14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54135ED-5E04-4331-88C4-572EB8A446AB}" type="datetimeFigureOut">
              <a:rPr lang="en-US" smtClean="0"/>
              <a:pPr>
                <a:defRPr/>
              </a:pPr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A344-01BD-4FDD-88B8-F3ABCC39118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6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fif"/><Relationship Id="rId5" Type="http://schemas.openxmlformats.org/officeDocument/2006/relationships/image" Target="../media/image11.png"/><Relationship Id="rId4" Type="http://schemas.openxmlformats.org/officeDocument/2006/relationships/image" Target="../media/image34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11.png"/><Relationship Id="rId4" Type="http://schemas.openxmlformats.org/officeDocument/2006/relationships/image" Target="../media/image36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fif"/><Relationship Id="rId5" Type="http://schemas.openxmlformats.org/officeDocument/2006/relationships/image" Target="../media/image11.png"/><Relationship Id="rId4" Type="http://schemas.openxmlformats.org/officeDocument/2006/relationships/image" Target="../media/image38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fif"/><Relationship Id="rId5" Type="http://schemas.openxmlformats.org/officeDocument/2006/relationships/image" Target="../media/image11.png"/><Relationship Id="rId4" Type="http://schemas.openxmlformats.org/officeDocument/2006/relationships/image" Target="../media/image40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fif"/><Relationship Id="rId5" Type="http://schemas.openxmlformats.org/officeDocument/2006/relationships/image" Target="../media/image11.png"/><Relationship Id="rId4" Type="http://schemas.openxmlformats.org/officeDocument/2006/relationships/image" Target="../media/image42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fif"/><Relationship Id="rId5" Type="http://schemas.openxmlformats.org/officeDocument/2006/relationships/image" Target="../media/image11.png"/><Relationship Id="rId4" Type="http://schemas.openxmlformats.org/officeDocument/2006/relationships/image" Target="../media/image44.jf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96" y="261080"/>
            <a:ext cx="7017204" cy="47077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00"/>
            <a:ext cx="12192000" cy="514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2403" y="118268"/>
            <a:ext cx="4612088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04" y="4354221"/>
            <a:ext cx="1113342" cy="2541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11423" y="4993318"/>
            <a:ext cx="767372" cy="186468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388" y="4089400"/>
            <a:ext cx="1081498" cy="27686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00" y="4368122"/>
            <a:ext cx="885617" cy="25140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292" y="2581643"/>
            <a:ext cx="855722" cy="158274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192" y="3075618"/>
            <a:ext cx="1008011" cy="383540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266700" y="5987274"/>
            <a:ext cx="12458700" cy="1103808"/>
            <a:chOff x="-266700" y="6096001"/>
            <a:chExt cx="12458700" cy="1103808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/>
        </p:nvSpPr>
        <p:spPr>
          <a:xfrm>
            <a:off x="4322888" y="1139043"/>
            <a:ext cx="62868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600" dirty="0">
                <a:solidFill>
                  <a:srgbClr val="C2CB1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rPr>
              <a:t>BÀI 4</a:t>
            </a:r>
          </a:p>
          <a:p>
            <a:pPr algn="ctr"/>
            <a:r>
              <a:rPr lang="en-US" altLang="zh-CN" sz="4400" spc="600" dirty="0">
                <a:solidFill>
                  <a:srgbClr val="C2CB1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rPr>
              <a:t>THU HOẠCH </a:t>
            </a:r>
          </a:p>
          <a:p>
            <a:pPr algn="ctr"/>
            <a:r>
              <a:rPr lang="en-US" altLang="zh-CN" sz="4400" spc="600" dirty="0">
                <a:solidFill>
                  <a:srgbClr val="C2CB1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rPr>
              <a:t>SẢN PHẨM </a:t>
            </a:r>
          </a:p>
          <a:p>
            <a:pPr algn="ctr"/>
            <a:r>
              <a:rPr lang="en-US" altLang="zh-CN" sz="4400" spc="600" dirty="0">
                <a:solidFill>
                  <a:srgbClr val="C2CB1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rPr>
              <a:t>TRỒNG TRỌT</a:t>
            </a:r>
            <a:endParaRPr lang="zh-CN" altLang="en-US" sz="4400" spc="600" dirty="0">
              <a:solidFill>
                <a:srgbClr val="C2CB1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ypeLand 康熙字典體試用版" pitchFamily="50" charset="-120"/>
              <a:cs typeface="Times New Roman" panose="02020603050405020304" pitchFamily="18" charset="0"/>
              <a:sym typeface="微软雅黑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04" y="2440341"/>
            <a:ext cx="5294435" cy="297532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1250048" y="1933984"/>
            <a:ext cx="4132488" cy="2862322"/>
            <a:chOff x="725262" y="2440341"/>
            <a:chExt cx="4132488" cy="2862322"/>
          </a:xfrm>
        </p:grpSpPr>
        <p:sp>
          <p:nvSpPr>
            <p:cNvPr id="7" name="文本框 6"/>
            <p:cNvSpPr txBox="1"/>
            <p:nvPr/>
          </p:nvSpPr>
          <p:spPr>
            <a:xfrm>
              <a:off x="749782" y="2440341"/>
              <a:ext cx="4107968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Các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cặp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đôi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quan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sát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,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cho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biết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các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loại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được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bằng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cách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36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nào</a:t>
              </a:r>
              <a:r>
                <a:rPr lang="en-US" altLang="zh-CN" sz="3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微软雅黑" pitchFamily="34" charset="-122"/>
                </a:rPr>
                <a:t>?</a:t>
              </a:r>
              <a:endPara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  <p:sp>
          <p:nvSpPr>
            <p:cNvPr id="8" name="TextBox 14"/>
            <p:cNvSpPr txBox="1"/>
            <p:nvPr/>
          </p:nvSpPr>
          <p:spPr>
            <a:xfrm>
              <a:off x="725262" y="2863520"/>
              <a:ext cx="3694338" cy="2959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endPara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Open Sans" panose="020B0606030504020204" pitchFamily="34" charset="0"/>
                <a:sym typeface="微软雅黑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30648" y="266700"/>
            <a:ext cx="4527102" cy="750108"/>
            <a:chOff x="224637" y="266700"/>
            <a:chExt cx="4527102" cy="75010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grpSp>
          <p:nvGrpSpPr>
            <p:cNvPr id="16" name="组合 15"/>
            <p:cNvGrpSpPr/>
            <p:nvPr/>
          </p:nvGrpSpPr>
          <p:grpSpPr>
            <a:xfrm>
              <a:off x="1144037" y="301242"/>
              <a:ext cx="3607702" cy="713392"/>
              <a:chOff x="6807200" y="1586570"/>
              <a:chExt cx="3607702" cy="713392"/>
            </a:xfrm>
          </p:grpSpPr>
          <p:sp>
            <p:nvSpPr>
              <p:cNvPr id="17" name="文本框 16"/>
              <p:cNvSpPr txBox="1"/>
              <p:nvPr/>
            </p:nvSpPr>
            <p:spPr>
              <a:xfrm>
                <a:off x="6807200" y="1586570"/>
                <a:ext cx="360770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Hoạt</a:t>
                </a:r>
                <a:r>
                  <a: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 </a:t>
                </a:r>
                <a:r>
                  <a:rPr lang="en-US" altLang="zh-CN" sz="2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động</a:t>
                </a:r>
                <a:r>
                  <a: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 </a:t>
                </a:r>
                <a:r>
                  <a:rPr lang="en-US" altLang="zh-CN" sz="2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cặp</a:t>
                </a:r>
                <a:r>
                  <a: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 </a:t>
                </a:r>
                <a:r>
                  <a:rPr lang="en-US" altLang="zh-CN" sz="28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ea typeface="TypeLand 康熙字典體試用版" pitchFamily="50" charset="-120"/>
                    <a:cs typeface="Times New Roman" panose="02020603050405020304" pitchFamily="18" charset="0"/>
                    <a:sym typeface="微软雅黑" pitchFamily="34" charset="-122"/>
                  </a:rPr>
                  <a:t>đôi</a:t>
                </a:r>
                <a:endPara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6807200" y="1961408"/>
                <a:ext cx="225221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600" dirty="0">
                  <a:solidFill>
                    <a:srgbClr val="B0B33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806" y="1082198"/>
            <a:ext cx="4071257" cy="543533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662" y="1286670"/>
            <a:ext cx="5529499" cy="414178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6806" y="1447800"/>
            <a:ext cx="4398196" cy="437864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0385" y="1286670"/>
            <a:ext cx="5518052" cy="414178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41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7573" y="2669825"/>
            <a:ext cx="5479693" cy="364648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614" y="1212577"/>
            <a:ext cx="5518052" cy="32804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32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7573" y="3123145"/>
            <a:ext cx="5479693" cy="273984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0790" y="1212577"/>
            <a:ext cx="4929699" cy="32804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8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2044" y="3123145"/>
            <a:ext cx="5210750" cy="273984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0790" y="1212577"/>
            <a:ext cx="4929699" cy="32804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33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145591" y="126972"/>
            <a:ext cx="6755952" cy="954107"/>
            <a:chOff x="224637" y="203172"/>
            <a:chExt cx="5619986" cy="95410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hình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ảnh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AB61181-BE68-2FBF-4257-BC6538244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1966" y="1765297"/>
            <a:ext cx="5600680" cy="364648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9E2F3603-94C1-1B86-EDA9-2264074244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0790" y="1472506"/>
            <a:ext cx="4929699" cy="276063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85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andom Green">
            <a:extLst>
              <a:ext uri="{FF2B5EF4-FFF2-40B4-BE49-F238E27FC236}">
                <a16:creationId xmlns:a16="http://schemas.microsoft.com/office/drawing/2014/main" id="{B11731F7-1323-4579-8230-34EF89006071}"/>
              </a:ext>
            </a:extLst>
          </p:cNvPr>
          <p:cNvSpPr/>
          <p:nvPr/>
        </p:nvSpPr>
        <p:spPr>
          <a:xfrm>
            <a:off x="1653918" y="1901692"/>
            <a:ext cx="1227017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800" b="1" i="0" u="none" strike="noStrike" kern="1200" cap="none" spc="0" normalizeH="0" baseline="0" noProof="0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12700" dist="38100" dir="2700000" algn="tl" rotWithShape="0">
                    <a:srgbClr val="70AD47">
                      <a:lumMod val="5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GB" sz="23900" b="0" i="0" u="none" strike="noStrike" kern="1200" cap="none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een Word List">
            <a:extLst>
              <a:ext uri="{FF2B5EF4-FFF2-40B4-BE49-F238E27FC236}">
                <a16:creationId xmlns:a16="http://schemas.microsoft.com/office/drawing/2014/main" id="{2FBC786B-5782-4A02-91A0-4F398416446F}"/>
              </a:ext>
            </a:extLst>
          </p:cNvPr>
          <p:cNvGrpSpPr>
            <a:grpSpLocks/>
          </p:cNvGrpSpPr>
          <p:nvPr/>
        </p:nvGrpSpPr>
        <p:grpSpPr bwMode="auto">
          <a:xfrm>
            <a:off x="647700" y="7135813"/>
            <a:ext cx="3240088" cy="14211300"/>
            <a:chOff x="692894" y="-3431359"/>
            <a:chExt cx="3240000" cy="14210759"/>
          </a:xfrm>
        </p:grpSpPr>
        <p:sp>
          <p:nvSpPr>
            <p:cNvPr id="30" name="Word10">
              <a:extLst>
                <a:ext uri="{FF2B5EF4-FFF2-40B4-BE49-F238E27FC236}">
                  <a16:creationId xmlns:a16="http://schemas.microsoft.com/office/drawing/2014/main" id="{285449C1-6641-4B03-89E1-AB3CD9458FF7}"/>
                </a:ext>
              </a:extLst>
            </p:cNvPr>
            <p:cNvSpPr/>
            <p:nvPr/>
          </p:nvSpPr>
          <p:spPr>
            <a:xfrm>
              <a:off x="692894" y="9339400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28" name="Word9">
              <a:extLst>
                <a:ext uri="{FF2B5EF4-FFF2-40B4-BE49-F238E27FC236}">
                  <a16:creationId xmlns:a16="http://schemas.microsoft.com/office/drawing/2014/main" id="{81593C40-C46A-488E-8BA0-1368D3FC8237}"/>
                </a:ext>
              </a:extLst>
            </p:cNvPr>
            <p:cNvSpPr/>
            <p:nvPr/>
          </p:nvSpPr>
          <p:spPr>
            <a:xfrm>
              <a:off x="692894" y="7899400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21" name="Word8">
              <a:extLst>
                <a:ext uri="{FF2B5EF4-FFF2-40B4-BE49-F238E27FC236}">
                  <a16:creationId xmlns:a16="http://schemas.microsoft.com/office/drawing/2014/main" id="{58F42F86-960B-42D3-863F-3B63527D13BC}"/>
                </a:ext>
              </a:extLst>
            </p:cNvPr>
            <p:cNvSpPr/>
            <p:nvPr/>
          </p:nvSpPr>
          <p:spPr>
            <a:xfrm>
              <a:off x="692894" y="6453394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</a:p>
          </p:txBody>
        </p:sp>
        <p:sp>
          <p:nvSpPr>
            <p:cNvPr id="18" name="Word7">
              <a:extLst>
                <a:ext uri="{FF2B5EF4-FFF2-40B4-BE49-F238E27FC236}">
                  <a16:creationId xmlns:a16="http://schemas.microsoft.com/office/drawing/2014/main" id="{D8566F42-A98B-48CE-A67B-C73344ECF6B0}"/>
                </a:ext>
              </a:extLst>
            </p:cNvPr>
            <p:cNvSpPr/>
            <p:nvPr/>
          </p:nvSpPr>
          <p:spPr>
            <a:xfrm>
              <a:off x="692894" y="5064144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17" name="Word6">
              <a:extLst>
                <a:ext uri="{FF2B5EF4-FFF2-40B4-BE49-F238E27FC236}">
                  <a16:creationId xmlns:a16="http://schemas.microsoft.com/office/drawing/2014/main" id="{AF56D159-A569-4B34-AF52-518C1DB8E63B}"/>
                </a:ext>
              </a:extLst>
            </p:cNvPr>
            <p:cNvSpPr/>
            <p:nvPr/>
          </p:nvSpPr>
          <p:spPr>
            <a:xfrm>
              <a:off x="692894" y="3647491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2" name="Word5">
              <a:extLst>
                <a:ext uri="{FF2B5EF4-FFF2-40B4-BE49-F238E27FC236}">
                  <a16:creationId xmlns:a16="http://schemas.microsoft.com/office/drawing/2014/main" id="{201FC6E3-A93A-406B-B2DE-D46A6E183C03}"/>
                </a:ext>
              </a:extLst>
            </p:cNvPr>
            <p:cNvSpPr/>
            <p:nvPr/>
          </p:nvSpPr>
          <p:spPr>
            <a:xfrm>
              <a:off x="692894" y="2207491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</a:t>
              </a:r>
            </a:p>
          </p:txBody>
        </p:sp>
        <p:sp>
          <p:nvSpPr>
            <p:cNvPr id="19" name="Word4">
              <a:extLst>
                <a:ext uri="{FF2B5EF4-FFF2-40B4-BE49-F238E27FC236}">
                  <a16:creationId xmlns:a16="http://schemas.microsoft.com/office/drawing/2014/main" id="{16EFB43B-0351-4F33-9D12-272C845FF574}"/>
                </a:ext>
              </a:extLst>
            </p:cNvPr>
            <p:cNvSpPr/>
            <p:nvPr/>
          </p:nvSpPr>
          <p:spPr>
            <a:xfrm>
              <a:off x="692894" y="790838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</a:p>
          </p:txBody>
        </p:sp>
        <p:sp>
          <p:nvSpPr>
            <p:cNvPr id="20" name="Word3">
              <a:extLst>
                <a:ext uri="{FF2B5EF4-FFF2-40B4-BE49-F238E27FC236}">
                  <a16:creationId xmlns:a16="http://schemas.microsoft.com/office/drawing/2014/main" id="{A37C4308-96A8-4A15-975A-F31AA5C8A4AA}"/>
                </a:ext>
              </a:extLst>
            </p:cNvPr>
            <p:cNvSpPr/>
            <p:nvPr/>
          </p:nvSpPr>
          <p:spPr>
            <a:xfrm>
              <a:off x="692894" y="-649162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22" name="Word2">
              <a:extLst>
                <a:ext uri="{FF2B5EF4-FFF2-40B4-BE49-F238E27FC236}">
                  <a16:creationId xmlns:a16="http://schemas.microsoft.com/office/drawing/2014/main" id="{69E16B91-09A5-45CF-BD3B-37CD8F2C9154}"/>
                </a:ext>
              </a:extLst>
            </p:cNvPr>
            <p:cNvSpPr/>
            <p:nvPr/>
          </p:nvSpPr>
          <p:spPr>
            <a:xfrm>
              <a:off x="692894" y="-2015065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29" name="Word1">
              <a:extLst>
                <a:ext uri="{FF2B5EF4-FFF2-40B4-BE49-F238E27FC236}">
                  <a16:creationId xmlns:a16="http://schemas.microsoft.com/office/drawing/2014/main" id="{22B35FA8-A3DE-4D0C-8613-E7261A80B250}"/>
                </a:ext>
              </a:extLst>
            </p:cNvPr>
            <p:cNvSpPr/>
            <p:nvPr/>
          </p:nvSpPr>
          <p:spPr>
            <a:xfrm>
              <a:off x="692894" y="-3431359"/>
              <a:ext cx="32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  <a:gs pos="53000">
                  <a:schemeClr val="bg1"/>
                </a:gs>
              </a:gsLst>
              <a:lin ang="5400000" scaled="1"/>
              <a:tileRect/>
            </a:gradFill>
            <a:ln w="6350">
              <a:solidFill>
                <a:schemeClr val="accent6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t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5400" b="1" i="0" u="none" strike="noStrike" kern="1200" cap="none" spc="0" normalizeH="0" baseline="0" noProof="0" dirty="0" err="1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GB" sz="5400" b="1" i="0" u="none" strike="noStrike" kern="1200" cap="none" spc="0" normalizeH="0" baseline="0" noProof="0" dirty="0">
                  <a:ln w="19050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CC00"/>
                  </a:solidFill>
                  <a:effectLst>
                    <a:outerShdw blurRad="63500" dist="635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</a:t>
              </a:r>
              <a:endParaRPr kumimoji="0" lang="en-GB" sz="5400" b="0" i="0" u="none" strike="noStrike" kern="1200" cap="none" spc="0" normalizeH="0" baseline="0" noProof="0" dirty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rgbClr val="00CC00"/>
                </a:solidFill>
                <a:effectLst>
                  <a:outerShdw blurRad="63500" dist="635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88" name="Marker One">
            <a:extLst>
              <a:ext uri="{FF2B5EF4-FFF2-40B4-BE49-F238E27FC236}">
                <a16:creationId xmlns:a16="http://schemas.microsoft.com/office/drawing/2014/main" id="{393580FF-2889-45D9-B3A5-0C7897FF7E13}"/>
              </a:ext>
            </a:extLst>
          </p:cNvPr>
          <p:cNvGrpSpPr>
            <a:grpSpLocks/>
          </p:cNvGrpSpPr>
          <p:nvPr/>
        </p:nvGrpSpPr>
        <p:grpSpPr bwMode="auto">
          <a:xfrm>
            <a:off x="849313" y="2619375"/>
            <a:ext cx="2928937" cy="498475"/>
            <a:chOff x="848783" y="2618706"/>
            <a:chExt cx="2929786" cy="498639"/>
          </a:xfrm>
        </p:grpSpPr>
        <p:sp>
          <p:nvSpPr>
            <p:cNvPr id="15" name="Left">
              <a:extLst>
                <a:ext uri="{FF2B5EF4-FFF2-40B4-BE49-F238E27FC236}">
                  <a16:creationId xmlns:a16="http://schemas.microsoft.com/office/drawing/2014/main" id="{87203704-DF51-4474-97EC-4D5C80802264}"/>
                </a:ext>
              </a:extLst>
            </p:cNvPr>
            <p:cNvSpPr/>
            <p:nvPr/>
          </p:nvSpPr>
          <p:spPr>
            <a:xfrm rot="5400000">
              <a:off x="795576" y="2671913"/>
              <a:ext cx="498639" cy="392226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ight">
              <a:extLst>
                <a:ext uri="{FF2B5EF4-FFF2-40B4-BE49-F238E27FC236}">
                  <a16:creationId xmlns:a16="http://schemas.microsoft.com/office/drawing/2014/main" id="{B4664D97-7722-4F89-A94F-AC6B5C054795}"/>
                </a:ext>
              </a:extLst>
            </p:cNvPr>
            <p:cNvSpPr/>
            <p:nvPr/>
          </p:nvSpPr>
          <p:spPr>
            <a:xfrm rot="16200000" flipH="1">
              <a:off x="3287086" y="2625862"/>
              <a:ext cx="498639" cy="484327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Selection1">
            <a:extLst>
              <a:ext uri="{FF2B5EF4-FFF2-40B4-BE49-F238E27FC236}">
                <a16:creationId xmlns:a16="http://schemas.microsoft.com/office/drawing/2014/main" id="{86F54D32-1422-4E3A-916C-F100ED915199}"/>
              </a:ext>
            </a:extLst>
          </p:cNvPr>
          <p:cNvSpPr/>
          <p:nvPr/>
        </p:nvSpPr>
        <p:spPr>
          <a:xfrm>
            <a:off x="647788" y="639374"/>
            <a:ext cx="3240000" cy="3960000"/>
          </a:xfrm>
          <a:custGeom>
            <a:avLst/>
            <a:gdLst>
              <a:gd name="connsiteX0" fmla="*/ 540011 w 3240000"/>
              <a:gd name="connsiteY0" fmla="*/ 0 h 3960000"/>
              <a:gd name="connsiteX1" fmla="*/ 2699989 w 3240000"/>
              <a:gd name="connsiteY1" fmla="*/ 0 h 3960000"/>
              <a:gd name="connsiteX2" fmla="*/ 3240000 w 3240000"/>
              <a:gd name="connsiteY2" fmla="*/ 540011 h 3960000"/>
              <a:gd name="connsiteX3" fmla="*/ 3240000 w 3240000"/>
              <a:gd name="connsiteY3" fmla="*/ 3419989 h 3960000"/>
              <a:gd name="connsiteX4" fmla="*/ 2699989 w 3240000"/>
              <a:gd name="connsiteY4" fmla="*/ 3960000 h 3960000"/>
              <a:gd name="connsiteX5" fmla="*/ 540011 w 3240000"/>
              <a:gd name="connsiteY5" fmla="*/ 3960000 h 3960000"/>
              <a:gd name="connsiteX6" fmla="*/ 0 w 3240000"/>
              <a:gd name="connsiteY6" fmla="*/ 3419989 h 3960000"/>
              <a:gd name="connsiteX7" fmla="*/ 0 w 3240000"/>
              <a:gd name="connsiteY7" fmla="*/ 540011 h 3960000"/>
              <a:gd name="connsiteX8" fmla="*/ 540011 w 3240000"/>
              <a:gd name="connsiteY8" fmla="*/ 0 h 3960000"/>
              <a:gd name="connsiteX9" fmla="*/ 660010 w 3240000"/>
              <a:gd name="connsiteY9" fmla="*/ 180000 h 3960000"/>
              <a:gd name="connsiteX10" fmla="*/ 180000 w 3240000"/>
              <a:gd name="connsiteY10" fmla="*/ 660010 h 3960000"/>
              <a:gd name="connsiteX11" fmla="*/ 180000 w 3240000"/>
              <a:gd name="connsiteY11" fmla="*/ 3299990 h 3960000"/>
              <a:gd name="connsiteX12" fmla="*/ 660010 w 3240000"/>
              <a:gd name="connsiteY12" fmla="*/ 3780000 h 3960000"/>
              <a:gd name="connsiteX13" fmla="*/ 2579990 w 3240000"/>
              <a:gd name="connsiteY13" fmla="*/ 3780000 h 3960000"/>
              <a:gd name="connsiteX14" fmla="*/ 3060000 w 3240000"/>
              <a:gd name="connsiteY14" fmla="*/ 3299990 h 3960000"/>
              <a:gd name="connsiteX15" fmla="*/ 3060000 w 3240000"/>
              <a:gd name="connsiteY15" fmla="*/ 660010 h 3960000"/>
              <a:gd name="connsiteX16" fmla="*/ 2579990 w 3240000"/>
              <a:gd name="connsiteY16" fmla="*/ 180000 h 3960000"/>
              <a:gd name="connsiteX17" fmla="*/ 660010 w 3240000"/>
              <a:gd name="connsiteY17" fmla="*/ 18000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40000" h="3960000"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3419989"/>
                </a:lnTo>
                <a:cubicBezTo>
                  <a:pt x="3240000" y="3718229"/>
                  <a:pt x="2998229" y="3960000"/>
                  <a:pt x="2699989" y="3960000"/>
                </a:cubicBezTo>
                <a:lnTo>
                  <a:pt x="540011" y="3960000"/>
                </a:lnTo>
                <a:cubicBezTo>
                  <a:pt x="241771" y="3960000"/>
                  <a:pt x="0" y="3718229"/>
                  <a:pt x="0" y="3419989"/>
                </a:cubicBez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  <a:moveTo>
                  <a:pt x="660010" y="180000"/>
                </a:moveTo>
                <a:cubicBezTo>
                  <a:pt x="394908" y="180000"/>
                  <a:pt x="180000" y="394908"/>
                  <a:pt x="180000" y="660010"/>
                </a:cubicBezTo>
                <a:lnTo>
                  <a:pt x="180000" y="3299990"/>
                </a:lnTo>
                <a:cubicBezTo>
                  <a:pt x="180000" y="3565092"/>
                  <a:pt x="394908" y="3780000"/>
                  <a:pt x="660010" y="3780000"/>
                </a:cubicBezTo>
                <a:lnTo>
                  <a:pt x="2579990" y="3780000"/>
                </a:lnTo>
                <a:cubicBezTo>
                  <a:pt x="2845092" y="3780000"/>
                  <a:pt x="3060000" y="3565092"/>
                  <a:pt x="3060000" y="3299990"/>
                </a:cubicBezTo>
                <a:lnTo>
                  <a:pt x="3060000" y="660010"/>
                </a:lnTo>
                <a:cubicBezTo>
                  <a:pt x="3060000" y="394908"/>
                  <a:pt x="2845092" y="180000"/>
                  <a:pt x="2579990" y="180000"/>
                </a:cubicBezTo>
                <a:lnTo>
                  <a:pt x="660010" y="180000"/>
                </a:lnTo>
                <a:close/>
              </a:path>
            </a:pathLst>
          </a:custGeom>
          <a:gradFill flip="none" rotWithShape="1">
            <a:gsLst>
              <a:gs pos="99462">
                <a:schemeClr val="bg1">
                  <a:lumMod val="50000"/>
                </a:schemeClr>
              </a:gs>
              <a:gs pos="1613">
                <a:schemeClr val="bg1">
                  <a:lumMod val="50000"/>
                </a:schemeClr>
              </a:gs>
              <a:gs pos="32000">
                <a:schemeClr val="bg1">
                  <a:lumMod val="75000"/>
                </a:schemeClr>
              </a:gs>
              <a:gs pos="52000">
                <a:schemeClr val="bg1"/>
              </a:gs>
              <a:gs pos="74000">
                <a:schemeClr val="bg1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Green Anchor">
            <a:extLst>
              <a:ext uri="{FF2B5EF4-FFF2-40B4-BE49-F238E27FC236}">
                <a16:creationId xmlns:a16="http://schemas.microsoft.com/office/drawing/2014/main" id="{4628BD13-658A-461E-95A1-1A0D9A469928}"/>
              </a:ext>
            </a:extLst>
          </p:cNvPr>
          <p:cNvSpPr/>
          <p:nvPr/>
        </p:nvSpPr>
        <p:spPr>
          <a:xfrm>
            <a:off x="1547813" y="5064125"/>
            <a:ext cx="1439862" cy="1439863"/>
          </a:xfrm>
          <a:prstGeom prst="ellipse">
            <a:avLst/>
          </a:prstGeom>
          <a:solidFill>
            <a:srgbClr val="00CC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0" name="Green Button">
            <a:extLst>
              <a:ext uri="{FF2B5EF4-FFF2-40B4-BE49-F238E27FC236}">
                <a16:creationId xmlns:a16="http://schemas.microsoft.com/office/drawing/2014/main" id="{777BCE6C-6EFE-4E37-B62B-9E5CCB74E197}"/>
              </a:ext>
            </a:extLst>
          </p:cNvPr>
          <p:cNvGrpSpPr>
            <a:grpSpLocks/>
          </p:cNvGrpSpPr>
          <p:nvPr/>
        </p:nvGrpSpPr>
        <p:grpSpPr bwMode="auto">
          <a:xfrm>
            <a:off x="1547813" y="5064125"/>
            <a:ext cx="1439862" cy="1439863"/>
            <a:chOff x="1547427" y="5089544"/>
            <a:chExt cx="1440000" cy="1440000"/>
          </a:xfrm>
        </p:grpSpPr>
        <p:sp>
          <p:nvSpPr>
            <p:cNvPr id="8" name="Back">
              <a:extLst>
                <a:ext uri="{FF2B5EF4-FFF2-40B4-BE49-F238E27FC236}">
                  <a16:creationId xmlns:a16="http://schemas.microsoft.com/office/drawing/2014/main" id="{9D2968CA-7485-48E8-B679-7B691B053F41}"/>
                </a:ext>
              </a:extLst>
            </p:cNvPr>
            <p:cNvSpPr/>
            <p:nvPr/>
          </p:nvSpPr>
          <p:spPr>
            <a:xfrm>
              <a:off x="1547427" y="5089544"/>
              <a:ext cx="1440000" cy="1440000"/>
            </a:xfrm>
            <a:prstGeom prst="ellipse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wo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Button">
              <a:extLst>
                <a:ext uri="{FF2B5EF4-FFF2-40B4-BE49-F238E27FC236}">
                  <a16:creationId xmlns:a16="http://schemas.microsoft.com/office/drawing/2014/main" id="{F44618ED-CB68-4951-861B-3166E68E5DD8}"/>
                </a:ext>
              </a:extLst>
            </p:cNvPr>
            <p:cNvSpPr/>
            <p:nvPr/>
          </p:nvSpPr>
          <p:spPr>
            <a:xfrm>
              <a:off x="1637427" y="5179544"/>
              <a:ext cx="1260000" cy="1260000"/>
            </a:xfrm>
            <a:prstGeom prst="ellipse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381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prstClr val="white">
                        <a:lumMod val="50000"/>
                      </a:prstClr>
                    </a:outerShdw>
                  </a:effectLst>
                  <a:uLnTx/>
                  <a:uFillTx/>
                  <a:latin typeface="Arial Black" panose="020B0A04020102020204" pitchFamily="34" charset="0"/>
                  <a:ea typeface="+mn-ea"/>
                  <a:cs typeface="Arial" panose="020B0604020202020204" pitchFamily="34" charset="0"/>
                </a:rPr>
                <a:t>SPIN!</a:t>
              </a:r>
            </a:p>
          </p:txBody>
        </p:sp>
      </p:grpSp>
      <p:grpSp>
        <p:nvGrpSpPr>
          <p:cNvPr id="16396" name="Tekhnologic Logo">
            <a:extLst>
              <a:ext uri="{FF2B5EF4-FFF2-40B4-BE49-F238E27FC236}">
                <a16:creationId xmlns:a16="http://schemas.microsoft.com/office/drawing/2014/main" id="{6B647CE0-384E-49A4-82F0-8ED5786C8BBB}"/>
              </a:ext>
            </a:extLst>
          </p:cNvPr>
          <p:cNvGrpSpPr>
            <a:grpSpLocks/>
          </p:cNvGrpSpPr>
          <p:nvPr/>
        </p:nvGrpSpPr>
        <p:grpSpPr bwMode="auto">
          <a:xfrm>
            <a:off x="11056938" y="6411913"/>
            <a:ext cx="820737" cy="179387"/>
            <a:chOff x="5464435" y="6630924"/>
            <a:chExt cx="820768" cy="180000"/>
          </a:xfrm>
        </p:grpSpPr>
        <p:pic>
          <p:nvPicPr>
            <p:cNvPr id="93" name="Image">
              <a:extLst>
                <a:ext uri="{FF2B5EF4-FFF2-40B4-BE49-F238E27FC236}">
                  <a16:creationId xmlns:a16="http://schemas.microsoft.com/office/drawing/2014/main" id="{9E4020E3-0779-4C78-9D08-137F5FF3E1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64435" y="6630924"/>
              <a:ext cx="180000" cy="180000"/>
            </a:xfrm>
            <a:prstGeom prst="rect">
              <a:avLst/>
            </a:prstGeom>
          </p:spPr>
        </p:pic>
        <p:sp>
          <p:nvSpPr>
            <p:cNvPr id="94" name="Text">
              <a:extLst>
                <a:ext uri="{FF2B5EF4-FFF2-40B4-BE49-F238E27FC236}">
                  <a16:creationId xmlns:a16="http://schemas.microsoft.com/office/drawing/2014/main" id="{8386927C-04FF-467F-9B93-4DE968041634}"/>
                </a:ext>
              </a:extLst>
            </p:cNvPr>
            <p:cNvSpPr/>
            <p:nvPr/>
          </p:nvSpPr>
          <p:spPr>
            <a:xfrm>
              <a:off x="5624778" y="6651632"/>
              <a:ext cx="660425" cy="13858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 w="0"/>
                  <a:solidFill>
                    <a:prstClr val="white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tekhnologic</a:t>
              </a:r>
            </a:p>
          </p:txBody>
        </p:sp>
      </p:grpSp>
      <p:pic>
        <p:nvPicPr>
          <p:cNvPr id="16397" name="Picture 5">
            <a:extLst>
              <a:ext uri="{FF2B5EF4-FFF2-40B4-BE49-F238E27FC236}">
                <a16:creationId xmlns:a16="http://schemas.microsoft.com/office/drawing/2014/main" id="{29290D95-6604-4099-B75A-02DEAA77E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271" y="2380890"/>
            <a:ext cx="4015673" cy="375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5E32DD3-4A9F-46A8-AE6D-C392136C8DF2}"/>
              </a:ext>
            </a:extLst>
          </p:cNvPr>
          <p:cNvGrpSpPr/>
          <p:nvPr/>
        </p:nvGrpSpPr>
        <p:grpSpPr>
          <a:xfrm>
            <a:off x="4527194" y="266700"/>
            <a:ext cx="7151785" cy="1439863"/>
            <a:chOff x="4527194" y="266700"/>
            <a:chExt cx="7151785" cy="1439863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B641127F-0B92-4A3F-8106-A2C821FBC352}"/>
                </a:ext>
              </a:extLst>
            </p:cNvPr>
            <p:cNvSpPr/>
            <p:nvPr/>
          </p:nvSpPr>
          <p:spPr>
            <a:xfrm>
              <a:off x="4527194" y="266700"/>
              <a:ext cx="7151785" cy="1439863"/>
            </a:xfrm>
            <a:prstGeom prst="homePlate">
              <a:avLst/>
            </a:prstGeom>
            <a:solidFill>
              <a:srgbClr val="00CC00">
                <a:alpha val="54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1510784-DB80-4157-A9AF-119F61B10D4A}"/>
                </a:ext>
              </a:extLst>
            </p:cNvPr>
            <p:cNvSpPr txBox="1"/>
            <p:nvPr/>
          </p:nvSpPr>
          <p:spPr>
            <a:xfrm>
              <a:off x="4537494" y="377553"/>
              <a:ext cx="6699437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rPr>
                <a:t>TRÌNH BÀY CÁC PHƯƠNG PHÁP THU HOẠCH NÔNG SẢN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remov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026" name="Picture 2" descr="Summer Health Sticker by Bianca Bosso">
            <a:extLst>
              <a:ext uri="{FF2B5EF4-FFF2-40B4-BE49-F238E27FC236}">
                <a16:creationId xmlns:a16="http://schemas.microsoft.com/office/drawing/2014/main" id="{B3FC0980-B7DD-3725-92A3-BC33BDC4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103" y="-389632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dán nấu ăn thực phẩm của erma fiend">
            <a:extLst>
              <a:ext uri="{FF2B5EF4-FFF2-40B4-BE49-F238E27FC236}">
                <a16:creationId xmlns:a16="http://schemas.microsoft.com/office/drawing/2014/main" id="{0E728351-1394-6761-D298-FEB57EF5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49" y="4836407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ãn dán Wink Smile của Anne Jotun">
            <a:extLst>
              <a:ext uri="{FF2B5EF4-FFF2-40B4-BE49-F238E27FC236}">
                <a16:creationId xmlns:a16="http://schemas.microsoft.com/office/drawing/2014/main" id="{D3EA83C7-AB62-096A-3031-A7272EE56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65"/>
            <a:ext cx="3064329" cy="28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dán Happy Feliz của BE Fresh Produce">
            <a:extLst>
              <a:ext uri="{FF2B5EF4-FFF2-40B4-BE49-F238E27FC236}">
                <a16:creationId xmlns:a16="http://schemas.microsoft.com/office/drawing/2014/main" id="{2B980B78-EAAE-B5A9-FE0E-79E5ECD3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9" y="4672813"/>
            <a:ext cx="1640114" cy="20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7072F-9129-6409-865C-31187FBB2663}"/>
              </a:ext>
            </a:extLst>
          </p:cNvPr>
          <p:cNvSpPr txBox="1"/>
          <p:nvPr/>
        </p:nvSpPr>
        <p:spPr>
          <a:xfrm>
            <a:off x="3145971" y="2174633"/>
            <a:ext cx="6498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chè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lang…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11" name="Picture 2" descr="Summer Health Sticker by Bianca Bosso">
            <a:extLst>
              <a:ext uri="{FF2B5EF4-FFF2-40B4-BE49-F238E27FC236}">
                <a16:creationId xmlns:a16="http://schemas.microsoft.com/office/drawing/2014/main" id="{2F68B1E4-4BBF-08CC-AFE6-96E3CB52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72" y="-276265"/>
            <a:ext cx="1443931" cy="14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ummer Health Sticker by Bianca Bosso">
            <a:extLst>
              <a:ext uri="{FF2B5EF4-FFF2-40B4-BE49-F238E27FC236}">
                <a16:creationId xmlns:a16="http://schemas.microsoft.com/office/drawing/2014/main" id="{65776834-0875-A81F-629F-56E02C672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14" y="-252366"/>
            <a:ext cx="1113730" cy="11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ình dán Happy Feliz của BE Fresh Produce">
            <a:extLst>
              <a:ext uri="{FF2B5EF4-FFF2-40B4-BE49-F238E27FC236}">
                <a16:creationId xmlns:a16="http://schemas.microsoft.com/office/drawing/2014/main" id="{E04CA691-E35B-4140-97AB-5B3D9D64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5283902"/>
            <a:ext cx="1303563" cy="162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dán Happy Feliz của BE Fresh Produce">
            <a:extLst>
              <a:ext uri="{FF2B5EF4-FFF2-40B4-BE49-F238E27FC236}">
                <a16:creationId xmlns:a16="http://schemas.microsoft.com/office/drawing/2014/main" id="{93CFDD7A-4552-FCCB-6AA0-5908C663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38" y="5811737"/>
            <a:ext cx="879928" cy="10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812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026" name="Picture 2" descr="Summer Health Sticker by Bianca Bosso">
            <a:extLst>
              <a:ext uri="{FF2B5EF4-FFF2-40B4-BE49-F238E27FC236}">
                <a16:creationId xmlns:a16="http://schemas.microsoft.com/office/drawing/2014/main" id="{B3FC0980-B7DD-3725-92A3-BC33BDC4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103" y="-389632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dán nấu ăn thực phẩm của erma fiend">
            <a:extLst>
              <a:ext uri="{FF2B5EF4-FFF2-40B4-BE49-F238E27FC236}">
                <a16:creationId xmlns:a16="http://schemas.microsoft.com/office/drawing/2014/main" id="{0E728351-1394-6761-D298-FEB57EF5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49" y="4836407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ãn dán Wink Smile của Anne Jotun">
            <a:extLst>
              <a:ext uri="{FF2B5EF4-FFF2-40B4-BE49-F238E27FC236}">
                <a16:creationId xmlns:a16="http://schemas.microsoft.com/office/drawing/2014/main" id="{D3EA83C7-AB62-096A-3031-A7272EE56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65"/>
            <a:ext cx="3064329" cy="28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dán Happy Feliz của BE Fresh Produce">
            <a:extLst>
              <a:ext uri="{FF2B5EF4-FFF2-40B4-BE49-F238E27FC236}">
                <a16:creationId xmlns:a16="http://schemas.microsoft.com/office/drawing/2014/main" id="{2B980B78-EAAE-B5A9-FE0E-79E5ECD3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9" y="4672813"/>
            <a:ext cx="1640114" cy="20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7072F-9129-6409-865C-31187FBB2663}"/>
              </a:ext>
            </a:extLst>
          </p:cNvPr>
          <p:cNvSpPr txBox="1"/>
          <p:nvPr/>
        </p:nvSpPr>
        <p:spPr>
          <a:xfrm>
            <a:off x="3145971" y="2174633"/>
            <a:ext cx="6498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Summer Health Sticker by Bianca Bosso">
            <a:extLst>
              <a:ext uri="{FF2B5EF4-FFF2-40B4-BE49-F238E27FC236}">
                <a16:creationId xmlns:a16="http://schemas.microsoft.com/office/drawing/2014/main" id="{2F68B1E4-4BBF-08CC-AFE6-96E3CB52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72" y="-276265"/>
            <a:ext cx="1443931" cy="14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ummer Health Sticker by Bianca Bosso">
            <a:extLst>
              <a:ext uri="{FF2B5EF4-FFF2-40B4-BE49-F238E27FC236}">
                <a16:creationId xmlns:a16="http://schemas.microsoft.com/office/drawing/2014/main" id="{65776834-0875-A81F-629F-56E02C672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14" y="-252366"/>
            <a:ext cx="1113730" cy="11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ình dán Happy Feliz của BE Fresh Produce">
            <a:extLst>
              <a:ext uri="{FF2B5EF4-FFF2-40B4-BE49-F238E27FC236}">
                <a16:creationId xmlns:a16="http://schemas.microsoft.com/office/drawing/2014/main" id="{E04CA691-E35B-4140-97AB-5B3D9D64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5283902"/>
            <a:ext cx="1303563" cy="162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dán Happy Feliz của BE Fresh Produce">
            <a:extLst>
              <a:ext uri="{FF2B5EF4-FFF2-40B4-BE49-F238E27FC236}">
                <a16:creationId xmlns:a16="http://schemas.microsoft.com/office/drawing/2014/main" id="{93CFDD7A-4552-FCCB-6AA0-5908C663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38" y="5811737"/>
            <a:ext cx="879928" cy="10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294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199" y="3058974"/>
            <a:ext cx="943235" cy="358893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5291"/>
            <a:ext cx="1044236" cy="259518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09" y="2509180"/>
            <a:ext cx="1091383" cy="4152622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314329" y="147106"/>
            <a:ext cx="6885215" cy="2128951"/>
            <a:chOff x="5412733" y="1122592"/>
            <a:chExt cx="5445768" cy="172481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2733" y="1122592"/>
              <a:ext cx="5344168" cy="1511897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9133" y="1335762"/>
              <a:ext cx="988067" cy="1085556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6705601" y="1462413"/>
              <a:ext cx="41529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I.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Mục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đích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,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yêu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cầu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của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phẩm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trồng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trọt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.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341184" y="2076595"/>
            <a:ext cx="6756760" cy="1866144"/>
            <a:chOff x="5412733" y="3002192"/>
            <a:chExt cx="5344168" cy="151189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2733" y="3002192"/>
              <a:ext cx="5344168" cy="1511897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9133" y="3309841"/>
              <a:ext cx="988067" cy="1085556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6642552" y="3395254"/>
              <a:ext cx="39369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II.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Một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số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phương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pháp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phổ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biến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trong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zh-CN" altLang="en-US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.</a:t>
              </a:r>
            </a:p>
          </p:txBody>
        </p:sp>
      </p:grpSp>
      <p:pic>
        <p:nvPicPr>
          <p:cNvPr id="1026" name="Picture 2" descr="Hình dán trang trại California của AssemblyDems">
            <a:extLst>
              <a:ext uri="{FF2B5EF4-FFF2-40B4-BE49-F238E27FC236}">
                <a16:creationId xmlns:a16="http://schemas.microsoft.com/office/drawing/2014/main" id="{E160F3C8-5749-1AC5-8F7B-2B95BFE2A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99" y="2812211"/>
            <a:ext cx="3835694" cy="383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68" y="533078"/>
            <a:ext cx="5842000" cy="56489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0" t="63027"/>
          <a:stretch>
            <a:fillRect/>
          </a:stretch>
        </p:blipFill>
        <p:spPr>
          <a:xfrm rot="3868764">
            <a:off x="-368302" y="-139702"/>
            <a:ext cx="2146301" cy="175012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594368" y="2841913"/>
            <a:ext cx="392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Vận</a:t>
            </a:r>
            <a:r>
              <a:rPr lang="en-US" altLang="zh-CN" sz="48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8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dụng</a:t>
            </a:r>
            <a:endParaRPr lang="zh-CN" altLang="en-US" sz="4800" b="1" spc="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7788">
            <a:off x="6102474" y="-375749"/>
            <a:ext cx="7023111" cy="31182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76" y="5486570"/>
            <a:ext cx="828673" cy="1011489"/>
          </a:xfrm>
          <a:prstGeom prst="rect">
            <a:avLst/>
          </a:prstGeom>
        </p:spPr>
      </p:pic>
      <p:pic>
        <p:nvPicPr>
          <p:cNvPr id="14" name="Picture 2" descr="Hình dán trang trại California của AssemblyDems">
            <a:extLst>
              <a:ext uri="{FF2B5EF4-FFF2-40B4-BE49-F238E27FC236}">
                <a16:creationId xmlns:a16="http://schemas.microsoft.com/office/drawing/2014/main" id="{954BD335-8941-064A-49B1-3879A723B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600" y="2050300"/>
            <a:ext cx="4807700" cy="480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7864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026" name="Picture 2" descr="Summer Health Sticker by Bianca Bosso">
            <a:extLst>
              <a:ext uri="{FF2B5EF4-FFF2-40B4-BE49-F238E27FC236}">
                <a16:creationId xmlns:a16="http://schemas.microsoft.com/office/drawing/2014/main" id="{B3FC0980-B7DD-3725-92A3-BC33BDC4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103" y="-389632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dán nấu ăn thực phẩm của erma fiend">
            <a:extLst>
              <a:ext uri="{FF2B5EF4-FFF2-40B4-BE49-F238E27FC236}">
                <a16:creationId xmlns:a16="http://schemas.microsoft.com/office/drawing/2014/main" id="{0E728351-1394-6761-D298-FEB57EF5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49" y="4836407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ãn dán Wink Smile của Anne Jotun">
            <a:extLst>
              <a:ext uri="{FF2B5EF4-FFF2-40B4-BE49-F238E27FC236}">
                <a16:creationId xmlns:a16="http://schemas.microsoft.com/office/drawing/2014/main" id="{D3EA83C7-AB62-096A-3031-A7272EE56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65"/>
            <a:ext cx="3064329" cy="28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dán Happy Feliz của BE Fresh Produce">
            <a:extLst>
              <a:ext uri="{FF2B5EF4-FFF2-40B4-BE49-F238E27FC236}">
                <a16:creationId xmlns:a16="http://schemas.microsoft.com/office/drawing/2014/main" id="{2B980B78-EAAE-B5A9-FE0E-79E5ECD3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9" y="4672813"/>
            <a:ext cx="1640114" cy="20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7072F-9129-6409-865C-31187FBB2663}"/>
              </a:ext>
            </a:extLst>
          </p:cNvPr>
          <p:cNvSpPr txBox="1"/>
          <p:nvPr/>
        </p:nvSpPr>
        <p:spPr>
          <a:xfrm>
            <a:off x="3145971" y="2174633"/>
            <a:ext cx="6498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Summer Health Sticker by Bianca Bosso">
            <a:extLst>
              <a:ext uri="{FF2B5EF4-FFF2-40B4-BE49-F238E27FC236}">
                <a16:creationId xmlns:a16="http://schemas.microsoft.com/office/drawing/2014/main" id="{2F68B1E4-4BBF-08CC-AFE6-96E3CB52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72" y="-276265"/>
            <a:ext cx="1443931" cy="14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ummer Health Sticker by Bianca Bosso">
            <a:extLst>
              <a:ext uri="{FF2B5EF4-FFF2-40B4-BE49-F238E27FC236}">
                <a16:creationId xmlns:a16="http://schemas.microsoft.com/office/drawing/2014/main" id="{65776834-0875-A81F-629F-56E02C672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14" y="-252366"/>
            <a:ext cx="1113730" cy="11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ình dán Happy Feliz của BE Fresh Produce">
            <a:extLst>
              <a:ext uri="{FF2B5EF4-FFF2-40B4-BE49-F238E27FC236}">
                <a16:creationId xmlns:a16="http://schemas.microsoft.com/office/drawing/2014/main" id="{E04CA691-E35B-4140-97AB-5B3D9D64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5283902"/>
            <a:ext cx="1303563" cy="162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dán Happy Feliz của BE Fresh Produce">
            <a:extLst>
              <a:ext uri="{FF2B5EF4-FFF2-40B4-BE49-F238E27FC236}">
                <a16:creationId xmlns:a16="http://schemas.microsoft.com/office/drawing/2014/main" id="{93CFDD7A-4552-FCCB-6AA0-5908C663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38" y="5811737"/>
            <a:ext cx="879928" cy="10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24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68" y="533078"/>
            <a:ext cx="5842000" cy="56489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0" t="63027"/>
          <a:stretch>
            <a:fillRect/>
          </a:stretch>
        </p:blipFill>
        <p:spPr>
          <a:xfrm rot="3868764">
            <a:off x="-368302" y="-139702"/>
            <a:ext cx="2146301" cy="175012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394857" y="1994742"/>
            <a:ext cx="39297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I.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Mục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đích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,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yêu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cầu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của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thu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hoạch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trồng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trọt</a:t>
            </a:r>
            <a:endParaRPr lang="zh-CN" altLang="en-US" sz="4000" b="1" spc="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7788">
            <a:off x="6102474" y="-375749"/>
            <a:ext cx="7023111" cy="31182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627" y="5590256"/>
            <a:ext cx="828673" cy="1011489"/>
          </a:xfrm>
          <a:prstGeom prst="rect">
            <a:avLst/>
          </a:prstGeom>
        </p:spPr>
      </p:pic>
      <p:pic>
        <p:nvPicPr>
          <p:cNvPr id="14" name="Picture 2" descr="Hình dán trang trại California của AssemblyDems">
            <a:extLst>
              <a:ext uri="{FF2B5EF4-FFF2-40B4-BE49-F238E27FC236}">
                <a16:creationId xmlns:a16="http://schemas.microsoft.com/office/drawing/2014/main" id="{954BD335-8941-064A-49B1-3879A723B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600" y="2050300"/>
            <a:ext cx="4807700" cy="480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0" y="0"/>
            <a:ext cx="6755952" cy="813636"/>
            <a:chOff x="224637" y="203172"/>
            <a:chExt cx="5619986" cy="813636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31" name="文本框 30"/>
            <p:cNvSpPr txBox="1"/>
            <p:nvPr/>
          </p:nvSpPr>
          <p:spPr>
            <a:xfrm>
              <a:off x="1144037" y="203172"/>
              <a:ext cx="47005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Video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thu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hoạch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nông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sản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  <p:pic>
        <p:nvPicPr>
          <p:cNvPr id="3" name="Trải nghiệm thu hoạch nông sản sạch ở miền Tây_ VTV24">
            <a:hlinkClick r:id="" action="ppaction://media"/>
            <a:extLst>
              <a:ext uri="{FF2B5EF4-FFF2-40B4-BE49-F238E27FC236}">
                <a16:creationId xmlns:a16="http://schemas.microsoft.com/office/drawing/2014/main" id="{71E41722-8035-84E9-E1AD-5D37BCD040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3299" y="648731"/>
            <a:ext cx="11038702" cy="6209269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819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10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91" y="190500"/>
            <a:ext cx="1007708" cy="7501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3000"/>
              </a:prstClr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31FD30B-2820-CB6D-6DD4-EC4EEF8A96D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67" t="12201" r="7495" b="11602"/>
          <a:stretch/>
        </p:blipFill>
        <p:spPr>
          <a:xfrm>
            <a:off x="24292" y="0"/>
            <a:ext cx="1787778" cy="1620975"/>
          </a:xfrm>
          <a:prstGeom prst="rect">
            <a:avLst/>
          </a:prstGeom>
        </p:spPr>
      </p:pic>
      <p:pic>
        <p:nvPicPr>
          <p:cNvPr id="13" name="3 phút đếm ngược với nhạc sôi động 3 minutes countdown with music">
            <a:hlinkClick r:id="" action="ppaction://media"/>
            <a:extLst>
              <a:ext uri="{FF2B5EF4-FFF2-40B4-BE49-F238E27FC236}">
                <a16:creationId xmlns:a16="http://schemas.microsoft.com/office/drawing/2014/main" id="{461A809A-FC5C-2ED3-D973-F2773CE8EF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8296" y="2197033"/>
            <a:ext cx="3430292" cy="192953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200" y="3357563"/>
            <a:ext cx="2452306" cy="364648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34D2EE-2BFD-3F2B-EE89-1608E5776DB7}"/>
              </a:ext>
            </a:extLst>
          </p:cNvPr>
          <p:cNvSpPr txBox="1">
            <a:spLocks/>
          </p:cNvSpPr>
          <p:nvPr/>
        </p:nvSpPr>
        <p:spPr>
          <a:xfrm>
            <a:off x="4768500" y="1541919"/>
            <a:ext cx="6429271" cy="4401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BC4FA2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Nhiệm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BC4FA2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3200" b="1" i="0" u="sng" strike="noStrike" kern="1200" cap="none" spc="0" normalizeH="0" baseline="0" noProof="0" dirty="0" err="1">
                <a:ln>
                  <a:noFill/>
                </a:ln>
                <a:solidFill>
                  <a:srgbClr val="BC4FA2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vụ</a:t>
            </a:r>
            <a:r>
              <a:rPr kumimoji="0" lang="en-US" sz="3200" b="1" i="0" u="sng" strike="noStrike" kern="1200" cap="none" spc="0" normalizeH="0" baseline="0" noProof="0" dirty="0">
                <a:ln>
                  <a:noFill/>
                </a:ln>
                <a:solidFill>
                  <a:srgbClr val="BC4FA2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Dựa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video,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trả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lời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phiếu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tập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nhóm</a:t>
            </a:r>
            <a:r>
              <a:rPr lang="en-US" sz="3200" b="1" dirty="0">
                <a:solidFill>
                  <a:srgbClr val="20547B"/>
                </a:solidFill>
                <a:latin typeface="Calibri" panose="020F0502020204030204"/>
                <a:ea typeface="Arial" panose="020B0604020202020204" pitchFamily="34" charset="0"/>
              </a:rPr>
              <a:t>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20547B"/>
              </a:solidFill>
              <a:effectLst/>
              <a:uLnTx/>
              <a:uFillTx/>
              <a:latin typeface="Calibri" panose="020F0502020204030204"/>
              <a:ea typeface="Arial" panose="020B0604020202020204" pitchFamily="34" charset="0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Thu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hoạch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nông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sản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nhằm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mục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đích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gì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0547B"/>
                </a:solidFill>
                <a:effectLst/>
                <a:uLnTx/>
                <a:uFillTx/>
                <a:latin typeface="Calibri" panose="020F0502020204030204"/>
                <a:ea typeface="Arial" panose="020B0604020202020204" pitchFamily="34" charset="0"/>
                <a:cs typeface="+mn-cs"/>
              </a:rPr>
              <a:t>?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Làm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thế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nào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để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việc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thu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hoạch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nông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sản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đạt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kết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quả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cao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srgbClr val="20547B"/>
                </a:solidFill>
                <a:latin typeface="Calibri" panose="020F0502020204030204"/>
              </a:rPr>
              <a:t>nhất</a:t>
            </a:r>
            <a:r>
              <a:rPr lang="en-US" b="1" dirty="0">
                <a:solidFill>
                  <a:srgbClr val="20547B"/>
                </a:solidFill>
                <a:latin typeface="Calibri" panose="020F0502020204030204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2054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536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83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1255914" y="1474241"/>
            <a:ext cx="4137984" cy="4872553"/>
            <a:chOff x="1255914" y="1474241"/>
            <a:chExt cx="4137984" cy="487255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914" y="5000588"/>
              <a:ext cx="4137984" cy="1346206"/>
            </a:xfrm>
            <a:prstGeom prst="rect">
              <a:avLst/>
            </a:prstGeom>
          </p:spPr>
        </p:pic>
        <p:sp>
          <p:nvSpPr>
            <p:cNvPr id="8" name="TextBox 14"/>
            <p:cNvSpPr txBox="1"/>
            <p:nvPr/>
          </p:nvSpPr>
          <p:spPr>
            <a:xfrm>
              <a:off x="1477737" y="3404279"/>
              <a:ext cx="3694338" cy="2959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endPara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Open Sans" panose="020B0606030504020204" pitchFamily="34" charset="0"/>
                <a:sym typeface="微软雅黑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969477" y="3093652"/>
              <a:ext cx="2993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361227" y="1474241"/>
              <a:ext cx="1927358" cy="1358523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330648" y="266700"/>
            <a:ext cx="4527102" cy="750108"/>
            <a:chOff x="224637" y="266700"/>
            <a:chExt cx="4527102" cy="75010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37" y="266700"/>
              <a:ext cx="838269" cy="75010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13000"/>
                </a:prstClr>
              </a:outerShdw>
            </a:effectLst>
          </p:spPr>
        </p:pic>
        <p:sp>
          <p:nvSpPr>
            <p:cNvPr id="22" name="文本框 21"/>
            <p:cNvSpPr txBox="1"/>
            <p:nvPr/>
          </p:nvSpPr>
          <p:spPr>
            <a:xfrm>
              <a:off x="1144037" y="301242"/>
              <a:ext cx="3607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Các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nhóm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báo</a:t>
              </a:r>
              <a:r>
                <a:rPr lang="en-US" altLang="zh-CN" sz="2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 </a:t>
              </a:r>
              <a:r>
                <a:rPr lang="en-US" altLang="zh-CN" sz="28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ea typeface="TypeLand 康熙字典體試用版" pitchFamily="50" charset="-120"/>
                  <a:cs typeface="Times New Roman" panose="02020603050405020304" pitchFamily="18" charset="0"/>
                  <a:sym typeface="微软雅黑" pitchFamily="34" charset="-122"/>
                </a:rPr>
                <a:t>cáo</a:t>
              </a:r>
              <a:endParaRPr lang="zh-CN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TypeLand 康熙字典體試用版" pitchFamily="50" charset="-120"/>
                <a:cs typeface="Times New Roman" panose="02020603050405020304" pitchFamily="18" charset="0"/>
                <a:sym typeface="微软雅黑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760378" y="1438857"/>
            <a:ext cx="9196120" cy="4907937"/>
            <a:chOff x="1760378" y="1438857"/>
            <a:chExt cx="9196120" cy="490793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8514" y="5000588"/>
              <a:ext cx="4137984" cy="1346206"/>
            </a:xfrm>
            <a:prstGeom prst="rect">
              <a:avLst/>
            </a:prstGeom>
          </p:spPr>
        </p:pic>
        <p:sp>
          <p:nvSpPr>
            <p:cNvPr id="9" name="TextBox 14"/>
            <p:cNvSpPr txBox="1"/>
            <p:nvPr/>
          </p:nvSpPr>
          <p:spPr>
            <a:xfrm>
              <a:off x="7181657" y="3429000"/>
              <a:ext cx="3694338" cy="2959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endPara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cs typeface="Open Sans" panose="020B0606030504020204" pitchFamily="34" charset="0"/>
                <a:sym typeface="微软雅黑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760378" y="3287194"/>
              <a:ext cx="2993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Nhóm</a:t>
              </a:r>
              <a:r>
                <a:rPr lang="en-US" altLang="zh-CN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1  </a:t>
              </a:r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trình</a:t>
              </a:r>
              <a:r>
                <a:rPr lang="en-US" altLang="zh-CN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</a:t>
              </a:r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bày</a:t>
              </a:r>
              <a:endPara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6330" y="1438857"/>
              <a:ext cx="1927358" cy="1358523"/>
            </a:xfrm>
            <a:prstGeom prst="rect">
              <a:avLst/>
            </a:prstGeom>
          </p:spPr>
        </p:pic>
        <p:sp>
          <p:nvSpPr>
            <p:cNvPr id="27" name="文本框 10">
              <a:extLst>
                <a:ext uri="{FF2B5EF4-FFF2-40B4-BE49-F238E27FC236}">
                  <a16:creationId xmlns:a16="http://schemas.microsoft.com/office/drawing/2014/main" id="{DF4358C0-B20D-DFD0-A0F2-A73A20EE1E99}"/>
                </a:ext>
              </a:extLst>
            </p:cNvPr>
            <p:cNvSpPr txBox="1"/>
            <p:nvPr/>
          </p:nvSpPr>
          <p:spPr>
            <a:xfrm>
              <a:off x="7229026" y="3346156"/>
              <a:ext cx="29934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Nhóm</a:t>
              </a:r>
              <a:r>
                <a:rPr lang="en-US" altLang="zh-CN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2  </a:t>
              </a:r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trình</a:t>
              </a:r>
              <a:r>
                <a:rPr lang="en-US" altLang="zh-CN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 </a:t>
              </a:r>
              <a:r>
                <a:rPr lang="en-US" altLang="zh-CN" sz="24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bày</a:t>
              </a:r>
              <a:endParaRPr lang="zh-CN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026" name="Picture 2" descr="Summer Health Sticker by Bianca Bosso">
            <a:extLst>
              <a:ext uri="{FF2B5EF4-FFF2-40B4-BE49-F238E27FC236}">
                <a16:creationId xmlns:a16="http://schemas.microsoft.com/office/drawing/2014/main" id="{B3FC0980-B7DD-3725-92A3-BC33BDC4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103" y="-389632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dán nấu ăn thực phẩm của erma fiend">
            <a:extLst>
              <a:ext uri="{FF2B5EF4-FFF2-40B4-BE49-F238E27FC236}">
                <a16:creationId xmlns:a16="http://schemas.microsoft.com/office/drawing/2014/main" id="{0E728351-1394-6761-D298-FEB57EF5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49" y="4836407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ãn dán Wink Smile của Anne Jotun">
            <a:extLst>
              <a:ext uri="{FF2B5EF4-FFF2-40B4-BE49-F238E27FC236}">
                <a16:creationId xmlns:a16="http://schemas.microsoft.com/office/drawing/2014/main" id="{D3EA83C7-AB62-096A-3031-A7272EE56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65"/>
            <a:ext cx="3064329" cy="28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dán Happy Feliz của BE Fresh Produce">
            <a:extLst>
              <a:ext uri="{FF2B5EF4-FFF2-40B4-BE49-F238E27FC236}">
                <a16:creationId xmlns:a16="http://schemas.microsoft.com/office/drawing/2014/main" id="{2B980B78-EAAE-B5A9-FE0E-79E5ECD3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9" y="4672813"/>
            <a:ext cx="1640114" cy="20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7072F-9129-6409-865C-31187FBB2663}"/>
              </a:ext>
            </a:extLst>
          </p:cNvPr>
          <p:cNvSpPr txBox="1"/>
          <p:nvPr/>
        </p:nvSpPr>
        <p:spPr>
          <a:xfrm>
            <a:off x="3222171" y="2044005"/>
            <a:ext cx="64982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" descr="Summer Health Sticker by Bianca Bosso">
            <a:extLst>
              <a:ext uri="{FF2B5EF4-FFF2-40B4-BE49-F238E27FC236}">
                <a16:creationId xmlns:a16="http://schemas.microsoft.com/office/drawing/2014/main" id="{DCC0D0FE-46C2-C806-0B86-AA682342C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673" y="-276265"/>
            <a:ext cx="1616527" cy="161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Summer Health Sticker by Bianca Bosso">
            <a:extLst>
              <a:ext uri="{FF2B5EF4-FFF2-40B4-BE49-F238E27FC236}">
                <a16:creationId xmlns:a16="http://schemas.microsoft.com/office/drawing/2014/main" id="{FB7A3C9E-596D-3800-9B9B-D9F8A26E5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244" y="-162897"/>
            <a:ext cx="1197186" cy="119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Nhãn dán Wink Smile của Anne Jotun">
            <a:extLst>
              <a:ext uri="{FF2B5EF4-FFF2-40B4-BE49-F238E27FC236}">
                <a16:creationId xmlns:a16="http://schemas.microsoft.com/office/drawing/2014/main" id="{48204F36-F947-1E53-5FC7-AE6B627D5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164" y="-776293"/>
            <a:ext cx="2470693" cy="230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  <p:pic>
        <p:nvPicPr>
          <p:cNvPr id="1026" name="Picture 2" descr="Summer Health Sticker by Bianca Bosso">
            <a:extLst>
              <a:ext uri="{FF2B5EF4-FFF2-40B4-BE49-F238E27FC236}">
                <a16:creationId xmlns:a16="http://schemas.microsoft.com/office/drawing/2014/main" id="{B3FC0980-B7DD-3725-92A3-BC33BDC48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103" y="-389632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dán nấu ăn thực phẩm của erma fiend">
            <a:extLst>
              <a:ext uri="{FF2B5EF4-FFF2-40B4-BE49-F238E27FC236}">
                <a16:creationId xmlns:a16="http://schemas.microsoft.com/office/drawing/2014/main" id="{0E728351-1394-6761-D298-FEB57EF58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749" y="4836407"/>
            <a:ext cx="2021593" cy="202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ãn dán Wink Smile của Anne Jotun">
            <a:extLst>
              <a:ext uri="{FF2B5EF4-FFF2-40B4-BE49-F238E27FC236}">
                <a16:creationId xmlns:a16="http://schemas.microsoft.com/office/drawing/2014/main" id="{D3EA83C7-AB62-096A-3031-A7272EE56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6265"/>
            <a:ext cx="3064329" cy="285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dán Happy Feliz của BE Fresh Produce">
            <a:extLst>
              <a:ext uri="{FF2B5EF4-FFF2-40B4-BE49-F238E27FC236}">
                <a16:creationId xmlns:a16="http://schemas.microsoft.com/office/drawing/2014/main" id="{2B980B78-EAAE-B5A9-FE0E-79E5ECD3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99" y="4672813"/>
            <a:ext cx="1640114" cy="204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97072F-9129-6409-865C-31187FBB2663}"/>
              </a:ext>
            </a:extLst>
          </p:cNvPr>
          <p:cNvSpPr txBox="1"/>
          <p:nvPr/>
        </p:nvSpPr>
        <p:spPr>
          <a:xfrm>
            <a:off x="3145971" y="2174633"/>
            <a:ext cx="64982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" descr="Summer Health Sticker by Bianca Bosso">
            <a:extLst>
              <a:ext uri="{FF2B5EF4-FFF2-40B4-BE49-F238E27FC236}">
                <a16:creationId xmlns:a16="http://schemas.microsoft.com/office/drawing/2014/main" id="{2F68B1E4-4BBF-08CC-AFE6-96E3CB52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172" y="-276265"/>
            <a:ext cx="1443931" cy="14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ummer Health Sticker by Bianca Bosso">
            <a:extLst>
              <a:ext uri="{FF2B5EF4-FFF2-40B4-BE49-F238E27FC236}">
                <a16:creationId xmlns:a16="http://schemas.microsoft.com/office/drawing/2014/main" id="{65776834-0875-A81F-629F-56E02C672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14" y="-252366"/>
            <a:ext cx="1113730" cy="11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ình dán Happy Feliz của BE Fresh Produce">
            <a:extLst>
              <a:ext uri="{FF2B5EF4-FFF2-40B4-BE49-F238E27FC236}">
                <a16:creationId xmlns:a16="http://schemas.microsoft.com/office/drawing/2014/main" id="{E04CA691-E35B-4140-97AB-5B3D9D64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1" y="5283902"/>
            <a:ext cx="1303563" cy="162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ình dán Happy Feliz của BE Fresh Produce">
            <a:extLst>
              <a:ext uri="{FF2B5EF4-FFF2-40B4-BE49-F238E27FC236}">
                <a16:creationId xmlns:a16="http://schemas.microsoft.com/office/drawing/2014/main" id="{93CFDD7A-4552-FCCB-6AA0-5908C663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38" y="5811737"/>
            <a:ext cx="879928" cy="10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943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068" y="533078"/>
            <a:ext cx="5842000" cy="56489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0" t="63027"/>
          <a:stretch>
            <a:fillRect/>
          </a:stretch>
        </p:blipFill>
        <p:spPr>
          <a:xfrm rot="3868764">
            <a:off x="-368302" y="-139702"/>
            <a:ext cx="2146301" cy="175012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27028" y="1524794"/>
            <a:ext cx="392974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II.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Một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số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phương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pháp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phổ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biến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trong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thu</a:t>
            </a:r>
            <a:r>
              <a:rPr lang="en-US" altLang="zh-CN" sz="4000" b="1" spc="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 </a:t>
            </a:r>
            <a:r>
              <a:rPr lang="en-US" altLang="zh-CN" sz="4000" b="1" spc="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hoạch</a:t>
            </a:r>
            <a:endParaRPr lang="zh-CN" altLang="en-US" sz="4000" b="1" spc="6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7788">
            <a:off x="6102474" y="-375749"/>
            <a:ext cx="7023111" cy="31182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76" y="5486570"/>
            <a:ext cx="828673" cy="1011489"/>
          </a:xfrm>
          <a:prstGeom prst="rect">
            <a:avLst/>
          </a:prstGeom>
        </p:spPr>
      </p:pic>
      <p:pic>
        <p:nvPicPr>
          <p:cNvPr id="14" name="Picture 2" descr="Hình dán trang trại California của AssemblyDems">
            <a:extLst>
              <a:ext uri="{FF2B5EF4-FFF2-40B4-BE49-F238E27FC236}">
                <a16:creationId xmlns:a16="http://schemas.microsoft.com/office/drawing/2014/main" id="{954BD335-8941-064A-49B1-3879A723B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600" y="2050300"/>
            <a:ext cx="4807700" cy="480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-266700" y="6096001"/>
            <a:ext cx="12458700" cy="1103808"/>
            <a:chOff x="-266700" y="6096001"/>
            <a:chExt cx="12458700" cy="110380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6700" y="6096001"/>
              <a:ext cx="5664200" cy="11038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900" y="6096001"/>
              <a:ext cx="5664200" cy="1103808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439"/>
            <a:stretch>
              <a:fillRect/>
            </a:stretch>
          </p:blipFill>
          <p:spPr>
            <a:xfrm>
              <a:off x="10744200" y="6096001"/>
              <a:ext cx="1447800" cy="1103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157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​https://www.freeppt7.com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21513</TotalTime>
  <Words>370</Words>
  <Application>Microsoft Office PowerPoint</Application>
  <PresentationFormat>Widescreen</PresentationFormat>
  <Paragraphs>73</Paragraphs>
  <Slides>21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微软雅黑</vt:lpstr>
      <vt:lpstr>Arial</vt:lpstr>
      <vt:lpstr>Arial Black</vt:lpstr>
      <vt:lpstr>Calibri</vt:lpstr>
      <vt:lpstr>Calibri Light</vt:lpstr>
      <vt:lpstr>Century Gothic</vt:lpstr>
      <vt:lpstr>等线</vt:lpstr>
      <vt:lpstr>等线 Light</vt:lpstr>
      <vt:lpstr>Open Sans</vt:lpstr>
      <vt:lpstr>Times New Roman</vt:lpstr>
      <vt:lpstr>TypeLand 康熙字典體試用版</vt:lpstr>
      <vt:lpstr>​https://www.freeppt7.com​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小清新PPT</dc:title>
  <dc:subject>RP</dc:subject>
  <dc:creator>Administrator</dc:creator>
  <cp:keywords>RP</cp:keywords>
  <dc:description>RP</dc:description>
  <cp:lastModifiedBy>Admin</cp:lastModifiedBy>
  <cp:revision>50</cp:revision>
  <cp:lastPrinted>2016-11-02T12:20:00Z</cp:lastPrinted>
  <dcterms:created xsi:type="dcterms:W3CDTF">2016-11-02T11:56:00Z</dcterms:created>
  <dcterms:modified xsi:type="dcterms:W3CDTF">2022-07-14T12:03:02Z</dcterms:modified>
  <cp:category>RP</cp:category>
  <cp:contentStatus>RP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