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90" r:id="rId1"/>
  </p:sldMasterIdLst>
  <p:notesMasterIdLst>
    <p:notesMasterId r:id="rId41"/>
  </p:notesMasterIdLst>
  <p:sldIdLst>
    <p:sldId id="256" r:id="rId2"/>
    <p:sldId id="314" r:id="rId3"/>
    <p:sldId id="268" r:id="rId4"/>
    <p:sldId id="407" r:id="rId5"/>
    <p:sldId id="303" r:id="rId6"/>
    <p:sldId id="302" r:id="rId7"/>
    <p:sldId id="416" r:id="rId8"/>
    <p:sldId id="257" r:id="rId9"/>
    <p:sldId id="260" r:id="rId10"/>
    <p:sldId id="261" r:id="rId11"/>
    <p:sldId id="313" r:id="rId12"/>
    <p:sldId id="315" r:id="rId13"/>
    <p:sldId id="258" r:id="rId14"/>
    <p:sldId id="316" r:id="rId15"/>
    <p:sldId id="265" r:id="rId16"/>
    <p:sldId id="311" r:id="rId17"/>
    <p:sldId id="275" r:id="rId18"/>
    <p:sldId id="259" r:id="rId19"/>
    <p:sldId id="266" r:id="rId20"/>
    <p:sldId id="406" r:id="rId21"/>
    <p:sldId id="304" r:id="rId22"/>
    <p:sldId id="306" r:id="rId23"/>
    <p:sldId id="270" r:id="rId24"/>
    <p:sldId id="307" r:id="rId25"/>
    <p:sldId id="308" r:id="rId26"/>
    <p:sldId id="309" r:id="rId27"/>
    <p:sldId id="310" r:id="rId28"/>
    <p:sldId id="263" r:id="rId29"/>
    <p:sldId id="297" r:id="rId30"/>
    <p:sldId id="298" r:id="rId31"/>
    <p:sldId id="299" r:id="rId32"/>
    <p:sldId id="300" r:id="rId33"/>
    <p:sldId id="414" r:id="rId34"/>
    <p:sldId id="409" r:id="rId35"/>
    <p:sldId id="411" r:id="rId36"/>
    <p:sldId id="412" r:id="rId37"/>
    <p:sldId id="413" r:id="rId38"/>
    <p:sldId id="276" r:id="rId39"/>
    <p:sldId id="415" r:id="rId40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42"/>
      <p:bold r:id="rId43"/>
      <p:italic r:id="rId44"/>
      <p:boldItalic r:id="rId45"/>
    </p:embeddedFont>
    <p:embeddedFont>
      <p:font typeface="Fira Sans Extra Condensed Medium" panose="020B0604020202020204" charset="0"/>
      <p:regular r:id="rId46"/>
      <p:bold r:id="rId47"/>
      <p:italic r:id="rId48"/>
      <p:boldItalic r:id="rId49"/>
    </p:embeddedFont>
    <p:embeddedFont>
      <p:font typeface="Livvic" panose="020B0604020202020204" pitchFamily="2" charset="0"/>
      <p:regular r:id="rId50"/>
      <p:bold r:id="rId51"/>
      <p:italic r:id="rId52"/>
      <p:boldItalic r:id="rId53"/>
    </p:embeddedFont>
    <p:embeddedFont>
      <p:font typeface="Livvic Light" panose="020B0604020202020204" pitchFamily="2" charset="0"/>
      <p:regular r:id="rId54"/>
      <p:bold r:id="rId55"/>
      <p:italic r:id="rId56"/>
      <p:boldItalic r:id="rId57"/>
    </p:embeddedFont>
    <p:embeddedFont>
      <p:font typeface="Livvic Medium" panose="020B0604020202020204" pitchFamily="2" charset="0"/>
      <p:regular r:id="rId58"/>
      <p:bold r:id="rId59"/>
      <p:italic r:id="rId60"/>
      <p:boldItalic r:id="rId61"/>
    </p:embeddedFont>
    <p:embeddedFont>
      <p:font typeface="Oswald" panose="00000500000000000000" pitchFamily="2" charset="0"/>
      <p:regular r:id="rId62"/>
      <p:bold r:id="rId63"/>
    </p:embeddedFont>
    <p:embeddedFont>
      <p:font typeface="Redressed" panose="020B0604020202020204" charset="0"/>
      <p:regular r:id="rId64"/>
    </p:embeddedFont>
    <p:embeddedFont>
      <p:font typeface="Roboto Slab Light" panose="020B0604020202020204" pitchFamily="2" charset="0"/>
      <p:regular r:id="rId65"/>
      <p:bold r:id="rId66"/>
    </p:embeddedFont>
    <p:embeddedFont>
      <p:font typeface="Tahoma" panose="020B0604030504040204" pitchFamily="34" charset="0"/>
      <p:regular r:id="rId67"/>
      <p:bold r:id="rId68"/>
    </p:embeddedFont>
    <p:embeddedFont>
      <p:font typeface="Wingdings 3" panose="05040102010807070707" pitchFamily="18" charset="2"/>
      <p:regular r:id="rId69"/>
    </p:embeddedFont>
  </p:embeddedFontLst>
  <p:custDataLst>
    <p:tags r:id="rId7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5788183-9E0B-4395-BEF1-1CA8157A4BDF}">
  <a:tblStyle styleId="{85788183-9E0B-4395-BEF1-1CA8157A4BD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84395" autoAdjust="0"/>
  </p:normalViewPr>
  <p:slideViewPr>
    <p:cSldViewPr snapToGrid="0">
      <p:cViewPr varScale="1">
        <p:scale>
          <a:sx n="80" d="100"/>
          <a:sy n="80" d="100"/>
        </p:scale>
        <p:origin x="11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63" Type="http://schemas.openxmlformats.org/officeDocument/2006/relationships/font" Target="fonts/font22.fntdata"/><Relationship Id="rId68" Type="http://schemas.openxmlformats.org/officeDocument/2006/relationships/font" Target="fonts/font2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66" Type="http://schemas.openxmlformats.org/officeDocument/2006/relationships/font" Target="fonts/font25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2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64" Type="http://schemas.openxmlformats.org/officeDocument/2006/relationships/font" Target="fonts/font23.fntdata"/><Relationship Id="rId69" Type="http://schemas.openxmlformats.org/officeDocument/2006/relationships/font" Target="fonts/font28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67" Type="http://schemas.openxmlformats.org/officeDocument/2006/relationships/font" Target="fonts/font26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62" Type="http://schemas.openxmlformats.org/officeDocument/2006/relationships/font" Target="fonts/font21.fntdata"/><Relationship Id="rId70" Type="http://schemas.openxmlformats.org/officeDocument/2006/relationships/tags" Target="tags/tag1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font" Target="fonts/font19.fntdata"/><Relationship Id="rId65" Type="http://schemas.openxmlformats.org/officeDocument/2006/relationships/font" Target="fonts/font24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ốc Khánh Lê" userId="4c7d32bd584a5e1d" providerId="LiveId" clId="{E968DE6B-820D-49FA-9F74-059EBAED33E6}"/>
    <pc:docChg chg="custSel addSld modSld">
      <pc:chgData name="Quốc Khánh Lê" userId="4c7d32bd584a5e1d" providerId="LiveId" clId="{E968DE6B-820D-49FA-9F74-059EBAED33E6}" dt="2022-10-05T02:54:49.334" v="89" actId="20577"/>
      <pc:docMkLst>
        <pc:docMk/>
      </pc:docMkLst>
      <pc:sldChg chg="addSp delSp modSp mod delAnim">
        <pc:chgData name="Quốc Khánh Lê" userId="4c7d32bd584a5e1d" providerId="LiveId" clId="{E968DE6B-820D-49FA-9F74-059EBAED33E6}" dt="2022-10-05T02:52:38.627" v="80" actId="14100"/>
        <pc:sldMkLst>
          <pc:docMk/>
          <pc:sldMk cId="0" sldId="257"/>
        </pc:sldMkLst>
        <pc:spChg chg="add del mod">
          <ac:chgData name="Quốc Khánh Lê" userId="4c7d32bd584a5e1d" providerId="LiveId" clId="{E968DE6B-820D-49FA-9F74-059EBAED33E6}" dt="2022-10-05T01:04:33.124" v="54" actId="21"/>
          <ac:spMkLst>
            <pc:docMk/>
            <pc:sldMk cId="0" sldId="257"/>
            <ac:spMk id="3" creationId="{D62BCA72-B184-77E1-DFED-0F1B9A8E51DA}"/>
          </ac:spMkLst>
        </pc:spChg>
        <pc:spChg chg="del">
          <ac:chgData name="Quốc Khánh Lê" userId="4c7d32bd584a5e1d" providerId="LiveId" clId="{E968DE6B-820D-49FA-9F74-059EBAED33E6}" dt="2022-10-05T01:04:28.409" v="53" actId="21"/>
          <ac:spMkLst>
            <pc:docMk/>
            <pc:sldMk cId="0" sldId="257"/>
            <ac:spMk id="128" creationId="{00000000-0000-0000-0000-000000000000}"/>
          </ac:spMkLst>
        </pc:spChg>
        <pc:picChg chg="mod">
          <ac:chgData name="Quốc Khánh Lê" userId="4c7d32bd584a5e1d" providerId="LiveId" clId="{E968DE6B-820D-49FA-9F74-059EBAED33E6}" dt="2022-10-05T02:52:38.627" v="80" actId="14100"/>
          <ac:picMkLst>
            <pc:docMk/>
            <pc:sldMk cId="0" sldId="257"/>
            <ac:picMk id="1026" creationId="{81B9B457-4B5F-462C-81F2-4F7FE8364098}"/>
          </ac:picMkLst>
        </pc:picChg>
        <pc:picChg chg="mod">
          <ac:chgData name="Quốc Khánh Lê" userId="4c7d32bd584a5e1d" providerId="LiveId" clId="{E968DE6B-820D-49FA-9F74-059EBAED33E6}" dt="2022-10-05T02:52:14.271" v="75" actId="1076"/>
          <ac:picMkLst>
            <pc:docMk/>
            <pc:sldMk cId="0" sldId="257"/>
            <ac:picMk id="1034" creationId="{7F5A83D3-3EB9-42AB-9569-4C27A65426C6}"/>
          </ac:picMkLst>
        </pc:picChg>
        <pc:picChg chg="mod">
          <ac:chgData name="Quốc Khánh Lê" userId="4c7d32bd584a5e1d" providerId="LiveId" clId="{E968DE6B-820D-49FA-9F74-059EBAED33E6}" dt="2022-10-05T02:52:30.319" v="78" actId="14100"/>
          <ac:picMkLst>
            <pc:docMk/>
            <pc:sldMk cId="0" sldId="257"/>
            <ac:picMk id="1036" creationId="{1464B1AF-E2DF-413F-BFF3-4FB08F061B4F}"/>
          </ac:picMkLst>
        </pc:picChg>
      </pc:sldChg>
      <pc:sldChg chg="modSp mod">
        <pc:chgData name="Quốc Khánh Lê" userId="4c7d32bd584a5e1d" providerId="LiveId" clId="{E968DE6B-820D-49FA-9F74-059EBAED33E6}" dt="2022-10-05T02:53:18.036" v="82" actId="1076"/>
        <pc:sldMkLst>
          <pc:docMk/>
          <pc:sldMk cId="0" sldId="260"/>
        </pc:sldMkLst>
        <pc:spChg chg="mod">
          <ac:chgData name="Quốc Khánh Lê" userId="4c7d32bd584a5e1d" providerId="LiveId" clId="{E968DE6B-820D-49FA-9F74-059EBAED33E6}" dt="2022-10-05T02:53:18.036" v="82" actId="1076"/>
          <ac:spMkLst>
            <pc:docMk/>
            <pc:sldMk cId="0" sldId="260"/>
            <ac:spMk id="332" creationId="{00000000-0000-0000-0000-000000000000}"/>
          </ac:spMkLst>
        </pc:spChg>
      </pc:sldChg>
      <pc:sldChg chg="modSp mod">
        <pc:chgData name="Quốc Khánh Lê" userId="4c7d32bd584a5e1d" providerId="LiveId" clId="{E968DE6B-820D-49FA-9F74-059EBAED33E6}" dt="2022-10-05T02:53:58.969" v="86" actId="1076"/>
        <pc:sldMkLst>
          <pc:docMk/>
          <pc:sldMk cId="0" sldId="261"/>
        </pc:sldMkLst>
        <pc:spChg chg="mod">
          <ac:chgData name="Quốc Khánh Lê" userId="4c7d32bd584a5e1d" providerId="LiveId" clId="{E968DE6B-820D-49FA-9F74-059EBAED33E6}" dt="2022-10-05T02:53:58.969" v="86" actId="1076"/>
          <ac:spMkLst>
            <pc:docMk/>
            <pc:sldMk cId="0" sldId="261"/>
            <ac:spMk id="342" creationId="{00000000-0000-0000-0000-000000000000}"/>
          </ac:spMkLst>
        </pc:spChg>
      </pc:sldChg>
      <pc:sldChg chg="delSp modSp modAnim">
        <pc:chgData name="Quốc Khánh Lê" userId="4c7d32bd584a5e1d" providerId="LiveId" clId="{E968DE6B-820D-49FA-9F74-059EBAED33E6}" dt="2022-10-05T01:04:13.231" v="52" actId="14100"/>
        <pc:sldMkLst>
          <pc:docMk/>
          <pc:sldMk cId="2878278905" sldId="302"/>
        </pc:sldMkLst>
        <pc:spChg chg="del">
          <ac:chgData name="Quốc Khánh Lê" userId="4c7d32bd584a5e1d" providerId="LiveId" clId="{E968DE6B-820D-49FA-9F74-059EBAED33E6}" dt="2022-10-05T01:03:07.090" v="41" actId="21"/>
          <ac:spMkLst>
            <pc:docMk/>
            <pc:sldMk cId="2878278905" sldId="302"/>
            <ac:spMk id="2" creationId="{00000000-0000-0000-0000-000000000000}"/>
          </ac:spMkLst>
        </pc:spChg>
        <pc:spChg chg="del mod">
          <ac:chgData name="Quốc Khánh Lê" userId="4c7d32bd584a5e1d" providerId="LiveId" clId="{E968DE6B-820D-49FA-9F74-059EBAED33E6}" dt="2022-10-05T01:02:57.970" v="39" actId="21"/>
          <ac:spMkLst>
            <pc:docMk/>
            <pc:sldMk cId="2878278905" sldId="302"/>
            <ac:spMk id="12296" creationId="{00000000-0000-0000-0000-000000000000}"/>
          </ac:spMkLst>
        </pc:spChg>
        <pc:spChg chg="del">
          <ac:chgData name="Quốc Khánh Lê" userId="4c7d32bd584a5e1d" providerId="LiveId" clId="{E968DE6B-820D-49FA-9F74-059EBAED33E6}" dt="2022-10-05T01:03:12.203" v="42" actId="21"/>
          <ac:spMkLst>
            <pc:docMk/>
            <pc:sldMk cId="2878278905" sldId="302"/>
            <ac:spMk id="12297" creationId="{00000000-0000-0000-0000-000000000000}"/>
          </ac:spMkLst>
        </pc:spChg>
        <pc:spChg chg="mod">
          <ac:chgData name="Quốc Khánh Lê" userId="4c7d32bd584a5e1d" providerId="LiveId" clId="{E968DE6B-820D-49FA-9F74-059EBAED33E6}" dt="2022-10-05T00:36:30.420" v="10" actId="20577"/>
          <ac:spMkLst>
            <pc:docMk/>
            <pc:sldMk cId="2878278905" sldId="302"/>
            <ac:spMk id="12298" creationId="{00000000-0000-0000-0000-000000000000}"/>
          </ac:spMkLst>
        </pc:spChg>
        <pc:spChg chg="mod">
          <ac:chgData name="Quốc Khánh Lê" userId="4c7d32bd584a5e1d" providerId="LiveId" clId="{E968DE6B-820D-49FA-9F74-059EBAED33E6}" dt="2022-10-05T01:04:13.231" v="52" actId="14100"/>
          <ac:spMkLst>
            <pc:docMk/>
            <pc:sldMk cId="2878278905" sldId="302"/>
            <ac:spMk id="12299" creationId="{00000000-0000-0000-0000-000000000000}"/>
          </ac:spMkLst>
        </pc:spChg>
        <pc:spChg chg="del">
          <ac:chgData name="Quốc Khánh Lê" userId="4c7d32bd584a5e1d" providerId="LiveId" clId="{E968DE6B-820D-49FA-9F74-059EBAED33E6}" dt="2022-10-05T01:03:02.475" v="40" actId="21"/>
          <ac:spMkLst>
            <pc:docMk/>
            <pc:sldMk cId="2878278905" sldId="302"/>
            <ac:spMk id="12300" creationId="{00000000-0000-0000-0000-000000000000}"/>
          </ac:spMkLst>
        </pc:spChg>
      </pc:sldChg>
      <pc:sldChg chg="modSp mod">
        <pc:chgData name="Quốc Khánh Lê" userId="4c7d32bd584a5e1d" providerId="LiveId" clId="{E968DE6B-820D-49FA-9F74-059EBAED33E6}" dt="2022-10-05T00:45:32.381" v="26"/>
        <pc:sldMkLst>
          <pc:docMk/>
          <pc:sldMk cId="425129284" sldId="313"/>
        </pc:sldMkLst>
        <pc:spChg chg="mod">
          <ac:chgData name="Quốc Khánh Lê" userId="4c7d32bd584a5e1d" providerId="LiveId" clId="{E968DE6B-820D-49FA-9F74-059EBAED33E6}" dt="2022-10-05T00:44:48.940" v="13" actId="1076"/>
          <ac:spMkLst>
            <pc:docMk/>
            <pc:sldMk cId="425129284" sldId="313"/>
            <ac:spMk id="6" creationId="{F4C93786-A6B9-D279-4BCF-86E2A27F4174}"/>
          </ac:spMkLst>
        </pc:spChg>
        <pc:spChg chg="mod">
          <ac:chgData name="Quốc Khánh Lê" userId="4c7d32bd584a5e1d" providerId="LiveId" clId="{E968DE6B-820D-49FA-9F74-059EBAED33E6}" dt="2022-10-05T00:45:32.381" v="26"/>
          <ac:spMkLst>
            <pc:docMk/>
            <pc:sldMk cId="425129284" sldId="313"/>
            <ac:spMk id="8" creationId="{2418891B-F706-38B2-2881-CF30557D6F9D}"/>
          </ac:spMkLst>
        </pc:spChg>
      </pc:sldChg>
      <pc:sldChg chg="modSp mod">
        <pc:chgData name="Quốc Khánh Lê" userId="4c7d32bd584a5e1d" providerId="LiveId" clId="{E968DE6B-820D-49FA-9F74-059EBAED33E6}" dt="2022-10-05T02:54:49.334" v="89" actId="20577"/>
        <pc:sldMkLst>
          <pc:docMk/>
          <pc:sldMk cId="2090727047" sldId="407"/>
        </pc:sldMkLst>
        <pc:spChg chg="mod">
          <ac:chgData name="Quốc Khánh Lê" userId="4c7d32bd584a5e1d" providerId="LiveId" clId="{E968DE6B-820D-49FA-9F74-059EBAED33E6}" dt="2022-10-05T02:54:49.334" v="89" actId="20577"/>
          <ac:spMkLst>
            <pc:docMk/>
            <pc:sldMk cId="2090727047" sldId="407"/>
            <ac:spMk id="15" creationId="{96CEF576-C07B-2D7B-CFFF-FFC4B26FF1A8}"/>
          </ac:spMkLst>
        </pc:spChg>
      </pc:sldChg>
      <pc:sldChg chg="addSp delSp modSp new mod modAnim">
        <pc:chgData name="Quốc Khánh Lê" userId="4c7d32bd584a5e1d" providerId="LiveId" clId="{E968DE6B-820D-49FA-9F74-059EBAED33E6}" dt="2022-10-05T02:51:48.510" v="71" actId="14100"/>
        <pc:sldMkLst>
          <pc:docMk/>
          <pc:sldMk cId="153391381" sldId="416"/>
        </pc:sldMkLst>
        <pc:spChg chg="del">
          <ac:chgData name="Quốc Khánh Lê" userId="4c7d32bd584a5e1d" providerId="LiveId" clId="{E968DE6B-820D-49FA-9F74-059EBAED33E6}" dt="2022-10-05T01:01:39.824" v="28" actId="21"/>
          <ac:spMkLst>
            <pc:docMk/>
            <pc:sldMk cId="153391381" sldId="416"/>
            <ac:spMk id="2" creationId="{3833A463-384A-EF3E-D7E8-465E9B3C0872}"/>
          </ac:spMkLst>
        </pc:spChg>
        <pc:spChg chg="del">
          <ac:chgData name="Quốc Khánh Lê" userId="4c7d32bd584a5e1d" providerId="LiveId" clId="{E968DE6B-820D-49FA-9F74-059EBAED33E6}" dt="2022-10-05T01:01:43.152" v="29" actId="21"/>
          <ac:spMkLst>
            <pc:docMk/>
            <pc:sldMk cId="153391381" sldId="416"/>
            <ac:spMk id="3" creationId="{DD90EAFB-75D2-2505-6EEF-AFB5F5C5F851}"/>
          </ac:spMkLst>
        </pc:spChg>
        <pc:spChg chg="del">
          <ac:chgData name="Quốc Khánh Lê" userId="4c7d32bd584a5e1d" providerId="LiveId" clId="{E968DE6B-820D-49FA-9F74-059EBAED33E6}" dt="2022-10-05T01:02:01.171" v="31" actId="21"/>
          <ac:spMkLst>
            <pc:docMk/>
            <pc:sldMk cId="153391381" sldId="416"/>
            <ac:spMk id="4" creationId="{8189417C-A463-DF6A-D677-3E31D573FD6D}"/>
          </ac:spMkLst>
        </pc:spChg>
        <pc:spChg chg="add mod">
          <ac:chgData name="Quốc Khánh Lê" userId="4c7d32bd584a5e1d" providerId="LiveId" clId="{E968DE6B-820D-49FA-9F74-059EBAED33E6}" dt="2022-10-05T01:02:05.873" v="32" actId="1076"/>
          <ac:spMkLst>
            <pc:docMk/>
            <pc:sldMk cId="153391381" sldId="416"/>
            <ac:spMk id="5" creationId="{00889E9C-BCC7-F36B-4016-6ED78F2D0931}"/>
          </ac:spMkLst>
        </pc:spChg>
        <pc:spChg chg="add mod">
          <ac:chgData name="Quốc Khánh Lê" userId="4c7d32bd584a5e1d" providerId="LiveId" clId="{E968DE6B-820D-49FA-9F74-059EBAED33E6}" dt="2022-10-05T02:51:43.551" v="70" actId="1076"/>
          <ac:spMkLst>
            <pc:docMk/>
            <pc:sldMk cId="153391381" sldId="416"/>
            <ac:spMk id="6" creationId="{F4C499D5-909F-EA6F-AC16-D5F5D0E0CB6A}"/>
          </ac:spMkLst>
        </pc:spChg>
        <pc:spChg chg="add mod">
          <ac:chgData name="Quốc Khánh Lê" userId="4c7d32bd584a5e1d" providerId="LiveId" clId="{E968DE6B-820D-49FA-9F74-059EBAED33E6}" dt="2022-10-05T02:51:48.510" v="71" actId="14100"/>
          <ac:spMkLst>
            <pc:docMk/>
            <pc:sldMk cId="153391381" sldId="416"/>
            <ac:spMk id="7" creationId="{83A84C41-7E96-A99C-619B-6B911B5EBFFD}"/>
          </ac:spMkLst>
        </pc:spChg>
        <pc:spChg chg="add mod">
          <ac:chgData name="Quốc Khánh Lê" userId="4c7d32bd584a5e1d" providerId="LiveId" clId="{E968DE6B-820D-49FA-9F74-059EBAED33E6}" dt="2022-10-05T02:51:32.248" v="68" actId="1076"/>
          <ac:spMkLst>
            <pc:docMk/>
            <pc:sldMk cId="153391381" sldId="416"/>
            <ac:spMk id="8" creationId="{42080B6D-FB24-25F2-B8F4-8591C1F8447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6bad27d065_0_2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6bad27d065_0_2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70c1df8b9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70c1df8b91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70c1df8b9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70c1df8b91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51764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70c1df8b9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70c1df8b91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5328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70c1df8b9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70c1df8b91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7941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70c1df8b9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70c1df8b91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8615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6b20e22304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6" name="Google Shape;1236;g6b20e22304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6b20e2230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6b20e2230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6b20e22304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6b20e22304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70c1df8b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70c1df8b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70c1df8b9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70c1df8b9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0c1df8b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0c1df8b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70c1df8b9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70c1df8b9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0c1df8b9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0c1df8b9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6b20e2230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6b20e2230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1885950"/>
            <a:ext cx="6686549" cy="1697086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3583035"/>
            <a:ext cx="6686549" cy="844712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Bấm để chỉnh sửa kiểu tiêu đề phụ của Bản cái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3242858"/>
            <a:ext cx="1308489" cy="583942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397155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95318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êu đề và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57200"/>
            <a:ext cx="6686549" cy="233778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59160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ích dẫn cùng vớ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2628900"/>
            <a:ext cx="5652416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797363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nh Thiế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828800"/>
            <a:ext cx="6686550" cy="2043634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50561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ích dẫn Danh Thiế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619672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70555"/>
            <a:ext cx="6686549" cy="2160015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55735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4802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470554"/>
            <a:ext cx="1655701" cy="3962863"/>
          </a:xfrm>
        </p:spPr>
        <p:txBody>
          <a:bodyPr vert="eaVert" anchor="ctr"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470554"/>
            <a:ext cx="4857750" cy="3962863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90608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ctrTitle"/>
          </p:nvPr>
        </p:nvSpPr>
        <p:spPr>
          <a:xfrm>
            <a:off x="5684694" y="2223240"/>
            <a:ext cx="2626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ubTitle" idx="1"/>
          </p:nvPr>
        </p:nvSpPr>
        <p:spPr>
          <a:xfrm>
            <a:off x="6112944" y="2676206"/>
            <a:ext cx="1770300" cy="14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ctrTitle" idx="2"/>
          </p:nvPr>
        </p:nvSpPr>
        <p:spPr>
          <a:xfrm>
            <a:off x="3252307" y="2223240"/>
            <a:ext cx="2626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ubTitle" idx="3"/>
          </p:nvPr>
        </p:nvSpPr>
        <p:spPr>
          <a:xfrm>
            <a:off x="3680557" y="2676202"/>
            <a:ext cx="1770300" cy="14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ctrTitle" idx="4"/>
          </p:nvPr>
        </p:nvSpPr>
        <p:spPr>
          <a:xfrm>
            <a:off x="857374" y="2223250"/>
            <a:ext cx="2658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5"/>
          </p:nvPr>
        </p:nvSpPr>
        <p:spPr>
          <a:xfrm>
            <a:off x="1394074" y="2676202"/>
            <a:ext cx="1585200" cy="14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ctrTitle" idx="6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2400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ong list">
  <p:cSld name="Title and long lis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613325" y="1094051"/>
            <a:ext cx="7731000" cy="3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8269"/>
              </a:buClr>
              <a:buSzPts val="1100"/>
              <a:buFont typeface="Livvic Medium"/>
              <a:buAutoNum type="arabicPeriod"/>
              <a:defRPr sz="1200"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Font typeface="Muli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95657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subTitle" idx="1"/>
          </p:nvPr>
        </p:nvSpPr>
        <p:spPr>
          <a:xfrm flipH="1">
            <a:off x="835078" y="2109829"/>
            <a:ext cx="3569100" cy="20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1101028" y="1456631"/>
            <a:ext cx="3037200" cy="5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 b="0"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764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600200"/>
            <a:ext cx="6686550" cy="2833217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56225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3023375" y="1675677"/>
            <a:ext cx="3097200" cy="9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ctrTitle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ubTitle" idx="2"/>
          </p:nvPr>
        </p:nvSpPr>
        <p:spPr>
          <a:xfrm>
            <a:off x="3591150" y="1474467"/>
            <a:ext cx="1961700" cy="37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3"/>
          </p:nvPr>
        </p:nvSpPr>
        <p:spPr>
          <a:xfrm>
            <a:off x="3591150" y="3146917"/>
            <a:ext cx="1961700" cy="37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4"/>
          </p:nvPr>
        </p:nvSpPr>
        <p:spPr>
          <a:xfrm>
            <a:off x="3084450" y="3348127"/>
            <a:ext cx="2975100" cy="9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6404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ctrTitle"/>
          </p:nvPr>
        </p:nvSpPr>
        <p:spPr>
          <a:xfrm>
            <a:off x="2040779" y="2670838"/>
            <a:ext cx="2466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title" idx="2" hasCustomPrompt="1"/>
          </p:nvPr>
        </p:nvSpPr>
        <p:spPr>
          <a:xfrm>
            <a:off x="833369" y="2433088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0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2"/>
          <p:cNvSpPr txBox="1">
            <a:spLocks noGrp="1"/>
          </p:cNvSpPr>
          <p:nvPr>
            <p:ph type="ctrTitle" idx="3"/>
          </p:nvPr>
        </p:nvSpPr>
        <p:spPr>
          <a:xfrm>
            <a:off x="2038900" y="3475257"/>
            <a:ext cx="27222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title" idx="4" hasCustomPrompt="1"/>
          </p:nvPr>
        </p:nvSpPr>
        <p:spPr>
          <a:xfrm>
            <a:off x="860394" y="3475257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0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>
            <a:spLocks noGrp="1"/>
          </p:cNvSpPr>
          <p:nvPr>
            <p:ph type="ctrTitle" idx="5"/>
          </p:nvPr>
        </p:nvSpPr>
        <p:spPr>
          <a:xfrm>
            <a:off x="5953764" y="2677079"/>
            <a:ext cx="2864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title" idx="6" hasCustomPrompt="1"/>
          </p:nvPr>
        </p:nvSpPr>
        <p:spPr>
          <a:xfrm>
            <a:off x="4734144" y="2439329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0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2"/>
          <p:cNvSpPr txBox="1">
            <a:spLocks noGrp="1"/>
          </p:cNvSpPr>
          <p:nvPr>
            <p:ph type="ctrTitle" idx="7"/>
          </p:nvPr>
        </p:nvSpPr>
        <p:spPr>
          <a:xfrm>
            <a:off x="5953234" y="3485910"/>
            <a:ext cx="24660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title" idx="8" hasCustomPrompt="1"/>
          </p:nvPr>
        </p:nvSpPr>
        <p:spPr>
          <a:xfrm>
            <a:off x="4752253" y="3444056"/>
            <a:ext cx="1123200" cy="90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0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392739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ctrTitle"/>
          </p:nvPr>
        </p:nvSpPr>
        <p:spPr>
          <a:xfrm>
            <a:off x="1213329" y="1827113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ubTitle" idx="1"/>
          </p:nvPr>
        </p:nvSpPr>
        <p:spPr>
          <a:xfrm>
            <a:off x="1163529" y="2211205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ctrTitle" idx="2"/>
          </p:nvPr>
        </p:nvSpPr>
        <p:spPr>
          <a:xfrm>
            <a:off x="3521526" y="1827113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3"/>
          </p:nvPr>
        </p:nvSpPr>
        <p:spPr>
          <a:xfrm>
            <a:off x="3471726" y="2211205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ctrTitle" idx="4"/>
          </p:nvPr>
        </p:nvSpPr>
        <p:spPr>
          <a:xfrm>
            <a:off x="5829726" y="1827113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ubTitle" idx="5"/>
          </p:nvPr>
        </p:nvSpPr>
        <p:spPr>
          <a:xfrm>
            <a:off x="5779926" y="2211205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ctrTitle" idx="6"/>
          </p:nvPr>
        </p:nvSpPr>
        <p:spPr>
          <a:xfrm>
            <a:off x="1213329" y="3246800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ubTitle" idx="7"/>
          </p:nvPr>
        </p:nvSpPr>
        <p:spPr>
          <a:xfrm>
            <a:off x="1163529" y="3631972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ctrTitle" idx="8"/>
          </p:nvPr>
        </p:nvSpPr>
        <p:spPr>
          <a:xfrm>
            <a:off x="3521526" y="3246800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subTitle" idx="9"/>
          </p:nvPr>
        </p:nvSpPr>
        <p:spPr>
          <a:xfrm>
            <a:off x="3471726" y="3631972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ctrTitle" idx="13"/>
          </p:nvPr>
        </p:nvSpPr>
        <p:spPr>
          <a:xfrm>
            <a:off x="5829726" y="3246800"/>
            <a:ext cx="20562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ubTitle" idx="14"/>
          </p:nvPr>
        </p:nvSpPr>
        <p:spPr>
          <a:xfrm>
            <a:off x="5779926" y="3631972"/>
            <a:ext cx="2155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ctrTitle" idx="15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7626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ctrTitle"/>
          </p:nvPr>
        </p:nvSpPr>
        <p:spPr>
          <a:xfrm>
            <a:off x="3134250" y="3878388"/>
            <a:ext cx="287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8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ubTitle" idx="1"/>
          </p:nvPr>
        </p:nvSpPr>
        <p:spPr>
          <a:xfrm>
            <a:off x="1754500" y="700900"/>
            <a:ext cx="5634900" cy="195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5355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>
  <p:cSld name="Title and lis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subTitle" idx="1"/>
          </p:nvPr>
        </p:nvSpPr>
        <p:spPr>
          <a:xfrm flipH="1">
            <a:off x="567600" y="1308725"/>
            <a:ext cx="2658000" cy="32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ctrTitle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7784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544063"/>
            <a:ext cx="6686549" cy="11016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2647597"/>
            <a:ext cx="6686549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1623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1600200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1594666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18611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479527"/>
            <a:ext cx="299454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1911725"/>
            <a:ext cx="3257170" cy="2515545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477106"/>
            <a:ext cx="299925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1909304"/>
            <a:ext cx="3254006" cy="2515545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3033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0375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26421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34566"/>
            <a:ext cx="2628899" cy="732234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334567"/>
            <a:ext cx="3886200" cy="4061222"/>
          </a:xfrm>
        </p:spPr>
        <p:txBody>
          <a:bodyPr anchor="ctr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198960"/>
            <a:ext cx="2628899" cy="319682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17306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600450"/>
            <a:ext cx="668655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476224"/>
            <a:ext cx="6686550" cy="289122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vi-VN"/>
              <a:t>Bấm biểu tượng để thêm hình ảnh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4025504"/>
            <a:ext cx="6686550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98803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171450"/>
            <a:ext cx="2138637" cy="4978971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589"/>
            <a:ext cx="1767506" cy="514052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1600200"/>
            <a:ext cx="6686550" cy="291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590837"/>
            <a:ext cx="58482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28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  <p:sldLayoutId id="2147483808" r:id="rId18"/>
    <p:sldLayoutId id="2147483809" r:id="rId19"/>
    <p:sldLayoutId id="2147483810" r:id="rId20"/>
    <p:sldLayoutId id="2147483811" r:id="rId21"/>
    <p:sldLayoutId id="2147483812" r:id="rId22"/>
    <p:sldLayoutId id="2147483813" r:id="rId23"/>
    <p:sldLayoutId id="2147483814" r:id="rId24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hyperlink" Target="https://nguoikesu.com/dia-danh/chua-dau" TargetMode="External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hyperlink" Target="https://nguoikesu.com/dia-danh/chua-mot-co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hyperlink" Target="https://nguoikesu.com/dia-danh/chua-phat-tich" TargetMode="External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6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baochi2001.files.wordpress.com/2007/07/thichca3.gif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>
            <a:spLocks noGrp="1"/>
          </p:cNvSpPr>
          <p:nvPr>
            <p:ph type="ctrTitle"/>
          </p:nvPr>
        </p:nvSpPr>
        <p:spPr>
          <a:xfrm>
            <a:off x="783357" y="148048"/>
            <a:ext cx="7804298" cy="22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200" dirty="0" err="1"/>
              <a:t>Chủ</a:t>
            </a:r>
            <a:r>
              <a:rPr lang="vi-VN" sz="5200" dirty="0"/>
              <a:t> </a:t>
            </a:r>
            <a:r>
              <a:rPr lang="vi-VN" sz="5200" dirty="0" err="1"/>
              <a:t>đề</a:t>
            </a:r>
            <a:r>
              <a:rPr lang="vi-VN" sz="5200" dirty="0"/>
              <a:t> 2</a:t>
            </a:r>
            <a:br>
              <a:rPr lang="en" sz="5200" dirty="0"/>
            </a:br>
            <a:r>
              <a:rPr lang="vi-VN" sz="3200" b="1" dirty="0">
                <a:solidFill>
                  <a:srgbClr val="FF0000"/>
                </a:solidFill>
              </a:rPr>
              <a:t>Sự </a:t>
            </a:r>
            <a:r>
              <a:rPr lang="en" sz="3200" b="1" dirty="0">
                <a:solidFill>
                  <a:srgbClr val="FF0000"/>
                </a:solidFill>
              </a:rPr>
              <a:t>phát triển văn hóa </a:t>
            </a:r>
            <a:r>
              <a:rPr lang="vi-VN" sz="3200" b="1" dirty="0">
                <a:solidFill>
                  <a:srgbClr val="FF0000"/>
                </a:solidFill>
              </a:rPr>
              <a:t>của Hà Nội </a:t>
            </a:r>
            <a:br>
              <a:rPr lang="vi-VN" sz="5200" b="1" dirty="0">
                <a:solidFill>
                  <a:srgbClr val="FF0000"/>
                </a:solidFill>
              </a:rPr>
            </a:br>
            <a:r>
              <a:rPr lang="vi-VN" sz="3600" b="1" dirty="0">
                <a:solidFill>
                  <a:srgbClr val="FF0000"/>
                </a:solidFill>
              </a:rPr>
              <a:t>từ </a:t>
            </a:r>
            <a:r>
              <a:rPr lang="en" sz="3600" b="1" dirty="0">
                <a:solidFill>
                  <a:srgbClr val="FF0000"/>
                </a:solidFill>
              </a:rPr>
              <a:t>thế kỉ X - XV</a:t>
            </a:r>
            <a:endParaRPr sz="3600" b="1" dirty="0">
              <a:solidFill>
                <a:srgbClr val="FF0000"/>
              </a:solidFill>
            </a:endParaRPr>
          </a:p>
        </p:txBody>
      </p:sp>
      <p:pic>
        <p:nvPicPr>
          <p:cNvPr id="118" name="Google Shape;11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054591" y="2458986"/>
            <a:ext cx="5906528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 txBox="1">
            <a:spLocks noGrp="1"/>
          </p:cNvSpPr>
          <p:nvPr>
            <p:ph type="subTitle" idx="1"/>
          </p:nvPr>
        </p:nvSpPr>
        <p:spPr>
          <a:xfrm>
            <a:off x="522550" y="520669"/>
            <a:ext cx="7233225" cy="14094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Hòa lẫn với các tín ngưỡng dân gian. </a:t>
            </a:r>
          </a:p>
          <a:p>
            <a:pPr marL="0" lvl="0" indent="0" algn="just" rtl="0">
              <a:spcBef>
                <a:spcPts val="0"/>
              </a:spcBef>
              <a:spcAft>
                <a:spcPts val="160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Từ cuối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XIV, phật giáo và đạo giáo suy dần. Thời Lê sơ, Nho giáo được chính thức nâng lên vị trí độc tôn. 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9" name="Google Shape;339;p31"/>
          <p:cNvSpPr txBox="1">
            <a:spLocks noGrp="1"/>
          </p:cNvSpPr>
          <p:nvPr>
            <p:ph type="ctrTitle"/>
          </p:nvPr>
        </p:nvSpPr>
        <p:spPr>
          <a:xfrm>
            <a:off x="2300700" y="0"/>
            <a:ext cx="2271300" cy="6469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Đạo giáo :  </a:t>
            </a:r>
            <a:endParaRPr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4" name="Google Shape;344;p31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7875450" y="12772"/>
            <a:ext cx="1268550" cy="317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1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65500" y="3348127"/>
            <a:ext cx="1168209" cy="178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Lịch sử Đạo giáo hình thành như thế nào? - Bạn Nên Biết">
            <a:extLst>
              <a:ext uri="{FF2B5EF4-FFF2-40B4-BE49-F238E27FC236}">
                <a16:creationId xmlns:a16="http://schemas.microsoft.com/office/drawing/2014/main" id="{669DE434-FCD2-43E2-A8A5-C471BC544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7" y="2571750"/>
            <a:ext cx="466725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3763649-BC64-67E6-6C15-3ABE9AB50AFF}"/>
              </a:ext>
            </a:extLst>
          </p:cNvPr>
          <p:cNvSpPr txBox="1"/>
          <p:nvPr/>
        </p:nvSpPr>
        <p:spPr>
          <a:xfrm>
            <a:off x="1347405" y="63446"/>
            <a:ext cx="711983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vi-VN" sz="2100" dirty="0">
                <a:solidFill>
                  <a:srgbClr val="FF0000"/>
                </a:solidFill>
                <a:latin typeface="Oswald" panose="00000500000000000000" pitchFamily="2" charset="-93"/>
                <a:cs typeface="Arial" panose="020B0604020202020204" pitchFamily="34" charset="0"/>
              </a:rPr>
              <a:t>* . VÌ SAO PHẬT GIÁO RẤT PHÁT TRIỂN DƯỚI THỜI LÝ, TRẦN NHƯNG ĐẾN THỜI LÊ SƠ LẠI KHÔNG PHÁT TRIỂN?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4C93786-A6B9-D279-4BCF-86E2A27F4174}"/>
              </a:ext>
            </a:extLst>
          </p:cNvPr>
          <p:cNvSpPr txBox="1"/>
          <p:nvPr/>
        </p:nvSpPr>
        <p:spPr>
          <a:xfrm>
            <a:off x="858124" y="3416525"/>
            <a:ext cx="794563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vi-VN" sz="2100" dirty="0">
                <a:cs typeface="Arial" panose="020B0604020202020204" pitchFamily="34" charset="0"/>
              </a:rPr>
              <a:t>- </a:t>
            </a:r>
            <a:r>
              <a:rPr lang="vi-VN" altLang="vi-VN" sz="2100" dirty="0" err="1">
                <a:cs typeface="Arial" panose="020B0604020202020204" pitchFamily="34" charset="0"/>
              </a:rPr>
              <a:t>Đến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thời</a:t>
            </a:r>
            <a:r>
              <a:rPr lang="vi-VN" altLang="vi-VN" sz="2100" dirty="0">
                <a:cs typeface="Arial" panose="020B0604020202020204" pitchFamily="34" charset="0"/>
              </a:rPr>
              <a:t> Lê sơ, Nho </a:t>
            </a:r>
            <a:r>
              <a:rPr lang="vi-VN" altLang="vi-VN" sz="2100" dirty="0" err="1">
                <a:cs typeface="Arial" panose="020B0604020202020204" pitchFamily="34" charset="0"/>
              </a:rPr>
              <a:t>giáo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được</a:t>
            </a:r>
            <a:r>
              <a:rPr lang="vi-VN" altLang="vi-VN" sz="2100" dirty="0">
                <a:cs typeface="Arial" panose="020B0604020202020204" pitchFamily="34" charset="0"/>
              </a:rPr>
              <a:t> nâng lên </a:t>
            </a:r>
            <a:r>
              <a:rPr lang="vi-VN" altLang="vi-VN" sz="2100" dirty="0" err="1">
                <a:cs typeface="Arial" panose="020B0604020202020204" pitchFamily="34" charset="0"/>
              </a:rPr>
              <a:t>địa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vị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độc</a:t>
            </a:r>
            <a:r>
              <a:rPr lang="vi-VN" altLang="vi-VN" sz="2100" dirty="0">
                <a:cs typeface="Arial" panose="020B0604020202020204" pitchFamily="34" charset="0"/>
              </a:rPr>
              <a:t> tôn </a:t>
            </a:r>
            <a:r>
              <a:rPr lang="vi-VN" altLang="vi-VN" sz="2100" dirty="0" err="1">
                <a:cs typeface="Arial" panose="020B0604020202020204" pitchFamily="34" charset="0"/>
              </a:rPr>
              <a:t>để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củng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cố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và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bảo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vệ</a:t>
            </a:r>
            <a:r>
              <a:rPr lang="vi-VN" altLang="vi-VN" sz="2100" dirty="0">
                <a:cs typeface="Arial" panose="020B0604020202020204" pitchFamily="34" charset="0"/>
              </a:rPr>
              <a:t> vương </a:t>
            </a:r>
            <a:r>
              <a:rPr lang="vi-VN" altLang="vi-VN" sz="2100" dirty="0" err="1">
                <a:cs typeface="Arial" panose="020B0604020202020204" pitchFamily="34" charset="0"/>
              </a:rPr>
              <a:t>quyền</a:t>
            </a:r>
            <a:r>
              <a:rPr lang="vi-VN" altLang="vi-VN" sz="2100" dirty="0">
                <a:cs typeface="Arial" panose="020B0604020202020204" pitchFamily="34" charset="0"/>
              </a:rPr>
              <a:t>; ban </a:t>
            </a:r>
            <a:r>
              <a:rPr lang="vi-VN" altLang="vi-VN" sz="2100" dirty="0" err="1">
                <a:cs typeface="Arial" panose="020B0604020202020204" pitchFamily="34" charset="0"/>
              </a:rPr>
              <a:t>hành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nhiều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điều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lệnh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nhằm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phát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triển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sự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phát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triển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của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Phật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giáo</a:t>
            </a:r>
            <a:r>
              <a:rPr lang="vi-VN" altLang="vi-VN" sz="2100" dirty="0">
                <a:cs typeface="Arial" panose="020B0604020202020204" pitchFamily="34" charset="0"/>
              </a:rPr>
              <a:t>.</a:t>
            </a:r>
            <a:endParaRPr lang="vi-VN" altLang="vi-VN" sz="2100" dirty="0"/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418891B-F706-38B2-2881-CF30557D6F9D}"/>
              </a:ext>
            </a:extLst>
          </p:cNvPr>
          <p:cNvSpPr txBox="1"/>
          <p:nvPr/>
        </p:nvSpPr>
        <p:spPr>
          <a:xfrm>
            <a:off x="858124" y="885783"/>
            <a:ext cx="7945634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vi-VN" sz="2100" dirty="0" err="1">
                <a:cs typeface="Arial" panose="020B0604020202020204" pitchFamily="34" charset="0"/>
              </a:rPr>
              <a:t>Vì</a:t>
            </a:r>
            <a:r>
              <a:rPr lang="vi-VN" altLang="vi-VN" sz="2100" dirty="0">
                <a:cs typeface="Arial" panose="020B0604020202020204" pitchFamily="34" charset="0"/>
              </a:rPr>
              <a:t> :</a:t>
            </a: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vi-VN" sz="2100" dirty="0">
                <a:cs typeface="Arial" panose="020B0604020202020204" pitchFamily="34" charset="0"/>
              </a:rPr>
              <a:t>     + </a:t>
            </a:r>
            <a:r>
              <a:rPr lang="vi-VN" altLang="vi-VN" sz="2100" dirty="0" err="1">
                <a:cs typeface="Arial" panose="020B0604020202020204" pitchFamily="34" charset="0"/>
              </a:rPr>
              <a:t>Phật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giáo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vốn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được</a:t>
            </a:r>
            <a:r>
              <a:rPr lang="vi-VN" altLang="vi-VN" sz="2100" dirty="0">
                <a:cs typeface="Arial" panose="020B0604020202020204" pitchFamily="34" charset="0"/>
              </a:rPr>
              <a:t> du </a:t>
            </a:r>
            <a:r>
              <a:rPr lang="vi-VN" altLang="vi-VN" sz="2100" dirty="0" err="1">
                <a:cs typeface="Arial" panose="020B0604020202020204" pitchFamily="34" charset="0"/>
              </a:rPr>
              <a:t>nhập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vào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nước</a:t>
            </a:r>
            <a:r>
              <a:rPr lang="vi-VN" altLang="vi-VN" sz="2100" dirty="0">
                <a:cs typeface="Arial" panose="020B0604020202020204" pitchFamily="34" charset="0"/>
              </a:rPr>
              <a:t> ta </a:t>
            </a:r>
            <a:r>
              <a:rPr lang="vi-VN" altLang="vi-VN" sz="2100" dirty="0" err="1">
                <a:cs typeface="Arial" panose="020B0604020202020204" pitchFamily="34" charset="0"/>
              </a:rPr>
              <a:t>từ</a:t>
            </a:r>
            <a:r>
              <a:rPr lang="vi-VN" altLang="vi-VN" sz="2100" dirty="0">
                <a:cs typeface="Arial" panose="020B0604020202020204" pitchFamily="34" charset="0"/>
              </a:rPr>
              <a:t> lâu, </a:t>
            </a:r>
            <a:r>
              <a:rPr lang="vi-VN" altLang="vi-VN" sz="2100" dirty="0" err="1">
                <a:cs typeface="Arial" panose="020B0604020202020204" pitchFamily="34" charset="0"/>
              </a:rPr>
              <a:t>đã</a:t>
            </a:r>
            <a:r>
              <a:rPr lang="vi-VN" altLang="vi-VN" sz="2100" dirty="0">
                <a:cs typeface="Arial" panose="020B0604020202020204" pitchFamily="34" charset="0"/>
              </a:rPr>
              <a:t> ăn sâu trong tâm </a:t>
            </a:r>
            <a:r>
              <a:rPr lang="vi-VN" altLang="vi-VN" sz="2100" dirty="0" err="1">
                <a:cs typeface="Arial" panose="020B0604020202020204" pitchFamily="34" charset="0"/>
              </a:rPr>
              <a:t>thức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người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Việt</a:t>
            </a:r>
            <a:r>
              <a:rPr lang="vi-VN" altLang="vi-VN" sz="2100" dirty="0">
                <a:cs typeface="Arial" panose="020B0604020202020204" pitchFamily="34" charset="0"/>
              </a:rPr>
              <a:t>.</a:t>
            </a: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vi-VN" sz="2100" dirty="0">
                <a:cs typeface="Arial" panose="020B0604020202020204" pitchFamily="34" charset="0"/>
              </a:rPr>
              <a:t>     + </a:t>
            </a:r>
            <a:r>
              <a:rPr lang="vi-VN" altLang="vi-VN" sz="2100" dirty="0" err="1">
                <a:cs typeface="Arial" panose="020B0604020202020204" pitchFamily="34" charset="0"/>
              </a:rPr>
              <a:t>Nhà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Lý</a:t>
            </a:r>
            <a:r>
              <a:rPr lang="vi-VN" altLang="vi-VN" sz="2100" dirty="0">
                <a:cs typeface="Arial" panose="020B0604020202020204" pitchFamily="34" charset="0"/>
              </a:rPr>
              <a:t>, </a:t>
            </a:r>
            <a:r>
              <a:rPr lang="vi-VN" altLang="vi-VN" sz="2100" dirty="0" err="1">
                <a:cs typeface="Arial" panose="020B0604020202020204" pitchFamily="34" charset="0"/>
              </a:rPr>
              <a:t>Trần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tạo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đk</a:t>
            </a:r>
            <a:r>
              <a:rPr lang="vi-VN" altLang="vi-VN" sz="2100" dirty="0">
                <a:cs typeface="Arial" panose="020B0604020202020204" pitchFamily="34" charset="0"/>
              </a:rPr>
              <a:t> cho </a:t>
            </a:r>
            <a:r>
              <a:rPr lang="vi-VN" altLang="vi-VN" sz="2100" dirty="0" err="1">
                <a:cs typeface="Arial" panose="020B0604020202020204" pitchFamily="34" charset="0"/>
              </a:rPr>
              <a:t>Phật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giáo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phát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triển</a:t>
            </a:r>
            <a:r>
              <a:rPr lang="vi-VN" altLang="vi-VN" sz="2100" dirty="0">
                <a:cs typeface="Arial" panose="020B0604020202020204" pitchFamily="34" charset="0"/>
              </a:rPr>
              <a:t>. Vua, quan </a:t>
            </a:r>
            <a:r>
              <a:rPr lang="vi-VN" altLang="vi-VN" sz="2100" dirty="0" err="1">
                <a:cs typeface="Arial" panose="020B0604020202020204" pitchFamily="34" charset="0"/>
              </a:rPr>
              <a:t>thời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Lý</a:t>
            </a:r>
            <a:r>
              <a:rPr lang="vi-VN" altLang="vi-VN" sz="2100" dirty="0">
                <a:cs typeface="Arial" panose="020B0604020202020204" pitchFamily="34" charset="0"/>
              </a:rPr>
              <a:t>, </a:t>
            </a:r>
            <a:r>
              <a:rPr lang="vi-VN" altLang="vi-VN" sz="2100" dirty="0" err="1">
                <a:cs typeface="Arial" panose="020B0604020202020204" pitchFamily="34" charset="0"/>
              </a:rPr>
              <a:t>Trần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nhiều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người</a:t>
            </a:r>
            <a:r>
              <a:rPr lang="vi-VN" altLang="vi-VN" sz="2100" dirty="0">
                <a:cs typeface="Arial" panose="020B0604020202020204" pitchFamily="34" charset="0"/>
              </a:rPr>
              <a:t> theo </a:t>
            </a:r>
            <a:r>
              <a:rPr lang="vi-VN" altLang="vi-VN" sz="2100" dirty="0" err="1">
                <a:cs typeface="Arial" panose="020B0604020202020204" pitchFamily="34" charset="0"/>
              </a:rPr>
              <a:t>đạo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Phật</a:t>
            </a:r>
            <a:r>
              <a:rPr lang="vi-VN" altLang="vi-VN" sz="2100" dirty="0">
                <a:cs typeface="Arial" panose="020B0604020202020204" pitchFamily="34" charset="0"/>
              </a:rPr>
              <a:t>, </a:t>
            </a:r>
            <a:r>
              <a:rPr lang="vi-VN" altLang="vi-VN" sz="2100" dirty="0" err="1">
                <a:cs typeface="Arial" panose="020B0604020202020204" pitchFamily="34" charset="0"/>
              </a:rPr>
              <a:t>góp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tiền</a:t>
            </a:r>
            <a:r>
              <a:rPr lang="vi-VN" altLang="vi-VN" sz="2100" dirty="0">
                <a:cs typeface="Arial" panose="020B0604020202020204" pitchFamily="34" charset="0"/>
              </a:rPr>
              <a:t> xây </a:t>
            </a:r>
            <a:r>
              <a:rPr lang="vi-VN" altLang="vi-VN" sz="2100" dirty="0" err="1">
                <a:cs typeface="Arial" panose="020B0604020202020204" pitchFamily="34" charset="0"/>
              </a:rPr>
              <a:t>dựng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chùa</a:t>
            </a:r>
            <a:r>
              <a:rPr lang="vi-VN" altLang="vi-VN" sz="2100" dirty="0">
                <a:cs typeface="Arial" panose="020B0604020202020204" pitchFamily="34" charset="0"/>
              </a:rPr>
              <a:t>, </a:t>
            </a:r>
            <a:r>
              <a:rPr lang="vi-VN" altLang="vi-VN" sz="2100" dirty="0" err="1">
                <a:cs typeface="Arial" panose="020B0604020202020204" pitchFamily="34" charset="0"/>
              </a:rPr>
              <a:t>đúc</a:t>
            </a:r>
            <a:r>
              <a:rPr lang="vi-VN" altLang="vi-VN" sz="2100" dirty="0">
                <a:cs typeface="Arial" panose="020B0604020202020204" pitchFamily="34" charset="0"/>
              </a:rPr>
              <a:t> chuông, tô </a:t>
            </a:r>
            <a:r>
              <a:rPr lang="vi-VN" altLang="vi-VN" sz="2100" dirty="0" err="1">
                <a:cs typeface="Arial" panose="020B0604020202020204" pitchFamily="34" charset="0"/>
              </a:rPr>
              <a:t>tượng</a:t>
            </a:r>
            <a:r>
              <a:rPr lang="vi-VN" altLang="vi-VN" sz="2100" dirty="0">
                <a:cs typeface="Arial" panose="020B0604020202020204" pitchFamily="34" charset="0"/>
              </a:rPr>
              <a:t>, </a:t>
            </a:r>
            <a:r>
              <a:rPr lang="vi-VN" altLang="vi-VN" sz="2100" dirty="0" err="1">
                <a:cs typeface="Arial" panose="020B0604020202020204" pitchFamily="34" charset="0"/>
              </a:rPr>
              <a:t>viết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giáo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lí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nhà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Phật</a:t>
            </a:r>
            <a:r>
              <a:rPr lang="vi-VN" altLang="vi-VN" sz="2100" dirty="0">
                <a:cs typeface="Arial" panose="020B0604020202020204" pitchFamily="34" charset="0"/>
              </a:rPr>
              <a:t>. </a:t>
            </a:r>
            <a:r>
              <a:rPr lang="vi-VN" altLang="vi-VN" sz="2100" dirty="0" err="1">
                <a:cs typeface="Arial" panose="020B0604020202020204" pitchFamily="34" charset="0"/>
              </a:rPr>
              <a:t>Chùa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chiền</a:t>
            </a:r>
            <a:r>
              <a:rPr lang="vi-VN" altLang="vi-VN" sz="2100" dirty="0">
                <a:cs typeface="Arial" panose="020B0604020202020204" pitchFamily="34" charset="0"/>
              </a:rPr>
              <a:t> </a:t>
            </a:r>
            <a:r>
              <a:rPr lang="vi-VN" altLang="vi-VN" sz="2100" dirty="0" err="1">
                <a:cs typeface="Arial" panose="020B0604020202020204" pitchFamily="34" charset="0"/>
              </a:rPr>
              <a:t>được</a:t>
            </a:r>
            <a:r>
              <a:rPr lang="vi-VN" altLang="vi-VN" sz="2100" dirty="0">
                <a:cs typeface="Arial" panose="020B0604020202020204" pitchFamily="34" charset="0"/>
              </a:rPr>
              <a:t> xây </a:t>
            </a:r>
            <a:r>
              <a:rPr lang="vi-VN" altLang="vi-VN" sz="2100" dirty="0" err="1">
                <a:cs typeface="Arial" panose="020B0604020202020204" pitchFamily="34" charset="0"/>
              </a:rPr>
              <a:t>dựng</a:t>
            </a:r>
            <a:r>
              <a:rPr lang="vi-VN" altLang="vi-VN" sz="2100" dirty="0">
                <a:cs typeface="Arial" panose="020B0604020202020204" pitchFamily="34" charset="0"/>
              </a:rPr>
              <a:t> ở </a:t>
            </a:r>
            <a:r>
              <a:rPr lang="vi-VN" altLang="vi-VN" sz="2100" dirty="0" err="1">
                <a:cs typeface="Arial" panose="020B0604020202020204" pitchFamily="34" charset="0"/>
              </a:rPr>
              <a:t>nhiều</a:t>
            </a:r>
            <a:r>
              <a:rPr lang="vi-VN" altLang="vi-VN" sz="2100" dirty="0">
                <a:cs typeface="Arial" panose="020B0604020202020204" pitchFamily="34" charset="0"/>
              </a:rPr>
              <a:t> nơi.</a:t>
            </a:r>
          </a:p>
        </p:txBody>
      </p:sp>
    </p:spTree>
    <p:extLst>
      <p:ext uri="{BB962C8B-B14F-4D97-AF65-F5344CB8AC3E}">
        <p14:creationId xmlns:p14="http://schemas.microsoft.com/office/powerpoint/2010/main" val="42512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94D77AF-40F9-D877-4C84-E64AD22EBEF3}"/>
              </a:ext>
            </a:extLst>
          </p:cNvPr>
          <p:cNvSpPr txBox="1"/>
          <p:nvPr/>
        </p:nvSpPr>
        <p:spPr>
          <a:xfrm>
            <a:off x="3815527" y="471095"/>
            <a:ext cx="17219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vi-VN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vi-VN" sz="3000" dirty="0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2634FB3-A3B6-2048-35F5-E5DBDE14ECEC}"/>
              </a:ext>
            </a:extLst>
          </p:cNvPr>
          <p:cNvSpPr txBox="1"/>
          <p:nvPr/>
        </p:nvSpPr>
        <p:spPr>
          <a:xfrm>
            <a:off x="315442" y="1105873"/>
            <a:ext cx="91333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- XV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30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775" y="-21079"/>
            <a:ext cx="8088449" cy="18273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4B3242-7CAC-4AB7-B5BB-5F76A8698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9018" y="2455749"/>
            <a:ext cx="2466000" cy="577800"/>
          </a:xfrm>
        </p:spPr>
        <p:txBody>
          <a:bodyPr/>
          <a:lstStyle/>
          <a:p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Giáo dục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Google Shape;136;p28"/>
          <p:cNvSpPr txBox="1">
            <a:spLocks noGrp="1"/>
          </p:cNvSpPr>
          <p:nvPr>
            <p:ph type="title" idx="2"/>
          </p:nvPr>
        </p:nvSpPr>
        <p:spPr>
          <a:xfrm>
            <a:off x="625206" y="2317043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37" name="Google Shape;137;p28"/>
          <p:cNvSpPr txBox="1">
            <a:spLocks noGrp="1"/>
          </p:cNvSpPr>
          <p:nvPr>
            <p:ph type="ctrTitle" idx="3"/>
          </p:nvPr>
        </p:nvSpPr>
        <p:spPr>
          <a:xfrm>
            <a:off x="1649018" y="3647460"/>
            <a:ext cx="2466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i="1" dirty="0">
                <a:latin typeface="+mj-lt"/>
              </a:rPr>
              <a:t>Văn học</a:t>
            </a:r>
            <a:endParaRPr b="1" i="1" dirty="0">
              <a:latin typeface="+mj-lt"/>
            </a:endParaRPr>
          </a:p>
        </p:txBody>
      </p:sp>
      <p:sp>
        <p:nvSpPr>
          <p:cNvPr id="138" name="Google Shape;138;p28"/>
          <p:cNvSpPr txBox="1">
            <a:spLocks noGrp="1"/>
          </p:cNvSpPr>
          <p:nvPr>
            <p:ph type="title" idx="4"/>
          </p:nvPr>
        </p:nvSpPr>
        <p:spPr>
          <a:xfrm>
            <a:off x="525818" y="3485910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39" name="Google Shape;139;p28"/>
          <p:cNvSpPr txBox="1">
            <a:spLocks noGrp="1"/>
          </p:cNvSpPr>
          <p:nvPr>
            <p:ph type="ctrTitle" idx="5"/>
          </p:nvPr>
        </p:nvSpPr>
        <p:spPr>
          <a:xfrm>
            <a:off x="5857344" y="2455749"/>
            <a:ext cx="2864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Nghệ thuật 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Google Shape;140;p28"/>
          <p:cNvSpPr txBox="1">
            <a:spLocks noGrp="1"/>
          </p:cNvSpPr>
          <p:nvPr>
            <p:ph type="title" idx="6"/>
          </p:nvPr>
        </p:nvSpPr>
        <p:spPr>
          <a:xfrm>
            <a:off x="4577230" y="2294199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41" name="Google Shape;141;p28"/>
          <p:cNvSpPr txBox="1">
            <a:spLocks noGrp="1"/>
          </p:cNvSpPr>
          <p:nvPr>
            <p:ph type="ctrTitle" idx="7"/>
          </p:nvPr>
        </p:nvSpPr>
        <p:spPr>
          <a:xfrm>
            <a:off x="5985252" y="3605606"/>
            <a:ext cx="2993435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Khoa học – kĩ thuật 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Google Shape;142;p28"/>
          <p:cNvSpPr txBox="1">
            <a:spLocks noGrp="1"/>
          </p:cNvSpPr>
          <p:nvPr>
            <p:ph type="title" idx="8"/>
          </p:nvPr>
        </p:nvSpPr>
        <p:spPr>
          <a:xfrm>
            <a:off x="4676618" y="3444056"/>
            <a:ext cx="11232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5" name="Google Shape;137;p28">
            <a:extLst>
              <a:ext uri="{FF2B5EF4-FFF2-40B4-BE49-F238E27FC236}">
                <a16:creationId xmlns:a16="http://schemas.microsoft.com/office/drawing/2014/main" id="{4B36A1A4-EC80-40A5-92EA-8F00B4137796}"/>
              </a:ext>
            </a:extLst>
          </p:cNvPr>
          <p:cNvSpPr txBox="1">
            <a:spLocks/>
          </p:cNvSpPr>
          <p:nvPr/>
        </p:nvSpPr>
        <p:spPr>
          <a:xfrm>
            <a:off x="321452" y="1458646"/>
            <a:ext cx="8710331" cy="690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ressed"/>
              <a:buNone/>
              <a:defRPr sz="28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ressed"/>
              <a:buNone/>
              <a:defRPr sz="24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ressed"/>
              <a:buNone/>
              <a:defRPr sz="24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ressed"/>
              <a:buNone/>
              <a:defRPr sz="24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ressed"/>
              <a:buNone/>
              <a:defRPr sz="24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ressed"/>
              <a:buNone/>
              <a:defRPr sz="24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ressed"/>
              <a:buNone/>
              <a:defRPr sz="24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ressed"/>
              <a:buNone/>
              <a:defRPr sz="24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ressed"/>
              <a:buNone/>
              <a:defRPr sz="24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r>
              <a:rPr lang="vi-VN" sz="29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Giáo dục, văn học, nghệ thuật, khoa học – kĩ </a:t>
            </a:r>
            <a:r>
              <a:rPr lang="vi-VN" sz="29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vi-VN" sz="29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D32D020C-EB31-6A73-6361-1C6F5A86F3A1}"/>
              </a:ext>
            </a:extLst>
          </p:cNvPr>
          <p:cNvSpPr txBox="1"/>
          <p:nvPr/>
        </p:nvSpPr>
        <p:spPr>
          <a:xfrm>
            <a:off x="772941" y="3520928"/>
            <a:ext cx="81693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Thời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Lê sơ quy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chế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thi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cử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ban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hành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rõ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ràng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 Năm 1484,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Nhà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quyết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định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dựng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bia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Tiến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sĩ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Hàng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loạt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trí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thức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đào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tạo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góp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phần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quan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trọng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việc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xây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dựng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bảo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vệ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đất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3DA08415-5378-4915-FE2E-97AF1BE66865}"/>
              </a:ext>
            </a:extLst>
          </p:cNvPr>
          <p:cNvSpPr txBox="1"/>
          <p:nvPr/>
        </p:nvSpPr>
        <p:spPr>
          <a:xfrm>
            <a:off x="1496171" y="66528"/>
            <a:ext cx="596627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100" cap="all" dirty="0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*  TÓM TẮT SỰ PHÁT TRIỂN CỦA GIÁO DỤC QUA CÁC THỜI ĐINH, TIỀN LÊ, LÝ, TRẦN, HỒ, LÊ SƠ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6BBE7955-C9B9-0639-74FF-25929E76A664}"/>
              </a:ext>
            </a:extLst>
          </p:cNvPr>
          <p:cNvSpPr txBox="1"/>
          <p:nvPr/>
        </p:nvSpPr>
        <p:spPr>
          <a:xfrm>
            <a:off x="867909" y="805192"/>
            <a:ext cx="78722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- Qua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các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thời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kì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Đinh,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Tiền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Lê,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Lý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Trần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Lê sơ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nhìn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chung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giáo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dục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phát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triển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Thời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Lý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Lý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Thánh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Tông cho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lập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Văn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Miếu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Tổ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chức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khoa thi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đầu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tiên ở kinh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thành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(1075)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9ED7620-0CE0-5AF1-3888-12BCE3F653F9}"/>
              </a:ext>
            </a:extLst>
          </p:cNvPr>
          <p:cNvSpPr txBox="1"/>
          <p:nvPr/>
        </p:nvSpPr>
        <p:spPr>
          <a:xfrm>
            <a:off x="772941" y="2320599"/>
            <a:ext cx="80622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Từ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thế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kỉ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XI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đến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thế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kỉ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XV,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giáo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dục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Đại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Việt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từng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bước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hoàn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thiện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phát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triển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trở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thành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nguồn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đào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tạo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quan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chức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nhân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tài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cho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cả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130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5"/>
          <p:cNvSpPr txBox="1">
            <a:spLocks noGrp="1"/>
          </p:cNvSpPr>
          <p:nvPr>
            <p:ph type="ctrTitle"/>
          </p:nvPr>
        </p:nvSpPr>
        <p:spPr>
          <a:xfrm>
            <a:off x="482753" y="-121883"/>
            <a:ext cx="7768529" cy="643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Giáo dục : </a:t>
            </a:r>
            <a:endParaRPr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B00C48D2-148C-4542-A52F-D645C9CDF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300" y="2631664"/>
            <a:ext cx="8404531" cy="2204648"/>
          </a:xfrm>
        </p:spPr>
        <p:txBody>
          <a:bodyPr/>
          <a:lstStyle/>
          <a:p>
            <a:pPr marL="114300" indent="0"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Từ thế kỉ XI đến thế kỉ XV : giáo dục từng bước được hoàn thiện, phát triển, đào tạo người làm quan, người tài cho đất nước.</a:t>
            </a:r>
          </a:p>
          <a:p>
            <a:pPr marL="114300" indent="0"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Góp phần nâng cao dân trí song không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đk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phát triển kinh tế.  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01959BCB-3F4C-A949-F526-82CBDB1657F9}"/>
              </a:ext>
            </a:extLst>
          </p:cNvPr>
          <p:cNvSpPr txBox="1"/>
          <p:nvPr/>
        </p:nvSpPr>
        <p:spPr>
          <a:xfrm>
            <a:off x="632300" y="521584"/>
            <a:ext cx="8108081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Năm 1070 : vua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Tông cho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Năm 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 :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thi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tiên. </a:t>
            </a:r>
            <a:r>
              <a:rPr lang="vi-VN" sz="2400" dirty="0" err="1"/>
              <a:t>Số</a:t>
            </a:r>
            <a:r>
              <a:rPr lang="vi-VN" sz="2400" dirty="0"/>
              <a:t> </a:t>
            </a:r>
            <a:r>
              <a:rPr lang="vi-VN" sz="2400" dirty="0" err="1"/>
              <a:t>lần</a:t>
            </a:r>
            <a:r>
              <a:rPr lang="vi-VN" sz="2400" dirty="0"/>
              <a:t> </a:t>
            </a:r>
            <a:r>
              <a:rPr lang="vi-VN" sz="2400" dirty="0" err="1"/>
              <a:t>tổ</a:t>
            </a:r>
            <a:r>
              <a:rPr lang="vi-VN" sz="2400" dirty="0"/>
              <a:t> </a:t>
            </a:r>
            <a:r>
              <a:rPr lang="vi-VN" sz="2400" dirty="0" err="1"/>
              <a:t>chức</a:t>
            </a:r>
            <a:r>
              <a:rPr lang="vi-VN" sz="2400" dirty="0"/>
              <a:t> </a:t>
            </a:r>
            <a:r>
              <a:rPr lang="vi-VN" sz="2400" dirty="0" err="1"/>
              <a:t>các</a:t>
            </a:r>
            <a:r>
              <a:rPr lang="vi-VN" sz="2400" dirty="0"/>
              <a:t> khoa thi tăng, </a:t>
            </a:r>
            <a:r>
              <a:rPr lang="vi-VN" sz="2400" dirty="0" err="1"/>
              <a:t>số</a:t>
            </a:r>
            <a:r>
              <a:rPr lang="vi-VN" sz="2400" dirty="0"/>
              <a:t> </a:t>
            </a:r>
            <a:r>
              <a:rPr lang="vi-VN" sz="2400" dirty="0" err="1"/>
              <a:t>người</a:t>
            </a:r>
            <a:r>
              <a:rPr lang="vi-VN" sz="2400" dirty="0"/>
              <a:t> </a:t>
            </a:r>
            <a:r>
              <a:rPr lang="vi-VN" sz="2400" dirty="0" err="1"/>
              <a:t>đỗ</a:t>
            </a:r>
            <a:r>
              <a:rPr lang="vi-VN" sz="2400" dirty="0"/>
              <a:t> </a:t>
            </a:r>
            <a:r>
              <a:rPr lang="vi-VN" sz="2400" dirty="0" err="1"/>
              <a:t>đạt</a:t>
            </a:r>
            <a:r>
              <a:rPr lang="vi-VN" sz="2400" dirty="0"/>
              <a:t> </a:t>
            </a:r>
            <a:r>
              <a:rPr lang="vi-VN" sz="2400" dirty="0" err="1"/>
              <a:t>rất</a:t>
            </a:r>
            <a:r>
              <a:rPr lang="vi-VN" sz="2400" dirty="0"/>
              <a:t> </a:t>
            </a:r>
            <a:r>
              <a:rPr lang="vi-VN" sz="2400" dirty="0" err="1"/>
              <a:t>lớn</a:t>
            </a:r>
            <a:r>
              <a:rPr lang="vi-VN" sz="2400" dirty="0"/>
              <a:t>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 sơ, quy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Năm 1484 :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6" grpId="0"/>
      <p:bldP spid="15" grpId="0" build="p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Văn Miếu Quốc Tử Giám - Di tích văn hóa lịch sử tại Hà Nội - Vntrip.vn">
            <a:extLst>
              <a:ext uri="{FF2B5EF4-FFF2-40B4-BE49-F238E27FC236}">
                <a16:creationId xmlns:a16="http://schemas.microsoft.com/office/drawing/2014/main" id="{FC284837-4C10-30CD-13AE-B574028FE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08" y="-35441"/>
            <a:ext cx="4072162" cy="28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hàng trai nghèo ăn vụng hụt trạng nguyên vì… kiêu ngạo">
            <a:extLst>
              <a:ext uri="{FF2B5EF4-FFF2-40B4-BE49-F238E27FC236}">
                <a16:creationId xmlns:a16="http://schemas.microsoft.com/office/drawing/2014/main" id="{AF48B16D-D3B5-6BAF-0456-DF82A848F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819" y="-35440"/>
            <a:ext cx="4827181" cy="28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82 bia Tiến sĩ tại Văn Miếu - Quốc Tử Giám được công nhận là Bảo vật quốc  gia">
            <a:extLst>
              <a:ext uri="{FF2B5EF4-FFF2-40B4-BE49-F238E27FC236}">
                <a16:creationId xmlns:a16="http://schemas.microsoft.com/office/drawing/2014/main" id="{FBF59BEC-9832-A4AB-AE4F-C1BD8B8D2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033" y="2782844"/>
            <a:ext cx="5472223" cy="236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53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F8AC82E-3886-F6CB-D5D6-96AEC02CA478}"/>
              </a:ext>
            </a:extLst>
          </p:cNvPr>
          <p:cNvSpPr txBox="1"/>
          <p:nvPr/>
        </p:nvSpPr>
        <p:spPr>
          <a:xfrm>
            <a:off x="1146995" y="888740"/>
            <a:ext cx="723337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t"/>
            <a:r>
              <a:rPr lang="vi-VN" sz="2800" dirty="0"/>
              <a:t>- Văn </a:t>
            </a:r>
            <a:r>
              <a:rPr lang="vi-VN" sz="2800" dirty="0" err="1"/>
              <a:t>học</a:t>
            </a:r>
            <a:r>
              <a:rPr lang="vi-VN" sz="2800" dirty="0"/>
              <a:t> dân gian </a:t>
            </a:r>
            <a:r>
              <a:rPr lang="vi-VN" sz="2800" dirty="0" err="1"/>
              <a:t>tiếp</a:t>
            </a:r>
            <a:r>
              <a:rPr lang="vi-VN" sz="2800" dirty="0"/>
              <a:t> </a:t>
            </a:r>
            <a:r>
              <a:rPr lang="vi-VN" sz="2800" dirty="0" err="1"/>
              <a:t>tục</a:t>
            </a:r>
            <a:r>
              <a:rPr lang="vi-VN" sz="2800" dirty="0"/>
              <a:t> </a:t>
            </a:r>
            <a:r>
              <a:rPr lang="vi-VN" sz="2800" dirty="0" err="1"/>
              <a:t>phát</a:t>
            </a:r>
            <a:r>
              <a:rPr lang="vi-VN" sz="2800" dirty="0"/>
              <a:t> </a:t>
            </a:r>
            <a:r>
              <a:rPr lang="vi-VN" sz="2800" dirty="0" err="1"/>
              <a:t>triển</a:t>
            </a:r>
            <a:r>
              <a:rPr lang="vi-VN" sz="2800" dirty="0"/>
              <a:t> </a:t>
            </a:r>
            <a:r>
              <a:rPr lang="vi-VN" sz="2800" dirty="0" err="1"/>
              <a:t>và</a:t>
            </a:r>
            <a:r>
              <a:rPr lang="vi-VN" sz="2800" dirty="0"/>
              <a:t> </a:t>
            </a:r>
            <a:r>
              <a:rPr lang="vi-VN" sz="2800" dirty="0" err="1"/>
              <a:t>đạt</a:t>
            </a:r>
            <a:r>
              <a:rPr lang="vi-VN" sz="2800" dirty="0"/>
              <a:t> </a:t>
            </a:r>
            <a:r>
              <a:rPr lang="vi-VN" sz="2800" dirty="0" err="1"/>
              <a:t>nhiều</a:t>
            </a:r>
            <a:r>
              <a:rPr lang="vi-VN" sz="2800" dirty="0"/>
              <a:t> </a:t>
            </a:r>
            <a:r>
              <a:rPr lang="vi-VN" sz="2800" dirty="0" err="1"/>
              <a:t>thành</a:t>
            </a:r>
            <a:r>
              <a:rPr lang="vi-VN" sz="2800" dirty="0"/>
              <a:t> </a:t>
            </a:r>
            <a:r>
              <a:rPr lang="vi-VN" sz="2800" dirty="0" err="1"/>
              <a:t>tựu</a:t>
            </a:r>
            <a:r>
              <a:rPr lang="vi-VN" sz="2800" dirty="0"/>
              <a:t>.</a:t>
            </a:r>
          </a:p>
          <a:p>
            <a:pPr algn="just" fontAlgn="t"/>
            <a:r>
              <a:rPr lang="vi-VN" sz="2400" dirty="0"/>
              <a:t>-</a:t>
            </a:r>
            <a:r>
              <a:rPr lang="vi-VN" sz="2800" dirty="0"/>
              <a:t> </a:t>
            </a:r>
            <a:r>
              <a:rPr lang="vi-VN" sz="2800" dirty="0" err="1"/>
              <a:t>Hàng</a:t>
            </a:r>
            <a:r>
              <a:rPr lang="vi-VN" sz="2800" dirty="0"/>
              <a:t> </a:t>
            </a:r>
            <a:r>
              <a:rPr lang="vi-VN" sz="2800" dirty="0" err="1"/>
              <a:t>loạt</a:t>
            </a:r>
            <a:r>
              <a:rPr lang="vi-VN" sz="2800" dirty="0"/>
              <a:t> </a:t>
            </a:r>
            <a:r>
              <a:rPr lang="vi-VN" sz="2800" dirty="0" err="1"/>
              <a:t>bài</a:t>
            </a:r>
            <a:r>
              <a:rPr lang="vi-VN" sz="2800" dirty="0"/>
              <a:t> thơ, </a:t>
            </a:r>
            <a:r>
              <a:rPr lang="vi-VN" sz="2800" dirty="0" err="1"/>
              <a:t>hịch</a:t>
            </a:r>
            <a:r>
              <a:rPr lang="vi-VN" sz="2800" dirty="0"/>
              <a:t>, </a:t>
            </a:r>
            <a:r>
              <a:rPr lang="vi-VN" sz="2800" dirty="0" err="1"/>
              <a:t>phú</a:t>
            </a:r>
            <a:r>
              <a:rPr lang="vi-VN" sz="2800" dirty="0"/>
              <a:t> </a:t>
            </a:r>
            <a:r>
              <a:rPr lang="vi-VN" sz="2800" dirty="0" err="1"/>
              <a:t>nổi</a:t>
            </a:r>
            <a:r>
              <a:rPr lang="vi-VN" sz="2800" dirty="0"/>
              <a:t> </a:t>
            </a:r>
            <a:r>
              <a:rPr lang="vi-VN" sz="2800" dirty="0" err="1"/>
              <a:t>tiếng</a:t>
            </a:r>
            <a:r>
              <a:rPr lang="vi-VN" sz="2800" dirty="0"/>
              <a:t> như “ Nam </a:t>
            </a:r>
            <a:r>
              <a:rPr lang="vi-VN" sz="2800" dirty="0" err="1"/>
              <a:t>quốc</a:t>
            </a:r>
            <a:r>
              <a:rPr lang="vi-VN" sz="2800" dirty="0"/>
              <a:t> Sơn </a:t>
            </a:r>
            <a:r>
              <a:rPr lang="vi-VN" sz="2800" dirty="0" err="1"/>
              <a:t>Hà</a:t>
            </a:r>
            <a:r>
              <a:rPr lang="vi-VN" sz="2800" dirty="0"/>
              <a:t>”, “</a:t>
            </a:r>
            <a:r>
              <a:rPr lang="vi-VN" sz="2800" dirty="0" err="1"/>
              <a:t>Hịch</a:t>
            </a:r>
            <a:r>
              <a:rPr lang="vi-VN" sz="2800" dirty="0"/>
              <a:t> </a:t>
            </a:r>
            <a:r>
              <a:rPr lang="vi-VN" sz="2800" dirty="0" err="1"/>
              <a:t>tướng</a:t>
            </a:r>
            <a:r>
              <a:rPr lang="vi-VN" sz="2800" dirty="0"/>
              <a:t> </a:t>
            </a:r>
            <a:r>
              <a:rPr lang="vi-VN" sz="2800" dirty="0" err="1"/>
              <a:t>sĩ</a:t>
            </a:r>
            <a:r>
              <a:rPr lang="vi-VN" sz="2800" dirty="0"/>
              <a:t>”, “</a:t>
            </a:r>
            <a:r>
              <a:rPr lang="vi-VN" sz="2800" dirty="0" err="1"/>
              <a:t>Bạch</a:t>
            </a:r>
            <a:r>
              <a:rPr lang="vi-VN" sz="2800" dirty="0"/>
              <a:t> </a:t>
            </a:r>
            <a:r>
              <a:rPr lang="vi-VN" sz="2800" dirty="0" err="1"/>
              <a:t>Đằng</a:t>
            </a:r>
            <a:r>
              <a:rPr lang="vi-VN" sz="2800" dirty="0"/>
              <a:t> giang </a:t>
            </a:r>
            <a:r>
              <a:rPr lang="vi-VN" sz="2800" dirty="0" err="1"/>
              <a:t>phú</a:t>
            </a:r>
            <a:r>
              <a:rPr lang="vi-VN" sz="2800" dirty="0"/>
              <a:t>”, “</a:t>
            </a:r>
            <a:r>
              <a:rPr lang="vi-VN" sz="2800" dirty="0" err="1"/>
              <a:t>Bình</a:t>
            </a:r>
            <a:r>
              <a:rPr lang="vi-VN" sz="2800" dirty="0"/>
              <a:t> Ngô </a:t>
            </a:r>
            <a:r>
              <a:rPr lang="vi-VN" sz="2800" dirty="0" err="1"/>
              <a:t>đại</a:t>
            </a:r>
            <a:r>
              <a:rPr lang="vi-VN" sz="2800" dirty="0"/>
              <a:t> </a:t>
            </a:r>
            <a:r>
              <a:rPr lang="vi-VN" sz="2800" dirty="0" err="1"/>
              <a:t>cáo</a:t>
            </a:r>
            <a:r>
              <a:rPr lang="vi-VN" sz="2800" dirty="0"/>
              <a:t>”...</a:t>
            </a:r>
          </a:p>
          <a:p>
            <a:pPr algn="just" fontAlgn="t"/>
            <a:r>
              <a:rPr lang="vi-VN" sz="2800" dirty="0"/>
              <a:t>- Văn thơ </a:t>
            </a:r>
            <a:r>
              <a:rPr lang="vi-VN" sz="2800" dirty="0" err="1"/>
              <a:t>chữ</a:t>
            </a:r>
            <a:r>
              <a:rPr lang="vi-VN" sz="2800" dirty="0"/>
              <a:t> Nôm </a:t>
            </a:r>
            <a:r>
              <a:rPr lang="vi-VN" sz="2800" dirty="0" err="1"/>
              <a:t>xuất</a:t>
            </a:r>
            <a:r>
              <a:rPr lang="vi-VN" sz="2800" dirty="0"/>
              <a:t> </a:t>
            </a:r>
            <a:r>
              <a:rPr lang="vi-VN" sz="2800" dirty="0" err="1"/>
              <a:t>hiện</a:t>
            </a:r>
            <a:r>
              <a:rPr lang="vi-VN" sz="2800" dirty="0"/>
              <a:t>: Quốc âm thi </a:t>
            </a:r>
            <a:r>
              <a:rPr lang="vi-VN" sz="2800" dirty="0" err="1"/>
              <a:t>tập</a:t>
            </a:r>
            <a:r>
              <a:rPr lang="vi-VN" sz="2800" dirty="0"/>
              <a:t>, </a:t>
            </a:r>
            <a:r>
              <a:rPr lang="vi-VN" sz="2800" dirty="0" err="1"/>
              <a:t>Hồng</a:t>
            </a:r>
            <a:r>
              <a:rPr lang="vi-VN" sz="2800" dirty="0"/>
              <a:t> </a:t>
            </a:r>
            <a:r>
              <a:rPr lang="vi-VN" sz="2800" dirty="0" err="1"/>
              <a:t>Đức</a:t>
            </a:r>
            <a:r>
              <a:rPr lang="vi-VN" sz="2800" dirty="0"/>
              <a:t> thi </a:t>
            </a:r>
            <a:r>
              <a:rPr lang="vi-VN" sz="2800" dirty="0" err="1"/>
              <a:t>tập</a:t>
            </a:r>
            <a:endParaRPr lang="vi-VN" sz="2800" dirty="0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81807E6-D87A-6E3C-E82A-ACFAE40A12A6}"/>
              </a:ext>
            </a:extLst>
          </p:cNvPr>
          <p:cNvSpPr txBox="1"/>
          <p:nvPr/>
        </p:nvSpPr>
        <p:spPr>
          <a:xfrm>
            <a:off x="1384770" y="182284"/>
            <a:ext cx="699559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100" cap="all" dirty="0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*  CÁC THÀNH TỰU VĂN HỌC, NGHỆ THUẬT Ở CÁC THẾ KỈ XI – XV</a:t>
            </a:r>
          </a:p>
        </p:txBody>
      </p:sp>
    </p:spTree>
    <p:extLst>
      <p:ext uri="{BB962C8B-B14F-4D97-AF65-F5344CB8AC3E}">
        <p14:creationId xmlns:p14="http://schemas.microsoft.com/office/powerpoint/2010/main" val="409507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 txBox="1">
            <a:spLocks noGrp="1"/>
          </p:cNvSpPr>
          <p:nvPr>
            <p:ph type="ctrTitle"/>
          </p:nvPr>
        </p:nvSpPr>
        <p:spPr>
          <a:xfrm>
            <a:off x="762220" y="499811"/>
            <a:ext cx="7223051" cy="19900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Đặc điểm : </a:t>
            </a:r>
            <a:b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Thể hiện tinh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yêu nước, tự hào dân tộc. </a:t>
            </a:r>
            <a:b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Ca ngợi những chiến công oai hùng, cảnh đẹp của quê hương đất nước.</a:t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Google Shape;147;p29"/>
          <p:cNvSpPr txBox="1">
            <a:spLocks noGrp="1"/>
          </p:cNvSpPr>
          <p:nvPr>
            <p:ph type="subTitle" idx="1"/>
          </p:nvPr>
        </p:nvSpPr>
        <p:spPr>
          <a:xfrm>
            <a:off x="443242" y="37808"/>
            <a:ext cx="2548051" cy="5781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Văn học : </a:t>
            </a:r>
            <a:endParaRPr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9" name="Google Shape;117;p26">
            <a:extLst>
              <a:ext uri="{FF2B5EF4-FFF2-40B4-BE49-F238E27FC236}">
                <a16:creationId xmlns:a16="http://schemas.microsoft.com/office/drawing/2014/main" id="{229C4926-9593-460C-ABCF-8D6CE3A6D23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5823" y="37809"/>
            <a:ext cx="1538176" cy="1599606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148;p29">
            <a:extLst>
              <a:ext uri="{FF2B5EF4-FFF2-40B4-BE49-F238E27FC236}">
                <a16:creationId xmlns:a16="http://schemas.microsoft.com/office/drawing/2014/main" id="{AB5BBCFE-EA52-4AF1-8593-E61DE5C650DF}"/>
              </a:ext>
            </a:extLst>
          </p:cNvPr>
          <p:cNvSpPr txBox="1">
            <a:spLocks/>
          </p:cNvSpPr>
          <p:nvPr/>
        </p:nvSpPr>
        <p:spPr>
          <a:xfrm>
            <a:off x="762220" y="4528207"/>
            <a:ext cx="2923822" cy="46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800" b="0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Hịch tướng sĩ </a:t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Tư Liệu Lịch Sử - Người Kể Sử">
            <a:extLst>
              <a:ext uri="{FF2B5EF4-FFF2-40B4-BE49-F238E27FC236}">
                <a16:creationId xmlns:a16="http://schemas.microsoft.com/office/drawing/2014/main" id="{DAAD3B64-30A8-4637-B89A-968994EB0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89" y="2746580"/>
            <a:ext cx="3838221" cy="187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3" name="Google Shape;148;p29">
            <a:extLst>
              <a:ext uri="{FF2B5EF4-FFF2-40B4-BE49-F238E27FC236}">
                <a16:creationId xmlns:a16="http://schemas.microsoft.com/office/drawing/2014/main" id="{40285F3D-33F6-4715-8020-4392D4F46164}"/>
              </a:ext>
            </a:extLst>
          </p:cNvPr>
          <p:cNvSpPr txBox="1">
            <a:spLocks/>
          </p:cNvSpPr>
          <p:nvPr/>
        </p:nvSpPr>
        <p:spPr>
          <a:xfrm>
            <a:off x="5183556" y="4616857"/>
            <a:ext cx="2923822" cy="46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800" b="0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Bạch Đằng Giang phú</a:t>
            </a: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陳明宗詠藤江 | Trần Minh Tông vịnh Đằng Giang">
            <a:extLst>
              <a:ext uri="{FF2B5EF4-FFF2-40B4-BE49-F238E27FC236}">
                <a16:creationId xmlns:a16="http://schemas.microsoft.com/office/drawing/2014/main" id="{30B33F52-B165-4685-B58A-00FD14EA3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420" y="2763653"/>
            <a:ext cx="3958486" cy="186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986BE14-274F-FF31-B98D-0EC8940082C9}"/>
              </a:ext>
            </a:extLst>
          </p:cNvPr>
          <p:cNvSpPr txBox="1"/>
          <p:nvPr/>
        </p:nvSpPr>
        <p:spPr>
          <a:xfrm>
            <a:off x="633189" y="514030"/>
            <a:ext cx="722305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tiêu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Hịch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Giang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...</a:t>
            </a:r>
            <a:b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XV, văn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Nôm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triên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  <p:bldP spid="332" grpId="0"/>
      <p:bldP spid="333" grpId="0"/>
      <p:bldP spid="3" grpId="0"/>
      <p:bldP spid="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6"/>
          <p:cNvSpPr txBox="1">
            <a:spLocks noGrp="1"/>
          </p:cNvSpPr>
          <p:nvPr>
            <p:ph type="title"/>
          </p:nvPr>
        </p:nvSpPr>
        <p:spPr>
          <a:xfrm>
            <a:off x="567377" y="-115616"/>
            <a:ext cx="3249880" cy="6252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Nghệ thuật : </a:t>
            </a:r>
            <a:endParaRPr sz="3600" b="1" i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6" name="Google Shape;456;p36"/>
          <p:cNvSpPr txBox="1">
            <a:spLocks noGrp="1"/>
          </p:cNvSpPr>
          <p:nvPr>
            <p:ph type="subTitle" idx="4294967295"/>
          </p:nvPr>
        </p:nvSpPr>
        <p:spPr>
          <a:xfrm flipH="1">
            <a:off x="1014092" y="494929"/>
            <a:ext cx="7905697" cy="22828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+ Điêu khắc : gồm những công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trình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chạm khắc, trang trí ảnh hưởng của Phật giáo và Nho giáo, song vẫn mang những nét độc đáo riêng.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+ Nghệ thuật sân khấu ca, múa, nhạc : mang đậm tính dân gian truyền thống.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vi-VN" sz="2000" dirty="0">
              <a:solidFill>
                <a:schemeClr val="dk1"/>
              </a:solidFill>
              <a:latin typeface="Times New Roman" panose="02020603050405020304" pitchFamily="18" charset="0"/>
              <a:ea typeface="Livvic"/>
              <a:cs typeface="Times New Roman" panose="02020603050405020304" pitchFamily="18" charset="0"/>
              <a:sym typeface="Livvic"/>
            </a:endParaRPr>
          </a:p>
        </p:txBody>
      </p:sp>
      <p:pic>
        <p:nvPicPr>
          <p:cNvPr id="6146" name="Picture 2" descr="Hoàng Thành Thăng Long - Điểm du lịch không thể bỏ qua khi tới Hà Nội">
            <a:extLst>
              <a:ext uri="{FF2B5EF4-FFF2-40B4-BE49-F238E27FC236}">
                <a16:creationId xmlns:a16="http://schemas.microsoft.com/office/drawing/2014/main" id="{7B831CF5-3648-4DEB-A211-5B866F360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6" y="3066649"/>
            <a:ext cx="2949680" cy="170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Google Shape;456;p36">
            <a:extLst>
              <a:ext uri="{FF2B5EF4-FFF2-40B4-BE49-F238E27FC236}">
                <a16:creationId xmlns:a16="http://schemas.microsoft.com/office/drawing/2014/main" id="{3862BB05-C8DC-49D9-99E5-18F449A64E4B}"/>
              </a:ext>
            </a:extLst>
          </p:cNvPr>
          <p:cNvSpPr txBox="1">
            <a:spLocks/>
          </p:cNvSpPr>
          <p:nvPr/>
        </p:nvSpPr>
        <p:spPr>
          <a:xfrm flipH="1">
            <a:off x="348381" y="4708640"/>
            <a:ext cx="2919784" cy="470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 Light"/>
              <a:buChar char="●"/>
              <a:defRPr sz="18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ivvic Light"/>
              <a:buChar char="■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9pPr>
          </a:lstStyle>
          <a:p>
            <a:pPr marL="0" indent="0" algn="ctr">
              <a:lnSpc>
                <a:spcPct val="100000"/>
              </a:lnSpc>
              <a:buFont typeface="Livvic Light"/>
              <a:buNone/>
            </a:pPr>
            <a:r>
              <a:rPr lang="vi-VN" sz="20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Thành Thăng Long </a:t>
            </a:r>
          </a:p>
        </p:txBody>
      </p:sp>
      <p:pic>
        <p:nvPicPr>
          <p:cNvPr id="6148" name="Picture 4" descr="Gốm thời Lý Trần: Giai đoạn vàng của gốm Việt Nam">
            <a:extLst>
              <a:ext uri="{FF2B5EF4-FFF2-40B4-BE49-F238E27FC236}">
                <a16:creationId xmlns:a16="http://schemas.microsoft.com/office/drawing/2014/main" id="{F9176972-90A6-4C7B-9345-7A94E2600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560" y="3007852"/>
            <a:ext cx="2822222" cy="184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Google Shape;456;p36">
            <a:extLst>
              <a:ext uri="{FF2B5EF4-FFF2-40B4-BE49-F238E27FC236}">
                <a16:creationId xmlns:a16="http://schemas.microsoft.com/office/drawing/2014/main" id="{2EAD7C79-16B7-4C5D-990E-2DC0EB14BDAB}"/>
              </a:ext>
            </a:extLst>
          </p:cNvPr>
          <p:cNvSpPr txBox="1">
            <a:spLocks/>
          </p:cNvSpPr>
          <p:nvPr/>
        </p:nvSpPr>
        <p:spPr>
          <a:xfrm flipH="1">
            <a:off x="3718605" y="4774920"/>
            <a:ext cx="1576752" cy="470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 Light"/>
              <a:buChar char="●"/>
              <a:defRPr sz="18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ivvic Light"/>
              <a:buChar char="■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9pPr>
          </a:lstStyle>
          <a:p>
            <a:pPr marL="0" indent="0" algn="ctr">
              <a:lnSpc>
                <a:spcPct val="100000"/>
              </a:lnSpc>
              <a:buFont typeface="Livvic Light"/>
              <a:buNone/>
            </a:pPr>
            <a:r>
              <a:rPr lang="vi-VN" sz="20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Gốm sứ</a:t>
            </a:r>
          </a:p>
        </p:txBody>
      </p:sp>
      <p:sp>
        <p:nvSpPr>
          <p:cNvPr id="28" name="Google Shape;456;p36">
            <a:extLst>
              <a:ext uri="{FF2B5EF4-FFF2-40B4-BE49-F238E27FC236}">
                <a16:creationId xmlns:a16="http://schemas.microsoft.com/office/drawing/2014/main" id="{BA0B18A1-1E62-465D-9F63-0A37D8B0E07E}"/>
              </a:ext>
            </a:extLst>
          </p:cNvPr>
          <p:cNvSpPr txBox="1">
            <a:spLocks/>
          </p:cNvSpPr>
          <p:nvPr/>
        </p:nvSpPr>
        <p:spPr>
          <a:xfrm flipH="1">
            <a:off x="7016662" y="4765293"/>
            <a:ext cx="1149609" cy="470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 Light"/>
              <a:buChar char="●"/>
              <a:defRPr sz="18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ivvic Light"/>
              <a:buChar char="■"/>
              <a:defRPr sz="1400" b="0" i="0" u="none" strike="noStrike" cap="none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9pPr>
          </a:lstStyle>
          <a:p>
            <a:pPr marL="0" indent="0" algn="ctr">
              <a:lnSpc>
                <a:spcPct val="100000"/>
              </a:lnSpc>
              <a:buFont typeface="Livvic Light"/>
              <a:buNone/>
            </a:pPr>
            <a:r>
              <a:rPr lang="vi-VN" sz="20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Chèo </a:t>
            </a:r>
          </a:p>
        </p:txBody>
      </p:sp>
      <p:pic>
        <p:nvPicPr>
          <p:cNvPr id="6150" name="Picture 6" descr="Bảo tồn nghệ thuật chèo truyền thống: Hồi sinh không ...">
            <a:extLst>
              <a:ext uri="{FF2B5EF4-FFF2-40B4-BE49-F238E27FC236}">
                <a16:creationId xmlns:a16="http://schemas.microsoft.com/office/drawing/2014/main" id="{C15477B3-4E58-493A-92F8-5EED79429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955" y="3007851"/>
            <a:ext cx="2805666" cy="184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3646F6D-01E9-51F7-C435-680C1A95EBCB}"/>
              </a:ext>
            </a:extLst>
          </p:cNvPr>
          <p:cNvSpPr txBox="1"/>
          <p:nvPr/>
        </p:nvSpPr>
        <p:spPr>
          <a:xfrm>
            <a:off x="1014092" y="-12570"/>
            <a:ext cx="796697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                       -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Thành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tựu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: 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+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Kiến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trúc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phát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triển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chủ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yếu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ở giai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đoạn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Lý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Trần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Hồ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thế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kỉ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X –XV theo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hướng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Phật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giáo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gồm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: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chùa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tháp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đền</a:t>
            </a:r>
            <a:r>
              <a:rPr lang="vi-VN" sz="2800" dirty="0"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. 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+ Bên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cạnh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đó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còn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những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công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trình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kiến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trúc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ảnh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hưởng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của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Nho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giáo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: cung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điện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,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thành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quách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, </a:t>
            </a:r>
            <a:r>
              <a:rPr lang="vi-VN" sz="2800" dirty="0" err="1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thành</a:t>
            </a:r>
            <a:r>
              <a:rPr lang="vi-VN" sz="2800" dirty="0">
                <a:solidFill>
                  <a:schemeClr val="dk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Thăng Long.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94D77AF-40F9-D877-4C84-E64AD22EBEF3}"/>
              </a:ext>
            </a:extLst>
          </p:cNvPr>
          <p:cNvSpPr txBox="1"/>
          <p:nvPr/>
        </p:nvSpPr>
        <p:spPr>
          <a:xfrm>
            <a:off x="3815527" y="471095"/>
            <a:ext cx="17219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vi-VN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vi-VN" sz="3000" dirty="0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2634FB3-A3B6-2048-35F5-E5DBDE14ECEC}"/>
              </a:ext>
            </a:extLst>
          </p:cNvPr>
          <p:cNvSpPr txBox="1"/>
          <p:nvPr/>
        </p:nvSpPr>
        <p:spPr>
          <a:xfrm>
            <a:off x="1019160" y="1263805"/>
            <a:ext cx="71056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700" b="1" i="1" dirty="0"/>
              <a:t>SỰ PHÁT TRIỂN TÔN GIÁO CỦA HÀ NỘI TỪ THẾ KỶ X - XV</a:t>
            </a:r>
            <a:endParaRPr lang="en-US" sz="2700" b="1" i="1" dirty="0"/>
          </a:p>
        </p:txBody>
      </p:sp>
    </p:spTree>
    <p:extLst>
      <p:ext uri="{BB962C8B-B14F-4D97-AF65-F5344CB8AC3E}">
        <p14:creationId xmlns:p14="http://schemas.microsoft.com/office/powerpoint/2010/main" val="353914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209189F9-5905-3AB2-0B87-E2A19EECF74E}"/>
              </a:ext>
            </a:extLst>
          </p:cNvPr>
          <p:cNvSpPr txBox="1"/>
          <p:nvPr/>
        </p:nvSpPr>
        <p:spPr>
          <a:xfrm>
            <a:off x="1384991" y="3429"/>
            <a:ext cx="722576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t"/>
            <a:r>
              <a:rPr lang="vi-VN" sz="2100" dirty="0"/>
              <a:t>- </a:t>
            </a:r>
            <a:r>
              <a:rPr lang="vi-VN" sz="2100" dirty="0" err="1"/>
              <a:t>Nhiều</a:t>
            </a:r>
            <a:r>
              <a:rPr lang="vi-VN" sz="2100" dirty="0"/>
              <a:t> công </a:t>
            </a:r>
            <a:r>
              <a:rPr lang="vi-VN" sz="2100" dirty="0" err="1"/>
              <a:t>trình</a:t>
            </a:r>
            <a:r>
              <a:rPr lang="vi-VN" sz="2100" dirty="0"/>
              <a:t> </a:t>
            </a:r>
            <a:r>
              <a:rPr lang="vi-VN" sz="2100" dirty="0" err="1"/>
              <a:t>nghệ</a:t>
            </a:r>
            <a:r>
              <a:rPr lang="vi-VN" sz="2100" dirty="0"/>
              <a:t> </a:t>
            </a:r>
            <a:r>
              <a:rPr lang="vi-VN" sz="2100" dirty="0" err="1"/>
              <a:t>thuật</a:t>
            </a:r>
            <a:r>
              <a:rPr lang="vi-VN" sz="2100" dirty="0"/>
              <a:t> </a:t>
            </a:r>
            <a:r>
              <a:rPr lang="vi-VN" sz="2100" dirty="0" err="1"/>
              <a:t>Phật</a:t>
            </a:r>
            <a:r>
              <a:rPr lang="vi-VN" sz="2100" dirty="0"/>
              <a:t> </a:t>
            </a:r>
            <a:r>
              <a:rPr lang="vi-VN" sz="2100" dirty="0" err="1"/>
              <a:t>giáo</a:t>
            </a:r>
            <a:r>
              <a:rPr lang="vi-VN" sz="2100" dirty="0"/>
              <a:t> </a:t>
            </a:r>
            <a:r>
              <a:rPr lang="vi-VN" sz="2100" dirty="0" err="1"/>
              <a:t>được</a:t>
            </a:r>
            <a:r>
              <a:rPr lang="vi-VN" sz="2100" dirty="0"/>
              <a:t> xây </a:t>
            </a:r>
            <a:r>
              <a:rPr lang="vi-VN" sz="2100" dirty="0" err="1"/>
              <a:t>dựng</a:t>
            </a:r>
            <a:r>
              <a:rPr lang="vi-VN" sz="2100" dirty="0"/>
              <a:t> ở </a:t>
            </a:r>
            <a:r>
              <a:rPr lang="vi-VN" sz="2100" dirty="0" err="1"/>
              <a:t>khắp</a:t>
            </a:r>
            <a:r>
              <a:rPr lang="vi-VN" sz="2100" dirty="0"/>
              <a:t> </a:t>
            </a:r>
            <a:r>
              <a:rPr lang="vi-VN" sz="2100" dirty="0" err="1"/>
              <a:t>mọi</a:t>
            </a:r>
            <a:r>
              <a:rPr lang="vi-VN" sz="2100" dirty="0"/>
              <a:t> nơi: </a:t>
            </a:r>
            <a:r>
              <a:rPr lang="vi-VN" sz="2100" dirty="0" err="1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chùa</a:t>
            </a:r>
            <a:r>
              <a:rPr lang="vi-VN" sz="21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vi-VN" sz="2100" dirty="0" err="1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Một</a:t>
            </a:r>
            <a:r>
              <a:rPr lang="vi-VN" sz="21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vi-VN" sz="2100" dirty="0" err="1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Cột</a:t>
            </a:r>
            <a:r>
              <a:rPr lang="vi-VN" sz="2100" dirty="0">
                <a:solidFill>
                  <a:srgbClr val="FF0000"/>
                </a:solidFill>
              </a:rPr>
              <a:t>, </a:t>
            </a:r>
            <a:r>
              <a:rPr lang="vi-VN" sz="2100" dirty="0" err="1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chùa</a:t>
            </a:r>
            <a:r>
              <a:rPr lang="vi-VN" sz="2100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Dâu</a:t>
            </a:r>
            <a:r>
              <a:rPr lang="vi-VN" sz="2100" dirty="0">
                <a:solidFill>
                  <a:srgbClr val="FF0000"/>
                </a:solidFill>
              </a:rPr>
              <a:t>, </a:t>
            </a:r>
            <a:r>
              <a:rPr lang="vi-VN" sz="2100" dirty="0" err="1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chùa</a:t>
            </a:r>
            <a:r>
              <a:rPr lang="vi-VN" sz="2100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vi-VN" sz="2100" dirty="0" err="1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Phật</a:t>
            </a:r>
            <a:r>
              <a:rPr lang="vi-VN" sz="2100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vi-VN" sz="2100" dirty="0" err="1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Tích</a:t>
            </a:r>
            <a:r>
              <a:rPr lang="vi-VN" sz="2100" dirty="0">
                <a:solidFill>
                  <a:srgbClr val="FF0000"/>
                </a:solidFill>
              </a:rPr>
              <a:t>, </a:t>
            </a:r>
            <a:r>
              <a:rPr lang="vi-VN" sz="2100" dirty="0" err="1">
                <a:solidFill>
                  <a:srgbClr val="FF0000"/>
                </a:solidFill>
              </a:rPr>
              <a:t>tháp</a:t>
            </a:r>
            <a:r>
              <a:rPr lang="vi-VN" sz="2100" dirty="0">
                <a:solidFill>
                  <a:srgbClr val="FF0000"/>
                </a:solidFill>
              </a:rPr>
              <a:t> </a:t>
            </a:r>
            <a:r>
              <a:rPr lang="vi-VN" sz="2100" dirty="0" err="1">
                <a:solidFill>
                  <a:srgbClr val="FF0000"/>
                </a:solidFill>
              </a:rPr>
              <a:t>Báo</a:t>
            </a:r>
            <a:r>
              <a:rPr lang="vi-VN" sz="2100" dirty="0">
                <a:solidFill>
                  <a:srgbClr val="FF0000"/>
                </a:solidFill>
              </a:rPr>
              <a:t> Thiên, </a:t>
            </a:r>
            <a:r>
              <a:rPr lang="vi-VN" sz="2100" dirty="0" err="1">
                <a:solidFill>
                  <a:srgbClr val="FF0000"/>
                </a:solidFill>
              </a:rPr>
              <a:t>tháp</a:t>
            </a:r>
            <a:r>
              <a:rPr lang="vi-VN" sz="2100" dirty="0">
                <a:solidFill>
                  <a:srgbClr val="FF0000"/>
                </a:solidFill>
              </a:rPr>
              <a:t> </a:t>
            </a:r>
            <a:r>
              <a:rPr lang="vi-VN" sz="2100" dirty="0" err="1">
                <a:solidFill>
                  <a:srgbClr val="FF0000"/>
                </a:solidFill>
              </a:rPr>
              <a:t>Phổ</a:t>
            </a:r>
            <a:r>
              <a:rPr lang="vi-VN" sz="2100" dirty="0">
                <a:solidFill>
                  <a:srgbClr val="FF0000"/>
                </a:solidFill>
              </a:rPr>
              <a:t> Minh, chuông Quy </a:t>
            </a:r>
            <a:r>
              <a:rPr lang="vi-VN" sz="2100" dirty="0" err="1">
                <a:solidFill>
                  <a:srgbClr val="FF0000"/>
                </a:solidFill>
              </a:rPr>
              <a:t>Điền</a:t>
            </a:r>
            <a:r>
              <a:rPr lang="vi-VN" sz="2100" dirty="0">
                <a:solidFill>
                  <a:srgbClr val="FF0000"/>
                </a:solidFill>
              </a:rPr>
              <a:t>,...</a:t>
            </a:r>
          </a:p>
        </p:txBody>
      </p:sp>
      <p:pic>
        <p:nvPicPr>
          <p:cNvPr id="5" name="Picture 4" descr="https://www.vietfuntravel.com.vn/image/data/Ha-Noi/Chua-mot-cot/Gioi-thieu-doi-net-ve-lich-su-chua-mot-cot-ha-noi-01.jpg">
            <a:extLst>
              <a:ext uri="{FF2B5EF4-FFF2-40B4-BE49-F238E27FC236}">
                <a16:creationId xmlns:a16="http://schemas.microsoft.com/office/drawing/2014/main" id="{ADE4A539-8C3C-8473-2C78-7C22416D3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291" y="1023908"/>
            <a:ext cx="6606074" cy="401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B65A81D-1CB6-9902-15F1-FD024E279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974" y="1061488"/>
            <a:ext cx="6606073" cy="405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ùa Phật Tích">
            <a:extLst>
              <a:ext uri="{FF2B5EF4-FFF2-40B4-BE49-F238E27FC236}">
                <a16:creationId xmlns:a16="http://schemas.microsoft.com/office/drawing/2014/main" id="{E7DD4A3D-EDE0-50B6-FB56-7CE9E8386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513" y="1068807"/>
            <a:ext cx="6606074" cy="401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ùa Phật Tích">
            <a:extLst>
              <a:ext uri="{FF2B5EF4-FFF2-40B4-BE49-F238E27FC236}">
                <a16:creationId xmlns:a16="http://schemas.microsoft.com/office/drawing/2014/main" id="{8F517B2B-1DD8-524F-845C-90EFF6649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656" y="1071132"/>
            <a:ext cx="6606073" cy="405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ùa Phật Tích">
            <a:extLst>
              <a:ext uri="{FF2B5EF4-FFF2-40B4-BE49-F238E27FC236}">
                <a16:creationId xmlns:a16="http://schemas.microsoft.com/office/drawing/2014/main" id="{6B5A98A7-8CC9-4378-DE2A-9FA6A31B9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055" y="1074681"/>
            <a:ext cx="6606073" cy="412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1.bp.blogspot.com/-0H841s7gxP8/XrPKmNHjM1I/AAAAAAAAkcE/B3IKEUbkup8FK2rvoo0cqXQ-gixV0784QCLcBGAsYHQ/s1600/Hinh-anh-Ho-Guom%2B%252815%2529.jpg">
            <a:extLst>
              <a:ext uri="{FF2B5EF4-FFF2-40B4-BE49-F238E27FC236}">
                <a16:creationId xmlns:a16="http://schemas.microsoft.com/office/drawing/2014/main" id="{85EDE315-7EF3-3294-2B69-AC54AAAA3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974" y="1125782"/>
            <a:ext cx="6771437" cy="405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hùa tháp Phổ Minh | Tripzone">
            <a:extLst>
              <a:ext uri="{FF2B5EF4-FFF2-40B4-BE49-F238E27FC236}">
                <a16:creationId xmlns:a16="http://schemas.microsoft.com/office/drawing/2014/main" id="{9962C29F-1FF5-9180-7969-A76E4B494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336" y="1057468"/>
            <a:ext cx="6809075" cy="408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ồn Việt - CHUÔNG QUY ĐIỀN - 1 TRONG “AN NAM TỨ ĐẠI KHÍ” Chuông Quy Điền  được đúc trong lần sửa lại chùa Diên Hựu (chùa Một Cột, Hà Nội) vào">
            <a:extLst>
              <a:ext uri="{FF2B5EF4-FFF2-40B4-BE49-F238E27FC236}">
                <a16:creationId xmlns:a16="http://schemas.microsoft.com/office/drawing/2014/main" id="{1367CA7A-6329-329B-7ABF-3C3E7733C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819" y="1023909"/>
            <a:ext cx="3474918" cy="412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ồi hộp khi bị mượn chuông quý">
            <a:extLst>
              <a:ext uri="{FF2B5EF4-FFF2-40B4-BE49-F238E27FC236}">
                <a16:creationId xmlns:a16="http://schemas.microsoft.com/office/drawing/2014/main" id="{9185CD02-4BA3-174F-F110-6A3855820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010" y="1057468"/>
            <a:ext cx="3445581" cy="409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Những quả chuông kì dị trong lịch sử Việt Nam">
            <a:extLst>
              <a:ext uri="{FF2B5EF4-FFF2-40B4-BE49-F238E27FC236}">
                <a16:creationId xmlns:a16="http://schemas.microsoft.com/office/drawing/2014/main" id="{9068D980-68C2-1870-4ED4-202694749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503" y="1210400"/>
            <a:ext cx="6714669" cy="393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04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Troupe+theatrale+de+Nam-Di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480" y="355600"/>
            <a:ext cx="3801691" cy="201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http://images.siphubacha.multiply.com/image/nWnYm6OJFrVxT8laSzM8Yg/photos/1M/orig/161/L28.jpg?et=YvwxqBmOCv7MZ6ewtU6nXg&amp;nmid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38" y="2358290"/>
            <a:ext cx="3441605" cy="1969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http://image.qdnd.vn/Upload/hoangha/2012/9/3/51014992012090321273239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157" y="356486"/>
            <a:ext cx="3801691" cy="3971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6186848" y="4328221"/>
            <a:ext cx="2081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1800" b="0" dirty="0" err="1"/>
              <a:t>Múa</a:t>
            </a:r>
            <a:r>
              <a:rPr lang="pt-BR" altLang="en-US" sz="1800" b="0" dirty="0"/>
              <a:t> </a:t>
            </a:r>
            <a:r>
              <a:rPr lang="pt-BR" altLang="en-US" sz="1800" b="0" dirty="0" err="1"/>
              <a:t>rối</a:t>
            </a:r>
            <a:r>
              <a:rPr lang="pt-BR" altLang="en-US" sz="1800" b="0" dirty="0"/>
              <a:t> </a:t>
            </a:r>
            <a:r>
              <a:rPr lang="pt-BR" altLang="en-US" sz="1800" b="0" dirty="0" err="1"/>
              <a:t>nước</a:t>
            </a:r>
            <a:r>
              <a:rPr lang="pt-BR" altLang="en-US" sz="1800" b="0" dirty="0"/>
              <a:t> .</a:t>
            </a:r>
          </a:p>
        </p:txBody>
      </p:sp>
      <p:sp>
        <p:nvSpPr>
          <p:cNvPr id="7" name="Footer Placeholder 14"/>
          <p:cNvSpPr txBox="1">
            <a:spLocks/>
          </p:cNvSpPr>
          <p:nvPr/>
        </p:nvSpPr>
        <p:spPr bwMode="auto">
          <a:xfrm rot="5400000" flipV="1">
            <a:off x="7251863" y="2816723"/>
            <a:ext cx="2400300" cy="34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numCol="1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1pPr>
            <a:lvl2pPr marL="557213" marR="0" lvl="1" indent="-214313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2pPr>
            <a:lvl3pPr marL="857250" marR="0" lvl="2" indent="-17145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3pPr>
            <a:lvl4pPr marL="1200150" marR="0" lvl="3" indent="-17145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4pPr>
            <a:lvl5pPr marL="1543050" marR="0" lvl="4" indent="-17145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5pPr>
            <a:lvl6pPr marL="1885950" marR="0" lvl="5" indent="-1714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6pPr>
            <a:lvl7pPr marL="2228850" marR="0" lvl="6" indent="-1714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7pPr>
            <a:lvl8pPr marL="2571750" marR="0" lvl="7" indent="-1714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8pPr>
            <a:lvl9pPr marL="2914650" marR="0" lvl="8" indent="-1714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9pPr>
          </a:lstStyle>
          <a:p>
            <a:pPr eaLnBrk="1" hangingPunct="1"/>
            <a:r>
              <a:rPr lang="vi-VN" altLang="en-US" dirty="0">
                <a:solidFill>
                  <a:schemeClr val="tx2"/>
                </a:solidFill>
              </a:rPr>
              <a:t>Trương Minh </a:t>
            </a:r>
            <a:r>
              <a:rPr lang="vi-VN" altLang="en-US" dirty="0" err="1">
                <a:solidFill>
                  <a:schemeClr val="tx2"/>
                </a:solidFill>
              </a:rPr>
              <a:t>Đức</a:t>
            </a:r>
            <a:endParaRPr lang="vi-VN" altLang="en-US" dirty="0">
              <a:solidFill>
                <a:schemeClr val="tx2"/>
              </a:solidFill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6141173" y="4326553"/>
            <a:ext cx="20443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1800" b="0" dirty="0" err="1"/>
              <a:t>Tuồng</a:t>
            </a:r>
            <a:r>
              <a:rPr lang="pt-BR" altLang="en-US" sz="1800" b="0" dirty="0"/>
              <a:t>, </a:t>
            </a:r>
            <a:r>
              <a:rPr lang="pt-BR" altLang="en-US" sz="1800" b="0" dirty="0" err="1"/>
              <a:t>chèo</a:t>
            </a:r>
            <a:endParaRPr lang="en-US" altLang="en-US" sz="1800" dirty="0"/>
          </a:p>
        </p:txBody>
      </p:sp>
      <p:pic>
        <p:nvPicPr>
          <p:cNvPr id="9" name="Picture 2" descr="http://connect24h.vn/uploads/FCKeditor/ca%20mu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230" y="-7257"/>
            <a:ext cx="3882570" cy="2579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125297869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121" y="2571750"/>
            <a:ext cx="3717782" cy="214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869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11" name="Rectangle 7"/>
          <p:cNvSpPr>
            <a:spLocks noChangeArrowheads="1"/>
          </p:cNvSpPr>
          <p:nvPr/>
        </p:nvSpPr>
        <p:spPr bwMode="auto">
          <a:xfrm>
            <a:off x="1976848" y="41448"/>
            <a:ext cx="57950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0" dirty="0">
                <a:solidFill>
                  <a:srgbClr val="FF0000"/>
                </a:solidFill>
              </a:rPr>
              <a:t>- </a:t>
            </a:r>
            <a:r>
              <a:rPr lang="en-US" altLang="en-US" sz="2800" b="0" dirty="0" err="1">
                <a:solidFill>
                  <a:srgbClr val="FF0000"/>
                </a:solidFill>
              </a:rPr>
              <a:t>Âm</a:t>
            </a:r>
            <a:r>
              <a:rPr lang="en-US" altLang="en-US" sz="2800" b="0" dirty="0">
                <a:solidFill>
                  <a:srgbClr val="FF0000"/>
                </a:solidFill>
              </a:rPr>
              <a:t> </a:t>
            </a:r>
            <a:r>
              <a:rPr lang="en-US" altLang="en-US" sz="2800" b="0" dirty="0" err="1">
                <a:solidFill>
                  <a:srgbClr val="FF0000"/>
                </a:solidFill>
              </a:rPr>
              <a:t>nhạc</a:t>
            </a:r>
            <a:r>
              <a:rPr lang="en-US" altLang="en-US" sz="2800" b="0" dirty="0">
                <a:solidFill>
                  <a:srgbClr val="FF0000"/>
                </a:solidFill>
              </a:rPr>
              <a:t> </a:t>
            </a:r>
            <a:r>
              <a:rPr lang="en-US" altLang="en-US" sz="2800" b="0" dirty="0" err="1">
                <a:solidFill>
                  <a:srgbClr val="FF0000"/>
                </a:solidFill>
              </a:rPr>
              <a:t>phát</a:t>
            </a:r>
            <a:r>
              <a:rPr lang="en-US" altLang="en-US" sz="2800" b="0" dirty="0">
                <a:solidFill>
                  <a:srgbClr val="FF0000"/>
                </a:solidFill>
              </a:rPr>
              <a:t> </a:t>
            </a:r>
            <a:r>
              <a:rPr lang="en-US" altLang="en-US" sz="2800" b="0" dirty="0" err="1">
                <a:solidFill>
                  <a:srgbClr val="FF0000"/>
                </a:solidFill>
              </a:rPr>
              <a:t>triển</a:t>
            </a:r>
            <a:r>
              <a:rPr lang="en-US" altLang="en-US" sz="2800" b="0" dirty="0">
                <a:solidFill>
                  <a:srgbClr val="FF0000"/>
                </a:solidFill>
              </a:rPr>
              <a:t> </a:t>
            </a:r>
            <a:r>
              <a:rPr lang="en-US" altLang="en-US" sz="2800" b="0" dirty="0" err="1">
                <a:solidFill>
                  <a:srgbClr val="FF0000"/>
                </a:solidFill>
              </a:rPr>
              <a:t>với</a:t>
            </a:r>
            <a:r>
              <a:rPr lang="en-US" altLang="en-US" sz="2800" b="0" dirty="0">
                <a:solidFill>
                  <a:srgbClr val="FF0000"/>
                </a:solidFill>
              </a:rPr>
              <a:t> </a:t>
            </a:r>
            <a:r>
              <a:rPr lang="en-US" altLang="en-US" sz="2800" b="0" dirty="0" err="1">
                <a:solidFill>
                  <a:srgbClr val="FF0000"/>
                </a:solidFill>
              </a:rPr>
              <a:t>các</a:t>
            </a:r>
            <a:r>
              <a:rPr lang="en-US" altLang="en-US" sz="2800" b="0" dirty="0">
                <a:solidFill>
                  <a:srgbClr val="FF0000"/>
                </a:solidFill>
              </a:rPr>
              <a:t> </a:t>
            </a:r>
            <a:r>
              <a:rPr lang="en-US" altLang="en-US" sz="2800" b="0" dirty="0" err="1">
                <a:solidFill>
                  <a:srgbClr val="FF0000"/>
                </a:solidFill>
              </a:rPr>
              <a:t>nhạc</a:t>
            </a:r>
            <a:r>
              <a:rPr lang="en-US" altLang="en-US" sz="2800" b="0" dirty="0">
                <a:solidFill>
                  <a:srgbClr val="FF0000"/>
                </a:solidFill>
              </a:rPr>
              <a:t> </a:t>
            </a:r>
            <a:r>
              <a:rPr lang="en-US" altLang="en-US" sz="2800" b="0" dirty="0" err="1">
                <a:solidFill>
                  <a:srgbClr val="FF0000"/>
                </a:solidFill>
              </a:rPr>
              <a:t>cụ</a:t>
            </a:r>
            <a:r>
              <a:rPr lang="en-US" altLang="en-US" sz="1500" b="0" dirty="0"/>
              <a:t>:</a:t>
            </a:r>
            <a:endParaRPr lang="vi-VN" altLang="en-US" sz="1500" b="0" dirty="0"/>
          </a:p>
        </p:txBody>
      </p:sp>
      <p:pic>
        <p:nvPicPr>
          <p:cNvPr id="17" name="Picture 8" descr="http://img1-photo.apps.zing.vn/upload/original/2010/10/17/13/04/12872954691242294380_574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72" y="1041991"/>
            <a:ext cx="1660922" cy="217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1185773" y="3322915"/>
            <a:ext cx="11302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3600" b="0" dirty="0"/>
              <a:t>T</a:t>
            </a:r>
            <a:r>
              <a:rPr lang="en-US" altLang="en-US" sz="3600" b="0" dirty="0" err="1"/>
              <a:t>iêu</a:t>
            </a:r>
            <a:r>
              <a:rPr lang="en-US" altLang="en-US" sz="3600" b="0" dirty="0"/>
              <a:t> </a:t>
            </a:r>
            <a:endParaRPr lang="en-US" altLang="en-US" sz="3600" dirty="0"/>
          </a:p>
        </p:txBody>
      </p:sp>
      <p:pic>
        <p:nvPicPr>
          <p:cNvPr id="20" name="Picture 10" descr="http://media.lamsao.com/Thumbnail/ExtraLarge/Resources/CommunityUpload/trangbh/07012013/images/flu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577" y="3311947"/>
            <a:ext cx="2445046" cy="138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2869292" y="4620280"/>
            <a:ext cx="11003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0" dirty="0"/>
              <a:t> </a:t>
            </a:r>
            <a:r>
              <a:rPr lang="vi-VN" altLang="en-US" sz="2800" b="0" dirty="0"/>
              <a:t>S</a:t>
            </a:r>
            <a:r>
              <a:rPr lang="en-US" altLang="en-US" sz="2800" b="0" dirty="0" err="1"/>
              <a:t>áo</a:t>
            </a:r>
            <a:endParaRPr lang="en-US" altLang="en-US" sz="2800" dirty="0"/>
          </a:p>
        </p:txBody>
      </p:sp>
      <p:pic>
        <p:nvPicPr>
          <p:cNvPr id="22" name="Picture 5" descr="Dan_nguy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8740">
            <a:off x="3657322" y="584622"/>
            <a:ext cx="1261814" cy="27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2536032" y="1312073"/>
            <a:ext cx="17668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0" dirty="0" err="1"/>
              <a:t>Đàn</a:t>
            </a:r>
            <a:r>
              <a:rPr lang="en-US" altLang="en-US" sz="2800" b="0" dirty="0"/>
              <a:t> </a:t>
            </a:r>
            <a:r>
              <a:rPr lang="en-US" altLang="en-US" sz="2800" b="0" dirty="0" err="1"/>
              <a:t>cầm</a:t>
            </a:r>
            <a:endParaRPr lang="en-US" altLang="en-US" sz="2800" b="0" dirty="0">
              <a:latin typeface="Arial" panose="020B0604020202020204" pitchFamily="34" charset="0"/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6937719" y="2571750"/>
            <a:ext cx="20433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2800" b="0" dirty="0" err="1"/>
              <a:t>Đ</a:t>
            </a:r>
            <a:r>
              <a:rPr lang="en-US" altLang="en-US" sz="2800" b="0" dirty="0" err="1"/>
              <a:t>àn</a:t>
            </a:r>
            <a:r>
              <a:rPr lang="en-US" altLang="en-US" sz="2800" b="0" dirty="0"/>
              <a:t> </a:t>
            </a:r>
            <a:r>
              <a:rPr lang="en-US" altLang="en-US" sz="2800" b="0" dirty="0" err="1"/>
              <a:t>tranh</a:t>
            </a:r>
            <a:endParaRPr lang="en-US" altLang="en-US" sz="2800" dirty="0"/>
          </a:p>
        </p:txBody>
      </p:sp>
      <p:pic>
        <p:nvPicPr>
          <p:cNvPr id="26" name="Picture 3" descr="Tcom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882" y="3034907"/>
            <a:ext cx="3145517" cy="139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2"/>
          <p:cNvSpPr>
            <a:spLocks noChangeArrowheads="1"/>
          </p:cNvSpPr>
          <p:nvPr/>
        </p:nvSpPr>
        <p:spPr bwMode="auto">
          <a:xfrm>
            <a:off x="6054208" y="4491785"/>
            <a:ext cx="17670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2800" b="0" dirty="0" err="1"/>
              <a:t>T</a:t>
            </a:r>
            <a:r>
              <a:rPr lang="en-US" altLang="en-US" sz="2800" b="0" dirty="0" err="1"/>
              <a:t>rống</a:t>
            </a:r>
            <a:r>
              <a:rPr lang="en-US" altLang="en-US" sz="2800" b="0" dirty="0"/>
              <a:t> </a:t>
            </a:r>
            <a:r>
              <a:rPr lang="en-US" altLang="en-US" sz="2800" b="0" dirty="0" err="1"/>
              <a:t>cơm</a:t>
            </a:r>
            <a:endParaRPr lang="en-US" altLang="en-US" sz="2800" dirty="0"/>
          </a:p>
        </p:txBody>
      </p:sp>
      <p:pic>
        <p:nvPicPr>
          <p:cNvPr id="30740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608" y="552660"/>
            <a:ext cx="3145517" cy="204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84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1" grpId="0"/>
      <p:bldP spid="19" grpId="0"/>
      <p:bldP spid="21" grpId="0"/>
      <p:bldP spid="23" grpId="0"/>
      <p:bldP spid="25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0"/>
          <p:cNvSpPr txBox="1">
            <a:spLocks noGrp="1"/>
          </p:cNvSpPr>
          <p:nvPr>
            <p:ph type="title"/>
          </p:nvPr>
        </p:nvSpPr>
        <p:spPr>
          <a:xfrm>
            <a:off x="1007895" y="-105703"/>
            <a:ext cx="4584832" cy="7812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Khoa </a:t>
            </a:r>
            <a:r>
              <a:rPr 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sz="3600" b="1" i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3" name="Google Shape;684;p40">
            <a:extLst>
              <a:ext uri="{FF2B5EF4-FFF2-40B4-BE49-F238E27FC236}">
                <a16:creationId xmlns:a16="http://schemas.microsoft.com/office/drawing/2014/main" id="{23C21CE4-0ABB-4E77-83B9-19FC9D412B37}"/>
              </a:ext>
            </a:extLst>
          </p:cNvPr>
          <p:cNvSpPr txBox="1">
            <a:spLocks/>
          </p:cNvSpPr>
          <p:nvPr/>
        </p:nvSpPr>
        <p:spPr>
          <a:xfrm>
            <a:off x="1007895" y="525775"/>
            <a:ext cx="7838393" cy="2132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dressed"/>
              <a:buNone/>
              <a:defRPr sz="3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dressed"/>
              <a:buNone/>
              <a:defRPr sz="3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dressed"/>
              <a:buNone/>
              <a:defRPr sz="3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dressed"/>
              <a:buNone/>
              <a:defRPr sz="3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dressed"/>
              <a:buNone/>
              <a:defRPr sz="3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dressed"/>
              <a:buNone/>
              <a:defRPr sz="3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dressed"/>
              <a:buNone/>
              <a:defRPr sz="3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dressed"/>
              <a:buNone/>
              <a:defRPr sz="3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dressed"/>
              <a:buNone/>
              <a:defRPr sz="3000" b="0" i="0" u="none" strike="noStrike" cap="none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pPr algn="l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Địa lý : Dư địa chí, Hoàng Đức bản đồ</a:t>
            </a:r>
          </a:p>
          <a:p>
            <a:pPr algn="l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Quân sự : Bình thư yếu lược</a:t>
            </a:r>
          </a:p>
          <a:p>
            <a:pPr algn="l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Chính trị : Thiên Nam dư hạ</a:t>
            </a:r>
          </a:p>
          <a:p>
            <a:pPr algn="l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Toán học : Đại thành toàn pháp (Lương Thế Vinh), Lập thành toán pháp (Vũ Hữu)</a:t>
            </a:r>
          </a:p>
          <a:p>
            <a:pPr algn="l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Kĩ thuật : chế tạo súng thần cơ, thuyền chiến có lầu. </a:t>
            </a:r>
          </a:p>
        </p:txBody>
      </p:sp>
      <p:pic>
        <p:nvPicPr>
          <p:cNvPr id="185" name="Google Shape;1226;p45">
            <a:extLst>
              <a:ext uri="{FF2B5EF4-FFF2-40B4-BE49-F238E27FC236}">
                <a16:creationId xmlns:a16="http://schemas.microsoft.com/office/drawing/2014/main" id="{497AC1A2-82FE-42D7-958F-D90E1438AC9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4249" y="0"/>
            <a:ext cx="2371411" cy="1779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Chùa Một Cột biểu tượng nghìn năm văn hiến giữa Thủ đô">
            <a:extLst>
              <a:ext uri="{FF2B5EF4-FFF2-40B4-BE49-F238E27FC236}">
                <a16:creationId xmlns:a16="http://schemas.microsoft.com/office/drawing/2014/main" id="{2248B2A1-F6CA-4D56-A851-E31C111AC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99" y="3236430"/>
            <a:ext cx="3780960" cy="185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hùa Dâu">
            <a:extLst>
              <a:ext uri="{FF2B5EF4-FFF2-40B4-BE49-F238E27FC236}">
                <a16:creationId xmlns:a16="http://schemas.microsoft.com/office/drawing/2014/main" id="{A50DAB77-90AA-4C5A-A036-D4F563210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242" y="3289282"/>
            <a:ext cx="3864650" cy="174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DD927F05-1534-28A1-CB53-0AD978B1FFF3}"/>
              </a:ext>
            </a:extLst>
          </p:cNvPr>
          <p:cNvSpPr txBox="1"/>
          <p:nvPr/>
        </p:nvSpPr>
        <p:spPr>
          <a:xfrm>
            <a:off x="1174044" y="582130"/>
            <a:ext cx="527532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l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(Lê Văn Hưu) </a:t>
            </a:r>
          </a:p>
          <a:p>
            <a:pPr algn="l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Lam Sơn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2" descr="http://www.sinhviendulich.net/wp-content/uploads/2010/08/dai-viet-su-ky-toan-th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76" y="930852"/>
            <a:ext cx="2140384" cy="305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Rectangle 12"/>
          <p:cNvSpPr>
            <a:spLocks noChangeArrowheads="1"/>
          </p:cNvSpPr>
          <p:nvPr/>
        </p:nvSpPr>
        <p:spPr bwMode="auto">
          <a:xfrm>
            <a:off x="1410752" y="54805"/>
            <a:ext cx="20056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dirty="0"/>
              <a:t>- </a:t>
            </a:r>
            <a:r>
              <a:rPr lang="pt-BR" altLang="en-US" sz="2800" dirty="0" err="1"/>
              <a:t>Về</a:t>
            </a:r>
            <a:r>
              <a:rPr lang="pt-BR" altLang="en-US" sz="2800" dirty="0"/>
              <a:t> </a:t>
            </a:r>
            <a:r>
              <a:rPr lang="pt-BR" altLang="en-US" sz="2800" dirty="0" err="1"/>
              <a:t>sử</a:t>
            </a:r>
            <a:r>
              <a:rPr lang="pt-BR" altLang="en-US" sz="2800" dirty="0"/>
              <a:t> </a:t>
            </a:r>
            <a:r>
              <a:rPr lang="pt-BR" altLang="en-US" sz="2800" dirty="0" err="1"/>
              <a:t>học</a:t>
            </a:r>
            <a:r>
              <a:rPr lang="pt-BR" altLang="en-US" sz="2800" dirty="0"/>
              <a:t>:</a:t>
            </a:r>
            <a:endParaRPr lang="vi-VN" altLang="en-US" sz="2800" dirty="0"/>
          </a:p>
        </p:txBody>
      </p:sp>
      <p:pic>
        <p:nvPicPr>
          <p:cNvPr id="34832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772" y="930852"/>
            <a:ext cx="2106631" cy="305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6129927" y="85583"/>
            <a:ext cx="1790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b="0" dirty="0"/>
              <a:t>-</a:t>
            </a:r>
            <a:r>
              <a:rPr lang="pt-BR" altLang="en-US" sz="2800" dirty="0"/>
              <a:t> Về địa lí:</a:t>
            </a:r>
            <a:endParaRPr lang="vi-VN" altLang="en-US" sz="2800" dirty="0"/>
          </a:p>
        </p:txBody>
      </p:sp>
      <p:pic>
        <p:nvPicPr>
          <p:cNvPr id="21" name="Picture 8" descr="http://images.yume.vn/blog/200912/21/170535012613808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98" y="900633"/>
            <a:ext cx="2168587" cy="307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" descr="http://t1.gstatic.com/images?q=tbn:ANd9GcSo7Sa1pw8RD0S21OUFvECoF6TofTwOPgdBiRkQi5aCbOtxzLBPw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185" y="890561"/>
            <a:ext cx="2266815" cy="309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644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ChangeArrowheads="1"/>
          </p:cNvSpPr>
          <p:nvPr/>
        </p:nvSpPr>
        <p:spPr bwMode="auto">
          <a:xfrm>
            <a:off x="2960115" y="51524"/>
            <a:ext cx="21579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b="0" dirty="0"/>
              <a:t>-</a:t>
            </a:r>
            <a:r>
              <a:rPr lang="pt-BR" altLang="en-US" sz="2800" dirty="0"/>
              <a:t>Về quân sự:</a:t>
            </a:r>
            <a:endParaRPr lang="vi-VN" altLang="en-US" sz="2800" dirty="0"/>
          </a:p>
        </p:txBody>
      </p:sp>
      <p:pic>
        <p:nvPicPr>
          <p:cNvPr id="6" name="Picture 2" descr="http://thuvien247.net/hinhanh-164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563" y="754051"/>
            <a:ext cx="3175812" cy="4142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66" y="754051"/>
            <a:ext cx="3637302" cy="4076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6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538" y="978195"/>
            <a:ext cx="3105122" cy="360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170414" y="173295"/>
            <a:ext cx="22772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b="0" dirty="0"/>
              <a:t>-</a:t>
            </a:r>
            <a:r>
              <a:rPr lang="pt-BR" altLang="en-US" sz="2800" dirty="0"/>
              <a:t>Về </a:t>
            </a:r>
            <a:r>
              <a:rPr lang="pt-BR" altLang="en-US" sz="2800" dirty="0" err="1"/>
              <a:t>Toán</a:t>
            </a:r>
            <a:r>
              <a:rPr lang="pt-BR" altLang="en-US" sz="2800" dirty="0"/>
              <a:t> </a:t>
            </a:r>
            <a:r>
              <a:rPr lang="pt-BR" altLang="en-US" sz="2800" dirty="0" err="1"/>
              <a:t>học</a:t>
            </a:r>
            <a:endParaRPr lang="vi-VN" altLang="en-US" sz="1800" dirty="0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404" y="978194"/>
            <a:ext cx="3205163" cy="3600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33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ChangeArrowheads="1"/>
          </p:cNvSpPr>
          <p:nvPr/>
        </p:nvSpPr>
        <p:spPr bwMode="auto">
          <a:xfrm>
            <a:off x="1517217" y="31705"/>
            <a:ext cx="22220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b="0" dirty="0"/>
              <a:t>-</a:t>
            </a:r>
            <a:r>
              <a:rPr lang="pt-BR" altLang="en-US" sz="2800" dirty="0"/>
              <a:t>Về Kĩ thuật:</a:t>
            </a:r>
            <a:endParaRPr lang="vi-VN" altLang="en-US" sz="2800" dirty="0"/>
          </a:p>
        </p:txBody>
      </p:sp>
      <p:pic>
        <p:nvPicPr>
          <p:cNvPr id="37891" name="Picture 2" descr="http://2.bp.blogspot.com/_VKnT_69MOXo/S_MtzMwgLAI/AAAAAAAAWEQ/Iw_dh_e_k1M/s400/sung-than-c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57" y="1861759"/>
            <a:ext cx="3959817" cy="279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1095874" y="4681835"/>
            <a:ext cx="78886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400" b="0" dirty="0" err="1"/>
              <a:t>Súng</a:t>
            </a:r>
            <a:r>
              <a:rPr lang="pt-BR" altLang="en-US" sz="2400" b="0" dirty="0"/>
              <a:t> </a:t>
            </a:r>
            <a:r>
              <a:rPr lang="pt-BR" altLang="en-US" sz="2400" b="0" dirty="0" err="1"/>
              <a:t>thần</a:t>
            </a:r>
            <a:r>
              <a:rPr lang="pt-BR" altLang="en-US" sz="2400" b="0" dirty="0"/>
              <a:t> </a:t>
            </a:r>
            <a:r>
              <a:rPr lang="pt-BR" altLang="en-US" sz="2400" b="0" dirty="0" err="1"/>
              <a:t>cơ</a:t>
            </a:r>
            <a:r>
              <a:rPr lang="pt-BR" altLang="en-US" sz="2400" b="0" dirty="0"/>
              <a:t> </a:t>
            </a:r>
            <a:r>
              <a:rPr lang="pt-BR" altLang="en-US" sz="2400" b="0" dirty="0" err="1"/>
              <a:t>và</a:t>
            </a:r>
            <a:r>
              <a:rPr lang="pt-BR" altLang="en-US" sz="2400" b="0" dirty="0"/>
              <a:t> </a:t>
            </a:r>
            <a:r>
              <a:rPr lang="pt-BR" altLang="en-US" sz="2400" b="0" dirty="0" err="1"/>
              <a:t>thuyền</a:t>
            </a:r>
            <a:r>
              <a:rPr lang="pt-BR" altLang="en-US" sz="2400" b="0" dirty="0"/>
              <a:t> </a:t>
            </a:r>
            <a:r>
              <a:rPr lang="pt-BR" altLang="en-US" sz="2400" b="0" dirty="0" err="1"/>
              <a:t>chiến</a:t>
            </a:r>
            <a:r>
              <a:rPr lang="pt-BR" altLang="en-US" sz="2400" b="0" dirty="0"/>
              <a:t> </a:t>
            </a:r>
            <a:r>
              <a:rPr lang="pt-BR" altLang="en-US" sz="2400" b="0" dirty="0" err="1"/>
              <a:t>của</a:t>
            </a:r>
            <a:r>
              <a:rPr lang="pt-BR" altLang="en-US" sz="2400" b="0" dirty="0"/>
              <a:t> </a:t>
            </a:r>
            <a:r>
              <a:rPr lang="pt-BR" altLang="en-US" sz="2400" b="0" dirty="0" err="1"/>
              <a:t>Hồ</a:t>
            </a:r>
            <a:r>
              <a:rPr lang="pt-BR" altLang="en-US" sz="2400" b="0" dirty="0"/>
              <a:t> Nguyên </a:t>
            </a:r>
            <a:r>
              <a:rPr lang="pt-BR" altLang="en-US" sz="2400" b="0" dirty="0" err="1"/>
              <a:t>Trừng</a:t>
            </a:r>
            <a:r>
              <a:rPr lang="pt-BR" altLang="en-US" sz="2400" b="0" dirty="0"/>
              <a:t> (TK XV)</a:t>
            </a:r>
            <a:endParaRPr lang="vi-VN" altLang="en-US" sz="2400" b="0" dirty="0"/>
          </a:p>
        </p:txBody>
      </p:sp>
      <p:pic>
        <p:nvPicPr>
          <p:cNvPr id="37893" name="Picture 4" descr="http://www.gdtd.vn/dataimages/201006/original/images370539_vuaraqu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74" y="2409991"/>
            <a:ext cx="4678326" cy="225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 descr="http://files.myopera.com/valuable/blog/Dien_kinh_thien-1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460" y="0"/>
            <a:ext cx="4326540" cy="240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Rectangle 3"/>
          <p:cNvSpPr>
            <a:spLocks noChangeArrowheads="1"/>
          </p:cNvSpPr>
          <p:nvPr/>
        </p:nvSpPr>
        <p:spPr bwMode="auto">
          <a:xfrm>
            <a:off x="1179989" y="946732"/>
            <a:ext cx="36374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b="0" dirty="0"/>
              <a:t>Kinh thành Thăng Long</a:t>
            </a:r>
            <a:endParaRPr lang="vi-VN" alt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36684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701DCE-D7F9-48A1-97DF-148A970C1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1594" y="56443"/>
            <a:ext cx="2073542" cy="583963"/>
          </a:xfrm>
        </p:spPr>
        <p:txBody>
          <a:bodyPr>
            <a:normAutofit fontScale="90000"/>
          </a:bodyPr>
          <a:lstStyle/>
          <a:p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" name="Google Shape;378;p33"/>
          <p:cNvSpPr txBox="1">
            <a:spLocks noGrp="1"/>
          </p:cNvSpPr>
          <p:nvPr>
            <p:ph type="subTitle" idx="4294967295"/>
          </p:nvPr>
        </p:nvSpPr>
        <p:spPr>
          <a:xfrm>
            <a:off x="1339702" y="690691"/>
            <a:ext cx="7337425" cy="33226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8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Tôn giáo nào không được du nhập vào nước ta từ thời Bắc thuộc?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A.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Nho giáo                             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B.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Đạo giáo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C.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Hồi giáo                              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D.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Phật giáo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F738D1-89EB-4369-836B-97D29B80AEA9}"/>
              </a:ext>
            </a:extLst>
          </p:cNvPr>
          <p:cNvSpPr/>
          <p:nvPr/>
        </p:nvSpPr>
        <p:spPr>
          <a:xfrm>
            <a:off x="2176918" y="2406397"/>
            <a:ext cx="559193" cy="5799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Google Shape;1255;p48">
            <a:extLst>
              <a:ext uri="{FF2B5EF4-FFF2-40B4-BE49-F238E27FC236}">
                <a16:creationId xmlns:a16="http://schemas.microsoft.com/office/drawing/2014/main" id="{62F3724F-615C-46EF-A5DA-5BE27CA4D03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7899" y="2986330"/>
            <a:ext cx="5486399" cy="2320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3"/>
          <p:cNvSpPr txBox="1">
            <a:spLocks noGrp="1"/>
          </p:cNvSpPr>
          <p:nvPr>
            <p:ph type="subTitle" idx="4294967295"/>
          </p:nvPr>
        </p:nvSpPr>
        <p:spPr>
          <a:xfrm>
            <a:off x="696686" y="-70304"/>
            <a:ext cx="8142514" cy="33226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2.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1070,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vi-VN" sz="2800" b="1" dirty="0">
              <a:solidFill>
                <a:schemeClr val="tx1"/>
              </a:solidFill>
              <a:latin typeface="Times New Roman" panose="02020603050405020304" pitchFamily="18" charset="0"/>
              <a:ea typeface="Livvic"/>
              <a:cs typeface="Times New Roman" panose="02020603050405020304" pitchFamily="18" charset="0"/>
              <a:sym typeface="Livvic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A.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Chùa Quỳnh Lâm              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B.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Văn Miếu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C.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Chùa Một Cột                    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D.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Thành Thăng Long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F738D1-89EB-4369-836B-97D29B80AEA9}"/>
              </a:ext>
            </a:extLst>
          </p:cNvPr>
          <p:cNvSpPr/>
          <p:nvPr/>
        </p:nvSpPr>
        <p:spPr>
          <a:xfrm>
            <a:off x="5395205" y="645886"/>
            <a:ext cx="613709" cy="61187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oogle Shape;414;p34">
            <a:extLst>
              <a:ext uri="{FF2B5EF4-FFF2-40B4-BE49-F238E27FC236}">
                <a16:creationId xmlns:a16="http://schemas.microsoft.com/office/drawing/2014/main" id="{1F7A9D0A-852F-4427-946E-585E21E0558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6807" b="6799"/>
          <a:stretch/>
        </p:blipFill>
        <p:spPr>
          <a:xfrm>
            <a:off x="130629" y="2315029"/>
            <a:ext cx="9140962" cy="2904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783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8"/>
          <p:cNvSpPr txBox="1">
            <a:spLocks noGrp="1"/>
          </p:cNvSpPr>
          <p:nvPr>
            <p:ph type="ctrTitle"/>
          </p:nvPr>
        </p:nvSpPr>
        <p:spPr>
          <a:xfrm>
            <a:off x="1851475" y="1083228"/>
            <a:ext cx="1383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01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492" name="Google Shape;492;p38"/>
          <p:cNvSpPr txBox="1">
            <a:spLocks noGrp="1"/>
          </p:cNvSpPr>
          <p:nvPr>
            <p:ph type="subTitle" idx="1"/>
          </p:nvPr>
        </p:nvSpPr>
        <p:spPr>
          <a:xfrm>
            <a:off x="4594860" y="1937468"/>
            <a:ext cx="3620600" cy="14301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4" name="Google Shape;494;p38"/>
          <p:cNvSpPr txBox="1">
            <a:spLocks noGrp="1"/>
          </p:cNvSpPr>
          <p:nvPr>
            <p:ph type="ctrTitle" idx="2"/>
          </p:nvPr>
        </p:nvSpPr>
        <p:spPr>
          <a:xfrm>
            <a:off x="5878779" y="1083228"/>
            <a:ext cx="1383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02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488" name="Google Shape;488;p38"/>
          <p:cNvSpPr txBox="1">
            <a:spLocks noGrp="1"/>
          </p:cNvSpPr>
          <p:nvPr>
            <p:ph type="subTitle" idx="3"/>
          </p:nvPr>
        </p:nvSpPr>
        <p:spPr>
          <a:xfrm>
            <a:off x="992112" y="2148586"/>
            <a:ext cx="3274588" cy="9414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6" name="Google Shape;486;p38"/>
          <p:cNvSpPr txBox="1">
            <a:spLocks noGrp="1"/>
          </p:cNvSpPr>
          <p:nvPr>
            <p:ph type="ctrTitle" idx="4"/>
          </p:nvPr>
        </p:nvSpPr>
        <p:spPr>
          <a:xfrm>
            <a:off x="1904527" y="294568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4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6" name="Google Shape;496;p38"/>
          <p:cNvSpPr/>
          <p:nvPr/>
        </p:nvSpPr>
        <p:spPr>
          <a:xfrm>
            <a:off x="930691" y="1798867"/>
            <a:ext cx="3361020" cy="1452539"/>
          </a:xfrm>
          <a:custGeom>
            <a:avLst/>
            <a:gdLst/>
            <a:ahLst/>
            <a:cxnLst/>
            <a:rect l="l" t="t" r="r" b="b"/>
            <a:pathLst>
              <a:path w="17617" h="25786" extrusionOk="0">
                <a:moveTo>
                  <a:pt x="108" y="1"/>
                </a:moveTo>
                <a:lnTo>
                  <a:pt x="95" y="5963"/>
                </a:lnTo>
                <a:cubicBezTo>
                  <a:pt x="95" y="6968"/>
                  <a:pt x="91" y="7953"/>
                  <a:pt x="91" y="8925"/>
                </a:cubicBezTo>
                <a:cubicBezTo>
                  <a:pt x="87" y="9836"/>
                  <a:pt x="79" y="10772"/>
                  <a:pt x="71" y="11719"/>
                </a:cubicBezTo>
                <a:cubicBezTo>
                  <a:pt x="58" y="12655"/>
                  <a:pt x="54" y="13664"/>
                  <a:pt x="54" y="14571"/>
                </a:cubicBezTo>
                <a:lnTo>
                  <a:pt x="54" y="17193"/>
                </a:lnTo>
                <a:cubicBezTo>
                  <a:pt x="54" y="17608"/>
                  <a:pt x="58" y="18018"/>
                  <a:pt x="54" y="18408"/>
                </a:cubicBezTo>
                <a:cubicBezTo>
                  <a:pt x="54" y="18794"/>
                  <a:pt x="50" y="19159"/>
                  <a:pt x="50" y="19536"/>
                </a:cubicBezTo>
                <a:cubicBezTo>
                  <a:pt x="42" y="20287"/>
                  <a:pt x="34" y="21034"/>
                  <a:pt x="26" y="21777"/>
                </a:cubicBezTo>
                <a:cubicBezTo>
                  <a:pt x="21" y="22146"/>
                  <a:pt x="17" y="22519"/>
                  <a:pt x="13" y="22884"/>
                </a:cubicBezTo>
                <a:cubicBezTo>
                  <a:pt x="13" y="23069"/>
                  <a:pt x="9" y="23254"/>
                  <a:pt x="9" y="23434"/>
                </a:cubicBezTo>
                <a:lnTo>
                  <a:pt x="9" y="23935"/>
                </a:lnTo>
                <a:lnTo>
                  <a:pt x="1" y="25724"/>
                </a:lnTo>
                <a:lnTo>
                  <a:pt x="309" y="25724"/>
                </a:lnTo>
                <a:lnTo>
                  <a:pt x="3300" y="25740"/>
                </a:lnTo>
                <a:lnTo>
                  <a:pt x="5179" y="25744"/>
                </a:lnTo>
                <a:lnTo>
                  <a:pt x="7793" y="25761"/>
                </a:lnTo>
                <a:cubicBezTo>
                  <a:pt x="8104" y="25762"/>
                  <a:pt x="8403" y="25763"/>
                  <a:pt x="8692" y="25763"/>
                </a:cubicBezTo>
                <a:cubicBezTo>
                  <a:pt x="9270" y="25763"/>
                  <a:pt x="9806" y="25761"/>
                  <a:pt x="10304" y="25761"/>
                </a:cubicBezTo>
                <a:lnTo>
                  <a:pt x="12294" y="25757"/>
                </a:lnTo>
                <a:cubicBezTo>
                  <a:pt x="12873" y="25757"/>
                  <a:pt x="13447" y="25765"/>
                  <a:pt x="13973" y="25769"/>
                </a:cubicBezTo>
                <a:cubicBezTo>
                  <a:pt x="15027" y="25777"/>
                  <a:pt x="15918" y="25785"/>
                  <a:pt x="16545" y="25785"/>
                </a:cubicBezTo>
                <a:cubicBezTo>
                  <a:pt x="17173" y="25781"/>
                  <a:pt x="17526" y="25769"/>
                  <a:pt x="17563" y="25749"/>
                </a:cubicBezTo>
                <a:cubicBezTo>
                  <a:pt x="17596" y="25728"/>
                  <a:pt x="17317" y="25703"/>
                  <a:pt x="16783" y="25675"/>
                </a:cubicBezTo>
                <a:cubicBezTo>
                  <a:pt x="16246" y="25646"/>
                  <a:pt x="15470" y="25609"/>
                  <a:pt x="14395" y="25572"/>
                </a:cubicBezTo>
                <a:cubicBezTo>
                  <a:pt x="13858" y="25552"/>
                  <a:pt x="13238" y="25535"/>
                  <a:pt x="12528" y="25523"/>
                </a:cubicBezTo>
                <a:cubicBezTo>
                  <a:pt x="11814" y="25511"/>
                  <a:pt x="11059" y="25502"/>
                  <a:pt x="10300" y="25498"/>
                </a:cubicBezTo>
                <a:cubicBezTo>
                  <a:pt x="9541" y="25494"/>
                  <a:pt x="8774" y="25494"/>
                  <a:pt x="8035" y="25486"/>
                </a:cubicBezTo>
                <a:lnTo>
                  <a:pt x="5405" y="25461"/>
                </a:lnTo>
                <a:lnTo>
                  <a:pt x="3481" y="25449"/>
                </a:lnTo>
                <a:lnTo>
                  <a:pt x="420" y="25441"/>
                </a:lnTo>
                <a:lnTo>
                  <a:pt x="276" y="25441"/>
                </a:lnTo>
                <a:lnTo>
                  <a:pt x="280" y="23988"/>
                </a:lnTo>
                <a:cubicBezTo>
                  <a:pt x="284" y="23644"/>
                  <a:pt x="284" y="23328"/>
                  <a:pt x="284" y="22999"/>
                </a:cubicBezTo>
                <a:cubicBezTo>
                  <a:pt x="284" y="22667"/>
                  <a:pt x="288" y="22322"/>
                  <a:pt x="288" y="21965"/>
                </a:cubicBezTo>
                <a:cubicBezTo>
                  <a:pt x="296" y="21243"/>
                  <a:pt x="301" y="20468"/>
                  <a:pt x="309" y="19631"/>
                </a:cubicBezTo>
                <a:cubicBezTo>
                  <a:pt x="313" y="18777"/>
                  <a:pt x="309" y="17903"/>
                  <a:pt x="309" y="17041"/>
                </a:cubicBezTo>
                <a:cubicBezTo>
                  <a:pt x="305" y="16188"/>
                  <a:pt x="301" y="15310"/>
                  <a:pt x="301" y="14411"/>
                </a:cubicBezTo>
                <a:cubicBezTo>
                  <a:pt x="296" y="13517"/>
                  <a:pt x="296" y="12676"/>
                  <a:pt x="305" y="11728"/>
                </a:cubicBezTo>
                <a:cubicBezTo>
                  <a:pt x="309" y="10792"/>
                  <a:pt x="313" y="9803"/>
                  <a:pt x="313" y="8761"/>
                </a:cubicBezTo>
                <a:cubicBezTo>
                  <a:pt x="313" y="7780"/>
                  <a:pt x="309" y="6783"/>
                  <a:pt x="309" y="5774"/>
                </a:cubicBezTo>
                <a:cubicBezTo>
                  <a:pt x="309" y="3964"/>
                  <a:pt x="305" y="2122"/>
                  <a:pt x="301" y="177"/>
                </a:cubicBezTo>
                <a:lnTo>
                  <a:pt x="6858" y="165"/>
                </a:lnTo>
                <a:lnTo>
                  <a:pt x="10321" y="152"/>
                </a:lnTo>
                <a:cubicBezTo>
                  <a:pt x="10468" y="152"/>
                  <a:pt x="10616" y="152"/>
                  <a:pt x="10764" y="152"/>
                </a:cubicBezTo>
                <a:cubicBezTo>
                  <a:pt x="11720" y="152"/>
                  <a:pt x="12691" y="162"/>
                  <a:pt x="13689" y="173"/>
                </a:cubicBezTo>
                <a:cubicBezTo>
                  <a:pt x="14268" y="177"/>
                  <a:pt x="14847" y="177"/>
                  <a:pt x="15454" y="177"/>
                </a:cubicBezTo>
                <a:cubicBezTo>
                  <a:pt x="16061" y="177"/>
                  <a:pt x="16640" y="173"/>
                  <a:pt x="17198" y="165"/>
                </a:cubicBezTo>
                <a:lnTo>
                  <a:pt x="17407" y="165"/>
                </a:lnTo>
                <a:lnTo>
                  <a:pt x="17407" y="193"/>
                </a:lnTo>
                <a:lnTo>
                  <a:pt x="17407" y="370"/>
                </a:lnTo>
                <a:cubicBezTo>
                  <a:pt x="17407" y="489"/>
                  <a:pt x="17411" y="608"/>
                  <a:pt x="17411" y="723"/>
                </a:cubicBezTo>
                <a:cubicBezTo>
                  <a:pt x="17411" y="957"/>
                  <a:pt x="17415" y="1190"/>
                  <a:pt x="17415" y="1416"/>
                </a:cubicBezTo>
                <a:cubicBezTo>
                  <a:pt x="17415" y="1872"/>
                  <a:pt x="17419" y="2319"/>
                  <a:pt x="17415" y="2766"/>
                </a:cubicBezTo>
                <a:cubicBezTo>
                  <a:pt x="17407" y="3792"/>
                  <a:pt x="17399" y="4830"/>
                  <a:pt x="17391" y="5885"/>
                </a:cubicBezTo>
                <a:cubicBezTo>
                  <a:pt x="17386" y="6951"/>
                  <a:pt x="17391" y="7998"/>
                  <a:pt x="17391" y="8970"/>
                </a:cubicBezTo>
                <a:cubicBezTo>
                  <a:pt x="17395" y="9955"/>
                  <a:pt x="17395" y="10866"/>
                  <a:pt x="17395" y="11765"/>
                </a:cubicBezTo>
                <a:cubicBezTo>
                  <a:pt x="17399" y="12712"/>
                  <a:pt x="17399" y="13611"/>
                  <a:pt x="17403" y="14444"/>
                </a:cubicBezTo>
                <a:cubicBezTo>
                  <a:pt x="17407" y="15277"/>
                  <a:pt x="17407" y="16077"/>
                  <a:pt x="17407" y="16783"/>
                </a:cubicBezTo>
                <a:cubicBezTo>
                  <a:pt x="17403" y="17505"/>
                  <a:pt x="17399" y="18219"/>
                  <a:pt x="17395" y="18908"/>
                </a:cubicBezTo>
                <a:cubicBezTo>
                  <a:pt x="17386" y="19598"/>
                  <a:pt x="17386" y="20271"/>
                  <a:pt x="17386" y="20898"/>
                </a:cubicBezTo>
                <a:cubicBezTo>
                  <a:pt x="17395" y="21498"/>
                  <a:pt x="17399" y="22035"/>
                  <a:pt x="17399" y="22523"/>
                </a:cubicBezTo>
                <a:cubicBezTo>
                  <a:pt x="17411" y="23504"/>
                  <a:pt x="17423" y="24267"/>
                  <a:pt x="17440" y="24792"/>
                </a:cubicBezTo>
                <a:cubicBezTo>
                  <a:pt x="17456" y="25314"/>
                  <a:pt x="17477" y="25597"/>
                  <a:pt x="17501" y="25601"/>
                </a:cubicBezTo>
                <a:cubicBezTo>
                  <a:pt x="17526" y="25601"/>
                  <a:pt x="17542" y="25330"/>
                  <a:pt x="17559" y="24805"/>
                </a:cubicBezTo>
                <a:cubicBezTo>
                  <a:pt x="17571" y="24280"/>
                  <a:pt x="17579" y="23504"/>
                  <a:pt x="17583" y="22519"/>
                </a:cubicBezTo>
                <a:cubicBezTo>
                  <a:pt x="17588" y="22027"/>
                  <a:pt x="17588" y="21477"/>
                  <a:pt x="17588" y="20890"/>
                </a:cubicBezTo>
                <a:cubicBezTo>
                  <a:pt x="17592" y="20345"/>
                  <a:pt x="17596" y="19737"/>
                  <a:pt x="17600" y="19064"/>
                </a:cubicBezTo>
                <a:cubicBezTo>
                  <a:pt x="17608" y="18387"/>
                  <a:pt x="17616" y="17640"/>
                  <a:pt x="17616" y="16808"/>
                </a:cubicBezTo>
                <a:cubicBezTo>
                  <a:pt x="17616" y="15958"/>
                  <a:pt x="17612" y="15133"/>
                  <a:pt x="17608" y="14268"/>
                </a:cubicBezTo>
                <a:cubicBezTo>
                  <a:pt x="17600" y="13410"/>
                  <a:pt x="17596" y="12540"/>
                  <a:pt x="17592" y="11662"/>
                </a:cubicBezTo>
                <a:cubicBezTo>
                  <a:pt x="17588" y="10706"/>
                  <a:pt x="17579" y="9729"/>
                  <a:pt x="17575" y="8761"/>
                </a:cubicBezTo>
                <a:cubicBezTo>
                  <a:pt x="17567" y="7780"/>
                  <a:pt x="17563" y="6828"/>
                  <a:pt x="17567" y="5844"/>
                </a:cubicBezTo>
                <a:cubicBezTo>
                  <a:pt x="17571" y="4846"/>
                  <a:pt x="17575" y="3780"/>
                  <a:pt x="17579" y="2643"/>
                </a:cubicBezTo>
                <a:cubicBezTo>
                  <a:pt x="17583" y="1744"/>
                  <a:pt x="17571" y="854"/>
                  <a:pt x="17559" y="13"/>
                </a:cubicBezTo>
                <a:lnTo>
                  <a:pt x="16787" y="21"/>
                </a:lnTo>
                <a:cubicBezTo>
                  <a:pt x="16254" y="29"/>
                  <a:pt x="15733" y="37"/>
                  <a:pt x="15228" y="37"/>
                </a:cubicBezTo>
                <a:cubicBezTo>
                  <a:pt x="14703" y="37"/>
                  <a:pt x="14157" y="33"/>
                  <a:pt x="13603" y="29"/>
                </a:cubicBezTo>
                <a:cubicBezTo>
                  <a:pt x="12500" y="21"/>
                  <a:pt x="11301" y="9"/>
                  <a:pt x="10091" y="9"/>
                </a:cubicBezTo>
                <a:lnTo>
                  <a:pt x="6603" y="13"/>
                </a:lnTo>
                <a:lnTo>
                  <a:pt x="108" y="1"/>
                </a:lnTo>
                <a:close/>
              </a:path>
            </a:pathLst>
          </a:custGeom>
          <a:solidFill>
            <a:srgbClr val="5D3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7" name="Google Shape;497;p38"/>
          <p:cNvSpPr/>
          <p:nvPr/>
        </p:nvSpPr>
        <p:spPr>
          <a:xfrm>
            <a:off x="4584682" y="1798867"/>
            <a:ext cx="3640956" cy="1468299"/>
          </a:xfrm>
          <a:custGeom>
            <a:avLst/>
            <a:gdLst/>
            <a:ahLst/>
            <a:cxnLst/>
            <a:rect l="l" t="t" r="r" b="b"/>
            <a:pathLst>
              <a:path w="17617" h="25786" extrusionOk="0">
                <a:moveTo>
                  <a:pt x="108" y="1"/>
                </a:moveTo>
                <a:lnTo>
                  <a:pt x="95" y="5963"/>
                </a:lnTo>
                <a:cubicBezTo>
                  <a:pt x="95" y="6968"/>
                  <a:pt x="91" y="7953"/>
                  <a:pt x="91" y="8925"/>
                </a:cubicBezTo>
                <a:cubicBezTo>
                  <a:pt x="87" y="9836"/>
                  <a:pt x="79" y="10772"/>
                  <a:pt x="71" y="11719"/>
                </a:cubicBezTo>
                <a:cubicBezTo>
                  <a:pt x="58" y="12655"/>
                  <a:pt x="54" y="13664"/>
                  <a:pt x="54" y="14571"/>
                </a:cubicBezTo>
                <a:lnTo>
                  <a:pt x="54" y="17193"/>
                </a:lnTo>
                <a:cubicBezTo>
                  <a:pt x="54" y="17608"/>
                  <a:pt x="58" y="18018"/>
                  <a:pt x="54" y="18408"/>
                </a:cubicBezTo>
                <a:cubicBezTo>
                  <a:pt x="54" y="18794"/>
                  <a:pt x="50" y="19159"/>
                  <a:pt x="50" y="19536"/>
                </a:cubicBezTo>
                <a:cubicBezTo>
                  <a:pt x="42" y="20287"/>
                  <a:pt x="34" y="21034"/>
                  <a:pt x="26" y="21777"/>
                </a:cubicBezTo>
                <a:cubicBezTo>
                  <a:pt x="21" y="22146"/>
                  <a:pt x="17" y="22519"/>
                  <a:pt x="13" y="22884"/>
                </a:cubicBezTo>
                <a:cubicBezTo>
                  <a:pt x="13" y="23069"/>
                  <a:pt x="9" y="23254"/>
                  <a:pt x="9" y="23434"/>
                </a:cubicBezTo>
                <a:lnTo>
                  <a:pt x="9" y="23935"/>
                </a:lnTo>
                <a:lnTo>
                  <a:pt x="1" y="25724"/>
                </a:lnTo>
                <a:lnTo>
                  <a:pt x="309" y="25724"/>
                </a:lnTo>
                <a:lnTo>
                  <a:pt x="3300" y="25740"/>
                </a:lnTo>
                <a:lnTo>
                  <a:pt x="5179" y="25744"/>
                </a:lnTo>
                <a:lnTo>
                  <a:pt x="7793" y="25761"/>
                </a:lnTo>
                <a:cubicBezTo>
                  <a:pt x="8104" y="25762"/>
                  <a:pt x="8403" y="25763"/>
                  <a:pt x="8692" y="25763"/>
                </a:cubicBezTo>
                <a:cubicBezTo>
                  <a:pt x="9270" y="25763"/>
                  <a:pt x="9806" y="25761"/>
                  <a:pt x="10304" y="25761"/>
                </a:cubicBezTo>
                <a:lnTo>
                  <a:pt x="12294" y="25757"/>
                </a:lnTo>
                <a:cubicBezTo>
                  <a:pt x="12873" y="25757"/>
                  <a:pt x="13447" y="25765"/>
                  <a:pt x="13973" y="25769"/>
                </a:cubicBezTo>
                <a:cubicBezTo>
                  <a:pt x="15027" y="25777"/>
                  <a:pt x="15918" y="25785"/>
                  <a:pt x="16545" y="25785"/>
                </a:cubicBezTo>
                <a:cubicBezTo>
                  <a:pt x="17173" y="25781"/>
                  <a:pt x="17526" y="25769"/>
                  <a:pt x="17563" y="25749"/>
                </a:cubicBezTo>
                <a:cubicBezTo>
                  <a:pt x="17596" y="25728"/>
                  <a:pt x="17317" y="25703"/>
                  <a:pt x="16783" y="25675"/>
                </a:cubicBezTo>
                <a:cubicBezTo>
                  <a:pt x="16246" y="25646"/>
                  <a:pt x="15470" y="25609"/>
                  <a:pt x="14395" y="25572"/>
                </a:cubicBezTo>
                <a:cubicBezTo>
                  <a:pt x="13858" y="25552"/>
                  <a:pt x="13238" y="25535"/>
                  <a:pt x="12528" y="25523"/>
                </a:cubicBezTo>
                <a:cubicBezTo>
                  <a:pt x="11814" y="25511"/>
                  <a:pt x="11059" y="25502"/>
                  <a:pt x="10300" y="25498"/>
                </a:cubicBezTo>
                <a:cubicBezTo>
                  <a:pt x="9541" y="25494"/>
                  <a:pt x="8774" y="25494"/>
                  <a:pt x="8035" y="25486"/>
                </a:cubicBezTo>
                <a:lnTo>
                  <a:pt x="5405" y="25461"/>
                </a:lnTo>
                <a:lnTo>
                  <a:pt x="3481" y="25449"/>
                </a:lnTo>
                <a:lnTo>
                  <a:pt x="420" y="25441"/>
                </a:lnTo>
                <a:lnTo>
                  <a:pt x="276" y="25441"/>
                </a:lnTo>
                <a:lnTo>
                  <a:pt x="280" y="23988"/>
                </a:lnTo>
                <a:cubicBezTo>
                  <a:pt x="284" y="23644"/>
                  <a:pt x="284" y="23328"/>
                  <a:pt x="284" y="22999"/>
                </a:cubicBezTo>
                <a:cubicBezTo>
                  <a:pt x="284" y="22667"/>
                  <a:pt x="288" y="22322"/>
                  <a:pt x="288" y="21965"/>
                </a:cubicBezTo>
                <a:cubicBezTo>
                  <a:pt x="296" y="21243"/>
                  <a:pt x="301" y="20468"/>
                  <a:pt x="309" y="19631"/>
                </a:cubicBezTo>
                <a:cubicBezTo>
                  <a:pt x="313" y="18777"/>
                  <a:pt x="309" y="17903"/>
                  <a:pt x="309" y="17041"/>
                </a:cubicBezTo>
                <a:cubicBezTo>
                  <a:pt x="305" y="16188"/>
                  <a:pt x="301" y="15310"/>
                  <a:pt x="301" y="14411"/>
                </a:cubicBezTo>
                <a:cubicBezTo>
                  <a:pt x="296" y="13517"/>
                  <a:pt x="296" y="12676"/>
                  <a:pt x="305" y="11728"/>
                </a:cubicBezTo>
                <a:cubicBezTo>
                  <a:pt x="309" y="10792"/>
                  <a:pt x="313" y="9803"/>
                  <a:pt x="313" y="8761"/>
                </a:cubicBezTo>
                <a:cubicBezTo>
                  <a:pt x="313" y="7780"/>
                  <a:pt x="309" y="6783"/>
                  <a:pt x="309" y="5774"/>
                </a:cubicBezTo>
                <a:cubicBezTo>
                  <a:pt x="309" y="3964"/>
                  <a:pt x="305" y="2122"/>
                  <a:pt x="301" y="177"/>
                </a:cubicBezTo>
                <a:lnTo>
                  <a:pt x="6858" y="165"/>
                </a:lnTo>
                <a:lnTo>
                  <a:pt x="10321" y="152"/>
                </a:lnTo>
                <a:cubicBezTo>
                  <a:pt x="10468" y="152"/>
                  <a:pt x="10616" y="152"/>
                  <a:pt x="10764" y="152"/>
                </a:cubicBezTo>
                <a:cubicBezTo>
                  <a:pt x="11720" y="152"/>
                  <a:pt x="12691" y="162"/>
                  <a:pt x="13689" y="173"/>
                </a:cubicBezTo>
                <a:cubicBezTo>
                  <a:pt x="14268" y="177"/>
                  <a:pt x="14847" y="177"/>
                  <a:pt x="15454" y="177"/>
                </a:cubicBezTo>
                <a:cubicBezTo>
                  <a:pt x="16061" y="177"/>
                  <a:pt x="16640" y="173"/>
                  <a:pt x="17198" y="165"/>
                </a:cubicBezTo>
                <a:lnTo>
                  <a:pt x="17407" y="165"/>
                </a:lnTo>
                <a:lnTo>
                  <a:pt x="17407" y="193"/>
                </a:lnTo>
                <a:lnTo>
                  <a:pt x="17407" y="370"/>
                </a:lnTo>
                <a:cubicBezTo>
                  <a:pt x="17407" y="489"/>
                  <a:pt x="17411" y="608"/>
                  <a:pt x="17411" y="723"/>
                </a:cubicBezTo>
                <a:cubicBezTo>
                  <a:pt x="17411" y="957"/>
                  <a:pt x="17415" y="1190"/>
                  <a:pt x="17415" y="1416"/>
                </a:cubicBezTo>
                <a:cubicBezTo>
                  <a:pt x="17415" y="1872"/>
                  <a:pt x="17419" y="2319"/>
                  <a:pt x="17415" y="2766"/>
                </a:cubicBezTo>
                <a:cubicBezTo>
                  <a:pt x="17407" y="3792"/>
                  <a:pt x="17399" y="4830"/>
                  <a:pt x="17391" y="5885"/>
                </a:cubicBezTo>
                <a:cubicBezTo>
                  <a:pt x="17386" y="6951"/>
                  <a:pt x="17391" y="7998"/>
                  <a:pt x="17391" y="8970"/>
                </a:cubicBezTo>
                <a:cubicBezTo>
                  <a:pt x="17395" y="9955"/>
                  <a:pt x="17395" y="10866"/>
                  <a:pt x="17395" y="11765"/>
                </a:cubicBezTo>
                <a:cubicBezTo>
                  <a:pt x="17399" y="12712"/>
                  <a:pt x="17399" y="13611"/>
                  <a:pt x="17403" y="14444"/>
                </a:cubicBezTo>
                <a:cubicBezTo>
                  <a:pt x="17407" y="15277"/>
                  <a:pt x="17407" y="16077"/>
                  <a:pt x="17407" y="16783"/>
                </a:cubicBezTo>
                <a:cubicBezTo>
                  <a:pt x="17403" y="17505"/>
                  <a:pt x="17399" y="18219"/>
                  <a:pt x="17395" y="18908"/>
                </a:cubicBezTo>
                <a:cubicBezTo>
                  <a:pt x="17386" y="19598"/>
                  <a:pt x="17386" y="20271"/>
                  <a:pt x="17386" y="20898"/>
                </a:cubicBezTo>
                <a:cubicBezTo>
                  <a:pt x="17395" y="21498"/>
                  <a:pt x="17399" y="22035"/>
                  <a:pt x="17399" y="22523"/>
                </a:cubicBezTo>
                <a:cubicBezTo>
                  <a:pt x="17411" y="23504"/>
                  <a:pt x="17423" y="24267"/>
                  <a:pt x="17440" y="24792"/>
                </a:cubicBezTo>
                <a:cubicBezTo>
                  <a:pt x="17456" y="25314"/>
                  <a:pt x="17477" y="25597"/>
                  <a:pt x="17501" y="25601"/>
                </a:cubicBezTo>
                <a:cubicBezTo>
                  <a:pt x="17526" y="25601"/>
                  <a:pt x="17542" y="25330"/>
                  <a:pt x="17559" y="24805"/>
                </a:cubicBezTo>
                <a:cubicBezTo>
                  <a:pt x="17571" y="24280"/>
                  <a:pt x="17579" y="23504"/>
                  <a:pt x="17583" y="22519"/>
                </a:cubicBezTo>
                <a:cubicBezTo>
                  <a:pt x="17588" y="22027"/>
                  <a:pt x="17588" y="21477"/>
                  <a:pt x="17588" y="20890"/>
                </a:cubicBezTo>
                <a:cubicBezTo>
                  <a:pt x="17592" y="20345"/>
                  <a:pt x="17596" y="19737"/>
                  <a:pt x="17600" y="19064"/>
                </a:cubicBezTo>
                <a:cubicBezTo>
                  <a:pt x="17608" y="18387"/>
                  <a:pt x="17616" y="17640"/>
                  <a:pt x="17616" y="16808"/>
                </a:cubicBezTo>
                <a:cubicBezTo>
                  <a:pt x="17616" y="15958"/>
                  <a:pt x="17612" y="15133"/>
                  <a:pt x="17608" y="14268"/>
                </a:cubicBezTo>
                <a:cubicBezTo>
                  <a:pt x="17600" y="13410"/>
                  <a:pt x="17596" y="12540"/>
                  <a:pt x="17592" y="11662"/>
                </a:cubicBezTo>
                <a:cubicBezTo>
                  <a:pt x="17588" y="10706"/>
                  <a:pt x="17579" y="9729"/>
                  <a:pt x="17575" y="8761"/>
                </a:cubicBezTo>
                <a:cubicBezTo>
                  <a:pt x="17567" y="7780"/>
                  <a:pt x="17563" y="6828"/>
                  <a:pt x="17567" y="5844"/>
                </a:cubicBezTo>
                <a:cubicBezTo>
                  <a:pt x="17571" y="4846"/>
                  <a:pt x="17575" y="3780"/>
                  <a:pt x="17579" y="2643"/>
                </a:cubicBezTo>
                <a:cubicBezTo>
                  <a:pt x="17583" y="1744"/>
                  <a:pt x="17571" y="854"/>
                  <a:pt x="17559" y="13"/>
                </a:cubicBezTo>
                <a:lnTo>
                  <a:pt x="16787" y="21"/>
                </a:lnTo>
                <a:cubicBezTo>
                  <a:pt x="16254" y="29"/>
                  <a:pt x="15733" y="37"/>
                  <a:pt x="15228" y="37"/>
                </a:cubicBezTo>
                <a:cubicBezTo>
                  <a:pt x="14703" y="37"/>
                  <a:pt x="14157" y="33"/>
                  <a:pt x="13603" y="29"/>
                </a:cubicBezTo>
                <a:cubicBezTo>
                  <a:pt x="12500" y="21"/>
                  <a:pt x="11301" y="9"/>
                  <a:pt x="10091" y="9"/>
                </a:cubicBezTo>
                <a:lnTo>
                  <a:pt x="6603" y="13"/>
                </a:lnTo>
                <a:lnTo>
                  <a:pt x="108" y="1"/>
                </a:lnTo>
                <a:close/>
              </a:path>
            </a:pathLst>
          </a:custGeom>
          <a:solidFill>
            <a:srgbClr val="5D3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8"/>
          <p:cNvSpPr/>
          <p:nvPr/>
        </p:nvSpPr>
        <p:spPr>
          <a:xfrm rot="-5400000">
            <a:off x="2427236" y="1637406"/>
            <a:ext cx="277200" cy="45722"/>
          </a:xfrm>
          <a:custGeom>
            <a:avLst/>
            <a:gdLst/>
            <a:ahLst/>
            <a:cxnLst/>
            <a:rect l="l" t="t" r="r" b="b"/>
            <a:pathLst>
              <a:path w="3949" h="306" extrusionOk="0">
                <a:moveTo>
                  <a:pt x="3497" y="0"/>
                </a:moveTo>
                <a:cubicBezTo>
                  <a:pt x="3456" y="4"/>
                  <a:pt x="3419" y="9"/>
                  <a:pt x="3382" y="9"/>
                </a:cubicBezTo>
                <a:lnTo>
                  <a:pt x="3152" y="25"/>
                </a:lnTo>
                <a:cubicBezTo>
                  <a:pt x="3091" y="37"/>
                  <a:pt x="3033" y="41"/>
                  <a:pt x="2972" y="45"/>
                </a:cubicBezTo>
                <a:cubicBezTo>
                  <a:pt x="2943" y="41"/>
                  <a:pt x="2910" y="33"/>
                  <a:pt x="2869" y="29"/>
                </a:cubicBezTo>
                <a:cubicBezTo>
                  <a:pt x="2832" y="29"/>
                  <a:pt x="2791" y="29"/>
                  <a:pt x="2750" y="37"/>
                </a:cubicBezTo>
                <a:cubicBezTo>
                  <a:pt x="2713" y="45"/>
                  <a:pt x="2672" y="50"/>
                  <a:pt x="2631" y="54"/>
                </a:cubicBezTo>
                <a:cubicBezTo>
                  <a:pt x="2590" y="50"/>
                  <a:pt x="2549" y="41"/>
                  <a:pt x="2512" y="29"/>
                </a:cubicBezTo>
                <a:cubicBezTo>
                  <a:pt x="2488" y="25"/>
                  <a:pt x="2463" y="21"/>
                  <a:pt x="2442" y="21"/>
                </a:cubicBezTo>
                <a:lnTo>
                  <a:pt x="2373" y="25"/>
                </a:lnTo>
                <a:lnTo>
                  <a:pt x="2237" y="33"/>
                </a:lnTo>
                <a:lnTo>
                  <a:pt x="2098" y="41"/>
                </a:lnTo>
                <a:cubicBezTo>
                  <a:pt x="2077" y="45"/>
                  <a:pt x="2048" y="45"/>
                  <a:pt x="2024" y="45"/>
                </a:cubicBezTo>
                <a:lnTo>
                  <a:pt x="1954" y="58"/>
                </a:lnTo>
                <a:cubicBezTo>
                  <a:pt x="1929" y="62"/>
                  <a:pt x="1905" y="66"/>
                  <a:pt x="1884" y="66"/>
                </a:cubicBezTo>
                <a:lnTo>
                  <a:pt x="1810" y="66"/>
                </a:lnTo>
                <a:lnTo>
                  <a:pt x="1667" y="70"/>
                </a:lnTo>
                <a:lnTo>
                  <a:pt x="1507" y="74"/>
                </a:lnTo>
                <a:lnTo>
                  <a:pt x="1347" y="82"/>
                </a:lnTo>
                <a:cubicBezTo>
                  <a:pt x="1298" y="82"/>
                  <a:pt x="1244" y="78"/>
                  <a:pt x="1195" y="78"/>
                </a:cubicBezTo>
                <a:lnTo>
                  <a:pt x="1117" y="74"/>
                </a:lnTo>
                <a:cubicBezTo>
                  <a:pt x="1092" y="74"/>
                  <a:pt x="1068" y="78"/>
                  <a:pt x="1043" y="82"/>
                </a:cubicBezTo>
                <a:cubicBezTo>
                  <a:pt x="1015" y="87"/>
                  <a:pt x="986" y="91"/>
                  <a:pt x="957" y="91"/>
                </a:cubicBezTo>
                <a:cubicBezTo>
                  <a:pt x="939" y="91"/>
                  <a:pt x="921" y="90"/>
                  <a:pt x="904" y="87"/>
                </a:cubicBezTo>
                <a:cubicBezTo>
                  <a:pt x="859" y="70"/>
                  <a:pt x="813" y="58"/>
                  <a:pt x="764" y="50"/>
                </a:cubicBezTo>
                <a:cubicBezTo>
                  <a:pt x="719" y="50"/>
                  <a:pt x="678" y="50"/>
                  <a:pt x="633" y="58"/>
                </a:cubicBezTo>
                <a:cubicBezTo>
                  <a:pt x="612" y="62"/>
                  <a:pt x="592" y="62"/>
                  <a:pt x="571" y="62"/>
                </a:cubicBezTo>
                <a:lnTo>
                  <a:pt x="305" y="62"/>
                </a:lnTo>
                <a:cubicBezTo>
                  <a:pt x="239" y="62"/>
                  <a:pt x="186" y="66"/>
                  <a:pt x="145" y="70"/>
                </a:cubicBezTo>
                <a:cubicBezTo>
                  <a:pt x="108" y="70"/>
                  <a:pt x="71" y="78"/>
                  <a:pt x="42" y="95"/>
                </a:cubicBezTo>
                <a:cubicBezTo>
                  <a:pt x="17" y="107"/>
                  <a:pt x="1" y="128"/>
                  <a:pt x="1" y="152"/>
                </a:cubicBezTo>
                <a:cubicBezTo>
                  <a:pt x="1" y="181"/>
                  <a:pt x="17" y="201"/>
                  <a:pt x="38" y="214"/>
                </a:cubicBezTo>
                <a:cubicBezTo>
                  <a:pt x="71" y="234"/>
                  <a:pt x="104" y="251"/>
                  <a:pt x="140" y="259"/>
                </a:cubicBezTo>
                <a:cubicBezTo>
                  <a:pt x="194" y="267"/>
                  <a:pt x="251" y="271"/>
                  <a:pt x="305" y="271"/>
                </a:cubicBezTo>
                <a:cubicBezTo>
                  <a:pt x="324" y="272"/>
                  <a:pt x="343" y="273"/>
                  <a:pt x="363" y="273"/>
                </a:cubicBezTo>
                <a:cubicBezTo>
                  <a:pt x="412" y="273"/>
                  <a:pt x="463" y="270"/>
                  <a:pt x="518" y="267"/>
                </a:cubicBezTo>
                <a:lnTo>
                  <a:pt x="580" y="263"/>
                </a:lnTo>
                <a:cubicBezTo>
                  <a:pt x="600" y="263"/>
                  <a:pt x="625" y="259"/>
                  <a:pt x="645" y="255"/>
                </a:cubicBezTo>
                <a:cubicBezTo>
                  <a:pt x="686" y="242"/>
                  <a:pt x="727" y="238"/>
                  <a:pt x="768" y="234"/>
                </a:cubicBezTo>
                <a:cubicBezTo>
                  <a:pt x="809" y="238"/>
                  <a:pt x="854" y="255"/>
                  <a:pt x="908" y="263"/>
                </a:cubicBezTo>
                <a:cubicBezTo>
                  <a:pt x="957" y="263"/>
                  <a:pt x="1010" y="259"/>
                  <a:pt x="1055" y="242"/>
                </a:cubicBezTo>
                <a:cubicBezTo>
                  <a:pt x="1080" y="238"/>
                  <a:pt x="1105" y="234"/>
                  <a:pt x="1129" y="234"/>
                </a:cubicBezTo>
                <a:lnTo>
                  <a:pt x="1359" y="234"/>
                </a:lnTo>
                <a:cubicBezTo>
                  <a:pt x="1412" y="230"/>
                  <a:pt x="1466" y="226"/>
                  <a:pt x="1515" y="226"/>
                </a:cubicBezTo>
                <a:lnTo>
                  <a:pt x="1675" y="234"/>
                </a:lnTo>
                <a:lnTo>
                  <a:pt x="1823" y="242"/>
                </a:lnTo>
                <a:lnTo>
                  <a:pt x="1893" y="247"/>
                </a:lnTo>
                <a:cubicBezTo>
                  <a:pt x="1901" y="248"/>
                  <a:pt x="1909" y="248"/>
                  <a:pt x="1917" y="248"/>
                </a:cubicBezTo>
                <a:cubicBezTo>
                  <a:pt x="1934" y="248"/>
                  <a:pt x="1950" y="247"/>
                  <a:pt x="1966" y="247"/>
                </a:cubicBezTo>
                <a:lnTo>
                  <a:pt x="2036" y="242"/>
                </a:lnTo>
                <a:lnTo>
                  <a:pt x="2106" y="242"/>
                </a:lnTo>
                <a:lnTo>
                  <a:pt x="2245" y="247"/>
                </a:lnTo>
                <a:lnTo>
                  <a:pt x="2446" y="247"/>
                </a:lnTo>
                <a:cubicBezTo>
                  <a:pt x="2467" y="247"/>
                  <a:pt x="2488" y="251"/>
                  <a:pt x="2508" y="259"/>
                </a:cubicBezTo>
                <a:cubicBezTo>
                  <a:pt x="2549" y="275"/>
                  <a:pt x="2594" y="288"/>
                  <a:pt x="2639" y="292"/>
                </a:cubicBezTo>
                <a:cubicBezTo>
                  <a:pt x="2684" y="292"/>
                  <a:pt x="2726" y="283"/>
                  <a:pt x="2762" y="283"/>
                </a:cubicBezTo>
                <a:cubicBezTo>
                  <a:pt x="2779" y="281"/>
                  <a:pt x="2796" y="280"/>
                  <a:pt x="2814" y="280"/>
                </a:cubicBezTo>
                <a:cubicBezTo>
                  <a:pt x="2832" y="280"/>
                  <a:pt x="2851" y="281"/>
                  <a:pt x="2869" y="283"/>
                </a:cubicBezTo>
                <a:cubicBezTo>
                  <a:pt x="2902" y="292"/>
                  <a:pt x="2935" y="300"/>
                  <a:pt x="2972" y="304"/>
                </a:cubicBezTo>
                <a:cubicBezTo>
                  <a:pt x="2988" y="305"/>
                  <a:pt x="3005" y="306"/>
                  <a:pt x="3021" y="306"/>
                </a:cubicBezTo>
                <a:cubicBezTo>
                  <a:pt x="3066" y="306"/>
                  <a:pt x="3111" y="302"/>
                  <a:pt x="3156" y="296"/>
                </a:cubicBezTo>
                <a:lnTo>
                  <a:pt x="3378" y="292"/>
                </a:lnTo>
                <a:cubicBezTo>
                  <a:pt x="3423" y="292"/>
                  <a:pt x="3464" y="283"/>
                  <a:pt x="3505" y="275"/>
                </a:cubicBezTo>
                <a:cubicBezTo>
                  <a:pt x="3538" y="271"/>
                  <a:pt x="3575" y="267"/>
                  <a:pt x="3608" y="263"/>
                </a:cubicBezTo>
                <a:cubicBezTo>
                  <a:pt x="3645" y="259"/>
                  <a:pt x="3677" y="259"/>
                  <a:pt x="3706" y="251"/>
                </a:cubicBezTo>
                <a:lnTo>
                  <a:pt x="3751" y="247"/>
                </a:lnTo>
                <a:lnTo>
                  <a:pt x="3768" y="242"/>
                </a:lnTo>
                <a:lnTo>
                  <a:pt x="3784" y="242"/>
                </a:lnTo>
                <a:cubicBezTo>
                  <a:pt x="3796" y="244"/>
                  <a:pt x="3808" y="244"/>
                  <a:pt x="3819" y="244"/>
                </a:cubicBezTo>
                <a:cubicBezTo>
                  <a:pt x="3847" y="244"/>
                  <a:pt x="3874" y="241"/>
                  <a:pt x="3903" y="238"/>
                </a:cubicBezTo>
                <a:cubicBezTo>
                  <a:pt x="3932" y="230"/>
                  <a:pt x="3948" y="210"/>
                  <a:pt x="3948" y="189"/>
                </a:cubicBezTo>
                <a:cubicBezTo>
                  <a:pt x="3948" y="169"/>
                  <a:pt x="3932" y="152"/>
                  <a:pt x="3907" y="128"/>
                </a:cubicBezTo>
                <a:cubicBezTo>
                  <a:pt x="3874" y="95"/>
                  <a:pt x="3833" y="66"/>
                  <a:pt x="3792" y="41"/>
                </a:cubicBezTo>
                <a:cubicBezTo>
                  <a:pt x="3784" y="41"/>
                  <a:pt x="3780" y="37"/>
                  <a:pt x="3772" y="33"/>
                </a:cubicBezTo>
                <a:lnTo>
                  <a:pt x="3751" y="29"/>
                </a:lnTo>
                <a:lnTo>
                  <a:pt x="3706" y="21"/>
                </a:lnTo>
                <a:cubicBezTo>
                  <a:pt x="3677" y="13"/>
                  <a:pt x="3645" y="9"/>
                  <a:pt x="3612" y="4"/>
                </a:cubicBezTo>
                <a:cubicBezTo>
                  <a:pt x="3571" y="0"/>
                  <a:pt x="3534" y="0"/>
                  <a:pt x="3497" y="0"/>
                </a:cubicBezTo>
                <a:close/>
              </a:path>
            </a:pathLst>
          </a:custGeom>
          <a:solidFill>
            <a:srgbClr val="5D3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8"/>
          <p:cNvSpPr/>
          <p:nvPr/>
        </p:nvSpPr>
        <p:spPr>
          <a:xfrm rot="16200000" flipV="1">
            <a:off x="6454538" y="1632478"/>
            <a:ext cx="277200" cy="45719"/>
          </a:xfrm>
          <a:custGeom>
            <a:avLst/>
            <a:gdLst/>
            <a:ahLst/>
            <a:cxnLst/>
            <a:rect l="l" t="t" r="r" b="b"/>
            <a:pathLst>
              <a:path w="3949" h="306" extrusionOk="0">
                <a:moveTo>
                  <a:pt x="3497" y="0"/>
                </a:moveTo>
                <a:cubicBezTo>
                  <a:pt x="3456" y="4"/>
                  <a:pt x="3419" y="9"/>
                  <a:pt x="3382" y="9"/>
                </a:cubicBezTo>
                <a:lnTo>
                  <a:pt x="3152" y="25"/>
                </a:lnTo>
                <a:cubicBezTo>
                  <a:pt x="3091" y="37"/>
                  <a:pt x="3033" y="41"/>
                  <a:pt x="2972" y="45"/>
                </a:cubicBezTo>
                <a:cubicBezTo>
                  <a:pt x="2943" y="41"/>
                  <a:pt x="2910" y="33"/>
                  <a:pt x="2869" y="29"/>
                </a:cubicBezTo>
                <a:cubicBezTo>
                  <a:pt x="2832" y="29"/>
                  <a:pt x="2791" y="29"/>
                  <a:pt x="2750" y="37"/>
                </a:cubicBezTo>
                <a:cubicBezTo>
                  <a:pt x="2713" y="45"/>
                  <a:pt x="2672" y="50"/>
                  <a:pt x="2631" y="54"/>
                </a:cubicBezTo>
                <a:cubicBezTo>
                  <a:pt x="2590" y="50"/>
                  <a:pt x="2549" y="41"/>
                  <a:pt x="2512" y="29"/>
                </a:cubicBezTo>
                <a:cubicBezTo>
                  <a:pt x="2488" y="25"/>
                  <a:pt x="2463" y="21"/>
                  <a:pt x="2442" y="21"/>
                </a:cubicBezTo>
                <a:lnTo>
                  <a:pt x="2373" y="25"/>
                </a:lnTo>
                <a:lnTo>
                  <a:pt x="2237" y="33"/>
                </a:lnTo>
                <a:lnTo>
                  <a:pt x="2098" y="41"/>
                </a:lnTo>
                <a:cubicBezTo>
                  <a:pt x="2077" y="45"/>
                  <a:pt x="2048" y="45"/>
                  <a:pt x="2024" y="45"/>
                </a:cubicBezTo>
                <a:lnTo>
                  <a:pt x="1954" y="58"/>
                </a:lnTo>
                <a:cubicBezTo>
                  <a:pt x="1929" y="62"/>
                  <a:pt x="1905" y="66"/>
                  <a:pt x="1884" y="66"/>
                </a:cubicBezTo>
                <a:lnTo>
                  <a:pt x="1810" y="66"/>
                </a:lnTo>
                <a:lnTo>
                  <a:pt x="1667" y="70"/>
                </a:lnTo>
                <a:lnTo>
                  <a:pt x="1507" y="74"/>
                </a:lnTo>
                <a:lnTo>
                  <a:pt x="1347" y="82"/>
                </a:lnTo>
                <a:cubicBezTo>
                  <a:pt x="1298" y="82"/>
                  <a:pt x="1244" y="78"/>
                  <a:pt x="1195" y="78"/>
                </a:cubicBezTo>
                <a:lnTo>
                  <a:pt x="1117" y="74"/>
                </a:lnTo>
                <a:cubicBezTo>
                  <a:pt x="1092" y="74"/>
                  <a:pt x="1068" y="78"/>
                  <a:pt x="1043" y="82"/>
                </a:cubicBezTo>
                <a:cubicBezTo>
                  <a:pt x="1015" y="87"/>
                  <a:pt x="986" y="91"/>
                  <a:pt x="957" y="91"/>
                </a:cubicBezTo>
                <a:cubicBezTo>
                  <a:pt x="939" y="91"/>
                  <a:pt x="921" y="90"/>
                  <a:pt x="904" y="87"/>
                </a:cubicBezTo>
                <a:cubicBezTo>
                  <a:pt x="859" y="70"/>
                  <a:pt x="813" y="58"/>
                  <a:pt x="764" y="50"/>
                </a:cubicBezTo>
                <a:cubicBezTo>
                  <a:pt x="719" y="50"/>
                  <a:pt x="678" y="50"/>
                  <a:pt x="633" y="58"/>
                </a:cubicBezTo>
                <a:cubicBezTo>
                  <a:pt x="612" y="62"/>
                  <a:pt x="592" y="62"/>
                  <a:pt x="571" y="62"/>
                </a:cubicBezTo>
                <a:lnTo>
                  <a:pt x="305" y="62"/>
                </a:lnTo>
                <a:cubicBezTo>
                  <a:pt x="239" y="62"/>
                  <a:pt x="186" y="66"/>
                  <a:pt x="145" y="70"/>
                </a:cubicBezTo>
                <a:cubicBezTo>
                  <a:pt x="108" y="70"/>
                  <a:pt x="71" y="78"/>
                  <a:pt x="42" y="95"/>
                </a:cubicBezTo>
                <a:cubicBezTo>
                  <a:pt x="17" y="107"/>
                  <a:pt x="1" y="128"/>
                  <a:pt x="1" y="152"/>
                </a:cubicBezTo>
                <a:cubicBezTo>
                  <a:pt x="1" y="181"/>
                  <a:pt x="17" y="201"/>
                  <a:pt x="38" y="214"/>
                </a:cubicBezTo>
                <a:cubicBezTo>
                  <a:pt x="71" y="234"/>
                  <a:pt x="104" y="251"/>
                  <a:pt x="140" y="259"/>
                </a:cubicBezTo>
                <a:cubicBezTo>
                  <a:pt x="194" y="267"/>
                  <a:pt x="251" y="271"/>
                  <a:pt x="305" y="271"/>
                </a:cubicBezTo>
                <a:cubicBezTo>
                  <a:pt x="324" y="272"/>
                  <a:pt x="343" y="273"/>
                  <a:pt x="363" y="273"/>
                </a:cubicBezTo>
                <a:cubicBezTo>
                  <a:pt x="412" y="273"/>
                  <a:pt x="463" y="270"/>
                  <a:pt x="518" y="267"/>
                </a:cubicBezTo>
                <a:lnTo>
                  <a:pt x="580" y="263"/>
                </a:lnTo>
                <a:cubicBezTo>
                  <a:pt x="600" y="263"/>
                  <a:pt x="625" y="259"/>
                  <a:pt x="645" y="255"/>
                </a:cubicBezTo>
                <a:cubicBezTo>
                  <a:pt x="686" y="242"/>
                  <a:pt x="727" y="238"/>
                  <a:pt x="768" y="234"/>
                </a:cubicBezTo>
                <a:cubicBezTo>
                  <a:pt x="809" y="238"/>
                  <a:pt x="854" y="255"/>
                  <a:pt x="908" y="263"/>
                </a:cubicBezTo>
                <a:cubicBezTo>
                  <a:pt x="957" y="263"/>
                  <a:pt x="1010" y="259"/>
                  <a:pt x="1055" y="242"/>
                </a:cubicBezTo>
                <a:cubicBezTo>
                  <a:pt x="1080" y="238"/>
                  <a:pt x="1105" y="234"/>
                  <a:pt x="1129" y="234"/>
                </a:cubicBezTo>
                <a:lnTo>
                  <a:pt x="1359" y="234"/>
                </a:lnTo>
                <a:cubicBezTo>
                  <a:pt x="1412" y="230"/>
                  <a:pt x="1466" y="226"/>
                  <a:pt x="1515" y="226"/>
                </a:cubicBezTo>
                <a:lnTo>
                  <a:pt x="1675" y="234"/>
                </a:lnTo>
                <a:lnTo>
                  <a:pt x="1823" y="242"/>
                </a:lnTo>
                <a:lnTo>
                  <a:pt x="1893" y="247"/>
                </a:lnTo>
                <a:cubicBezTo>
                  <a:pt x="1901" y="248"/>
                  <a:pt x="1909" y="248"/>
                  <a:pt x="1917" y="248"/>
                </a:cubicBezTo>
                <a:cubicBezTo>
                  <a:pt x="1934" y="248"/>
                  <a:pt x="1950" y="247"/>
                  <a:pt x="1966" y="247"/>
                </a:cubicBezTo>
                <a:lnTo>
                  <a:pt x="2036" y="242"/>
                </a:lnTo>
                <a:lnTo>
                  <a:pt x="2106" y="242"/>
                </a:lnTo>
                <a:lnTo>
                  <a:pt x="2245" y="247"/>
                </a:lnTo>
                <a:lnTo>
                  <a:pt x="2446" y="247"/>
                </a:lnTo>
                <a:cubicBezTo>
                  <a:pt x="2467" y="247"/>
                  <a:pt x="2488" y="251"/>
                  <a:pt x="2508" y="259"/>
                </a:cubicBezTo>
                <a:cubicBezTo>
                  <a:pt x="2549" y="275"/>
                  <a:pt x="2594" y="288"/>
                  <a:pt x="2639" y="292"/>
                </a:cubicBezTo>
                <a:cubicBezTo>
                  <a:pt x="2684" y="292"/>
                  <a:pt x="2726" y="283"/>
                  <a:pt x="2762" y="283"/>
                </a:cubicBezTo>
                <a:cubicBezTo>
                  <a:pt x="2779" y="281"/>
                  <a:pt x="2796" y="280"/>
                  <a:pt x="2814" y="280"/>
                </a:cubicBezTo>
                <a:cubicBezTo>
                  <a:pt x="2832" y="280"/>
                  <a:pt x="2851" y="281"/>
                  <a:pt x="2869" y="283"/>
                </a:cubicBezTo>
                <a:cubicBezTo>
                  <a:pt x="2902" y="292"/>
                  <a:pt x="2935" y="300"/>
                  <a:pt x="2972" y="304"/>
                </a:cubicBezTo>
                <a:cubicBezTo>
                  <a:pt x="2988" y="305"/>
                  <a:pt x="3005" y="306"/>
                  <a:pt x="3021" y="306"/>
                </a:cubicBezTo>
                <a:cubicBezTo>
                  <a:pt x="3066" y="306"/>
                  <a:pt x="3111" y="302"/>
                  <a:pt x="3156" y="296"/>
                </a:cubicBezTo>
                <a:lnTo>
                  <a:pt x="3378" y="292"/>
                </a:lnTo>
                <a:cubicBezTo>
                  <a:pt x="3423" y="292"/>
                  <a:pt x="3464" y="283"/>
                  <a:pt x="3505" y="275"/>
                </a:cubicBezTo>
                <a:cubicBezTo>
                  <a:pt x="3538" y="271"/>
                  <a:pt x="3575" y="267"/>
                  <a:pt x="3608" y="263"/>
                </a:cubicBezTo>
                <a:cubicBezTo>
                  <a:pt x="3645" y="259"/>
                  <a:pt x="3677" y="259"/>
                  <a:pt x="3706" y="251"/>
                </a:cubicBezTo>
                <a:lnTo>
                  <a:pt x="3751" y="247"/>
                </a:lnTo>
                <a:lnTo>
                  <a:pt x="3768" y="242"/>
                </a:lnTo>
                <a:lnTo>
                  <a:pt x="3784" y="242"/>
                </a:lnTo>
                <a:cubicBezTo>
                  <a:pt x="3796" y="244"/>
                  <a:pt x="3808" y="244"/>
                  <a:pt x="3819" y="244"/>
                </a:cubicBezTo>
                <a:cubicBezTo>
                  <a:pt x="3847" y="244"/>
                  <a:pt x="3874" y="241"/>
                  <a:pt x="3903" y="238"/>
                </a:cubicBezTo>
                <a:cubicBezTo>
                  <a:pt x="3932" y="230"/>
                  <a:pt x="3948" y="210"/>
                  <a:pt x="3948" y="189"/>
                </a:cubicBezTo>
                <a:cubicBezTo>
                  <a:pt x="3948" y="169"/>
                  <a:pt x="3932" y="152"/>
                  <a:pt x="3907" y="128"/>
                </a:cubicBezTo>
                <a:cubicBezTo>
                  <a:pt x="3874" y="95"/>
                  <a:pt x="3833" y="66"/>
                  <a:pt x="3792" y="41"/>
                </a:cubicBezTo>
                <a:cubicBezTo>
                  <a:pt x="3784" y="41"/>
                  <a:pt x="3780" y="37"/>
                  <a:pt x="3772" y="33"/>
                </a:cubicBezTo>
                <a:lnTo>
                  <a:pt x="3751" y="29"/>
                </a:lnTo>
                <a:lnTo>
                  <a:pt x="3706" y="21"/>
                </a:lnTo>
                <a:cubicBezTo>
                  <a:pt x="3677" y="13"/>
                  <a:pt x="3645" y="9"/>
                  <a:pt x="3612" y="4"/>
                </a:cubicBezTo>
                <a:cubicBezTo>
                  <a:pt x="3571" y="0"/>
                  <a:pt x="3534" y="0"/>
                  <a:pt x="3497" y="0"/>
                </a:cubicBezTo>
                <a:close/>
              </a:path>
            </a:pathLst>
          </a:custGeom>
          <a:solidFill>
            <a:srgbClr val="5D3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" name="Google Shape;123;p26">
            <a:extLst>
              <a:ext uri="{FF2B5EF4-FFF2-40B4-BE49-F238E27FC236}">
                <a16:creationId xmlns:a16="http://schemas.microsoft.com/office/drawing/2014/main" id="{824B00BB-9D00-496C-9278-000A2FB0C25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23688">
            <a:off x="165507" y="42413"/>
            <a:ext cx="1610455" cy="2081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255;p48">
            <a:extLst>
              <a:ext uri="{FF2B5EF4-FFF2-40B4-BE49-F238E27FC236}">
                <a16:creationId xmlns:a16="http://schemas.microsoft.com/office/drawing/2014/main" id="{2AE38859-A3F3-40D7-8CE5-DD0CE67C3DD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4527" y="3316595"/>
            <a:ext cx="4880578" cy="199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" grpId="0" build="p"/>
      <p:bldP spid="48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3"/>
          <p:cNvSpPr txBox="1">
            <a:spLocks noGrp="1"/>
          </p:cNvSpPr>
          <p:nvPr>
            <p:ph type="subTitle" idx="4294967295"/>
          </p:nvPr>
        </p:nvSpPr>
        <p:spPr>
          <a:xfrm>
            <a:off x="1232489" y="0"/>
            <a:ext cx="7722825" cy="33226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Livvic"/>
              </a:rPr>
              <a:t>3.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b="1" dirty="0">
              <a:solidFill>
                <a:schemeClr val="tx1"/>
              </a:solidFill>
              <a:latin typeface="Times New Roman" panose="02020603050405020304" pitchFamily="18" charset="0"/>
              <a:ea typeface="Livvic"/>
              <a:cs typeface="Times New Roman" panose="02020603050405020304" pitchFamily="18" charset="0"/>
              <a:sym typeface="Livvic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A.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Năm 1072                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B.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Năm 1073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C.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Năm 1074                 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D.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Năm 1075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F738D1-89EB-4369-836B-97D29B80AEA9}"/>
              </a:ext>
            </a:extLst>
          </p:cNvPr>
          <p:cNvSpPr/>
          <p:nvPr/>
        </p:nvSpPr>
        <p:spPr>
          <a:xfrm>
            <a:off x="5629122" y="1872343"/>
            <a:ext cx="510421" cy="533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oogle Shape;1239;p46">
            <a:extLst>
              <a:ext uri="{FF2B5EF4-FFF2-40B4-BE49-F238E27FC236}">
                <a16:creationId xmlns:a16="http://schemas.microsoft.com/office/drawing/2014/main" id="{468007CD-B13B-4BBE-8184-778EE30972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7423"/>
          <a:stretch/>
        </p:blipFill>
        <p:spPr>
          <a:xfrm>
            <a:off x="406400" y="2627086"/>
            <a:ext cx="8410257" cy="2601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375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3"/>
          <p:cNvSpPr txBox="1">
            <a:spLocks noGrp="1"/>
          </p:cNvSpPr>
          <p:nvPr>
            <p:ph type="subTitle" idx="4294967295"/>
          </p:nvPr>
        </p:nvSpPr>
        <p:spPr>
          <a:xfrm>
            <a:off x="1027814" y="-92149"/>
            <a:ext cx="8241247" cy="5022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4.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nào không chính xác về biểu hiện đạo Phật luôn luôn giữ một vị trí đặc biệt quan trọng dưới thời Lý – Trần?</a:t>
            </a:r>
            <a:endParaRPr lang="vi-VN" sz="2400" b="1" dirty="0">
              <a:solidFill>
                <a:srgbClr val="FF0000"/>
              </a:solidFill>
              <a:latin typeface="Times New Roman" panose="02020603050405020304" pitchFamily="18" charset="0"/>
              <a:ea typeface="Livvic"/>
              <a:cs typeface="Times New Roman" panose="02020603050405020304" pitchFamily="18" charset="0"/>
              <a:sym typeface="Livvic"/>
            </a:endParaRPr>
          </a:p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A. 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sư được triều đình tôn trọng, có lúc cùng tham gia bàn việc nước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  </a:t>
            </a:r>
          </a:p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B. 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 nơi trong cả nước, đâu đâu cũng có chùa chiền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xd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ea typeface="Livvic"/>
              <a:cs typeface="Times New Roman" panose="02020603050405020304" pitchFamily="18" charset="0"/>
              <a:sym typeface="Livvic"/>
            </a:endParaRPr>
          </a:p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C. 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nước cấm các tôn giáo khác hoạt động, trừ đạo Phật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       </a:t>
            </a:r>
          </a:p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D. 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 quan nhiều người cũng theo đạo Phật, đã góp tiền để xây dựng chùa đúc chuông, tô tượng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ea typeface="Livvic"/>
              <a:cs typeface="Times New Roman" panose="02020603050405020304" pitchFamily="18" charset="0"/>
              <a:sym typeface="Livvic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F738D1-89EB-4369-836B-97D29B80AEA9}"/>
              </a:ext>
            </a:extLst>
          </p:cNvPr>
          <p:cNvSpPr/>
          <p:nvPr/>
        </p:nvSpPr>
        <p:spPr>
          <a:xfrm>
            <a:off x="1037209" y="2805307"/>
            <a:ext cx="440267" cy="5331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5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3"/>
          <p:cNvSpPr txBox="1">
            <a:spLocks noGrp="1"/>
          </p:cNvSpPr>
          <p:nvPr>
            <p:ph type="subTitle" idx="4294967295"/>
          </p:nvPr>
        </p:nvSpPr>
        <p:spPr>
          <a:xfrm>
            <a:off x="1325526" y="109465"/>
            <a:ext cx="7337425" cy="33226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5.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 giáo trở thành hệ tư tưởng chiếm vị trí độc tôn ở nước ta từ thế kỉ nào?</a:t>
            </a:r>
          </a:p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A.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                           </a:t>
            </a:r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B.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XIII</a:t>
            </a:r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                   </a:t>
            </a:r>
          </a:p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ea typeface="Livvic"/>
                <a:cs typeface="Times New Roman" panose="02020603050405020304" pitchFamily="18" charset="0"/>
                <a:sym typeface="Livvic"/>
              </a:rPr>
              <a:t>          C.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XIV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D. 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 kỉ XII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ea typeface="Livvic"/>
              <a:cs typeface="Times New Roman" panose="02020603050405020304" pitchFamily="18" charset="0"/>
              <a:sym typeface="Livvic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F738D1-89EB-4369-836B-97D29B80AEA9}"/>
              </a:ext>
            </a:extLst>
          </p:cNvPr>
          <p:cNvSpPr/>
          <p:nvPr/>
        </p:nvSpPr>
        <p:spPr>
          <a:xfrm>
            <a:off x="2038036" y="1317521"/>
            <a:ext cx="440267" cy="4532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oogle Shape;1245;p47">
            <a:extLst>
              <a:ext uri="{FF2B5EF4-FFF2-40B4-BE49-F238E27FC236}">
                <a16:creationId xmlns:a16="http://schemas.microsoft.com/office/drawing/2014/main" id="{BD28940A-3740-43E2-93A3-A796B1CE440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89" r="89"/>
          <a:stretch/>
        </p:blipFill>
        <p:spPr>
          <a:xfrm>
            <a:off x="170122" y="2320563"/>
            <a:ext cx="8910084" cy="3128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777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1;p13">
            <a:extLst>
              <a:ext uri="{FF2B5EF4-FFF2-40B4-BE49-F238E27FC236}">
                <a16:creationId xmlns:a16="http://schemas.microsoft.com/office/drawing/2014/main" id="{BD91F488-9919-7B2C-1D9E-BC4D3D2EE0B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946471" y="818003"/>
            <a:ext cx="5704458" cy="8698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br>
              <a:rPr lang="vi-VN" dirty="0">
                <a:solidFill>
                  <a:srgbClr val="FF0000"/>
                </a:solidFill>
                <a:latin typeface="+mj-lt"/>
              </a:rPr>
            </a:br>
            <a:r>
              <a:rPr lang="vi-VN" sz="2400" dirty="0">
                <a:solidFill>
                  <a:srgbClr val="FF0000"/>
                </a:solidFill>
              </a:rPr>
              <a:t>SỰ PHÁT TRIỂN VĂN HÓA CỦA HÀ NỘI </a:t>
            </a:r>
            <a:r>
              <a:rPr lang="vi-VN" sz="3000" dirty="0" err="1">
                <a:solidFill>
                  <a:srgbClr val="FF0000"/>
                </a:solidFill>
              </a:rPr>
              <a:t>từ</a:t>
            </a:r>
            <a:r>
              <a:rPr lang="vi-VN" sz="3000" dirty="0">
                <a:solidFill>
                  <a:srgbClr val="FF0000"/>
                </a:solidFill>
              </a:rPr>
              <a:t> thế kỉ X đến thế kỉ XV</a:t>
            </a:r>
            <a:endParaRPr sz="3000" dirty="0">
              <a:solidFill>
                <a:srgbClr val="FF0000"/>
              </a:solidFill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7CFA052-D634-9D2B-483D-098C36922078}"/>
              </a:ext>
            </a:extLst>
          </p:cNvPr>
          <p:cNvSpPr txBox="1"/>
          <p:nvPr/>
        </p:nvSpPr>
        <p:spPr>
          <a:xfrm>
            <a:off x="3808554" y="80529"/>
            <a:ext cx="282283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000" b="1" dirty="0" err="1">
                <a:solidFill>
                  <a:srgbClr val="0070C0"/>
                </a:solidFill>
                <a:latin typeface="+mj-lt"/>
              </a:rPr>
              <a:t>Chủ</a:t>
            </a:r>
            <a:r>
              <a:rPr lang="vi-VN" sz="3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3000" b="1" dirty="0" err="1">
                <a:solidFill>
                  <a:srgbClr val="0070C0"/>
                </a:solidFill>
                <a:latin typeface="+mj-lt"/>
              </a:rPr>
              <a:t>đề</a:t>
            </a:r>
            <a:r>
              <a:rPr lang="vi-VN" sz="3000" b="1" dirty="0">
                <a:solidFill>
                  <a:srgbClr val="0070C0"/>
                </a:solidFill>
                <a:latin typeface="+mj-lt"/>
              </a:rPr>
              <a:t> 2</a:t>
            </a:r>
            <a:endParaRPr lang="vi-VN" sz="3000" b="1" dirty="0">
              <a:solidFill>
                <a:srgbClr val="0070C0"/>
              </a:solidFill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94D77AF-40F9-D877-4C84-E64AD22EBEF3}"/>
              </a:ext>
            </a:extLst>
          </p:cNvPr>
          <p:cNvSpPr txBox="1"/>
          <p:nvPr/>
        </p:nvSpPr>
        <p:spPr>
          <a:xfrm>
            <a:off x="3874110" y="1760428"/>
            <a:ext cx="17219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vi-VN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vi-VN" sz="3000" dirty="0"/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F42D4CA-8DB9-F8B6-A2D3-E920B67572E3}"/>
              </a:ext>
            </a:extLst>
          </p:cNvPr>
          <p:cNvSpPr txBox="1"/>
          <p:nvPr/>
        </p:nvSpPr>
        <p:spPr>
          <a:xfrm>
            <a:off x="1152939" y="2459577"/>
            <a:ext cx="7587319" cy="1346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algn="ctr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</a:pP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Tự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hào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về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truyền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thống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lịch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sử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Hà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Nội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trong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sự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triển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lịch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sử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dân </a:t>
            </a:r>
            <a:r>
              <a:rPr lang="vi-VN" sz="33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tộc</a:t>
            </a:r>
            <a:r>
              <a:rPr lang="vi-VN" sz="33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021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16FE33DE-0751-5A04-FFE8-0451548334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352026"/>
              </p:ext>
            </p:extLst>
          </p:nvPr>
        </p:nvGraphicFramePr>
        <p:xfrm>
          <a:off x="1322797" y="1338045"/>
          <a:ext cx="7249886" cy="2228850"/>
        </p:xfrm>
        <a:graphic>
          <a:graphicData uri="http://schemas.openxmlformats.org/drawingml/2006/table">
            <a:tbl>
              <a:tblPr/>
              <a:tblGrid>
                <a:gridCol w="7249886">
                  <a:extLst>
                    <a:ext uri="{9D8B030D-6E8A-4147-A177-3AD203B41FA5}">
                      <a16:colId xmlns:a16="http://schemas.microsoft.com/office/drawing/2014/main" val="1801858436"/>
                    </a:ext>
                  </a:extLst>
                </a:gridCol>
              </a:tblGrid>
              <a:tr h="2228850">
                <a:tc>
                  <a:txBody>
                    <a:bodyPr/>
                    <a:lstStyle/>
                    <a:p>
                      <a:pPr algn="just"/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Thăng Long -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Hà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Nội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đến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nay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đã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tròn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1000 năm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tuổi,trải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qua bao thăng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trầm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của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lịch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sử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vẫn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là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trung tâm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chính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trị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kinh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tế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văn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hóa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lớn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nhất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cả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nước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nơi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hội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tụ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lắng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đọng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hồn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thiêng sông </a:t>
                      </a:r>
                      <a:r>
                        <a:rPr lang="vi-VN" sz="2400" b="1" i="1" u="sng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núi</a:t>
                      </a:r>
                      <a:r>
                        <a:rPr lang="vi-VN" sz="2400" b="1" i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trường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tồn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cùng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lịch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sử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dựng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nước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và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giữ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nước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của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dân </a:t>
                      </a:r>
                      <a:r>
                        <a:rPr lang="vi-VN" sz="2400" b="1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tộc</a:t>
                      </a:r>
                      <a:r>
                        <a:rPr lang="vi-VN" sz="2400" b="1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endParaRPr lang="vi-VN" sz="2400" dirty="0">
                        <a:effectLst/>
                      </a:endParaRPr>
                    </a:p>
                  </a:txBody>
                  <a:tcPr marL="17145" marR="17145" marT="17145" marB="1714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64489"/>
                  </a:ext>
                </a:extLst>
              </a:tr>
            </a:tbl>
          </a:graphicData>
        </a:graphic>
      </p:graphicFrame>
      <p:sp>
        <p:nvSpPr>
          <p:cNvPr id="8" name="Google Shape;61;p13">
            <a:extLst>
              <a:ext uri="{FF2B5EF4-FFF2-40B4-BE49-F238E27FC236}">
                <a16:creationId xmlns:a16="http://schemas.microsoft.com/office/drawing/2014/main" id="{3B140B15-1A30-112B-A2B7-5ED73D6BEE4A}"/>
              </a:ext>
            </a:extLst>
          </p:cNvPr>
          <p:cNvSpPr txBox="1">
            <a:spLocks/>
          </p:cNvSpPr>
          <p:nvPr/>
        </p:nvSpPr>
        <p:spPr>
          <a:xfrm>
            <a:off x="2307990" y="188283"/>
            <a:ext cx="3538667" cy="48998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vi-VN" sz="2400" b="1" dirty="0">
                <a:solidFill>
                  <a:srgbClr val="FF0000"/>
                </a:solidFill>
              </a:rPr>
              <a:t>1. VỊ THẾ CỦA HÀ NỘI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39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DD9A03A2-C622-EF88-2A6B-9831A20429BC}"/>
              </a:ext>
            </a:extLst>
          </p:cNvPr>
          <p:cNvSpPr txBox="1"/>
          <p:nvPr/>
        </p:nvSpPr>
        <p:spPr>
          <a:xfrm>
            <a:off x="1106529" y="428801"/>
            <a:ext cx="7844713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Với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vị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trí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đặc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biệt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quan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trọng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Thăng Long -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Nội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xây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dựng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bảo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vệ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bằng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mồ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hôi, xương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máu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của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toàn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dân.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Nghìn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năm qua, Thăng Long -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Nội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luôn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là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mục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tiêu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tiến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công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của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giặc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ngoại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xâm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không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ít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lần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bị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chiếm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đóng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tàn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phá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nhưng ND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Nội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không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chịu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khuất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phục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nhất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tề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“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vùng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đứng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lên”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chiến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đấu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chiến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thắng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vi-VN" sz="2700" dirty="0"/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D0EAD37-C3F1-E370-CB22-F3545A74F05F}"/>
              </a:ext>
            </a:extLst>
          </p:cNvPr>
          <p:cNvSpPr txBox="1"/>
          <p:nvPr/>
        </p:nvSpPr>
        <p:spPr>
          <a:xfrm>
            <a:off x="1022553" y="467382"/>
            <a:ext cx="801266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-Thăng Long-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Nội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có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thế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“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rồng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cuộn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hổ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ngồi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”,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là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nơi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hội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tụ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tinh hoa,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phẩm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chất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cao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đẹp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của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con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người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Việt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Nam: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cần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cù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sáng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tạo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dũng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cảm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kiên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cường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với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chiến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công oanh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liệt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: Đông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Bộ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Đầu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Chương Dương -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Hàm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Tử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Ngọc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Hồi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Đống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Đa,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Điện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Biên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Phủ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trên không...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Đó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là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bản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hùng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ca, hun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đúc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nên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hào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khí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Thăng Long - Đông Đô -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Hà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Nội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để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Thủ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đô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mãi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trở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thành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biểu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tượng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của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niềm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tin, ý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chí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quyết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chiến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quyết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thắng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của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 dân </a:t>
            </a:r>
            <a:r>
              <a:rPr lang="vi-VN" sz="2700" dirty="0" err="1">
                <a:solidFill>
                  <a:srgbClr val="000000"/>
                </a:solidFill>
                <a:latin typeface="Arial" panose="020B0604020202020204" pitchFamily="34" charset="0"/>
              </a:rPr>
              <a:t>tộc</a:t>
            </a:r>
            <a:r>
              <a:rPr lang="vi-VN" sz="27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vi-VN" sz="2700" dirty="0"/>
          </a:p>
        </p:txBody>
      </p:sp>
    </p:spTree>
    <p:extLst>
      <p:ext uri="{BB962C8B-B14F-4D97-AF65-F5344CB8AC3E}">
        <p14:creationId xmlns:p14="http://schemas.microsoft.com/office/powerpoint/2010/main" val="293485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7D2D0797-2C56-4164-A3C2-9211314B77DA}"/>
              </a:ext>
            </a:extLst>
          </p:cNvPr>
          <p:cNvSpPr txBox="1"/>
          <p:nvPr/>
        </p:nvSpPr>
        <p:spPr>
          <a:xfrm>
            <a:off x="1201834" y="863590"/>
            <a:ext cx="773543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Cùng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với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kinh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tế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Nội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luôn quan tâm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phát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triển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văn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hóa-xã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hội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 Công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tác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giữ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gìn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bảo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tồn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phát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huy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giá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trị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các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di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sản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văn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hoá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triển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khai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tích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cực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Hoạt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động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văn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học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nghệ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thuật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có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tiến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bộ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Mạng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lưới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thông tin,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truyền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thông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được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đại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hóa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hoạt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động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báo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chí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xuất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bản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được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duy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trì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đúng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định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hướng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của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Đảng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Nhà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nước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và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thực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tiễn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cuộc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sống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Nhiều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hoạt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động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giao lưu văn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hóa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lớn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tổ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chức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thành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công,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góp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phần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nâng cao uy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tín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vị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thế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của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Thủ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đô ở trong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quốc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tế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vi-VN" sz="2400" dirty="0"/>
          </a:p>
        </p:txBody>
      </p:sp>
      <p:sp>
        <p:nvSpPr>
          <p:cNvPr id="9" name="Google Shape;61;p13">
            <a:extLst>
              <a:ext uri="{FF2B5EF4-FFF2-40B4-BE49-F238E27FC236}">
                <a16:creationId xmlns:a16="http://schemas.microsoft.com/office/drawing/2014/main" id="{E2D4495F-16C6-2F31-9FC6-7EF8FD99F94F}"/>
              </a:ext>
            </a:extLst>
          </p:cNvPr>
          <p:cNvSpPr txBox="1">
            <a:spLocks/>
          </p:cNvSpPr>
          <p:nvPr/>
        </p:nvSpPr>
        <p:spPr>
          <a:xfrm>
            <a:off x="1408568" y="149210"/>
            <a:ext cx="6207920" cy="48998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vi-VN" sz="2400" dirty="0">
                <a:solidFill>
                  <a:srgbClr val="FF0000"/>
                </a:solidFill>
              </a:rPr>
              <a:t>2. THÀNH QUẢ CỦA THĂNG LONG - HÀ NỘI</a:t>
            </a:r>
            <a:endParaRPr lang="vi-VN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97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2C038BAC-3BBF-E1CB-6BAF-34E590879CA6}"/>
              </a:ext>
            </a:extLst>
          </p:cNvPr>
          <p:cNvSpPr txBox="1"/>
          <p:nvPr/>
        </p:nvSpPr>
        <p:spPr>
          <a:xfrm>
            <a:off x="1003052" y="1088012"/>
            <a:ext cx="779904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Tự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hào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với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truyền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thống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1000 năm Thăng Long -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Nội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phát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huy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thành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quả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đã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đạt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Đảng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bộ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chính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quyền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nhân dân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lực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lượng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vũ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trang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Thủ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đô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quyết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tâm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xd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bảo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vệ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vững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chắc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Thủ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đô trong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thời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kỳ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mới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xứng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đáng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với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vị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trí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"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trái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tim"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của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cả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đầu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não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chính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trị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hành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chính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quốc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gia, trung tâm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lớn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về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kinh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tế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văn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hóa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giáo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dục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, khoa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học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giao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dịch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quốc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tế</a:t>
            </a:r>
            <a:r>
              <a:rPr lang="vi-VN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vi-VN" sz="2400" dirty="0"/>
          </a:p>
        </p:txBody>
      </p:sp>
      <p:sp>
        <p:nvSpPr>
          <p:cNvPr id="2" name="Google Shape;61;p13">
            <a:extLst>
              <a:ext uri="{FF2B5EF4-FFF2-40B4-BE49-F238E27FC236}">
                <a16:creationId xmlns:a16="http://schemas.microsoft.com/office/drawing/2014/main" id="{25F68661-7E9B-5D06-A8F7-9590E7C09EAD}"/>
              </a:ext>
            </a:extLst>
          </p:cNvPr>
          <p:cNvSpPr txBox="1">
            <a:spLocks/>
          </p:cNvSpPr>
          <p:nvPr/>
        </p:nvSpPr>
        <p:spPr>
          <a:xfrm>
            <a:off x="1468040" y="422393"/>
            <a:ext cx="6207920" cy="48998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vi-VN" sz="2400" dirty="0">
                <a:solidFill>
                  <a:srgbClr val="FF0000"/>
                </a:solidFill>
              </a:rPr>
              <a:t>3. NIỀM TỰ HÀO VỀ TRUYỀN THỐNG CỦA LỊCH SỬ THĂNG LONG - HÀ NỘI</a:t>
            </a:r>
            <a:endParaRPr lang="vi-VN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38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46"/>
          <p:cNvSpPr txBox="1">
            <a:spLocks noGrp="1"/>
          </p:cNvSpPr>
          <p:nvPr>
            <p:ph type="ctrTitle"/>
          </p:nvPr>
        </p:nvSpPr>
        <p:spPr>
          <a:xfrm>
            <a:off x="349955" y="1725406"/>
            <a:ext cx="8444089" cy="14919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7200" dirty="0"/>
              <a:t>Thanks for </a:t>
            </a:r>
            <a:r>
              <a:rPr lang="vi-VN" sz="7200" dirty="0" err="1"/>
              <a:t>watching</a:t>
            </a:r>
            <a:r>
              <a:rPr lang="vi-VN" sz="7200" dirty="0"/>
              <a:t>   </a:t>
            </a:r>
            <a:endParaRPr lang="en-US" sz="72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" name="Google Shape;134;p28">
            <a:extLst>
              <a:ext uri="{FF2B5EF4-FFF2-40B4-BE49-F238E27FC236}">
                <a16:creationId xmlns:a16="http://schemas.microsoft.com/office/drawing/2014/main" id="{7FC8EA38-1B80-4E83-B94C-BFA494FB883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595" y="3316199"/>
            <a:ext cx="8088449" cy="182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55;p48">
            <a:extLst>
              <a:ext uri="{FF2B5EF4-FFF2-40B4-BE49-F238E27FC236}">
                <a16:creationId xmlns:a16="http://schemas.microsoft.com/office/drawing/2014/main" id="{90413FB1-3C42-4AA3-B4A3-66A92A02708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955" y="0"/>
            <a:ext cx="3743074" cy="199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2">
            <a:extLst>
              <a:ext uri="{FF2B5EF4-FFF2-40B4-BE49-F238E27FC236}">
                <a16:creationId xmlns:a16="http://schemas.microsoft.com/office/drawing/2014/main" id="{AE8912FA-A367-9576-B394-0C44CBAF848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18898" y="235178"/>
            <a:ext cx="6172200" cy="85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1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GIỜ HỌC ĐÃ KẾT THÚC</a:t>
            </a:r>
          </a:p>
          <a:p>
            <a:pPr algn="ctr"/>
            <a:r>
              <a:rPr lang="vi-VN" sz="21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CHÂN THÀNH CẢM ƠN QUÝ VỊ ĐẠI BIỂU</a:t>
            </a:r>
          </a:p>
          <a:p>
            <a:pPr algn="ctr"/>
            <a:r>
              <a:rPr lang="vi-VN" sz="21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 VÀ CÁC THẦY CÔ GIÁO</a:t>
            </a:r>
          </a:p>
        </p:txBody>
      </p:sp>
      <p:graphicFrame>
        <p:nvGraphicFramePr>
          <p:cNvPr id="41987" name="Object 3">
            <a:extLst>
              <a:ext uri="{FF2B5EF4-FFF2-40B4-BE49-F238E27FC236}">
                <a16:creationId xmlns:a16="http://schemas.microsoft.com/office/drawing/2014/main" id="{BE1CDCDC-7435-AB48-F0B8-3A6ED44C2CEB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1774031" y="2494360"/>
          <a:ext cx="887016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77479" imgH="2387194" progId="CorelDRAW.Graphic.12">
                  <p:embed/>
                </p:oleObj>
              </mc:Choice>
              <mc:Fallback>
                <p:oleObj name="CorelDRAW" r:id="rId3" imgW="3177479" imgH="2387194" progId="CorelDRAW.Graphic.12">
                  <p:embed/>
                  <p:pic>
                    <p:nvPicPr>
                      <p:cNvPr id="41987" name="Object 3">
                        <a:extLst>
                          <a:ext uri="{FF2B5EF4-FFF2-40B4-BE49-F238E27FC236}">
                            <a16:creationId xmlns:a16="http://schemas.microsoft.com/office/drawing/2014/main" id="{BE1CDCDC-7435-AB48-F0B8-3A6ED44C2C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031" y="2494360"/>
                        <a:ext cx="887016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4">
            <a:extLst>
              <a:ext uri="{FF2B5EF4-FFF2-40B4-BE49-F238E27FC236}">
                <a16:creationId xmlns:a16="http://schemas.microsoft.com/office/drawing/2014/main" id="{FB6E437A-354C-0F49-2AD7-D61482841A5B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7173516" y="2180035"/>
          <a:ext cx="8620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5" imgW="3177479" imgH="2387194" progId="CorelDRAW.Graphic.12">
                  <p:embed/>
                </p:oleObj>
              </mc:Choice>
              <mc:Fallback>
                <p:oleObj name="CorelDRAW" r:id="rId5" imgW="3177479" imgH="2387194" progId="CorelDRAW.Graphic.12">
                  <p:embed/>
                  <p:pic>
                    <p:nvPicPr>
                      <p:cNvPr id="41988" name="Object 4">
                        <a:extLst>
                          <a:ext uri="{FF2B5EF4-FFF2-40B4-BE49-F238E27FC236}">
                            <a16:creationId xmlns:a16="http://schemas.microsoft.com/office/drawing/2014/main" id="{FB6E437A-354C-0F49-2AD7-D61482841A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3516" y="2180035"/>
                        <a:ext cx="86201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Music">
            <a:extLst>
              <a:ext uri="{FF2B5EF4-FFF2-40B4-BE49-F238E27FC236}">
                <a16:creationId xmlns:a16="http://schemas.microsoft.com/office/drawing/2014/main" id="{FA19064C-40F7-CE98-8416-502B335FFD90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2736631" y="3830189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1990" name="Music">
            <a:extLst>
              <a:ext uri="{FF2B5EF4-FFF2-40B4-BE49-F238E27FC236}">
                <a16:creationId xmlns:a16="http://schemas.microsoft.com/office/drawing/2014/main" id="{3A3F9192-876F-1D17-7475-C53BE96C4016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4280051" y="4043971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1991" name="Music">
            <a:extLst>
              <a:ext uri="{FF2B5EF4-FFF2-40B4-BE49-F238E27FC236}">
                <a16:creationId xmlns:a16="http://schemas.microsoft.com/office/drawing/2014/main" id="{025493F3-2DAA-3D3D-BA5D-091940DE9130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5819815" y="3823376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1992" name="Music">
            <a:extLst>
              <a:ext uri="{FF2B5EF4-FFF2-40B4-BE49-F238E27FC236}">
                <a16:creationId xmlns:a16="http://schemas.microsoft.com/office/drawing/2014/main" id="{B6433729-4996-D7F2-EEFE-FEF166D5AB5A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7219584" y="3076575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pic>
        <p:nvPicPr>
          <p:cNvPr id="18441" name="Picture 9">
            <a:extLst>
              <a:ext uri="{FF2B5EF4-FFF2-40B4-BE49-F238E27FC236}">
                <a16:creationId xmlns:a16="http://schemas.microsoft.com/office/drawing/2014/main" id="{2EA6EA62-FE2B-1BE3-96C5-A2D176D00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939" y="1917857"/>
            <a:ext cx="2514600" cy="155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4" name="Music">
            <a:extLst>
              <a:ext uri="{FF2B5EF4-FFF2-40B4-BE49-F238E27FC236}">
                <a16:creationId xmlns:a16="http://schemas.microsoft.com/office/drawing/2014/main" id="{3F2E8878-5A74-93D2-E5B0-4D325236E112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4069740" y="1400175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1995" name="Music">
            <a:extLst>
              <a:ext uri="{FF2B5EF4-FFF2-40B4-BE49-F238E27FC236}">
                <a16:creationId xmlns:a16="http://schemas.microsoft.com/office/drawing/2014/main" id="{6C544AA0-C75E-B786-E4F5-6B18B298275F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1991590" y="3694786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1996" name="Music">
            <a:extLst>
              <a:ext uri="{FF2B5EF4-FFF2-40B4-BE49-F238E27FC236}">
                <a16:creationId xmlns:a16="http://schemas.microsoft.com/office/drawing/2014/main" id="{7C783065-DE42-15CE-7F32-4E9E8EC63A46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6510516" y="3600449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1997" name="Music">
            <a:extLst>
              <a:ext uri="{FF2B5EF4-FFF2-40B4-BE49-F238E27FC236}">
                <a16:creationId xmlns:a16="http://schemas.microsoft.com/office/drawing/2014/main" id="{A3A38465-AD0F-D39F-8E8B-40D8591BDEC5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3514726" y="3995349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1998" name="Music">
            <a:extLst>
              <a:ext uri="{FF2B5EF4-FFF2-40B4-BE49-F238E27FC236}">
                <a16:creationId xmlns:a16="http://schemas.microsoft.com/office/drawing/2014/main" id="{09EAD227-D92A-55EB-B4CF-0EC66A7BE68C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5044863" y="3941633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1999" name="Music">
            <a:extLst>
              <a:ext uri="{FF2B5EF4-FFF2-40B4-BE49-F238E27FC236}">
                <a16:creationId xmlns:a16="http://schemas.microsoft.com/office/drawing/2014/main" id="{B52D83BB-C2DA-1B22-4942-D27253D90018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1139033" y="1367226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2000" name="Music">
            <a:extLst>
              <a:ext uri="{FF2B5EF4-FFF2-40B4-BE49-F238E27FC236}">
                <a16:creationId xmlns:a16="http://schemas.microsoft.com/office/drawing/2014/main" id="{845E0730-680D-4C16-E6BF-986A233C8D2E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7219584" y="1262349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  <p:sp>
        <p:nvSpPr>
          <p:cNvPr id="42001" name="Music">
            <a:extLst>
              <a:ext uri="{FF2B5EF4-FFF2-40B4-BE49-F238E27FC236}">
                <a16:creationId xmlns:a16="http://schemas.microsoft.com/office/drawing/2014/main" id="{795C5EA1-D1FE-9841-2006-010168D95A7F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1216638" y="3312983"/>
            <a:ext cx="464344" cy="628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 sz="1350"/>
          </a:p>
        </p:txBody>
      </p:sp>
    </p:spTree>
    <p:extLst>
      <p:ext uri="{BB962C8B-B14F-4D97-AF65-F5344CB8AC3E}">
        <p14:creationId xmlns:p14="http://schemas.microsoft.com/office/powerpoint/2010/main" val="1334770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hac mua xuan ket.nho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419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 tmFilter="0, 0; .2, .5; .8, .5; 1, 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000" autoRev="1" fill="hold"/>
                                        <p:tgtEl>
                                          <p:spTgt spid="419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20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1E675C5-1519-C4BE-2540-0338221D4579}"/>
              </a:ext>
            </a:extLst>
          </p:cNvPr>
          <p:cNvSpPr txBox="1"/>
          <p:nvPr/>
        </p:nvSpPr>
        <p:spPr>
          <a:xfrm>
            <a:off x="1533605" y="151075"/>
            <a:ext cx="699559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100" cap="all" dirty="0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* . CÁC THÀNH TỰU văn </a:t>
            </a:r>
            <a:r>
              <a:rPr lang="vi-VN" sz="2100" cap="all" dirty="0" err="1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hóa</a:t>
            </a:r>
            <a:r>
              <a:rPr lang="vi-VN" sz="2100" cap="all" dirty="0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 </a:t>
            </a:r>
            <a:r>
              <a:rPr lang="vi-VN" sz="2100" cap="all" dirty="0" err="1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của</a:t>
            </a:r>
            <a:r>
              <a:rPr lang="vi-VN" sz="2100" cap="all" dirty="0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 </a:t>
            </a:r>
            <a:r>
              <a:rPr lang="vi-VN" sz="2100" cap="all" dirty="0" err="1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hà</a:t>
            </a:r>
            <a:r>
              <a:rPr lang="vi-VN" sz="2100" cap="all" dirty="0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 </a:t>
            </a:r>
            <a:r>
              <a:rPr lang="vi-VN" sz="2100" cap="all" dirty="0" err="1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nội</a:t>
            </a:r>
            <a:r>
              <a:rPr lang="vi-VN" sz="2100" cap="all" dirty="0">
                <a:solidFill>
                  <a:srgbClr val="FF0000"/>
                </a:solidFill>
                <a:latin typeface="Oswald" panose="00000500000000000000" pitchFamily="2" charset="-93"/>
                <a:cs typeface="Oswald" panose="00000500000000000000" pitchFamily="2" charset="-93"/>
              </a:rPr>
              <a:t> Ở CÁC THẾ KỈ XI – XV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6CEF576-C07B-2D7B-CFFF-FFC4B26FF1A8}"/>
              </a:ext>
            </a:extLst>
          </p:cNvPr>
          <p:cNvSpPr txBox="1"/>
          <p:nvPr/>
        </p:nvSpPr>
        <p:spPr>
          <a:xfrm>
            <a:off x="617748" y="938695"/>
            <a:ext cx="829349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/>
              <a:t>* </a:t>
            </a:r>
            <a:r>
              <a:rPr lang="vi-VN" sz="2400" dirty="0" err="1"/>
              <a:t>Về</a:t>
            </a:r>
            <a:r>
              <a:rPr lang="vi-VN" sz="2400" dirty="0"/>
              <a:t> tư </a:t>
            </a:r>
            <a:r>
              <a:rPr lang="vi-VN" sz="2400" dirty="0" err="1"/>
              <a:t>tưởng</a:t>
            </a:r>
            <a:r>
              <a:rPr lang="vi-VN" sz="2400" dirty="0"/>
              <a:t>, tôn </a:t>
            </a:r>
            <a:r>
              <a:rPr lang="vi-VN" sz="2400" dirty="0" err="1"/>
              <a:t>giáo</a:t>
            </a:r>
            <a:r>
              <a:rPr lang="vi-VN" sz="2400" dirty="0"/>
              <a:t>:</a:t>
            </a:r>
          </a:p>
          <a:p>
            <a:pPr algn="just"/>
            <a:r>
              <a:rPr lang="vi-VN" sz="2400" dirty="0"/>
              <a:t>-Trong </a:t>
            </a:r>
            <a:r>
              <a:rPr lang="vi-VN" sz="2400" dirty="0" err="1"/>
              <a:t>những</a:t>
            </a:r>
            <a:r>
              <a:rPr lang="vi-VN" sz="2400" dirty="0"/>
              <a:t> </a:t>
            </a:r>
            <a:r>
              <a:rPr lang="vi-VN" sz="2400" dirty="0" err="1"/>
              <a:t>thế</a:t>
            </a:r>
            <a:r>
              <a:rPr lang="vi-VN" sz="2400" dirty="0"/>
              <a:t> </a:t>
            </a:r>
            <a:r>
              <a:rPr lang="vi-VN" sz="2400" dirty="0" err="1"/>
              <a:t>kỷ</a:t>
            </a:r>
            <a:r>
              <a:rPr lang="vi-VN" sz="2400" dirty="0"/>
              <a:t> </a:t>
            </a:r>
            <a:r>
              <a:rPr lang="vi-VN" sz="2400" dirty="0" err="1"/>
              <a:t>đầu</a:t>
            </a:r>
            <a:r>
              <a:rPr lang="vi-VN" sz="2400" dirty="0"/>
              <a:t>, </a:t>
            </a:r>
            <a:r>
              <a:rPr lang="vi-VN" sz="2400" dirty="0" err="1"/>
              <a:t>đạo</a:t>
            </a:r>
            <a:r>
              <a:rPr lang="vi-VN" sz="2400" dirty="0"/>
              <a:t> </a:t>
            </a:r>
            <a:r>
              <a:rPr lang="vi-VN" sz="2400" dirty="0" err="1"/>
              <a:t>phật</a:t>
            </a:r>
            <a:r>
              <a:rPr lang="vi-VN" sz="2400" dirty="0"/>
              <a:t> vô </a:t>
            </a:r>
            <a:r>
              <a:rPr lang="vi-VN" sz="2400" dirty="0" err="1"/>
              <a:t>cùng</a:t>
            </a:r>
            <a:r>
              <a:rPr lang="vi-VN" sz="2400" dirty="0"/>
              <a:t> hưng </a:t>
            </a:r>
            <a:r>
              <a:rPr lang="vi-VN" sz="2400" dirty="0" err="1"/>
              <a:t>thịnh</a:t>
            </a:r>
            <a:r>
              <a:rPr lang="vi-VN" sz="2400" dirty="0"/>
              <a:t>, sau </a:t>
            </a:r>
            <a:r>
              <a:rPr lang="vi-VN" sz="2400" dirty="0" err="1"/>
              <a:t>đó</a:t>
            </a:r>
            <a:r>
              <a:rPr lang="vi-VN" sz="2400" dirty="0"/>
              <a:t> suy </a:t>
            </a:r>
            <a:r>
              <a:rPr lang="vi-VN" sz="2400" dirty="0" err="1"/>
              <a:t>yếu</a:t>
            </a:r>
            <a:r>
              <a:rPr lang="vi-VN" sz="2400" dirty="0"/>
              <a:t> </a:t>
            </a:r>
            <a:r>
              <a:rPr lang="vi-VN" sz="2400" dirty="0" err="1"/>
              <a:t>dần</a:t>
            </a:r>
            <a:r>
              <a:rPr lang="vi-VN" sz="2400" dirty="0"/>
              <a:t> </a:t>
            </a:r>
            <a:r>
              <a:rPr lang="vi-VN" sz="2400" dirty="0" err="1"/>
              <a:t>và</a:t>
            </a:r>
            <a:r>
              <a:rPr lang="vi-VN" sz="2400" dirty="0"/>
              <a:t> nho </a:t>
            </a:r>
            <a:r>
              <a:rPr lang="vi-VN" sz="2400" dirty="0" err="1"/>
              <a:t>giáo</a:t>
            </a:r>
            <a:r>
              <a:rPr lang="vi-VN" sz="2400" dirty="0"/>
              <a:t> </a:t>
            </a:r>
            <a:r>
              <a:rPr lang="vi-VN" sz="2400" dirty="0" err="1"/>
              <a:t>giữ</a:t>
            </a:r>
            <a:r>
              <a:rPr lang="vi-VN" sz="2400" dirty="0"/>
              <a:t> </a:t>
            </a:r>
            <a:r>
              <a:rPr lang="vi-VN" sz="2400" dirty="0" err="1"/>
              <a:t>vị</a:t>
            </a:r>
            <a:r>
              <a:rPr lang="vi-VN" sz="2400" dirty="0"/>
              <a:t> </a:t>
            </a:r>
            <a:r>
              <a:rPr lang="vi-VN" sz="2400" dirty="0" err="1"/>
              <a:t>trí</a:t>
            </a:r>
            <a:r>
              <a:rPr lang="vi-VN" sz="2400" dirty="0"/>
              <a:t> </a:t>
            </a:r>
            <a:r>
              <a:rPr lang="vi-VN" sz="2400" dirty="0" err="1"/>
              <a:t>độc</a:t>
            </a:r>
            <a:r>
              <a:rPr lang="vi-VN" sz="2400"/>
              <a:t> tôn</a:t>
            </a:r>
          </a:p>
          <a:p>
            <a:pPr algn="just"/>
            <a:endParaRPr lang="vi-VN" sz="2400" dirty="0"/>
          </a:p>
          <a:p>
            <a:pPr marL="342900" indent="-342900" algn="just">
              <a:buFontTx/>
              <a:buChar char="-"/>
            </a:pPr>
            <a:r>
              <a:rPr lang="vi-VN" sz="2400" dirty="0" err="1"/>
              <a:t>Giáo</a:t>
            </a:r>
            <a:r>
              <a:rPr lang="vi-VN" sz="2400" dirty="0"/>
              <a:t> dục:1070 Văn </a:t>
            </a:r>
            <a:r>
              <a:rPr lang="vi-VN" sz="2400" dirty="0" err="1"/>
              <a:t>Miếu</a:t>
            </a:r>
            <a:r>
              <a:rPr lang="vi-VN" sz="2400" dirty="0"/>
              <a:t> </a:t>
            </a:r>
            <a:r>
              <a:rPr lang="vi-VN" sz="2400" dirty="0" err="1"/>
              <a:t>được</a:t>
            </a:r>
            <a:r>
              <a:rPr lang="vi-VN" sz="2400" dirty="0"/>
              <a:t> </a:t>
            </a:r>
            <a:r>
              <a:rPr lang="vi-VN" sz="2400" dirty="0" err="1"/>
              <a:t>thành</a:t>
            </a:r>
            <a:r>
              <a:rPr lang="vi-VN" sz="2400" dirty="0"/>
              <a:t> lập,1075 khoa thi </a:t>
            </a:r>
            <a:r>
              <a:rPr lang="vi-VN" sz="2400" dirty="0" err="1"/>
              <a:t>đầu</a:t>
            </a:r>
            <a:r>
              <a:rPr lang="vi-VN" sz="2400" dirty="0"/>
              <a:t> tiên </a:t>
            </a:r>
            <a:r>
              <a:rPr lang="vi-VN" sz="2400" dirty="0" err="1"/>
              <a:t>được</a:t>
            </a:r>
            <a:r>
              <a:rPr lang="vi-VN" sz="2400" dirty="0"/>
              <a:t> </a:t>
            </a:r>
            <a:r>
              <a:rPr lang="vi-VN" sz="2400" dirty="0" err="1"/>
              <a:t>tổ</a:t>
            </a:r>
            <a:r>
              <a:rPr lang="vi-VN" sz="2400" dirty="0"/>
              <a:t> </a:t>
            </a:r>
            <a:r>
              <a:rPr lang="vi-VN" sz="2400" dirty="0" err="1"/>
              <a:t>chức</a:t>
            </a:r>
            <a:r>
              <a:rPr lang="vi-VN" sz="2400" dirty="0"/>
              <a:t>. </a:t>
            </a:r>
            <a:r>
              <a:rPr lang="vi-VN" sz="2400" dirty="0" err="1"/>
              <a:t>Số</a:t>
            </a:r>
            <a:r>
              <a:rPr lang="vi-VN" sz="2400" dirty="0"/>
              <a:t> </a:t>
            </a:r>
            <a:r>
              <a:rPr lang="vi-VN" sz="2400" dirty="0" err="1"/>
              <a:t>lần</a:t>
            </a:r>
            <a:r>
              <a:rPr lang="vi-VN" sz="2400" dirty="0"/>
              <a:t> </a:t>
            </a:r>
            <a:r>
              <a:rPr lang="vi-VN" sz="2400" dirty="0" err="1"/>
              <a:t>tổ</a:t>
            </a:r>
            <a:r>
              <a:rPr lang="vi-VN" sz="2400" dirty="0"/>
              <a:t> </a:t>
            </a:r>
            <a:r>
              <a:rPr lang="vi-VN" sz="2400" dirty="0" err="1"/>
              <a:t>chức</a:t>
            </a:r>
            <a:r>
              <a:rPr lang="vi-VN" sz="2400" dirty="0"/>
              <a:t> </a:t>
            </a:r>
            <a:r>
              <a:rPr lang="vi-VN" sz="2400" dirty="0" err="1"/>
              <a:t>các</a:t>
            </a:r>
            <a:r>
              <a:rPr lang="vi-VN" sz="2400" dirty="0"/>
              <a:t> khoa thi </a:t>
            </a:r>
            <a:r>
              <a:rPr lang="vi-VN" sz="2400" dirty="0" err="1"/>
              <a:t>và</a:t>
            </a:r>
            <a:r>
              <a:rPr lang="vi-VN" sz="2400" dirty="0"/>
              <a:t> </a:t>
            </a:r>
            <a:r>
              <a:rPr lang="vi-VN" sz="2400" dirty="0" err="1"/>
              <a:t>số</a:t>
            </a:r>
            <a:r>
              <a:rPr lang="vi-VN" sz="2400" dirty="0"/>
              <a:t> </a:t>
            </a:r>
            <a:r>
              <a:rPr lang="vi-VN" sz="2400" dirty="0" err="1"/>
              <a:t>người</a:t>
            </a:r>
            <a:r>
              <a:rPr lang="vi-VN" sz="2400" dirty="0"/>
              <a:t> </a:t>
            </a:r>
            <a:r>
              <a:rPr lang="vi-VN" sz="2400" dirty="0" err="1"/>
              <a:t>đỗ</a:t>
            </a:r>
            <a:r>
              <a:rPr lang="vi-VN" sz="2400" dirty="0"/>
              <a:t> </a:t>
            </a:r>
            <a:r>
              <a:rPr lang="vi-VN" sz="2400" dirty="0" err="1"/>
              <a:t>đạt</a:t>
            </a:r>
            <a:r>
              <a:rPr lang="vi-VN" sz="2400" dirty="0"/>
              <a:t> </a:t>
            </a:r>
            <a:r>
              <a:rPr lang="vi-VN" sz="2400" dirty="0" err="1"/>
              <a:t>rất</a:t>
            </a:r>
            <a:r>
              <a:rPr lang="vi-VN" sz="2400" dirty="0"/>
              <a:t> </a:t>
            </a:r>
            <a:r>
              <a:rPr lang="vi-VN" sz="2400" dirty="0" err="1"/>
              <a:t>lớn</a:t>
            </a:r>
            <a:endParaRPr lang="vi-VN" sz="2400" dirty="0"/>
          </a:p>
          <a:p>
            <a:pPr marL="342900" indent="-342900" algn="just">
              <a:buFontTx/>
              <a:buChar char="-"/>
            </a:pPr>
            <a:endParaRPr lang="vi-VN" sz="2400" dirty="0"/>
          </a:p>
          <a:p>
            <a:pPr algn="just"/>
            <a:r>
              <a:rPr lang="vi-VN" sz="2400" dirty="0"/>
              <a:t>- Văn </a:t>
            </a:r>
            <a:r>
              <a:rPr lang="vi-VN" sz="2400" dirty="0" err="1"/>
              <a:t>học</a:t>
            </a:r>
            <a:r>
              <a:rPr lang="vi-VN" sz="2400" dirty="0"/>
              <a:t>: </a:t>
            </a:r>
            <a:r>
              <a:rPr lang="vi-VN" sz="2400" dirty="0" err="1"/>
              <a:t>Có</a:t>
            </a:r>
            <a:r>
              <a:rPr lang="vi-VN" sz="2400" dirty="0"/>
              <a:t> </a:t>
            </a:r>
            <a:r>
              <a:rPr lang="vi-VN" sz="2400" dirty="0" err="1"/>
              <a:t>nhiều</a:t>
            </a:r>
            <a:r>
              <a:rPr lang="vi-VN" sz="2400" dirty="0"/>
              <a:t> </a:t>
            </a:r>
            <a:r>
              <a:rPr lang="vi-VN" sz="2400" dirty="0" err="1"/>
              <a:t>bài</a:t>
            </a:r>
            <a:r>
              <a:rPr lang="vi-VN" sz="2400" dirty="0"/>
              <a:t> </a:t>
            </a:r>
            <a:r>
              <a:rPr lang="vi-VN" sz="2400" dirty="0" err="1"/>
              <a:t>hịch</a:t>
            </a:r>
            <a:r>
              <a:rPr lang="vi-VN" sz="2400" dirty="0"/>
              <a:t>, </a:t>
            </a:r>
            <a:r>
              <a:rPr lang="vi-VN" sz="2400" dirty="0" err="1"/>
              <a:t>bài</a:t>
            </a:r>
            <a:r>
              <a:rPr lang="vi-VN" sz="2400" dirty="0"/>
              <a:t> thơ, </a:t>
            </a:r>
            <a:r>
              <a:rPr lang="vi-VN" sz="2400" dirty="0" err="1"/>
              <a:t>bài</a:t>
            </a:r>
            <a:r>
              <a:rPr lang="vi-VN" sz="2400" dirty="0"/>
              <a:t> </a:t>
            </a:r>
            <a:r>
              <a:rPr lang="vi-VN" sz="2400" dirty="0" err="1"/>
              <a:t>phú</a:t>
            </a:r>
            <a:r>
              <a:rPr lang="vi-VN" sz="2400" dirty="0"/>
              <a:t> </a:t>
            </a:r>
            <a:r>
              <a:rPr lang="vi-VN" sz="2400" dirty="0" err="1"/>
              <a:t>nổi</a:t>
            </a:r>
            <a:r>
              <a:rPr lang="vi-VN" sz="2400" dirty="0"/>
              <a:t> </a:t>
            </a:r>
            <a:r>
              <a:rPr lang="vi-VN" sz="2400" dirty="0" err="1"/>
              <a:t>tiềng</a:t>
            </a:r>
            <a:r>
              <a:rPr lang="vi-VN" sz="2400" dirty="0"/>
              <a:t> như </a:t>
            </a:r>
            <a:r>
              <a:rPr lang="vi-VN" sz="2400" dirty="0" err="1"/>
              <a:t>Hịch</a:t>
            </a:r>
            <a:r>
              <a:rPr lang="vi-VN" sz="2400" dirty="0"/>
              <a:t> </a:t>
            </a:r>
            <a:r>
              <a:rPr lang="vi-VN" sz="2400" dirty="0" err="1"/>
              <a:t>tướng</a:t>
            </a:r>
            <a:r>
              <a:rPr lang="vi-VN" sz="2400" dirty="0"/>
              <a:t> </a:t>
            </a:r>
            <a:r>
              <a:rPr lang="vi-VN" sz="2400" dirty="0" err="1"/>
              <a:t>sĩ</a:t>
            </a:r>
            <a:r>
              <a:rPr lang="vi-VN" sz="2400" dirty="0"/>
              <a:t>, </a:t>
            </a:r>
            <a:r>
              <a:rPr lang="vi-VN" sz="2400" dirty="0" err="1"/>
              <a:t>Bạch</a:t>
            </a:r>
            <a:r>
              <a:rPr lang="vi-VN" sz="2400" dirty="0"/>
              <a:t> </a:t>
            </a:r>
            <a:r>
              <a:rPr lang="vi-VN" sz="2400" dirty="0" err="1"/>
              <a:t>Đằng</a:t>
            </a:r>
            <a:r>
              <a:rPr lang="vi-VN" sz="2400" dirty="0"/>
              <a:t> Giang </a:t>
            </a:r>
            <a:r>
              <a:rPr lang="vi-VN" sz="2400" dirty="0" err="1"/>
              <a:t>phú</a:t>
            </a:r>
            <a:r>
              <a:rPr lang="vi-VN" sz="2400" dirty="0"/>
              <a:t>, Nam </a:t>
            </a:r>
            <a:r>
              <a:rPr lang="vi-VN" sz="2400" dirty="0" err="1"/>
              <a:t>quốc</a:t>
            </a:r>
            <a:r>
              <a:rPr lang="vi-VN" sz="2400" dirty="0"/>
              <a:t> sơn </a:t>
            </a:r>
            <a:r>
              <a:rPr lang="vi-VN" sz="2400" dirty="0" err="1"/>
              <a:t>hà</a:t>
            </a:r>
            <a:r>
              <a:rPr lang="vi-VN" sz="2400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09072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071074" y="28132"/>
            <a:ext cx="369488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2800" dirty="0">
                <a:solidFill>
                  <a:srgbClr val="0000FF"/>
                </a:solidFill>
              </a:rPr>
              <a:t>I. Tư tưởng, tôn giáo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11657" y="513907"/>
            <a:ext cx="850859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b="0" dirty="0"/>
              <a:t>- </a:t>
            </a:r>
            <a:r>
              <a:rPr lang="en-US" altLang="en-US" sz="2400" b="0" dirty="0" err="1"/>
              <a:t>Nho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giáo</a:t>
            </a:r>
            <a:r>
              <a:rPr lang="en-US" altLang="en-US" sz="2400" b="0" dirty="0"/>
              <a:t>, </a:t>
            </a:r>
            <a:r>
              <a:rPr lang="en-US" altLang="en-US" sz="2400" b="0" dirty="0" err="1"/>
              <a:t>Phật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giáo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và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Đạo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giáo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được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truyền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vào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nước</a:t>
            </a:r>
            <a:r>
              <a:rPr lang="en-US" altLang="en-US" sz="2400" b="0" dirty="0"/>
              <a:t> ta </a:t>
            </a:r>
            <a:r>
              <a:rPr lang="en-US" altLang="en-US" sz="2400" b="0" dirty="0" err="1"/>
              <a:t>từ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thời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Bắc</a:t>
            </a:r>
            <a:r>
              <a:rPr lang="en-US" altLang="en-US" sz="2400" b="0" dirty="0"/>
              <a:t> </a:t>
            </a:r>
            <a:r>
              <a:rPr lang="en-US" altLang="en-US" sz="2400" b="0" dirty="0" err="1"/>
              <a:t>thuộc</a:t>
            </a:r>
            <a:r>
              <a:rPr lang="en-US" altLang="en-US" sz="2400" b="0" dirty="0"/>
              <a:t>.</a:t>
            </a:r>
            <a:r>
              <a:rPr lang="vi-VN" sz="2400" dirty="0"/>
              <a:t> </a:t>
            </a:r>
            <a:r>
              <a:rPr lang="vi-VN" sz="2400" b="0" dirty="0"/>
              <a:t>-Trong </a:t>
            </a:r>
            <a:r>
              <a:rPr lang="vi-VN" sz="2400" b="0" dirty="0" err="1"/>
              <a:t>những</a:t>
            </a:r>
            <a:r>
              <a:rPr lang="vi-VN" sz="2400" b="0" dirty="0"/>
              <a:t> </a:t>
            </a:r>
            <a:r>
              <a:rPr lang="vi-VN" sz="2400" b="0" dirty="0" err="1"/>
              <a:t>thế</a:t>
            </a:r>
            <a:r>
              <a:rPr lang="vi-VN" sz="2400" b="0" dirty="0"/>
              <a:t> </a:t>
            </a:r>
            <a:r>
              <a:rPr lang="vi-VN" sz="2400" b="0" dirty="0" err="1"/>
              <a:t>kỷ</a:t>
            </a:r>
            <a:r>
              <a:rPr lang="vi-VN" sz="2400" b="0" dirty="0"/>
              <a:t> </a:t>
            </a:r>
            <a:r>
              <a:rPr lang="vi-VN" sz="2400" b="0" dirty="0" err="1"/>
              <a:t>đầu</a:t>
            </a:r>
            <a:r>
              <a:rPr lang="vi-VN" sz="2400" b="0" dirty="0"/>
              <a:t>, </a:t>
            </a:r>
            <a:r>
              <a:rPr lang="vi-VN" sz="2400" b="0" dirty="0" err="1"/>
              <a:t>đạo</a:t>
            </a:r>
            <a:r>
              <a:rPr lang="vi-VN" sz="2400" b="0" dirty="0"/>
              <a:t> </a:t>
            </a:r>
            <a:r>
              <a:rPr lang="vi-VN" sz="2400" b="0" dirty="0" err="1"/>
              <a:t>phật</a:t>
            </a:r>
            <a:r>
              <a:rPr lang="vi-VN" sz="2400" b="0" dirty="0"/>
              <a:t> vô </a:t>
            </a:r>
            <a:r>
              <a:rPr lang="vi-VN" sz="2400" b="0" dirty="0" err="1"/>
              <a:t>cùng</a:t>
            </a:r>
            <a:r>
              <a:rPr lang="vi-VN" sz="2400" b="0" dirty="0"/>
              <a:t> hưng </a:t>
            </a:r>
            <a:r>
              <a:rPr lang="vi-VN" sz="2400" b="0" dirty="0" err="1"/>
              <a:t>thịnh</a:t>
            </a:r>
            <a:r>
              <a:rPr lang="vi-VN" sz="2400" b="0" dirty="0"/>
              <a:t>, sau </a:t>
            </a:r>
            <a:r>
              <a:rPr lang="vi-VN" sz="2400" b="0" dirty="0" err="1"/>
              <a:t>đó</a:t>
            </a:r>
            <a:r>
              <a:rPr lang="vi-VN" sz="2400" b="0" dirty="0"/>
              <a:t> suy </a:t>
            </a:r>
            <a:r>
              <a:rPr lang="vi-VN" sz="2400" b="0" dirty="0" err="1"/>
              <a:t>yếu</a:t>
            </a:r>
            <a:r>
              <a:rPr lang="vi-VN" sz="2400" b="0" dirty="0"/>
              <a:t> </a:t>
            </a:r>
            <a:r>
              <a:rPr lang="vi-VN" sz="2400" b="0" dirty="0" err="1"/>
              <a:t>dần</a:t>
            </a:r>
            <a:r>
              <a:rPr lang="vi-VN" sz="2400" b="0" dirty="0"/>
              <a:t> </a:t>
            </a:r>
            <a:r>
              <a:rPr lang="vi-VN" sz="2400" b="0" dirty="0" err="1"/>
              <a:t>và</a:t>
            </a:r>
            <a:r>
              <a:rPr lang="vi-VN" sz="2400" b="0" dirty="0"/>
              <a:t> nho </a:t>
            </a:r>
            <a:r>
              <a:rPr lang="vi-VN" sz="2400" b="0" dirty="0" err="1"/>
              <a:t>giáo</a:t>
            </a:r>
            <a:r>
              <a:rPr lang="vi-VN" sz="2400" b="0" dirty="0"/>
              <a:t> </a:t>
            </a:r>
            <a:r>
              <a:rPr lang="vi-VN" sz="2400" b="0" dirty="0" err="1"/>
              <a:t>giữ</a:t>
            </a:r>
            <a:r>
              <a:rPr lang="vi-VN" sz="2400" b="0" dirty="0"/>
              <a:t> </a:t>
            </a:r>
            <a:r>
              <a:rPr lang="vi-VN" sz="2400" b="0" dirty="0" err="1"/>
              <a:t>vị</a:t>
            </a:r>
            <a:r>
              <a:rPr lang="vi-VN" sz="2400" b="0" dirty="0"/>
              <a:t> </a:t>
            </a:r>
            <a:r>
              <a:rPr lang="vi-VN" sz="2400" b="0" dirty="0" err="1"/>
              <a:t>trí</a:t>
            </a:r>
            <a:r>
              <a:rPr lang="vi-VN" sz="2400" b="0" dirty="0"/>
              <a:t> </a:t>
            </a:r>
            <a:r>
              <a:rPr lang="vi-VN" sz="2400" b="0" dirty="0" err="1"/>
              <a:t>độc</a:t>
            </a:r>
            <a:r>
              <a:rPr lang="vi-VN" sz="2400" b="0" dirty="0"/>
              <a:t> tôn</a:t>
            </a:r>
          </a:p>
          <a:p>
            <a:pPr eaLnBrk="1" hangingPunct="1"/>
            <a:endParaRPr lang="en-US" altLang="en-US" sz="2400" b="0" dirty="0"/>
          </a:p>
        </p:txBody>
      </p:sp>
      <p:pic>
        <p:nvPicPr>
          <p:cNvPr id="11" name="Picture 10" descr="ĐỨC PHẬT THÍCH CA">
            <a:hlinkClick r:id="rId2" tooltip="ĐỨC PHẬT THÍCH CA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38" y="1866264"/>
            <a:ext cx="2171223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khongt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321" y="1866264"/>
            <a:ext cx="2347267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lao_tz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401" y="1866264"/>
            <a:ext cx="2288586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"/>
          <p:cNvSpPr txBox="1">
            <a:spLocks noChangeArrowheads="1"/>
          </p:cNvSpPr>
          <p:nvPr/>
        </p:nvSpPr>
        <p:spPr>
          <a:xfrm>
            <a:off x="3445616" y="4351764"/>
            <a:ext cx="2640676" cy="445294"/>
          </a:xfrm>
          <a:prstGeom prst="rect">
            <a:avLst/>
          </a:prstGeom>
          <a:noFill/>
        </p:spPr>
        <p:txBody>
          <a:bodyPr/>
          <a:lstStyle/>
          <a:p>
            <a:pPr marL="257175" indent="-257175" algn="ctr">
              <a:spcBef>
                <a:spcPct val="20000"/>
              </a:spcBef>
              <a:defRPr/>
            </a:pPr>
            <a:r>
              <a:rPr lang="fr-FR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Khổng</a:t>
            </a:r>
            <a:r>
              <a:rPr lang="fr-FR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fr-FR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(551 - 479 TCN)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791633" y="4351763"/>
            <a:ext cx="25474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dirty="0" err="1">
                <a:solidFill>
                  <a:srgbClr val="0000FF"/>
                </a:solidFill>
              </a:rPr>
              <a:t>Thích</a:t>
            </a:r>
            <a:r>
              <a:rPr lang="en-US" altLang="en-US" sz="2400" dirty="0">
                <a:solidFill>
                  <a:srgbClr val="0000FF"/>
                </a:solidFill>
              </a:rPr>
              <a:t>-ca </a:t>
            </a:r>
            <a:r>
              <a:rPr lang="en-US" altLang="en-US" sz="2400" dirty="0" err="1">
                <a:solidFill>
                  <a:srgbClr val="0000FF"/>
                </a:solidFill>
              </a:rPr>
              <a:t>Mâu-ni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</a:p>
          <a:p>
            <a:pPr eaLnBrk="1" hangingPunct="1"/>
            <a:r>
              <a:rPr lang="en-US" altLang="en-US" sz="2400" dirty="0">
                <a:solidFill>
                  <a:srgbClr val="0000FF"/>
                </a:solidFill>
              </a:rPr>
              <a:t> (</a:t>
            </a:r>
            <a:r>
              <a:rPr lang="en-US" altLang="en-US" sz="2400" b="0" dirty="0">
                <a:solidFill>
                  <a:srgbClr val="0000FF"/>
                </a:solidFill>
              </a:rPr>
              <a:t>563 - 483  TCN)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550901" y="4351764"/>
            <a:ext cx="20755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400" dirty="0" err="1">
                <a:solidFill>
                  <a:srgbClr val="0000FF"/>
                </a:solidFill>
              </a:rPr>
              <a:t>Lão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</a:rPr>
              <a:t>Tử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</a:p>
          <a:p>
            <a:pPr algn="ctr" eaLnBrk="1" hangingPunct="1"/>
            <a:r>
              <a:rPr lang="en-US" altLang="en-US" sz="2400" dirty="0">
                <a:solidFill>
                  <a:srgbClr val="0000FF"/>
                </a:solidFill>
              </a:rPr>
              <a:t>(</a:t>
            </a:r>
            <a:r>
              <a:rPr lang="en-US" altLang="en-US" sz="2400" b="0" dirty="0">
                <a:solidFill>
                  <a:srgbClr val="0000FF"/>
                </a:solidFill>
              </a:rPr>
              <a:t>TK VI TCN</a:t>
            </a:r>
            <a:r>
              <a:rPr lang="en-US" altLang="en-US" sz="2400" dirty="0">
                <a:solidFill>
                  <a:srgbClr val="0000FF"/>
                </a:solidFill>
              </a:rPr>
              <a:t>)</a:t>
            </a:r>
            <a:endParaRPr lang="en-US" altLang="en-US" sz="2400" dirty="0"/>
          </a:p>
        </p:txBody>
      </p:sp>
      <p:sp>
        <p:nvSpPr>
          <p:cNvPr id="17" name="Slide Number Placeholder 13"/>
          <p:cNvSpPr txBox="1">
            <a:spLocks/>
          </p:cNvSpPr>
          <p:nvPr/>
        </p:nvSpPr>
        <p:spPr bwMode="auto">
          <a:xfrm flipH="1">
            <a:off x="-1" y="0"/>
            <a:ext cx="45719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1pPr>
            <a:lvl2pPr marL="557213" marR="0" lvl="1" indent="-214313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2pPr>
            <a:lvl3pPr marL="857250" marR="0" lvl="2" indent="-17145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3pPr>
            <a:lvl4pPr marL="1200150" marR="0" lvl="3" indent="-17145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4pPr>
            <a:lvl5pPr marL="1543050" marR="0" lvl="4" indent="-17145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5pPr>
            <a:lvl6pPr marL="1885950" marR="0" lvl="5" indent="-1714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6pPr>
            <a:lvl7pPr marL="2228850" marR="0" lvl="6" indent="-1714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7pPr>
            <a:lvl8pPr marL="2571750" marR="0" lvl="7" indent="-1714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8pPr>
            <a:lvl9pPr marL="2914650" marR="0" lvl="8" indent="-17145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defRPr>
            </a:lvl9pPr>
          </a:lstStyle>
          <a:p>
            <a:pPr eaLnBrk="1" hangingPunct="1"/>
            <a:fld id="{9CC7642F-E0C4-430B-8714-DC8522FE6EE0}" type="slidenum">
              <a:rPr lang="vi-VN" altLang="en-US" sz="2400" smtClean="0">
                <a:solidFill>
                  <a:srgbClr val="FFFFFF"/>
                </a:solidFill>
              </a:rPr>
              <a:pPr eaLnBrk="1" hangingPunct="1"/>
              <a:t>5</a:t>
            </a:fld>
            <a:endParaRPr lang="vi-VN" altLang="en-US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5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4" descr="http://tuvientuongvan.com.vn/upload/images/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138" y="920949"/>
            <a:ext cx="2638425" cy="351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1324162" y="-2039"/>
            <a:ext cx="645318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2800" dirty="0">
                <a:solidFill>
                  <a:srgbClr val="0000FF"/>
                </a:solidFill>
              </a:rPr>
              <a:t>I. </a:t>
            </a:r>
            <a:r>
              <a:rPr lang="vi-VN" altLang="en-US" sz="2800" u="sng" dirty="0">
                <a:solidFill>
                  <a:srgbClr val="0000FF"/>
                </a:solidFill>
              </a:rPr>
              <a:t>Tư tưởng, tôn giáo</a:t>
            </a:r>
          </a:p>
        </p:txBody>
      </p:sp>
      <p:sp>
        <p:nvSpPr>
          <p:cNvPr id="12298" name="TextBox 8"/>
          <p:cNvSpPr txBox="1">
            <a:spLocks noChangeArrowheads="1"/>
          </p:cNvSpPr>
          <p:nvPr/>
        </p:nvSpPr>
        <p:spPr bwMode="auto">
          <a:xfrm>
            <a:off x="1072567" y="571902"/>
            <a:ext cx="34793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dirty="0"/>
              <a:t>1- </a:t>
            </a:r>
            <a:r>
              <a:rPr lang="en-US" altLang="en-US" sz="2800" u="sng" dirty="0" err="1"/>
              <a:t>Nho</a:t>
            </a:r>
            <a:r>
              <a:rPr lang="en-US" altLang="en-US" sz="2800" u="sng" dirty="0"/>
              <a:t> </a:t>
            </a:r>
            <a:r>
              <a:rPr lang="en-US" altLang="en-US" sz="2800" u="sng" dirty="0" err="1"/>
              <a:t>giáo</a:t>
            </a:r>
            <a:r>
              <a:rPr lang="en-US" altLang="en-US" sz="2800" u="sng" dirty="0"/>
              <a:t>:</a:t>
            </a:r>
          </a:p>
        </p:txBody>
      </p:sp>
      <p:sp>
        <p:nvSpPr>
          <p:cNvPr id="12299" name="Rectangle 9"/>
          <p:cNvSpPr>
            <a:spLocks noChangeArrowheads="1"/>
          </p:cNvSpPr>
          <p:nvPr/>
        </p:nvSpPr>
        <p:spPr bwMode="auto">
          <a:xfrm>
            <a:off x="946205" y="1178689"/>
            <a:ext cx="533763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en-US" sz="2800" b="0" dirty="0">
                <a:solidFill>
                  <a:srgbClr val="000000"/>
                </a:solidFill>
              </a:rPr>
              <a:t>+ Thời Lý, </a:t>
            </a:r>
            <a:r>
              <a:rPr lang="vi-VN" altLang="en-US" sz="2800" b="0" dirty="0" err="1">
                <a:solidFill>
                  <a:srgbClr val="000000"/>
                </a:solidFill>
              </a:rPr>
              <a:t>Trần</a:t>
            </a:r>
            <a:r>
              <a:rPr lang="vi-VN" altLang="en-US" sz="2800" b="0" dirty="0">
                <a:solidFill>
                  <a:srgbClr val="000000"/>
                </a:solidFill>
              </a:rPr>
              <a:t>, n</a:t>
            </a:r>
            <a:r>
              <a:rPr lang="pt-BR" altLang="en-US" sz="2800" b="0" dirty="0" err="1">
                <a:solidFill>
                  <a:srgbClr val="000000"/>
                </a:solidFill>
              </a:rPr>
              <a:t>ho</a:t>
            </a:r>
            <a:r>
              <a:rPr lang="pt-BR" altLang="en-US" sz="2800" b="0" dirty="0">
                <a:solidFill>
                  <a:srgbClr val="000000"/>
                </a:solidFill>
              </a:rPr>
              <a:t> giáo trở thành tư tưởng chính thống của </a:t>
            </a:r>
            <a:r>
              <a:rPr lang="vi-VN" altLang="en-US" sz="2800" b="0" dirty="0">
                <a:solidFill>
                  <a:srgbClr val="000000"/>
                </a:solidFill>
              </a:rPr>
              <a:t>gi</a:t>
            </a:r>
            <a:r>
              <a:rPr lang="pt-BR" altLang="en-US" sz="2800" b="0" dirty="0">
                <a:solidFill>
                  <a:srgbClr val="000000"/>
                </a:solidFill>
              </a:rPr>
              <a:t>ai cấp </a:t>
            </a:r>
            <a:r>
              <a:rPr lang="pt-BR" altLang="en-US" sz="2800" b="0" dirty="0" err="1">
                <a:solidFill>
                  <a:srgbClr val="000000"/>
                </a:solidFill>
              </a:rPr>
              <a:t>thống</a:t>
            </a:r>
            <a:r>
              <a:rPr lang="pt-BR" altLang="en-US" sz="2800" b="0" dirty="0">
                <a:solidFill>
                  <a:srgbClr val="000000"/>
                </a:solidFill>
              </a:rPr>
              <a:t> </a:t>
            </a:r>
            <a:r>
              <a:rPr lang="pt-BR" altLang="en-US" sz="2800" b="0" dirty="0" err="1">
                <a:solidFill>
                  <a:srgbClr val="000000"/>
                </a:solidFill>
              </a:rPr>
              <a:t>trị</a:t>
            </a:r>
            <a:r>
              <a:rPr lang="pt-BR" altLang="en-US" sz="2800" b="0" dirty="0">
                <a:solidFill>
                  <a:srgbClr val="000000"/>
                </a:solidFill>
              </a:rPr>
              <a:t>, </a:t>
            </a:r>
            <a:r>
              <a:rPr lang="en-US" sz="2800" b="0" dirty="0">
                <a:ea typeface="Livvic"/>
                <a:sym typeface="Livvic"/>
              </a:rPr>
              <a:t>chi </a:t>
            </a:r>
            <a:r>
              <a:rPr lang="en-US" sz="2800" b="0" dirty="0" err="1">
                <a:ea typeface="Livvic"/>
                <a:sym typeface="Livvic"/>
              </a:rPr>
              <a:t>phối</a:t>
            </a:r>
            <a:r>
              <a:rPr lang="en-US" sz="2800" b="0" dirty="0">
                <a:ea typeface="Livvic"/>
                <a:sym typeface="Livvic"/>
              </a:rPr>
              <a:t> </a:t>
            </a:r>
            <a:r>
              <a:rPr lang="en-US" sz="2800" b="0" dirty="0" err="1">
                <a:ea typeface="Livvic"/>
                <a:sym typeface="Livvic"/>
              </a:rPr>
              <a:t>nội</a:t>
            </a:r>
            <a:r>
              <a:rPr lang="en-US" sz="2800" b="0" dirty="0">
                <a:ea typeface="Livvic"/>
                <a:sym typeface="Livvic"/>
              </a:rPr>
              <a:t> dung </a:t>
            </a:r>
            <a:r>
              <a:rPr lang="en-US" sz="2800" b="0" dirty="0" err="1">
                <a:ea typeface="Livvic"/>
                <a:sym typeface="Livvic"/>
              </a:rPr>
              <a:t>giáo</a:t>
            </a:r>
            <a:r>
              <a:rPr lang="en-US" sz="2800" b="0" dirty="0">
                <a:ea typeface="Livvic"/>
                <a:sym typeface="Livvic"/>
              </a:rPr>
              <a:t> </a:t>
            </a:r>
            <a:r>
              <a:rPr lang="en-US" sz="2800" b="0" dirty="0" err="1">
                <a:ea typeface="Livvic"/>
                <a:sym typeface="Livvic"/>
              </a:rPr>
              <a:t>dục</a:t>
            </a:r>
            <a:r>
              <a:rPr lang="en-US" sz="2800" b="0" dirty="0">
                <a:ea typeface="Livvic"/>
                <a:sym typeface="Livvic"/>
              </a:rPr>
              <a:t>, </a:t>
            </a:r>
            <a:r>
              <a:rPr lang="en-US" sz="2800" b="0" dirty="0" err="1">
                <a:ea typeface="Livvic"/>
                <a:sym typeface="Livvic"/>
              </a:rPr>
              <a:t>thi</a:t>
            </a:r>
            <a:r>
              <a:rPr lang="en-US" sz="2800" b="0" dirty="0">
                <a:ea typeface="Livvic"/>
                <a:sym typeface="Livvic"/>
              </a:rPr>
              <a:t> </a:t>
            </a:r>
            <a:r>
              <a:rPr lang="en-US" sz="2800" b="0" dirty="0" err="1">
                <a:ea typeface="Livvic"/>
                <a:sym typeface="Livvic"/>
              </a:rPr>
              <a:t>cử</a:t>
            </a:r>
            <a:r>
              <a:rPr lang="en-US" sz="2800" b="0" dirty="0">
                <a:ea typeface="Livvic"/>
                <a:sym typeface="Livvic"/>
              </a:rPr>
              <a:t>, song </a:t>
            </a:r>
            <a:r>
              <a:rPr lang="en-US" sz="2800" b="0" dirty="0" err="1">
                <a:ea typeface="Livvic"/>
                <a:sym typeface="Livvic"/>
              </a:rPr>
              <a:t>không</a:t>
            </a:r>
            <a:r>
              <a:rPr lang="en-US" sz="2800" b="0" dirty="0">
                <a:ea typeface="Livvic"/>
                <a:sym typeface="Livvic"/>
              </a:rPr>
              <a:t> </a:t>
            </a:r>
            <a:r>
              <a:rPr lang="en-US" sz="2800" b="0" dirty="0" err="1">
                <a:ea typeface="Livvic"/>
                <a:sym typeface="Livvic"/>
              </a:rPr>
              <a:t>phổ</a:t>
            </a:r>
            <a:r>
              <a:rPr lang="en-US" sz="2800" b="0" dirty="0">
                <a:ea typeface="Livvic"/>
                <a:sym typeface="Livvic"/>
              </a:rPr>
              <a:t> </a:t>
            </a:r>
            <a:r>
              <a:rPr lang="en-US" sz="2800" b="0" dirty="0" err="1">
                <a:ea typeface="Livvic"/>
                <a:sym typeface="Livvic"/>
              </a:rPr>
              <a:t>biến</a:t>
            </a:r>
            <a:r>
              <a:rPr lang="en-US" sz="2800" b="0" dirty="0">
                <a:ea typeface="Livvic"/>
                <a:sym typeface="Livvic"/>
              </a:rPr>
              <a:t> </a:t>
            </a:r>
            <a:r>
              <a:rPr lang="en-US" sz="2800" b="0" dirty="0" err="1">
                <a:ea typeface="Livvic"/>
                <a:sym typeface="Livvic"/>
              </a:rPr>
              <a:t>trong</a:t>
            </a:r>
            <a:r>
              <a:rPr lang="en-US" sz="2800" b="0" dirty="0">
                <a:ea typeface="Livvic"/>
                <a:sym typeface="Livvic"/>
              </a:rPr>
              <a:t> </a:t>
            </a:r>
            <a:r>
              <a:rPr lang="en-US" sz="2800" b="0" dirty="0" err="1">
                <a:ea typeface="Livvic"/>
                <a:sym typeface="Livvic"/>
              </a:rPr>
              <a:t>nhân</a:t>
            </a:r>
            <a:r>
              <a:rPr lang="en-US" sz="2800" b="0" dirty="0">
                <a:ea typeface="Livvic"/>
                <a:sym typeface="Livvic"/>
              </a:rPr>
              <a:t> </a:t>
            </a:r>
            <a:r>
              <a:rPr lang="en-US" sz="2800" b="0" dirty="0" err="1">
                <a:ea typeface="Livvic"/>
                <a:sym typeface="Livvic"/>
              </a:rPr>
              <a:t>dân</a:t>
            </a:r>
            <a:r>
              <a:rPr lang="en-US" sz="2800" b="0" dirty="0">
                <a:ea typeface="Livvic"/>
                <a:sym typeface="Livvic"/>
              </a:rPr>
              <a:t>.</a:t>
            </a:r>
          </a:p>
          <a:p>
            <a:pPr algn="just" eaLnBrk="1" hangingPunct="1"/>
            <a:endParaRPr lang="vi-VN" altLang="en-US" sz="28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27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/>
      <p:bldP spid="122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0889E9C-BCC7-F36B-4016-6ED78F2D0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30" y="347843"/>
            <a:ext cx="31558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dirty="0"/>
              <a:t>2- </a:t>
            </a:r>
            <a:r>
              <a:rPr lang="en-US" altLang="en-US" sz="2800" u="sng" dirty="0" err="1"/>
              <a:t>Phật</a:t>
            </a:r>
            <a:r>
              <a:rPr lang="en-US" altLang="en-US" sz="2800" u="sng" dirty="0"/>
              <a:t> </a:t>
            </a:r>
            <a:r>
              <a:rPr lang="en-US" altLang="en-US" sz="2800" u="sng" dirty="0" err="1"/>
              <a:t>giáo</a:t>
            </a:r>
            <a:r>
              <a:rPr lang="en-US" altLang="en-US" sz="2800" u="sng" dirty="0"/>
              <a:t>: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F4C499D5-909F-EA6F-AC16-D5F5D0E0C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4358" y="1172424"/>
            <a:ext cx="64147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0" dirty="0">
                <a:solidFill>
                  <a:srgbClr val="060606"/>
                </a:solidFill>
              </a:rPr>
              <a:t>+ </a:t>
            </a:r>
            <a:r>
              <a:rPr lang="en-US" altLang="en-US" sz="2800" b="0" dirty="0" err="1">
                <a:solidFill>
                  <a:srgbClr val="060606"/>
                </a:solidFill>
              </a:rPr>
              <a:t>Thời</a:t>
            </a:r>
            <a:r>
              <a:rPr lang="en-US" altLang="en-US" sz="2800" b="0" dirty="0">
                <a:solidFill>
                  <a:srgbClr val="060606"/>
                </a:solidFill>
              </a:rPr>
              <a:t> </a:t>
            </a:r>
            <a:r>
              <a:rPr lang="en-US" altLang="en-US" sz="2800" b="0" dirty="0" err="1">
                <a:solidFill>
                  <a:srgbClr val="060606"/>
                </a:solidFill>
              </a:rPr>
              <a:t>Lê</a:t>
            </a:r>
            <a:r>
              <a:rPr lang="en-US" altLang="en-US" sz="2800" b="0" dirty="0">
                <a:solidFill>
                  <a:srgbClr val="060606"/>
                </a:solidFill>
              </a:rPr>
              <a:t> </a:t>
            </a:r>
            <a:r>
              <a:rPr lang="en-US" altLang="en-US" sz="2800" b="0" dirty="0" err="1">
                <a:solidFill>
                  <a:srgbClr val="060606"/>
                </a:solidFill>
              </a:rPr>
              <a:t>Sơ</a:t>
            </a:r>
            <a:r>
              <a:rPr lang="en-US" altLang="en-US" sz="2800" b="0" dirty="0">
                <a:solidFill>
                  <a:srgbClr val="060606"/>
                </a:solidFill>
              </a:rPr>
              <a:t> </a:t>
            </a:r>
            <a:r>
              <a:rPr lang="en-US" altLang="en-US" sz="2800" b="0" dirty="0" err="1">
                <a:solidFill>
                  <a:srgbClr val="060606"/>
                </a:solidFill>
              </a:rPr>
              <a:t>nho</a:t>
            </a:r>
            <a:r>
              <a:rPr lang="en-US" altLang="en-US" sz="2800" b="0" dirty="0">
                <a:solidFill>
                  <a:srgbClr val="060606"/>
                </a:solidFill>
              </a:rPr>
              <a:t> </a:t>
            </a:r>
            <a:r>
              <a:rPr lang="en-US" altLang="en-US" sz="2800" b="0" dirty="0" err="1">
                <a:solidFill>
                  <a:srgbClr val="060606"/>
                </a:solidFill>
              </a:rPr>
              <a:t>giáo</a:t>
            </a:r>
            <a:r>
              <a:rPr lang="en-US" altLang="en-US" sz="2800" b="0" dirty="0">
                <a:solidFill>
                  <a:srgbClr val="060606"/>
                </a:solidFill>
              </a:rPr>
              <a:t> </a:t>
            </a:r>
            <a:r>
              <a:rPr lang="en-US" altLang="en-US" sz="2800" b="0" dirty="0" err="1">
                <a:solidFill>
                  <a:srgbClr val="060606"/>
                </a:solidFill>
              </a:rPr>
              <a:t>chiếm</a:t>
            </a:r>
            <a:r>
              <a:rPr lang="en-US" altLang="en-US" sz="2800" b="0" dirty="0">
                <a:solidFill>
                  <a:srgbClr val="060606"/>
                </a:solidFill>
              </a:rPr>
              <a:t> </a:t>
            </a:r>
            <a:r>
              <a:rPr lang="en-US" altLang="en-US" sz="2800" b="0" dirty="0" err="1">
                <a:solidFill>
                  <a:srgbClr val="060606"/>
                </a:solidFill>
              </a:rPr>
              <a:t>vị</a:t>
            </a:r>
            <a:r>
              <a:rPr lang="en-US" altLang="en-US" sz="2800" b="0" dirty="0">
                <a:solidFill>
                  <a:srgbClr val="060606"/>
                </a:solidFill>
              </a:rPr>
              <a:t> </a:t>
            </a:r>
            <a:r>
              <a:rPr lang="en-US" altLang="en-US" sz="2800" b="0" dirty="0" err="1">
                <a:solidFill>
                  <a:srgbClr val="060606"/>
                </a:solidFill>
              </a:rPr>
              <a:t>trí</a:t>
            </a:r>
            <a:r>
              <a:rPr lang="en-US" altLang="en-US" sz="2800" b="0" dirty="0">
                <a:solidFill>
                  <a:srgbClr val="060606"/>
                </a:solidFill>
              </a:rPr>
              <a:t> </a:t>
            </a:r>
            <a:r>
              <a:rPr lang="en-US" altLang="en-US" sz="2800" b="0" dirty="0" err="1">
                <a:solidFill>
                  <a:srgbClr val="060606"/>
                </a:solidFill>
              </a:rPr>
              <a:t>độc</a:t>
            </a:r>
            <a:r>
              <a:rPr lang="en-US" altLang="en-US" sz="2800" b="0" dirty="0">
                <a:solidFill>
                  <a:srgbClr val="060606"/>
                </a:solidFill>
              </a:rPr>
              <a:t> </a:t>
            </a:r>
            <a:r>
              <a:rPr lang="en-US" altLang="en-US" sz="2800" b="0" dirty="0" err="1">
                <a:solidFill>
                  <a:srgbClr val="060606"/>
                </a:solidFill>
              </a:rPr>
              <a:t>tôn</a:t>
            </a:r>
            <a:r>
              <a:rPr lang="en-US" altLang="en-US" sz="2800" b="0" dirty="0">
                <a:solidFill>
                  <a:srgbClr val="060606"/>
                </a:solidFill>
              </a:rPr>
              <a:t>.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83A84C41-7E96-A99C-619B-6B911B5EB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4358" y="1869756"/>
            <a:ext cx="729425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b="0" dirty="0">
                <a:solidFill>
                  <a:srgbClr val="060606"/>
                </a:solidFill>
              </a:rPr>
              <a:t>+ TK X-XIV, Phật giáo giữ vai trò quan trọng và phổ biến.</a:t>
            </a:r>
            <a:endParaRPr lang="vi-VN" altLang="en-US" sz="2800" b="0" dirty="0">
              <a:solidFill>
                <a:srgbClr val="060606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080B6D-FB24-25F2-B8F4-8591C1F84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4358" y="3172087"/>
            <a:ext cx="75602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b="0" dirty="0">
                <a:solidFill>
                  <a:srgbClr val="060606"/>
                </a:solidFill>
              </a:rPr>
              <a:t>+ Từ cuối TK XV, Phật giáo và Đạo giáo suy giảm.</a:t>
            </a:r>
            <a:endParaRPr lang="vi-VN" altLang="en-US" sz="2800" b="0" dirty="0">
              <a:solidFill>
                <a:srgbClr val="0606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o giáo – Wikipedia tiếng Việt">
            <a:extLst>
              <a:ext uri="{FF2B5EF4-FFF2-40B4-BE49-F238E27FC236}">
                <a16:creationId xmlns:a16="http://schemas.microsoft.com/office/drawing/2014/main" id="{81B9B457-4B5F-462C-81F2-4F7FE8364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5" y="455132"/>
            <a:ext cx="2049495" cy="405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ho giáo có nguồn gốc từ đâu ? Tìm hiểu về nho giáo">
            <a:extLst>
              <a:ext uri="{FF2B5EF4-FFF2-40B4-BE49-F238E27FC236}">
                <a16:creationId xmlns:a16="http://schemas.microsoft.com/office/drawing/2014/main" id="{7F5A83D3-3EB9-42AB-9569-4C27A6542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000" y="455132"/>
            <a:ext cx="4122366" cy="405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Ảnh hưởng của Nho giáo tới sự hình thành và phát triển lịch sử tư tưởng  Việt Nam">
            <a:extLst>
              <a:ext uri="{FF2B5EF4-FFF2-40B4-BE49-F238E27FC236}">
                <a16:creationId xmlns:a16="http://schemas.microsoft.com/office/drawing/2014/main" id="{1464B1AF-E2DF-413F-BFF3-4FB08F061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366" y="1276981"/>
            <a:ext cx="2772634" cy="293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oogle Shape;385;p33">
            <a:extLst>
              <a:ext uri="{FF2B5EF4-FFF2-40B4-BE49-F238E27FC236}">
                <a16:creationId xmlns:a16="http://schemas.microsoft.com/office/drawing/2014/main" id="{B0D5D8D0-F1CC-44EA-93CD-9DFB748F923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56524" y="41628"/>
            <a:ext cx="1087476" cy="975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0"/>
          <p:cNvSpPr txBox="1">
            <a:spLocks noGrp="1"/>
          </p:cNvSpPr>
          <p:nvPr>
            <p:ph type="subTitle" idx="1"/>
          </p:nvPr>
        </p:nvSpPr>
        <p:spPr>
          <a:xfrm flipH="1">
            <a:off x="353820" y="416709"/>
            <a:ext cx="6033551" cy="15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Thời Lý, Trần : được phổ biến rộng rãi, chùa chiền được xây dựng ở khắp nơi, sư sãi đông.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Thời Lê sơ, Phật giáo : bị hạn chế, thu hẹp, đi vào trong nhân dân.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3" name="Google Shape;333;p30"/>
          <p:cNvSpPr txBox="1">
            <a:spLocks noGrp="1"/>
          </p:cNvSpPr>
          <p:nvPr>
            <p:ph type="title"/>
          </p:nvPr>
        </p:nvSpPr>
        <p:spPr>
          <a:xfrm>
            <a:off x="1009682" y="-9256"/>
            <a:ext cx="2527169" cy="5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Phật giáo :</a:t>
            </a:r>
            <a:endParaRPr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4" name="Google Shape;334;p30"/>
          <p:cNvPicPr preferRelativeResize="0"/>
          <p:nvPr/>
        </p:nvPicPr>
        <p:blipFill>
          <a:blip r:embed="rId3">
            <a:alphaModFix amt="96000"/>
          </a:blip>
          <a:stretch>
            <a:fillRect/>
          </a:stretch>
        </p:blipFill>
        <p:spPr>
          <a:xfrm>
            <a:off x="6762044" y="89981"/>
            <a:ext cx="2388111" cy="2177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Không Gian Phật Giáo - YouTube">
            <a:extLst>
              <a:ext uri="{FF2B5EF4-FFF2-40B4-BE49-F238E27FC236}">
                <a16:creationId xmlns:a16="http://schemas.microsoft.com/office/drawing/2014/main" id="{70934DD4-D301-412E-892D-4F8E57DA9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037" y="2651479"/>
            <a:ext cx="2995511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iá trị đạo đức của Phật giáo">
            <a:extLst>
              <a:ext uri="{FF2B5EF4-FFF2-40B4-BE49-F238E27FC236}">
                <a16:creationId xmlns:a16="http://schemas.microsoft.com/office/drawing/2014/main" id="{9BC9ADD9-2759-414C-9CDB-7D30EA03B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167" y="2667000"/>
            <a:ext cx="3174821" cy="24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7C0557F3-D88A-4F64-97AD-B64168FF0798}"/>
  <p:tag name="ISPRING_RESOURCE_FOLDER" val="C:\Users\cothu\Downloads\Papyrus History Lesson by Slidesgo\"/>
  <p:tag name="ISPRING_PRESENTATION_PATH" val="C:\Users\cothu\Downloads\Papyrus History Lesson by Slidesgo.pptx"/>
  <p:tag name="ISPRING_PROJECT_VERSION" val="9.3"/>
  <p:tag name="ISPRING_PROJECT_FOLDER_UPDATED" val="1"/>
  <p:tag name="ISPRING_SCREEN_RECS_UPDATED" val="C:\Users\cothu\Downloads\Papyrus History Lesson by Slidesgo\"/>
</p:tagLst>
</file>

<file path=ppt/theme/theme1.xml><?xml version="1.0" encoding="utf-8"?>
<a:theme xmlns:a="http://schemas.openxmlformats.org/drawingml/2006/main" name="Bó sợi">
  <a:themeElements>
    <a:clrScheme name="Bó sợi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ó sợi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ó sợi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947</TotalTime>
  <Words>2282</Words>
  <Application>Microsoft Office PowerPoint</Application>
  <PresentationFormat>On-screen Show (16:9)</PresentationFormat>
  <Paragraphs>144</Paragraphs>
  <Slides>39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Redressed</vt:lpstr>
      <vt:lpstr>Livvic Light</vt:lpstr>
      <vt:lpstr>Wingdings 3</vt:lpstr>
      <vt:lpstr>Roboto Slab Light</vt:lpstr>
      <vt:lpstr>Livvic Medium</vt:lpstr>
      <vt:lpstr>Tahoma</vt:lpstr>
      <vt:lpstr>Arial</vt:lpstr>
      <vt:lpstr>Oswald</vt:lpstr>
      <vt:lpstr>Fira Sans Extra Condensed Medium</vt:lpstr>
      <vt:lpstr>Century Gothic</vt:lpstr>
      <vt:lpstr>Livvic</vt:lpstr>
      <vt:lpstr>Muli</vt:lpstr>
      <vt:lpstr>Times New Roman</vt:lpstr>
      <vt:lpstr>Bó sợi</vt:lpstr>
      <vt:lpstr>CorelDRAW</vt:lpstr>
      <vt:lpstr>Chủ đề 2 Sự phát triển văn hóa của Hà Nội  từ thế kỉ X - XV</vt:lpstr>
      <vt:lpstr>PowerPoint Presentation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Phật giáo :</vt:lpstr>
      <vt:lpstr>3. Đạo giáo :  </vt:lpstr>
      <vt:lpstr>PowerPoint Presentation</vt:lpstr>
      <vt:lpstr>PowerPoint Presentation</vt:lpstr>
      <vt:lpstr>Giáo dục</vt:lpstr>
      <vt:lpstr>PowerPoint Presentation</vt:lpstr>
      <vt:lpstr>1. Giáo dục : </vt:lpstr>
      <vt:lpstr>PowerPoint Presentation</vt:lpstr>
      <vt:lpstr>PowerPoint Presentation</vt:lpstr>
      <vt:lpstr>- Đặc điểm :  + Thể hiện tinh thần yêu nước, tự hào dân tộc.  + Ca ngợi những chiến công oai hùng, cảnh đẹp của quê hương đất nước. </vt:lpstr>
      <vt:lpstr>3. Nghệ thuật : </vt:lpstr>
      <vt:lpstr>PowerPoint Presentation</vt:lpstr>
      <vt:lpstr>PowerPoint Presentation</vt:lpstr>
      <vt:lpstr>PowerPoint Presentation</vt:lpstr>
      <vt:lpstr>4. Khoa học – kĩ thuật  </vt:lpstr>
      <vt:lpstr>PowerPoint Presentation</vt:lpstr>
      <vt:lpstr>PowerPoint Presentation</vt:lpstr>
      <vt:lpstr>PowerPoint Presentation</vt:lpstr>
      <vt:lpstr>PowerPoint Presentation</vt:lpstr>
      <vt:lpstr>Củng cố</vt:lpstr>
      <vt:lpstr>PowerPoint Presentation</vt:lpstr>
      <vt:lpstr>PowerPoint Presentation</vt:lpstr>
      <vt:lpstr>PowerPoint Presentation</vt:lpstr>
      <vt:lpstr>PowerPoint Presentation</vt:lpstr>
      <vt:lpstr> SỰ PHÁT TRIỂN VĂN HÓA CỦA HÀ NỘI từ thế kỉ X đến thế kỉ XV</vt:lpstr>
      <vt:lpstr>PowerPoint Presentation</vt:lpstr>
      <vt:lpstr>PowerPoint Presentation</vt:lpstr>
      <vt:lpstr>PowerPoint Presentation</vt:lpstr>
      <vt:lpstr>PowerPoint Presentation</vt:lpstr>
      <vt:lpstr>Thanks for watching 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20 : Xây dựng và phát triển văn hóa dân tộc trong các thế kỉ X - XV</dc:title>
  <cp:lastModifiedBy>Hoàng Bích Phượng</cp:lastModifiedBy>
  <cp:revision>36</cp:revision>
  <dcterms:modified xsi:type="dcterms:W3CDTF">2023-01-04T23:48:09Z</dcterms:modified>
</cp:coreProperties>
</file>