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38" r:id="rId2"/>
    <p:sldId id="297" r:id="rId3"/>
    <p:sldId id="329" r:id="rId4"/>
    <p:sldId id="330" r:id="rId5"/>
    <p:sldId id="333" r:id="rId6"/>
    <p:sldId id="335" r:id="rId7"/>
    <p:sldId id="360" r:id="rId8"/>
    <p:sldId id="349" r:id="rId9"/>
    <p:sldId id="364" r:id="rId10"/>
    <p:sldId id="358" r:id="rId11"/>
    <p:sldId id="302" r:id="rId12"/>
    <p:sldId id="306" r:id="rId13"/>
    <p:sldId id="365" r:id="rId14"/>
    <p:sldId id="359" r:id="rId15"/>
    <p:sldId id="350" r:id="rId16"/>
    <p:sldId id="366" r:id="rId17"/>
    <p:sldId id="362" r:id="rId18"/>
    <p:sldId id="340" r:id="rId19"/>
    <p:sldId id="352" r:id="rId20"/>
    <p:sldId id="342" r:id="rId21"/>
    <p:sldId id="367" r:id="rId22"/>
    <p:sldId id="368" r:id="rId23"/>
    <p:sldId id="372" r:id="rId24"/>
    <p:sldId id="373" r:id="rId25"/>
    <p:sldId id="374" r:id="rId26"/>
    <p:sldId id="377" r:id="rId27"/>
    <p:sldId id="375" r:id="rId28"/>
    <p:sldId id="323" r:id="rId29"/>
    <p:sldId id="348" r:id="rId30"/>
    <p:sldId id="35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94" autoAdjust="0"/>
    <p:restoredTop sz="94660"/>
  </p:normalViewPr>
  <p:slideViewPr>
    <p:cSldViewPr>
      <p:cViewPr varScale="1">
        <p:scale>
          <a:sx n="70" d="100"/>
          <a:sy n="70" d="100"/>
        </p:scale>
        <p:origin x="129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1E1AD6-301A-454C-9E21-0A3C5756829F}" type="datetimeFigureOut">
              <a:rPr lang="en-US" smtClean="0"/>
              <a:t>20/04/2023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8B06C4-F46F-4D8C-B347-B9772B89010F}" type="slidenum">
              <a:rPr lang="en-US" smtClean="0"/>
              <a:t>‹#›</a:t>
            </a:fld>
            <a:endParaRPr lang="en-US"/>
          </a:p>
        </p:txBody>
      </p:sp>
    </p:spTree>
    <p:extLst>
      <p:ext uri="{BB962C8B-B14F-4D97-AF65-F5344CB8AC3E}">
        <p14:creationId xmlns:p14="http://schemas.microsoft.com/office/powerpoint/2010/main" val="245840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8B06C4-F46F-4D8C-B347-B9772B89010F}" type="slidenum">
              <a:rPr lang="en-US" smtClean="0"/>
              <a:t>3</a:t>
            </a:fld>
            <a:endParaRPr lang="en-US"/>
          </a:p>
        </p:txBody>
      </p:sp>
    </p:spTree>
    <p:extLst>
      <p:ext uri="{BB962C8B-B14F-4D97-AF65-F5344CB8AC3E}">
        <p14:creationId xmlns:p14="http://schemas.microsoft.com/office/powerpoint/2010/main" val="3630035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8B06C4-F46F-4D8C-B347-B9772B89010F}" type="slidenum">
              <a:rPr lang="en-US" smtClean="0"/>
              <a:t>4</a:t>
            </a:fld>
            <a:endParaRPr lang="en-US"/>
          </a:p>
        </p:txBody>
      </p:sp>
    </p:spTree>
    <p:extLst>
      <p:ext uri="{BB962C8B-B14F-4D97-AF65-F5344CB8AC3E}">
        <p14:creationId xmlns:p14="http://schemas.microsoft.com/office/powerpoint/2010/main" val="3630035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8B06C4-F46F-4D8C-B347-B9772B89010F}" type="slidenum">
              <a:rPr lang="en-US" smtClean="0"/>
              <a:t>5</a:t>
            </a:fld>
            <a:endParaRPr lang="en-US"/>
          </a:p>
        </p:txBody>
      </p:sp>
    </p:spTree>
    <p:extLst>
      <p:ext uri="{BB962C8B-B14F-4D97-AF65-F5344CB8AC3E}">
        <p14:creationId xmlns:p14="http://schemas.microsoft.com/office/powerpoint/2010/main" val="3630035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8B06C4-F46F-4D8C-B347-B9772B89010F}" type="slidenum">
              <a:rPr lang="en-US" smtClean="0"/>
              <a:t>6</a:t>
            </a:fld>
            <a:endParaRPr lang="en-US"/>
          </a:p>
        </p:txBody>
      </p:sp>
    </p:spTree>
    <p:extLst>
      <p:ext uri="{BB962C8B-B14F-4D97-AF65-F5344CB8AC3E}">
        <p14:creationId xmlns:p14="http://schemas.microsoft.com/office/powerpoint/2010/main" val="3630035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8B06C4-F46F-4D8C-B347-B9772B89010F}" type="slidenum">
              <a:rPr lang="en-US" smtClean="0"/>
              <a:t>7</a:t>
            </a:fld>
            <a:endParaRPr lang="en-US"/>
          </a:p>
        </p:txBody>
      </p:sp>
    </p:spTree>
    <p:extLst>
      <p:ext uri="{BB962C8B-B14F-4D97-AF65-F5344CB8AC3E}">
        <p14:creationId xmlns:p14="http://schemas.microsoft.com/office/powerpoint/2010/main" val="3630035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8B06C4-F46F-4D8C-B347-B9772B89010F}" type="slidenum">
              <a:rPr lang="en-US" smtClean="0"/>
              <a:t>11</a:t>
            </a:fld>
            <a:endParaRPr lang="en-US"/>
          </a:p>
        </p:txBody>
      </p:sp>
    </p:spTree>
    <p:extLst>
      <p:ext uri="{BB962C8B-B14F-4D97-AF65-F5344CB8AC3E}">
        <p14:creationId xmlns:p14="http://schemas.microsoft.com/office/powerpoint/2010/main" val="81804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8B06C4-F46F-4D8C-B347-B9772B89010F}" type="slidenum">
              <a:rPr lang="en-US" smtClean="0"/>
              <a:t>13</a:t>
            </a:fld>
            <a:endParaRPr lang="en-US"/>
          </a:p>
        </p:txBody>
      </p:sp>
    </p:spTree>
    <p:extLst>
      <p:ext uri="{BB962C8B-B14F-4D97-AF65-F5344CB8AC3E}">
        <p14:creationId xmlns:p14="http://schemas.microsoft.com/office/powerpoint/2010/main" val="81804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891297-290F-4920-88D1-53AABFC146EC}" type="datetimeFigureOut">
              <a:rPr lang="en-US" smtClean="0"/>
              <a:t>20/04/2023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2460904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891297-290F-4920-88D1-53AABFC146EC}" type="datetimeFigureOut">
              <a:rPr lang="en-US" smtClean="0"/>
              <a:t>20/04/2023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1479148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891297-290F-4920-88D1-53AABFC146EC}" type="datetimeFigureOut">
              <a:rPr lang="en-US" smtClean="0"/>
              <a:t>20/04/2023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410038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891297-290F-4920-88D1-53AABFC146EC}" type="datetimeFigureOut">
              <a:rPr lang="en-US" smtClean="0"/>
              <a:t>20/04/2023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2494450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891297-290F-4920-88D1-53AABFC146EC}" type="datetimeFigureOut">
              <a:rPr lang="en-US" smtClean="0"/>
              <a:t>20/04/2023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4039424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891297-290F-4920-88D1-53AABFC146EC}" type="datetimeFigureOut">
              <a:rPr lang="en-US" smtClean="0"/>
              <a:t>20/04/2023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1144840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891297-290F-4920-88D1-53AABFC146EC}" type="datetimeFigureOut">
              <a:rPr lang="en-US" smtClean="0"/>
              <a:t>20/04/2023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2607114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891297-290F-4920-88D1-53AABFC146EC}" type="datetimeFigureOut">
              <a:rPr lang="en-US" smtClean="0"/>
              <a:t>20/04/2023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623625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891297-290F-4920-88D1-53AABFC146EC}" type="datetimeFigureOut">
              <a:rPr lang="en-US" smtClean="0"/>
              <a:t>20/04/2023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443741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891297-290F-4920-88D1-53AABFC146EC}" type="datetimeFigureOut">
              <a:rPr lang="en-US" smtClean="0"/>
              <a:t>20/04/2023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864195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891297-290F-4920-88D1-53AABFC146EC}" type="datetimeFigureOut">
              <a:rPr lang="en-US" smtClean="0"/>
              <a:t>20/04/2023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5980C-CB46-45AD-991D-9EAFF2495D1C}" type="slidenum">
              <a:rPr lang="en-US" smtClean="0"/>
              <a:t>‹#›</a:t>
            </a:fld>
            <a:endParaRPr lang="en-US"/>
          </a:p>
        </p:txBody>
      </p:sp>
    </p:spTree>
    <p:extLst>
      <p:ext uri="{BB962C8B-B14F-4D97-AF65-F5344CB8AC3E}">
        <p14:creationId xmlns:p14="http://schemas.microsoft.com/office/powerpoint/2010/main" val="1868068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891297-290F-4920-88D1-53AABFC146EC}" type="datetimeFigureOut">
              <a:rPr lang="en-US" smtClean="0"/>
              <a:t>20/04/2023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45980C-CB46-45AD-991D-9EAFF2495D1C}" type="slidenum">
              <a:rPr lang="en-US" smtClean="0"/>
              <a:t>‹#›</a:t>
            </a:fld>
            <a:endParaRPr lang="en-US"/>
          </a:p>
        </p:txBody>
      </p:sp>
    </p:spTree>
    <p:extLst>
      <p:ext uri="{BB962C8B-B14F-4D97-AF65-F5344CB8AC3E}">
        <p14:creationId xmlns:p14="http://schemas.microsoft.com/office/powerpoint/2010/main" val="3995394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gif"/><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gif"/><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hyperlink" Target="V&#7879;%20sinh%20an%20to&#224;n%20th&#7921;c%20ph&#7849;m.mkv"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nh&#243;m%201.ppt"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2362200" y="2105561"/>
            <a:ext cx="6324600" cy="1323439"/>
          </a:xfrm>
          <a:prstGeom prst="rect">
            <a:avLst/>
          </a:prstGeom>
          <a:noFill/>
        </p:spPr>
        <p:txBody>
          <a:bodyPr wrap="square" rtlCol="0">
            <a:spAutoFit/>
          </a:bodyPr>
          <a:lstStyle/>
          <a:p>
            <a:pPr algn="ctr"/>
            <a:r>
              <a:rPr lang="en-US" sz="8000" b="1" dirty="0" smtClean="0">
                <a:solidFill>
                  <a:srgbClr val="FF0000"/>
                </a:solidFill>
                <a:latin typeface="Times New Roman" pitchFamily="18" charset="0"/>
                <a:cs typeface="Times New Roman" pitchFamily="18" charset="0"/>
              </a:rPr>
              <a:t>KHỞI ĐỘNG</a:t>
            </a:r>
            <a:endParaRPr lang="en-US" sz="8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318093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4901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297701" y="5562600"/>
            <a:ext cx="873217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b="1" dirty="0" smtClean="0">
                <a:latin typeface="Times New Roman" pitchFamily="18" charset="0"/>
                <a:cs typeface="Times New Roman" pitchFamily="18" charset="0"/>
              </a:rPr>
              <a:t>Thực phẩm có thể bị hư hỏng do những nguyên nhân nào? </a:t>
            </a:r>
          </a:p>
          <a:p>
            <a:pPr algn="ctr">
              <a:spcBef>
                <a:spcPct val="50000"/>
              </a:spcBef>
            </a:pPr>
            <a:r>
              <a:rPr lang="en-US" sz="2400" b="1" dirty="0" smtClean="0">
                <a:latin typeface="Times New Roman" pitchFamily="18" charset="0"/>
                <a:cs typeface="Times New Roman" pitchFamily="18" charset="0"/>
              </a:rPr>
              <a:t>Làm thế nào để hạn chế các tác nhân gây hư hỏng thực phẩm?</a:t>
            </a:r>
            <a:endParaRPr lang="en-US" sz="2400" dirty="0">
              <a:solidFill>
                <a:srgbClr val="0000CC"/>
              </a:solidFill>
              <a:latin typeface="Times New Roman" pitchFamily="18" charset="0"/>
              <a:cs typeface="Times New Roman" pitchFamily="18" charset="0"/>
            </a:endParaRPr>
          </a:p>
        </p:txBody>
      </p:sp>
      <p:pic>
        <p:nvPicPr>
          <p:cNvPr id="7" name="Picture 14" descr="Picture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346" y="5568761"/>
            <a:ext cx="914400" cy="10167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D:\Tài liệu dạy học THCS\GIÁO ÁN CÔNG NGHỆ\CN Kết nối tri thức\downloa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85" y="2971800"/>
            <a:ext cx="2879332" cy="2590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D:\Tài liệu dạy học THCS\GIÁO ÁN CÔNG NGHỆ\CN Kết nối tri thức\images (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1551" y="101655"/>
            <a:ext cx="3042371" cy="2565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31621"/>
            <a:ext cx="2895600" cy="253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0" y="2287711"/>
            <a:ext cx="2895600" cy="379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utoShape 4" descr="Mẹo bảo quản rau củ trong tủ lạnh đảm bảo dinh dưỡng ăn Tết | Nhà Nông Xan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5599" y="131621"/>
            <a:ext cx="3125952" cy="253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8717" y="2971800"/>
            <a:ext cx="3102834"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02715" y="2952108"/>
            <a:ext cx="314128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571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additive="base">
                                        <p:cTn id="2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36364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297701" y="5562600"/>
            <a:ext cx="873217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b="1" dirty="0" smtClean="0">
                <a:latin typeface="Times New Roman" pitchFamily="18" charset="0"/>
                <a:cs typeface="Times New Roman" pitchFamily="18" charset="0"/>
              </a:rPr>
              <a:t>Nêu cảm nhận của em về các thực phẩm trước và sau khi được chế biến ở hình trên. Từ đó, cho biết vì sao nên chế biến thực phẩm trước khi sử dụng?</a:t>
            </a:r>
            <a:endParaRPr lang="en-US" sz="2400" dirty="0">
              <a:solidFill>
                <a:srgbClr val="0000CC"/>
              </a:solidFill>
              <a:latin typeface="Times New Roman" pitchFamily="18" charset="0"/>
              <a:cs typeface="Times New Roman" pitchFamily="18" charset="0"/>
            </a:endParaRPr>
          </a:p>
        </p:txBody>
      </p:sp>
      <p:pic>
        <p:nvPicPr>
          <p:cNvPr id="7" name="Picture 14" descr="Picture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346" y="5568761"/>
            <a:ext cx="914400" cy="101678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Mẹo bảo quản rau củ trong tủ lạnh đảm bảo dinh dưỡng ăn Tết | Nhà Nông Xan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60" y="3124200"/>
            <a:ext cx="3025739"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8207" y="18211"/>
            <a:ext cx="2971801" cy="2343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8417" y="3124200"/>
            <a:ext cx="2931383"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9802" y="3124200"/>
            <a:ext cx="3124198"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9801" y="7938"/>
            <a:ext cx="3124200" cy="235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Down Arrow 7"/>
          <p:cNvSpPr/>
          <p:nvPr/>
        </p:nvSpPr>
        <p:spPr>
          <a:xfrm>
            <a:off x="1295399" y="2362200"/>
            <a:ext cx="239729"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a:off x="4424061" y="2362200"/>
            <a:ext cx="239729"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a:off x="7462036" y="2362200"/>
            <a:ext cx="239729"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39" y="7938"/>
            <a:ext cx="2994060" cy="235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790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5-Point Star 2">
            <a:hlinkClick r:id="rId2" action="ppaction://hlinkfile"/>
          </p:cNvPr>
          <p:cNvSpPr/>
          <p:nvPr/>
        </p:nvSpPr>
        <p:spPr>
          <a:xfrm>
            <a:off x="7848600" y="5867400"/>
            <a:ext cx="1371600" cy="1143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3689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48145"/>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latin typeface="Times New Roman" pitchFamily="18" charset="0"/>
              <a:cs typeface="Times New Roman" pitchFamily="18" charset="0"/>
            </a:endParaRPr>
          </a:p>
        </p:txBody>
      </p:sp>
      <p:sp>
        <p:nvSpPr>
          <p:cNvPr id="4" name="Content Placeholder 2"/>
          <p:cNvSpPr txBox="1">
            <a:spLocks/>
          </p:cNvSpPr>
          <p:nvPr/>
        </p:nvSpPr>
        <p:spPr>
          <a:xfrm>
            <a:off x="1905000" y="1732729"/>
            <a:ext cx="8001000" cy="2209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3600" dirty="0" smtClean="0">
                <a:solidFill>
                  <a:srgbClr val="0000CC"/>
                </a:solidFill>
                <a:latin typeface="Times New Roman" pitchFamily="18" charset="0"/>
                <a:cs typeface="Times New Roman" pitchFamily="18" charset="0"/>
              </a:rPr>
              <a:t>An toàn vệ sinh thực phẩm là gì? </a:t>
            </a:r>
            <a:endParaRPr lang="en-US" sz="3600" b="1" spc="-50" dirty="0" smtClean="0">
              <a:solidFill>
                <a:srgbClr val="0000CC"/>
              </a:solidFill>
              <a:latin typeface="Times New Roman" pitchFamily="18" charset="0"/>
              <a:cs typeface="Times New Roman" pitchFamily="18" charset="0"/>
            </a:endParaRPr>
          </a:p>
        </p:txBody>
      </p:sp>
      <p:pic>
        <p:nvPicPr>
          <p:cNvPr id="6" name="Picture 14" descr="Picture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00200"/>
            <a:ext cx="914400" cy="1016785"/>
          </a:xfrm>
          <a:prstGeom prst="rect">
            <a:avLst/>
          </a:prstGeom>
          <a:solidFill>
            <a:srgbClr val="00B0F0"/>
          </a:solidFill>
          <a:extLst/>
        </p:spPr>
      </p:pic>
      <p:sp>
        <p:nvSpPr>
          <p:cNvPr id="8" name="Content Placeholder 2"/>
          <p:cNvSpPr txBox="1">
            <a:spLocks/>
          </p:cNvSpPr>
          <p:nvPr/>
        </p:nvSpPr>
        <p:spPr>
          <a:xfrm>
            <a:off x="990600" y="3276600"/>
            <a:ext cx="8001000" cy="2209800"/>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3600" dirty="0" smtClean="0">
                <a:solidFill>
                  <a:srgbClr val="0000CC"/>
                </a:solidFill>
                <a:latin typeface="Times New Roman" pitchFamily="18" charset="0"/>
                <a:cs typeface="Times New Roman" pitchFamily="18" charset="0"/>
              </a:rPr>
              <a:t>Là các biện pháp, điều kiện cần thiết để giữ cho thực phẩm không bị biến chất</a:t>
            </a:r>
            <a:r>
              <a:rPr lang="en-US" sz="3600" spc="-50" dirty="0" smtClean="0">
                <a:solidFill>
                  <a:srgbClr val="0000CC"/>
                </a:solidFill>
                <a:latin typeface="Times New Roman" pitchFamily="18" charset="0"/>
                <a:cs typeface="Times New Roman" pitchFamily="18" charset="0"/>
              </a:rPr>
              <a:t>, không bị chất độc, vi khuẩn có hại xâm nhập, giúp bảo vệ sức khỏe con người.</a:t>
            </a:r>
            <a:endParaRPr lang="en-US" sz="3600" dirty="0" smtClean="0">
              <a:solidFill>
                <a:srgbClr val="0000CC"/>
              </a:solidFill>
              <a:latin typeface="Times New Roman" pitchFamily="18" charset="0"/>
              <a:cs typeface="Times New Roman" pitchFamily="18" charset="0"/>
            </a:endParaRPr>
          </a:p>
        </p:txBody>
      </p:sp>
      <p:pic>
        <p:nvPicPr>
          <p:cNvPr id="9" name="Picture 50" descr="cây viế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238928"/>
            <a:ext cx="476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68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nodePh="1">
                                  <p:stCondLst>
                                    <p:cond delay="0"/>
                                  </p:stCondLst>
                                  <p:endCondLst>
                                    <p:cond evt="begin" delay="0">
                                      <p:tn val="12"/>
                                    </p:cond>
                                  </p:end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48145"/>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latin typeface="Times New Roman" pitchFamily="18" charset="0"/>
              <a:cs typeface="Times New Roman" pitchFamily="18" charset="0"/>
            </a:endParaRPr>
          </a:p>
        </p:txBody>
      </p:sp>
      <p:sp>
        <p:nvSpPr>
          <p:cNvPr id="4" name="Content Placeholder 2"/>
          <p:cNvSpPr txBox="1">
            <a:spLocks/>
          </p:cNvSpPr>
          <p:nvPr/>
        </p:nvSpPr>
        <p:spPr>
          <a:xfrm>
            <a:off x="1295400" y="1732729"/>
            <a:ext cx="6781800" cy="2209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dirty="0" smtClean="0">
                <a:solidFill>
                  <a:srgbClr val="0000CC"/>
                </a:solidFill>
                <a:latin typeface="Times New Roman" pitchFamily="18" charset="0"/>
                <a:cs typeface="Times New Roman" pitchFamily="18" charset="0"/>
              </a:rPr>
              <a:t>Kể tên các biện pháp đảm bảo vệ sinh thực phẩm trong bảo quản, chế biến thực phẩm mà gia đình em đã </a:t>
            </a:r>
            <a:r>
              <a:rPr lang="en-US" dirty="0">
                <a:solidFill>
                  <a:srgbClr val="0000CC"/>
                </a:solidFill>
                <a:latin typeface="Times New Roman" pitchFamily="18" charset="0"/>
                <a:cs typeface="Times New Roman" pitchFamily="18" charset="0"/>
              </a:rPr>
              <a:t>thực </a:t>
            </a:r>
            <a:r>
              <a:rPr lang="en-US" dirty="0" smtClean="0">
                <a:solidFill>
                  <a:srgbClr val="0000CC"/>
                </a:solidFill>
                <a:latin typeface="Times New Roman" pitchFamily="18" charset="0"/>
                <a:cs typeface="Times New Roman" pitchFamily="18" charset="0"/>
              </a:rPr>
              <a:t>hiện hoặc em biết?</a:t>
            </a:r>
            <a:endParaRPr lang="en-US" b="1" spc="-50" dirty="0" smtClean="0">
              <a:solidFill>
                <a:srgbClr val="0000CC"/>
              </a:solidFill>
              <a:latin typeface="Times New Roman" pitchFamily="18" charset="0"/>
              <a:cs typeface="Times New Roman" pitchFamily="18" charset="0"/>
            </a:endParaRPr>
          </a:p>
        </p:txBody>
      </p:sp>
      <p:pic>
        <p:nvPicPr>
          <p:cNvPr id="6" name="Picture 14" descr="Picture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32729"/>
            <a:ext cx="914400" cy="1016785"/>
          </a:xfrm>
          <a:prstGeom prst="rect">
            <a:avLst/>
          </a:prstGeom>
          <a:solidFill>
            <a:srgbClr val="00B0F0"/>
          </a:solidFill>
          <a:extLst/>
        </p:spPr>
      </p:pic>
      <p:pic>
        <p:nvPicPr>
          <p:cNvPr id="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2881" y="2749514"/>
            <a:ext cx="914400" cy="831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832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nodePh="1">
                                  <p:stCondLst>
                                    <p:cond delay="0"/>
                                  </p:stCondLst>
                                  <p:endCondLst>
                                    <p:cond evt="begin" delay="0">
                                      <p:tn val="17"/>
                                    </p:cond>
                                  </p:end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67647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descr="Screen Clipping"/>
          <p:cNvPicPr>
            <a:picLocks noChangeAspect="1"/>
          </p:cNvPicPr>
          <p:nvPr/>
        </p:nvPicPr>
        <p:blipFill>
          <a:blip r:embed="rId2">
            <a:extLst>
              <a:ext uri="{28A0092B-C50C-407E-A947-70E740481C1C}">
                <a14:useLocalDpi xmlns:a14="http://schemas.microsoft.com/office/drawing/2010/main" val="0"/>
              </a:ext>
            </a:extLst>
          </a:blip>
          <a:srcRect l="3299" t="8809" b="1958"/>
          <a:stretch>
            <a:fillRect/>
          </a:stretch>
        </p:blipFill>
        <p:spPr bwMode="auto">
          <a:xfrm>
            <a:off x="-76200" y="0"/>
            <a:ext cx="922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7218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585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2209800"/>
            <a:ext cx="8686800" cy="2209800"/>
          </a:xfrm>
        </p:spPr>
        <p:txBody>
          <a:bodyPr>
            <a:noAutofit/>
          </a:bodyPr>
          <a:lstStyle/>
          <a:p>
            <a:r>
              <a:rPr lang="vi-VN" b="1" dirty="0" smtClean="0">
                <a:solidFill>
                  <a:srgbClr val="FF0000"/>
                </a:solidFill>
                <a:latin typeface="Times New Roman" pitchFamily="18" charset="0"/>
                <a:cs typeface="Times New Roman" pitchFamily="18" charset="0"/>
              </a:rPr>
              <a:t>THỂ LỆ</a:t>
            </a:r>
          </a:p>
          <a:p>
            <a:pPr marL="457200" indent="-457200" algn="just">
              <a:buFontTx/>
              <a:buChar char="-"/>
            </a:pPr>
            <a:r>
              <a:rPr lang="vi-VN" b="1" dirty="0" smtClean="0">
                <a:solidFill>
                  <a:schemeClr val="tx1"/>
                </a:solidFill>
                <a:latin typeface="Times New Roman" pitchFamily="18" charset="0"/>
                <a:cs typeface="Times New Roman" pitchFamily="18" charset="0"/>
              </a:rPr>
              <a:t>Có</a:t>
            </a:r>
            <a:r>
              <a:rPr lang="en-US" b="1" dirty="0" smtClean="0">
                <a:solidFill>
                  <a:schemeClr val="tx1"/>
                </a:solidFill>
                <a:latin typeface="Times New Roman" pitchFamily="18" charset="0"/>
                <a:cs typeface="Times New Roman" pitchFamily="18" charset="0"/>
              </a:rPr>
              <a:t> 5</a:t>
            </a:r>
            <a:r>
              <a:rPr lang="vi-VN" b="1" dirty="0" smtClean="0">
                <a:solidFill>
                  <a:schemeClr val="tx1"/>
                </a:solidFill>
                <a:latin typeface="Times New Roman" pitchFamily="18" charset="0"/>
                <a:cs typeface="Times New Roman" pitchFamily="18" charset="0"/>
              </a:rPr>
              <a:t> câu đố dành cho </a:t>
            </a:r>
            <a:r>
              <a:rPr lang="en-US" b="1" dirty="0" err="1" smtClean="0">
                <a:solidFill>
                  <a:schemeClr val="tx1"/>
                </a:solidFill>
                <a:latin typeface="Times New Roman" pitchFamily="18" charset="0"/>
                <a:cs typeface="Times New Roman" pitchFamily="18" charset="0"/>
              </a:rPr>
              <a:t>cả</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lớp</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cùng</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chơi</a:t>
            </a:r>
            <a:r>
              <a:rPr lang="en-US" b="1" dirty="0" smtClean="0">
                <a:solidFill>
                  <a:schemeClr val="tx1"/>
                </a:solidFill>
                <a:latin typeface="Times New Roman" pitchFamily="18" charset="0"/>
                <a:cs typeface="Times New Roman" pitchFamily="18" charset="0"/>
              </a:rPr>
              <a:t>. </a:t>
            </a:r>
            <a:endParaRPr lang="vi-VN" b="1" dirty="0" smtClean="0">
              <a:solidFill>
                <a:schemeClr val="tx1"/>
              </a:solidFill>
              <a:latin typeface="Times New Roman" pitchFamily="18" charset="0"/>
              <a:cs typeface="Times New Roman" pitchFamily="18" charset="0"/>
            </a:endParaRPr>
          </a:p>
          <a:p>
            <a:pPr marL="457200" indent="-457200" algn="just">
              <a:buFontTx/>
              <a:buChar char="-"/>
            </a:pPr>
            <a:r>
              <a:rPr lang="en-US" b="1" dirty="0" err="1" smtClean="0">
                <a:solidFill>
                  <a:schemeClr val="tx1"/>
                </a:solidFill>
                <a:latin typeface="Times New Roman" pitchFamily="18" charset="0"/>
                <a:cs typeface="Times New Roman" pitchFamily="18" charset="0"/>
              </a:rPr>
              <a:t>Khi</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đọc</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hết</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câu</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đố</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mới</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được</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phép</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trả</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lời</a:t>
            </a:r>
            <a:r>
              <a:rPr lang="en-US" b="1" dirty="0" smtClean="0">
                <a:solidFill>
                  <a:schemeClr val="tx1"/>
                </a:solidFill>
                <a:latin typeface="Times New Roman" pitchFamily="18" charset="0"/>
                <a:cs typeface="Times New Roman" pitchFamily="18" charset="0"/>
              </a:rPr>
              <a:t>.</a:t>
            </a:r>
          </a:p>
        </p:txBody>
      </p:sp>
      <p:sp>
        <p:nvSpPr>
          <p:cNvPr id="2" name="Title 1"/>
          <p:cNvSpPr>
            <a:spLocks noGrp="1"/>
          </p:cNvSpPr>
          <p:nvPr>
            <p:ph type="ctrTitle"/>
          </p:nvPr>
        </p:nvSpPr>
        <p:spPr>
          <a:xfrm>
            <a:off x="685800" y="152400"/>
            <a:ext cx="7772400" cy="1470025"/>
          </a:xfrm>
        </p:spPr>
        <p:txBody>
          <a:bodyPr>
            <a:normAutofit/>
          </a:bodyPr>
          <a:lstStyle/>
          <a:p>
            <a:r>
              <a:rPr lang="vi-VN" b="1" dirty="0" smtClean="0">
                <a:solidFill>
                  <a:srgbClr val="0000CC"/>
                </a:solidFill>
              </a:rPr>
              <a:t>TRÒ CHƠI: </a:t>
            </a:r>
            <a:r>
              <a:rPr lang="en-US" b="1" dirty="0" smtClean="0">
                <a:solidFill>
                  <a:srgbClr val="0000CC"/>
                </a:solidFill>
              </a:rPr>
              <a:t>“</a:t>
            </a:r>
            <a:r>
              <a:rPr lang="vi-VN" b="1" dirty="0" smtClean="0">
                <a:solidFill>
                  <a:srgbClr val="0000CC"/>
                </a:solidFill>
              </a:rPr>
              <a:t>GIẢI ĐỐ VUI</a:t>
            </a:r>
            <a:r>
              <a:rPr lang="en-US" b="1" dirty="0" smtClean="0">
                <a:solidFill>
                  <a:srgbClr val="0000CC"/>
                </a:solidFill>
              </a:rPr>
              <a:t>”</a:t>
            </a:r>
            <a:endParaRPr lang="en-US" b="1" dirty="0">
              <a:solidFill>
                <a:srgbClr val="0000CC"/>
              </a:solidFill>
            </a:endParaRPr>
          </a:p>
        </p:txBody>
      </p:sp>
    </p:spTree>
    <p:extLst>
      <p:ext uri="{BB962C8B-B14F-4D97-AF65-F5344CB8AC3E}">
        <p14:creationId xmlns:p14="http://schemas.microsoft.com/office/powerpoint/2010/main" val="9035037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609600" y="1208280"/>
            <a:ext cx="8458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spcBef>
                <a:spcPct val="50000"/>
              </a:spcBef>
            </a:pPr>
            <a:r>
              <a:rPr lang="en-US" dirty="0" smtClean="0">
                <a:solidFill>
                  <a:srgbClr val="0000FF"/>
                </a:solidFill>
              </a:rPr>
              <a:t>Nhóm 1: Phương pháp bảo quản thực phẩm làm lạnh và đông lạnh</a:t>
            </a:r>
          </a:p>
        </p:txBody>
      </p:sp>
      <p:sp>
        <p:nvSpPr>
          <p:cNvPr id="6" name="Text Box 5"/>
          <p:cNvSpPr txBox="1">
            <a:spLocks noChangeArrowheads="1"/>
          </p:cNvSpPr>
          <p:nvPr/>
        </p:nvSpPr>
        <p:spPr bwMode="auto">
          <a:xfrm>
            <a:off x="495300" y="2743200"/>
            <a:ext cx="8458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spcBef>
                <a:spcPct val="50000"/>
              </a:spcBef>
            </a:pPr>
            <a:r>
              <a:rPr lang="en-US" dirty="0" smtClean="0">
                <a:solidFill>
                  <a:srgbClr val="0000FF"/>
                </a:solidFill>
              </a:rPr>
              <a:t>Nhóm 2: Phương pháp bảo quản thực phẩm làm khô</a:t>
            </a:r>
          </a:p>
        </p:txBody>
      </p:sp>
      <p:sp>
        <p:nvSpPr>
          <p:cNvPr id="7" name="Text Box 5"/>
          <p:cNvSpPr txBox="1">
            <a:spLocks noChangeArrowheads="1"/>
          </p:cNvSpPr>
          <p:nvPr/>
        </p:nvSpPr>
        <p:spPr bwMode="auto">
          <a:xfrm>
            <a:off x="496156" y="4038600"/>
            <a:ext cx="8458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spcBef>
                <a:spcPct val="50000"/>
              </a:spcBef>
            </a:pPr>
            <a:r>
              <a:rPr lang="en-US" dirty="0" smtClean="0">
                <a:solidFill>
                  <a:srgbClr val="0000FF"/>
                </a:solidFill>
              </a:rPr>
              <a:t>Nhóm 3: Phương pháp bảo quản thực phẩm ướp</a:t>
            </a:r>
          </a:p>
        </p:txBody>
      </p:sp>
      <p:sp>
        <p:nvSpPr>
          <p:cNvPr id="4" name="5-Point Star 3">
            <a:hlinkClick r:id="rId2" action="ppaction://hlinkpres?slideindex=1&amp;slidetitle="/>
          </p:cNvPr>
          <p:cNvSpPr/>
          <p:nvPr/>
        </p:nvSpPr>
        <p:spPr>
          <a:xfrm>
            <a:off x="7620000" y="6096000"/>
            <a:ext cx="762000"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630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06568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770EE97B-2933-4A17-B764-CC7CDF5A1EBD}"/>
              </a:ext>
            </a:extLst>
          </p:cNvPr>
          <p:cNvGraphicFramePr>
            <a:graphicFrameLocks noGrp="1"/>
          </p:cNvGraphicFramePr>
          <p:nvPr>
            <p:extLst>
              <p:ext uri="{D42A27DB-BD31-4B8C-83A1-F6EECF244321}">
                <p14:modId xmlns:p14="http://schemas.microsoft.com/office/powerpoint/2010/main" val="2795455638"/>
              </p:ext>
            </p:extLst>
          </p:nvPr>
        </p:nvGraphicFramePr>
        <p:xfrm>
          <a:off x="152400" y="838201"/>
          <a:ext cx="8607137" cy="6568439"/>
        </p:xfrm>
        <a:graphic>
          <a:graphicData uri="http://schemas.openxmlformats.org/drawingml/2006/table">
            <a:tbl>
              <a:tblPr firstRow="1" firstCol="1" bandRow="1">
                <a:tableStyleId>{D7AC3CCA-C797-4891-BE02-D94E43425B78}</a:tableStyleId>
              </a:tblPr>
              <a:tblGrid>
                <a:gridCol w="1784816">
                  <a:extLst>
                    <a:ext uri="{9D8B030D-6E8A-4147-A177-3AD203B41FA5}">
                      <a16:colId xmlns:a16="http://schemas.microsoft.com/office/drawing/2014/main" xmlns="" val="2311129388"/>
                    </a:ext>
                  </a:extLst>
                </a:gridCol>
                <a:gridCol w="2605189">
                  <a:extLst>
                    <a:ext uri="{9D8B030D-6E8A-4147-A177-3AD203B41FA5}">
                      <a16:colId xmlns:a16="http://schemas.microsoft.com/office/drawing/2014/main" xmlns="" val="4203397722"/>
                    </a:ext>
                  </a:extLst>
                </a:gridCol>
                <a:gridCol w="2377941">
                  <a:extLst>
                    <a:ext uri="{9D8B030D-6E8A-4147-A177-3AD203B41FA5}">
                      <a16:colId xmlns:a16="http://schemas.microsoft.com/office/drawing/2014/main" xmlns="" val="2149710145"/>
                    </a:ext>
                  </a:extLst>
                </a:gridCol>
                <a:gridCol w="1839191">
                  <a:extLst>
                    <a:ext uri="{9D8B030D-6E8A-4147-A177-3AD203B41FA5}">
                      <a16:colId xmlns:a16="http://schemas.microsoft.com/office/drawing/2014/main" xmlns="" val="615205695"/>
                    </a:ext>
                  </a:extLst>
                </a:gridCol>
              </a:tblGrid>
              <a:tr h="914399">
                <a:tc>
                  <a:txBody>
                    <a:bodyPr/>
                    <a:lstStyle/>
                    <a:p>
                      <a:pPr indent="228600" algn="ctr">
                        <a:lnSpc>
                          <a:spcPct val="115000"/>
                        </a:lnSpc>
                        <a:tabLst>
                          <a:tab pos="436880" algn="l"/>
                        </a:tabLst>
                      </a:pPr>
                      <a:r>
                        <a:rPr lang="en-US" sz="2000" dirty="0">
                          <a:effectLst/>
                          <a:latin typeface="Times New Roman" panose="02020603050405020304" pitchFamily="18" charset="0"/>
                          <a:cs typeface="Times New Roman" panose="02020603050405020304" pitchFamily="18" charset="0"/>
                        </a:rPr>
                        <a:t>P</a:t>
                      </a:r>
                      <a:r>
                        <a:rPr lang="vi-VN" sz="2000" dirty="0">
                          <a:effectLst/>
                          <a:latin typeface="Times New Roman" panose="02020603050405020304" pitchFamily="18" charset="0"/>
                          <a:cs typeface="Times New Roman" panose="02020603050405020304" pitchFamily="18" charset="0"/>
                        </a:rPr>
                        <a:t>hương ph</a:t>
                      </a:r>
                      <a:r>
                        <a:rPr lang="en-US" sz="2000" dirty="0" err="1">
                          <a:effectLst/>
                          <a:latin typeface="Times New Roman" panose="02020603050405020304" pitchFamily="18" charset="0"/>
                          <a:cs typeface="Times New Roman" panose="02020603050405020304" pitchFamily="18" charset="0"/>
                        </a:rPr>
                        <a:t>áp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quản</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ctr">
                        <a:lnSpc>
                          <a:spcPct val="115000"/>
                        </a:lnSpc>
                        <a:tabLst>
                          <a:tab pos="436880" algn="l"/>
                        </a:tabLst>
                      </a:pPr>
                      <a:r>
                        <a:rPr lang="en-US" sz="2000" dirty="0">
                          <a:effectLst/>
                          <a:latin typeface="Times New Roman" panose="02020603050405020304" pitchFamily="18" charset="0"/>
                          <a:cs typeface="Times New Roman" panose="02020603050405020304" pitchFamily="18" charset="0"/>
                        </a:rPr>
                        <a:t>Bản chất</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ctr">
                        <a:lnSpc>
                          <a:spcPct val="115000"/>
                        </a:lnSpc>
                        <a:tabLst>
                          <a:tab pos="436880" algn="l"/>
                        </a:tabLst>
                      </a:pPr>
                      <a:r>
                        <a:rPr lang="en-US" sz="2000">
                          <a:effectLst/>
                          <a:latin typeface="Times New Roman" panose="02020603050405020304" pitchFamily="18" charset="0"/>
                          <a:cs typeface="Times New Roman" panose="02020603050405020304" pitchFamily="18" charset="0"/>
                        </a:rPr>
                        <a:t>Đặc điểm</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ctr">
                        <a:lnSpc>
                          <a:spcPct val="115000"/>
                        </a:lnSpc>
                        <a:tabLst>
                          <a:tab pos="436880" algn="l"/>
                        </a:tabLst>
                      </a:pPr>
                      <a:r>
                        <a:rPr lang="en-US" sz="2000">
                          <a:effectLst/>
                          <a:latin typeface="Times New Roman" panose="02020603050405020304" pitchFamily="18" charset="0"/>
                          <a:cs typeface="Times New Roman" panose="02020603050405020304" pitchFamily="18" charset="0"/>
                        </a:rPr>
                        <a:t>Thực phẩm áp dụng</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extLst>
                  <a:ext uri="{0D108BD9-81ED-4DB2-BD59-A6C34878D82A}">
                    <a16:rowId xmlns:a16="http://schemas.microsoft.com/office/drawing/2014/main" xmlns="" val="640040682"/>
                  </a:ext>
                </a:extLst>
              </a:tr>
              <a:tr h="1752600">
                <a:tc>
                  <a:txBody>
                    <a:bodyPr/>
                    <a:lstStyle/>
                    <a:p>
                      <a:pPr indent="228600" algn="ctr">
                        <a:lnSpc>
                          <a:spcPct val="115000"/>
                        </a:lnSpc>
                        <a:tabLst>
                          <a:tab pos="436880" algn="l"/>
                        </a:tabLst>
                      </a:pPr>
                      <a:r>
                        <a:rPr lang="en-US" sz="2000" dirty="0" err="1">
                          <a:effectLst/>
                          <a:latin typeface="Times New Roman" panose="02020603050405020304" pitchFamily="18" charset="0"/>
                          <a:cs typeface="Times New Roman" panose="02020603050405020304" pitchFamily="18" charset="0"/>
                        </a:rPr>
                        <a:t>Làm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đông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lạnh</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extLst>
                  <a:ext uri="{0D108BD9-81ED-4DB2-BD59-A6C34878D82A}">
                    <a16:rowId xmlns:a16="http://schemas.microsoft.com/office/drawing/2014/main" xmlns="" val="3033498271"/>
                  </a:ext>
                </a:extLst>
              </a:tr>
              <a:tr h="1447800">
                <a:tc>
                  <a:txBody>
                    <a:bodyPr/>
                    <a:lstStyle/>
                    <a:p>
                      <a:pPr indent="228600" algn="ctr">
                        <a:lnSpc>
                          <a:spcPct val="115000"/>
                        </a:lnSpc>
                        <a:tabLst>
                          <a:tab pos="436880" algn="l"/>
                        </a:tabLst>
                      </a:pPr>
                      <a:r>
                        <a:rPr lang="en-US" sz="2000" dirty="0" err="1">
                          <a:effectLst/>
                          <a:latin typeface="Times New Roman" panose="02020603050405020304" pitchFamily="18" charset="0"/>
                          <a:cs typeface="Times New Roman" panose="02020603050405020304" pitchFamily="18" charset="0"/>
                        </a:rPr>
                        <a:t>Làm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khô</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extLst>
                  <a:ext uri="{0D108BD9-81ED-4DB2-BD59-A6C34878D82A}">
                    <a16:rowId xmlns:a16="http://schemas.microsoft.com/office/drawing/2014/main" xmlns="" val="3479461454"/>
                  </a:ext>
                </a:extLst>
              </a:tr>
              <a:tr h="1571193">
                <a:tc>
                  <a:txBody>
                    <a:bodyPr/>
                    <a:lstStyle/>
                    <a:p>
                      <a:pPr indent="228600" algn="ctr">
                        <a:lnSpc>
                          <a:spcPct val="115000"/>
                        </a:lnSpc>
                        <a:tabLst>
                          <a:tab pos="436880" algn="l"/>
                        </a:tabLst>
                      </a:pPr>
                      <a:r>
                        <a:rPr lang="en-US" sz="2000" dirty="0" err="1">
                          <a:effectLst/>
                          <a:latin typeface="Times New Roman" panose="02020603050405020304" pitchFamily="18" charset="0"/>
                          <a:cs typeface="Times New Roman" panose="02020603050405020304" pitchFamily="18" charset="0"/>
                        </a:rPr>
                        <a:t>Ướp</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tc>
                  <a:txBody>
                    <a:bodyPr/>
                    <a:lstStyle/>
                    <a:p>
                      <a:pPr indent="228600" algn="just">
                        <a:lnSpc>
                          <a:spcPct val="115000"/>
                        </a:lnSpc>
                        <a:tabLst>
                          <a:tab pos="436880" algn="l"/>
                        </a:tabLst>
                      </a:pP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65" marR="39365" marT="0" marB="0"/>
                </a:tc>
                <a:extLst>
                  <a:ext uri="{0D108BD9-81ED-4DB2-BD59-A6C34878D82A}">
                    <a16:rowId xmlns:a16="http://schemas.microsoft.com/office/drawing/2014/main" xmlns="" val="2951995068"/>
                  </a:ext>
                </a:extLst>
              </a:tr>
            </a:tbl>
          </a:graphicData>
        </a:graphic>
      </p:graphicFrame>
      <p:pic>
        <p:nvPicPr>
          <p:cNvPr id="5" name="Picture 4">
            <a:extLst>
              <a:ext uri="{FF2B5EF4-FFF2-40B4-BE49-F238E27FC236}">
                <a16:creationId xmlns:a16="http://schemas.microsoft.com/office/drawing/2014/main" xmlns="" id="{B2EE8674-30FF-4308-9F08-9D0A2C74877C}"/>
              </a:ext>
            </a:extLst>
          </p:cNvPr>
          <p:cNvPicPr>
            <a:picLocks noChangeAspect="1"/>
          </p:cNvPicPr>
          <p:nvPr/>
        </p:nvPicPr>
        <p:blipFill>
          <a:blip r:embed="rId2"/>
          <a:stretch>
            <a:fillRect/>
          </a:stretch>
        </p:blipFill>
        <p:spPr>
          <a:xfrm>
            <a:off x="152401" y="2450387"/>
            <a:ext cx="1720026" cy="1081898"/>
          </a:xfrm>
          <a:prstGeom prst="rect">
            <a:avLst/>
          </a:prstGeom>
        </p:spPr>
      </p:pic>
      <p:pic>
        <p:nvPicPr>
          <p:cNvPr id="6" name="Picture 5">
            <a:extLst>
              <a:ext uri="{FF2B5EF4-FFF2-40B4-BE49-F238E27FC236}">
                <a16:creationId xmlns:a16="http://schemas.microsoft.com/office/drawing/2014/main" xmlns="" id="{7BEBED84-AA9F-4902-A285-217F87E5EB54}"/>
              </a:ext>
            </a:extLst>
          </p:cNvPr>
          <p:cNvPicPr>
            <a:picLocks noChangeAspect="1"/>
          </p:cNvPicPr>
          <p:nvPr/>
        </p:nvPicPr>
        <p:blipFill>
          <a:blip r:embed="rId3"/>
          <a:stretch>
            <a:fillRect/>
          </a:stretch>
        </p:blipFill>
        <p:spPr>
          <a:xfrm>
            <a:off x="170788" y="3886200"/>
            <a:ext cx="1749136" cy="1049479"/>
          </a:xfrm>
          <a:prstGeom prst="rect">
            <a:avLst/>
          </a:prstGeom>
        </p:spPr>
      </p:pic>
      <p:pic>
        <p:nvPicPr>
          <p:cNvPr id="7" name="Picture 6">
            <a:extLst>
              <a:ext uri="{FF2B5EF4-FFF2-40B4-BE49-F238E27FC236}">
                <a16:creationId xmlns:a16="http://schemas.microsoft.com/office/drawing/2014/main" xmlns="" id="{39C64852-3024-4AFC-97DF-52FD724B94EE}"/>
              </a:ext>
            </a:extLst>
          </p:cNvPr>
          <p:cNvPicPr>
            <a:picLocks noChangeAspect="1"/>
          </p:cNvPicPr>
          <p:nvPr/>
        </p:nvPicPr>
        <p:blipFill>
          <a:blip r:embed="rId4"/>
          <a:stretch>
            <a:fillRect/>
          </a:stretch>
        </p:blipFill>
        <p:spPr>
          <a:xfrm>
            <a:off x="228600" y="5271499"/>
            <a:ext cx="1749136" cy="1600200"/>
          </a:xfrm>
          <a:prstGeom prst="rect">
            <a:avLst/>
          </a:prstGeom>
        </p:spPr>
      </p:pic>
      <p:sp>
        <p:nvSpPr>
          <p:cNvPr id="9" name="TextBox 8">
            <a:extLst>
              <a:ext uri="{FF2B5EF4-FFF2-40B4-BE49-F238E27FC236}">
                <a16:creationId xmlns:a16="http://schemas.microsoft.com/office/drawing/2014/main" xmlns="" id="{F2DA1D13-CF60-493A-ACCF-943F703CD588}"/>
              </a:ext>
            </a:extLst>
          </p:cNvPr>
          <p:cNvSpPr txBox="1"/>
          <p:nvPr/>
        </p:nvSpPr>
        <p:spPr>
          <a:xfrm>
            <a:off x="1872427" y="228600"/>
            <a:ext cx="5268191" cy="517065"/>
          </a:xfrm>
          <a:prstGeom prst="rect">
            <a:avLst/>
          </a:prstGeom>
          <a:noFill/>
        </p:spPr>
        <p:txBody>
          <a:bodyPr wrap="square">
            <a:spAutoFit/>
          </a:bodyPr>
          <a:lstStyle/>
          <a:p>
            <a:pPr marL="228600" indent="228600" algn="ctr">
              <a:lnSpc>
                <a:spcPct val="115000"/>
              </a:lnSpc>
              <a:tabLst>
                <a:tab pos="436880" algn="l"/>
              </a:tabLst>
            </a:pPr>
            <a:r>
              <a:rPr lang="en-US"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PHIẾU HỌC TẬP</a:t>
            </a:r>
            <a:endParaRPr lang="vi-VN"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99164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034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48145"/>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latin typeface="Times New Roman" pitchFamily="18" charset="0"/>
              <a:cs typeface="Times New Roman" pitchFamily="18" charset="0"/>
            </a:endParaRPr>
          </a:p>
        </p:txBody>
      </p:sp>
      <p:sp>
        <p:nvSpPr>
          <p:cNvPr id="4" name="Content Placeholder 2"/>
          <p:cNvSpPr txBox="1">
            <a:spLocks/>
          </p:cNvSpPr>
          <p:nvPr/>
        </p:nvSpPr>
        <p:spPr>
          <a:xfrm>
            <a:off x="1295400" y="1732729"/>
            <a:ext cx="6781800" cy="2209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dirty="0" smtClean="0">
                <a:solidFill>
                  <a:srgbClr val="0000CC"/>
                </a:solidFill>
                <a:latin typeface="Times New Roman" pitchFamily="18" charset="0"/>
                <a:cs typeface="Times New Roman" pitchFamily="18" charset="0"/>
              </a:rPr>
              <a:t>Gia đình em thường bảo quản thực phẩm bằng phương pháp nào?</a:t>
            </a:r>
            <a:endParaRPr lang="en-US" b="1" spc="-50" dirty="0" smtClean="0">
              <a:solidFill>
                <a:srgbClr val="0000CC"/>
              </a:solidFill>
              <a:latin typeface="Times New Roman" pitchFamily="18" charset="0"/>
              <a:cs typeface="Times New Roman" pitchFamily="18" charset="0"/>
            </a:endParaRPr>
          </a:p>
        </p:txBody>
      </p:sp>
      <p:pic>
        <p:nvPicPr>
          <p:cNvPr id="6" name="Picture 14" descr="Picture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3703" y="1524000"/>
            <a:ext cx="914400" cy="1016785"/>
          </a:xfrm>
          <a:prstGeom prst="rect">
            <a:avLst/>
          </a:prstGeom>
          <a:solidFill>
            <a:srgbClr val="00B0F0"/>
          </a:solidFill>
          <a:extLst/>
        </p:spPr>
      </p:pic>
      <p:pic>
        <p:nvPicPr>
          <p:cNvPr id="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696" y="2540785"/>
            <a:ext cx="914400" cy="831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54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nodePh="1">
                                  <p:stCondLst>
                                    <p:cond delay="0"/>
                                  </p:stCondLst>
                                  <p:endCondLst>
                                    <p:cond evt="begin" delay="0">
                                      <p:tn val="17"/>
                                    </p:cond>
                                  </p:end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48145"/>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48082"/>
            <a:ext cx="2816225" cy="295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3546" y="248082"/>
            <a:ext cx="2871788" cy="295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7" y="3886200"/>
            <a:ext cx="2705100"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3546" y="3886200"/>
            <a:ext cx="2871787"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1586" y="3886200"/>
            <a:ext cx="2988067" cy="2517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51586" y="248082"/>
            <a:ext cx="2988067" cy="295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21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barn(inVertical)">
                                      <p:cBhvr>
                                        <p:cTn id="19" dur="500"/>
                                        <p:tgtEl>
                                          <p:spTgt spid="102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29"/>
                                        </p:tgtEl>
                                        <p:attrNameLst>
                                          <p:attrName>style.visibility</p:attrName>
                                        </p:attrNameLst>
                                      </p:cBhvr>
                                      <p:to>
                                        <p:strVal val="visible"/>
                                      </p:to>
                                    </p:set>
                                    <p:animEffect transition="in" filter="fade">
                                      <p:cBhvr>
                                        <p:cTn id="30" dur="500"/>
                                        <p:tgtEl>
                                          <p:spTgt spid="102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30"/>
                                        </p:tgtEl>
                                        <p:attrNameLst>
                                          <p:attrName>style.visibility</p:attrName>
                                        </p:attrNameLst>
                                      </p:cBhvr>
                                      <p:to>
                                        <p:strVal val="visible"/>
                                      </p:to>
                                    </p:set>
                                    <p:anim calcmode="lin" valueType="num">
                                      <p:cBhvr additive="base">
                                        <p:cTn id="35" dur="500" fill="hold"/>
                                        <p:tgtEl>
                                          <p:spTgt spid="1030"/>
                                        </p:tgtEl>
                                        <p:attrNameLst>
                                          <p:attrName>ppt_x</p:attrName>
                                        </p:attrNameLst>
                                      </p:cBhvr>
                                      <p:tavLst>
                                        <p:tav tm="0">
                                          <p:val>
                                            <p:strVal val="#ppt_x"/>
                                          </p:val>
                                        </p:tav>
                                        <p:tav tm="100000">
                                          <p:val>
                                            <p:strVal val="#ppt_x"/>
                                          </p:val>
                                        </p:tav>
                                      </p:tavLst>
                                    </p:anim>
                                    <p:anim calcmode="lin" valueType="num">
                                      <p:cBhvr additive="base">
                                        <p:cTn id="36"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ảnh : nông trại, lúa mì, ngũ cốc, Tòa nhà, Chuồng trại, Đổ ra, Thép,  món ăn, nông nghiệp, mùa gặt, kim loại, Nông nghiệp, lưu trữ, thùng đựng  hàng, Xil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381000"/>
            <a:ext cx="2743200" cy="454494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5398" y="381000"/>
            <a:ext cx="2971800" cy="4544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1000"/>
            <a:ext cx="2895600" cy="4544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895600" y="5105400"/>
            <a:ext cx="3200400" cy="707886"/>
          </a:xfrm>
          <a:prstGeom prst="rect">
            <a:avLst/>
          </a:prstGeom>
          <a:noFill/>
        </p:spPr>
        <p:txBody>
          <a:bodyPr wrap="square" rtlCol="0">
            <a:spAutoFit/>
          </a:bodyPr>
          <a:lstStyle/>
          <a:p>
            <a:pPr algn="ctr"/>
            <a:r>
              <a:rPr lang="en-US" sz="4000" b="1" dirty="0" smtClean="0">
                <a:solidFill>
                  <a:srgbClr val="FF0000"/>
                </a:solidFill>
                <a:latin typeface="Times New Roman" pitchFamily="18" charset="0"/>
                <a:cs typeface="Times New Roman" pitchFamily="18" charset="0"/>
              </a:rPr>
              <a:t>Silo</a:t>
            </a:r>
            <a:endParaRPr lang="en-US" sz="4000" b="1" dirty="0">
              <a:solidFill>
                <a:srgbClr val="FF0000"/>
              </a:solidFill>
              <a:latin typeface="Times New Roman" pitchFamily="18" charset="0"/>
              <a:cs typeface="Times New Roman" pitchFamily="18" charset="0"/>
            </a:endParaRPr>
          </a:p>
        </p:txBody>
      </p:sp>
      <p:sp>
        <p:nvSpPr>
          <p:cNvPr id="2" name="5-Point Star 1"/>
          <p:cNvSpPr/>
          <p:nvPr/>
        </p:nvSpPr>
        <p:spPr>
          <a:xfrm>
            <a:off x="7696200" y="5813286"/>
            <a:ext cx="838200" cy="511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684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39750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lstStyle/>
          <a:p>
            <a:r>
              <a:rPr lang="en-US" dirty="0" err="1" smtClean="0"/>
              <a:t>Bài</a:t>
            </a:r>
            <a:r>
              <a:rPr lang="en-US" dirty="0" smtClean="0"/>
              <a:t> </a:t>
            </a:r>
            <a:r>
              <a:rPr lang="en-US" dirty="0" err="1" smtClean="0"/>
              <a:t>tập</a:t>
            </a:r>
            <a:r>
              <a:rPr lang="en-US" dirty="0" smtClean="0"/>
              <a:t> </a:t>
            </a:r>
            <a:r>
              <a:rPr lang="en-US" dirty="0" err="1" smtClean="0"/>
              <a:t>tình</a:t>
            </a:r>
            <a:r>
              <a:rPr lang="en-US" dirty="0" smtClean="0"/>
              <a:t> </a:t>
            </a:r>
            <a:r>
              <a:rPr lang="en-US" dirty="0" err="1" smtClean="0"/>
              <a:t>huống</a:t>
            </a:r>
            <a:endParaRPr lang="en-US" dirty="0"/>
          </a:p>
        </p:txBody>
      </p:sp>
      <p:sp>
        <p:nvSpPr>
          <p:cNvPr id="6" name="Subtitle 2"/>
          <p:cNvSpPr>
            <a:spLocks noGrp="1"/>
          </p:cNvSpPr>
          <p:nvPr>
            <p:ph type="subTitle" idx="1"/>
          </p:nvPr>
        </p:nvSpPr>
        <p:spPr>
          <a:xfrm>
            <a:off x="457200" y="2057400"/>
            <a:ext cx="8229600" cy="3581400"/>
          </a:xfrm>
        </p:spPr>
        <p:txBody>
          <a:bodyPr>
            <a:normAutofit fontScale="92500"/>
          </a:bodyPr>
          <a:lstStyle/>
          <a:p>
            <a:pPr algn="just"/>
            <a:r>
              <a:rPr lang="en-US" dirty="0" smtClean="0">
                <a:solidFill>
                  <a:srgbClr val="0000CC"/>
                </a:solidFill>
                <a:latin typeface="Times New Roman" pitchFamily="18" charset="0"/>
                <a:cs typeface="Times New Roman" pitchFamily="18" charset="0"/>
              </a:rPr>
              <a:t>Hôm nay mẹ Nga đi chợ mua được rất nhiều thực phẩm:10 kg gạo, 1kg lạc khô, 2kg thịt lợn đã chia nhỏ vào các túi, 5 bó rau cải.</a:t>
            </a:r>
          </a:p>
          <a:p>
            <a:pPr algn="just"/>
            <a:r>
              <a:rPr lang="en-US" dirty="0" smtClean="0">
                <a:solidFill>
                  <a:srgbClr val="0000CC"/>
                </a:solidFill>
                <a:latin typeface="Times New Roman" pitchFamily="18" charset="0"/>
                <a:cs typeface="Times New Roman" pitchFamily="18" charset="0"/>
              </a:rPr>
              <a:t>Mẹ giao nhiệm vụ cho Nga là bảo quản thực phẩm trên để gia đình sử dụng đảm bảo an toàn. Dựa vào kiến thức đã học em hãy giúp bạn Nga lựa chọn phương pháp bảo quản thực phẩm trên như thế nào?</a:t>
            </a:r>
            <a:endParaRPr lang="en-US"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29664604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35"/>
          <p:cNvSpPr>
            <a:spLocks noChangeArrowheads="1"/>
          </p:cNvSpPr>
          <p:nvPr/>
        </p:nvSpPr>
        <p:spPr bwMode="auto">
          <a:xfrm>
            <a:off x="1981200" y="304800"/>
            <a:ext cx="5181600" cy="609600"/>
          </a:xfrm>
          <a:prstGeom prst="ellipse">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b="1" dirty="0" smtClean="0">
                <a:solidFill>
                  <a:srgbClr val="0000CC"/>
                </a:solidFill>
                <a:latin typeface="Arial" charset="0"/>
              </a:rPr>
              <a:t>HƯỚNG DẪN VỀ NHÀ</a:t>
            </a:r>
            <a:endParaRPr lang="en-US" sz="2800" b="1" dirty="0">
              <a:solidFill>
                <a:srgbClr val="0000CC"/>
              </a:solidFill>
              <a:latin typeface="Arial" charset="0"/>
            </a:endParaRPr>
          </a:p>
        </p:txBody>
      </p:sp>
      <p:sp>
        <p:nvSpPr>
          <p:cNvPr id="8" name="Text Box 3"/>
          <p:cNvSpPr txBox="1">
            <a:spLocks noChangeArrowheads="1"/>
          </p:cNvSpPr>
          <p:nvPr/>
        </p:nvSpPr>
        <p:spPr bwMode="auto">
          <a:xfrm>
            <a:off x="467519" y="1066800"/>
            <a:ext cx="8208962"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spcBef>
                <a:spcPct val="50000"/>
              </a:spcBef>
              <a:buFontTx/>
              <a:buChar char="-"/>
            </a:pPr>
            <a:r>
              <a:rPr lang="en-US" b="1" dirty="0">
                <a:solidFill>
                  <a:srgbClr val="0000CC"/>
                </a:solidFill>
              </a:rPr>
              <a:t>Vào zalo của lớp theo đường </a:t>
            </a:r>
            <a:r>
              <a:rPr lang="en-US" b="1" dirty="0" smtClean="0">
                <a:solidFill>
                  <a:srgbClr val="0000CC"/>
                </a:solidFill>
              </a:rPr>
              <a:t>https</a:t>
            </a:r>
            <a:r>
              <a:rPr lang="en-US" b="1" dirty="0">
                <a:solidFill>
                  <a:srgbClr val="0000CC"/>
                </a:solidFill>
              </a:rPr>
              <a:t>://quizizz.com/admin/quiz/6353fea73b167e001eafd333?source=quiz_share</a:t>
            </a:r>
            <a:endParaRPr lang="en-US" b="1" dirty="0" smtClean="0">
              <a:solidFill>
                <a:srgbClr val="0000CC"/>
              </a:solidFill>
            </a:endParaRPr>
          </a:p>
          <a:p>
            <a:pPr marL="457200" indent="-457200" algn="just" eaLnBrk="1" hangingPunct="1">
              <a:spcBef>
                <a:spcPct val="50000"/>
              </a:spcBef>
              <a:buFontTx/>
              <a:buChar char="-"/>
            </a:pPr>
            <a:r>
              <a:rPr lang="en-US" b="1" dirty="0" smtClean="0">
                <a:solidFill>
                  <a:srgbClr val="0000CC"/>
                </a:solidFill>
              </a:rPr>
              <a:t>Chia sẻ với cha mẹ và mọi người trong gia đình những hiểu biết của em về đảm bảo an toàn vệ sinh thực phẩm trong bảo quản, chế biến thực phẩm.</a:t>
            </a:r>
          </a:p>
          <a:p>
            <a:pPr marL="457200" indent="-457200" algn="just" eaLnBrk="1" hangingPunct="1">
              <a:spcBef>
                <a:spcPct val="50000"/>
              </a:spcBef>
              <a:buFontTx/>
              <a:buChar char="-"/>
            </a:pPr>
            <a:r>
              <a:rPr lang="en-US" b="1" dirty="0" smtClean="0">
                <a:solidFill>
                  <a:srgbClr val="0000CC"/>
                </a:solidFill>
              </a:rPr>
              <a:t>+ Tổ  1,2:Tìm hiểu một số phương pháp chế biến thực phẩm có sử dụng nhiệt?</a:t>
            </a:r>
            <a:endParaRPr lang="en-US" b="1" dirty="0">
              <a:solidFill>
                <a:srgbClr val="0000CC"/>
              </a:solidFill>
            </a:endParaRPr>
          </a:p>
          <a:p>
            <a:pPr algn="just" eaLnBrk="1" hangingPunct="1">
              <a:spcBef>
                <a:spcPct val="50000"/>
              </a:spcBef>
            </a:pPr>
            <a:r>
              <a:rPr lang="en-US" b="1" dirty="0" smtClean="0">
                <a:solidFill>
                  <a:srgbClr val="0000CC"/>
                </a:solidFill>
              </a:rPr>
              <a:t>     +</a:t>
            </a:r>
            <a:r>
              <a:rPr lang="en-US" b="1" dirty="0">
                <a:solidFill>
                  <a:srgbClr val="0000CC"/>
                </a:solidFill>
              </a:rPr>
              <a:t>Tổ  </a:t>
            </a:r>
            <a:r>
              <a:rPr lang="en-US" b="1" dirty="0" smtClean="0">
                <a:solidFill>
                  <a:srgbClr val="0000CC"/>
                </a:solidFill>
              </a:rPr>
              <a:t>3,4:Tìm </a:t>
            </a:r>
            <a:r>
              <a:rPr lang="en-US" b="1" dirty="0">
                <a:solidFill>
                  <a:srgbClr val="0000CC"/>
                </a:solidFill>
              </a:rPr>
              <a:t>hiểu một số phương pháp chế biến thực phẩm </a:t>
            </a:r>
            <a:r>
              <a:rPr lang="en-US" b="1" dirty="0" smtClean="0">
                <a:solidFill>
                  <a:srgbClr val="0000CC"/>
                </a:solidFill>
              </a:rPr>
              <a:t>không </a:t>
            </a:r>
            <a:r>
              <a:rPr lang="en-US" b="1" dirty="0">
                <a:solidFill>
                  <a:srgbClr val="0000CC"/>
                </a:solidFill>
              </a:rPr>
              <a:t>sử dụng nhiệt?</a:t>
            </a:r>
          </a:p>
          <a:p>
            <a:pPr algn="just" eaLnBrk="1" hangingPunct="1">
              <a:spcBef>
                <a:spcPct val="50000"/>
              </a:spcBef>
            </a:pPr>
            <a:endParaRPr lang="en-US" b="1" dirty="0" smtClean="0">
              <a:solidFill>
                <a:srgbClr val="0000CC"/>
              </a:solidFill>
            </a:endParaRPr>
          </a:p>
        </p:txBody>
      </p:sp>
    </p:spTree>
    <p:extLst>
      <p:ext uri="{BB962C8B-B14F-4D97-AF65-F5344CB8AC3E}">
        <p14:creationId xmlns:p14="http://schemas.microsoft.com/office/powerpoint/2010/main" val="95079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95352" y="1347841"/>
            <a:ext cx="7599216" cy="4031873"/>
          </a:xfrm>
          <a:prstGeom prst="rect">
            <a:avLst/>
          </a:prstGeom>
          <a:noFill/>
        </p:spPr>
        <p:txBody>
          <a:bodyPr wrap="square" rtlCol="0">
            <a:spAutoFit/>
          </a:bodyPr>
          <a:lstStyle/>
          <a:p>
            <a:r>
              <a:rPr lang="en-US" sz="3600" b="1" u="sng" dirty="0" err="1" smtClean="0">
                <a:latin typeface="Times New Roman" pitchFamily="18" charset="0"/>
                <a:cs typeface="Times New Roman" pitchFamily="18" charset="0"/>
              </a:rPr>
              <a:t>Câu</a:t>
            </a:r>
            <a:r>
              <a:rPr lang="en-US" sz="3600" b="1" u="sng" dirty="0" smtClean="0">
                <a:latin typeface="Times New Roman" pitchFamily="18" charset="0"/>
                <a:cs typeface="Times New Roman" pitchFamily="18" charset="0"/>
              </a:rPr>
              <a:t> </a:t>
            </a:r>
            <a:r>
              <a:rPr lang="en-US" sz="3600" b="1" u="sng" dirty="0" err="1" smtClean="0">
                <a:latin typeface="Times New Roman" pitchFamily="18" charset="0"/>
                <a:cs typeface="Times New Roman" pitchFamily="18" charset="0"/>
              </a:rPr>
              <a:t>đố</a:t>
            </a:r>
            <a:r>
              <a:rPr lang="en-US" sz="3600" b="1" u="sng" dirty="0" smtClean="0">
                <a:latin typeface="Times New Roman" pitchFamily="18" charset="0"/>
                <a:cs typeface="Times New Roman" pitchFamily="18" charset="0"/>
              </a:rPr>
              <a:t> 1</a:t>
            </a:r>
            <a:r>
              <a:rPr lang="en-US" sz="3600" b="1" dirty="0" smtClean="0">
                <a:latin typeface="Times New Roman" pitchFamily="18" charset="0"/>
                <a:cs typeface="Times New Roman" pitchFamily="18" charset="0"/>
              </a:rPr>
              <a:t>:</a:t>
            </a:r>
          </a:p>
          <a:p>
            <a:r>
              <a:rPr lang="en-US" sz="4400" b="1" dirty="0" smtClean="0">
                <a:solidFill>
                  <a:srgbClr val="0000CC"/>
                </a:solidFill>
                <a:latin typeface="Times New Roman" pitchFamily="18" charset="0"/>
                <a:cs typeface="Times New Roman" pitchFamily="18" charset="0"/>
              </a:rPr>
              <a:t>Cũng gọi là bắp </a:t>
            </a:r>
          </a:p>
          <a:p>
            <a:r>
              <a:rPr lang="en-US" sz="4400" b="1" dirty="0" smtClean="0">
                <a:solidFill>
                  <a:srgbClr val="0000CC"/>
                </a:solidFill>
                <a:latin typeface="Times New Roman" pitchFamily="18" charset="0"/>
                <a:cs typeface="Times New Roman" pitchFamily="18" charset="0"/>
              </a:rPr>
              <a:t>Lá sắp vòng quanh</a:t>
            </a:r>
          </a:p>
          <a:p>
            <a:r>
              <a:rPr lang="en-US" sz="4400" b="1" dirty="0" smtClean="0">
                <a:solidFill>
                  <a:srgbClr val="0000CC"/>
                </a:solidFill>
                <a:latin typeface="Times New Roman" pitchFamily="18" charset="0"/>
                <a:cs typeface="Times New Roman" pitchFamily="18" charset="0"/>
              </a:rPr>
              <a:t>Lá ngoài thì xanh</a:t>
            </a:r>
          </a:p>
          <a:p>
            <a:r>
              <a:rPr lang="en-US" sz="4400" b="1" dirty="0" smtClean="0">
                <a:solidFill>
                  <a:srgbClr val="0000CC"/>
                </a:solidFill>
                <a:latin typeface="Times New Roman" pitchFamily="18" charset="0"/>
                <a:cs typeface="Times New Roman" pitchFamily="18" charset="0"/>
              </a:rPr>
              <a:t>Lá trong thì trắng</a:t>
            </a:r>
          </a:p>
          <a:p>
            <a:r>
              <a:rPr lang="en-US" sz="4400" b="1" dirty="0">
                <a:solidFill>
                  <a:srgbClr val="0000CC"/>
                </a:solidFill>
                <a:latin typeface="Times New Roman" pitchFamily="18" charset="0"/>
                <a:cs typeface="Times New Roman" pitchFamily="18" charset="0"/>
              </a:rPr>
              <a:t> </a:t>
            </a:r>
            <a:r>
              <a:rPr lang="en-US" sz="4400" b="1" dirty="0" smtClean="0">
                <a:solidFill>
                  <a:srgbClr val="0000CC"/>
                </a:solidFill>
                <a:latin typeface="Times New Roman" pitchFamily="18" charset="0"/>
                <a:cs typeface="Times New Roman" pitchFamily="18" charset="0"/>
              </a:rPr>
              <a:t>                      Là gì?</a:t>
            </a:r>
            <a:endParaRPr lang="en-US" sz="4400" b="1" dirty="0">
              <a:solidFill>
                <a:srgbClr val="0000CC"/>
              </a:solidFill>
              <a:latin typeface="Times New Roman" pitchFamily="18" charset="0"/>
              <a:cs typeface="Times New Roman" pitchFamily="18" charset="0"/>
            </a:endParaRPr>
          </a:p>
        </p:txBody>
      </p:sp>
      <p:cxnSp>
        <p:nvCxnSpPr>
          <p:cNvPr id="10" name="Straight Connector 9"/>
          <p:cNvCxnSpPr/>
          <p:nvPr/>
        </p:nvCxnSpPr>
        <p:spPr>
          <a:xfrm>
            <a:off x="0" y="228602"/>
            <a:ext cx="8915400" cy="0"/>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73184" y="83128"/>
            <a:ext cx="0" cy="6774872"/>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pic>
        <p:nvPicPr>
          <p:cNvPr id="8" name="1 - Khoi dong -Dance Rap IQ DJ.mp3">
            <a:hlinkClick r:id="" action="ppaction://media"/>
          </p:cNvPr>
          <p:cNvPicPr>
            <a:picLocks noChangeAspect="1"/>
          </p:cNvPicPr>
          <p:nvPr>
            <a:audioFile r:link="rId1"/>
            <p:extLst>
              <p:ext uri="{DAA4B4D4-6D71-4841-9C94-3DE7FCFB9230}">
                <p14:media xmlns:p14="http://schemas.microsoft.com/office/powerpoint/2010/main" r:embed="rId2">
                  <p14:trim end="1.4949098695E6"/>
                </p14:media>
              </p:ext>
            </p:extLst>
          </p:nvPr>
        </p:nvPicPr>
        <p:blipFill>
          <a:blip r:embed="rId5"/>
          <a:stretch>
            <a:fillRect/>
          </a:stretch>
        </p:blipFill>
        <p:spPr>
          <a:xfrm>
            <a:off x="7772400" y="5867400"/>
            <a:ext cx="609600" cy="609600"/>
          </a:xfrm>
          <a:prstGeom prst="rect">
            <a:avLst/>
          </a:prstGeom>
        </p:spPr>
      </p:pic>
      <p:sp>
        <p:nvSpPr>
          <p:cNvPr id="2" name="AutoShape 2" descr="Bắp cải: Cực tốt và cực độc, biết mà tránh khi ăn kẻo 'ân hận mấy cũng muộ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Bắp cải: Cực tốt và cực độc, biết mà tránh khi ăn kẻo 'ân hận mấy cũng muộ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Bắp cải: Cực tốt và cực độc, biết mà tránh khi ăn kẻo 'ân hận mấy cũng muộ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5020" y="1938689"/>
            <a:ext cx="6324600" cy="3411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327525" y="5359426"/>
            <a:ext cx="4343400" cy="707886"/>
          </a:xfrm>
          <a:prstGeom prst="rect">
            <a:avLst/>
          </a:prstGeom>
          <a:noFill/>
        </p:spPr>
        <p:txBody>
          <a:bodyPr wrap="square" rtlCol="0">
            <a:spAutoFit/>
          </a:bodyPr>
          <a:lstStyle/>
          <a:p>
            <a:r>
              <a:rPr lang="en-US" sz="4000" b="1" dirty="0" smtClean="0">
                <a:solidFill>
                  <a:srgbClr val="FF0000"/>
                </a:solidFill>
              </a:rPr>
              <a:t>Bắp cải ( cải bắp)</a:t>
            </a:r>
            <a:endParaRPr lang="en-US" sz="4000" b="1" dirty="0">
              <a:solidFill>
                <a:srgbClr val="FF0000"/>
              </a:solidFill>
            </a:endParaRPr>
          </a:p>
        </p:txBody>
      </p:sp>
    </p:spTree>
    <p:extLst>
      <p:ext uri="{BB962C8B-B14F-4D97-AF65-F5344CB8AC3E}">
        <p14:creationId xmlns:p14="http://schemas.microsoft.com/office/powerpoint/2010/main" val="166031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6825"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5"/>
                                        </p:tgtEl>
                                      </p:cBhvr>
                                    </p:animEffect>
                                    <p:anim calcmode="lin" valueType="num">
                                      <p:cBhvr>
                                        <p:cTn id="18" dur="1000"/>
                                        <p:tgtEl>
                                          <p:spTgt spid="5"/>
                                        </p:tgtEl>
                                        <p:attrNameLst>
                                          <p:attrName>ppt_x</p:attrName>
                                        </p:attrNameLst>
                                      </p:cBhvr>
                                      <p:tavLst>
                                        <p:tav tm="0">
                                          <p:val>
                                            <p:strVal val="ppt_x"/>
                                          </p:val>
                                        </p:tav>
                                        <p:tav tm="100000">
                                          <p:val>
                                            <p:strVal val="ppt_x"/>
                                          </p:val>
                                        </p:tav>
                                      </p:tavLst>
                                    </p:anim>
                                    <p:anim calcmode="lin" valueType="num">
                                      <p:cBhvr>
                                        <p:cTn id="19" dur="1000"/>
                                        <p:tgtEl>
                                          <p:spTgt spid="5"/>
                                        </p:tgtEl>
                                        <p:attrNameLst>
                                          <p:attrName>ppt_y</p:attrName>
                                        </p:attrNameLst>
                                      </p:cBhvr>
                                      <p:tavLst>
                                        <p:tav tm="0">
                                          <p:val>
                                            <p:strVal val="ppt_y"/>
                                          </p:val>
                                        </p:tav>
                                        <p:tav tm="100000">
                                          <p:val>
                                            <p:strVal val="ppt_y+.1"/>
                                          </p:val>
                                        </p:tav>
                                      </p:tavLst>
                                    </p:anim>
                                    <p:set>
                                      <p:cBhvr>
                                        <p:cTn id="20" dur="1" fill="hold">
                                          <p:stCondLst>
                                            <p:cond delay="9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31"/>
                                        </p:tgtEl>
                                        <p:attrNameLst>
                                          <p:attrName>style.visibility</p:attrName>
                                        </p:attrNameLst>
                                      </p:cBhvr>
                                      <p:to>
                                        <p:strVal val="visible"/>
                                      </p:to>
                                    </p:set>
                                    <p:animEffect transition="in" filter="wipe(down)">
                                      <p:cBhvr>
                                        <p:cTn id="25" dur="500"/>
                                        <p:tgtEl>
                                          <p:spTgt spid="1031"/>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8"/>
                </p:tgtEl>
              </p:cMediaNode>
            </p:audio>
          </p:childTnLst>
        </p:cTn>
      </p:par>
    </p:tnLst>
    <p:bldLst>
      <p:bldP spid="5" grpId="0"/>
      <p:bldP spid="5" grpId="1"/>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descr="stock-photo-beautiful-pink-and-white-tulips-tulipa-on-white-background-27596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57400"/>
            <a:ext cx="6781800"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4"/>
          <p:cNvSpPr txBox="1">
            <a:spLocks noChangeArrowheads="1"/>
          </p:cNvSpPr>
          <p:nvPr/>
        </p:nvSpPr>
        <p:spPr bwMode="auto">
          <a:xfrm>
            <a:off x="2955925" y="3922713"/>
            <a:ext cx="2530475"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endParaRPr lang="en-US"/>
          </a:p>
          <a:p>
            <a:pPr eaLnBrk="1" hangingPunct="1"/>
            <a:endParaRPr lang="en-US"/>
          </a:p>
        </p:txBody>
      </p:sp>
      <p:sp>
        <p:nvSpPr>
          <p:cNvPr id="23556" name="Text Box 5"/>
          <p:cNvSpPr txBox="1">
            <a:spLocks noChangeArrowheads="1"/>
          </p:cNvSpPr>
          <p:nvPr/>
        </p:nvSpPr>
        <p:spPr bwMode="auto">
          <a:xfrm>
            <a:off x="1752600" y="6491288"/>
            <a:ext cx="3216275"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endParaRPr lang="vi-VN"/>
          </a:p>
        </p:txBody>
      </p:sp>
      <p:sp>
        <p:nvSpPr>
          <p:cNvPr id="23557" name="WordArt 9"/>
          <p:cNvSpPr>
            <a:spLocks noChangeArrowheads="1" noChangeShapeType="1" noTextEdit="1"/>
          </p:cNvSpPr>
          <p:nvPr/>
        </p:nvSpPr>
        <p:spPr bwMode="auto">
          <a:xfrm>
            <a:off x="914400" y="457200"/>
            <a:ext cx="7286625" cy="104775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CHÚC QUÝ THẦY CÔ SỨC KHỎE</a:t>
            </a:r>
          </a:p>
        </p:txBody>
      </p:sp>
      <p:sp>
        <p:nvSpPr>
          <p:cNvPr id="23558" name="WordArt 10" descr="Paper bag"/>
          <p:cNvSpPr>
            <a:spLocks noChangeArrowheads="1" noChangeShapeType="1" noTextEdit="1"/>
          </p:cNvSpPr>
          <p:nvPr/>
        </p:nvSpPr>
        <p:spPr bwMode="auto">
          <a:xfrm>
            <a:off x="2590800" y="2971800"/>
            <a:ext cx="5543550" cy="523875"/>
          </a:xfrm>
          <a:prstGeom prst="rect">
            <a:avLst/>
          </a:prstGeom>
        </p:spPr>
        <p:txBody>
          <a:bodyPr wrap="none" fromWordArt="1">
            <a:prstTxWarp prst="textPlain">
              <a:avLst>
                <a:gd name="adj" fmla="val 50000"/>
              </a:avLst>
            </a:prstTxWarp>
          </a:bodyPr>
          <a:lstStyle/>
          <a:p>
            <a:pPr algn="ctr"/>
            <a:r>
              <a:rPr lang="pt-BR" sz="3600" kern="10">
                <a:ln w="9525">
                  <a:solidFill>
                    <a:srgbClr val="008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CHÚC CÁC EM HỌC TỐT</a:t>
            </a:r>
            <a:endParaRPr lang="en-US" sz="3600" kern="10">
              <a:ln w="9525">
                <a:solidFill>
                  <a:srgbClr val="008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endParaRPr>
          </a:p>
        </p:txBody>
      </p:sp>
    </p:spTree>
    <p:extLst>
      <p:ext uri="{BB962C8B-B14F-4D97-AF65-F5344CB8AC3E}">
        <p14:creationId xmlns:p14="http://schemas.microsoft.com/office/powerpoint/2010/main" val="2763003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1293435"/>
            <a:ext cx="7620000" cy="4031873"/>
          </a:xfrm>
          <a:prstGeom prst="rect">
            <a:avLst/>
          </a:prstGeom>
          <a:noFill/>
        </p:spPr>
        <p:txBody>
          <a:bodyPr wrap="square" rtlCol="0">
            <a:spAutoFit/>
          </a:bodyPr>
          <a:lstStyle/>
          <a:p>
            <a:r>
              <a:rPr lang="en-US" sz="3600" b="1" u="sng" dirty="0" err="1" smtClean="0">
                <a:latin typeface="Times New Roman" pitchFamily="18" charset="0"/>
                <a:cs typeface="Times New Roman" pitchFamily="18" charset="0"/>
              </a:rPr>
              <a:t>Câu</a:t>
            </a:r>
            <a:r>
              <a:rPr lang="en-US" sz="3600" b="1" u="sng" dirty="0" smtClean="0">
                <a:latin typeface="Times New Roman" pitchFamily="18" charset="0"/>
                <a:cs typeface="Times New Roman" pitchFamily="18" charset="0"/>
              </a:rPr>
              <a:t> </a:t>
            </a:r>
            <a:r>
              <a:rPr lang="en-US" sz="3600" b="1" u="sng" dirty="0" err="1">
                <a:latin typeface="Times New Roman" pitchFamily="18" charset="0"/>
                <a:cs typeface="Times New Roman" pitchFamily="18" charset="0"/>
              </a:rPr>
              <a:t>đ</a:t>
            </a:r>
            <a:r>
              <a:rPr lang="en-US" sz="3600" b="1" u="sng" dirty="0" err="1" smtClean="0">
                <a:latin typeface="Times New Roman" pitchFamily="18" charset="0"/>
                <a:cs typeface="Times New Roman" pitchFamily="18" charset="0"/>
              </a:rPr>
              <a:t>ố</a:t>
            </a:r>
            <a:r>
              <a:rPr lang="en-US" sz="3600" b="1" u="sng" dirty="0" smtClean="0">
                <a:latin typeface="Times New Roman" pitchFamily="18" charset="0"/>
                <a:cs typeface="Times New Roman" pitchFamily="18" charset="0"/>
              </a:rPr>
              <a:t> 2</a:t>
            </a:r>
            <a:r>
              <a:rPr lang="en-US" sz="3600" b="1" dirty="0" smtClean="0">
                <a:latin typeface="Times New Roman" pitchFamily="18" charset="0"/>
                <a:cs typeface="Times New Roman" pitchFamily="18" charset="0"/>
              </a:rPr>
              <a:t>:</a:t>
            </a:r>
          </a:p>
          <a:p>
            <a:r>
              <a:rPr lang="en-US" sz="4400" b="1" dirty="0" smtClean="0">
                <a:solidFill>
                  <a:srgbClr val="0000CC"/>
                </a:solidFill>
                <a:latin typeface="Times New Roman" pitchFamily="18" charset="0"/>
                <a:cs typeface="Times New Roman" pitchFamily="18" charset="0"/>
              </a:rPr>
              <a:t>Chân gần đầu</a:t>
            </a:r>
          </a:p>
          <a:p>
            <a:r>
              <a:rPr lang="en-US" sz="4400" b="1" dirty="0" smtClean="0">
                <a:solidFill>
                  <a:srgbClr val="0000CC"/>
                </a:solidFill>
                <a:latin typeface="Times New Roman" pitchFamily="18" charset="0"/>
                <a:cs typeface="Times New Roman" pitchFamily="18" charset="0"/>
              </a:rPr>
              <a:t>Râu gần mắt</a:t>
            </a:r>
          </a:p>
          <a:p>
            <a:r>
              <a:rPr lang="en-US" sz="4400" b="1" dirty="0" smtClean="0">
                <a:solidFill>
                  <a:srgbClr val="0000CC"/>
                </a:solidFill>
                <a:latin typeface="Times New Roman" pitchFamily="18" charset="0"/>
                <a:cs typeface="Times New Roman" pitchFamily="18" charset="0"/>
              </a:rPr>
              <a:t>Lưng còng co quắp</a:t>
            </a:r>
          </a:p>
          <a:p>
            <a:r>
              <a:rPr lang="en-US" sz="4400" b="1" dirty="0" smtClean="0">
                <a:solidFill>
                  <a:srgbClr val="0000CC"/>
                </a:solidFill>
                <a:latin typeface="Times New Roman" pitchFamily="18" charset="0"/>
                <a:cs typeface="Times New Roman" pitchFamily="18" charset="0"/>
              </a:rPr>
              <a:t>Mà bơi rất tài</a:t>
            </a:r>
          </a:p>
          <a:p>
            <a:r>
              <a:rPr lang="en-US" sz="4400" b="1" dirty="0" smtClean="0">
                <a:solidFill>
                  <a:srgbClr val="0000CC"/>
                </a:solidFill>
                <a:latin typeface="Times New Roman" pitchFamily="18" charset="0"/>
                <a:cs typeface="Times New Roman" pitchFamily="18" charset="0"/>
              </a:rPr>
              <a:t>             Là con gì?</a:t>
            </a:r>
            <a:endParaRPr lang="en-US" sz="4400" b="1" dirty="0">
              <a:solidFill>
                <a:srgbClr val="0000CC"/>
              </a:solidFill>
              <a:latin typeface="Times New Roman" pitchFamily="18" charset="0"/>
              <a:cs typeface="Times New Roman" pitchFamily="18" charset="0"/>
            </a:endParaRPr>
          </a:p>
        </p:txBody>
      </p:sp>
      <p:cxnSp>
        <p:nvCxnSpPr>
          <p:cNvPr id="10" name="Straight Connector 9"/>
          <p:cNvCxnSpPr/>
          <p:nvPr/>
        </p:nvCxnSpPr>
        <p:spPr>
          <a:xfrm>
            <a:off x="0" y="228602"/>
            <a:ext cx="8915400" cy="0"/>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73184" y="83128"/>
            <a:ext cx="0" cy="6774872"/>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pic>
        <p:nvPicPr>
          <p:cNvPr id="11" name="1 - Khoi dong -Dance Rap IQ DJ.mp3">
            <a:hlinkClick r:id="" action="ppaction://media"/>
          </p:cNvPr>
          <p:cNvPicPr>
            <a:picLocks noChangeAspect="1"/>
          </p:cNvPicPr>
          <p:nvPr>
            <a:audioFile r:link="rId1"/>
            <p:extLst>
              <p:ext uri="{DAA4B4D4-6D71-4841-9C94-3DE7FCFB9230}">
                <p14:media xmlns:p14="http://schemas.microsoft.com/office/powerpoint/2010/main" r:embed="rId2">
                  <p14:trim end="1.5515352391E6"/>
                </p14:media>
              </p:ext>
            </p:extLst>
          </p:nvPr>
        </p:nvPicPr>
        <p:blipFill>
          <a:blip r:embed="rId5"/>
          <a:stretch>
            <a:fillRect/>
          </a:stretch>
        </p:blipFill>
        <p:spPr>
          <a:xfrm>
            <a:off x="7772400" y="5867400"/>
            <a:ext cx="609600" cy="609600"/>
          </a:xfrm>
          <a:prstGeom prst="rect">
            <a:avLst/>
          </a:prstGeom>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905000"/>
            <a:ext cx="6705600" cy="3420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819400" y="5318328"/>
            <a:ext cx="4343400" cy="707886"/>
          </a:xfrm>
          <a:prstGeom prst="rect">
            <a:avLst/>
          </a:prstGeom>
          <a:noFill/>
        </p:spPr>
        <p:txBody>
          <a:bodyPr wrap="square" rtlCol="0">
            <a:spAutoFit/>
          </a:bodyPr>
          <a:lstStyle/>
          <a:p>
            <a:r>
              <a:rPr lang="en-US" sz="4000" b="1" dirty="0" smtClean="0">
                <a:solidFill>
                  <a:srgbClr val="FF0000"/>
                </a:solidFill>
              </a:rPr>
              <a:t>Con Tôm</a:t>
            </a:r>
            <a:endParaRPr lang="en-US" sz="4000" b="1" dirty="0">
              <a:solidFill>
                <a:srgbClr val="FF0000"/>
              </a:solidFill>
            </a:endParaRPr>
          </a:p>
        </p:txBody>
      </p:sp>
    </p:spTree>
    <p:extLst>
      <p:ext uri="{BB962C8B-B14F-4D97-AF65-F5344CB8AC3E}">
        <p14:creationId xmlns:p14="http://schemas.microsoft.com/office/powerpoint/2010/main" val="200295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20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5"/>
                                        </p:tgtEl>
                                      </p:cBhvr>
                                    </p:animEffect>
                                    <p:anim calcmode="lin" valueType="num">
                                      <p:cBhvr>
                                        <p:cTn id="18" dur="1000"/>
                                        <p:tgtEl>
                                          <p:spTgt spid="5"/>
                                        </p:tgtEl>
                                        <p:attrNameLst>
                                          <p:attrName>ppt_x</p:attrName>
                                        </p:attrNameLst>
                                      </p:cBhvr>
                                      <p:tavLst>
                                        <p:tav tm="0">
                                          <p:val>
                                            <p:strVal val="ppt_x"/>
                                          </p:val>
                                        </p:tav>
                                        <p:tav tm="100000">
                                          <p:val>
                                            <p:strVal val="ppt_x"/>
                                          </p:val>
                                        </p:tav>
                                      </p:tavLst>
                                    </p:anim>
                                    <p:anim calcmode="lin" valueType="num">
                                      <p:cBhvr>
                                        <p:cTn id="19" dur="1000"/>
                                        <p:tgtEl>
                                          <p:spTgt spid="5"/>
                                        </p:tgtEl>
                                        <p:attrNameLst>
                                          <p:attrName>ppt_y</p:attrName>
                                        </p:attrNameLst>
                                      </p:cBhvr>
                                      <p:tavLst>
                                        <p:tav tm="0">
                                          <p:val>
                                            <p:strVal val="ppt_y"/>
                                          </p:val>
                                        </p:tav>
                                        <p:tav tm="100000">
                                          <p:val>
                                            <p:strVal val="ppt_y+.1"/>
                                          </p:val>
                                        </p:tav>
                                      </p:tavLst>
                                    </p:anim>
                                    <p:set>
                                      <p:cBhvr>
                                        <p:cTn id="20" dur="1" fill="hold">
                                          <p:stCondLst>
                                            <p:cond delay="9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 calcmode="lin" valueType="num">
                                      <p:cBhvr additive="base">
                                        <p:cTn id="25" dur="500" fill="hold"/>
                                        <p:tgtEl>
                                          <p:spTgt spid="2050"/>
                                        </p:tgtEl>
                                        <p:attrNameLst>
                                          <p:attrName>ppt_x</p:attrName>
                                        </p:attrNameLst>
                                      </p:cBhvr>
                                      <p:tavLst>
                                        <p:tav tm="0">
                                          <p:val>
                                            <p:strVal val="#ppt_x"/>
                                          </p:val>
                                        </p:tav>
                                        <p:tav tm="100000">
                                          <p:val>
                                            <p:strVal val="#ppt_x"/>
                                          </p:val>
                                        </p:tav>
                                      </p:tavLst>
                                    </p:anim>
                                    <p:anim calcmode="lin" valueType="num">
                                      <p:cBhvr additive="base">
                                        <p:cTn id="26" dur="500" fill="hold"/>
                                        <p:tgtEl>
                                          <p:spTgt spid="2050"/>
                                        </p:tgtEl>
                                        <p:attrNameLst>
                                          <p:attrName>ppt_y</p:attrName>
                                        </p:attrNameLst>
                                      </p:cBhvr>
                                      <p:tavLst>
                                        <p:tav tm="0">
                                          <p:val>
                                            <p:strVal val="1+#ppt_h/2"/>
                                          </p:val>
                                        </p:tav>
                                        <p:tav tm="100000">
                                          <p:val>
                                            <p:strVal val="#ppt_y"/>
                                          </p:val>
                                        </p:tav>
                                      </p:tavLst>
                                    </p:anim>
                                  </p:childTnLst>
                                </p:cTn>
                              </p:par>
                              <p:par>
                                <p:cTn id="27" presetID="2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1"/>
                </p:tgtEl>
              </p:cMediaNode>
            </p:audio>
          </p:childTnLst>
        </p:cTn>
      </p:par>
    </p:tnLst>
    <p:bldLst>
      <p:bldP spid="5" grpId="0"/>
      <p:bldP spid="5" grpId="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 y="622096"/>
            <a:ext cx="8305800" cy="2677656"/>
          </a:xfrm>
          <a:prstGeom prst="rect">
            <a:avLst/>
          </a:prstGeom>
          <a:noFill/>
        </p:spPr>
        <p:txBody>
          <a:bodyPr wrap="square" rtlCol="0">
            <a:spAutoFit/>
          </a:bodyPr>
          <a:lstStyle/>
          <a:p>
            <a:r>
              <a:rPr lang="en-US" sz="3600" b="1" u="sng" dirty="0" err="1" smtClean="0">
                <a:latin typeface="Times New Roman" pitchFamily="18" charset="0"/>
                <a:cs typeface="Times New Roman" pitchFamily="18" charset="0"/>
              </a:rPr>
              <a:t>Câu</a:t>
            </a:r>
            <a:r>
              <a:rPr lang="en-US" sz="3600" b="1" u="sng" dirty="0" smtClean="0">
                <a:latin typeface="Times New Roman" pitchFamily="18" charset="0"/>
                <a:cs typeface="Times New Roman" pitchFamily="18" charset="0"/>
              </a:rPr>
              <a:t> </a:t>
            </a:r>
            <a:r>
              <a:rPr lang="en-US" sz="3600" b="1" u="sng" dirty="0" err="1" smtClean="0">
                <a:latin typeface="Times New Roman" pitchFamily="18" charset="0"/>
                <a:cs typeface="Times New Roman" pitchFamily="18" charset="0"/>
              </a:rPr>
              <a:t>đố</a:t>
            </a:r>
            <a:r>
              <a:rPr lang="en-US" sz="3600" b="1" u="sng" dirty="0" smtClean="0">
                <a:latin typeface="Times New Roman" pitchFamily="18" charset="0"/>
                <a:cs typeface="Times New Roman" pitchFamily="18" charset="0"/>
              </a:rPr>
              <a:t> 3</a:t>
            </a:r>
            <a:r>
              <a:rPr lang="en-US" sz="3600" b="1" dirty="0" smtClean="0">
                <a:latin typeface="Times New Roman" pitchFamily="18" charset="0"/>
                <a:cs typeface="Times New Roman" pitchFamily="18" charset="0"/>
              </a:rPr>
              <a:t>:</a:t>
            </a:r>
          </a:p>
          <a:p>
            <a:r>
              <a:rPr lang="en-US" sz="4400" b="1" dirty="0">
                <a:solidFill>
                  <a:srgbClr val="0000CC"/>
                </a:solidFill>
                <a:latin typeface="Times New Roman" pitchFamily="18" charset="0"/>
                <a:cs typeface="Times New Roman" pitchFamily="18" charset="0"/>
              </a:rPr>
              <a:t>	</a:t>
            </a:r>
            <a:r>
              <a:rPr lang="en-US" sz="4400" b="1" dirty="0" smtClean="0">
                <a:solidFill>
                  <a:srgbClr val="0000CC"/>
                </a:solidFill>
                <a:latin typeface="Times New Roman" pitchFamily="18" charset="0"/>
                <a:cs typeface="Times New Roman" pitchFamily="18" charset="0"/>
              </a:rPr>
              <a:t>Đầu xanh, tóc cũng màu xanh</a:t>
            </a:r>
          </a:p>
          <a:p>
            <a:r>
              <a:rPr lang="en-US" sz="4400" b="1" dirty="0" smtClean="0">
                <a:solidFill>
                  <a:srgbClr val="0000CC"/>
                </a:solidFill>
                <a:latin typeface="Times New Roman" pitchFamily="18" charset="0"/>
                <a:cs typeface="Times New Roman" pitchFamily="18" charset="0"/>
              </a:rPr>
              <a:t>Toàn thân áo đỏ, thỏ ta luôn thèm</a:t>
            </a:r>
          </a:p>
          <a:p>
            <a:r>
              <a:rPr lang="en-US" sz="4400" b="1" dirty="0">
                <a:solidFill>
                  <a:srgbClr val="0000CC"/>
                </a:solidFill>
                <a:latin typeface="Times New Roman" pitchFamily="18" charset="0"/>
                <a:cs typeface="Times New Roman" pitchFamily="18" charset="0"/>
              </a:rPr>
              <a:t> </a:t>
            </a:r>
            <a:r>
              <a:rPr lang="en-US" sz="4400" b="1" dirty="0" smtClean="0">
                <a:solidFill>
                  <a:srgbClr val="0000CC"/>
                </a:solidFill>
                <a:latin typeface="Times New Roman" pitchFamily="18" charset="0"/>
                <a:cs typeface="Times New Roman" pitchFamily="18" charset="0"/>
              </a:rPr>
              <a:t>                            Là gì? </a:t>
            </a:r>
            <a:endParaRPr lang="en-US" sz="4400" b="1" dirty="0">
              <a:solidFill>
                <a:srgbClr val="0000CC"/>
              </a:solidFill>
              <a:latin typeface="Times New Roman" pitchFamily="18" charset="0"/>
              <a:cs typeface="Times New Roman" pitchFamily="18" charset="0"/>
            </a:endParaRPr>
          </a:p>
        </p:txBody>
      </p:sp>
      <p:cxnSp>
        <p:nvCxnSpPr>
          <p:cNvPr id="10" name="Straight Connector 9"/>
          <p:cNvCxnSpPr/>
          <p:nvPr/>
        </p:nvCxnSpPr>
        <p:spPr>
          <a:xfrm>
            <a:off x="0" y="228602"/>
            <a:ext cx="8915400" cy="0"/>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73184" y="83128"/>
            <a:ext cx="0" cy="6774872"/>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pic>
        <p:nvPicPr>
          <p:cNvPr id="11" name="1 - Khoi dong -Dance Rap IQ DJ.mp3">
            <a:hlinkClick r:id="" action="ppaction://media"/>
          </p:cNvPr>
          <p:cNvPicPr>
            <a:picLocks noChangeAspect="1"/>
          </p:cNvPicPr>
          <p:nvPr>
            <a:audioFile r:link="rId1"/>
            <p:extLst>
              <p:ext uri="{DAA4B4D4-6D71-4841-9C94-3DE7FCFB9230}">
                <p14:media xmlns:p14="http://schemas.microsoft.com/office/powerpoint/2010/main" r:embed="rId2">
                  <p14:trim end="1.5515352391E6"/>
                </p14:media>
              </p:ext>
            </p:extLst>
          </p:nvPr>
        </p:nvPicPr>
        <p:blipFill>
          <a:blip r:embed="rId5"/>
          <a:stretch>
            <a:fillRect/>
          </a:stretch>
        </p:blipFill>
        <p:spPr>
          <a:xfrm>
            <a:off x="7772400" y="5867400"/>
            <a:ext cx="609600" cy="609600"/>
          </a:xfrm>
          <a:prstGeom prst="rect">
            <a:avLst/>
          </a:prstGeom>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219200"/>
            <a:ext cx="83058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3581400" y="5029199"/>
            <a:ext cx="3200400" cy="707886"/>
          </a:xfrm>
          <a:prstGeom prst="rect">
            <a:avLst/>
          </a:prstGeom>
          <a:noFill/>
        </p:spPr>
        <p:txBody>
          <a:bodyPr wrap="square" rtlCol="0">
            <a:spAutoFit/>
          </a:bodyPr>
          <a:lstStyle/>
          <a:p>
            <a:r>
              <a:rPr lang="en-US" sz="4000" b="1" dirty="0" smtClean="0">
                <a:solidFill>
                  <a:srgbClr val="FF0000"/>
                </a:solidFill>
              </a:rPr>
              <a:t>Cà rốt</a:t>
            </a:r>
            <a:endParaRPr lang="en-US" sz="4000" b="1" dirty="0">
              <a:solidFill>
                <a:srgbClr val="FF0000"/>
              </a:solidFill>
            </a:endParaRPr>
          </a:p>
        </p:txBody>
      </p:sp>
    </p:spTree>
    <p:extLst>
      <p:ext uri="{BB962C8B-B14F-4D97-AF65-F5344CB8AC3E}">
        <p14:creationId xmlns:p14="http://schemas.microsoft.com/office/powerpoint/2010/main" val="21665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20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5"/>
                                        </p:tgtEl>
                                      </p:cBhvr>
                                    </p:animEffect>
                                    <p:anim calcmode="lin" valueType="num">
                                      <p:cBhvr>
                                        <p:cTn id="18" dur="1000"/>
                                        <p:tgtEl>
                                          <p:spTgt spid="5"/>
                                        </p:tgtEl>
                                        <p:attrNameLst>
                                          <p:attrName>ppt_x</p:attrName>
                                        </p:attrNameLst>
                                      </p:cBhvr>
                                      <p:tavLst>
                                        <p:tav tm="0">
                                          <p:val>
                                            <p:strVal val="ppt_x"/>
                                          </p:val>
                                        </p:tav>
                                        <p:tav tm="100000">
                                          <p:val>
                                            <p:strVal val="ppt_x"/>
                                          </p:val>
                                        </p:tav>
                                      </p:tavLst>
                                    </p:anim>
                                    <p:anim calcmode="lin" valueType="num">
                                      <p:cBhvr>
                                        <p:cTn id="19" dur="1000"/>
                                        <p:tgtEl>
                                          <p:spTgt spid="5"/>
                                        </p:tgtEl>
                                        <p:attrNameLst>
                                          <p:attrName>ppt_y</p:attrName>
                                        </p:attrNameLst>
                                      </p:cBhvr>
                                      <p:tavLst>
                                        <p:tav tm="0">
                                          <p:val>
                                            <p:strVal val="ppt_y"/>
                                          </p:val>
                                        </p:tav>
                                        <p:tav tm="100000">
                                          <p:val>
                                            <p:strVal val="ppt_y+.1"/>
                                          </p:val>
                                        </p:tav>
                                      </p:tavLst>
                                    </p:anim>
                                    <p:set>
                                      <p:cBhvr>
                                        <p:cTn id="20" dur="1" fill="hold">
                                          <p:stCondLst>
                                            <p:cond delay="9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fade">
                                      <p:cBhvr>
                                        <p:cTn id="25" dur="500"/>
                                        <p:tgtEl>
                                          <p:spTgt spid="307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11"/>
                </p:tgtEl>
              </p:cMediaNode>
            </p:audio>
          </p:childTnLst>
        </p:cTn>
      </p:par>
    </p:tnLst>
    <p:bldLst>
      <p:bldP spid="5" grpId="0"/>
      <p:bldP spid="5" grpId="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5800" y="912435"/>
            <a:ext cx="8244114" cy="3170099"/>
          </a:xfrm>
          <a:prstGeom prst="rect">
            <a:avLst/>
          </a:prstGeom>
          <a:noFill/>
        </p:spPr>
        <p:txBody>
          <a:bodyPr wrap="square" rtlCol="0">
            <a:spAutoFit/>
          </a:bodyPr>
          <a:lstStyle/>
          <a:p>
            <a:r>
              <a:rPr lang="en-US" sz="3600" b="1" u="sng" dirty="0" err="1" smtClean="0">
                <a:latin typeface="Times New Roman" pitchFamily="18" charset="0"/>
                <a:cs typeface="Times New Roman" pitchFamily="18" charset="0"/>
              </a:rPr>
              <a:t>Câu</a:t>
            </a:r>
            <a:r>
              <a:rPr lang="en-US" sz="3600" b="1" u="sng" dirty="0" smtClean="0">
                <a:latin typeface="Times New Roman" pitchFamily="18" charset="0"/>
                <a:cs typeface="Times New Roman" pitchFamily="18" charset="0"/>
              </a:rPr>
              <a:t> </a:t>
            </a:r>
            <a:r>
              <a:rPr lang="en-US" sz="3600" b="1" u="sng" dirty="0" err="1" smtClean="0">
                <a:latin typeface="Times New Roman" pitchFamily="18" charset="0"/>
                <a:cs typeface="Times New Roman" pitchFamily="18" charset="0"/>
              </a:rPr>
              <a:t>đố</a:t>
            </a:r>
            <a:r>
              <a:rPr lang="en-US" sz="3600" b="1" u="sng" dirty="0" smtClean="0">
                <a:latin typeface="Times New Roman" pitchFamily="18" charset="0"/>
                <a:cs typeface="Times New Roman" pitchFamily="18" charset="0"/>
              </a:rPr>
              <a:t> 4</a:t>
            </a:r>
            <a:r>
              <a:rPr lang="en-US" sz="3600" b="1" dirty="0" smtClean="0">
                <a:latin typeface="Times New Roman" pitchFamily="18" charset="0"/>
                <a:cs typeface="Times New Roman" pitchFamily="18" charset="0"/>
              </a:rPr>
              <a:t>:</a:t>
            </a:r>
          </a:p>
          <a:p>
            <a:r>
              <a:rPr lang="en-US" sz="4000" b="1" dirty="0" smtClean="0">
                <a:solidFill>
                  <a:srgbClr val="0000CC"/>
                </a:solidFill>
                <a:latin typeface="Times New Roman" pitchFamily="18" charset="0"/>
                <a:cs typeface="Times New Roman" pitchFamily="18" charset="0"/>
              </a:rPr>
              <a:t>Con gì vốn rất hiền lành</a:t>
            </a:r>
          </a:p>
          <a:p>
            <a:r>
              <a:rPr lang="en-US" sz="4000" b="1" dirty="0" smtClean="0">
                <a:solidFill>
                  <a:srgbClr val="0000CC"/>
                </a:solidFill>
                <a:latin typeface="Times New Roman" pitchFamily="18" charset="0"/>
                <a:cs typeface="Times New Roman" pitchFamily="18" charset="0"/>
              </a:rPr>
              <a:t>Thịt ngon, xương ít sống nơi sông hồ</a:t>
            </a:r>
          </a:p>
          <a:p>
            <a:r>
              <a:rPr lang="en-US" sz="4000" b="1" dirty="0" smtClean="0">
                <a:solidFill>
                  <a:srgbClr val="0000CC"/>
                </a:solidFill>
                <a:latin typeface="Times New Roman" pitchFamily="18" charset="0"/>
                <a:cs typeface="Times New Roman" pitchFamily="18" charset="0"/>
              </a:rPr>
              <a:t>Xưa được cô Tấm dỗ dành nuôi cơm</a:t>
            </a:r>
          </a:p>
          <a:p>
            <a:r>
              <a:rPr lang="en-US" sz="4400" b="1" dirty="0">
                <a:solidFill>
                  <a:srgbClr val="0000CC"/>
                </a:solidFill>
                <a:latin typeface="Times New Roman" pitchFamily="18" charset="0"/>
                <a:cs typeface="Times New Roman" pitchFamily="18" charset="0"/>
              </a:rPr>
              <a:t> </a:t>
            </a:r>
            <a:r>
              <a:rPr lang="en-US" sz="4400" b="1" dirty="0" smtClean="0">
                <a:solidFill>
                  <a:srgbClr val="0000CC"/>
                </a:solidFill>
                <a:latin typeface="Times New Roman" pitchFamily="18" charset="0"/>
                <a:cs typeface="Times New Roman" pitchFamily="18" charset="0"/>
              </a:rPr>
              <a:t>                              Là con gì?</a:t>
            </a:r>
            <a:endParaRPr lang="en-US" sz="4400" b="1" dirty="0">
              <a:solidFill>
                <a:srgbClr val="0000CC"/>
              </a:solidFill>
              <a:latin typeface="Times New Roman" pitchFamily="18" charset="0"/>
              <a:cs typeface="Times New Roman" pitchFamily="18" charset="0"/>
            </a:endParaRPr>
          </a:p>
        </p:txBody>
      </p:sp>
      <p:cxnSp>
        <p:nvCxnSpPr>
          <p:cNvPr id="10" name="Straight Connector 9"/>
          <p:cNvCxnSpPr/>
          <p:nvPr/>
        </p:nvCxnSpPr>
        <p:spPr>
          <a:xfrm>
            <a:off x="14514" y="10892"/>
            <a:ext cx="8915400" cy="0"/>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87698" y="-134582"/>
            <a:ext cx="0" cy="6774872"/>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pic>
        <p:nvPicPr>
          <p:cNvPr id="11" name="1 - Khoi dong -Dance Rap IQ DJ.mp3">
            <a:hlinkClick r:id="" action="ppaction://media"/>
          </p:cNvPr>
          <p:cNvPicPr>
            <a:picLocks noChangeAspect="1"/>
          </p:cNvPicPr>
          <p:nvPr>
            <a:audioFile r:link="rId1"/>
            <p:extLst>
              <p:ext uri="{DAA4B4D4-6D71-4841-9C94-3DE7FCFB9230}">
                <p14:media xmlns:p14="http://schemas.microsoft.com/office/powerpoint/2010/main" r:embed="rId2">
                  <p14:trim end="1.5515352391E6"/>
                </p14:media>
              </p:ext>
            </p:extLst>
          </p:nvPr>
        </p:nvPicPr>
        <p:blipFill>
          <a:blip r:embed="rId5"/>
          <a:stretch>
            <a:fillRect/>
          </a:stretch>
        </p:blipFill>
        <p:spPr>
          <a:xfrm>
            <a:off x="7772400" y="5867400"/>
            <a:ext cx="609600" cy="609600"/>
          </a:xfrm>
          <a:prstGeom prst="rect">
            <a:avLst/>
          </a:prstGeom>
        </p:spPr>
      </p:pic>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447800"/>
            <a:ext cx="8001000" cy="3736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581400" y="5331316"/>
            <a:ext cx="3200400" cy="707886"/>
          </a:xfrm>
          <a:prstGeom prst="rect">
            <a:avLst/>
          </a:prstGeom>
          <a:noFill/>
        </p:spPr>
        <p:txBody>
          <a:bodyPr wrap="square" rtlCol="0">
            <a:spAutoFit/>
          </a:bodyPr>
          <a:lstStyle/>
          <a:p>
            <a:r>
              <a:rPr lang="en-US" sz="4000" b="1" dirty="0" smtClean="0">
                <a:solidFill>
                  <a:srgbClr val="FF0000"/>
                </a:solidFill>
              </a:rPr>
              <a:t>Cá bống</a:t>
            </a:r>
            <a:endParaRPr lang="en-US" sz="4000" b="1" dirty="0">
              <a:solidFill>
                <a:srgbClr val="FF0000"/>
              </a:solidFill>
            </a:endParaRPr>
          </a:p>
        </p:txBody>
      </p:sp>
    </p:spTree>
    <p:extLst>
      <p:ext uri="{BB962C8B-B14F-4D97-AF65-F5344CB8AC3E}">
        <p14:creationId xmlns:p14="http://schemas.microsoft.com/office/powerpoint/2010/main" val="344000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20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2" nodeType="clickEffect">
                                  <p:stCondLst>
                                    <p:cond delay="0"/>
                                  </p:stCondLst>
                                  <p:childTnLst>
                                    <p:animEffect transition="out" filter="fade">
                                      <p:cBhvr>
                                        <p:cTn id="17" dur="1000"/>
                                        <p:tgtEl>
                                          <p:spTgt spid="5"/>
                                        </p:tgtEl>
                                      </p:cBhvr>
                                    </p:animEffect>
                                    <p:anim calcmode="lin" valueType="num">
                                      <p:cBhvr>
                                        <p:cTn id="18" dur="1000"/>
                                        <p:tgtEl>
                                          <p:spTgt spid="5"/>
                                        </p:tgtEl>
                                        <p:attrNameLst>
                                          <p:attrName>ppt_x</p:attrName>
                                        </p:attrNameLst>
                                      </p:cBhvr>
                                      <p:tavLst>
                                        <p:tav tm="0">
                                          <p:val>
                                            <p:strVal val="ppt_x"/>
                                          </p:val>
                                        </p:tav>
                                        <p:tav tm="100000">
                                          <p:val>
                                            <p:strVal val="ppt_x"/>
                                          </p:val>
                                        </p:tav>
                                      </p:tavLst>
                                    </p:anim>
                                    <p:anim calcmode="lin" valueType="num">
                                      <p:cBhvr>
                                        <p:cTn id="19" dur="1000"/>
                                        <p:tgtEl>
                                          <p:spTgt spid="5"/>
                                        </p:tgtEl>
                                        <p:attrNameLst>
                                          <p:attrName>ppt_y</p:attrName>
                                        </p:attrNameLst>
                                      </p:cBhvr>
                                      <p:tavLst>
                                        <p:tav tm="0">
                                          <p:val>
                                            <p:strVal val="ppt_y"/>
                                          </p:val>
                                        </p:tav>
                                        <p:tav tm="100000">
                                          <p:val>
                                            <p:strVal val="ppt_y+.1"/>
                                          </p:val>
                                        </p:tav>
                                      </p:tavLst>
                                    </p:anim>
                                    <p:set>
                                      <p:cBhvr>
                                        <p:cTn id="20" dur="1" fill="hold">
                                          <p:stCondLst>
                                            <p:cond delay="999"/>
                                          </p:stCondLst>
                                        </p:cTn>
                                        <p:tgtEl>
                                          <p:spTgt spid="5"/>
                                        </p:tgtEl>
                                        <p:attrNameLst>
                                          <p:attrName>style.visibility</p:attrName>
                                        </p:attrNameLst>
                                      </p:cBhvr>
                                      <p:to>
                                        <p:strVal val="hidden"/>
                                      </p:to>
                                    </p:set>
                                  </p:childTnLst>
                                </p:cTn>
                              </p:par>
                              <p:par>
                                <p:cTn id="21" presetID="42" presetClass="entr" presetSubtype="0" fill="hold" nodeType="with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fade">
                                      <p:cBhvr>
                                        <p:cTn id="23" dur="1000"/>
                                        <p:tgtEl>
                                          <p:spTgt spid="4098"/>
                                        </p:tgtEl>
                                      </p:cBhvr>
                                    </p:animEffect>
                                    <p:anim calcmode="lin" valueType="num">
                                      <p:cBhvr>
                                        <p:cTn id="24" dur="1000" fill="hold"/>
                                        <p:tgtEl>
                                          <p:spTgt spid="4098"/>
                                        </p:tgtEl>
                                        <p:attrNameLst>
                                          <p:attrName>ppt_x</p:attrName>
                                        </p:attrNameLst>
                                      </p:cBhvr>
                                      <p:tavLst>
                                        <p:tav tm="0">
                                          <p:val>
                                            <p:strVal val="#ppt_x"/>
                                          </p:val>
                                        </p:tav>
                                        <p:tav tm="100000">
                                          <p:val>
                                            <p:strVal val="#ppt_x"/>
                                          </p:val>
                                        </p:tav>
                                      </p:tavLst>
                                    </p:anim>
                                    <p:anim calcmode="lin" valueType="num">
                                      <p:cBhvr>
                                        <p:cTn id="25" dur="1000" fill="hold"/>
                                        <p:tgtEl>
                                          <p:spTgt spid="4098"/>
                                        </p:tgtEl>
                                        <p:attrNameLst>
                                          <p:attrName>ppt_y</p:attrName>
                                        </p:attrNameLst>
                                      </p:cBhvr>
                                      <p:tavLst>
                                        <p:tav tm="0">
                                          <p:val>
                                            <p:strVal val="#ppt_y+.1"/>
                                          </p:val>
                                        </p:tav>
                                        <p:tav tm="100000">
                                          <p:val>
                                            <p:strVal val="#ppt_y"/>
                                          </p:val>
                                        </p:tav>
                                      </p:tavLst>
                                    </p:anim>
                                  </p:childTnLst>
                                </p:cTn>
                              </p:par>
                              <p:par>
                                <p:cTn id="26" presetID="22" presetClass="entr" presetSubtype="4"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11"/>
                </p:tgtEl>
              </p:cMediaNode>
            </p:audio>
          </p:childTnLst>
        </p:cTn>
      </p:par>
    </p:tnLst>
    <p:bldLst>
      <p:bldP spid="5" grpId="0"/>
      <p:bldP spid="5" grpId="2"/>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622096"/>
            <a:ext cx="8153400" cy="4401205"/>
          </a:xfrm>
          <a:prstGeom prst="rect">
            <a:avLst/>
          </a:prstGeom>
          <a:noFill/>
        </p:spPr>
        <p:txBody>
          <a:bodyPr wrap="square" rtlCol="0">
            <a:spAutoFit/>
          </a:bodyPr>
          <a:lstStyle/>
          <a:p>
            <a:r>
              <a:rPr lang="en-US" sz="3600" b="1" u="sng" dirty="0" smtClean="0">
                <a:latin typeface="Times New Roman" pitchFamily="18" charset="0"/>
                <a:cs typeface="Times New Roman" pitchFamily="18" charset="0"/>
              </a:rPr>
              <a:t>Câu đố 5</a:t>
            </a:r>
            <a:r>
              <a:rPr lang="en-US" sz="3600" b="1" dirty="0" smtClean="0">
                <a:latin typeface="Times New Roman" pitchFamily="18" charset="0"/>
                <a:cs typeface="Times New Roman" pitchFamily="18" charset="0"/>
              </a:rPr>
              <a:t>:</a:t>
            </a:r>
          </a:p>
          <a:p>
            <a:r>
              <a:rPr lang="en-US" sz="4000" b="1" dirty="0" smtClean="0">
                <a:solidFill>
                  <a:srgbClr val="0000CC"/>
                </a:solidFill>
                <a:latin typeface="Times New Roman" pitchFamily="18" charset="0"/>
                <a:cs typeface="Times New Roman" pitchFamily="18" charset="0"/>
              </a:rPr>
              <a:t>Thịt gì? Thịt gì có bán mọi nơi</a:t>
            </a:r>
          </a:p>
          <a:p>
            <a:r>
              <a:rPr lang="en-US" sz="4000" b="1" dirty="0" smtClean="0">
                <a:solidFill>
                  <a:srgbClr val="0000CC"/>
                </a:solidFill>
                <a:latin typeface="Times New Roman" pitchFamily="18" charset="0"/>
                <a:cs typeface="Times New Roman" pitchFamily="18" charset="0"/>
              </a:rPr>
              <a:t>Luộc, chiên, xào, nướng </a:t>
            </a:r>
          </a:p>
          <a:p>
            <a:r>
              <a:rPr lang="en-US" sz="4000" b="1" dirty="0" smtClean="0">
                <a:solidFill>
                  <a:srgbClr val="0000CC"/>
                </a:solidFill>
                <a:latin typeface="Times New Roman" pitchFamily="18" charset="0"/>
                <a:cs typeface="Times New Roman" pitchFamily="18" charset="0"/>
              </a:rPr>
              <a:t>thứ gì cũng ngon</a:t>
            </a:r>
          </a:p>
          <a:p>
            <a:r>
              <a:rPr lang="en-US" sz="4000" b="1" dirty="0" smtClean="0">
                <a:solidFill>
                  <a:srgbClr val="0000CC"/>
                </a:solidFill>
                <a:latin typeface="Times New Roman" pitchFamily="18" charset="0"/>
                <a:cs typeface="Times New Roman" pitchFamily="18" charset="0"/>
              </a:rPr>
              <a:t>Da thì rất trắng thịt lại hồng tươi</a:t>
            </a:r>
          </a:p>
          <a:p>
            <a:r>
              <a:rPr lang="en-US" sz="4000" b="1" dirty="0" smtClean="0">
                <a:solidFill>
                  <a:srgbClr val="0000CC"/>
                </a:solidFill>
                <a:latin typeface="Times New Roman" pitchFamily="18" charset="0"/>
                <a:cs typeface="Times New Roman" pitchFamily="18" charset="0"/>
              </a:rPr>
              <a:t>Ủn a ủn ỉn biết ngay đó là</a:t>
            </a:r>
          </a:p>
          <a:p>
            <a:r>
              <a:rPr lang="en-US" sz="4000" b="1" dirty="0">
                <a:solidFill>
                  <a:srgbClr val="0000CC"/>
                </a:solidFill>
                <a:latin typeface="Times New Roman" pitchFamily="18" charset="0"/>
                <a:cs typeface="Times New Roman" pitchFamily="18" charset="0"/>
              </a:rPr>
              <a:t> </a:t>
            </a:r>
            <a:r>
              <a:rPr lang="en-US" sz="4000" b="1" dirty="0" smtClean="0">
                <a:solidFill>
                  <a:srgbClr val="0000CC"/>
                </a:solidFill>
                <a:latin typeface="Times New Roman" pitchFamily="18" charset="0"/>
                <a:cs typeface="Times New Roman" pitchFamily="18" charset="0"/>
              </a:rPr>
              <a:t>                                     Là gì?</a:t>
            </a:r>
            <a:endParaRPr lang="en-US" sz="4000" b="1" dirty="0">
              <a:solidFill>
                <a:srgbClr val="0000CC"/>
              </a:solidFill>
              <a:latin typeface="Times New Roman" pitchFamily="18" charset="0"/>
              <a:cs typeface="Times New Roman" pitchFamily="18" charset="0"/>
            </a:endParaRPr>
          </a:p>
        </p:txBody>
      </p:sp>
      <p:cxnSp>
        <p:nvCxnSpPr>
          <p:cNvPr id="10" name="Straight Connector 9"/>
          <p:cNvCxnSpPr/>
          <p:nvPr/>
        </p:nvCxnSpPr>
        <p:spPr>
          <a:xfrm>
            <a:off x="91593" y="228602"/>
            <a:ext cx="8915400" cy="0"/>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73184" y="83128"/>
            <a:ext cx="0" cy="6774872"/>
          </a:xfrm>
          <a:prstGeom prst="line">
            <a:avLst/>
          </a:prstGeom>
          <a:ln w="101600" cap="sq" cmpd="sng">
            <a:gradFill flip="none" rotWithShape="1">
              <a:gsLst>
                <a:gs pos="0">
                  <a:srgbClr val="FF3399"/>
                </a:gs>
                <a:gs pos="25000">
                  <a:srgbClr val="FF6633"/>
                </a:gs>
                <a:gs pos="50000">
                  <a:srgbClr val="FFFF00"/>
                </a:gs>
                <a:gs pos="75000">
                  <a:srgbClr val="01A78F"/>
                </a:gs>
                <a:gs pos="100000">
                  <a:srgbClr val="3366FF"/>
                </a:gs>
              </a:gsLst>
              <a:lin ang="13500000" scaled="1"/>
              <a:tileRect/>
            </a:gradFill>
            <a:bevel/>
          </a:ln>
        </p:spPr>
        <p:style>
          <a:lnRef idx="1">
            <a:schemeClr val="accent1"/>
          </a:lnRef>
          <a:fillRef idx="0">
            <a:schemeClr val="accent1"/>
          </a:fillRef>
          <a:effectRef idx="0">
            <a:schemeClr val="accent1"/>
          </a:effectRef>
          <a:fontRef idx="minor">
            <a:schemeClr val="tx1"/>
          </a:fontRef>
        </p:style>
      </p:cxnSp>
      <p:pic>
        <p:nvPicPr>
          <p:cNvPr id="2" name="1 - Khoi dong -Dance Rap IQ DJ.mp3">
            <a:hlinkClick r:id="" action="ppaction://media"/>
          </p:cNvPr>
          <p:cNvPicPr>
            <a:picLocks noChangeAspect="1"/>
          </p:cNvPicPr>
          <p:nvPr>
            <a:audioFile r:link="rId1"/>
            <p:extLst>
              <p:ext uri="{DAA4B4D4-6D71-4841-9C94-3DE7FCFB9230}">
                <p14:media xmlns:p14="http://schemas.microsoft.com/office/powerpoint/2010/main" r:embed="rId2">
                  <p14:trim end="1.4496095751E6"/>
                </p14:media>
              </p:ext>
            </p:extLst>
          </p:nvPr>
        </p:nvPicPr>
        <p:blipFill>
          <a:blip r:embed="rId5"/>
          <a:stretch>
            <a:fillRect/>
          </a:stretch>
        </p:blipFill>
        <p:spPr>
          <a:xfrm>
            <a:off x="7772400" y="5867400"/>
            <a:ext cx="609600" cy="609600"/>
          </a:xfrm>
          <a:prstGeom prst="rect">
            <a:avLst/>
          </a:prstGeom>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219200"/>
            <a:ext cx="7543800" cy="380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429000" y="5334000"/>
            <a:ext cx="3200400" cy="707886"/>
          </a:xfrm>
          <a:prstGeom prst="rect">
            <a:avLst/>
          </a:prstGeom>
          <a:noFill/>
        </p:spPr>
        <p:txBody>
          <a:bodyPr wrap="square" rtlCol="0">
            <a:spAutoFit/>
          </a:bodyPr>
          <a:lstStyle/>
          <a:p>
            <a:r>
              <a:rPr lang="en-US" sz="4000" b="1" dirty="0" smtClean="0">
                <a:solidFill>
                  <a:srgbClr val="FF0000"/>
                </a:solidFill>
              </a:rPr>
              <a:t>Thịt Lợn</a:t>
            </a:r>
            <a:endParaRPr lang="en-US" sz="4000" b="1" dirty="0">
              <a:solidFill>
                <a:srgbClr val="FF0000"/>
              </a:solidFill>
            </a:endParaRPr>
          </a:p>
        </p:txBody>
      </p:sp>
    </p:spTree>
    <p:extLst>
      <p:ext uri="{BB962C8B-B14F-4D97-AF65-F5344CB8AC3E}">
        <p14:creationId xmlns:p14="http://schemas.microsoft.com/office/powerpoint/2010/main" val="2082267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212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5122"/>
                                        </p:tgtEl>
                                        <p:attrNameLst>
                                          <p:attrName>style.visibility</p:attrName>
                                        </p:attrNameLst>
                                      </p:cBhvr>
                                      <p:to>
                                        <p:strVal val="visible"/>
                                      </p:to>
                                    </p:set>
                                    <p:animEffect transition="in" filter="barn(inVertical)">
                                      <p:cBhvr>
                                        <p:cTn id="16" dur="500"/>
                                        <p:tgtEl>
                                          <p:spTgt spid="5122"/>
                                        </p:tgtEl>
                                      </p:cBhvr>
                                    </p:animEffect>
                                  </p:childTnLst>
                                </p:cTn>
                              </p:par>
                              <p:par>
                                <p:cTn id="17" presetID="10" presetClass="exit" presetSubtype="0" fill="hold" grpId="1" nodeType="with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2"/>
                </p:tgtEl>
              </p:cMediaNode>
            </p:audio>
          </p:childTnLst>
        </p:cTn>
      </p:par>
    </p:tnLst>
    <p:bldLst>
      <p:bldP spid="5" grpId="0"/>
      <p:bldP spid="5" grpId="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9296400" cy="7086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0602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16E5182-D1F3-4C9D-AEDA-FAE780935ABC}"/>
              </a:ext>
            </a:extLst>
          </p:cNvPr>
          <p:cNvPicPr>
            <a:picLocks noChangeAspect="1"/>
          </p:cNvPicPr>
          <p:nvPr/>
        </p:nvPicPr>
        <p:blipFill>
          <a:blip r:embed="rId2"/>
          <a:stretch>
            <a:fillRect/>
          </a:stretch>
        </p:blipFill>
        <p:spPr>
          <a:xfrm>
            <a:off x="1987613" y="174946"/>
            <a:ext cx="5842492" cy="2408129"/>
          </a:xfrm>
          <a:prstGeom prst="rect">
            <a:avLst/>
          </a:prstGeom>
          <a:ln>
            <a:noFill/>
          </a:ln>
        </p:spPr>
      </p:pic>
      <p:sp>
        <p:nvSpPr>
          <p:cNvPr id="5" name="Oval 4">
            <a:extLst>
              <a:ext uri="{FF2B5EF4-FFF2-40B4-BE49-F238E27FC236}">
                <a16:creationId xmlns:a16="http://schemas.microsoft.com/office/drawing/2014/main" xmlns="" id="{EA9E830F-AB45-4DDD-906E-66DB011AC699}"/>
              </a:ext>
            </a:extLst>
          </p:cNvPr>
          <p:cNvSpPr/>
          <p:nvPr/>
        </p:nvSpPr>
        <p:spPr>
          <a:xfrm>
            <a:off x="181443" y="1524001"/>
            <a:ext cx="2274167" cy="2440652"/>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2">
                    <a:lumMod val="10000"/>
                  </a:schemeClr>
                </a:solidFill>
                <a:latin typeface="Times New Roman" panose="02020603050405020304" pitchFamily="18" charset="0"/>
                <a:cs typeface="Times New Roman" panose="02020603050405020304" pitchFamily="18" charset="0"/>
              </a:rPr>
              <a:t>I.KHÁI QUÁT VỀ BẢO QUẢN VÀ CHẾ BIẾN THỰC PHẨM </a:t>
            </a:r>
            <a:endParaRPr lang="vi-VN" sz="2000" b="1" dirty="0">
              <a:solidFill>
                <a:schemeClr val="tx2">
                  <a:lumMod val="10000"/>
                </a:schemeClr>
              </a:solidFill>
              <a:latin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xmlns="" id="{CBB1DA47-A751-458A-B3D5-A6C062F7B065}"/>
              </a:ext>
            </a:extLst>
          </p:cNvPr>
          <p:cNvSpPr/>
          <p:nvPr/>
        </p:nvSpPr>
        <p:spPr>
          <a:xfrm>
            <a:off x="1149697" y="4437957"/>
            <a:ext cx="2846071" cy="193286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2">
                    <a:lumMod val="10000"/>
                  </a:schemeClr>
                </a:solidFill>
                <a:latin typeface="Times New Roman" panose="02020603050405020304" pitchFamily="18" charset="0"/>
                <a:cs typeface="Times New Roman" panose="02020603050405020304" pitchFamily="18" charset="0"/>
              </a:rPr>
              <a:t>II. MỘT SỐ PHƯƠNG PHÁP BẢO QUẢN THỰC PHẨM</a:t>
            </a:r>
            <a:endParaRPr lang="vi-VN" sz="2000" b="1" dirty="0">
              <a:solidFill>
                <a:schemeClr val="tx2">
                  <a:lumMod val="10000"/>
                </a:schemeClr>
              </a:solidFill>
              <a:latin typeface="Times New Roman" panose="02020603050405020304" pitchFamily="18" charset="0"/>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xmlns="" id="{8ED6E6CB-32EB-44F0-8F75-05D9B28F846B}"/>
              </a:ext>
            </a:extLst>
          </p:cNvPr>
          <p:cNvCxnSpPr>
            <a:cxnSpLocks/>
          </p:cNvCxnSpPr>
          <p:nvPr/>
        </p:nvCxnSpPr>
        <p:spPr>
          <a:xfrm flipH="1">
            <a:off x="2455610" y="2568248"/>
            <a:ext cx="2116391" cy="352157"/>
          </a:xfrm>
          <a:prstGeom prst="straightConnector1">
            <a:avLst/>
          </a:prstGeom>
          <a:ln w="5715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xmlns="" id="{C7D503CF-18BE-4C43-B2E2-E3F342911BBF}"/>
              </a:ext>
            </a:extLst>
          </p:cNvPr>
          <p:cNvCxnSpPr>
            <a:cxnSpLocks/>
          </p:cNvCxnSpPr>
          <p:nvPr/>
        </p:nvCxnSpPr>
        <p:spPr>
          <a:xfrm>
            <a:off x="4572001" y="2549630"/>
            <a:ext cx="973391" cy="1791896"/>
          </a:xfrm>
          <a:prstGeom prst="straightConnector1">
            <a:avLst/>
          </a:prstGeom>
          <a:ln w="5715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xmlns="" id="{7E650AFE-B7B4-495B-B991-F04579C90FF1}"/>
              </a:ext>
            </a:extLst>
          </p:cNvPr>
          <p:cNvSpPr/>
          <p:nvPr/>
        </p:nvSpPr>
        <p:spPr>
          <a:xfrm>
            <a:off x="4842342" y="4437957"/>
            <a:ext cx="2987763" cy="193286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2">
                    <a:lumMod val="10000"/>
                  </a:schemeClr>
                </a:solidFill>
                <a:latin typeface="Times New Roman" panose="02020603050405020304" pitchFamily="18" charset="0"/>
                <a:cs typeface="Times New Roman" panose="02020603050405020304" pitchFamily="18" charset="0"/>
              </a:rPr>
              <a:t>III. MỘT SỐ PHƯƠNG PHÁP CHẾ BIẾN THỰC PHẨM</a:t>
            </a:r>
            <a:endParaRPr lang="vi-VN" sz="2000" b="1" dirty="0">
              <a:solidFill>
                <a:schemeClr val="tx2">
                  <a:lumMod val="10000"/>
                </a:schemeClr>
              </a:solidFill>
              <a:latin typeface="Times New Roman" panose="02020603050405020304" pitchFamily="18" charset="0"/>
              <a:cs typeface="Times New Roman" panose="02020603050405020304" pitchFamily="18" charset="0"/>
            </a:endParaRPr>
          </a:p>
        </p:txBody>
      </p:sp>
      <p:sp>
        <p:nvSpPr>
          <p:cNvPr id="10" name="Oval 9">
            <a:extLst>
              <a:ext uri="{FF2B5EF4-FFF2-40B4-BE49-F238E27FC236}">
                <a16:creationId xmlns:a16="http://schemas.microsoft.com/office/drawing/2014/main" xmlns="" id="{569C1909-4BF6-4B41-AA0E-E99862ACAC9C}"/>
              </a:ext>
            </a:extLst>
          </p:cNvPr>
          <p:cNvSpPr/>
          <p:nvPr/>
        </p:nvSpPr>
        <p:spPr>
          <a:xfrm>
            <a:off x="6705601" y="1961300"/>
            <a:ext cx="2256968" cy="21535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2">
                    <a:lumMod val="10000"/>
                  </a:schemeClr>
                </a:solidFill>
                <a:latin typeface="Times New Roman" panose="02020603050405020304" pitchFamily="18" charset="0"/>
                <a:cs typeface="Times New Roman" panose="02020603050405020304" pitchFamily="18" charset="0"/>
              </a:rPr>
              <a:t>IV. THỰC HÀNH</a:t>
            </a:r>
            <a:endParaRPr lang="vi-VN" sz="2000" b="1" dirty="0">
              <a:solidFill>
                <a:schemeClr val="tx2">
                  <a:lumMod val="10000"/>
                </a:schemeClr>
              </a:solidFill>
              <a:latin typeface="Times New Roman" panose="02020603050405020304" pitchFamily="18" charset="0"/>
              <a:cs typeface="Times New Roman" panose="02020603050405020304" pitchFamily="18" charset="0"/>
            </a:endParaRPr>
          </a:p>
        </p:txBody>
      </p:sp>
      <p:cxnSp>
        <p:nvCxnSpPr>
          <p:cNvPr id="11" name="Straight Arrow Connector 10">
            <a:extLst>
              <a:ext uri="{FF2B5EF4-FFF2-40B4-BE49-F238E27FC236}">
                <a16:creationId xmlns:a16="http://schemas.microsoft.com/office/drawing/2014/main" xmlns="" id="{AFDB6066-A31F-4607-AC8D-17C9852F9347}"/>
              </a:ext>
            </a:extLst>
          </p:cNvPr>
          <p:cNvCxnSpPr>
            <a:cxnSpLocks/>
          </p:cNvCxnSpPr>
          <p:nvPr/>
        </p:nvCxnSpPr>
        <p:spPr>
          <a:xfrm flipH="1">
            <a:off x="3440940" y="2568248"/>
            <a:ext cx="1133630" cy="1827656"/>
          </a:xfrm>
          <a:prstGeom prst="straightConnector1">
            <a:avLst/>
          </a:prstGeom>
          <a:ln w="5715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xmlns="" id="{3E442D51-BD01-407C-89C4-C9FF59CCF7F1}"/>
              </a:ext>
            </a:extLst>
          </p:cNvPr>
          <p:cNvCxnSpPr>
            <a:cxnSpLocks/>
          </p:cNvCxnSpPr>
          <p:nvPr/>
        </p:nvCxnSpPr>
        <p:spPr>
          <a:xfrm>
            <a:off x="4602823" y="2583075"/>
            <a:ext cx="1992080" cy="344659"/>
          </a:xfrm>
          <a:prstGeom prst="straightConnector1">
            <a:avLst/>
          </a:prstGeom>
          <a:ln w="5715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6415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125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10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125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1000"/>
                                        <p:tgtEl>
                                          <p:spTgt spid="8"/>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125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1000"/>
                                        <p:tgtEl>
                                          <p:spTgt spid="1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6475</TotalTime>
  <Words>610</Words>
  <Application>Microsoft Office PowerPoint</Application>
  <PresentationFormat>On-screen Show (4:3)</PresentationFormat>
  <Paragraphs>85</Paragraphs>
  <Slides>30</Slides>
  <Notes>7</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Office Theme</vt:lpstr>
      <vt:lpstr>PowerPoint Presentation</vt:lpstr>
      <vt:lpstr>TRÒ CHƠI: “GIẢI ĐỐ VUI”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 tình huống</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anh tuan</cp:lastModifiedBy>
  <cp:revision>500</cp:revision>
  <dcterms:created xsi:type="dcterms:W3CDTF">2017-01-13T09:36:51Z</dcterms:created>
  <dcterms:modified xsi:type="dcterms:W3CDTF">2023-04-20T09:21:11Z</dcterms:modified>
</cp:coreProperties>
</file>