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5" r:id="rId2"/>
    <p:sldMasterId id="2147483727" r:id="rId3"/>
    <p:sldMasterId id="2147483768" r:id="rId4"/>
    <p:sldMasterId id="2147483810" r:id="rId5"/>
    <p:sldMasterId id="2147483822" r:id="rId6"/>
    <p:sldMasterId id="2147483836" r:id="rId7"/>
    <p:sldMasterId id="2147483848" r:id="rId8"/>
  </p:sldMasterIdLst>
  <p:notesMasterIdLst>
    <p:notesMasterId r:id="rId29"/>
  </p:notesMasterIdLst>
  <p:sldIdLst>
    <p:sldId id="307" r:id="rId9"/>
    <p:sldId id="314" r:id="rId10"/>
    <p:sldId id="269" r:id="rId11"/>
    <p:sldId id="335" r:id="rId12"/>
    <p:sldId id="326" r:id="rId13"/>
    <p:sldId id="324" r:id="rId14"/>
    <p:sldId id="328" r:id="rId15"/>
    <p:sldId id="329" r:id="rId16"/>
    <p:sldId id="336" r:id="rId17"/>
    <p:sldId id="337" r:id="rId18"/>
    <p:sldId id="343" r:id="rId19"/>
    <p:sldId id="332" r:id="rId20"/>
    <p:sldId id="333" r:id="rId21"/>
    <p:sldId id="338" r:id="rId22"/>
    <p:sldId id="339" r:id="rId23"/>
    <p:sldId id="340" r:id="rId24"/>
    <p:sldId id="344" r:id="rId25"/>
    <p:sldId id="345" r:id="rId26"/>
    <p:sldId id="341" r:id="rId27"/>
    <p:sldId id="31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  <a:srgbClr val="00FF00"/>
    <a:srgbClr val="FF9999"/>
    <a:srgbClr val="FF99CC"/>
    <a:srgbClr val="FF99FF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65" autoAdjust="0"/>
    <p:restoredTop sz="94660"/>
  </p:normalViewPr>
  <p:slideViewPr>
    <p:cSldViewPr>
      <p:cViewPr varScale="1">
        <p:scale>
          <a:sx n="69" d="100"/>
          <a:sy n="69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presProps" Target="presProps.xml"/><Relationship Id="rId8" Type="http://schemas.openxmlformats.org/officeDocument/2006/relationships/slideMaster" Target="slideMasters/slideMaster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21" units="cm"/>
          <inkml:channel name="Y" type="integer" max="17055" units="cm"/>
          <inkml:channel name="T" type="integer" max="2.14748E9" units="dev"/>
        </inkml:traceFormat>
        <inkml:channelProperties>
          <inkml:channelProperty channel="X" name="resolution" value="160.00528" units="1/cm"/>
          <inkml:channelProperty channel="Y" name="resolution" value="159.99062" units="1/cm"/>
          <inkml:channelProperty channel="T" name="resolution" value="1" units="1/dev"/>
        </inkml:channelProperties>
      </inkml:inkSource>
      <inkml:timestamp xml:id="ts0" timeString="2020-02-20T02:21:15.67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4076 14236 0,'0'0'15,"0"0"-15,0 0 0,0 0 16,0 0-16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56914B-97FB-470B-8545-0A4C4968F062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4CA3FE-61CA-4A48-A544-2FC05CC7F4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102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smtClean="0"/>
          </a:p>
        </p:txBody>
      </p:sp>
    </p:spTree>
    <p:extLst>
      <p:ext uri="{BB962C8B-B14F-4D97-AF65-F5344CB8AC3E}">
        <p14:creationId xmlns:p14="http://schemas.microsoft.com/office/powerpoint/2010/main" val="2677490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CA3FE-61CA-4A48-A544-2FC05CC7F46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354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smtClean="0"/>
          </a:p>
        </p:txBody>
      </p:sp>
    </p:spTree>
    <p:extLst>
      <p:ext uri="{BB962C8B-B14F-4D97-AF65-F5344CB8AC3E}">
        <p14:creationId xmlns:p14="http://schemas.microsoft.com/office/powerpoint/2010/main" val="3430542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CA3FE-61CA-4A48-A544-2FC05CC7F46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9424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vi-VN" alt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DAEAAA6-2054-4564-B603-6AE281D47EF1}" type="slidenum">
              <a:rPr lang="en-US" altLang="en-US">
                <a:solidFill>
                  <a:prstClr val="black"/>
                </a:solidFill>
              </a:rPr>
              <a:pPr eaLnBrk="1" hangingPunct="1"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085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EB66-24EC-4819-8F7E-BFBED8BD7E91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4ECB4-F6ED-49B2-BC07-9F94C6BC68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EB66-24EC-4819-8F7E-BFBED8BD7E91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4ECB4-F6ED-49B2-BC07-9F94C6BC68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EB66-24EC-4819-8F7E-BFBED8BD7E91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4ECB4-F6ED-49B2-BC07-9F94C6BC68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0EEB5-996F-42CA-80B4-4B131B361A4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366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072D0-56DC-45AA-9AC4-FFDEDBE154D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300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716F66-9333-4B5B-9F13-B9A5569BB1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462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60085-19CA-48B9-8A3E-3F05C058149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467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57A7F0-C9C7-4A56-81F3-FF520866B84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178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96658-0684-4124-B30A-582D350B523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5292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0F23A-1DE8-46EB-BAF9-F59DA080885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8035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B584CB-AE86-4EA9-97E2-60EF69D7B89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422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EB66-24EC-4819-8F7E-BFBED8BD7E91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4ECB4-F6ED-49B2-BC07-9F94C6BC68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49180-510B-4ACA-99A8-C15B593EFF3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0468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3D178C-7BD7-4F1F-97F1-BA1D9A5F73C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3465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5E7DB-A2FF-41E0-8BC9-391B62A5D0A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0942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4C133-0101-496A-A17D-38FFCAC174E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6913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EFD927-3EAC-4E98-A74E-21DA8F837B4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0106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BC429-653E-4DC3-BB40-92959F39AD8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0035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C52BB-0E3C-47FA-B07E-61E9C38A3EF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2881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BCB28-FD98-4260-85E2-046E8EDD075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9044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610518-6B80-4655-81A8-C192733E9A2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4200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BB70FD-D4AD-4F9E-80B0-413A76FCA65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89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EB66-24EC-4819-8F7E-BFBED8BD7E91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4ECB4-F6ED-49B2-BC07-9F94C6BC68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ABE00-1469-412C-AEB3-238D7A5B497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1424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687A39-ABFA-40B5-87D9-28803E73CA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1153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8D4CA-A737-4E1E-8455-BF9165BE466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4338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24C11-9AE9-4157-8E21-F4E03369442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8338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6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7594C-E69A-466A-BB23-3DA8562C178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2688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235ABF-2C6A-4B19-BE0E-37678AFA229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7407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9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27F9D-480D-4461-AEBA-E6E6A224504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2626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9E8324-13FD-48BA-88DE-74849A48462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9250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16C697-A1FD-41B8-86E9-7ED119965A7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3567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12804-195F-493F-9B88-C67D6DB1E5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484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EB66-24EC-4819-8F7E-BFBED8BD7E91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4ECB4-F6ED-49B2-BC07-9F94C6BC68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1C9F75-6AD3-4190-B758-7E718A6B4DB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0695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CF805-981A-4268-9A3F-3F9DB887DF0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8905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42622-E5D0-4EF0-9691-C250A62ACD5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6727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B5D89-1723-4DA7-97E8-56A636D727A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5548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B47DB-0201-420B-85FC-8248C76DC57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87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62F77-243B-48C7-AC72-0B34D25248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0439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1C32A6-9097-40BE-A57F-821A85F81B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72743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19985-C483-40B5-AF51-1545CEAFD72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26382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0A433E-A1DD-4611-8A7E-49DB324921B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2463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6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CA2C2-85DF-43A9-9E15-06FF9F30DD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741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EB66-24EC-4819-8F7E-BFBED8BD7E91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4ECB4-F6ED-49B2-BC07-9F94C6BC68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59244E-22CC-4D10-8879-6444EE762AA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20240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C463A-8E37-4D42-9108-BF16D67838F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8667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DAC903-E03C-48AB-B10A-E3CA0E3C28D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2505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0D7C9-2176-4CFA-8051-6C960990010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01077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D4F57-6398-4D59-AD98-08A5DAABFEF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4555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6B8C3-A7BE-4F35-8EB1-828E8B91B51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9439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19981-1196-4274-8C6E-C8E673A515B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601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E4509-8C0B-4B00-B34B-0A167A58796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72279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F9D948-6BB0-4413-864E-18F9EC01D49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86039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DC330-E609-4D2E-9ABC-C8B8CE5C41E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099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EB66-24EC-4819-8F7E-BFBED8BD7E91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4ECB4-F6ED-49B2-BC07-9F94C6BC68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9CFD5-EE3B-411D-ACD3-9E7DBB88BC0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07484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5FA6E-9F10-480F-8C89-B4512D3396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94013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CBDF7-B3EB-42C5-967A-F08BC3CFB5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03400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2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2678D-06D4-4B01-989C-8B0785FF87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4235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34C08-4C73-46BF-BB0E-8D0E3AF6B5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97828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9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94367-6064-48D1-B6C1-6E5B341F85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7685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ADBEB8-3CBB-4241-8312-3C5E8C1F9A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35085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E5C17-C98B-48DE-B746-32A0B86981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63048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76CDA-A1EF-4159-B60C-E9A9C1EEF5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43701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9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D3A306-F2C2-42E2-8EEA-484999AEAB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0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EB66-24EC-4819-8F7E-BFBED8BD7E91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4ECB4-F6ED-49B2-BC07-9F94C6BC68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64FF0-E5DC-4360-947C-92851ABDFF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2695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3EA0C-E2AA-4778-B1AB-B61BB86152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3185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2C423-D110-47D9-98C9-8D3F716E32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4898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4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BE61B6-160E-491E-94DF-3BF59EE7FF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9101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EB66-24EC-4819-8F7E-BFBED8BD7E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4ECB4-F6ED-49B2-BC07-9F94C6BC68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18363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EB66-24EC-4819-8F7E-BFBED8BD7E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4ECB4-F6ED-49B2-BC07-9F94C6BC68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243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EB66-24EC-4819-8F7E-BFBED8BD7E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4ECB4-F6ED-49B2-BC07-9F94C6BC68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67577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EB66-24EC-4819-8F7E-BFBED8BD7E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4ECB4-F6ED-49B2-BC07-9F94C6BC68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52647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EB66-24EC-4819-8F7E-BFBED8BD7E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4ECB4-F6ED-49B2-BC07-9F94C6BC68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56405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EB66-24EC-4819-8F7E-BFBED8BD7E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4ECB4-F6ED-49B2-BC07-9F94C6BC68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511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EB66-24EC-4819-8F7E-BFBED8BD7E91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4ECB4-F6ED-49B2-BC07-9F94C6BC68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EB66-24EC-4819-8F7E-BFBED8BD7E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4ECB4-F6ED-49B2-BC07-9F94C6BC68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84867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EB66-24EC-4819-8F7E-BFBED8BD7E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4ECB4-F6ED-49B2-BC07-9F94C6BC68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85452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EB66-24EC-4819-8F7E-BFBED8BD7E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4ECB4-F6ED-49B2-BC07-9F94C6BC68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23011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EB66-24EC-4819-8F7E-BFBED8BD7E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4ECB4-F6ED-49B2-BC07-9F94C6BC68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17768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EB66-24EC-4819-8F7E-BFBED8BD7E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4ECB4-F6ED-49B2-BC07-9F94C6BC68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15778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4B577-8FB4-4BE4-861B-5326A64510E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066A-9879-4F6E-88A3-99B630CA9F0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493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4B577-8FB4-4BE4-861B-5326A64510E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066A-9879-4F6E-88A3-99B630CA9F0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33521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4B577-8FB4-4BE4-861B-5326A64510E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066A-9879-4F6E-88A3-99B630CA9F0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12708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4B577-8FB4-4BE4-861B-5326A64510E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066A-9879-4F6E-88A3-99B630CA9F0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51213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4B577-8FB4-4BE4-861B-5326A64510E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066A-9879-4F6E-88A3-99B630CA9F0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280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EB66-24EC-4819-8F7E-BFBED8BD7E91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4ECB4-F6ED-49B2-BC07-9F94C6BC68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4B577-8FB4-4BE4-861B-5326A64510E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066A-9879-4F6E-88A3-99B630CA9F0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6839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4B577-8FB4-4BE4-861B-5326A64510E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066A-9879-4F6E-88A3-99B630CA9F0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2809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4B577-8FB4-4BE4-861B-5326A64510E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066A-9879-4F6E-88A3-99B630CA9F0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60127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4B577-8FB4-4BE4-861B-5326A64510E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066A-9879-4F6E-88A3-99B630CA9F0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47274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4B577-8FB4-4BE4-861B-5326A64510E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066A-9879-4F6E-88A3-99B630CA9F0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82828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4B577-8FB4-4BE4-861B-5326A64510E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066A-9879-4F6E-88A3-99B630CA9F0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742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6EB66-24EC-4819-8F7E-BFBED8BD7E91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4ECB4-F6ED-49B2-BC07-9F94C6BC682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C72E3D-1FA8-481C-9FFF-5EF3FE0A6A9C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266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8378E1-5981-41F7-AAFD-AF5C68694310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692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51CDF4-5873-4889-A8C9-DDF0BCDA33D9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896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26D314-CE1F-4073-882E-DBF33554E742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066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7980F7E-6DE6-4118-ACBA-A5B36EF085E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41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6EB66-24EC-4819-8F7E-BFBED8BD7E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4ECB4-F6ED-49B2-BC07-9F94C6BC68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20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4B577-8FB4-4BE4-861B-5326A64510E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9066A-9879-4F6E-88A3-99B630CA9F0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448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ustomXml" Target="../ink/ink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12" descr="POINSET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3178"/>
            <a:ext cx="1981200" cy="197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2" descr="POINSET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162007" y="797"/>
            <a:ext cx="1981200" cy="197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2" descr="POINSET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793" y="4885541"/>
            <a:ext cx="1981200" cy="197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12" descr="POINSET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62800" y="4884738"/>
            <a:ext cx="1981200" cy="197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89810" y="2133600"/>
            <a:ext cx="7696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VĂN BẢN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THÔNG TIN</a:t>
            </a:r>
            <a:endParaRPr lang="en-US" sz="32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 fontAlgn="base">
              <a:spcAft>
                <a:spcPts val="0"/>
              </a:spcAft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THUẬT LẠI SỰ KIỆN THEO TRẬT TỰ </a:t>
            </a:r>
            <a:endParaRPr lang="en-US" sz="32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 fontAlgn="base">
              <a:spcAft>
                <a:spcPts val="0"/>
              </a:spcAft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THỜI GIAN</a:t>
            </a:r>
            <a:endParaRPr lang="en-US" sz="3200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02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600"/>
            <a:ext cx="8839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000" b="1" u="sng" dirty="0" err="1" smtClean="0">
                <a:latin typeface="Times New Roman"/>
                <a:ea typeface="Calibri"/>
                <a:cs typeface="Times New Roman"/>
              </a:rPr>
              <a:t>Câu</a:t>
            </a:r>
            <a:r>
              <a:rPr lang="en-US" sz="2000" b="1" u="sng" dirty="0" smtClean="0">
                <a:latin typeface="Times New Roman"/>
                <a:ea typeface="Calibri"/>
                <a:cs typeface="Times New Roman"/>
              </a:rPr>
              <a:t> 1</a:t>
            </a:r>
            <a:r>
              <a:rPr lang="en-US" sz="2000" dirty="0" smtClean="0">
                <a:latin typeface="Times New Roman"/>
                <a:ea typeface="Calibri"/>
                <a:cs typeface="Times New Roman"/>
              </a:rPr>
              <a:t>.Ghi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lại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các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thông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tin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chính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trong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phần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nội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dung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bài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báo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tương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ứng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với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mốc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thời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gian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là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những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sự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kiện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nào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. Ý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nghĩa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của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thuật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lại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sự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kiện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đó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đối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với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người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Calibri"/>
                <a:cs typeface="Times New Roman"/>
              </a:rPr>
              <a:t>đọc</a:t>
            </a:r>
            <a:r>
              <a:rPr lang="en-US" sz="2000" dirty="0" smtClean="0">
                <a:latin typeface="Times New Roman"/>
                <a:ea typeface="Calibri"/>
                <a:cs typeface="Times New Roman"/>
              </a:rPr>
              <a:t>?</a:t>
            </a:r>
          </a:p>
          <a:p>
            <a:pPr algn="just">
              <a:spcAft>
                <a:spcPts val="0"/>
              </a:spcAft>
            </a:pPr>
            <a:r>
              <a:rPr lang="en-US" sz="2000" i="1" dirty="0" smtClean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      </a:t>
            </a:r>
            <a:r>
              <a:rPr lang="en-US" sz="2000" i="1" dirty="0" err="1" smtClean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Những</a:t>
            </a:r>
            <a:r>
              <a:rPr lang="en-US" sz="2000" i="1" dirty="0" smtClean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mốc</a:t>
            </a:r>
            <a:r>
              <a:rPr lang="en-US" sz="2000" i="1" dirty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thời</a:t>
            </a:r>
            <a:r>
              <a:rPr lang="en-US" sz="2000" i="1" dirty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gian</a:t>
            </a:r>
            <a:r>
              <a:rPr lang="en-US" sz="2000" i="1" dirty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nào</a:t>
            </a:r>
            <a:r>
              <a:rPr lang="en-US" sz="2000" i="1" dirty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được</a:t>
            </a:r>
            <a:r>
              <a:rPr lang="en-US" sz="2000" i="1" dirty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nhắc</a:t>
            </a:r>
            <a:r>
              <a:rPr lang="en-US" sz="2000" i="1" dirty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đến</a:t>
            </a:r>
            <a:r>
              <a:rPr lang="en-US" sz="2000" i="1" dirty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trong</a:t>
            </a:r>
            <a:r>
              <a:rPr lang="en-US" sz="2000" i="1" dirty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văn</a:t>
            </a:r>
            <a:r>
              <a:rPr lang="en-US" sz="2000" i="1" dirty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bản</a:t>
            </a:r>
            <a:r>
              <a:rPr lang="en-US" sz="2000" i="1" dirty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en-US" sz="2000" i="1" dirty="0" err="1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Tương</a:t>
            </a:r>
            <a:r>
              <a:rPr lang="en-US" sz="2000" i="1" dirty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ứng</a:t>
            </a:r>
            <a:r>
              <a:rPr lang="en-US" sz="2000" i="1" dirty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với</a:t>
            </a:r>
            <a:r>
              <a:rPr lang="en-US" sz="2000" i="1" dirty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mỗi</a:t>
            </a:r>
            <a:r>
              <a:rPr lang="en-US" sz="2000" i="1" dirty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mốc</a:t>
            </a:r>
            <a:r>
              <a:rPr lang="en-US" sz="2000" i="1" dirty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thời</a:t>
            </a:r>
            <a:r>
              <a:rPr lang="en-US" sz="2000" i="1" dirty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gian</a:t>
            </a:r>
            <a:r>
              <a:rPr lang="en-US" sz="2000" i="1" dirty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đó</a:t>
            </a:r>
            <a:r>
              <a:rPr lang="en-US" sz="2000" i="1" dirty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là</a:t>
            </a:r>
            <a:r>
              <a:rPr lang="en-US" sz="2000" i="1" dirty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sự</a:t>
            </a:r>
            <a:r>
              <a:rPr lang="en-US" sz="2000" i="1" dirty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kiện</a:t>
            </a:r>
            <a:r>
              <a:rPr lang="en-US" sz="2000" i="1" dirty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sz="2000" i="1" dirty="0" err="1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sự</a:t>
            </a:r>
            <a:r>
              <a:rPr lang="en-US" sz="2000" i="1" dirty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việc</a:t>
            </a:r>
            <a:r>
              <a:rPr lang="en-US" sz="2000" i="1" dirty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gì</a:t>
            </a:r>
            <a:r>
              <a:rPr lang="en-US" sz="2000" i="1" dirty="0">
                <a:solidFill>
                  <a:srgbClr val="1A0DAB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en-US" sz="2000" dirty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endParaRPr lang="en-US" sz="2000" dirty="0">
              <a:ea typeface="Calibri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0" y="152404"/>
            <a:ext cx="42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PHIẾU HỌC TẬP SỐ 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2" y="2362200"/>
            <a:ext cx="7248525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119062" y="4191004"/>
            <a:ext cx="88725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b="1" u="sng" dirty="0" err="1" smtClean="0">
                <a:latin typeface="Times New Roman"/>
                <a:ea typeface="Times New Roman"/>
                <a:cs typeface="Times New Roman"/>
              </a:rPr>
              <a:t>Câu</a:t>
            </a:r>
            <a:r>
              <a:rPr lang="en-US" b="1" u="sng" dirty="0" smtClean="0">
                <a:latin typeface="Times New Roman"/>
                <a:ea typeface="Times New Roman"/>
                <a:cs typeface="Times New Roman"/>
              </a:rPr>
              <a:t> 2.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Tại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sao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Bác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yêu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cầu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phải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xét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duyệt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bản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thảo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 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Tuyên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ngôn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độc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lập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 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kĩ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càng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?</a:t>
            </a:r>
            <a:endParaRPr lang="en-US" sz="2000" dirty="0" smtClean="0">
              <a:ea typeface="Calibri"/>
              <a:cs typeface="Times New Roman"/>
            </a:endParaRPr>
          </a:p>
          <a:p>
            <a:pPr lvl="0" algn="just"/>
            <a:r>
              <a:rPr lang="nl-NL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r>
              <a:rPr lang="en-US" sz="2000" b="1" u="sng" dirty="0" err="1" smtClean="0">
                <a:latin typeface="Times New Roman"/>
                <a:ea typeface="Times New Roman"/>
                <a:cs typeface="Times New Roman"/>
              </a:rPr>
              <a:t>Câu</a:t>
            </a:r>
            <a:r>
              <a:rPr lang="en-US" sz="2000" b="1" u="sng" dirty="0" smtClean="0">
                <a:latin typeface="Times New Roman"/>
                <a:ea typeface="Times New Roman"/>
                <a:cs typeface="Times New Roman"/>
              </a:rPr>
              <a:t> 3: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Em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có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nhận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xét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gì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về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quá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trình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chuẩn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bị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cho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bản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Tuyên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ngôn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Độc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lập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ra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đời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?</a:t>
            </a:r>
          </a:p>
          <a:p>
            <a:pPr lvl="0" algn="just"/>
            <a:r>
              <a:rPr lang="nl-NL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pPr lvl="0" algn="just"/>
            <a:r>
              <a:rPr lang="nl-NL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nl-NL" sz="20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507" y="0"/>
            <a:ext cx="92202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1944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3899237"/>
              </p:ext>
            </p:extLst>
          </p:nvPr>
        </p:nvGraphicFramePr>
        <p:xfrm>
          <a:off x="76200" y="561945"/>
          <a:ext cx="8991600" cy="5305455"/>
        </p:xfrm>
        <a:graphic>
          <a:graphicData uri="http://schemas.openxmlformats.org/drawingml/2006/table">
            <a:tbl>
              <a:tblPr firstRow="1" firstCol="1" bandRow="1"/>
              <a:tblGrid>
                <a:gridCol w="1371600"/>
                <a:gridCol w="7620000"/>
              </a:tblGrid>
              <a:tr h="304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Thời</a:t>
                      </a:r>
                      <a:r>
                        <a:rPr lang="en-US" sz="2000" b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gian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Thông</a:t>
                      </a:r>
                      <a:r>
                        <a:rPr lang="en-US" sz="2000" b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tin </a:t>
                      </a:r>
                      <a:r>
                        <a:rPr lang="en-US" sz="2000" b="1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chính</a:t>
                      </a:r>
                      <a:r>
                        <a:rPr lang="en-US" sz="2000" b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( </a:t>
                      </a:r>
                      <a:r>
                        <a:rPr lang="en-US" sz="2000" b="1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Sự</a:t>
                      </a:r>
                      <a:r>
                        <a:rPr lang="en-US" sz="2000" b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kiện</a:t>
                      </a:r>
                      <a:r>
                        <a:rPr lang="en-US" sz="2000" b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)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8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0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76225" y="133290"/>
            <a:ext cx="876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QUÁ TRÌNH CHUẨN BỊ HOÀN THIỆN BẢN TUYÊN NGÔN ĐỘC LẬP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400" y="895290"/>
            <a:ext cx="137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4/5/1945</a:t>
            </a:r>
            <a:endParaRPr lang="en-US" sz="20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0975" y="1352490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22/8/1945</a:t>
            </a:r>
            <a:endParaRPr lang="en-US" sz="20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47800" y="1352490"/>
            <a:ext cx="571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Bác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rời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Tân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Trào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về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Hà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Nội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en-US" sz="20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600" y="895290"/>
            <a:ext cx="487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Hồ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Chí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Minh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rời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P</a:t>
            </a:r>
            <a:r>
              <a:rPr lang="en-US" sz="20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ác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Bó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về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Tân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trào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1733490"/>
            <a:ext cx="137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25/8/1945</a:t>
            </a:r>
            <a:endParaRPr lang="en-US" sz="20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47800" y="1733490"/>
            <a:ext cx="670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Bác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vào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ở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nội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thành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ở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tầng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2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nhà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48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Hàng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Ngang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en-US" sz="20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" y="2187714"/>
            <a:ext cx="137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</a:t>
            </a:r>
            <a:r>
              <a:rPr lang="en-US" sz="20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Sáng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26/8/1945</a:t>
            </a:r>
            <a:endParaRPr lang="en-US" sz="20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47800" y="2187714"/>
            <a:ext cx="7543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Hồ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Chí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Minh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triệu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tập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họp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Thường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vụ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Trung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ương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Đảng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chuẩn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bị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ra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Tuyên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ngôn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Độc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lập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en-US" sz="20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" y="2952690"/>
            <a:ext cx="137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27/8/2945</a:t>
            </a:r>
            <a:endParaRPr lang="en-US" sz="20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47799" y="2873514"/>
            <a:ext cx="7696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Bác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tiếp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các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bộ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trưởng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mới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tham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gia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Chính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phủ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đưa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ra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đề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nghị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Chính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phủ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ra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mắt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quốc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dân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đọc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Tuyên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ngôn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Độc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lập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mà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Người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đã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chuẩn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bị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en-US" sz="20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200" y="3559314"/>
            <a:ext cx="1371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Ngày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28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và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29/8/1945</a:t>
            </a:r>
            <a:endParaRPr lang="en-US" sz="20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47800" y="3714690"/>
            <a:ext cx="7591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Bác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đến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làm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việc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tại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12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Ngô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Quyền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soạn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thảo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bản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Tuyên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ngôn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Độc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lập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en-US" sz="20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2400" y="4248090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30/8/1945</a:t>
            </a:r>
            <a:endParaRPr lang="en-US" sz="20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47800" y="4267200"/>
            <a:ext cx="739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Bác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mời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mọi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người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tới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trao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đổi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góp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ý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cho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bản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Tuyên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ngôn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độc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lập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en-US" sz="20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2400" y="4781490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31/8/1945</a:t>
            </a:r>
            <a:endParaRPr lang="en-US" sz="20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24000" y="4781490"/>
            <a:ext cx="731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Bác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bổ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sung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một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số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điểm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vào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bản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Tuyên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ngôn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độc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lập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en-US" sz="20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200" y="5159514"/>
            <a:ext cx="144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14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giờ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ngày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2/9/1945</a:t>
            </a:r>
            <a:endParaRPr lang="en-US" sz="20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24000" y="5181600"/>
            <a:ext cx="7467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Chủ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tịch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Hồ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Chí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Minh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đọc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bản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Tuyên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ngôn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Độc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lập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khai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sinh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ra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nước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Việt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Nam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Dân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chủ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Cộng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hòa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en-US" sz="20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518896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/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2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Ngày 2/9/1945 – mốc son chói lọi ghi dấu sự ra đời của một nước Việt Nam độc  lập, tự do - Đài Phát thanh và Truyền hình Thanh Hó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33400"/>
            <a:ext cx="8001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76400" y="6248404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02/9/1945 BÁC HỒ ĐỌC TUYÊN NGÔN ĐỘC LẬP TẠI QUẢNG TRƯỜNG BA ĐÌNH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913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" y="228601"/>
            <a:ext cx="59436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2- 9-1945,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mít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vườn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Ba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vạn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lâm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tịch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tuyên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ngôn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72"/>
          <p:cNvSpPr>
            <a:spLocks noChangeArrowheads="1"/>
          </p:cNvSpPr>
          <p:nvPr/>
        </p:nvSpPr>
        <p:spPr bwMode="auto">
          <a:xfrm>
            <a:off x="6400800" y="352425"/>
            <a:ext cx="2209800" cy="9144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FFFF"/>
              </a:gs>
              <a:gs pos="100000">
                <a:srgbClr val="FFCC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Thông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tin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nào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được</a:t>
            </a:r>
            <a:endParaRPr kumimoji="0" lang="en-US" sz="1600" b="0" i="0" u="none" strike="noStrike" kern="0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nhắc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tới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ở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phần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         </a:t>
            </a:r>
            <a:r>
              <a:rPr kumimoji="0" lang="en-US" sz="1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?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228600" y="352425"/>
            <a:ext cx="3810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66700" y="304800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2" y="838200"/>
            <a:ext cx="396875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01000" y="838204"/>
            <a:ext cx="274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9550" y="2362202"/>
            <a:ext cx="59436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07- 5-1954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mít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vườn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vạn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lâm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tịch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tuyên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ngôn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266700" y="2514600"/>
            <a:ext cx="3810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04800" y="2450068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Group 31"/>
          <p:cNvGrpSpPr>
            <a:grpSpLocks/>
          </p:cNvGrpSpPr>
          <p:nvPr/>
        </p:nvGrpSpPr>
        <p:grpSpPr bwMode="auto">
          <a:xfrm>
            <a:off x="6153150" y="1828804"/>
            <a:ext cx="3143250" cy="2190751"/>
            <a:chOff x="2352" y="1500"/>
            <a:chExt cx="3408" cy="1380"/>
          </a:xfrm>
        </p:grpSpPr>
        <p:sp>
          <p:nvSpPr>
            <p:cNvPr id="25" name="AutoShape 23" descr="Water lilies"/>
            <p:cNvSpPr>
              <a:spLocks noChangeArrowheads="1"/>
            </p:cNvSpPr>
            <p:nvPr/>
          </p:nvSpPr>
          <p:spPr bwMode="auto">
            <a:xfrm>
              <a:off x="2352" y="1500"/>
              <a:ext cx="3408" cy="1380"/>
            </a:xfrm>
            <a:prstGeom prst="cloudCallout">
              <a:avLst>
                <a:gd name="adj1" fmla="val -38731"/>
                <a:gd name="adj2" fmla="val 46014"/>
              </a:avLst>
            </a:prstGeom>
            <a:solidFill>
              <a:srgbClr val="CC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Rectangle 22" descr="Water lilies"/>
            <p:cNvSpPr>
              <a:spLocks noChangeArrowheads="1"/>
            </p:cNvSpPr>
            <p:nvPr/>
          </p:nvSpPr>
          <p:spPr bwMode="auto">
            <a:xfrm>
              <a:off x="2703" y="1596"/>
              <a:ext cx="2667" cy="1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itchFamily="34" charset="0"/>
                </a:rPr>
                <a:t>   </a:t>
              </a:r>
              <a:r>
                <a:rPr kumimoji="0" lang="en-US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Điều</a:t>
              </a:r>
              <a:r>
                <a:rPr kumimoji="0" 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kumimoji="0" 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sẽ</a:t>
              </a:r>
              <a:r>
                <a:rPr kumimoji="0" 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xảy</a:t>
              </a:r>
              <a:r>
                <a:rPr kumimoji="0" 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ra</a:t>
              </a:r>
              <a:r>
                <a:rPr kumimoji="0" 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nếu</a:t>
              </a:r>
              <a:r>
                <a:rPr kumimoji="0" 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kumimoji="0" 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kumimoji="0" 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kumimoji="0" 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trên</a:t>
              </a:r>
              <a:r>
                <a:rPr kumimoji="0" lang="en-US" b="0" i="0" u="none" strike="noStrike" kern="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tác</a:t>
              </a:r>
              <a:r>
                <a:rPr kumimoji="0" lang="en-US" b="0" i="0" u="none" strike="noStrike" kern="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giả</a:t>
              </a:r>
              <a:r>
                <a:rPr kumimoji="0" lang="en-US" b="0" i="0" u="none" strike="noStrike" kern="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thay</a:t>
              </a:r>
              <a:r>
                <a:rPr kumimoji="0" lang="en-US" b="0" i="0" u="none" strike="noStrike" kern="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kern="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đổi</a:t>
              </a:r>
              <a:r>
                <a:rPr lang="en-US" kern="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thông</a:t>
              </a:r>
              <a:r>
                <a:rPr kumimoji="0" 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tin</a:t>
              </a:r>
              <a:r>
                <a:rPr kumimoji="0" lang="en-US" b="0" i="0" u="none" strike="noStrike" kern="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kumimoji="0" lang="en-US" b="0" i="0" u="none" strike="noStrike" kern="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thời</a:t>
              </a:r>
              <a:r>
                <a:rPr kumimoji="0" lang="en-US" b="0" i="0" u="none" strike="noStrike" kern="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gian</a:t>
              </a:r>
              <a:r>
                <a:rPr kumimoji="0" lang="en-US" b="0" i="0" u="none" strike="noStrike" kern="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kumimoji="0" lang="en-US" b="0" i="0" u="none" strike="noStrike" kern="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địa</a:t>
              </a:r>
              <a:r>
                <a:rPr kumimoji="0" lang="en-US" b="0" i="0" u="none" strike="noStrike" kern="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điểm</a:t>
              </a:r>
              <a:r>
                <a:rPr kumimoji="0" lang="en-US" b="0" i="0" u="none" strike="noStrike" kern="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Bác</a:t>
              </a:r>
              <a:r>
                <a:rPr kumimoji="0" lang="en-US" b="0" i="0" u="none" strike="noStrike" kern="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Hồ</a:t>
              </a:r>
              <a:r>
                <a:rPr kumimoji="0" lang="en-US" b="0" i="0" u="none" strike="noStrike" kern="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đọc</a:t>
              </a:r>
              <a:r>
                <a:rPr kumimoji="0" lang="en-US" b="0" i="0" u="none" strike="noStrike" kern="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Tuyên</a:t>
              </a:r>
              <a:r>
                <a:rPr kumimoji="0" lang="en-US" b="0" i="0" u="none" strike="noStrike" kern="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ngôn</a:t>
              </a:r>
              <a:r>
                <a:rPr kumimoji="0" lang="en-US" b="0" i="0" u="none" strike="noStrike" kern="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độc</a:t>
              </a:r>
              <a:r>
                <a:rPr kumimoji="0" lang="en-US" b="0" i="0" u="none" strike="noStrike" kern="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b="0" i="0" u="none" strike="noStrike" kern="0" cap="none" spc="0" normalizeH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lập</a:t>
              </a:r>
              <a:r>
                <a:rPr kumimoji="0" lang="en-US" b="0" i="0" u="none" strike="noStrike" kern="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?</a:t>
              </a:r>
              <a:endPara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Text Box 21" descr="Water lilies"/>
          <p:cNvSpPr txBox="1">
            <a:spLocks noChangeArrowheads="1"/>
          </p:cNvSpPr>
          <p:nvPr/>
        </p:nvSpPr>
        <p:spPr bwMode="auto">
          <a:xfrm>
            <a:off x="400050" y="4572004"/>
            <a:ext cx="5029200" cy="1163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Arial Narrow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 Narrow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 Narrow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 Narrow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 Narrow" pitchFamily="34" charset="0"/>
              </a:defRPr>
            </a:lvl9pPr>
          </a:lstStyle>
          <a:p>
            <a:pPr algn="just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endParaRPr lang="en-US" sz="24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lường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01830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/>
      <p:bldP spid="9" grpId="0"/>
      <p:bldP spid="19" grpId="0"/>
      <p:bldP spid="22" grpId="0" animBg="1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127125" y="5675320"/>
            <a:ext cx="184674" cy="400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2" tIns="45706" rIns="91412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2000" smtClean="0">
              <a:solidFill>
                <a:srgbClr val="00000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/>
            </a:extLst>
          </p:cNvPr>
          <p:cNvSpPr/>
          <p:nvPr/>
        </p:nvSpPr>
        <p:spPr>
          <a:xfrm>
            <a:off x="683455" y="511346"/>
            <a:ext cx="7848600" cy="646303"/>
          </a:xfrm>
          <a:prstGeom prst="rect">
            <a:avLst/>
          </a:prstGeom>
          <a:noFill/>
        </p:spPr>
        <p:txBody>
          <a:bodyPr lIns="91412" tIns="45706" rIns="91412" bIns="45706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600" b="1" dirty="0">
                <a:ln w="11430"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TẬP TRẮC NGHIỆM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81000" y="2057400"/>
            <a:ext cx="381000" cy="457200"/>
            <a:chOff x="457200" y="2971800"/>
            <a:chExt cx="381000" cy="457200"/>
          </a:xfrm>
        </p:grpSpPr>
        <p:sp>
          <p:nvSpPr>
            <p:cNvPr id="38" name="Rectangle 37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57200" y="3048000"/>
              <a:ext cx="381000" cy="38100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dirty="0">
                  <a:solidFill>
                    <a:srgbClr val="FFFF00"/>
                  </a:solidFill>
                </a:rPr>
                <a:t>A</a:t>
              </a:r>
            </a:p>
          </p:txBody>
        </p:sp>
        <p:sp>
          <p:nvSpPr>
            <p:cNvPr id="39" name="Frame 38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57200" y="2971800"/>
              <a:ext cx="381000" cy="381000"/>
            </a:xfrm>
            <a:prstGeom prst="frame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381000" y="5181600"/>
            <a:ext cx="381000" cy="381000"/>
            <a:chOff x="609600" y="2895600"/>
            <a:chExt cx="381000" cy="381000"/>
          </a:xfrm>
        </p:grpSpPr>
        <p:sp>
          <p:nvSpPr>
            <p:cNvPr id="42" name="Rectangle 41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609600" y="2895600"/>
              <a:ext cx="381000" cy="38100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dirty="0">
                  <a:solidFill>
                    <a:srgbClr val="FFFF00"/>
                  </a:solidFill>
                </a:rPr>
                <a:t>D</a:t>
              </a:r>
            </a:p>
          </p:txBody>
        </p:sp>
        <p:sp>
          <p:nvSpPr>
            <p:cNvPr id="43" name="Frame 42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609600" y="2895600"/>
              <a:ext cx="381000" cy="381000"/>
            </a:xfrm>
            <a:prstGeom prst="frame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381000" y="4114800"/>
            <a:ext cx="381000" cy="381000"/>
            <a:chOff x="457200" y="2971800"/>
            <a:chExt cx="381000" cy="381000"/>
          </a:xfrm>
        </p:grpSpPr>
        <p:sp>
          <p:nvSpPr>
            <p:cNvPr id="46" name="Rectangle 45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57200" y="2971800"/>
              <a:ext cx="381000" cy="38100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dirty="0">
                  <a:solidFill>
                    <a:srgbClr val="FFFF00"/>
                  </a:solidFill>
                </a:rPr>
                <a:t>C</a:t>
              </a:r>
            </a:p>
          </p:txBody>
        </p:sp>
        <p:sp>
          <p:nvSpPr>
            <p:cNvPr id="47" name="Frame 46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57200" y="2971800"/>
              <a:ext cx="381000" cy="381000"/>
            </a:xfrm>
            <a:prstGeom prst="frame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381000" y="3124200"/>
            <a:ext cx="381000" cy="381000"/>
            <a:chOff x="457200" y="2971800"/>
            <a:chExt cx="381000" cy="381000"/>
          </a:xfrm>
        </p:grpSpPr>
        <p:sp>
          <p:nvSpPr>
            <p:cNvPr id="50" name="Rectangle 49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57200" y="2971800"/>
              <a:ext cx="381000" cy="38100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dirty="0">
                  <a:solidFill>
                    <a:srgbClr val="FFFF00"/>
                  </a:solidFill>
                </a:rPr>
                <a:t>B</a:t>
              </a:r>
            </a:p>
          </p:txBody>
        </p:sp>
        <p:sp>
          <p:nvSpPr>
            <p:cNvPr id="51" name="Frame 50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57200" y="2971800"/>
              <a:ext cx="381000" cy="381000"/>
            </a:xfrm>
            <a:prstGeom prst="frame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53" name="Oval 52">
            <a:extLst>
              <a:ext uri="{FF2B5EF4-FFF2-40B4-BE49-F238E27FC236}"/>
            </a:extLst>
          </p:cNvPr>
          <p:cNvSpPr/>
          <p:nvPr/>
        </p:nvSpPr>
        <p:spPr>
          <a:xfrm>
            <a:off x="228600" y="5029200"/>
            <a:ext cx="6096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06" rIns="91412" bIns="45706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9058" name="Rectangle 34"/>
          <p:cNvSpPr>
            <a:spLocks noChangeArrowheads="1"/>
          </p:cNvSpPr>
          <p:nvPr/>
        </p:nvSpPr>
        <p:spPr bwMode="auto">
          <a:xfrm>
            <a:off x="914400" y="5024763"/>
            <a:ext cx="7162800" cy="830968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12" tIns="45706" rIns="91412" bIns="4570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smtClean="0">
                <a:solidFill>
                  <a:srgbClr val="000000"/>
                </a:solidFill>
                <a:latin typeface=".VnTime" pitchFamily="34" charset="0"/>
              </a:rPr>
              <a:t>D.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tri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55" name="Rectangle 35"/>
          <p:cNvSpPr>
            <a:spLocks noChangeArrowheads="1"/>
          </p:cNvSpPr>
          <p:nvPr/>
        </p:nvSpPr>
        <p:spPr bwMode="auto">
          <a:xfrm>
            <a:off x="914400" y="4038608"/>
            <a:ext cx="7239000" cy="830263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12" tIns="45706" rIns="91412" bIns="4570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Bộc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lộ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endParaRPr lang="en-US" altLang="en-US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56" name="Rectangle 36"/>
          <p:cNvSpPr>
            <a:spLocks noChangeArrowheads="1"/>
          </p:cNvSpPr>
          <p:nvPr/>
        </p:nvSpPr>
        <p:spPr bwMode="auto">
          <a:xfrm>
            <a:off x="914400" y="2971807"/>
            <a:ext cx="7162800" cy="830968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12" tIns="45706" rIns="91412" bIns="4570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smtClean="0">
                <a:solidFill>
                  <a:srgbClr val="000000"/>
                </a:solidFill>
                <a:latin typeface=".VnTime" pitchFamily="34" charset="0"/>
              </a:rPr>
              <a:t>B.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en-US" sz="2400" dirty="0" smtClean="0">
                <a:solidFill>
                  <a:srgbClr val="000000"/>
                </a:solidFill>
                <a:latin typeface=".VnTime" pitchFamily="34" charset="0"/>
              </a:rPr>
              <a:t>.</a:t>
            </a:r>
          </a:p>
        </p:txBody>
      </p:sp>
      <p:sp>
        <p:nvSpPr>
          <p:cNvPr id="14357" name="Rectangle 37"/>
          <p:cNvSpPr>
            <a:spLocks noChangeArrowheads="1"/>
          </p:cNvSpPr>
          <p:nvPr/>
        </p:nvSpPr>
        <p:spPr bwMode="auto">
          <a:xfrm>
            <a:off x="923924" y="1891517"/>
            <a:ext cx="7229475" cy="830968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12" tIns="45706" rIns="91412" bIns="4570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A. Nhằm tái hiện con người và sự vật một cách sinh động, thuyết phục.</a:t>
            </a:r>
          </a:p>
        </p:txBody>
      </p:sp>
      <p:sp>
        <p:nvSpPr>
          <p:cNvPr id="14358" name="Text Box 38"/>
          <p:cNvSpPr txBox="1">
            <a:spLocks noChangeArrowheads="1"/>
          </p:cNvSpPr>
          <p:nvPr/>
        </p:nvSpPr>
        <p:spPr bwMode="auto">
          <a:xfrm>
            <a:off x="457200" y="1219204"/>
            <a:ext cx="8229600" cy="46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2" tIns="45706" rIns="91412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altLang="en-US" sz="2400" b="1" u="sng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24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alt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tin:</a:t>
            </a:r>
          </a:p>
        </p:txBody>
      </p:sp>
    </p:spTree>
    <p:extLst>
      <p:ext uri="{BB962C8B-B14F-4D97-AF65-F5344CB8AC3E}">
        <p14:creationId xmlns:p14="http://schemas.microsoft.com/office/powerpoint/2010/main" val="11453003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127125" y="5675320"/>
            <a:ext cx="184674" cy="400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2" tIns="45706" rIns="91412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2000" smtClean="0">
              <a:solidFill>
                <a:srgbClr val="00000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/>
            </a:extLst>
          </p:cNvPr>
          <p:cNvSpPr/>
          <p:nvPr/>
        </p:nvSpPr>
        <p:spPr>
          <a:xfrm>
            <a:off x="683455" y="204236"/>
            <a:ext cx="7848600" cy="646303"/>
          </a:xfrm>
          <a:prstGeom prst="rect">
            <a:avLst/>
          </a:prstGeom>
          <a:noFill/>
        </p:spPr>
        <p:txBody>
          <a:bodyPr lIns="91412" tIns="45706" rIns="91412" bIns="45706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600" b="1" dirty="0">
                <a:ln w="11430"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TẬP TRẮC NGHIỆM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81000" y="2057400"/>
            <a:ext cx="381000" cy="457200"/>
            <a:chOff x="457200" y="2971800"/>
            <a:chExt cx="381000" cy="457200"/>
          </a:xfrm>
        </p:grpSpPr>
        <p:sp>
          <p:nvSpPr>
            <p:cNvPr id="38" name="Rectangle 37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57200" y="3048000"/>
              <a:ext cx="381000" cy="38100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dirty="0">
                  <a:solidFill>
                    <a:srgbClr val="FFFF00"/>
                  </a:solidFill>
                </a:rPr>
                <a:t>A</a:t>
              </a:r>
            </a:p>
          </p:txBody>
        </p:sp>
        <p:sp>
          <p:nvSpPr>
            <p:cNvPr id="39" name="Frame 38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57200" y="2971800"/>
              <a:ext cx="381000" cy="381000"/>
            </a:xfrm>
            <a:prstGeom prst="frame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381000" y="5257800"/>
            <a:ext cx="381000" cy="381000"/>
            <a:chOff x="609600" y="2895600"/>
            <a:chExt cx="381000" cy="381000"/>
          </a:xfrm>
        </p:grpSpPr>
        <p:sp>
          <p:nvSpPr>
            <p:cNvPr id="42" name="Rectangle 41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609600" y="2895600"/>
              <a:ext cx="381000" cy="38100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dirty="0">
                  <a:solidFill>
                    <a:srgbClr val="FFFF00"/>
                  </a:solidFill>
                </a:rPr>
                <a:t>D</a:t>
              </a:r>
            </a:p>
          </p:txBody>
        </p:sp>
        <p:sp>
          <p:nvSpPr>
            <p:cNvPr id="43" name="Frame 42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609600" y="2895600"/>
              <a:ext cx="381000" cy="381000"/>
            </a:xfrm>
            <a:prstGeom prst="frame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381000" y="4343400"/>
            <a:ext cx="381000" cy="381000"/>
            <a:chOff x="457200" y="2971800"/>
            <a:chExt cx="381000" cy="381000"/>
          </a:xfrm>
        </p:grpSpPr>
        <p:sp>
          <p:nvSpPr>
            <p:cNvPr id="46" name="Rectangle 45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57200" y="2971800"/>
              <a:ext cx="381000" cy="38100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dirty="0">
                  <a:solidFill>
                    <a:srgbClr val="FFFF00"/>
                  </a:solidFill>
                </a:rPr>
                <a:t>C</a:t>
              </a:r>
            </a:p>
          </p:txBody>
        </p:sp>
        <p:sp>
          <p:nvSpPr>
            <p:cNvPr id="47" name="Frame 46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57200" y="2971800"/>
              <a:ext cx="381000" cy="381000"/>
            </a:xfrm>
            <a:prstGeom prst="frame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381000" y="3276600"/>
            <a:ext cx="381000" cy="381000"/>
            <a:chOff x="457200" y="2971800"/>
            <a:chExt cx="381000" cy="381000"/>
          </a:xfrm>
        </p:grpSpPr>
        <p:sp>
          <p:nvSpPr>
            <p:cNvPr id="50" name="Rectangle 49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57200" y="2971800"/>
              <a:ext cx="381000" cy="38100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dirty="0">
                  <a:solidFill>
                    <a:srgbClr val="FFFF00"/>
                  </a:solidFill>
                </a:rPr>
                <a:t>B</a:t>
              </a:r>
            </a:p>
          </p:txBody>
        </p:sp>
        <p:sp>
          <p:nvSpPr>
            <p:cNvPr id="51" name="Frame 50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57200" y="2971800"/>
              <a:ext cx="381000" cy="381000"/>
            </a:xfrm>
            <a:prstGeom prst="frame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53" name="Oval 52">
            <a:extLst>
              <a:ext uri="{FF2B5EF4-FFF2-40B4-BE49-F238E27FC236}"/>
            </a:extLst>
          </p:cNvPr>
          <p:cNvSpPr/>
          <p:nvPr/>
        </p:nvSpPr>
        <p:spPr>
          <a:xfrm>
            <a:off x="304800" y="3162300"/>
            <a:ext cx="5334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06" rIns="91412" bIns="45706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9058" name="Rectangle 34"/>
          <p:cNvSpPr>
            <a:spLocks noChangeArrowheads="1"/>
          </p:cNvSpPr>
          <p:nvPr/>
        </p:nvSpPr>
        <p:spPr bwMode="auto">
          <a:xfrm>
            <a:off x="914401" y="5181600"/>
            <a:ext cx="7753351" cy="830968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12" tIns="45706" rIns="91412" bIns="45706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en-US" sz="2400" dirty="0" smtClean="0">
                <a:solidFill>
                  <a:srgbClr val="000000"/>
                </a:solidFill>
                <a:latin typeface=".VnTime" pitchFamily="34" charset="0"/>
              </a:rPr>
              <a:t>D.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Đem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lại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cho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con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người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những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tri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thức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tiêu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biểu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nhất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để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con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người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hiểu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biết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bộc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lộ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suy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nghĩ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cảm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xúc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về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chúng</a:t>
            </a:r>
            <a:r>
              <a:rPr lang="en-US" altLang="en-US" sz="2400" dirty="0" smtClean="0">
                <a:solidFill>
                  <a:srgbClr val="000000"/>
                </a:solidFill>
                <a:latin typeface=".VnTime" pitchFamily="34" charset="0"/>
              </a:rPr>
              <a:t> </a:t>
            </a:r>
            <a:endParaRPr lang="en-US" sz="20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4355" name="Rectangle 35"/>
          <p:cNvSpPr>
            <a:spLocks noChangeArrowheads="1"/>
          </p:cNvSpPr>
          <p:nvPr/>
        </p:nvSpPr>
        <p:spPr bwMode="auto">
          <a:xfrm>
            <a:off x="914400" y="4114800"/>
            <a:ext cx="7753350" cy="830968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12" tIns="45706" rIns="91412" bIns="45706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Đem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lại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cho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con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người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những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tri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thức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mới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lạ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để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con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người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phát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hiện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ra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cái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hay,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cái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đẹp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những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tri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thức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đó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en-US" sz="20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4356" name="Rectangle 36"/>
          <p:cNvSpPr>
            <a:spLocks noChangeArrowheads="1"/>
          </p:cNvSpPr>
          <p:nvPr/>
        </p:nvSpPr>
        <p:spPr bwMode="auto">
          <a:xfrm>
            <a:off x="914401" y="3055232"/>
            <a:ext cx="7753351" cy="830968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12" tIns="45706" rIns="91412" bIns="45706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en-US" sz="2400" dirty="0" smtClean="0">
                <a:solidFill>
                  <a:srgbClr val="000000"/>
                </a:solidFill>
                <a:latin typeface=".VnTime" pitchFamily="34" charset="0"/>
              </a:rPr>
              <a:t>B.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Đem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lại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cho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con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người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những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tri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thức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chính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xác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khách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quan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về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sự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vật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hiện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tượng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để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thái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độ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hành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động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đúng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đắn</a:t>
            </a:r>
            <a:endParaRPr lang="en-US" sz="20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4357" name="Rectangle 37"/>
          <p:cNvSpPr>
            <a:spLocks noChangeArrowheads="1"/>
          </p:cNvSpPr>
          <p:nvPr/>
        </p:nvSpPr>
        <p:spPr bwMode="auto">
          <a:xfrm>
            <a:off x="923925" y="1619100"/>
            <a:ext cx="7743826" cy="1200300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12" tIns="45706" rIns="91412" bIns="45706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Đem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lại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cho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con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người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những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tri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thức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mà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con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người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chưa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từng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biết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đến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để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hiểu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biết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từ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đó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thái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độ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hành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động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đúng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đắn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en-US" sz="20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4358" name="Text Box 38"/>
          <p:cNvSpPr txBox="1">
            <a:spLocks noChangeArrowheads="1"/>
          </p:cNvSpPr>
          <p:nvPr/>
        </p:nvSpPr>
        <p:spPr bwMode="auto">
          <a:xfrm>
            <a:off x="438150" y="988385"/>
            <a:ext cx="8229600" cy="46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2" tIns="45706" rIns="91412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Aft>
                <a:spcPts val="0"/>
              </a:spcAft>
            </a:pP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altLang="en-US" sz="2400" b="1" u="sng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24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400" b="1" i="1" dirty="0" err="1" smtClean="0">
                <a:latin typeface="Times New Roman"/>
                <a:ea typeface="Times New Roman"/>
                <a:cs typeface="Times New Roman"/>
              </a:rPr>
              <a:t>Mục</a:t>
            </a:r>
            <a:r>
              <a:rPr lang="en-US" sz="2400" b="1" i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b="1" i="1" dirty="0" err="1" smtClean="0">
                <a:latin typeface="Times New Roman"/>
                <a:ea typeface="Times New Roman"/>
                <a:cs typeface="Times New Roman"/>
              </a:rPr>
              <a:t>đích</a:t>
            </a:r>
            <a:r>
              <a:rPr lang="en-US" sz="2400" b="1" i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b="1" i="1" dirty="0" err="1" smtClean="0">
                <a:latin typeface="Times New Roman"/>
                <a:ea typeface="Times New Roman"/>
                <a:cs typeface="Times New Roman"/>
              </a:rPr>
              <a:t>của</a:t>
            </a:r>
            <a:r>
              <a:rPr lang="en-US" sz="2400" b="1" i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b="1" i="1" dirty="0" err="1" smtClean="0">
                <a:latin typeface="Times New Roman"/>
                <a:ea typeface="Times New Roman"/>
                <a:cs typeface="Times New Roman"/>
              </a:rPr>
              <a:t>văn</a:t>
            </a:r>
            <a:r>
              <a:rPr lang="en-US" sz="2400" b="1" i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b="1" i="1" dirty="0" err="1" smtClean="0">
                <a:latin typeface="Times New Roman"/>
                <a:ea typeface="Times New Roman"/>
                <a:cs typeface="Times New Roman"/>
              </a:rPr>
              <a:t>bản</a:t>
            </a:r>
            <a:r>
              <a:rPr lang="en-US" sz="2400" b="1" i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b="1" i="1" dirty="0" err="1" smtClean="0">
                <a:latin typeface="Times New Roman"/>
                <a:ea typeface="Times New Roman"/>
                <a:cs typeface="Times New Roman"/>
              </a:rPr>
              <a:t>thông</a:t>
            </a:r>
            <a:r>
              <a:rPr lang="en-US" sz="2400" b="1" i="1" dirty="0" smtClean="0">
                <a:latin typeface="Times New Roman"/>
                <a:ea typeface="Times New Roman"/>
                <a:cs typeface="Times New Roman"/>
              </a:rPr>
              <a:t> tin </a:t>
            </a:r>
            <a:r>
              <a:rPr lang="en-US" sz="2400" b="1" i="1" dirty="0" err="1" smtClean="0">
                <a:latin typeface="Times New Roman"/>
                <a:ea typeface="Times New Roman"/>
                <a:cs typeface="Times New Roman"/>
              </a:rPr>
              <a:t>là</a:t>
            </a:r>
            <a:r>
              <a:rPr lang="en-US" sz="2400" b="1" i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b="1" i="1" dirty="0" err="1" smtClean="0">
                <a:latin typeface="Times New Roman"/>
                <a:ea typeface="Times New Roman"/>
                <a:cs typeface="Times New Roman"/>
              </a:rPr>
              <a:t>gì</a:t>
            </a:r>
            <a:r>
              <a:rPr lang="en-US" sz="2400" b="1" i="1" dirty="0" smtClean="0">
                <a:latin typeface="Times New Roman"/>
                <a:ea typeface="Times New Roman"/>
                <a:cs typeface="Times New Roman"/>
              </a:rPr>
              <a:t>?</a:t>
            </a:r>
            <a:endParaRPr lang="en-US" sz="2000" dirty="0" smtClean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226408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127125" y="5675320"/>
            <a:ext cx="184674" cy="400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2" tIns="45706" rIns="91412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2000" smtClean="0">
              <a:solidFill>
                <a:srgbClr val="00000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/>
            </a:extLst>
          </p:cNvPr>
          <p:cNvSpPr/>
          <p:nvPr/>
        </p:nvSpPr>
        <p:spPr>
          <a:xfrm>
            <a:off x="683455" y="204236"/>
            <a:ext cx="7848600" cy="646303"/>
          </a:xfrm>
          <a:prstGeom prst="rect">
            <a:avLst/>
          </a:prstGeom>
          <a:noFill/>
        </p:spPr>
        <p:txBody>
          <a:bodyPr lIns="91412" tIns="45706" rIns="91412" bIns="45706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600" b="1" dirty="0">
                <a:ln w="11430"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TẬP TRẮC NGHIỆM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81000" y="1600200"/>
            <a:ext cx="381000" cy="457200"/>
            <a:chOff x="457200" y="2971800"/>
            <a:chExt cx="381000" cy="457200"/>
          </a:xfrm>
        </p:grpSpPr>
        <p:sp>
          <p:nvSpPr>
            <p:cNvPr id="38" name="Rectangle 37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57200" y="3048000"/>
              <a:ext cx="381000" cy="38100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dirty="0">
                  <a:solidFill>
                    <a:srgbClr val="FFFF00"/>
                  </a:solidFill>
                </a:rPr>
                <a:t>A</a:t>
              </a:r>
            </a:p>
          </p:txBody>
        </p:sp>
        <p:sp>
          <p:nvSpPr>
            <p:cNvPr id="39" name="Frame 38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57200" y="2971800"/>
              <a:ext cx="381000" cy="381000"/>
            </a:xfrm>
            <a:prstGeom prst="frame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381000" y="4419600"/>
            <a:ext cx="381000" cy="381000"/>
            <a:chOff x="609600" y="2895600"/>
            <a:chExt cx="381000" cy="381000"/>
          </a:xfrm>
        </p:grpSpPr>
        <p:sp>
          <p:nvSpPr>
            <p:cNvPr id="42" name="Rectangle 41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609600" y="2895600"/>
              <a:ext cx="381000" cy="38100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dirty="0">
                  <a:solidFill>
                    <a:srgbClr val="FFFF00"/>
                  </a:solidFill>
                </a:rPr>
                <a:t>D</a:t>
              </a:r>
            </a:p>
          </p:txBody>
        </p:sp>
        <p:sp>
          <p:nvSpPr>
            <p:cNvPr id="43" name="Frame 42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609600" y="2895600"/>
              <a:ext cx="381000" cy="381000"/>
            </a:xfrm>
            <a:prstGeom prst="frame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350080" y="3581400"/>
            <a:ext cx="381000" cy="381000"/>
            <a:chOff x="457200" y="2971800"/>
            <a:chExt cx="381000" cy="381000"/>
          </a:xfrm>
        </p:grpSpPr>
        <p:sp>
          <p:nvSpPr>
            <p:cNvPr id="46" name="Rectangle 45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57200" y="2971800"/>
              <a:ext cx="381000" cy="38100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dirty="0">
                  <a:solidFill>
                    <a:srgbClr val="FFFF00"/>
                  </a:solidFill>
                </a:rPr>
                <a:t>C</a:t>
              </a:r>
            </a:p>
          </p:txBody>
        </p:sp>
        <p:sp>
          <p:nvSpPr>
            <p:cNvPr id="47" name="Frame 46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57200" y="2971800"/>
              <a:ext cx="381000" cy="381000"/>
            </a:xfrm>
            <a:prstGeom prst="frame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381000" y="2667000"/>
            <a:ext cx="381000" cy="381000"/>
            <a:chOff x="457200" y="2743200"/>
            <a:chExt cx="381000" cy="381000"/>
          </a:xfrm>
        </p:grpSpPr>
        <p:sp>
          <p:nvSpPr>
            <p:cNvPr id="50" name="Rectangle 49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57200" y="2743200"/>
              <a:ext cx="381000" cy="38100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dirty="0">
                  <a:solidFill>
                    <a:srgbClr val="FFFF00"/>
                  </a:solidFill>
                </a:rPr>
                <a:t>B</a:t>
              </a:r>
            </a:p>
          </p:txBody>
        </p:sp>
        <p:sp>
          <p:nvSpPr>
            <p:cNvPr id="51" name="Frame 50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57200" y="2743200"/>
              <a:ext cx="381000" cy="381000"/>
            </a:xfrm>
            <a:prstGeom prst="frame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53" name="Oval 52">
            <a:extLst>
              <a:ext uri="{FF2B5EF4-FFF2-40B4-BE49-F238E27FC236}"/>
            </a:extLst>
          </p:cNvPr>
          <p:cNvSpPr/>
          <p:nvPr/>
        </p:nvSpPr>
        <p:spPr>
          <a:xfrm>
            <a:off x="273880" y="3467100"/>
            <a:ext cx="5334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06" rIns="91412" bIns="45706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9058" name="Rectangle 34"/>
          <p:cNvSpPr>
            <a:spLocks noChangeArrowheads="1"/>
          </p:cNvSpPr>
          <p:nvPr/>
        </p:nvSpPr>
        <p:spPr bwMode="auto">
          <a:xfrm>
            <a:off x="923924" y="4343404"/>
            <a:ext cx="6391275" cy="568397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12" tIns="45706" rIns="91412" bIns="45706">
            <a:spAutoFit/>
          </a:bodyPr>
          <a:lstStyle/>
          <a:p>
            <a:pPr algn="just">
              <a:lnSpc>
                <a:spcPts val="1800"/>
              </a:lnSpc>
              <a:spcAft>
                <a:spcPts val="0"/>
              </a:spcAft>
            </a:pPr>
            <a:endParaRPr lang="en-US" sz="24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D. </a:t>
            </a:r>
            <a:r>
              <a:rPr lang="en-US" sz="24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Có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tính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cá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thể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giàu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hình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ảnh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</p:txBody>
      </p:sp>
      <p:sp>
        <p:nvSpPr>
          <p:cNvPr id="14355" name="Rectangle 35"/>
          <p:cNvSpPr>
            <a:spLocks noChangeArrowheads="1"/>
          </p:cNvSpPr>
          <p:nvPr/>
        </p:nvSpPr>
        <p:spPr bwMode="auto">
          <a:xfrm>
            <a:off x="914399" y="3418715"/>
            <a:ext cx="6400800" cy="553970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12" tIns="45706" rIns="91412" bIns="45706">
            <a:spAutoFit/>
          </a:bodyPr>
          <a:lstStyle/>
          <a:p>
            <a:pPr algn="just">
              <a:lnSpc>
                <a:spcPts val="1800"/>
              </a:lnSpc>
              <a:spcAft>
                <a:spcPts val="0"/>
              </a:spcAft>
            </a:pPr>
            <a:endParaRPr lang="en-US" sz="2400" b="1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C.Có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tính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chính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xác,cô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đọng,chặt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chẽ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sinh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động</a:t>
            </a:r>
            <a:endParaRPr lang="en-US" sz="24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4356" name="Rectangle 36"/>
          <p:cNvSpPr>
            <a:spLocks noChangeArrowheads="1"/>
          </p:cNvSpPr>
          <p:nvPr/>
        </p:nvSpPr>
        <p:spPr bwMode="auto">
          <a:xfrm>
            <a:off x="914401" y="2548625"/>
            <a:ext cx="5562601" cy="57557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12" tIns="45706" rIns="91412" bIns="45706">
            <a:spAutoFit/>
          </a:bodyPr>
          <a:lstStyle/>
          <a:p>
            <a:pPr algn="just">
              <a:lnSpc>
                <a:spcPts val="1800"/>
              </a:lnSpc>
              <a:spcAft>
                <a:spcPts val="0"/>
              </a:spcAft>
            </a:pPr>
            <a:endParaRPr lang="en-US" altLang="en-US" sz="2400" dirty="0" smtClean="0">
              <a:solidFill>
                <a:srgbClr val="000000"/>
              </a:solidFill>
              <a:latin typeface=".VnTime" pitchFamily="34" charset="0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en-US" altLang="en-US" sz="2400" dirty="0" smtClean="0">
                <a:solidFill>
                  <a:srgbClr val="000000"/>
                </a:solidFill>
                <a:latin typeface=".VnTime" pitchFamily="34" charset="0"/>
              </a:rPr>
              <a:t>B.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tính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đa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nghĩa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giàu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cảm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xúc</a:t>
            </a:r>
            <a:endParaRPr lang="en-US" sz="20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4357" name="Rectangle 37"/>
          <p:cNvSpPr>
            <a:spLocks noChangeArrowheads="1"/>
          </p:cNvSpPr>
          <p:nvPr/>
        </p:nvSpPr>
        <p:spPr bwMode="auto">
          <a:xfrm>
            <a:off x="923925" y="1447803"/>
            <a:ext cx="5553076" cy="806411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12" tIns="45706" rIns="91412" bIns="45706">
            <a:spAutoFit/>
          </a:bodyPr>
          <a:lstStyle/>
          <a:p>
            <a:pPr algn="just">
              <a:lnSpc>
                <a:spcPts val="1800"/>
              </a:lnSpc>
              <a:spcAft>
                <a:spcPts val="0"/>
              </a:spcAft>
            </a:pPr>
            <a:endParaRPr lang="en-US" sz="24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A.Có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tính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hình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tượng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giàu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giá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trị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biểu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cảm</a:t>
            </a:r>
            <a:endParaRPr lang="en-US" sz="24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14358" name="Text Box 38"/>
          <p:cNvSpPr txBox="1">
            <a:spLocks noChangeArrowheads="1"/>
          </p:cNvSpPr>
          <p:nvPr/>
        </p:nvSpPr>
        <p:spPr bwMode="auto">
          <a:xfrm>
            <a:off x="438150" y="988384"/>
            <a:ext cx="8229600" cy="32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2" tIns="45706" rIns="91412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altLang="en-US" sz="2400" b="1" u="sng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24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3:</a:t>
            </a:r>
            <a:r>
              <a:rPr lang="en-US" sz="2400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Ngôn </a:t>
            </a:r>
            <a:r>
              <a:rPr lang="en-US" sz="2400" b="1" i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ngữ</a:t>
            </a:r>
            <a:r>
              <a:rPr lang="en-US" sz="2400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của</a:t>
            </a:r>
            <a:r>
              <a:rPr lang="en-US" sz="2400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văn</a:t>
            </a:r>
            <a:r>
              <a:rPr lang="en-US" sz="2400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bản</a:t>
            </a:r>
            <a:r>
              <a:rPr lang="en-US" sz="2400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thông</a:t>
            </a:r>
            <a:r>
              <a:rPr lang="en-US" sz="2400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tin </a:t>
            </a:r>
            <a:r>
              <a:rPr lang="en-US" sz="2400" b="1" i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có</a:t>
            </a:r>
            <a:r>
              <a:rPr lang="en-US" sz="2400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đặc</a:t>
            </a:r>
            <a:r>
              <a:rPr lang="en-US" sz="2400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điểm</a:t>
            </a:r>
            <a:r>
              <a:rPr lang="en-US" sz="2400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gì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en-US" sz="20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571001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228604"/>
            <a:ext cx="883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  <a:tabLst>
                <a:tab pos="1714500" algn="l"/>
              </a:tabLst>
            </a:pPr>
            <a:r>
              <a:rPr lang="en-US" sz="2400" b="1" u="sng" dirty="0" err="1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Bài</a:t>
            </a:r>
            <a:r>
              <a:rPr lang="en-US" sz="2400" b="1" u="sng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1: </a:t>
            </a:r>
            <a:r>
              <a:rPr lang="en-US" sz="2400" dirty="0" err="1" smtClean="0">
                <a:latin typeface="Times New Roman"/>
                <a:ea typeface="Calibri"/>
                <a:cs typeface="Times New Roman"/>
              </a:rPr>
              <a:t>Em</a:t>
            </a:r>
            <a:r>
              <a:rPr lang="en-US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hãy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chia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sẻ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với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các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bạn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một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thông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tin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nào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đó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liên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quan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đến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Bác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Hồ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và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quá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trình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thành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lập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nước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mà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em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ea typeface="Calibri"/>
                <a:cs typeface="Times New Roman"/>
              </a:rPr>
              <a:t>biết</a:t>
            </a:r>
            <a:endParaRPr lang="en-US" sz="20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AutoShape 6" descr="Lễ hội Cầu Ngư – nét đẹp văn hóa tâm linh của cư dân vùng biể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114425"/>
            <a:ext cx="3552825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962525" y="3429000"/>
            <a:ext cx="41433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Ái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XVIII </a:t>
            </a:r>
            <a:endParaRPr lang="en-US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Đảng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Tous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endParaRPr lang="en-US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12-1920.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14426"/>
            <a:ext cx="3962400" cy="2314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8675" y="3429000"/>
            <a:ext cx="358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Bến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cảng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Rồng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352330"/>
            <a:ext cx="4114800" cy="2277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267200"/>
            <a:ext cx="390525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335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38862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81000"/>
            <a:ext cx="4048125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19200" y="4001869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err="1">
                <a:latin typeface="Times New Roman"/>
                <a:ea typeface="Times New Roman"/>
              </a:rPr>
              <a:t>Sự</a:t>
            </a:r>
            <a:r>
              <a:rPr lang="en-US" b="1" i="1" dirty="0">
                <a:latin typeface="Times New Roman"/>
                <a:ea typeface="Times New Roman"/>
              </a:rPr>
              <a:t> </a:t>
            </a:r>
            <a:r>
              <a:rPr lang="en-US" b="1" i="1" dirty="0" err="1">
                <a:latin typeface="Times New Roman"/>
                <a:ea typeface="Times New Roman"/>
              </a:rPr>
              <a:t>kiện</a:t>
            </a:r>
            <a:r>
              <a:rPr lang="en-US" b="1" i="1" dirty="0">
                <a:latin typeface="Times New Roman"/>
                <a:ea typeface="Times New Roman"/>
              </a:rPr>
              <a:t> </a:t>
            </a:r>
            <a:r>
              <a:rPr lang="en-US" b="1" i="1" dirty="0" err="1">
                <a:latin typeface="Times New Roman"/>
                <a:ea typeface="Times New Roman"/>
              </a:rPr>
              <a:t>thành</a:t>
            </a:r>
            <a:r>
              <a:rPr lang="en-US" b="1" i="1" dirty="0">
                <a:latin typeface="Times New Roman"/>
                <a:ea typeface="Times New Roman"/>
              </a:rPr>
              <a:t> </a:t>
            </a:r>
            <a:r>
              <a:rPr lang="en-US" b="1" i="1" dirty="0" err="1">
                <a:latin typeface="Times New Roman"/>
                <a:ea typeface="Times New Roman"/>
              </a:rPr>
              <a:t>lập</a:t>
            </a:r>
            <a:r>
              <a:rPr lang="en-US" b="1" i="1" dirty="0">
                <a:latin typeface="Times New Roman"/>
                <a:ea typeface="Times New Roman"/>
              </a:rPr>
              <a:t> </a:t>
            </a:r>
            <a:r>
              <a:rPr lang="en-US" b="1" i="1" dirty="0" err="1">
                <a:latin typeface="Times New Roman"/>
                <a:ea typeface="Times New Roman"/>
              </a:rPr>
              <a:t>đội</a:t>
            </a:r>
            <a:r>
              <a:rPr lang="en-US" b="1" i="1" dirty="0">
                <a:latin typeface="Times New Roman"/>
                <a:ea typeface="Times New Roman"/>
              </a:rPr>
              <a:t> </a:t>
            </a:r>
            <a:r>
              <a:rPr lang="en-US" b="1" i="1" dirty="0" err="1">
                <a:latin typeface="Times New Roman"/>
                <a:ea typeface="Times New Roman"/>
              </a:rPr>
              <a:t>Việt</a:t>
            </a:r>
            <a:r>
              <a:rPr lang="en-US" b="1" i="1" dirty="0">
                <a:latin typeface="Times New Roman"/>
                <a:ea typeface="Times New Roman"/>
              </a:rPr>
              <a:t> Nam </a:t>
            </a:r>
            <a:r>
              <a:rPr lang="en-US" b="1" i="1" dirty="0" err="1">
                <a:latin typeface="Times New Roman"/>
                <a:ea typeface="Times New Roman"/>
              </a:rPr>
              <a:t>tuyên</a:t>
            </a:r>
            <a:r>
              <a:rPr lang="en-US" b="1" i="1" dirty="0">
                <a:latin typeface="Times New Roman"/>
                <a:ea typeface="Times New Roman"/>
              </a:rPr>
              <a:t> </a:t>
            </a:r>
            <a:r>
              <a:rPr lang="en-US" b="1" i="1" dirty="0" err="1" smtClean="0">
                <a:latin typeface="Times New Roman"/>
                <a:ea typeface="Times New Roman"/>
              </a:rPr>
              <a:t>truyền</a:t>
            </a:r>
            <a:endParaRPr lang="en-US" b="1" i="1" dirty="0" smtClean="0">
              <a:latin typeface="Times New Roman"/>
              <a:ea typeface="Times New Roman"/>
            </a:endParaRPr>
          </a:p>
          <a:p>
            <a:pPr algn="ctr"/>
            <a:r>
              <a:rPr lang="en-US" b="1" i="1" dirty="0" smtClean="0">
                <a:latin typeface="Times New Roman"/>
                <a:ea typeface="Times New Roman"/>
              </a:rPr>
              <a:t> </a:t>
            </a:r>
            <a:r>
              <a:rPr lang="en-US" b="1" i="1" dirty="0" err="1">
                <a:latin typeface="Times New Roman"/>
                <a:ea typeface="Times New Roman"/>
              </a:rPr>
              <a:t>giải</a:t>
            </a:r>
            <a:r>
              <a:rPr lang="en-US" b="1" i="1" dirty="0">
                <a:latin typeface="Times New Roman"/>
                <a:ea typeface="Times New Roman"/>
              </a:rPr>
              <a:t> </a:t>
            </a:r>
            <a:r>
              <a:rPr lang="en-US" b="1" i="1" dirty="0" err="1">
                <a:latin typeface="Times New Roman"/>
                <a:ea typeface="Times New Roman"/>
              </a:rPr>
              <a:t>phóng</a:t>
            </a:r>
            <a:r>
              <a:rPr lang="en-US" b="1" i="1" dirty="0">
                <a:latin typeface="Times New Roman"/>
                <a:ea typeface="Times New Roman"/>
              </a:rPr>
              <a:t> </a:t>
            </a:r>
            <a:r>
              <a:rPr lang="en-US" b="1" i="1" dirty="0" err="1">
                <a:latin typeface="Times New Roman"/>
                <a:ea typeface="Times New Roman"/>
              </a:rPr>
              <a:t>quân</a:t>
            </a:r>
            <a:r>
              <a:rPr lang="en-US" sz="1200" b="1" i="1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Times New Roman"/>
                <a:ea typeface="Calibri"/>
              </a:rPr>
              <a:t>Ngày</a:t>
            </a:r>
            <a:r>
              <a:rPr lang="en-US" b="1" i="1" dirty="0">
                <a:solidFill>
                  <a:srgbClr val="000000"/>
                </a:solidFill>
                <a:latin typeface="Times New Roman"/>
                <a:ea typeface="Calibri"/>
              </a:rPr>
              <a:t> 22/12/1944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99288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228604"/>
            <a:ext cx="883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  <a:tabLst>
                <a:tab pos="1714500" algn="l"/>
              </a:tabLst>
            </a:pPr>
            <a:r>
              <a:rPr lang="en-US" sz="2400" b="1" u="sng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Bài</a:t>
            </a:r>
            <a:r>
              <a:rPr lang="en-US" sz="2400" b="1" u="sng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b="1" u="sng" dirty="0">
                <a:latin typeface="Times New Roman" pitchFamily="18" charset="0"/>
                <a:ea typeface="Calibri"/>
                <a:cs typeface="Times New Roman" pitchFamily="18" charset="0"/>
              </a:rPr>
              <a:t>2</a:t>
            </a:r>
            <a:r>
              <a:rPr lang="en-US" sz="2400" b="1" u="sng" dirty="0" smtClean="0">
                <a:latin typeface="Times New Roman" pitchFamily="18" charset="0"/>
                <a:ea typeface="Calibri"/>
                <a:cs typeface="Times New Roman" pitchFamily="18" charset="0"/>
              </a:rPr>
              <a:t>:</a:t>
            </a:r>
            <a:r>
              <a:rPr lang="en-US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Ở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địa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phương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hoặc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ở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trường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mọi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thường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nhắc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đến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kiện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nào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đã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diễn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ra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?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Hãy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chọn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kiện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mà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nhiều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quan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tâm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thuật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lại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kiện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đó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r>
              <a:rPr lang="en-US" sz="2400" b="1" i="1" dirty="0"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endParaRPr lang="en-US" sz="24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81204"/>
            <a:ext cx="2438400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Miếu Tiên Cô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981203"/>
            <a:ext cx="26670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Lễ hội Cầu Ngư – nét đẹp văn hóa tâm linh của cư dân vùng biể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981199"/>
            <a:ext cx="272415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114800"/>
            <a:ext cx="25527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 descr="D:\Desktop\z2582653038652_a0edc79943759c0fab17d1ff358718e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114800"/>
            <a:ext cx="25146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D:\Desktop\z2582668880212_97109f238d5c5ddf9668445be09d938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77" y="4114800"/>
            <a:ext cx="279082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10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1583167" y="990535"/>
            <a:ext cx="6534602" cy="4724473"/>
            <a:chOff x="1536" y="1056"/>
            <a:chExt cx="2736" cy="2880"/>
          </a:xfrm>
        </p:grpSpPr>
        <p:sp>
          <p:nvSpPr>
            <p:cNvPr id="6" name="Oval 32"/>
            <p:cNvSpPr>
              <a:spLocks noChangeArrowheads="1"/>
            </p:cNvSpPr>
            <p:nvPr/>
          </p:nvSpPr>
          <p:spPr bwMode="auto">
            <a:xfrm>
              <a:off x="2640" y="2304"/>
              <a:ext cx="1536" cy="1536"/>
            </a:xfrm>
            <a:prstGeom prst="ellipse">
              <a:avLst/>
            </a:prstGeom>
            <a:solidFill>
              <a:srgbClr val="66FF3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4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" name="Oval 33"/>
            <p:cNvSpPr>
              <a:spLocks noChangeArrowheads="1"/>
            </p:cNvSpPr>
            <p:nvPr/>
          </p:nvSpPr>
          <p:spPr bwMode="auto">
            <a:xfrm>
              <a:off x="2736" y="1152"/>
              <a:ext cx="1536" cy="1536"/>
            </a:xfrm>
            <a:prstGeom prst="ellipse">
              <a:avLst/>
            </a:prstGeom>
            <a:solidFill>
              <a:srgbClr val="FF99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4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Oval 34"/>
            <p:cNvSpPr>
              <a:spLocks noChangeArrowheads="1"/>
            </p:cNvSpPr>
            <p:nvPr/>
          </p:nvSpPr>
          <p:spPr bwMode="auto">
            <a:xfrm>
              <a:off x="1536" y="1056"/>
              <a:ext cx="1536" cy="1536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4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" name="Oval 35"/>
            <p:cNvSpPr>
              <a:spLocks noChangeArrowheads="1"/>
            </p:cNvSpPr>
            <p:nvPr/>
          </p:nvSpPr>
          <p:spPr bwMode="auto">
            <a:xfrm>
              <a:off x="1536" y="2400"/>
              <a:ext cx="1536" cy="1536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4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Text Box 36" descr="Water lilies"/>
            <p:cNvSpPr txBox="1">
              <a:spLocks noChangeArrowheads="1"/>
            </p:cNvSpPr>
            <p:nvPr/>
          </p:nvSpPr>
          <p:spPr bwMode="auto">
            <a:xfrm rot="19774264">
              <a:off x="1802" y="1496"/>
              <a:ext cx="830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.VnArial Narrow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 Narrow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 Narrow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 Narrow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 Narrow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Nghị</a:t>
              </a: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luận</a:t>
              </a:r>
              <a:endPara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 Box 37" descr="Water lilies"/>
            <p:cNvSpPr txBox="1">
              <a:spLocks noChangeArrowheads="1"/>
            </p:cNvSpPr>
            <p:nvPr/>
          </p:nvSpPr>
          <p:spPr bwMode="auto">
            <a:xfrm rot="1507669">
              <a:off x="1879" y="2941"/>
              <a:ext cx="625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.VnArial Narrow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 Narrow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 Narrow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 Narrow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 Narrow" pitchFamily="34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Tự</a:t>
              </a: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sự</a:t>
              </a:r>
              <a:endPara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 Box 38" descr="Water lilies"/>
            <p:cNvSpPr txBox="1">
              <a:spLocks noChangeArrowheads="1"/>
            </p:cNvSpPr>
            <p:nvPr/>
          </p:nvSpPr>
          <p:spPr bwMode="auto">
            <a:xfrm rot="1236582">
              <a:off x="3208" y="1637"/>
              <a:ext cx="816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.VnArial Narrow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 Narrow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 Narrow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 Narrow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 Narrow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Biểu</a:t>
              </a: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cảm</a:t>
              </a:r>
              <a:endPara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 Box 39" descr="Water lilies"/>
            <p:cNvSpPr txBox="1">
              <a:spLocks noChangeArrowheads="1"/>
            </p:cNvSpPr>
            <p:nvPr/>
          </p:nvSpPr>
          <p:spPr bwMode="auto">
            <a:xfrm rot="19092929">
              <a:off x="3279" y="2941"/>
              <a:ext cx="767" cy="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.VnArial Narrow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 Narrow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 Narrow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 Narrow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 Narrow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Miêu</a:t>
              </a: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tả</a:t>
              </a:r>
              <a:endPara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Group 43"/>
          <p:cNvGrpSpPr>
            <a:grpSpLocks/>
          </p:cNvGrpSpPr>
          <p:nvPr/>
        </p:nvGrpSpPr>
        <p:grpSpPr bwMode="auto">
          <a:xfrm>
            <a:off x="3233287" y="1933505"/>
            <a:ext cx="3193688" cy="2486029"/>
            <a:chOff x="3312" y="2016"/>
            <a:chExt cx="1152" cy="1152"/>
          </a:xfrm>
        </p:grpSpPr>
        <p:sp>
          <p:nvSpPr>
            <p:cNvPr id="15" name="Oval 41"/>
            <p:cNvSpPr>
              <a:spLocks noChangeArrowheads="1"/>
            </p:cNvSpPr>
            <p:nvPr/>
          </p:nvSpPr>
          <p:spPr bwMode="auto">
            <a:xfrm>
              <a:off x="3312" y="2016"/>
              <a:ext cx="1152" cy="1152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4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.VnExoticH" pitchFamily="34" charset="0"/>
              </a:endParaRPr>
            </a:p>
          </p:txBody>
        </p:sp>
        <p:sp>
          <p:nvSpPr>
            <p:cNvPr id="16" name="Text Box 42" descr="Water lilies"/>
            <p:cNvSpPr txBox="1">
              <a:spLocks noChangeArrowheads="1"/>
            </p:cNvSpPr>
            <p:nvPr/>
          </p:nvSpPr>
          <p:spPr bwMode="auto">
            <a:xfrm>
              <a:off x="3456" y="2448"/>
              <a:ext cx="960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.VnArial Narrow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 Narrow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 Narrow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 Narrow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 Narrow" pitchFamily="34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Thông</a:t>
              </a: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tin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92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450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244" name="AutoShape 68"/>
          <p:cNvSpPr>
            <a:spLocks noChangeArrowheads="1"/>
          </p:cNvSpPr>
          <p:nvPr/>
        </p:nvSpPr>
        <p:spPr bwMode="auto">
          <a:xfrm>
            <a:off x="76200" y="1219200"/>
            <a:ext cx="1828800" cy="5257800"/>
          </a:xfrm>
          <a:prstGeom prst="flowChartProcess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400" smtClean="0">
              <a:solidFill>
                <a:srgbClr val="0066FF"/>
              </a:solidFill>
            </a:endParaRPr>
          </a:p>
        </p:txBody>
      </p:sp>
      <p:sp>
        <p:nvSpPr>
          <p:cNvPr id="306254" name="WordArt 78"/>
          <p:cNvSpPr>
            <a:spLocks noChangeArrowheads="1" noChangeShapeType="1" noTextEdit="1"/>
          </p:cNvSpPr>
          <p:nvPr/>
        </p:nvSpPr>
        <p:spPr bwMode="auto">
          <a:xfrm>
            <a:off x="228600" y="1752600"/>
            <a:ext cx="1524000" cy="419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DỰ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ÁN</a:t>
            </a:r>
          </a:p>
        </p:txBody>
      </p:sp>
      <p:sp>
        <p:nvSpPr>
          <p:cNvPr id="306245" name="AutoShape 69"/>
          <p:cNvSpPr>
            <a:spLocks noChangeArrowheads="1"/>
          </p:cNvSpPr>
          <p:nvPr/>
        </p:nvSpPr>
        <p:spPr bwMode="auto">
          <a:xfrm>
            <a:off x="1905000" y="1143000"/>
            <a:ext cx="2057400" cy="1219200"/>
          </a:xfrm>
          <a:prstGeom prst="flowChartDecision">
            <a:avLst/>
          </a:prstGeom>
          <a:gradFill rotWithShape="1">
            <a:gsLst>
              <a:gs pos="0">
                <a:srgbClr val="FFFFCC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 1</a:t>
            </a:r>
          </a:p>
        </p:txBody>
      </p:sp>
      <p:sp>
        <p:nvSpPr>
          <p:cNvPr id="306247" name="AutoShape 71"/>
          <p:cNvSpPr>
            <a:spLocks noChangeArrowheads="1"/>
          </p:cNvSpPr>
          <p:nvPr/>
        </p:nvSpPr>
        <p:spPr bwMode="auto">
          <a:xfrm>
            <a:off x="1905000" y="2362200"/>
            <a:ext cx="2133600" cy="1524000"/>
          </a:xfrm>
          <a:prstGeom prst="flowChartDecision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</a:rPr>
              <a:t>NHÓM 2</a:t>
            </a:r>
          </a:p>
        </p:txBody>
      </p:sp>
      <p:sp>
        <p:nvSpPr>
          <p:cNvPr id="306249" name="AutoShape 73"/>
          <p:cNvSpPr>
            <a:spLocks noChangeArrowheads="1"/>
          </p:cNvSpPr>
          <p:nvPr/>
        </p:nvSpPr>
        <p:spPr bwMode="auto">
          <a:xfrm>
            <a:off x="1905000" y="3886200"/>
            <a:ext cx="2133600" cy="1371600"/>
          </a:xfrm>
          <a:prstGeom prst="flowChartDecision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</a:rPr>
              <a:t>NHÓM 3</a:t>
            </a:r>
          </a:p>
        </p:txBody>
      </p:sp>
      <p:sp>
        <p:nvSpPr>
          <p:cNvPr id="306252" name="AutoShape 76"/>
          <p:cNvSpPr>
            <a:spLocks noChangeArrowheads="1"/>
          </p:cNvSpPr>
          <p:nvPr/>
        </p:nvSpPr>
        <p:spPr bwMode="auto">
          <a:xfrm>
            <a:off x="1905000" y="5257800"/>
            <a:ext cx="2133600" cy="1295400"/>
          </a:xfrm>
          <a:prstGeom prst="flowChartDecision">
            <a:avLst/>
          </a:prstGeom>
          <a:gradFill rotWithShape="1">
            <a:gsLst>
              <a:gs pos="0">
                <a:srgbClr val="FFFFCC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</a:rPr>
              <a:t>NHÓM 4</a:t>
            </a:r>
          </a:p>
        </p:txBody>
      </p:sp>
      <p:sp>
        <p:nvSpPr>
          <p:cNvPr id="306246" name="AutoShape 70"/>
          <p:cNvSpPr>
            <a:spLocks noChangeArrowheads="1"/>
          </p:cNvSpPr>
          <p:nvPr/>
        </p:nvSpPr>
        <p:spPr bwMode="auto">
          <a:xfrm>
            <a:off x="3962400" y="838200"/>
            <a:ext cx="5181600" cy="15240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chemeClr val="bg1"/>
              </a:gs>
              <a:gs pos="100000">
                <a:srgbClr val="33CCFF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 smtClean="0">
                <a:solidFill>
                  <a:srgbClr val="800000"/>
                </a:solidFill>
                <a:latin typeface="Times New Roman" pitchFamily="18" charset="0"/>
              </a:rPr>
              <a:t>Thuyết</a:t>
            </a:r>
            <a:r>
              <a:rPr lang="en-US" sz="2400" dirty="0" smtClean="0">
                <a:solidFill>
                  <a:srgbClr val="800000"/>
                </a:solidFill>
                <a:latin typeface="Times New Roman" pitchFamily="18" charset="0"/>
              </a:rPr>
              <a:t> minh </a:t>
            </a:r>
            <a:r>
              <a:rPr lang="en-US" sz="2400" dirty="0" err="1" smtClean="0">
                <a:solidFill>
                  <a:srgbClr val="800000"/>
                </a:solidFill>
                <a:latin typeface="Times New Roman" pitchFamily="18" charset="0"/>
              </a:rPr>
              <a:t>thuật</a:t>
            </a:r>
            <a:r>
              <a:rPr lang="en-US" sz="2400" dirty="0" smtClean="0">
                <a:solidFill>
                  <a:srgbClr val="8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800000"/>
                </a:solidFill>
                <a:latin typeface="Times New Roman" pitchFamily="18" charset="0"/>
              </a:rPr>
              <a:t>lại</a:t>
            </a:r>
            <a:r>
              <a:rPr lang="en-US" sz="2400" dirty="0" smtClean="0">
                <a:solidFill>
                  <a:srgbClr val="8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800000"/>
                </a:solidFill>
                <a:latin typeface="Times New Roman" pitchFamily="18" charset="0"/>
              </a:rPr>
              <a:t>sự</a:t>
            </a:r>
            <a:r>
              <a:rPr lang="en-US" sz="2400" dirty="0" smtClean="0">
                <a:solidFill>
                  <a:srgbClr val="8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800000"/>
                </a:solidFill>
                <a:latin typeface="Times New Roman" pitchFamily="18" charset="0"/>
              </a:rPr>
              <a:t>kiện</a:t>
            </a:r>
            <a:endParaRPr lang="en-US" sz="2400" dirty="0" smtClean="0">
              <a:solidFill>
                <a:srgbClr val="800000"/>
              </a:solidFill>
              <a:latin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8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800000"/>
                </a:solidFill>
                <a:latin typeface="Times New Roman" pitchFamily="18" charset="0"/>
              </a:rPr>
              <a:t>Lễ</a:t>
            </a:r>
            <a:r>
              <a:rPr lang="en-US" sz="2400" dirty="0" smtClean="0">
                <a:solidFill>
                  <a:srgbClr val="8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800000"/>
                </a:solidFill>
                <a:latin typeface="Times New Roman" pitchFamily="18" charset="0"/>
              </a:rPr>
              <a:t>hội</a:t>
            </a:r>
            <a:r>
              <a:rPr lang="en-US" sz="2400" dirty="0" smtClean="0">
                <a:solidFill>
                  <a:srgbClr val="8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800000"/>
                </a:solidFill>
                <a:latin typeface="Times New Roman" pitchFamily="18" charset="0"/>
              </a:rPr>
              <a:t>Bạch</a:t>
            </a:r>
            <a:r>
              <a:rPr lang="en-US" sz="2400" dirty="0" smtClean="0">
                <a:solidFill>
                  <a:srgbClr val="8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800000"/>
                </a:solidFill>
                <a:latin typeface="Times New Roman" pitchFamily="18" charset="0"/>
              </a:rPr>
              <a:t>Đằng</a:t>
            </a:r>
            <a:r>
              <a:rPr lang="en-US" sz="2400" dirty="0" smtClean="0">
                <a:solidFill>
                  <a:srgbClr val="8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800000"/>
                </a:solidFill>
                <a:latin typeface="Times New Roman" pitchFamily="18" charset="0"/>
              </a:rPr>
              <a:t>trên</a:t>
            </a:r>
            <a:r>
              <a:rPr lang="en-US" sz="2400" dirty="0" smtClean="0">
                <a:solidFill>
                  <a:srgbClr val="8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800000"/>
                </a:solidFill>
                <a:latin typeface="Times New Roman" pitchFamily="18" charset="0"/>
              </a:rPr>
              <a:t>quê</a:t>
            </a:r>
            <a:r>
              <a:rPr lang="en-US" sz="2400" dirty="0" smtClean="0">
                <a:solidFill>
                  <a:srgbClr val="8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800000"/>
                </a:solidFill>
                <a:latin typeface="Times New Roman" pitchFamily="18" charset="0"/>
              </a:rPr>
              <a:t>hương</a:t>
            </a:r>
            <a:r>
              <a:rPr lang="en-US" sz="2400" dirty="0" smtClean="0">
                <a:solidFill>
                  <a:srgbClr val="8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800000"/>
                </a:solidFill>
                <a:latin typeface="Times New Roman" pitchFamily="18" charset="0"/>
              </a:rPr>
              <a:t>em</a:t>
            </a:r>
            <a:endParaRPr lang="en-US" sz="2400" dirty="0" smtClean="0">
              <a:solidFill>
                <a:srgbClr val="800000"/>
              </a:solidFill>
              <a:latin typeface="Times New Roman" pitchFamily="18" charset="0"/>
            </a:endParaRPr>
          </a:p>
        </p:txBody>
      </p:sp>
      <p:sp>
        <p:nvSpPr>
          <p:cNvPr id="306248" name="AutoShape 72"/>
          <p:cNvSpPr>
            <a:spLocks noChangeArrowheads="1"/>
          </p:cNvSpPr>
          <p:nvPr/>
        </p:nvSpPr>
        <p:spPr bwMode="auto">
          <a:xfrm>
            <a:off x="4038600" y="2209800"/>
            <a:ext cx="5105400" cy="16764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chemeClr val="bg1"/>
              </a:gs>
              <a:gs pos="100000">
                <a:srgbClr val="FFCC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Giới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thiệu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“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Hội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chợ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xuân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ở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trường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em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”</a:t>
            </a:r>
          </a:p>
        </p:txBody>
      </p:sp>
      <p:sp>
        <p:nvSpPr>
          <p:cNvPr id="306251" name="AutoShape 75"/>
          <p:cNvSpPr>
            <a:spLocks noChangeArrowheads="1"/>
          </p:cNvSpPr>
          <p:nvPr/>
        </p:nvSpPr>
        <p:spPr bwMode="auto">
          <a:xfrm>
            <a:off x="4038600" y="3733800"/>
            <a:ext cx="5105400" cy="14478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 smtClean="0">
                <a:solidFill>
                  <a:srgbClr val="FF00FF"/>
                </a:solidFill>
                <a:latin typeface="Times New Roman" pitchFamily="18" charset="0"/>
              </a:rPr>
              <a:t>Thuật</a:t>
            </a:r>
            <a:r>
              <a:rPr lang="en-US" sz="2400" dirty="0" smtClean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FF"/>
                </a:solidFill>
                <a:latin typeface="Times New Roman" pitchFamily="18" charset="0"/>
              </a:rPr>
              <a:t>lại</a:t>
            </a:r>
            <a:r>
              <a:rPr lang="en-US" sz="2400" dirty="0" smtClean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FF"/>
                </a:solidFill>
                <a:latin typeface="Times New Roman" pitchFamily="18" charset="0"/>
              </a:rPr>
              <a:t>sự</a:t>
            </a:r>
            <a:r>
              <a:rPr lang="en-US" sz="2400" dirty="0" smtClean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FF"/>
                </a:solidFill>
                <a:latin typeface="Times New Roman" pitchFamily="18" charset="0"/>
              </a:rPr>
              <a:t>kiện</a:t>
            </a:r>
            <a:r>
              <a:rPr lang="en-US" sz="2400" dirty="0" smtClean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FF"/>
                </a:solidFill>
                <a:latin typeface="Times New Roman" pitchFamily="18" charset="0"/>
              </a:rPr>
              <a:t>Hội</a:t>
            </a:r>
            <a:r>
              <a:rPr lang="en-US" sz="2400" dirty="0" smtClean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FF"/>
                </a:solidFill>
                <a:latin typeface="Times New Roman" pitchFamily="18" charset="0"/>
              </a:rPr>
              <a:t>khỏe</a:t>
            </a:r>
            <a:r>
              <a:rPr lang="en-US" sz="2400" dirty="0" smtClean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FF"/>
                </a:solidFill>
                <a:latin typeface="Times New Roman" pitchFamily="18" charset="0"/>
              </a:rPr>
              <a:t>Phù</a:t>
            </a:r>
            <a:r>
              <a:rPr lang="en-US" sz="2400" dirty="0" smtClean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FF"/>
                </a:solidFill>
                <a:latin typeface="Times New Roman" pitchFamily="18" charset="0"/>
              </a:rPr>
              <a:t>Đổng</a:t>
            </a:r>
            <a:endParaRPr lang="en-US" sz="2400" dirty="0" smtClean="0">
              <a:solidFill>
                <a:srgbClr val="FF00FF"/>
              </a:solidFill>
              <a:latin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FF"/>
                </a:solidFill>
                <a:latin typeface="Times New Roman" pitchFamily="18" charset="0"/>
              </a:rPr>
              <a:t>của</a:t>
            </a:r>
            <a:r>
              <a:rPr lang="en-US" sz="2400" dirty="0" smtClean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FF"/>
                </a:solidFill>
                <a:latin typeface="Times New Roman" pitchFamily="18" charset="0"/>
              </a:rPr>
              <a:t>trường</a:t>
            </a:r>
            <a:r>
              <a:rPr lang="en-US" sz="2400" dirty="0" smtClean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FF"/>
                </a:solidFill>
                <a:latin typeface="Times New Roman" pitchFamily="18" charset="0"/>
              </a:rPr>
              <a:t>em</a:t>
            </a:r>
            <a:r>
              <a:rPr lang="en-US" sz="2400" dirty="0" smtClean="0">
                <a:solidFill>
                  <a:srgbClr val="FF00FF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306253" name="AutoShape 77"/>
          <p:cNvSpPr>
            <a:spLocks noChangeArrowheads="1"/>
          </p:cNvSpPr>
          <p:nvPr/>
        </p:nvSpPr>
        <p:spPr bwMode="auto">
          <a:xfrm>
            <a:off x="4038600" y="5029200"/>
            <a:ext cx="5105400" cy="16764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chemeClr val="bg1"/>
              </a:gs>
              <a:gs pos="100000">
                <a:srgbClr val="FFFF66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</a:rPr>
              <a:t>    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</a:rPr>
              <a:t>Giới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</a:rPr>
              <a:t>thiệu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</a:rPr>
              <a:t>một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</a:rPr>
              <a:t> “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</a:rPr>
              <a:t>Ngày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</a:rPr>
              <a:t>hội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</a:rPr>
              <a:t>đọc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</a:rPr>
              <a:t>sách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</a:rPr>
              <a:t>”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</a:rPr>
              <a:t>mà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</a:rPr>
              <a:t>em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</a:rPr>
              <a:t>được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</a:rPr>
              <a:t>tham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</a:rPr>
              <a:t>gia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</a:rPr>
              <a:t>.          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600" y="83407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Chuẩn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bị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bài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viết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bài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văn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thuyết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minh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thuật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lại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một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sự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kiện</a:t>
            </a:r>
            <a:endParaRPr lang="en-US" sz="2400" dirty="0" smtClean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ctr"/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sự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kiện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để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thuật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lại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 -.&gt;Thu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thập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thông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tin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về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sự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kiện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ấy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228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6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06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06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06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06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06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" dur="1000"/>
                                        <p:tgtEl>
                                          <p:spTgt spid="306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06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6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6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306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7" dur="1000"/>
                                        <p:tgtEl>
                                          <p:spTgt spid="306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254" grpId="0"/>
      <p:bldP spid="306251" grpId="0" animBg="1"/>
      <p:bldP spid="306253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895600" y="1828800"/>
            <a:ext cx="3124200" cy="2019376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VĂN BẢN </a:t>
            </a:r>
          </a:p>
          <a:p>
            <a:pPr lvl="0"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THÔNG TIN</a:t>
            </a:r>
          </a:p>
          <a:p>
            <a:pPr lvl="0"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trật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/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urved Up Arrow 6"/>
          <p:cNvSpPr/>
          <p:nvPr/>
        </p:nvSpPr>
        <p:spPr>
          <a:xfrm rot="12480000" flipV="1">
            <a:off x="1639430" y="2911530"/>
            <a:ext cx="1795894" cy="420826"/>
          </a:xfrm>
          <a:prstGeom prst="curvedUpArrow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urved Left Arrow 7"/>
          <p:cNvSpPr/>
          <p:nvPr/>
        </p:nvSpPr>
        <p:spPr>
          <a:xfrm rot="15686557">
            <a:off x="5538737" y="-29334"/>
            <a:ext cx="584782" cy="2955906"/>
          </a:xfrm>
          <a:prstGeom prst="curved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urved Left Arrow 12"/>
          <p:cNvSpPr/>
          <p:nvPr/>
        </p:nvSpPr>
        <p:spPr>
          <a:xfrm rot="23280000">
            <a:off x="4444124" y="3747352"/>
            <a:ext cx="550797" cy="1575628"/>
          </a:xfrm>
          <a:prstGeom prst="curved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467360" y="512496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58000" y="5115600"/>
                <a:ext cx="19080" cy="1908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/>
          <p:cNvSpPr txBox="1"/>
          <p:nvPr/>
        </p:nvSpPr>
        <p:spPr>
          <a:xfrm>
            <a:off x="76200" y="2667000"/>
            <a:ext cx="32455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</a:p>
          <a:p>
            <a:pPr algn="ctr"/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Tuyên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ngôn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76" y="201623"/>
            <a:ext cx="2577624" cy="254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7" descr="Văn nghệ sĩ Việt Nam trong chiến dịch lịch sử Điện Biên Phủ | Báo dân sinh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16634"/>
            <a:ext cx="2493664" cy="2674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570" y="4189966"/>
            <a:ext cx="239077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358" y="3924376"/>
            <a:ext cx="2543642" cy="2857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6081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13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2187238"/>
            <a:ext cx="838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BÀI 5</a:t>
            </a:r>
          </a:p>
          <a:p>
            <a:pPr algn="ctr" fontAlgn="base"/>
            <a:r>
              <a:rPr lang="en-US" b="1" dirty="0" smtClean="0">
                <a:solidFill>
                  <a:srgbClr val="0000FF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VĂN BẢN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THÔNG TIN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 fontAlgn="base"/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THUẬT LẠI SỰ KIỆN THEO TRẬT TỰ 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 fontAlgn="base"/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THỜI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GIAN</a:t>
            </a:r>
          </a:p>
          <a:p>
            <a:pPr algn="ctr" fontAlgn="base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TIẾT 56,57.Đọc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hiểu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văn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bản</a:t>
            </a:r>
            <a:endParaRPr lang="en-US" sz="3200" b="1" dirty="0" smtClean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 fontAlgn="base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VĂN BẢN 1</a:t>
            </a:r>
            <a:endParaRPr lang="en-US" sz="3200" b="1" dirty="0" smtClean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 fontAlgn="base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HỒ CHÍ MINH VÀ TUYÊN NGÔN ĐỘC LẬP</a:t>
            </a:r>
          </a:p>
          <a:p>
            <a:pPr algn="ctr" fontAlgn="base"/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Bùi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Đình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Phong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4"/>
            <a:ext cx="2819400" cy="254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7385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76200"/>
            <a:ext cx="92202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500" y="152404"/>
            <a:ext cx="883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PHIẾU HỌC TẬP SỐ 1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" y="533936"/>
            <a:ext cx="90678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u="sng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000" b="1" u="sng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1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:Khi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tìm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hiểu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về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văn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bản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thông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tin ta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cần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chú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ý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điều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gì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?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Hãy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giới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thiệu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ngắn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gọn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những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hiểu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biết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của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em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về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kiểu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văn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bản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này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? Cho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ví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dụ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?</a:t>
            </a:r>
          </a:p>
          <a:p>
            <a:pPr algn="just"/>
            <a:r>
              <a:rPr lang="nl-NL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nl-NL" sz="20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algn="just"/>
            <a:r>
              <a:rPr lang="en-US" sz="2000" b="1" u="sng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000" b="1" u="sng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b="1" u="sng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2</a:t>
            </a:r>
            <a:r>
              <a:rPr lang="en-US" sz="2000" b="1" u="sng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:</a:t>
            </a:r>
            <a:r>
              <a:rPr lang="vi-VN" sz="2000" b="1" u="sng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Giới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thiệu</a:t>
            </a:r>
            <a:r>
              <a:rPr lang="vi-VN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vài nét tiêu biểu về tác giả?</a:t>
            </a:r>
            <a:r>
              <a:rPr lang="en-US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X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uất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xứ</a:t>
            </a:r>
            <a:r>
              <a:rPr lang="en-US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của</a:t>
            </a:r>
            <a:r>
              <a:rPr lang="en-US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văn</a:t>
            </a:r>
            <a:r>
              <a:rPr lang="en-US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bản</a:t>
            </a:r>
            <a:r>
              <a:rPr lang="en-US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?</a:t>
            </a:r>
            <a:endParaRPr lang="en-US" sz="20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just">
              <a:tabLst>
                <a:tab pos="1293495" algn="l"/>
              </a:tabLst>
            </a:pPr>
            <a:r>
              <a:rPr lang="nl-NL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pPr algn="just">
              <a:tabLst>
                <a:tab pos="1293495" algn="l"/>
              </a:tabLst>
            </a:pPr>
            <a:r>
              <a:rPr lang="nl-NL" sz="2000" b="1" u="sng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Câu 3</a:t>
            </a:r>
            <a:r>
              <a:rPr lang="nl-NL" sz="20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: </a:t>
            </a:r>
            <a:r>
              <a:rPr lang="nl-NL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Khi đọc văn bản</a:t>
            </a:r>
            <a:r>
              <a:rPr lang="nl-NL" sz="2000" i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“Hồ Chí Minh và Tuyên ngôn độc lập”</a:t>
            </a:r>
            <a:r>
              <a:rPr lang="nl-NL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cần đọc như thế nào? Giải thích các từ khó trong văn bản?</a:t>
            </a:r>
          </a:p>
          <a:p>
            <a:pPr lvl="0" algn="just">
              <a:tabLst>
                <a:tab pos="1293495" algn="l"/>
              </a:tabLst>
            </a:pPr>
            <a:r>
              <a:rPr lang="nl-NL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nl-NL" sz="20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tabLst>
                <a:tab pos="2637155" algn="ctr"/>
                <a:tab pos="5274310" algn="r"/>
              </a:tabLst>
            </a:pPr>
            <a:r>
              <a:rPr lang="vi-VN" sz="2000" b="1" u="sng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Câu </a:t>
            </a:r>
            <a:r>
              <a:rPr lang="en-US" sz="2000" b="1" u="sng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4:</a:t>
            </a:r>
            <a:r>
              <a:rPr lang="vi-VN" sz="2000" u="sng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Văn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bản</a:t>
            </a:r>
            <a:r>
              <a:rPr lang="en-US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HCM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và</a:t>
            </a:r>
            <a:r>
              <a:rPr lang="en-US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Tuyên</a:t>
            </a:r>
            <a:r>
              <a:rPr lang="en-US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ngôn</a:t>
            </a:r>
            <a:r>
              <a:rPr lang="en-US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Độc</a:t>
            </a:r>
            <a:r>
              <a:rPr lang="en-US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lập</a:t>
            </a:r>
            <a:r>
              <a:rPr lang="en-US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vi-VN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thuộc </a:t>
            </a:r>
            <a:r>
              <a:rPr lang="vi-VN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thể loại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gì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?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Thuật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lại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sự</a:t>
            </a:r>
            <a:r>
              <a:rPr lang="en-US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kiện</a:t>
            </a:r>
            <a:r>
              <a:rPr lang="en-US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gì</a:t>
            </a:r>
            <a:r>
              <a:rPr lang="en-US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?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theo</a:t>
            </a:r>
            <a:r>
              <a:rPr lang="en-US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trình</a:t>
            </a:r>
            <a:r>
              <a:rPr lang="en-US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tự</a:t>
            </a:r>
            <a:r>
              <a:rPr lang="en-US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nào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?</a:t>
            </a:r>
            <a:r>
              <a:rPr lang="en-US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Xác</a:t>
            </a:r>
            <a:r>
              <a:rPr lang="en-US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định</a:t>
            </a:r>
            <a:r>
              <a:rPr lang="en-US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PTBĐ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của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văn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bản</a:t>
            </a:r>
            <a:r>
              <a:rPr lang="vi-VN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? </a:t>
            </a:r>
            <a:endParaRPr lang="en-US" sz="20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 algn="just">
              <a:tabLst>
                <a:tab pos="1293495" algn="l"/>
              </a:tabLst>
            </a:pPr>
            <a:r>
              <a:rPr lang="nl-NL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en-US" sz="2000" b="1" u="sng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algn="just"/>
            <a:r>
              <a:rPr lang="vi-VN" sz="2000" b="1" u="sng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Câu </a:t>
            </a:r>
            <a:r>
              <a:rPr lang="en-US" sz="2000" b="1" u="sng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5</a:t>
            </a:r>
            <a:r>
              <a:rPr lang="vi-VN" sz="2000" b="1" u="sng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:</a:t>
            </a:r>
            <a:r>
              <a:rPr lang="vi-VN" sz="2000" u="sng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nl-NL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Văn bản này có thể chia làm mấy phần? Em hãy nêu giới hạn và nội dung chính của từng phần</a:t>
            </a:r>
            <a:r>
              <a:rPr lang="nl-NL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?</a:t>
            </a:r>
            <a:endParaRPr lang="nl-NL" sz="2000" b="1" i="1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lvl="0" algn="just">
              <a:tabLst>
                <a:tab pos="1293495" algn="l"/>
              </a:tabLst>
            </a:pPr>
            <a:r>
              <a:rPr lang="nl-NL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.........................................................................................................................................</a:t>
            </a:r>
          </a:p>
          <a:p>
            <a:pPr algn="just">
              <a:spcAft>
                <a:spcPts val="0"/>
              </a:spcAft>
            </a:pPr>
            <a:r>
              <a:rPr lang="nl-NL" sz="2000" b="1" u="sng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Câu 6.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Phần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in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đậm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và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thời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gian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đăng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tải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của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văn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bản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có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tác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dụng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gì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trong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văn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bản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en-US" sz="2000" dirty="0">
              <a:ea typeface="Calibri"/>
              <a:cs typeface="Times New Roman"/>
            </a:endParaRPr>
          </a:p>
          <a:p>
            <a:pPr lvl="0" algn="just">
              <a:tabLst>
                <a:tab pos="1293495" algn="l"/>
              </a:tabLst>
            </a:pPr>
            <a:endParaRPr lang="nl-NL" sz="2000" b="1" u="sng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1145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2895600" y="152400"/>
            <a:ext cx="6096000" cy="1530100"/>
            <a:chOff x="1296" y="1824"/>
            <a:chExt cx="5520" cy="432"/>
          </a:xfrm>
        </p:grpSpPr>
        <p:sp>
          <p:nvSpPr>
            <p:cNvPr id="5" name="AutoShape 9"/>
            <p:cNvSpPr>
              <a:spLocks noChangeArrowheads="1"/>
            </p:cNvSpPr>
            <p:nvPr/>
          </p:nvSpPr>
          <p:spPr bwMode="gray">
            <a:xfrm>
              <a:off x="1536" y="1824"/>
              <a:ext cx="5280" cy="38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rgbClr val="000000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  <a:latin typeface="Arial" charset="0"/>
              </a:endParaRPr>
            </a:p>
          </p:txBody>
        </p:sp>
        <p:sp>
          <p:nvSpPr>
            <p:cNvPr id="6" name="AutoShape 10"/>
            <p:cNvSpPr>
              <a:spLocks noChangeArrowheads="1"/>
            </p:cNvSpPr>
            <p:nvPr/>
          </p:nvSpPr>
          <p:spPr bwMode="gray">
            <a:xfrm>
              <a:off x="1296" y="1824"/>
              <a:ext cx="74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rgbClr val="00000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  <a:latin typeface="Arial" charset="0"/>
              </a:endParaRPr>
            </a:p>
          </p:txBody>
        </p:sp>
        <p:sp>
          <p:nvSpPr>
            <p:cNvPr id="7" name="Text Box 12"/>
            <p:cNvSpPr txBox="1">
              <a:spLocks noChangeArrowheads="1"/>
            </p:cNvSpPr>
            <p:nvPr/>
          </p:nvSpPr>
          <p:spPr bwMode="gray">
            <a:xfrm>
              <a:off x="1484" y="1951"/>
              <a:ext cx="430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0" hangingPunct="0">
                <a:defRPr/>
              </a:pPr>
              <a:r>
                <a:rPr lang="en-US" sz="2400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en-US" sz="24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Group 13"/>
          <p:cNvGrpSpPr>
            <a:grpSpLocks/>
          </p:cNvGrpSpPr>
          <p:nvPr/>
        </p:nvGrpSpPr>
        <p:grpSpPr bwMode="auto">
          <a:xfrm>
            <a:off x="2895604" y="1676400"/>
            <a:ext cx="6019799" cy="1402838"/>
            <a:chOff x="1296" y="2304"/>
            <a:chExt cx="5520" cy="432"/>
          </a:xfrm>
        </p:grpSpPr>
        <p:sp>
          <p:nvSpPr>
            <p:cNvPr id="9" name="AutoShape 14"/>
            <p:cNvSpPr>
              <a:spLocks noChangeArrowheads="1"/>
            </p:cNvSpPr>
            <p:nvPr/>
          </p:nvSpPr>
          <p:spPr bwMode="gray">
            <a:xfrm>
              <a:off x="1536" y="2333"/>
              <a:ext cx="5280" cy="40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rgbClr val="000000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  <a:latin typeface="Arial" charset="0"/>
              </a:endParaRPr>
            </a:p>
          </p:txBody>
        </p:sp>
        <p:sp>
          <p:nvSpPr>
            <p:cNvPr id="10" name="AutoShape 15"/>
            <p:cNvSpPr>
              <a:spLocks noChangeArrowheads="1"/>
            </p:cNvSpPr>
            <p:nvPr/>
          </p:nvSpPr>
          <p:spPr bwMode="gray">
            <a:xfrm>
              <a:off x="1296" y="2304"/>
              <a:ext cx="736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rgbClr val="00000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  <a:latin typeface="Arial" charset="0"/>
              </a:endParaRPr>
            </a:p>
          </p:txBody>
        </p:sp>
        <p:sp>
          <p:nvSpPr>
            <p:cNvPr id="11" name="Text Box 17"/>
            <p:cNvSpPr txBox="1">
              <a:spLocks noChangeArrowheads="1"/>
            </p:cNvSpPr>
            <p:nvPr/>
          </p:nvSpPr>
          <p:spPr bwMode="gray">
            <a:xfrm>
              <a:off x="1477" y="2404"/>
              <a:ext cx="334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0" hangingPunct="0">
                <a:defRPr/>
              </a:pPr>
              <a:r>
                <a:rPr lang="en-US" sz="2800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28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Oval 17"/>
          <p:cNvSpPr/>
          <p:nvPr/>
        </p:nvSpPr>
        <p:spPr>
          <a:xfrm>
            <a:off x="304800" y="304800"/>
            <a:ext cx="2667000" cy="2019376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VĂN BẢN </a:t>
            </a:r>
          </a:p>
          <a:p>
            <a:pPr lvl="0"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THÔNG TIN</a:t>
            </a:r>
          </a:p>
          <a:p>
            <a:pPr lvl="0"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minh)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15030" y="228608"/>
            <a:ext cx="54289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lam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trật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731726" y="1828808"/>
            <a:ext cx="50312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sapô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200400"/>
            <a:ext cx="1588052" cy="2024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4" y="3209843"/>
            <a:ext cx="1555837" cy="2047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177" y="3200408"/>
            <a:ext cx="1905000" cy="2024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4" y="3200400"/>
            <a:ext cx="1742165" cy="202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2141" y="3200400"/>
            <a:ext cx="1749463" cy="2018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76200" y="5257800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</a:p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Tuyên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ngôn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52604" y="5181604"/>
            <a:ext cx="1749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Phủ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52804" y="5181600"/>
            <a:ext cx="1984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57800" y="5181600"/>
            <a:ext cx="205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Tuyên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khúc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mừng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thắng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152365" y="5181600"/>
            <a:ext cx="19916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</a:p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thắng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867400"/>
            <a:ext cx="457200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152400" y="6324600"/>
            <a:ext cx="510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0000FF"/>
                </a:solidFill>
                <a:latin typeface="Times New Roman"/>
                <a:ea typeface="Calibri"/>
              </a:rPr>
              <a:t>Văn</a:t>
            </a:r>
            <a:r>
              <a:rPr lang="en-US" b="1" dirty="0">
                <a:solidFill>
                  <a:srgbClr val="0000FF"/>
                </a:solidFill>
                <a:latin typeface="Times New Roman"/>
                <a:ea typeface="Calibri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/>
                <a:ea typeface="Calibri"/>
              </a:rPr>
              <a:t>bản</a:t>
            </a:r>
            <a:r>
              <a:rPr lang="en-US" b="1" dirty="0">
                <a:solidFill>
                  <a:srgbClr val="0000FF"/>
                </a:solidFill>
                <a:latin typeface="Times New Roman"/>
                <a:ea typeface="Calibri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/>
                <a:ea typeface="Calibri"/>
              </a:rPr>
              <a:t>thông</a:t>
            </a:r>
            <a:r>
              <a:rPr lang="en-US" b="1" dirty="0">
                <a:solidFill>
                  <a:srgbClr val="0000FF"/>
                </a:solidFill>
                <a:latin typeface="Times New Roman"/>
                <a:ea typeface="Calibri"/>
              </a:rPr>
              <a:t> tin </a:t>
            </a:r>
            <a:r>
              <a:rPr lang="en-US" b="1" dirty="0" err="1">
                <a:solidFill>
                  <a:srgbClr val="0000FF"/>
                </a:solidFill>
                <a:latin typeface="Times New Roman"/>
                <a:ea typeface="Calibri"/>
              </a:rPr>
              <a:t>trình</a:t>
            </a:r>
            <a:r>
              <a:rPr lang="en-US" b="1" dirty="0">
                <a:solidFill>
                  <a:srgbClr val="0000FF"/>
                </a:solidFill>
                <a:latin typeface="Times New Roman"/>
                <a:ea typeface="Calibri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/>
                <a:ea typeface="Calibri"/>
              </a:rPr>
              <a:t>bày</a:t>
            </a:r>
            <a:r>
              <a:rPr lang="en-US" b="1" dirty="0">
                <a:solidFill>
                  <a:srgbClr val="0000FF"/>
                </a:solidFill>
                <a:latin typeface="Times New Roman"/>
                <a:ea typeface="Calibri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/>
                <a:ea typeface="Calibri"/>
              </a:rPr>
              <a:t>theo</a:t>
            </a:r>
            <a:r>
              <a:rPr lang="en-US" b="1" dirty="0">
                <a:solidFill>
                  <a:srgbClr val="0000FF"/>
                </a:solidFill>
                <a:latin typeface="Times New Roman"/>
                <a:ea typeface="Calibri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/>
                <a:ea typeface="Calibri"/>
              </a:rPr>
              <a:t>trật</a:t>
            </a:r>
            <a:r>
              <a:rPr lang="en-US" b="1" dirty="0">
                <a:solidFill>
                  <a:srgbClr val="0000FF"/>
                </a:solidFill>
                <a:latin typeface="Times New Roman"/>
                <a:ea typeface="Calibri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/>
                <a:ea typeface="Calibri"/>
              </a:rPr>
              <a:t>tự</a:t>
            </a:r>
            <a:r>
              <a:rPr lang="en-US" b="1" dirty="0">
                <a:solidFill>
                  <a:srgbClr val="0000FF"/>
                </a:solidFill>
                <a:latin typeface="Times New Roman"/>
                <a:ea typeface="Calibri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/>
                <a:ea typeface="Calibri"/>
              </a:rPr>
              <a:t>thời</a:t>
            </a:r>
            <a:r>
              <a:rPr lang="en-US" b="1" dirty="0">
                <a:solidFill>
                  <a:srgbClr val="0000FF"/>
                </a:solidFill>
                <a:latin typeface="Times New Roman"/>
                <a:ea typeface="Calibri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/>
                <a:ea typeface="Calibri"/>
              </a:rPr>
              <a:t>gian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854700"/>
            <a:ext cx="3886200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5486400" y="6211677"/>
            <a:ext cx="373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Văn</a:t>
            </a:r>
            <a:r>
              <a:rPr lang="en-US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bản</a:t>
            </a:r>
            <a:r>
              <a:rPr lang="en-US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thông</a:t>
            </a:r>
            <a:r>
              <a:rPr lang="en-US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tin </a:t>
            </a:r>
            <a:r>
              <a:rPr lang="en-US" b="1" dirty="0" err="1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trình</a:t>
            </a:r>
            <a:r>
              <a:rPr lang="en-US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bày</a:t>
            </a:r>
            <a:r>
              <a:rPr lang="en-US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theo</a:t>
            </a:r>
            <a:r>
              <a:rPr lang="en-US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en-US" b="1" dirty="0" smtClean="0">
              <a:solidFill>
                <a:srgbClr val="0000FF"/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b="1" dirty="0" err="1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mối</a:t>
            </a:r>
            <a:r>
              <a:rPr lang="en-US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quan</a:t>
            </a:r>
            <a:r>
              <a:rPr lang="en-US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hệ</a:t>
            </a:r>
            <a:r>
              <a:rPr lang="en-US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nguyên</a:t>
            </a:r>
            <a:r>
              <a:rPr lang="en-US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nhân</a:t>
            </a:r>
            <a:r>
              <a:rPr lang="en-US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- </a:t>
            </a:r>
            <a:r>
              <a:rPr lang="en-US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kết</a:t>
            </a:r>
            <a:r>
              <a:rPr lang="en-US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quả</a:t>
            </a:r>
            <a:endParaRPr lang="en-US" sz="1600" b="1" dirty="0">
              <a:solidFill>
                <a:srgbClr val="0000FF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05632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/>
      <p:bldP spid="19" grpId="0"/>
      <p:bldP spid="20" grpId="0"/>
      <p:bldP spid="21" grpId="0"/>
      <p:bldP spid="23" grpId="0"/>
      <p:bldP spid="24" grpId="0"/>
      <p:bldP spid="25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6172200" y="3276600"/>
            <a:ext cx="2667000" cy="1782762"/>
          </a:xfrm>
          <a:prstGeom prst="flowChartAlternateProcess">
            <a:avLst/>
          </a:prstGeom>
          <a:gradFill rotWithShape="1">
            <a:gsLst>
              <a:gs pos="0">
                <a:schemeClr val="bg1"/>
              </a:gs>
              <a:gs pos="100000">
                <a:srgbClr val="FFFF8B"/>
              </a:gs>
            </a:gsLst>
            <a:lin ang="2700000" scaled="1"/>
          </a:gradFill>
          <a:ln w="12700">
            <a:solidFill>
              <a:srgbClr val="0101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101FF"/>
              </a:solidFill>
              <a:latin typeface="Calibri" pitchFamily="34" charset="0"/>
            </a:endParaRPr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179388" y="3276600"/>
            <a:ext cx="2514600" cy="1784350"/>
          </a:xfrm>
          <a:prstGeom prst="flowChartAlternateProcess">
            <a:avLst/>
          </a:prstGeom>
          <a:gradFill rotWithShape="1">
            <a:gsLst>
              <a:gs pos="0">
                <a:schemeClr val="bg1"/>
              </a:gs>
              <a:gs pos="100000">
                <a:srgbClr val="FFFF8B"/>
              </a:gs>
            </a:gsLst>
            <a:lin ang="2700000" scaled="1"/>
          </a:gradFill>
          <a:ln w="12700">
            <a:solidFill>
              <a:srgbClr val="0101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228600" y="3276606"/>
            <a:ext cx="251460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000" b="1" u="sng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2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2000" b="1" u="sng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altLang="en-US" sz="2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</a:p>
          <a:p>
            <a:pPr algn="just">
              <a:spcAft>
                <a:spcPts val="0"/>
              </a:spcAft>
            </a:pPr>
            <a:endParaRPr lang="en-US" sz="2000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Bác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  <a:cs typeface="Times New Roman"/>
              </a:rPr>
              <a:t>yêu</a:t>
            </a:r>
            <a:r>
              <a:rPr lang="en-US"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  <a:cs typeface="Times New Roman"/>
              </a:rPr>
              <a:t>cầu</a:t>
            </a:r>
            <a:r>
              <a:rPr lang="en-US"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  <a:cs typeface="Times New Roman"/>
              </a:rPr>
              <a:t>giao</a:t>
            </a:r>
            <a:r>
              <a:rPr lang="en-US"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  <a:cs typeface="Times New Roman"/>
              </a:rPr>
              <a:t>cho</a:t>
            </a:r>
            <a:r>
              <a:rPr lang="en-US"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  <a:cs typeface="Times New Roman"/>
              </a:rPr>
              <a:t>Bác</a:t>
            </a:r>
            <a:r>
              <a:rPr lang="en-US"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  <a:cs typeface="Times New Roman"/>
              </a:rPr>
              <a:t>cuốn</a:t>
            </a:r>
            <a:r>
              <a:rPr lang="en-US" sz="2000" dirty="0">
                <a:latin typeface="Times New Roman"/>
                <a:ea typeface="Times New Roman"/>
                <a:cs typeface="Times New Roman"/>
              </a:rPr>
              <a:t> </a:t>
            </a:r>
            <a:r>
              <a:rPr lang="en-US" sz="2000" i="1" dirty="0" err="1">
                <a:latin typeface="Times New Roman"/>
                <a:ea typeface="Times New Roman"/>
                <a:cs typeface="Times New Roman"/>
              </a:rPr>
              <a:t>Tuyên</a:t>
            </a:r>
            <a:r>
              <a:rPr lang="en-US" sz="2000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latin typeface="Times New Roman"/>
                <a:ea typeface="Times New Roman"/>
                <a:cs typeface="Times New Roman"/>
              </a:rPr>
              <a:t>ngôn</a:t>
            </a:r>
            <a:r>
              <a:rPr lang="en-US" sz="2000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latin typeface="Times New Roman"/>
                <a:ea typeface="Times New Roman"/>
                <a:cs typeface="Times New Roman"/>
              </a:rPr>
              <a:t>độc</a:t>
            </a:r>
            <a:r>
              <a:rPr lang="en-US" sz="2000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i="1" dirty="0" err="1">
                <a:latin typeface="Times New Roman"/>
                <a:ea typeface="Times New Roman"/>
                <a:cs typeface="Times New Roman"/>
              </a:rPr>
              <a:t>lập</a:t>
            </a:r>
            <a:r>
              <a:rPr lang="en-US" sz="2000" dirty="0">
                <a:latin typeface="Times New Roman"/>
                <a:ea typeface="Times New Roman"/>
                <a:cs typeface="Times New Roman"/>
              </a:rPr>
              <a:t> </a:t>
            </a:r>
            <a:r>
              <a:rPr lang="en-US" sz="2000" dirty="0" err="1">
                <a:latin typeface="Times New Roman"/>
                <a:ea typeface="Times New Roman"/>
                <a:cs typeface="Times New Roman"/>
              </a:rPr>
              <a:t>của</a:t>
            </a:r>
            <a:r>
              <a:rPr lang="en-US"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  <a:cs typeface="Times New Roman"/>
              </a:rPr>
              <a:t>Mĩ</a:t>
            </a:r>
            <a:r>
              <a:rPr lang="en-US" sz="2000" dirty="0">
                <a:latin typeface="Times New Roman"/>
                <a:ea typeface="Times New Roman"/>
                <a:cs typeface="Times New Roman"/>
              </a:rPr>
              <a:t>.</a:t>
            </a:r>
            <a:endParaRPr lang="en-US" sz="2000" dirty="0">
              <a:latin typeface="Calibri"/>
              <a:ea typeface="Calibri"/>
              <a:cs typeface="Times New Roman"/>
            </a:endParaRPr>
          </a:p>
          <a:p>
            <a:pPr algn="ctr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endParaRPr lang="en-US" altLang="en-US" sz="2000" b="1" u="sng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6172200" y="3317878"/>
            <a:ext cx="26670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en-US" sz="2000" b="1" u="sng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2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alt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2000" b="1" u="sng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altLang="en-US" sz="2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n-US" alt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2000" dirty="0" err="1" smtClean="0">
                <a:latin typeface="Times New Roman"/>
                <a:ea typeface="Times New Roman"/>
              </a:rPr>
              <a:t>Bác</a:t>
            </a:r>
            <a:r>
              <a:rPr lang="en-US" sz="2000" dirty="0" smtClean="0">
                <a:latin typeface="Times New Roman"/>
                <a:ea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</a:rPr>
              <a:t>đọc</a:t>
            </a:r>
            <a:r>
              <a:rPr lang="en-US" sz="2000" dirty="0">
                <a:latin typeface="Times New Roman"/>
                <a:ea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</a:rPr>
              <a:t>bản</a:t>
            </a:r>
            <a:r>
              <a:rPr lang="en-US" sz="2000" dirty="0">
                <a:latin typeface="Times New Roman"/>
                <a:ea typeface="Times New Roman"/>
              </a:rPr>
              <a:t> </a:t>
            </a:r>
            <a:r>
              <a:rPr lang="en-US" sz="2000" i="1" dirty="0" err="1">
                <a:latin typeface="Times New Roman"/>
                <a:ea typeface="Times New Roman"/>
              </a:rPr>
              <a:t>Tuyên</a:t>
            </a:r>
            <a:r>
              <a:rPr lang="en-US" sz="2000" i="1" dirty="0">
                <a:latin typeface="Times New Roman"/>
                <a:ea typeface="Times New Roman"/>
              </a:rPr>
              <a:t> </a:t>
            </a:r>
            <a:r>
              <a:rPr lang="en-US" sz="2000" i="1" dirty="0" err="1">
                <a:latin typeface="Times New Roman"/>
                <a:ea typeface="Times New Roman"/>
              </a:rPr>
              <a:t>ngôn</a:t>
            </a:r>
            <a:r>
              <a:rPr lang="en-US" sz="2000" i="1" dirty="0">
                <a:latin typeface="Times New Roman"/>
                <a:ea typeface="Times New Roman"/>
              </a:rPr>
              <a:t> </a:t>
            </a:r>
            <a:r>
              <a:rPr lang="en-US" sz="2000" i="1" dirty="0" err="1">
                <a:latin typeface="Times New Roman"/>
                <a:ea typeface="Times New Roman"/>
              </a:rPr>
              <a:t>Độc</a:t>
            </a:r>
            <a:r>
              <a:rPr lang="en-US" sz="2000" i="1" dirty="0">
                <a:latin typeface="Times New Roman"/>
                <a:ea typeface="Times New Roman"/>
              </a:rPr>
              <a:t> </a:t>
            </a:r>
            <a:r>
              <a:rPr lang="en-US" sz="2000" i="1" dirty="0" err="1">
                <a:latin typeface="Times New Roman"/>
                <a:ea typeface="Times New Roman"/>
              </a:rPr>
              <a:t>lập</a:t>
            </a:r>
            <a:r>
              <a:rPr lang="en-US" sz="2000" dirty="0">
                <a:latin typeface="Times New Roman"/>
                <a:ea typeface="Times New Roman"/>
              </a:rPr>
              <a:t> </a:t>
            </a:r>
            <a:r>
              <a:rPr lang="en-US" sz="2000" dirty="0" err="1">
                <a:latin typeface="Times New Roman"/>
                <a:ea typeface="Times New Roman"/>
              </a:rPr>
              <a:t>khai</a:t>
            </a:r>
            <a:r>
              <a:rPr lang="en-US" sz="2000" dirty="0">
                <a:latin typeface="Times New Roman"/>
                <a:ea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</a:rPr>
              <a:t>sinh</a:t>
            </a:r>
            <a:r>
              <a:rPr lang="en-US" sz="2000" dirty="0">
                <a:latin typeface="Times New Roman"/>
                <a:ea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</a:rPr>
              <a:t>ra</a:t>
            </a:r>
            <a:r>
              <a:rPr lang="en-US" sz="2000" dirty="0">
                <a:latin typeface="Times New Roman"/>
                <a:ea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</a:rPr>
              <a:t>nước</a:t>
            </a:r>
            <a:r>
              <a:rPr lang="en-US" sz="2000" dirty="0">
                <a:latin typeface="Times New Roman"/>
                <a:ea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</a:rPr>
              <a:t>Việt</a:t>
            </a:r>
            <a:r>
              <a:rPr lang="en-US" sz="2000" dirty="0">
                <a:latin typeface="Times New Roman"/>
                <a:ea typeface="Times New Roman"/>
              </a:rPr>
              <a:t> Nam </a:t>
            </a:r>
            <a:r>
              <a:rPr lang="en-US" sz="2000" dirty="0" err="1">
                <a:latin typeface="Times New Roman"/>
                <a:ea typeface="Times New Roman"/>
              </a:rPr>
              <a:t>Dân</a:t>
            </a:r>
            <a:r>
              <a:rPr lang="en-US" sz="2000" dirty="0">
                <a:latin typeface="Times New Roman"/>
                <a:ea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</a:rPr>
              <a:t>chủ</a:t>
            </a:r>
            <a:r>
              <a:rPr lang="en-US" sz="2000" dirty="0">
                <a:latin typeface="Times New Roman"/>
                <a:ea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</a:rPr>
              <a:t>Cộng</a:t>
            </a:r>
            <a:r>
              <a:rPr lang="en-US" sz="2000" dirty="0">
                <a:latin typeface="Times New Roman"/>
                <a:ea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</a:rPr>
              <a:t>hòa</a:t>
            </a:r>
            <a:r>
              <a:rPr lang="en-US" sz="2000" dirty="0">
                <a:latin typeface="Times New Roman"/>
                <a:ea typeface="Times New Roman"/>
              </a:rPr>
              <a:t>.</a:t>
            </a:r>
            <a:endParaRPr lang="en-US" altLang="en-US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3044825" y="3276600"/>
            <a:ext cx="2895600" cy="1784350"/>
          </a:xfrm>
          <a:prstGeom prst="flowChartAlternateProcess">
            <a:avLst/>
          </a:prstGeom>
          <a:gradFill rotWithShape="1">
            <a:gsLst>
              <a:gs pos="0">
                <a:schemeClr val="bg1"/>
              </a:gs>
              <a:gs pos="100000">
                <a:srgbClr val="FFFF8B"/>
              </a:gs>
            </a:gsLst>
            <a:lin ang="2700000" scaled="1"/>
          </a:gradFill>
          <a:ln w="12700">
            <a:solidFill>
              <a:srgbClr val="0101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101FF"/>
              </a:solidFill>
              <a:latin typeface="Calibri" pitchFamily="34" charset="0"/>
            </a:endParaRP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3124200" y="3352803"/>
            <a:ext cx="27432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en-US" sz="2000" b="1" u="sng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2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alt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2000" b="1" u="sng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altLang="en-US" sz="2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</a:p>
          <a:p>
            <a:pPr algn="just">
              <a:spcAft>
                <a:spcPts val="0"/>
              </a:spcAft>
            </a:pPr>
            <a:endParaRPr lang="en-US" sz="2000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sz="2000" dirty="0" err="1" smtClean="0">
                <a:latin typeface="Times New Roman"/>
                <a:ea typeface="Times New Roman"/>
                <a:cs typeface="Times New Roman"/>
              </a:rPr>
              <a:t>Quá</a:t>
            </a:r>
            <a:r>
              <a:rPr lang="en-US" sz="2000" dirty="0">
                <a:latin typeface="Times New Roman"/>
                <a:ea typeface="Times New Roman"/>
                <a:cs typeface="Times New Roman"/>
              </a:rPr>
              <a:t> </a:t>
            </a:r>
            <a:r>
              <a:rPr lang="en-US" sz="2000" dirty="0" err="1">
                <a:latin typeface="Times New Roman"/>
                <a:ea typeface="Times New Roman"/>
                <a:cs typeface="Times New Roman"/>
              </a:rPr>
              <a:t>trình</a:t>
            </a:r>
            <a:r>
              <a:rPr lang="en-US"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  <a:cs typeface="Times New Roman"/>
              </a:rPr>
              <a:t>chuẩn</a:t>
            </a:r>
            <a:r>
              <a:rPr lang="en-US"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  <a:cs typeface="Times New Roman"/>
              </a:rPr>
              <a:t>bị</a:t>
            </a:r>
            <a:r>
              <a:rPr lang="en-US" sz="20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sz="2000" dirty="0" err="1">
                <a:latin typeface="Times New Roman"/>
                <a:ea typeface="Times New Roman"/>
                <a:cs typeface="Times New Roman"/>
              </a:rPr>
              <a:t>hoàn</a:t>
            </a:r>
            <a:r>
              <a:rPr lang="en-US"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  <a:cs typeface="Times New Roman"/>
              </a:rPr>
              <a:t>thiện</a:t>
            </a:r>
            <a:r>
              <a:rPr lang="en-US"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  <a:cs typeface="Times New Roman"/>
              </a:rPr>
              <a:t>bản</a:t>
            </a:r>
            <a:r>
              <a:rPr lang="en-US"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  <a:cs typeface="Times New Roman"/>
              </a:rPr>
              <a:t>Tuyên</a:t>
            </a:r>
            <a:r>
              <a:rPr lang="en-US"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  <a:cs typeface="Times New Roman"/>
              </a:rPr>
              <a:t>ngôn</a:t>
            </a:r>
            <a:r>
              <a:rPr lang="en-US"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  <a:cs typeface="Times New Roman"/>
              </a:rPr>
              <a:t>độc</a:t>
            </a:r>
            <a:r>
              <a:rPr lang="en-US"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  <a:cs typeface="Times New Roman"/>
              </a:rPr>
              <a:t>lập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en-US" sz="20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5131" name="Rectangle 20"/>
          <p:cNvSpPr>
            <a:spLocks noChangeArrowheads="1"/>
          </p:cNvSpPr>
          <p:nvPr/>
        </p:nvSpPr>
        <p:spPr bwMode="auto">
          <a:xfrm>
            <a:off x="3505200" y="2286006"/>
            <a:ext cx="1447800" cy="4810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132" name="Line 24"/>
          <p:cNvSpPr>
            <a:spLocks noChangeShapeType="1"/>
          </p:cNvSpPr>
          <p:nvPr/>
        </p:nvSpPr>
        <p:spPr bwMode="auto">
          <a:xfrm flipH="1">
            <a:off x="1321498" y="2819406"/>
            <a:ext cx="2886967" cy="42740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33" name="Line 25"/>
          <p:cNvSpPr>
            <a:spLocks noChangeShapeType="1"/>
          </p:cNvSpPr>
          <p:nvPr/>
        </p:nvSpPr>
        <p:spPr bwMode="auto">
          <a:xfrm>
            <a:off x="4229100" y="2772999"/>
            <a:ext cx="0" cy="50360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34" name="Line 26"/>
          <p:cNvSpPr>
            <a:spLocks noChangeShapeType="1"/>
          </p:cNvSpPr>
          <p:nvPr/>
        </p:nvSpPr>
        <p:spPr bwMode="auto">
          <a:xfrm>
            <a:off x="4267200" y="2819400"/>
            <a:ext cx="2971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8210" name="Text Box 43"/>
          <p:cNvSpPr txBox="1">
            <a:spLocks noChangeArrowheads="1"/>
          </p:cNvSpPr>
          <p:nvPr/>
        </p:nvSpPr>
        <p:spPr bwMode="auto">
          <a:xfrm>
            <a:off x="3657600" y="2346331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vi-VN" alt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Ố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vi-VN" alt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ỤC</a:t>
            </a:r>
          </a:p>
        </p:txBody>
      </p:sp>
      <p:sp>
        <p:nvSpPr>
          <p:cNvPr id="19" name="Line 13"/>
          <p:cNvSpPr>
            <a:spLocks noChangeShapeType="1"/>
          </p:cNvSpPr>
          <p:nvPr/>
        </p:nvSpPr>
        <p:spPr bwMode="auto">
          <a:xfrm>
            <a:off x="2743200" y="3505200"/>
            <a:ext cx="22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5" name="AutoShape 21"/>
          <p:cNvSpPr>
            <a:spLocks/>
          </p:cNvSpPr>
          <p:nvPr/>
        </p:nvSpPr>
        <p:spPr bwMode="auto">
          <a:xfrm rot="5400000">
            <a:off x="4106081" y="1404937"/>
            <a:ext cx="587375" cy="8077200"/>
          </a:xfrm>
          <a:prstGeom prst="rightBrace">
            <a:avLst>
              <a:gd name="adj1" fmla="val 114595"/>
              <a:gd name="adj2" fmla="val 50000"/>
            </a:avLst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smtClean="0">
              <a:solidFill>
                <a:srgbClr val="000000"/>
              </a:solidFill>
            </a:endParaRPr>
          </a:p>
        </p:txBody>
      </p:sp>
      <p:sp>
        <p:nvSpPr>
          <p:cNvPr id="26" name="Text Box 22"/>
          <p:cNvSpPr txBox="1">
            <a:spLocks noChangeArrowheads="1"/>
          </p:cNvSpPr>
          <p:nvPr/>
        </p:nvSpPr>
        <p:spPr bwMode="auto">
          <a:xfrm>
            <a:off x="2476500" y="5737225"/>
            <a:ext cx="40386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alt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alt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alt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endParaRPr lang="en-US" alt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49" name="Rectangle 3"/>
          <p:cNvSpPr>
            <a:spLocks noChangeArrowheads="1"/>
          </p:cNvSpPr>
          <p:nvPr/>
        </p:nvSpPr>
        <p:spPr bwMode="auto">
          <a:xfrm>
            <a:off x="1150940" y="269881"/>
            <a:ext cx="6697663" cy="6445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HỒ CHÍ MINH VÀ TUYÊN NGÔN ĐỘC LẬP</a:t>
            </a:r>
          </a:p>
        </p:txBody>
      </p:sp>
      <p:sp>
        <p:nvSpPr>
          <p:cNvPr id="28" name="Line 13"/>
          <p:cNvSpPr>
            <a:spLocks noChangeShapeType="1"/>
          </p:cNvSpPr>
          <p:nvPr/>
        </p:nvSpPr>
        <p:spPr bwMode="auto">
          <a:xfrm>
            <a:off x="5943600" y="3505200"/>
            <a:ext cx="22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1226409"/>
            <a:ext cx="7543800" cy="83099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huật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lại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sự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kiện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Bác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Hồ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soạn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thảo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bản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Tuyên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ngôn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ộc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lập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khai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sinh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nước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Việt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Nam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Dân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chủ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Cộng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hòa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ight Arrow 31"/>
          <p:cNvSpPr/>
          <p:nvPr/>
        </p:nvSpPr>
        <p:spPr bwMode="auto">
          <a:xfrm rot="5400000">
            <a:off x="4188225" y="993384"/>
            <a:ext cx="304801" cy="146845"/>
          </a:xfrm>
          <a:prstGeom prst="rightArrow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0" hangingPunct="0"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7937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3" grpId="0" animBg="1"/>
      <p:bldP spid="36868" grpId="0"/>
      <p:bldP spid="36869" grpId="0"/>
      <p:bldP spid="5126" grpId="0" animBg="1"/>
      <p:bldP spid="36872" grpId="0"/>
      <p:bldP spid="5131" grpId="0" animBg="1"/>
      <p:bldP spid="5132" grpId="0" animBg="1"/>
      <p:bldP spid="5133" grpId="0" animBg="1"/>
      <p:bldP spid="5134" grpId="0" animBg="1"/>
      <p:bldP spid="8210" grpId="0"/>
      <p:bldP spid="19" grpId="0" animBg="1"/>
      <p:bldP spid="25" grpId="0" animBg="1"/>
      <p:bldP spid="26" grpId="0"/>
      <p:bldP spid="26649" grpId="0" animBg="1"/>
      <p:bldP spid="28" grpId="0" animBg="1"/>
      <p:bldP spid="2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8663" y="700445"/>
            <a:ext cx="883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, 1-9-2018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162110"/>
            <a:ext cx="78486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   	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Cồng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quyền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do,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Tuyên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ngôn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khẳng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; “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quyền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algn="just"/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ight Arrow 3"/>
          <p:cNvSpPr/>
          <p:nvPr/>
        </p:nvSpPr>
        <p:spPr bwMode="auto">
          <a:xfrm>
            <a:off x="7696200" y="1881187"/>
            <a:ext cx="609600" cy="176213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eaLnBrk="0" hangingPunct="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96405" y="1769208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SAPÔ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9877" y="3200400"/>
            <a:ext cx="8448805" cy="9144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Vị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trí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Nằm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ngay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dưới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nhan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đề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in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đậm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2" y="4191000"/>
            <a:ext cx="84869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b="1" u="sng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Tác</a:t>
            </a:r>
            <a:r>
              <a:rPr lang="en-US" sz="2400" b="1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b="1" u="sng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dụng</a:t>
            </a:r>
            <a:r>
              <a:rPr lang="en-US" sz="2400" b="1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b="1" u="sng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của</a:t>
            </a:r>
            <a:r>
              <a:rPr lang="en-US" sz="2400" b="1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b="1" u="sng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phần</a:t>
            </a:r>
            <a:r>
              <a:rPr lang="en-US" sz="2400" b="1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b="1" u="sng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sa</a:t>
            </a:r>
            <a:r>
              <a:rPr lang="en-US" sz="2400" b="1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b="1" u="sng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pô</a:t>
            </a:r>
            <a:r>
              <a:rPr lang="en-US" sz="2400" b="1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lang="en-US" sz="2400" b="1" u="sng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+ Thu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hút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D0D0D"/>
                </a:solidFill>
                <a:latin typeface="Times New Roman"/>
              </a:rPr>
              <a:t>sự</a:t>
            </a:r>
            <a:r>
              <a:rPr lang="en-US" sz="2400" dirty="0">
                <a:solidFill>
                  <a:srgbClr val="0D0D0D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D0D0D"/>
                </a:solidFill>
                <a:latin typeface="Times New Roman"/>
              </a:rPr>
              <a:t>chú</a:t>
            </a:r>
            <a:r>
              <a:rPr lang="en-US" sz="2400" dirty="0">
                <a:solidFill>
                  <a:srgbClr val="0D0D0D"/>
                </a:solidFill>
                <a:latin typeface="Times New Roman"/>
              </a:rPr>
              <a:t> ý </a:t>
            </a:r>
            <a:r>
              <a:rPr lang="en-US" sz="2400" dirty="0" err="1">
                <a:solidFill>
                  <a:srgbClr val="0D0D0D"/>
                </a:solidFill>
                <a:latin typeface="Times New Roman"/>
              </a:rPr>
              <a:t>của</a:t>
            </a:r>
            <a:r>
              <a:rPr lang="en-US" sz="2400" dirty="0">
                <a:solidFill>
                  <a:srgbClr val="0D0D0D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D0D0D"/>
                </a:solidFill>
                <a:latin typeface="Times New Roman"/>
              </a:rPr>
              <a:t>người</a:t>
            </a:r>
            <a:r>
              <a:rPr lang="en-US" sz="2400" dirty="0">
                <a:solidFill>
                  <a:srgbClr val="0D0D0D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D0D0D"/>
                </a:solidFill>
                <a:latin typeface="Times New Roman"/>
              </a:rPr>
              <a:t>đọc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xác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định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chủ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đề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bài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viết</a:t>
            </a:r>
            <a:endParaRPr lang="en-US" sz="24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+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Tóm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tắt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nội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dung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bài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viết</a:t>
            </a:r>
            <a:endParaRPr lang="en-US" sz="24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+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Vừa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thể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hiện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phong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cách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tác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giả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vừa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chứng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minh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tính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thời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sự</a:t>
            </a:r>
            <a:endParaRPr lang="en-US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4471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/>
      <p:bldP spid="6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500" y="152404"/>
            <a:ext cx="883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PHIẾU HỌC TẬP SỐ 2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" y="533940"/>
            <a:ext cx="90678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u="sng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000" b="1" u="sng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1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:Khi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đọc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văn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bản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này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chú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ý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điều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gì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? </a:t>
            </a:r>
          </a:p>
          <a:p>
            <a:pPr algn="just"/>
            <a:r>
              <a:rPr lang="nl-NL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nl-NL" sz="20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lvl="0" algn="just"/>
            <a:r>
              <a:rPr lang="en-US" sz="2000" b="1" u="sng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000" b="1" u="sng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2: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Phần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1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thời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gian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và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thông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tin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cụ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thể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nào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được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nhắc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đến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Có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ý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nghĩa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gì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en-US" sz="20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just"/>
            <a:r>
              <a:rPr lang="nl-NL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nl-NL" sz="20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lvl="0" algn="just"/>
            <a:r>
              <a:rPr lang="nl-NL" sz="2000" b="1" u="sng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Câu 3</a:t>
            </a:r>
            <a:r>
              <a:rPr lang="nl-NL" sz="20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: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Qua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tìm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hiểu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em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biết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gì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về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bản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Tuyên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ngôn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Độc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lập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của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Hoa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Kỳ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?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Tại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sao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Hồ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Chí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Minh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lại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đề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nghị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thả</a:t>
            </a:r>
            <a:r>
              <a:rPr lang="en-US" sz="20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dù</a:t>
            </a:r>
            <a:r>
              <a:rPr lang="en-US" sz="20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cho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Người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cuốn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Tuyên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ngôn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độc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lập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của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Hoa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Kỳ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?</a:t>
            </a:r>
            <a:endParaRPr lang="en-US" sz="20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just">
              <a:tabLst>
                <a:tab pos="1293495" algn="l"/>
              </a:tabLst>
            </a:pPr>
            <a:r>
              <a:rPr lang="nl-NL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nl-NL" sz="20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11" name="Curved Left Arrow 10"/>
          <p:cNvSpPr/>
          <p:nvPr/>
        </p:nvSpPr>
        <p:spPr>
          <a:xfrm>
            <a:off x="8218487" y="4724400"/>
            <a:ext cx="228600" cy="533400"/>
          </a:xfrm>
          <a:prstGeom prst="curvedLeftArrow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Curved Left Arrow 11"/>
          <p:cNvSpPr/>
          <p:nvPr/>
        </p:nvSpPr>
        <p:spPr>
          <a:xfrm>
            <a:off x="8215660" y="5334000"/>
            <a:ext cx="228600" cy="533400"/>
          </a:xfrm>
          <a:prstGeom prst="curvedLeftArrow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Curved Left Arrow 12"/>
          <p:cNvSpPr/>
          <p:nvPr/>
        </p:nvSpPr>
        <p:spPr>
          <a:xfrm>
            <a:off x="8218487" y="5943600"/>
            <a:ext cx="228600" cy="533400"/>
          </a:xfrm>
          <a:prstGeom prst="curvedLeftArrow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497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2731</TotalTime>
  <Words>1589</Words>
  <Application>Microsoft Office PowerPoint</Application>
  <PresentationFormat>On-screen Show (4:3)</PresentationFormat>
  <Paragraphs>184</Paragraphs>
  <Slides>20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20</vt:i4>
      </vt:variant>
    </vt:vector>
  </HeadingPairs>
  <TitlesOfParts>
    <vt:vector size="34" baseType="lpstr">
      <vt:lpstr>.VnExoticH</vt:lpstr>
      <vt:lpstr>.VnTime</vt:lpstr>
      <vt:lpstr>Arial</vt:lpstr>
      <vt:lpstr>Calibri</vt:lpstr>
      <vt:lpstr>Calibri Light</vt:lpstr>
      <vt:lpstr>Times New Roman</vt:lpstr>
      <vt:lpstr>Office Theme</vt:lpstr>
      <vt:lpstr>2_Default Design</vt:lpstr>
      <vt:lpstr>Default Design</vt:lpstr>
      <vt:lpstr>3_Default Design</vt:lpstr>
      <vt:lpstr>6_Default Design</vt:lpstr>
      <vt:lpstr>7_Default Design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Sky123.Org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Trần Hoa- LQĐ-  Quảng Yên- Quảng Ninh</dc:creator>
  <cp:lastModifiedBy>ADMIN</cp:lastModifiedBy>
  <cp:revision>743</cp:revision>
  <dcterms:created xsi:type="dcterms:W3CDTF">2020-02-18T13:38:37Z</dcterms:created>
  <dcterms:modified xsi:type="dcterms:W3CDTF">2022-12-11T13:07:03Z</dcterms:modified>
</cp:coreProperties>
</file>