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52"/>
  </p:notesMasterIdLst>
  <p:sldIdLst>
    <p:sldId id="408" r:id="rId2"/>
    <p:sldId id="467" r:id="rId3"/>
    <p:sldId id="402" r:id="rId4"/>
    <p:sldId id="460" r:id="rId5"/>
    <p:sldId id="463" r:id="rId6"/>
    <p:sldId id="461" r:id="rId7"/>
    <p:sldId id="292" r:id="rId8"/>
    <p:sldId id="270" r:id="rId9"/>
    <p:sldId id="406" r:id="rId10"/>
    <p:sldId id="464" r:id="rId11"/>
    <p:sldId id="413" r:id="rId12"/>
    <p:sldId id="415" r:id="rId13"/>
    <p:sldId id="465" r:id="rId14"/>
    <p:sldId id="466" r:id="rId15"/>
    <p:sldId id="438" r:id="rId16"/>
    <p:sldId id="427" r:id="rId17"/>
    <p:sldId id="345" r:id="rId18"/>
    <p:sldId id="346" r:id="rId19"/>
    <p:sldId id="421" r:id="rId20"/>
    <p:sldId id="349" r:id="rId21"/>
    <p:sldId id="441" r:id="rId22"/>
    <p:sldId id="429" r:id="rId23"/>
    <p:sldId id="353" r:id="rId24"/>
    <p:sldId id="449" r:id="rId25"/>
    <p:sldId id="422" r:id="rId26"/>
    <p:sldId id="355" r:id="rId27"/>
    <p:sldId id="357" r:id="rId28"/>
    <p:sldId id="445" r:id="rId29"/>
    <p:sldId id="359" r:id="rId30"/>
    <p:sldId id="364" r:id="rId31"/>
    <p:sldId id="434" r:id="rId32"/>
    <p:sldId id="365" r:id="rId33"/>
    <p:sldId id="367" r:id="rId34"/>
    <p:sldId id="369" r:id="rId35"/>
    <p:sldId id="446" r:id="rId36"/>
    <p:sldId id="442" r:id="rId37"/>
    <p:sldId id="453" r:id="rId38"/>
    <p:sldId id="371" r:id="rId39"/>
    <p:sldId id="443" r:id="rId40"/>
    <p:sldId id="373" r:id="rId41"/>
    <p:sldId id="432" r:id="rId42"/>
    <p:sldId id="375" r:id="rId43"/>
    <p:sldId id="433" r:id="rId44"/>
    <p:sldId id="447" r:id="rId45"/>
    <p:sldId id="348" r:id="rId46"/>
    <p:sldId id="340" r:id="rId47"/>
    <p:sldId id="426" r:id="rId48"/>
    <p:sldId id="444" r:id="rId49"/>
    <p:sldId id="459" r:id="rId50"/>
    <p:sldId id="458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.VnTime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.VnTime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.VnTime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.VnTime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.VnTime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.VnTime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.VnTime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.VnTime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.VnTime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63"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6600"/>
    <a:srgbClr val="06067A"/>
    <a:srgbClr val="450B55"/>
    <a:srgbClr val="FF33CC"/>
    <a:srgbClr val="66FF33"/>
    <a:srgbClr val="05C7D1"/>
    <a:srgbClr val="993300"/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3602" autoAdjust="0"/>
    <p:restoredTop sz="99483" autoAdjust="0"/>
  </p:normalViewPr>
  <p:slideViewPr>
    <p:cSldViewPr>
      <p:cViewPr varScale="1">
        <p:scale>
          <a:sx n="73" d="100"/>
          <a:sy n="73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41110FC7-D392-466A-9599-D40109F098DE}" type="datetimeFigureOut">
              <a:rPr lang="en-US"/>
              <a:pPr>
                <a:defRPr/>
              </a:pPr>
              <a:t>10/2/2021</a:t>
            </a:fld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147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7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1D363D95-6632-4960-9D44-A25FB0651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613954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E199D0-B88E-4957-9E7D-AFE49CCB7E81}" type="slidenum">
              <a:rPr lang="en-US"/>
              <a:pPr/>
              <a:t>1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8086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04420A-D8E1-4351-9316-3743BB62AA3E}" type="slidenum">
              <a:rPr lang="en-US"/>
              <a:pPr/>
              <a:t>50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608151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A3856-35A5-4ADF-8C8C-93AA6EF79F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5592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244CC-67BD-4A6A-9462-7DC02A349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29462956"/>
      </p:ext>
    </p:extLst>
  </p:cSld>
  <p:clrMapOvr>
    <a:masterClrMapping/>
  </p:clrMapOvr>
  <p:transition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2741C-3864-4626-9A0E-B9D2EB2B4D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9554957"/>
      </p:ext>
    </p:extLst>
  </p:cSld>
  <p:clrMapOvr>
    <a:masterClrMapping/>
  </p:clrMapOvr>
  <p:transition>
    <p:check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803C0-628F-4A0D-9EC4-B2E1F6288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1286209"/>
      </p:ext>
    </p:extLst>
  </p:cSld>
  <p:clrMapOvr>
    <a:masterClrMapping/>
  </p:clrMapOvr>
  <p:transition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9C4DF-C8B5-4C68-96A8-82AE49B81A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DD774-A882-4319-9260-BF9E974012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0410921"/>
      </p:ext>
    </p:extLst>
  </p:cSld>
  <p:clrMapOvr>
    <a:masterClrMapping/>
  </p:clrMapOvr>
  <p:transition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4E665-4DCB-43E8-BB20-10FF147FE2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064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770F3-936E-4745-BDCF-5498FFDA6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0666356"/>
      </p:ext>
    </p:extLst>
  </p:cSld>
  <p:clrMapOvr>
    <a:masterClrMapping/>
  </p:clrMapOvr>
  <p:transition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F0949-6DE3-44A2-ABF0-34084CDB8D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8385016"/>
      </p:ext>
    </p:extLst>
  </p:cSld>
  <p:clrMapOvr>
    <a:masterClrMapping/>
  </p:clrMapOvr>
  <p:transition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B91DD-D961-4DDB-BBC9-E24C72E02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1530973"/>
      </p:ext>
    </p:extLst>
  </p:cSld>
  <p:clrMapOvr>
    <a:masterClrMapping/>
  </p:clrMapOvr>
  <p:transition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CAC95-04D3-4EC5-9485-96CBFBBD0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1313530"/>
      </p:ext>
    </p:extLst>
  </p:cSld>
  <p:clrMapOvr>
    <a:masterClrMapping/>
  </p:clrMapOvr>
  <p:transition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F9FA8-3257-4181-9BC0-240414DF26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9182153"/>
      </p:ext>
    </p:extLst>
  </p:cSld>
  <p:clrMapOvr>
    <a:masterClrMapping/>
  </p:clrMapOvr>
  <p:transition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E04E1-DEF8-4200-844B-013DFBE6E6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02141184"/>
      </p:ext>
    </p:extLst>
  </p:cSld>
  <p:clrMapOvr>
    <a:masterClrMapping/>
  </p:clrMapOvr>
  <p:transition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0565372-B9D9-44E3-8104-2611AFB3B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6" r:id="rId2"/>
    <p:sldLayoutId id="2147483735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6" r:id="rId9"/>
    <p:sldLayoutId id="2147483732" r:id="rId10"/>
    <p:sldLayoutId id="2147483733" r:id="rId11"/>
    <p:sldLayoutId id="2147483737" r:id="rId12"/>
    <p:sldLayoutId id="2147483739" r:id="rId13"/>
  </p:sldLayoutIdLst>
  <p:transition>
    <p:checker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val 2"/>
          <p:cNvSpPr>
            <a:spLocks noChangeArrowheads="1"/>
          </p:cNvSpPr>
          <p:nvPr/>
        </p:nvSpPr>
        <p:spPr bwMode="auto">
          <a:xfrm>
            <a:off x="1066800" y="1595438"/>
            <a:ext cx="6705600" cy="35052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pic>
        <p:nvPicPr>
          <p:cNvPr id="51203" name="Picture 3" descr="Anh dep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</p:spPr>
      </p:pic>
      <p:pic>
        <p:nvPicPr>
          <p:cNvPr id="51204" name="Picture 4" descr="stars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2667000" y="0"/>
            <a:ext cx="495300" cy="438150"/>
          </a:xfrm>
          <a:noFill/>
          <a:ln/>
        </p:spPr>
      </p:pic>
      <p:pic>
        <p:nvPicPr>
          <p:cNvPr id="51205" name="Picture 5" descr="stars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00700" y="-33338"/>
            <a:ext cx="571500" cy="50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6" descr="stars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0" y="609600"/>
            <a:ext cx="5715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Picture 7" descr="stars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0" y="304800"/>
            <a:ext cx="5715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8" name="Picture 8" descr="stars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9" name="Picture 9" descr="stars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38200"/>
            <a:ext cx="495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2667000" y="949107"/>
            <a:ext cx="441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+mn-lt"/>
              </a:rPr>
              <a:t>KIỂM </a:t>
            </a:r>
            <a:r>
              <a:rPr lang="en-US" sz="3600" b="1" dirty="0" smtClean="0">
                <a:solidFill>
                  <a:srgbClr val="FF0000"/>
                </a:solidFill>
                <a:latin typeface="+mn-lt"/>
              </a:rPr>
              <a:t> TRA BÀI  CŨ</a:t>
            </a:r>
            <a:endParaRPr lang="en-US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485900" y="1447800"/>
            <a:ext cx="70866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t-BR" sz="32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pt-BR" sz="2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Câu1</a:t>
            </a:r>
            <a:r>
              <a:rPr lang="pt-BR" sz="2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2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Tên tác phẩm “Hoàng Lê Nhất Thống Chí</a:t>
            </a:r>
            <a:r>
              <a:rPr lang="pt-BR" sz="2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r>
              <a:rPr lang="pt-BR" sz="2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đúng </a:t>
            </a:r>
            <a:r>
              <a:rPr lang="pt-BR" sz="2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 nghĩa nào sau đây?</a:t>
            </a:r>
            <a:endParaRPr lang="pt-BR" sz="2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200" b="1" dirty="0" smtClean="0">
                <a:latin typeface="Times New Roman" pitchFamily="18" charset="0"/>
                <a:cs typeface="Times New Roman" pitchFamily="18" charset="0"/>
              </a:rPr>
              <a:t>   a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. Vua Lê nhất định thống nhất đất nước.      </a:t>
            </a:r>
            <a:endParaRPr lang="pt-BR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200" b="1" dirty="0" smtClean="0">
                <a:latin typeface="Times New Roman" pitchFamily="18" charset="0"/>
                <a:cs typeface="Times New Roman" pitchFamily="18" charset="0"/>
              </a:rPr>
              <a:t>   b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. Ý chí thống nhất đất nước của vua lê.</a:t>
            </a:r>
          </a:p>
          <a:p>
            <a:r>
              <a:rPr lang="pt-BR" sz="2200" b="1" dirty="0" smtClean="0">
                <a:latin typeface="Times New Roman" pitchFamily="18" charset="0"/>
                <a:cs typeface="Times New Roman" pitchFamily="18" charset="0"/>
              </a:rPr>
              <a:t>    c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. Ghi chép việc vua Lê thống nhất đất nước.     </a:t>
            </a:r>
            <a:endParaRPr lang="pt-BR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200" b="1" dirty="0" smtClean="0">
                <a:latin typeface="Times New Roman" pitchFamily="18" charset="0"/>
                <a:cs typeface="Times New Roman" pitchFamily="18" charset="0"/>
              </a:rPr>
              <a:t>   d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. Ý chí trước sau như một của vua Lê.</a:t>
            </a:r>
            <a:endParaRPr lang="pt-BR" sz="2200" b="1" i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pt-BR" sz="22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2</a:t>
            </a:r>
            <a:r>
              <a:rPr lang="pt-BR" sz="2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2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Ýnào </a:t>
            </a:r>
            <a:r>
              <a:rPr lang="pt-BR" sz="2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nói đúng nhất nội dung của hồi </a:t>
            </a:r>
            <a:r>
              <a:rPr lang="pt-BR" sz="2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mười </a:t>
            </a:r>
            <a:r>
              <a:rPr lang="pt-BR" sz="2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pt-BR" sz="2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pt-BR" sz="2200" b="1" dirty="0" smtClean="0">
                <a:latin typeface="Times New Roman" pitchFamily="18" charset="0"/>
                <a:cs typeface="Times New Roman" pitchFamily="18" charset="0"/>
              </a:rPr>
              <a:t>    a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. Ca ngợi hình tượng người anh hùng Nguyễn Huệ.          </a:t>
            </a:r>
          </a:p>
          <a:p>
            <a:r>
              <a:rPr lang="pt-BR" sz="2200" b="1" dirty="0" smtClean="0">
                <a:latin typeface="Times New Roman" pitchFamily="18" charset="0"/>
                <a:cs typeface="Times New Roman" pitchFamily="18" charset="0"/>
              </a:rPr>
              <a:t>    b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. Nói lên sự thảm bại của quân tướng nhà Thanh.</a:t>
            </a:r>
          </a:p>
          <a:p>
            <a:r>
              <a:rPr lang="pt-BR" sz="2200" b="1" dirty="0" smtClean="0">
                <a:latin typeface="Times New Roman" pitchFamily="18" charset="0"/>
                <a:cs typeface="Times New Roman" pitchFamily="18" charset="0"/>
              </a:rPr>
              <a:t>    c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. Nói lên số phận bi đát của vua Lê Chiêu Thống.</a:t>
            </a:r>
          </a:p>
          <a:p>
            <a:r>
              <a:rPr lang="pt-BR" sz="2200" b="1" dirty="0" smtClean="0">
                <a:latin typeface="Times New Roman" pitchFamily="18" charset="0"/>
                <a:cs typeface="Times New Roman" pitchFamily="18" charset="0"/>
              </a:rPr>
              <a:t>    d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. Cả a, b, c đều đúng</a:t>
            </a:r>
            <a:r>
              <a:rPr lang="pt-BR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sz="22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1752600" y="3019210"/>
            <a:ext cx="381000" cy="309562"/>
          </a:xfrm>
          <a:prstGeom prst="ellipse">
            <a:avLst/>
          </a:prstGeom>
          <a:solidFill>
            <a:srgbClr val="66FF33"/>
          </a:solidFill>
          <a:ln w="38100">
            <a:solidFill>
              <a:srgbClr val="FF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/>
              <a:t>c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1718044" y="5036936"/>
            <a:ext cx="377456" cy="33566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FF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/>
              <a:t>d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0" grpId="0"/>
      <p:bldP spid="13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457200" y="228600"/>
            <a:ext cx="3810000" cy="76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 err="1">
                <a:solidFill>
                  <a:srgbClr val="FF00FF"/>
                </a:solidFill>
              </a:rPr>
              <a:t>Sù</a:t>
            </a:r>
            <a:r>
              <a:rPr lang="en-US" dirty="0">
                <a:solidFill>
                  <a:srgbClr val="FF00FF"/>
                </a:solidFill>
              </a:rPr>
              <a:t> </a:t>
            </a:r>
            <a:r>
              <a:rPr lang="en-US" dirty="0" err="1">
                <a:solidFill>
                  <a:srgbClr val="FF00FF"/>
                </a:solidFill>
              </a:rPr>
              <a:t>nghiÖp</a:t>
            </a:r>
            <a:r>
              <a:rPr lang="en-US" dirty="0">
                <a:solidFill>
                  <a:srgbClr val="FF00FF"/>
                </a:solidFill>
              </a:rPr>
              <a:t> </a:t>
            </a:r>
            <a:r>
              <a:rPr lang="en-US" dirty="0" err="1">
                <a:solidFill>
                  <a:srgbClr val="FF00FF"/>
                </a:solidFill>
              </a:rPr>
              <a:t>v¨n</a:t>
            </a:r>
            <a:r>
              <a:rPr lang="en-US" dirty="0">
                <a:solidFill>
                  <a:srgbClr val="FF00FF"/>
                </a:solidFill>
              </a:rPr>
              <a:t> </a:t>
            </a:r>
            <a:r>
              <a:rPr lang="en-US" dirty="0" err="1">
                <a:solidFill>
                  <a:srgbClr val="FF00FF"/>
                </a:solidFill>
              </a:rPr>
              <a:t>häc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85800" y="1447800"/>
            <a:ext cx="2895600" cy="609600"/>
          </a:xfrm>
          <a:prstGeom prst="flowChartTerminator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rgbClr val="008080"/>
                </a:solidFill>
              </a:rPr>
              <a:t>Ch÷ H¸n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4953000" y="762000"/>
            <a:ext cx="3200400" cy="1600200"/>
          </a:xfrm>
          <a:prstGeom prst="flowChartAlternate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•"/>
            </a:pPr>
            <a:r>
              <a:rPr lang="en-US">
                <a:solidFill>
                  <a:srgbClr val="008080"/>
                </a:solidFill>
              </a:rPr>
              <a:t> Thanh Hiªn thi tËp</a:t>
            </a:r>
          </a:p>
          <a:p>
            <a:pPr>
              <a:buFontTx/>
              <a:buChar char="•"/>
            </a:pPr>
            <a:r>
              <a:rPr lang="en-US">
                <a:solidFill>
                  <a:srgbClr val="008080"/>
                </a:solidFill>
              </a:rPr>
              <a:t> Nam trung t¹p ng©m</a:t>
            </a:r>
          </a:p>
          <a:p>
            <a:pPr>
              <a:buFontTx/>
              <a:buChar char="•"/>
            </a:pPr>
            <a:r>
              <a:rPr lang="en-US">
                <a:solidFill>
                  <a:srgbClr val="008080"/>
                </a:solidFill>
              </a:rPr>
              <a:t> B¾c hµnh t¹p lôc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886200" y="1676400"/>
            <a:ext cx="762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FF"/>
                </a:solidFill>
              </a:rPr>
              <a:t>243 bµi</a:t>
            </a: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838200" y="2819400"/>
            <a:ext cx="2590800" cy="685800"/>
          </a:xfrm>
          <a:prstGeom prst="flowChartTerminator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rgbClr val="FF9900"/>
                </a:solidFill>
              </a:rPr>
              <a:t>Ch÷ N«m</a:t>
            </a: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4800600" y="2514600"/>
            <a:ext cx="3429000" cy="1524000"/>
          </a:xfrm>
          <a:prstGeom prst="flowChartAlternate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•"/>
            </a:pP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 err="1">
                <a:solidFill>
                  <a:srgbClr val="FF9900"/>
                </a:solidFill>
              </a:rPr>
              <a:t>TruyÖn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 err="1">
                <a:solidFill>
                  <a:srgbClr val="FF9900"/>
                </a:solidFill>
              </a:rPr>
              <a:t>KiÒu</a:t>
            </a:r>
            <a:r>
              <a:rPr lang="en-US" dirty="0">
                <a:solidFill>
                  <a:srgbClr val="FF9900"/>
                </a:solidFill>
              </a:rPr>
              <a:t> </a:t>
            </a:r>
          </a:p>
          <a:p>
            <a:r>
              <a:rPr lang="en-US" dirty="0">
                <a:solidFill>
                  <a:srgbClr val="FF9900"/>
                </a:solidFill>
              </a:rPr>
              <a:t>(§o¹n </a:t>
            </a:r>
            <a:r>
              <a:rPr lang="en-US" dirty="0" err="1">
                <a:solidFill>
                  <a:srgbClr val="FF9900"/>
                </a:solidFill>
              </a:rPr>
              <a:t>tr­êng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 err="1">
                <a:solidFill>
                  <a:srgbClr val="FF9900"/>
                </a:solidFill>
              </a:rPr>
              <a:t>t©n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 err="1">
                <a:solidFill>
                  <a:srgbClr val="FF9900"/>
                </a:solidFill>
              </a:rPr>
              <a:t>thanh</a:t>
            </a:r>
            <a:r>
              <a:rPr lang="en-US" dirty="0">
                <a:solidFill>
                  <a:srgbClr val="FF9900"/>
                </a:solidFill>
              </a:rPr>
              <a:t>)</a:t>
            </a:r>
          </a:p>
          <a:p>
            <a:pPr>
              <a:buFontTx/>
              <a:buChar char="•"/>
            </a:pP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 err="1">
                <a:solidFill>
                  <a:srgbClr val="FF9900"/>
                </a:solidFill>
              </a:rPr>
              <a:t>V¨n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 err="1">
                <a:solidFill>
                  <a:srgbClr val="FF9900"/>
                </a:solidFill>
              </a:rPr>
              <a:t>chiªu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 err="1">
                <a:solidFill>
                  <a:srgbClr val="FF9900"/>
                </a:solidFill>
              </a:rPr>
              <a:t>hån</a:t>
            </a:r>
            <a:endParaRPr lang="en-US" dirty="0">
              <a:solidFill>
                <a:srgbClr val="FF9900"/>
              </a:solidFill>
            </a:endParaRPr>
          </a:p>
          <a:p>
            <a:r>
              <a:rPr lang="en-US" dirty="0">
                <a:solidFill>
                  <a:srgbClr val="FF9900"/>
                </a:solidFill>
              </a:rPr>
              <a:t>...</a:t>
            </a:r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1143000" y="4267200"/>
            <a:ext cx="6019800" cy="2438400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  <a:p>
            <a:r>
              <a:rPr lang="en-US" sz="2400" dirty="0" err="1"/>
              <a:t>TÇm</a:t>
            </a:r>
            <a:r>
              <a:rPr lang="en-US" sz="2400" dirty="0"/>
              <a:t> </a:t>
            </a:r>
            <a:r>
              <a:rPr lang="en-US" sz="2400" dirty="0" err="1"/>
              <a:t>vãc</a:t>
            </a:r>
            <a:r>
              <a:rPr lang="en-US" sz="2400" dirty="0"/>
              <a:t> </a:t>
            </a:r>
            <a:r>
              <a:rPr lang="en-US" sz="2400" dirty="0" err="1"/>
              <a:t>cña</a:t>
            </a:r>
            <a:r>
              <a:rPr lang="en-US" sz="2400" dirty="0"/>
              <a:t> </a:t>
            </a:r>
            <a:r>
              <a:rPr lang="en-US" sz="2400" dirty="0" err="1"/>
              <a:t>thiªn</a:t>
            </a:r>
            <a:r>
              <a:rPr lang="en-US" sz="2400" dirty="0"/>
              <a:t> </a:t>
            </a:r>
            <a:r>
              <a:rPr lang="en-US" sz="2400" dirty="0" err="1"/>
              <a:t>tµi</a:t>
            </a:r>
            <a:r>
              <a:rPr lang="en-US" sz="2400" dirty="0"/>
              <a:t> </a:t>
            </a:r>
            <a:r>
              <a:rPr lang="en-US" sz="2400" dirty="0" err="1"/>
              <a:t>v¨n</a:t>
            </a:r>
            <a:r>
              <a:rPr lang="en-US" sz="2400" dirty="0"/>
              <a:t> </a:t>
            </a:r>
            <a:r>
              <a:rPr lang="en-US" sz="2400" dirty="0" err="1"/>
              <a:t>häc</a:t>
            </a:r>
            <a:r>
              <a:rPr lang="en-US" sz="2400" dirty="0"/>
              <a:t> </a:t>
            </a:r>
            <a:r>
              <a:rPr lang="en-US" sz="2400" dirty="0" err="1"/>
              <a:t>NguyÔn</a:t>
            </a:r>
            <a:r>
              <a:rPr lang="en-US" sz="2400" dirty="0"/>
              <a:t> Du</a:t>
            </a:r>
          </a:p>
          <a:p>
            <a:r>
              <a:rPr lang="en-US" sz="2400" dirty="0"/>
              <a:t>lµ ë c¶ </a:t>
            </a:r>
            <a:r>
              <a:rPr lang="en-US" sz="2400" dirty="0" err="1"/>
              <a:t>s¸ng</a:t>
            </a:r>
            <a:r>
              <a:rPr lang="en-US" sz="2400" dirty="0"/>
              <a:t> </a:t>
            </a:r>
            <a:r>
              <a:rPr lang="en-US" sz="2400" dirty="0" err="1"/>
              <a:t>t¸c</a:t>
            </a:r>
            <a:r>
              <a:rPr lang="en-US" sz="2400" dirty="0"/>
              <a:t> </a:t>
            </a:r>
            <a:r>
              <a:rPr lang="en-US" sz="2400" dirty="0" err="1"/>
              <a:t>ch</a:t>
            </a:r>
            <a:r>
              <a:rPr lang="en-US" sz="2400" dirty="0"/>
              <a:t>÷ </a:t>
            </a:r>
            <a:r>
              <a:rPr lang="en-US" sz="2400" dirty="0" err="1"/>
              <a:t>H¸n</a:t>
            </a:r>
            <a:r>
              <a:rPr lang="en-US" sz="2400" dirty="0"/>
              <a:t> vµ </a:t>
            </a:r>
            <a:r>
              <a:rPr lang="en-US" sz="2400" dirty="0" err="1"/>
              <a:t>ch</a:t>
            </a:r>
            <a:r>
              <a:rPr lang="en-US" sz="2400" dirty="0"/>
              <a:t>÷ </a:t>
            </a:r>
            <a:r>
              <a:rPr lang="en-US" sz="2400" dirty="0" err="1"/>
              <a:t>N«m</a:t>
            </a:r>
            <a:r>
              <a:rPr lang="en-US" sz="2400" dirty="0"/>
              <a:t>, ®</a:t>
            </a:r>
            <a:r>
              <a:rPr lang="en-US" sz="2400" dirty="0" err="1"/>
              <a:t>Æc</a:t>
            </a:r>
            <a:endParaRPr lang="en-US" sz="2400" dirty="0"/>
          </a:p>
          <a:p>
            <a:r>
              <a:rPr lang="en-US" sz="2400" dirty="0" err="1"/>
              <a:t>biÖt</a:t>
            </a:r>
            <a:r>
              <a:rPr lang="en-US" sz="2400" dirty="0"/>
              <a:t> lµ </a:t>
            </a:r>
            <a:r>
              <a:rPr lang="en-US" sz="2400" dirty="0" err="1"/>
              <a:t>kiÖt</a:t>
            </a:r>
            <a:r>
              <a:rPr lang="en-US" sz="2400" dirty="0"/>
              <a:t> </a:t>
            </a:r>
            <a:r>
              <a:rPr lang="en-US" sz="2400" dirty="0" err="1"/>
              <a:t>t¸c</a:t>
            </a:r>
            <a:r>
              <a:rPr lang="en-US" sz="2400" dirty="0"/>
              <a:t> </a:t>
            </a:r>
            <a:r>
              <a:rPr lang="en-US" sz="2400" dirty="0" err="1"/>
              <a:t>TruyÖn</a:t>
            </a:r>
            <a:r>
              <a:rPr lang="en-US" sz="2400" dirty="0"/>
              <a:t> </a:t>
            </a:r>
            <a:r>
              <a:rPr lang="en-US" sz="2400" dirty="0" err="1"/>
              <a:t>KiÒu</a:t>
            </a:r>
            <a:r>
              <a:rPr lang="en-US" sz="2400" dirty="0"/>
              <a:t>. </a:t>
            </a:r>
            <a:r>
              <a:rPr lang="en-US" sz="2400" dirty="0" err="1"/>
              <a:t>Tõ</a:t>
            </a:r>
            <a:r>
              <a:rPr lang="en-US" sz="2400" dirty="0"/>
              <a:t> </a:t>
            </a:r>
            <a:r>
              <a:rPr lang="en-US" sz="2400" dirty="0" err="1"/>
              <a:t>t¸c</a:t>
            </a:r>
            <a:r>
              <a:rPr lang="en-US" sz="2400" dirty="0"/>
              <a:t> </a:t>
            </a:r>
            <a:r>
              <a:rPr lang="en-US" sz="2400" dirty="0" err="1"/>
              <a:t>phÈm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nµy</a:t>
            </a:r>
            <a:r>
              <a:rPr lang="en-US" sz="2400" dirty="0"/>
              <a:t>, </a:t>
            </a:r>
            <a:r>
              <a:rPr lang="en-US" sz="2400" dirty="0" err="1"/>
              <a:t>NguyÔn</a:t>
            </a:r>
            <a:r>
              <a:rPr lang="en-US" sz="2400" dirty="0"/>
              <a:t> Du lµ </a:t>
            </a:r>
            <a:r>
              <a:rPr lang="en-US" sz="2400" dirty="0" err="1"/>
              <a:t>ng­êi</a:t>
            </a:r>
            <a:r>
              <a:rPr lang="en-US" sz="2400" dirty="0"/>
              <a:t> </a:t>
            </a:r>
            <a:r>
              <a:rPr lang="en-US" sz="2400" dirty="0" err="1"/>
              <a:t>cã</a:t>
            </a:r>
            <a:r>
              <a:rPr lang="en-US" sz="2400" dirty="0"/>
              <a:t> </a:t>
            </a:r>
            <a:r>
              <a:rPr lang="en-US" sz="2400" dirty="0" err="1"/>
              <a:t>c«ng</a:t>
            </a:r>
            <a:r>
              <a:rPr lang="en-US" sz="2400" dirty="0"/>
              <a:t> ®</a:t>
            </a:r>
            <a:r>
              <a:rPr lang="en-US" sz="2400" dirty="0" err="1"/>
              <a:t>Çu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viÖc</a:t>
            </a:r>
            <a:r>
              <a:rPr lang="en-US" sz="2400" dirty="0"/>
              <a:t> </a:t>
            </a:r>
            <a:r>
              <a:rPr lang="en-US" sz="2400" dirty="0" err="1"/>
              <a:t>ph¸t</a:t>
            </a:r>
            <a:r>
              <a:rPr lang="en-US" sz="2400" dirty="0"/>
              <a:t> </a:t>
            </a:r>
            <a:r>
              <a:rPr lang="en-US" sz="2400" dirty="0" err="1"/>
              <a:t>triÓn</a:t>
            </a:r>
            <a:r>
              <a:rPr lang="en-US" sz="2400" dirty="0"/>
              <a:t> </a:t>
            </a:r>
            <a:r>
              <a:rPr lang="en-US" sz="2400" dirty="0" err="1"/>
              <a:t>nÒn</a:t>
            </a:r>
            <a:r>
              <a:rPr lang="en-US" sz="2400" dirty="0"/>
              <a:t> </a:t>
            </a:r>
            <a:r>
              <a:rPr lang="en-US" sz="2400" dirty="0" err="1"/>
              <a:t>th</a:t>
            </a:r>
            <a:r>
              <a:rPr lang="en-US" sz="2400" dirty="0"/>
              <a:t>¬ ca </a:t>
            </a:r>
            <a:r>
              <a:rPr lang="en-US" sz="2400" dirty="0" err="1"/>
              <a:t>d©n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téc</a:t>
            </a:r>
            <a:r>
              <a:rPr lang="en-US" sz="2400" dirty="0"/>
              <a:t> </a:t>
            </a:r>
            <a:r>
              <a:rPr lang="en-US" sz="2400" dirty="0" err="1"/>
              <a:t>b»ng</a:t>
            </a:r>
            <a:r>
              <a:rPr lang="en-US" sz="2400" dirty="0"/>
              <a:t> </a:t>
            </a:r>
            <a:r>
              <a:rPr lang="en-US" sz="2400" dirty="0" err="1"/>
              <a:t>ch</a:t>
            </a:r>
            <a:r>
              <a:rPr lang="en-US" sz="2400" dirty="0"/>
              <a:t>÷ </a:t>
            </a:r>
            <a:r>
              <a:rPr lang="en-US" sz="2400" dirty="0" err="1"/>
              <a:t>N«m</a:t>
            </a:r>
            <a:r>
              <a:rPr lang="en-US" sz="2400" dirty="0"/>
              <a:t>.</a:t>
            </a:r>
          </a:p>
        </p:txBody>
      </p:sp>
      <p:pic>
        <p:nvPicPr>
          <p:cNvPr id="9227" name="Picture 11" descr="KDFRO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4572000"/>
            <a:ext cx="1446213" cy="1524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1" grpId="0" animBg="1"/>
      <p:bldP spid="9222" grpId="0" animBg="1"/>
      <p:bldP spid="9223" grpId="0"/>
      <p:bldP spid="9224" grpId="0" animBg="1"/>
      <p:bldP spid="9225" grpId="0" animBg="1"/>
      <p:bldP spid="92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THANH TAI\My Documents\Downloads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0"/>
            <a:ext cx="9144000" cy="3352800"/>
          </a:xfrm>
          <a:prstGeom prst="rect">
            <a:avLst/>
          </a:prstGeom>
          <a:noFill/>
        </p:spPr>
      </p:pic>
      <p:pic>
        <p:nvPicPr>
          <p:cNvPr id="7" name="Picture 2" descr="C:\Documents and Settings\THANH TAI\My Documents\Downloads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-26158"/>
            <a:ext cx="8229600" cy="342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WordArt 2"/>
          <p:cNvSpPr>
            <a:spLocks noChangeArrowheads="1" noChangeShapeType="1" noTextEdit="1"/>
          </p:cNvSpPr>
          <p:nvPr/>
        </p:nvSpPr>
        <p:spPr bwMode="auto">
          <a:xfrm>
            <a:off x="990600" y="6324600"/>
            <a:ext cx="7010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" b="1" i="1" kern="10" dirty="0" err="1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Nhöõng</a:t>
            </a:r>
            <a:r>
              <a:rPr lang="en-US" sz="400" b="1" i="1" kern="10" dirty="0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 </a:t>
            </a:r>
            <a:r>
              <a:rPr lang="en-US" sz="400" b="1" i="1" kern="10" dirty="0" err="1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phieân</a:t>
            </a:r>
            <a:r>
              <a:rPr lang="en-US" sz="400" b="1" i="1" kern="10" dirty="0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 </a:t>
            </a:r>
            <a:r>
              <a:rPr lang="en-US" sz="400" b="1" i="1" kern="10" dirty="0" err="1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baûn</a:t>
            </a:r>
            <a:r>
              <a:rPr lang="en-US" sz="400" b="1" i="1" kern="10" dirty="0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 </a:t>
            </a:r>
            <a:r>
              <a:rPr lang="en-US" sz="400" b="1" i="1" kern="10" dirty="0" err="1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veà</a:t>
            </a:r>
            <a:r>
              <a:rPr lang="en-US" sz="400" b="1" i="1" kern="10" dirty="0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 </a:t>
            </a:r>
            <a:r>
              <a:rPr lang="en-US" sz="400" b="1" i="1" kern="10" dirty="0" err="1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Truyeän</a:t>
            </a:r>
            <a:r>
              <a:rPr lang="en-US" sz="400" b="1" i="1" kern="10" dirty="0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 </a:t>
            </a:r>
            <a:r>
              <a:rPr lang="en-US" sz="400" b="1" i="1" kern="10" dirty="0" err="1">
                <a:ln w="12700">
                  <a:solidFill>
                    <a:srgbClr val="FF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VNI-Times"/>
              </a:rPr>
              <a:t>Kieàu</a:t>
            </a:r>
            <a:endParaRPr lang="en-US" sz="400" b="1" i="1" kern="10" dirty="0">
              <a:ln w="12700">
                <a:solidFill>
                  <a:srgbClr val="FF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6000">
                    <a:srgbClr val="E81766"/>
                  </a:gs>
                  <a:gs pos="13499">
                    <a:srgbClr val="EE3F17"/>
                  </a:gs>
                  <a:gs pos="24001">
                    <a:srgbClr val="FFFF00"/>
                  </a:gs>
                  <a:gs pos="32500">
                    <a:srgbClr val="1A8D48"/>
                  </a:gs>
                  <a:gs pos="39500">
                    <a:srgbClr val="0819FB"/>
                  </a:gs>
                  <a:gs pos="50000">
                    <a:srgbClr val="A603AB"/>
                  </a:gs>
                  <a:gs pos="60501">
                    <a:srgbClr val="0819FB"/>
                  </a:gs>
                  <a:gs pos="67500">
                    <a:srgbClr val="1A8D48"/>
                  </a:gs>
                  <a:gs pos="75999">
                    <a:srgbClr val="FFFF00"/>
                  </a:gs>
                  <a:gs pos="86501">
                    <a:srgbClr val="EE3F17"/>
                  </a:gs>
                  <a:gs pos="94000">
                    <a:srgbClr val="E81766"/>
                  </a:gs>
                  <a:gs pos="100000">
                    <a:srgbClr val="A603AB"/>
                  </a:gs>
                </a:gsLst>
                <a:lin ang="540000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VNI-Times"/>
            </a:endParaRPr>
          </a:p>
        </p:txBody>
      </p:sp>
      <p:pic>
        <p:nvPicPr>
          <p:cNvPr id="18435" name="Picture 3" descr="Pictur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4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8" name="Picture 4" descr="Pi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143000"/>
            <a:ext cx="8077200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Picture 5" descr="kie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4038600" cy="4972050"/>
          </a:xfrm>
          <a:prstGeom prst="rect">
            <a:avLst/>
          </a:prstGeom>
          <a:solidFill>
            <a:schemeClr val="tx1"/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8310" name="Picture 6" descr="Ban_dich_tieng_Hung_-_ga_-_ri_cua__Truyen_ki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3" y="914400"/>
            <a:ext cx="4038600" cy="4953000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1" name="Picture 7" descr="nguyendu_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4038600" cy="553878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2" name="Picture 8" descr="Ban_dich_sang_tieng_Anh_cua__Truyen_Kie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3400"/>
            <a:ext cx="4038600" cy="5410200"/>
          </a:xfrm>
          <a:prstGeom prst="rect">
            <a:avLst/>
          </a:prstGeom>
          <a:noFill/>
          <a:ln w="3175" algn="ctr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6" dur="12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  <p:set>
                                      <p:cBhvr>
                                        <p:cTn id="7" dur="12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1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10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10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04800" y="228600"/>
            <a:ext cx="4876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II, T¸c </a:t>
            </a:r>
            <a:r>
              <a:rPr lang="en-US" sz="3200" b="1">
                <a:solidFill>
                  <a:srgbClr val="FF0000"/>
                </a:solidFill>
              </a:rPr>
              <a:t>phÈm</a:t>
            </a:r>
            <a:r>
              <a:rPr lang="en-US" sz="2800" b="1">
                <a:solidFill>
                  <a:srgbClr val="FF0000"/>
                </a:solidFill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.VnAristote" pitchFamily="34" charset="0"/>
              </a:rPr>
              <a:t>“TruyÖn KiÒu”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762000" y="1066800"/>
            <a:ext cx="4038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FF"/>
                </a:solidFill>
                <a:latin typeface=".VnMystical" pitchFamily="34" charset="0"/>
              </a:rPr>
              <a:t>Giíi thiÖu chung</a:t>
            </a:r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1219200" y="1905000"/>
            <a:ext cx="7315200" cy="4114800"/>
          </a:xfrm>
          <a:prstGeom prst="flowChartPreparation">
            <a:avLst/>
          </a:prstGeom>
          <a:solidFill>
            <a:schemeClr val="bg1"/>
          </a:solidFill>
          <a:ln w="25400">
            <a:solidFill>
              <a:srgbClr val="CC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dirty="0" err="1">
                <a:solidFill>
                  <a:srgbClr val="0000FF"/>
                </a:solidFill>
              </a:rPr>
              <a:t>KiÖt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t¸c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TruyÖn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KiÒu</a:t>
            </a:r>
            <a:r>
              <a:rPr lang="en-US" sz="2400" dirty="0">
                <a:solidFill>
                  <a:srgbClr val="0000FF"/>
                </a:solidFill>
              </a:rPr>
              <a:t> lµ lo¹i </a:t>
            </a:r>
            <a:r>
              <a:rPr lang="en-US" sz="2400" dirty="0" err="1">
                <a:solidFill>
                  <a:srgbClr val="0000FF"/>
                </a:solidFill>
              </a:rPr>
              <a:t>truyÖn</a:t>
            </a:r>
            <a:endParaRPr lang="en-US" sz="2400" dirty="0">
              <a:solidFill>
                <a:srgbClr val="0000FF"/>
              </a:solidFill>
            </a:endParaRPr>
          </a:p>
          <a:p>
            <a:pPr algn="ctr"/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N«m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b¸c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häc</a:t>
            </a:r>
            <a:r>
              <a:rPr lang="en-US" sz="2400" dirty="0">
                <a:solidFill>
                  <a:srgbClr val="0000FF"/>
                </a:solidFill>
              </a:rPr>
              <a:t>, ®­</a:t>
            </a:r>
            <a:r>
              <a:rPr lang="en-US" sz="2400" dirty="0" err="1">
                <a:solidFill>
                  <a:srgbClr val="0000FF"/>
                </a:solidFill>
              </a:rPr>
              <a:t>îc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viÕt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trªn</a:t>
            </a:r>
            <a:r>
              <a:rPr lang="en-US" sz="2400" dirty="0">
                <a:solidFill>
                  <a:srgbClr val="0000FF"/>
                </a:solidFill>
              </a:rPr>
              <a:t> c¬ </a:t>
            </a:r>
            <a:r>
              <a:rPr lang="en-US" sz="2400" dirty="0" err="1">
                <a:solidFill>
                  <a:srgbClr val="0000FF"/>
                </a:solidFill>
              </a:rPr>
              <a:t>së</a:t>
            </a:r>
            <a:r>
              <a:rPr lang="en-US" sz="2400" dirty="0">
                <a:solidFill>
                  <a:srgbClr val="0000FF"/>
                </a:solidFill>
              </a:rPr>
              <a:t> s½n </a:t>
            </a:r>
          </a:p>
          <a:p>
            <a:pPr algn="ctr"/>
            <a:r>
              <a:rPr lang="en-US" sz="2400" dirty="0" err="1">
                <a:solidFill>
                  <a:srgbClr val="0000FF"/>
                </a:solidFill>
              </a:rPr>
              <a:t>cã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cña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v¨n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häc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Trung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Quèc</a:t>
            </a:r>
            <a:r>
              <a:rPr lang="en-US" sz="2400" dirty="0">
                <a:solidFill>
                  <a:srgbClr val="0000FF"/>
                </a:solidFill>
              </a:rPr>
              <a:t>. Lo¹i </a:t>
            </a:r>
            <a:r>
              <a:rPr lang="en-US" sz="2400" dirty="0" err="1">
                <a:solidFill>
                  <a:srgbClr val="0000FF"/>
                </a:solidFill>
              </a:rPr>
              <a:t>truyÖn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en-US" sz="2400" dirty="0" err="1">
                <a:solidFill>
                  <a:srgbClr val="0000FF"/>
                </a:solidFill>
              </a:rPr>
              <a:t>th</a:t>
            </a:r>
            <a:r>
              <a:rPr lang="en-US" sz="2400" dirty="0">
                <a:solidFill>
                  <a:srgbClr val="0000FF"/>
                </a:solidFill>
              </a:rPr>
              <a:t>¬ </a:t>
            </a:r>
            <a:r>
              <a:rPr lang="en-US" sz="2400" dirty="0" err="1">
                <a:solidFill>
                  <a:srgbClr val="0000FF"/>
                </a:solidFill>
              </a:rPr>
              <a:t>viÕt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b»ng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ch</a:t>
            </a:r>
            <a:r>
              <a:rPr lang="en-US" sz="2400" dirty="0">
                <a:solidFill>
                  <a:srgbClr val="0000FF"/>
                </a:solidFill>
              </a:rPr>
              <a:t>÷ </a:t>
            </a:r>
            <a:r>
              <a:rPr lang="en-US" sz="2400" dirty="0" err="1">
                <a:solidFill>
                  <a:srgbClr val="0000FF"/>
                </a:solidFill>
              </a:rPr>
              <a:t>N«m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ph¸t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triÓn</a:t>
            </a:r>
            <a:r>
              <a:rPr lang="en-US" sz="2400" dirty="0">
                <a:solidFill>
                  <a:srgbClr val="0000FF"/>
                </a:solidFill>
              </a:rPr>
              <a:t> m¹nh </a:t>
            </a:r>
            <a:r>
              <a:rPr lang="en-US" sz="2400" dirty="0" err="1">
                <a:solidFill>
                  <a:srgbClr val="0000FF"/>
                </a:solidFill>
              </a:rPr>
              <a:t>mÏ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nhÊt</a:t>
            </a:r>
            <a:endParaRPr lang="en-US" sz="2400" dirty="0">
              <a:solidFill>
                <a:srgbClr val="0000FF"/>
              </a:solidFill>
            </a:endParaRPr>
          </a:p>
          <a:p>
            <a:pPr algn="ctr"/>
            <a:r>
              <a:rPr lang="en-US" sz="2400" dirty="0">
                <a:solidFill>
                  <a:srgbClr val="0000FF"/>
                </a:solidFill>
              </a:rPr>
              <a:t> ë </a:t>
            </a:r>
            <a:r>
              <a:rPr lang="en-US" sz="2400" dirty="0" err="1">
                <a:solidFill>
                  <a:srgbClr val="0000FF"/>
                </a:solidFill>
              </a:rPr>
              <a:t>nöa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cuèi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thÕ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kØ</a:t>
            </a:r>
            <a:r>
              <a:rPr lang="en-US" sz="2400" dirty="0">
                <a:solidFill>
                  <a:srgbClr val="0000FF"/>
                </a:solidFill>
              </a:rPr>
              <a:t> XVIII vµ </a:t>
            </a:r>
            <a:r>
              <a:rPr lang="en-US" sz="2400" dirty="0" err="1">
                <a:solidFill>
                  <a:srgbClr val="0000FF"/>
                </a:solidFill>
              </a:rPr>
              <a:t>thÕ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kØ</a:t>
            </a:r>
            <a:r>
              <a:rPr lang="en-US" sz="2400" dirty="0">
                <a:solidFill>
                  <a:srgbClr val="0000FF"/>
                </a:solidFill>
              </a:rPr>
              <a:t> XIX. </a:t>
            </a:r>
            <a:r>
              <a:rPr lang="en-US" sz="2400" i="1" dirty="0" err="1">
                <a:solidFill>
                  <a:srgbClr val="0000FF"/>
                </a:solidFill>
              </a:rPr>
              <a:t>TruyÖn</a:t>
            </a:r>
            <a:r>
              <a:rPr lang="en-US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err="1">
                <a:solidFill>
                  <a:srgbClr val="0000FF"/>
                </a:solidFill>
              </a:rPr>
              <a:t>KiÒu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en-US" sz="2400" dirty="0" err="1">
                <a:solidFill>
                  <a:srgbClr val="0000FF"/>
                </a:solidFill>
              </a:rPr>
              <a:t>gåm</a:t>
            </a:r>
            <a:r>
              <a:rPr lang="en-US" sz="2400" dirty="0">
                <a:solidFill>
                  <a:srgbClr val="0000FF"/>
                </a:solidFill>
              </a:rPr>
              <a:t> 3254 </a:t>
            </a:r>
            <a:r>
              <a:rPr lang="en-US" sz="2400" dirty="0" err="1">
                <a:solidFill>
                  <a:srgbClr val="0000FF"/>
                </a:solidFill>
              </a:rPr>
              <a:t>c©u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th</a:t>
            </a:r>
            <a:r>
              <a:rPr lang="en-US" sz="2400" dirty="0">
                <a:solidFill>
                  <a:srgbClr val="0000FF"/>
                </a:solidFill>
              </a:rPr>
              <a:t>¬ </a:t>
            </a:r>
            <a:r>
              <a:rPr lang="en-US" sz="2400" dirty="0" err="1">
                <a:solidFill>
                  <a:srgbClr val="0000FF"/>
                </a:solidFill>
              </a:rPr>
              <a:t>lôc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b¸t</a:t>
            </a:r>
            <a:r>
              <a:rPr lang="en-US" sz="2400" dirty="0">
                <a:solidFill>
                  <a:srgbClr val="0000FF"/>
                </a:solidFill>
              </a:rPr>
              <a:t>, </a:t>
            </a:r>
            <a:r>
              <a:rPr lang="en-US" sz="2400" dirty="0" err="1">
                <a:solidFill>
                  <a:srgbClr val="0000FF"/>
                </a:solidFill>
              </a:rPr>
              <a:t>kÓ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vÒ</a:t>
            </a:r>
            <a:r>
              <a:rPr lang="en-US" sz="2400" dirty="0">
                <a:solidFill>
                  <a:srgbClr val="0000FF"/>
                </a:solidFill>
              </a:rPr>
              <a:t> 15 </a:t>
            </a:r>
            <a:r>
              <a:rPr lang="en-US" sz="2400" dirty="0" err="1">
                <a:solidFill>
                  <a:srgbClr val="0000FF"/>
                </a:solidFill>
              </a:rPr>
              <a:t>n¨m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l­u</a:t>
            </a:r>
            <a:r>
              <a:rPr lang="en-US" sz="2400" dirty="0">
                <a:solidFill>
                  <a:srgbClr val="0000FF"/>
                </a:solidFill>
              </a:rPr>
              <a:t> l¹c </a:t>
            </a:r>
            <a:r>
              <a:rPr lang="en-US" sz="2400" dirty="0" err="1">
                <a:solidFill>
                  <a:srgbClr val="0000FF"/>
                </a:solidFill>
              </a:rPr>
              <a:t>cña</a:t>
            </a:r>
            <a:endParaRPr lang="en-US" sz="2400" dirty="0">
              <a:solidFill>
                <a:srgbClr val="0000FF"/>
              </a:solidFill>
            </a:endParaRPr>
          </a:p>
          <a:p>
            <a:pPr algn="ctr"/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Thóy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KiÒu</a:t>
            </a:r>
            <a:r>
              <a:rPr lang="en-US" sz="2400" dirty="0">
                <a:solidFill>
                  <a:srgbClr val="0000FF"/>
                </a:solidFill>
              </a:rPr>
              <a:t>. </a:t>
            </a:r>
            <a:r>
              <a:rPr lang="en-US" sz="2400" dirty="0" err="1">
                <a:solidFill>
                  <a:srgbClr val="0000FF"/>
                </a:solidFill>
              </a:rPr>
              <a:t>Tuy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m­în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tõ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cèt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truyÖn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Trung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Quèc</a:t>
            </a:r>
            <a:endParaRPr lang="en-US" sz="2400" dirty="0">
              <a:solidFill>
                <a:srgbClr val="0000FF"/>
              </a:solidFill>
            </a:endParaRPr>
          </a:p>
          <a:p>
            <a:pPr algn="ctr"/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nh­ng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phÇn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s¸ng</a:t>
            </a:r>
            <a:r>
              <a:rPr lang="en-US" sz="2400" dirty="0">
                <a:solidFill>
                  <a:srgbClr val="0000FF"/>
                </a:solidFill>
              </a:rPr>
              <a:t> t¹o </a:t>
            </a:r>
            <a:r>
              <a:rPr lang="en-US" sz="2400" dirty="0" err="1">
                <a:solidFill>
                  <a:srgbClr val="0000FF"/>
                </a:solidFill>
              </a:rPr>
              <a:t>cña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NguyÔn</a:t>
            </a:r>
            <a:r>
              <a:rPr lang="en-US" sz="2400" dirty="0">
                <a:solidFill>
                  <a:srgbClr val="0000FF"/>
                </a:solidFill>
              </a:rPr>
              <a:t> Du lµ </a:t>
            </a:r>
            <a:r>
              <a:rPr lang="en-US" sz="2400" dirty="0" err="1">
                <a:solidFill>
                  <a:srgbClr val="0000FF"/>
                </a:solidFill>
              </a:rPr>
              <a:t>rÊt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lín</a:t>
            </a:r>
            <a:r>
              <a:rPr lang="en-US" sz="2400" dirty="0">
                <a:solidFill>
                  <a:srgbClr val="0000FF"/>
                </a:solidFill>
              </a:rPr>
              <a:t>,</a:t>
            </a:r>
          </a:p>
          <a:p>
            <a:pPr algn="ctr"/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chÝnh</a:t>
            </a:r>
            <a:r>
              <a:rPr lang="en-US" sz="2400" dirty="0">
                <a:solidFill>
                  <a:srgbClr val="0000FF"/>
                </a:solidFill>
              </a:rPr>
              <a:t> ®</a:t>
            </a:r>
            <a:r>
              <a:rPr lang="en-US" sz="2400" dirty="0" err="1">
                <a:solidFill>
                  <a:srgbClr val="0000FF"/>
                </a:solidFill>
              </a:rPr>
              <a:t>iÒu</a:t>
            </a:r>
            <a:r>
              <a:rPr lang="en-US" sz="2400" dirty="0">
                <a:solidFill>
                  <a:srgbClr val="0000FF"/>
                </a:solidFill>
              </a:rPr>
              <a:t> ®ã </a:t>
            </a:r>
            <a:r>
              <a:rPr lang="en-US" sz="2400" dirty="0" err="1">
                <a:solidFill>
                  <a:srgbClr val="0000FF"/>
                </a:solidFill>
              </a:rPr>
              <a:t>lµm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nªn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gi</a:t>
            </a:r>
            <a:r>
              <a:rPr lang="en-US" sz="2400" dirty="0">
                <a:solidFill>
                  <a:srgbClr val="0000FF"/>
                </a:solidFill>
              </a:rPr>
              <a:t>¸ </a:t>
            </a:r>
            <a:r>
              <a:rPr lang="en-US" sz="2400" dirty="0" err="1">
                <a:solidFill>
                  <a:srgbClr val="0000FF"/>
                </a:solidFill>
              </a:rPr>
              <a:t>trÞ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bÊt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hñ</a:t>
            </a:r>
            <a:endParaRPr lang="en-US" sz="2400" dirty="0">
              <a:solidFill>
                <a:srgbClr val="0000FF"/>
              </a:solidFill>
            </a:endParaRPr>
          </a:p>
          <a:p>
            <a:pPr algn="ctr"/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cña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t¸c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phÈm</a:t>
            </a:r>
            <a:r>
              <a:rPr lang="en-US" sz="2400" dirty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14343" name="Picture 7" descr="bs0058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0"/>
            <a:ext cx="2590800" cy="2181225"/>
          </a:xfrm>
          <a:prstGeom prst="rect">
            <a:avLst/>
          </a:prstGeom>
          <a:noFill/>
        </p:spPr>
      </p:pic>
      <p:pic>
        <p:nvPicPr>
          <p:cNvPr id="14344" name="Picture 8" descr="EASTO0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95800"/>
            <a:ext cx="1882775" cy="19812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  <p:bldP spid="143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cd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381000"/>
            <a:ext cx="2895600" cy="2895600"/>
          </a:xfrm>
          <a:prstGeom prst="rect">
            <a:avLst/>
          </a:prstGeom>
          <a:noFill/>
        </p:spPr>
      </p:pic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1524000" y="228600"/>
            <a:ext cx="2743200" cy="533400"/>
          </a:xfrm>
          <a:prstGeom prst="flowChartTerminator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solidFill>
                  <a:srgbClr val="FF00FF"/>
                </a:solidFill>
              </a:rPr>
              <a:t>1. Nguån gèc</a:t>
            </a:r>
          </a:p>
        </p:txBody>
      </p:sp>
      <p:pic>
        <p:nvPicPr>
          <p:cNvPr id="12295" name="Picture 7" descr="k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990600"/>
            <a:ext cx="2667000" cy="2209800"/>
          </a:xfrm>
          <a:prstGeom prst="rect">
            <a:avLst/>
          </a:prstGeom>
          <a:noFill/>
        </p:spPr>
      </p:pic>
      <p:sp>
        <p:nvSpPr>
          <p:cNvPr id="12296" name="AutoShape 8"/>
          <p:cNvSpPr>
            <a:spLocks noChangeArrowheads="1"/>
          </p:cNvSpPr>
          <p:nvPr/>
        </p:nvSpPr>
        <p:spPr bwMode="auto">
          <a:xfrm>
            <a:off x="990600" y="3429000"/>
            <a:ext cx="7543800" cy="3200400"/>
          </a:xfrm>
          <a:prstGeom prst="flowChartDocument">
            <a:avLst/>
          </a:prstGeom>
          <a:solidFill>
            <a:srgbClr val="FFCCF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  <a:p>
            <a:r>
              <a:rPr lang="en-US"/>
              <a:t>Dùa vµo cèt truyÖn </a:t>
            </a:r>
            <a:r>
              <a:rPr lang="en-US" i="1"/>
              <a:t>Kim V©n KiÒu truyÖn</a:t>
            </a:r>
            <a:r>
              <a:rPr lang="en-US"/>
              <a:t> cña Thanh T©m Tµi</a:t>
            </a:r>
          </a:p>
          <a:p>
            <a:r>
              <a:rPr lang="en-US"/>
              <a:t>Nh©n- Trung Quèc, NguyÔn Du ®· s¸ng t¹o nªn kiÖt t¸c v¨n</a:t>
            </a:r>
          </a:p>
          <a:p>
            <a:r>
              <a:rPr lang="en-US"/>
              <a:t>häc </a:t>
            </a:r>
            <a:r>
              <a:rPr lang="en-US" i="1"/>
              <a:t>TruyÖn KiÒu</a:t>
            </a:r>
            <a:r>
              <a:rPr lang="en-US"/>
              <a:t>. NguyÔn Du ®· s¸ng t¹o tõ nghÖ thuËt tù sù</a:t>
            </a:r>
          </a:p>
          <a:p>
            <a:pPr>
              <a:buFontTx/>
              <a:buChar char="-"/>
            </a:pPr>
            <a:r>
              <a:rPr lang="en-US"/>
              <a:t> kÓ chuyÖn b»ng th¬ (thÓ th¬ lôc b¸t cña d©n téc ®­îc vËn </a:t>
            </a:r>
          </a:p>
          <a:p>
            <a:r>
              <a:rPr lang="en-US"/>
              <a:t>dông uyÓn chuyÓn) ®Õn nghÖ thuËt x©y dùng nh©n vËt, miªu</a:t>
            </a:r>
          </a:p>
          <a:p>
            <a:r>
              <a:rPr lang="en-US"/>
              <a:t> t¶ thiªn nhiªn… TÊt c¶ ®Òu mang ®Ëm dÊu Ên cña ®Êt n­íc</a:t>
            </a:r>
          </a:p>
          <a:p>
            <a:r>
              <a:rPr lang="en-US"/>
              <a:t>Vµ t©m hån ng­êi ViÖt.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nimBg="1"/>
      <p:bldP spid="1229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746" y="990600"/>
            <a:ext cx="477785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</a:t>
            </a:r>
            <a:endParaRPr lang="en-US" sz="2400" b="1" u="sng" dirty="0" smtClean="0">
              <a:solidFill>
                <a:srgbClr val="FF0000"/>
              </a:solidFill>
              <a:latin typeface="VNI-Times" pitchFamily="2" charset="0"/>
              <a:cs typeface="Times New Roman" pitchFamily="18" charset="0"/>
            </a:endParaRPr>
          </a:p>
          <a:p>
            <a:pPr lvl="0"/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II.Tác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endParaRPr lang="en-US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1.Nguồn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endParaRPr lang="en-US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cốt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Kim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XIX (1805-1809),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Nôm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3254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bát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2.Thể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Nôm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3.Ý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endParaRPr lang="en-US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đứt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ruột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648200" y="990600"/>
            <a:ext cx="0" cy="586740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45191" y="50098"/>
            <a:ext cx="7042245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75" y="573319"/>
            <a:ext cx="4492625" cy="2931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75" y="3505201"/>
            <a:ext cx="4505325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573318"/>
            <a:ext cx="4876800" cy="2703282"/>
          </a:xfrm>
        </p:spPr>
        <p:txBody>
          <a:bodyPr/>
          <a:lstStyle/>
          <a:p>
            <a:pPr marL="0" indent="0">
              <a:buNone/>
            </a:pPr>
            <a:r>
              <a:rPr lang="vi-VN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</a:t>
            </a:r>
            <a:endParaRPr lang="en-US" sz="2400" b="1" u="sng" dirty="0">
              <a:solidFill>
                <a:srgbClr val="FF0000"/>
              </a:solidFill>
              <a:latin typeface="VNI-Times" pitchFamily="2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II.Tác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endParaRPr lang="en-US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1.Nguồn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endParaRPr lang="en-US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2.Thể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3.Ý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endParaRPr lang="en-US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4.Tóm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b="1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I: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đính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Thuý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Thuý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Kim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Kim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nguyền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en-US" sz="2400" b="1" u="sng" dirty="0" smtClean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2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73318"/>
            <a:ext cx="4249002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45191" y="50098"/>
            <a:ext cx="7042245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  <p:pic>
        <p:nvPicPr>
          <p:cNvPr id="5" name="Picture 4" descr="Slide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81400"/>
            <a:ext cx="4419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7752411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lide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THANH TAI\My Documents\Downloads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Documents and Settings\THANH TAI\My Documents\Downloads\1365148748kieugapkimtro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0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Qua đoạn trích: “Hoàng Lê nhất thống chí” em nêu suy nghĩ của em về hình ảnh Quang Trung?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37160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KIỂM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 BÀI  CŨ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lide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Documents and Settings\THANH TAI\My Documents\Downloads\cung-dan-bac-menh-627b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pPr marL="0" indent="0">
              <a:buNone/>
            </a:pPr>
            <a:r>
              <a:rPr lang="vi-VN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</a:t>
            </a:r>
            <a:endParaRPr lang="en-US" sz="2800" b="1" u="sng" dirty="0">
              <a:solidFill>
                <a:srgbClr val="FF0000"/>
              </a:solidFill>
              <a:latin typeface="VNI-Times" pitchFamily="2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II.Tác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1.Nguồn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2.Thể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3.Ý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4.Tóm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u="sng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đính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­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1 - 568)</a:t>
            </a:r>
            <a:endParaRPr lang="en-US" sz="24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569 - 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2738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): 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chuộc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lầu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cứu,làm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lầu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2 ,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lừa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Hiến,Kiều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nhảy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/>
              <a:t> </a:t>
            </a:r>
          </a:p>
          <a:p>
            <a:r>
              <a:rPr lang="en-US" sz="2800" dirty="0" smtClean="0"/>
              <a:t> </a:t>
            </a:r>
          </a:p>
          <a:p>
            <a:r>
              <a:rPr lang="en-US" sz="2800" dirty="0" smtClean="0"/>
              <a:t> </a:t>
            </a:r>
          </a:p>
          <a:p>
            <a:pPr marL="0" indent="0" algn="just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5191" y="50098"/>
            <a:ext cx="7042245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</p:spTree>
    <p:extLst>
      <p:ext uri="{BB962C8B-B14F-4D97-AF65-F5344CB8AC3E}">
        <p14:creationId xmlns="" xmlns:p14="http://schemas.microsoft.com/office/powerpoint/2010/main" val="2314002263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lid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Documents and Settings\THANH TAI\My Documents\Downloads\Kieu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Documents and Settings\THANH TAI\My Documents\Downloads\3_23_1347470085_34_1347442198-truyen-kieu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lide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Slide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Documents and Settings\THANH TAI\My Documents\Downloads\Kieu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Slide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Di_Choi_CQ_00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11430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</a:rPr>
              <a:t>Tiết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</a:rPr>
              <a:t> 25,26 : </a:t>
            </a:r>
          </a:p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</a:rPr>
              <a:t>            TRUYỆN KIỀU CỦA NGUYỄN DU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28600" y="134203"/>
            <a:ext cx="78485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</a:rPr>
              <a:t>CHỦ ĐỀ : TRUYỆN KIỀU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6800" y="5562600"/>
            <a:ext cx="746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đớn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mệnh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Slide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Documents and Settings\THANH TAI\My Documents\Downloads\21_tranh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lide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Slide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Slide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Documents and Settings\THANH TAI\My Documents\Downloads\Kieu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Documents and Settings\THANH TAI\My Documents\Downloads\Tro_nhu_da_vung_nhu_dong_FILEminimiz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THANH TAI\My Documents\Downloads\dan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lide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9" y="0"/>
            <a:ext cx="9144000" cy="845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Documents and Settings\THANH TAI\My Documents\Downloads\Tha 1 be lau ruoc nguo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45191" y="50098"/>
            <a:ext cx="7870209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u="sng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25,26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917912"/>
            <a:ext cx="69342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I.Tác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1.Thời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đại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2.Cuộc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3.Con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4.Sự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II.Tác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1.Nguồn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gốc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2.Thể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3.Ý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4.Tóm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5.Giá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>
              <a:buAutoNum type="romanUcPeriod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8920403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Slide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229600" cy="5181600"/>
          </a:xfrm>
        </p:spPr>
        <p:txBody>
          <a:bodyPr/>
          <a:lstStyle/>
          <a:p>
            <a:pPr marL="0" indent="0">
              <a:buNone/>
            </a:pPr>
            <a:r>
              <a:rPr lang="vi-VN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</a:t>
            </a:r>
            <a:endParaRPr lang="en-US" sz="2800" b="1" u="sng" dirty="0">
              <a:solidFill>
                <a:srgbClr val="FF0000"/>
              </a:solidFill>
              <a:latin typeface="VNI-Times" pitchFamily="2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II.Tác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1.Nguồn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2.Thể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3.Ý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4.Tóm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u="sng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đính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­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- 568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</a:pP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569 - 2738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buNone/>
            </a:pP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tụ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2739 – 3254)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">
              <a:buNone/>
            </a:pP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Thuý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duyên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US" sz="2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5191" y="50098"/>
            <a:ext cx="7042245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Slide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Documents and Settings\THANH TAI\My Documents\Downloads\kieu-mai_th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Documents and Settings\THANH TAI\My Documents\Downloads\Kieu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0" y="609600"/>
            <a:ext cx="8915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0" y="622581"/>
            <a:ext cx="92964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</a:pP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n-US" sz="2400" b="1" u="sng" dirty="0" smtClean="0">
                <a:solidFill>
                  <a:srgbClr val="FF0000"/>
                </a:solidFill>
              </a:rPr>
              <a:t>Gi¸ </a:t>
            </a:r>
            <a:r>
              <a:rPr lang="en-US" sz="2400" b="1" u="sng" dirty="0" err="1" smtClean="0">
                <a:solidFill>
                  <a:srgbClr val="FF0000"/>
                </a:solidFill>
              </a:rPr>
              <a:t>trÞ</a:t>
            </a:r>
            <a:r>
              <a:rPr lang="en-US" sz="2400" b="1" u="sng" dirty="0" smtClean="0">
                <a:solidFill>
                  <a:srgbClr val="FF0000"/>
                </a:solidFill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</a:rPr>
              <a:t>néi</a:t>
            </a:r>
            <a:r>
              <a:rPr lang="en-US" sz="2400" b="1" u="sng" dirty="0" smtClean="0">
                <a:solidFill>
                  <a:srgbClr val="FF0000"/>
                </a:solidFill>
              </a:rPr>
              <a:t> dung vµ </a:t>
            </a:r>
            <a:r>
              <a:rPr lang="en-US" sz="2400" b="1" u="sng" dirty="0" err="1" smtClean="0">
                <a:solidFill>
                  <a:srgbClr val="FF0000"/>
                </a:solidFill>
              </a:rPr>
              <a:t>nghÖ</a:t>
            </a:r>
            <a:r>
              <a:rPr lang="en-US" sz="2400" b="1" u="sng" dirty="0" smtClean="0">
                <a:solidFill>
                  <a:srgbClr val="FF0000"/>
                </a:solidFill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</a:rPr>
              <a:t>thuËt</a:t>
            </a:r>
            <a:r>
              <a:rPr lang="en-US" sz="2400" b="1" u="sng" dirty="0" smtClean="0">
                <a:solidFill>
                  <a:srgbClr val="FF0000"/>
                </a:solidFill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      </a:t>
            </a:r>
          </a:p>
          <a:p>
            <a:pPr algn="just" eaLnBrk="1" hangingPunct="1">
              <a:spcBef>
                <a:spcPts val="600"/>
              </a:spcBef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a.Về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dung:</a:t>
            </a:r>
            <a:endParaRPr lang="en-US" sz="2400" b="1" u="sng" dirty="0" smtClean="0">
              <a:solidFill>
                <a:srgbClr val="FF0000"/>
              </a:solidFill>
            </a:endParaRPr>
          </a:p>
          <a:p>
            <a:pPr algn="just" eaLnBrk="1" hangingPunct="1">
              <a:spcBef>
                <a:spcPts val="600"/>
              </a:spcBef>
            </a:pP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en-US" sz="2400" b="1" dirty="0">
                <a:solidFill>
                  <a:srgbClr val="0000CC"/>
                </a:solidFill>
              </a:rPr>
              <a:t>*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ts val="6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bạo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ts val="6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nữ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ts val="600"/>
              </a:spcBef>
              <a:buNone/>
            </a:pPr>
            <a:r>
              <a:rPr lang="en-US" sz="24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1" hangingPunct="1">
              <a:spcBef>
                <a:spcPts val="600"/>
              </a:spcBef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spcBef>
                <a:spcPts val="600"/>
              </a:spcBef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spcBef>
                <a:spcPts val="600"/>
              </a:spcBef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5191" y="50098"/>
            <a:ext cx="7042245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75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75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75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0" y="838200"/>
            <a:ext cx="8915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045191" y="50098"/>
            <a:ext cx="7042245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90500" y="838200"/>
            <a:ext cx="8534400" cy="567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I.Tác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</a:t>
            </a:r>
            <a:endParaRPr lang="en-US" sz="2400" b="1" u="sng" dirty="0">
              <a:solidFill>
                <a:srgbClr val="FF0000"/>
              </a:solidFill>
              <a:latin typeface=".VnTimeH" pitchFamily="34" charset="0"/>
            </a:endParaRPr>
          </a:p>
          <a:p>
            <a:pPr algn="just" eaLnBrk="1" hangingPunct="1">
              <a:spcBef>
                <a:spcPts val="600"/>
              </a:spcBef>
            </a:pP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II.Tác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endParaRPr lang="en-US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ts val="600"/>
              </a:spcBef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2400" b="1" u="sng" dirty="0">
                <a:solidFill>
                  <a:srgbClr val="FF0000"/>
                </a:solidFill>
              </a:rPr>
              <a:t>Gi¸ </a:t>
            </a:r>
            <a:r>
              <a:rPr lang="en-US" sz="2400" b="1" u="sng" dirty="0" err="1">
                <a:solidFill>
                  <a:srgbClr val="FF0000"/>
                </a:solidFill>
              </a:rPr>
              <a:t>trÞ</a:t>
            </a:r>
            <a:r>
              <a:rPr lang="en-US" sz="2400" b="1" u="sng" dirty="0">
                <a:solidFill>
                  <a:srgbClr val="FF0000"/>
                </a:solidFill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</a:rPr>
              <a:t>néi</a:t>
            </a:r>
            <a:r>
              <a:rPr lang="en-US" sz="2400" b="1" u="sng" dirty="0">
                <a:solidFill>
                  <a:srgbClr val="FF0000"/>
                </a:solidFill>
              </a:rPr>
              <a:t> dung vµ </a:t>
            </a:r>
            <a:r>
              <a:rPr lang="en-US" sz="2400" b="1" u="sng" dirty="0" err="1">
                <a:solidFill>
                  <a:srgbClr val="FF0000"/>
                </a:solidFill>
              </a:rPr>
              <a:t>nghÖ</a:t>
            </a:r>
            <a:r>
              <a:rPr lang="en-US" sz="2400" b="1" u="sng" dirty="0">
                <a:solidFill>
                  <a:srgbClr val="FF0000"/>
                </a:solidFill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</a:rPr>
              <a:t>thuËt</a:t>
            </a:r>
            <a:r>
              <a:rPr lang="en-US" sz="2400" b="1" u="sng" dirty="0">
                <a:solidFill>
                  <a:srgbClr val="FF0000"/>
                </a:solidFill>
              </a:rPr>
              <a:t> </a:t>
            </a:r>
            <a:r>
              <a:rPr lang="en-US" sz="2400" b="1" u="sng" dirty="0">
                <a:solidFill>
                  <a:srgbClr val="FF0000"/>
                </a:solidFill>
                <a:latin typeface=".VnTimeH" pitchFamily="34" charset="0"/>
              </a:rPr>
              <a:t>      </a:t>
            </a:r>
          </a:p>
          <a:p>
            <a:pPr algn="just" eaLnBrk="1" hangingPunct="1">
              <a:spcBef>
                <a:spcPts val="600"/>
              </a:spcBef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a.Về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dung:</a:t>
            </a:r>
            <a:endParaRPr lang="en-US" sz="2400" b="1" u="sng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ct val="50000"/>
              </a:spcBef>
              <a:defRPr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b.Về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ghệ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/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chuyện,miêu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ngụ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nôm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/>
              <a:t>- </a:t>
            </a:r>
            <a:r>
              <a:rPr lang="en-US" sz="2400" dirty="0" err="1" smtClean="0"/>
              <a:t>NguyÔn</a:t>
            </a:r>
            <a:r>
              <a:rPr lang="en-US" sz="2400" dirty="0" smtClean="0"/>
              <a:t> Du lµ </a:t>
            </a:r>
            <a:r>
              <a:rPr lang="en-US" sz="2400" dirty="0" err="1" smtClean="0"/>
              <a:t>nh</a:t>
            </a:r>
            <a:r>
              <a:rPr lang="en-US" sz="2400" dirty="0" smtClean="0"/>
              <a:t>µ </a:t>
            </a:r>
            <a:r>
              <a:rPr lang="en-US" sz="2400" dirty="0" err="1" smtClean="0"/>
              <a:t>ph©n</a:t>
            </a:r>
            <a:r>
              <a:rPr lang="en-US" sz="2400" dirty="0" smtClean="0"/>
              <a:t> </a:t>
            </a:r>
            <a:r>
              <a:rPr lang="en-US" sz="2400" dirty="0" err="1" smtClean="0"/>
              <a:t>tÝch</a:t>
            </a:r>
            <a:r>
              <a:rPr lang="en-US" sz="2400" dirty="0" smtClean="0"/>
              <a:t> </a:t>
            </a:r>
            <a:r>
              <a:rPr lang="en-US" sz="2400" dirty="0" err="1" smtClean="0"/>
              <a:t>t©m</a:t>
            </a:r>
            <a:r>
              <a:rPr lang="en-US" sz="2400" dirty="0" smtClean="0"/>
              <a:t> </a:t>
            </a:r>
            <a:r>
              <a:rPr lang="en-US" sz="2400" dirty="0" err="1" smtClean="0"/>
              <a:t>lÝ</a:t>
            </a:r>
            <a:r>
              <a:rPr lang="en-US" sz="2400" dirty="0" smtClean="0"/>
              <a:t> </a:t>
            </a:r>
            <a:r>
              <a:rPr lang="en-US" sz="2400" dirty="0" err="1" smtClean="0"/>
              <a:t>nh©n</a:t>
            </a:r>
            <a:r>
              <a:rPr lang="en-US" sz="2400" dirty="0" smtClean="0"/>
              <a:t> </a:t>
            </a:r>
            <a:r>
              <a:rPr lang="en-US" sz="2400" dirty="0" err="1" smtClean="0"/>
              <a:t>vËt</a:t>
            </a:r>
            <a:r>
              <a:rPr lang="en-US" sz="2400" dirty="0" smtClean="0"/>
              <a:t> </a:t>
            </a:r>
            <a:r>
              <a:rPr lang="en-US" sz="2400" dirty="0" err="1" smtClean="0"/>
              <a:t>bËc</a:t>
            </a:r>
            <a:r>
              <a:rPr lang="en-US" sz="2400" dirty="0" smtClean="0"/>
              <a:t> </a:t>
            </a:r>
            <a:r>
              <a:rPr lang="en-US" sz="2400" dirty="0" err="1" smtClean="0"/>
              <a:t>thÇy</a:t>
            </a:r>
            <a:r>
              <a:rPr lang="en-US" sz="2400" dirty="0" smtClean="0"/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  <a:defRPr/>
            </a:pP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III.Tổng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80     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Documents and Settings\THANH TAI\My Documents\Downloads\Kieu-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Documents and Settings\THANH TAI\My Documents\Downloads\images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0"/>
            <a:ext cx="4724399" cy="6858000"/>
          </a:xfrm>
          <a:prstGeom prst="rect">
            <a:avLst/>
          </a:prstGeom>
          <a:noFill/>
        </p:spPr>
      </p:pic>
      <p:pic>
        <p:nvPicPr>
          <p:cNvPr id="6147" name="Picture 3" descr="C:\Documents and Settings\THANH TAI\My Documents\Downloads\images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44958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00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2803" name="Rectangle 3"/>
          <p:cNvSpPr>
            <a:spLocks noChangeArrowheads="1"/>
          </p:cNvSpPr>
          <p:nvPr/>
        </p:nvSpPr>
        <p:spPr bwMode="auto">
          <a:xfrm>
            <a:off x="381000" y="1981200"/>
            <a:ext cx="5562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CỦNGCỐ BÀI GIẢNG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2804" name="Text Box 4"/>
          <p:cNvSpPr txBox="1">
            <a:spLocks noChangeArrowheads="1"/>
          </p:cNvSpPr>
          <p:nvPr/>
        </p:nvSpPr>
        <p:spPr bwMode="auto">
          <a:xfrm>
            <a:off x="838200" y="2895600"/>
            <a:ext cx="4495800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</a:rPr>
              <a:t>/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Nêu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vài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nét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chính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về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tiểu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sử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Nguyễn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Du.</a:t>
            </a:r>
          </a:p>
          <a:p>
            <a:pPr>
              <a:spcBef>
                <a:spcPct val="20000"/>
              </a:spcBef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2/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Kể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tóm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tắt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ngắn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gọn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Truyện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Kiều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theo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ba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phần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tác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2400" b="1" err="1" smtClean="0">
                <a:solidFill>
                  <a:srgbClr val="0000CC"/>
                </a:solidFill>
                <a:latin typeface="Times New Roman" pitchFamily="18" charset="0"/>
              </a:rPr>
              <a:t>phẩm</a:t>
            </a:r>
            <a:r>
              <a:rPr lang="en-US" sz="2400" b="1" smtClean="0">
                <a:solidFill>
                  <a:srgbClr val="0000CC"/>
                </a:solidFill>
                <a:latin typeface="Times New Roman" pitchFamily="18" charset="0"/>
              </a:rPr>
              <a:t>.</a:t>
            </a:r>
            <a:endParaRPr lang="en-US" sz="2400" dirty="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2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3" grpId="0"/>
      <p:bldP spid="33280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59" name="Text Box 31"/>
          <p:cNvSpPr txBox="1">
            <a:spLocks noChangeArrowheads="1"/>
          </p:cNvSpPr>
          <p:nvPr/>
        </p:nvSpPr>
        <p:spPr bwMode="auto">
          <a:xfrm>
            <a:off x="31568" y="3200400"/>
            <a:ext cx="2209800" cy="3462486"/>
          </a:xfrm>
          <a:prstGeom prst="rect">
            <a:avLst/>
          </a:prstGeom>
          <a:solidFill>
            <a:srgbClr val="FFFF99"/>
          </a:solidFill>
          <a:ln w="9525">
            <a:solidFill>
              <a:srgbClr val="0033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defRPr/>
            </a:pPr>
            <a:r>
              <a:rPr lang="en-US" sz="2400" u="sng">
                <a:solidFill>
                  <a:srgbClr val="993300"/>
                </a:solidFill>
                <a:latin typeface="Times New Roman" pitchFamily="18" charset="0"/>
                <a:cs typeface="+mn-cs"/>
              </a:rPr>
              <a:t>Nhóm </a:t>
            </a:r>
            <a:r>
              <a:rPr lang="en-US" sz="2400" u="sng" smtClean="0">
                <a:solidFill>
                  <a:srgbClr val="993300"/>
                </a:solidFill>
                <a:latin typeface="Times New Roman" pitchFamily="18" charset="0"/>
                <a:cs typeface="+mn-cs"/>
              </a:rPr>
              <a:t>1</a:t>
            </a:r>
          </a:p>
          <a:p>
            <a:pPr marL="457200" indent="-457200" algn="ctr">
              <a:spcBef>
                <a:spcPct val="50000"/>
              </a:spcBef>
              <a:defRPr/>
            </a:pPr>
            <a:r>
              <a:rPr lang="en-US" sz="2800" b="1" smtClean="0">
                <a:solidFill>
                  <a:srgbClr val="3333CC"/>
                </a:solidFill>
                <a:latin typeface="Times New Roman" pitchFamily="18" charset="0"/>
                <a:cs typeface="+mn-cs"/>
              </a:rPr>
              <a:t>Thời </a:t>
            </a:r>
            <a:r>
              <a:rPr lang="vi-VN" sz="2800" b="1" dirty="0">
                <a:solidFill>
                  <a:srgbClr val="3333CC"/>
                </a:solidFill>
                <a:latin typeface="Times New Roman" pitchFamily="18" charset="0"/>
                <a:cs typeface="+mn-cs"/>
              </a:rPr>
              <a:t>đại</a:t>
            </a:r>
            <a:endParaRPr lang="en-US" sz="2800" b="1" dirty="0">
              <a:solidFill>
                <a:srgbClr val="3333CC"/>
              </a:solidFill>
              <a:latin typeface="Times New Roman" pitchFamily="18" charset="0"/>
              <a:cs typeface="+mn-cs"/>
            </a:endParaRPr>
          </a:p>
          <a:p>
            <a:pPr>
              <a:spcBef>
                <a:spcPct val="50000"/>
              </a:spcBef>
              <a:defRPr/>
            </a:pPr>
            <a:r>
              <a:rPr lang="en-US" sz="2400" b="1" dirty="0">
                <a:latin typeface="Times New Roman" pitchFamily="18" charset="0"/>
                <a:cs typeface="+mn-cs"/>
              </a:rPr>
              <a:t>Bối cảnh của thời đại mà tác </a:t>
            </a:r>
            <a:r>
              <a:rPr lang="en-US" sz="2400" b="1">
                <a:latin typeface="Times New Roman" pitchFamily="18" charset="0"/>
                <a:cs typeface="+mn-cs"/>
              </a:rPr>
              <a:t>giả </a:t>
            </a:r>
            <a:r>
              <a:rPr lang="en-US" sz="2400" b="1" smtClean="0">
                <a:latin typeface="Times New Roman" pitchFamily="18" charset="0"/>
                <a:cs typeface="+mn-cs"/>
              </a:rPr>
              <a:t>sống có những điểm gì cần chú ý?</a:t>
            </a:r>
            <a:endParaRPr lang="en-US" sz="2400" b="1" dirty="0">
              <a:latin typeface="Times New Roman" pitchFamily="18" charset="0"/>
              <a:cs typeface="+mn-cs"/>
            </a:endParaRPr>
          </a:p>
          <a:p>
            <a:pPr>
              <a:spcBef>
                <a:spcPct val="50000"/>
              </a:spcBef>
              <a:defRPr/>
            </a:pPr>
            <a:endParaRPr lang="en-US" sz="1400" dirty="0">
              <a:latin typeface="Times New Roman" pitchFamily="18" charset="0"/>
              <a:cs typeface="+mn-cs"/>
            </a:endParaRPr>
          </a:p>
        </p:txBody>
      </p:sp>
      <p:sp>
        <p:nvSpPr>
          <p:cNvPr id="7171" name="Text Box 32"/>
          <p:cNvSpPr txBox="1">
            <a:spLocks noChangeArrowheads="1"/>
          </p:cNvSpPr>
          <p:nvPr/>
        </p:nvSpPr>
        <p:spPr bwMode="auto">
          <a:xfrm>
            <a:off x="2438400" y="2850709"/>
            <a:ext cx="2133600" cy="378565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u="sng">
                <a:solidFill>
                  <a:srgbClr val="993300"/>
                </a:solidFill>
                <a:latin typeface="Times New Roman" pitchFamily="18" charset="0"/>
              </a:rPr>
              <a:t>Nhóm 2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 smtClean="0">
                <a:solidFill>
                  <a:srgbClr val="3333CC"/>
                </a:solidFill>
                <a:latin typeface="Times New Roman" pitchFamily="18" charset="0"/>
              </a:rPr>
              <a:t>    Cuộc </a:t>
            </a:r>
            <a:r>
              <a:rPr lang="vi-VN" sz="2400" b="1">
                <a:solidFill>
                  <a:srgbClr val="3333CC"/>
                </a:solidFill>
                <a:latin typeface="Times New Roman" pitchFamily="18" charset="0"/>
              </a:rPr>
              <a:t>đời</a:t>
            </a:r>
            <a:endParaRPr lang="en-US" sz="2400" b="1">
              <a:solidFill>
                <a:srgbClr val="3333CC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Trình bày tiểu sử tác giả? ( tên tuổi, quê quán, xuất thân, những biến </a:t>
            </a:r>
            <a:r>
              <a:rPr lang="vi-VN" sz="2400" b="1">
                <a:latin typeface="Times New Roman" pitchFamily="18" charset="0"/>
              </a:rPr>
              <a:t>động</a:t>
            </a:r>
            <a:r>
              <a:rPr lang="en-US" sz="2400" b="1">
                <a:latin typeface="Times New Roman" pitchFamily="18" charset="0"/>
              </a:rPr>
              <a:t> của gia </a:t>
            </a:r>
            <a:r>
              <a:rPr lang="vi-VN" sz="2400" b="1">
                <a:latin typeface="Times New Roman" pitchFamily="18" charset="0"/>
              </a:rPr>
              <a:t>đình</a:t>
            </a:r>
            <a:r>
              <a:rPr lang="en-US" sz="2400" b="1">
                <a:latin typeface="Times New Roman" pitchFamily="18" charset="0"/>
              </a:rPr>
              <a:t>...) </a:t>
            </a:r>
          </a:p>
        </p:txBody>
      </p:sp>
      <p:sp>
        <p:nvSpPr>
          <p:cNvPr id="7172" name="Text Box 35"/>
          <p:cNvSpPr txBox="1">
            <a:spLocks noChangeArrowheads="1"/>
          </p:cNvSpPr>
          <p:nvPr/>
        </p:nvSpPr>
        <p:spPr bwMode="auto">
          <a:xfrm>
            <a:off x="4726577" y="3020127"/>
            <a:ext cx="1971675" cy="36009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u="sng">
                <a:solidFill>
                  <a:srgbClr val="993300"/>
                </a:solidFill>
                <a:latin typeface="Times New Roman" pitchFamily="18" charset="0"/>
              </a:rPr>
              <a:t>Nhóm 3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Con ng</a:t>
            </a:r>
            <a:r>
              <a:rPr lang="vi-VN" sz="2400" b="1">
                <a:solidFill>
                  <a:srgbClr val="0000FF"/>
                </a:solidFill>
                <a:latin typeface="Times New Roman" pitchFamily="18" charset="0"/>
              </a:rPr>
              <a:t>ười</a:t>
            </a:r>
            <a:endParaRPr lang="en-US" sz="2400" b="1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Nêu  nh</a:t>
            </a:r>
            <a:r>
              <a:rPr lang="vi-VN" sz="2400" b="1">
                <a:latin typeface="Times New Roman" pitchFamily="18" charset="0"/>
              </a:rPr>
              <a:t>ững </a:t>
            </a:r>
            <a:r>
              <a:rPr lang="en-US" sz="2400" b="1">
                <a:latin typeface="Times New Roman" pitchFamily="18" charset="0"/>
              </a:rPr>
              <a:t> nét chính về con ng</a:t>
            </a:r>
            <a:r>
              <a:rPr lang="vi-VN" sz="2400" b="1">
                <a:latin typeface="Times New Roman" pitchFamily="18" charset="0"/>
              </a:rPr>
              <a:t>ười</a:t>
            </a:r>
            <a:r>
              <a:rPr lang="en-US" sz="2400" b="1">
                <a:latin typeface="Times New Roman" pitchFamily="18" charset="0"/>
              </a:rPr>
              <a:t> của Nguyễn Du ?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173" name="Text Box 36"/>
          <p:cNvSpPr txBox="1">
            <a:spLocks noChangeArrowheads="1"/>
          </p:cNvSpPr>
          <p:nvPr/>
        </p:nvSpPr>
        <p:spPr bwMode="auto">
          <a:xfrm>
            <a:off x="6804660" y="3196429"/>
            <a:ext cx="2209800" cy="34163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u="sng">
                <a:solidFill>
                  <a:srgbClr val="993300"/>
                </a:solidFill>
                <a:latin typeface="Times New Roman" pitchFamily="18" charset="0"/>
              </a:rPr>
              <a:t>Nhóm 4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3333CC"/>
                </a:solidFill>
                <a:latin typeface="Times New Roman" pitchFamily="18" charset="0"/>
              </a:rPr>
              <a:t>Sự nghiệp sáng tác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Những tác phẩm nào làm nên tên tuổi của </a:t>
            </a:r>
            <a:r>
              <a:rPr lang="vi-VN" sz="2400" b="1">
                <a:latin typeface="Times New Roman" pitchFamily="18" charset="0"/>
              </a:rPr>
              <a:t>đại</a:t>
            </a:r>
            <a:r>
              <a:rPr lang="en-US" sz="2400" b="1">
                <a:latin typeface="Times New Roman" pitchFamily="18" charset="0"/>
              </a:rPr>
              <a:t> thi hào</a:t>
            </a:r>
            <a:r>
              <a:rPr lang="en-US" sz="2400" b="1" smtClean="0">
                <a:latin typeface="Times New Roman" pitchFamily="18" charset="0"/>
              </a:rPr>
              <a:t>?</a:t>
            </a:r>
            <a:endParaRPr lang="en-US" sz="2400" b="1">
              <a:latin typeface="Times New Roman" pitchFamily="18" charset="0"/>
            </a:endParaRPr>
          </a:p>
        </p:txBody>
      </p:sp>
      <p:sp>
        <p:nvSpPr>
          <p:cNvPr id="7175" name="Line 43"/>
          <p:cNvSpPr>
            <a:spLocks noChangeShapeType="1"/>
          </p:cNvSpPr>
          <p:nvPr/>
        </p:nvSpPr>
        <p:spPr bwMode="auto">
          <a:xfrm flipH="1">
            <a:off x="952500" y="2045472"/>
            <a:ext cx="3543300" cy="1037792"/>
          </a:xfrm>
          <a:prstGeom prst="line">
            <a:avLst/>
          </a:prstGeom>
          <a:noFill/>
          <a:ln w="38100">
            <a:solidFill>
              <a:srgbClr val="E91303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Line 44"/>
          <p:cNvSpPr>
            <a:spLocks noChangeShapeType="1"/>
          </p:cNvSpPr>
          <p:nvPr/>
        </p:nvSpPr>
        <p:spPr bwMode="auto">
          <a:xfrm flipH="1">
            <a:off x="3429000" y="2057400"/>
            <a:ext cx="1066800" cy="762000"/>
          </a:xfrm>
          <a:prstGeom prst="line">
            <a:avLst/>
          </a:prstGeom>
          <a:noFill/>
          <a:ln w="38100">
            <a:solidFill>
              <a:srgbClr val="E91303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45"/>
          <p:cNvSpPr>
            <a:spLocks noChangeShapeType="1"/>
          </p:cNvSpPr>
          <p:nvPr/>
        </p:nvSpPr>
        <p:spPr bwMode="auto">
          <a:xfrm>
            <a:off x="4495800" y="2100683"/>
            <a:ext cx="1216614" cy="838200"/>
          </a:xfrm>
          <a:prstGeom prst="line">
            <a:avLst/>
          </a:prstGeom>
          <a:noFill/>
          <a:ln w="38100">
            <a:solidFill>
              <a:srgbClr val="E91303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Line 46"/>
          <p:cNvSpPr>
            <a:spLocks noChangeShapeType="1"/>
          </p:cNvSpPr>
          <p:nvPr/>
        </p:nvSpPr>
        <p:spPr bwMode="auto">
          <a:xfrm>
            <a:off x="4495800" y="2057400"/>
            <a:ext cx="3200401" cy="962728"/>
          </a:xfrm>
          <a:prstGeom prst="line">
            <a:avLst/>
          </a:prstGeom>
          <a:noFill/>
          <a:ln w="38100">
            <a:solidFill>
              <a:srgbClr val="E91303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1638341" y="1533525"/>
            <a:ext cx="5715000" cy="523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THẢO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 </a:t>
            </a: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 3 PHÚT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45191" y="50098"/>
            <a:ext cx="7042245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  <p:sp>
        <p:nvSpPr>
          <p:cNvPr id="2" name="Rectangle 1"/>
          <p:cNvSpPr/>
          <p:nvPr/>
        </p:nvSpPr>
        <p:spPr>
          <a:xfrm>
            <a:off x="157006" y="725933"/>
            <a:ext cx="34467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I.Tác giả Nguyễn Du</a:t>
            </a:r>
            <a:r>
              <a:rPr lang="en-US" sz="2800" u="sng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77601392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9" grpId="0" animBg="1"/>
      <p:bldP spid="7171" grpId="0" animBg="1"/>
      <p:bldP spid="7172" grpId="0" animBg="1"/>
      <p:bldP spid="7173" grpId="0" animBg="1"/>
      <p:bldP spid="7175" grpId="0" animBg="1"/>
      <p:bldP spid="7176" grpId="0" animBg="1"/>
      <p:bldP spid="7177" grpId="0" animBg="1"/>
      <p:bldP spid="7178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7"/>
          <p:cNvSpPr txBox="1">
            <a:spLocks noChangeArrowheads="1"/>
          </p:cNvSpPr>
          <p:nvPr/>
        </p:nvSpPr>
        <p:spPr bwMode="auto">
          <a:xfrm>
            <a:off x="2041525" y="2049463"/>
            <a:ext cx="4856163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Häc thuéc c¸c bµi ca dao ®· häc.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66563" name="Text Box 8"/>
          <p:cNvSpPr txBox="1">
            <a:spLocks noChangeArrowheads="1"/>
          </p:cNvSpPr>
          <p:nvPr/>
        </p:nvSpPr>
        <p:spPr bwMode="auto">
          <a:xfrm>
            <a:off x="1660525" y="2735263"/>
            <a:ext cx="58785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2.S­u tÇm c¸c bµi ca dao cïng hÖ thèng.</a:t>
            </a:r>
          </a:p>
        </p:txBody>
      </p:sp>
      <p:sp>
        <p:nvSpPr>
          <p:cNvPr id="66564" name="Text Box 10"/>
          <p:cNvSpPr txBox="1">
            <a:spLocks noChangeArrowheads="1"/>
          </p:cNvSpPr>
          <p:nvPr/>
        </p:nvSpPr>
        <p:spPr bwMode="auto">
          <a:xfrm>
            <a:off x="1660525" y="3497263"/>
            <a:ext cx="60182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3.So¹n bµi Ca dao vÒ quª h­¬ng ®Êt n­íc</a:t>
            </a:r>
          </a:p>
        </p:txBody>
      </p:sp>
      <p:pic>
        <p:nvPicPr>
          <p:cNvPr id="66565" name="Picture 25" descr="wandbilder055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79" name="Text Box 35"/>
          <p:cNvSpPr txBox="1">
            <a:spLocks noChangeArrowheads="1"/>
          </p:cNvSpPr>
          <p:nvPr/>
        </p:nvSpPr>
        <p:spPr bwMode="auto">
          <a:xfrm>
            <a:off x="457200" y="304800"/>
            <a:ext cx="8382000" cy="646331"/>
          </a:xfrm>
          <a:prstGeom prst="rect">
            <a:avLst/>
          </a:prstGeom>
          <a:solidFill>
            <a:srgbClr val="6600CC"/>
          </a:solidFill>
          <a:ln w="38100">
            <a:solidFill>
              <a:srgbClr val="FFFF6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smtClean="0">
                <a:solidFill>
                  <a:srgbClr val="FFFF66"/>
                </a:solidFill>
                <a:latin typeface="Times New Roman" pitchFamily="18" charset="0"/>
              </a:rPr>
              <a:t>Hướng dẫn học tập ở nhà</a:t>
            </a:r>
            <a:endParaRPr lang="en-US" sz="3600" b="1">
              <a:solidFill>
                <a:srgbClr val="FFFF66"/>
              </a:solidFill>
              <a:latin typeface="Times New Roman" pitchFamily="18" charset="0"/>
            </a:endParaRPr>
          </a:p>
        </p:txBody>
      </p:sp>
      <p:sp>
        <p:nvSpPr>
          <p:cNvPr id="82980" name="Text Box 36"/>
          <p:cNvSpPr txBox="1">
            <a:spLocks noChangeArrowheads="1"/>
          </p:cNvSpPr>
          <p:nvPr/>
        </p:nvSpPr>
        <p:spPr bwMode="auto">
          <a:xfrm>
            <a:off x="609600" y="1828800"/>
            <a:ext cx="82296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FFFF"/>
                </a:solidFill>
                <a:latin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nhà tập 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: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Thuý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24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trích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dung 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bản.Trả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en-US" sz="3600" b="1" dirty="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2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79" grpId="0" animBg="1"/>
      <p:bldP spid="829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i_Choi_CQ_0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914400"/>
            <a:ext cx="3695700" cy="5509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45191" y="50098"/>
            <a:ext cx="7042245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914400"/>
            <a:ext cx="55626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vi-VN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ác giả Nguyễn Du</a:t>
            </a:r>
            <a:endParaRPr lang="vi-VN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endParaRPr lang="vi-VN" sz="22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Đầy biến động dữ dội của giai đoạn cuối thế kỉ XVIII – đầu thế kỉ XIX.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 Chế độ phong kiến Việt Nam khủng hoảng trầm trọng, phong trào nông dân khởi nghĩa nổi lên khắp nơi.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-&gt;Thời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ảnh h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ưởng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lớn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cuộc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và con ng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của Nguyễn Du</a:t>
            </a:r>
            <a:r>
              <a:rPr lang="en-US" sz="2000"/>
              <a:t>.</a:t>
            </a:r>
          </a:p>
          <a:p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 đời: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-Nguyễn Du ( 1765 – 1820)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-Tên tuổi: Tên chữ là Tố Như, hiệu là Thanh Hiên.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-Quê quán: Tiên Điền, Nghi Xuân, Hà Tĩnh.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-Xuất thân: gia đình đại quý tộc, nhiều đời làm quan.</a:t>
            </a:r>
            <a:endParaRPr lang="vi-VN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248687"/>
            <a:ext cx="1943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vi-VN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hời đại</a:t>
            </a:r>
            <a:r>
              <a:rPr lang="en-US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2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i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64636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i_Choi_CQ_0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914400"/>
            <a:ext cx="3695700" cy="5509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45191" y="50098"/>
            <a:ext cx="7042245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5800"/>
            <a:ext cx="5562600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vi-VN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ác giả Nguyễn Du.</a:t>
            </a:r>
          </a:p>
          <a:p>
            <a:r>
              <a:rPr lang="en-US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1.Thời đại</a:t>
            </a:r>
          </a:p>
          <a:p>
            <a:r>
              <a:rPr lang="en-US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2.Cuộc đời: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-Sống phiêu bạt nhiều năm liền trên đất Bắc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-Năm 1802, Nguyễn Ánh lên ngôi , ông buộc phải ra làm quan bất đắc dĩ cho triều Nguyễn.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-Được cử làm chánh sứ sang Trung Quốc.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-&gt;Cuộc đời có nhiều thăng trầm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3.Con người:</a:t>
            </a:r>
          </a:p>
          <a:p>
            <a:r>
              <a:rPr lang="en-US" sz="2400" smtClean="0">
                <a:cs typeface="Times New Roman" pitchFamily="18" charset="0"/>
              </a:rPr>
              <a:t>-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Có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vốn tri th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ức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sâu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rộng, am hiểu văn hóa dân tộc và văn chương Trung Quốc.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Vốn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sống rất phong phú, t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trải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-Có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ự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cảm sâu s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ắc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ới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nỗi khổ con ng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-&gt;Nguời có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trái tim nhân hậu, giàu lòng yêu th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ương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con ng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2000"/>
              <a:t>.</a:t>
            </a:r>
          </a:p>
          <a:p>
            <a:endParaRPr lang="vi-VN" sz="2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Di_Choi_CQ_00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62"/>
          <a:stretch>
            <a:fillRect/>
          </a:stretch>
        </p:blipFill>
        <p:spPr bwMode="auto">
          <a:xfrm>
            <a:off x="0" y="0"/>
            <a:ext cx="4495800" cy="3429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0" y="3017741"/>
            <a:ext cx="4495800" cy="3693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>
                <a:solidFill>
                  <a:srgbClr val="FF0000"/>
                </a:solidFill>
                <a:latin typeface="VNI-Times" pitchFamily="2" charset="0"/>
              </a:rPr>
              <a:t>Moä</a:t>
            </a:r>
            <a:r>
              <a:rPr lang="en-US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VNI-Times" pitchFamily="2" charset="0"/>
              </a:rPr>
              <a:t>Nguyeãn</a:t>
            </a:r>
            <a:r>
              <a:rPr lang="en-US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b="1">
                <a:solidFill>
                  <a:srgbClr val="FF0000"/>
                </a:solidFill>
                <a:latin typeface="VNI-Times" pitchFamily="2" charset="0"/>
              </a:rPr>
              <a:t>Du </a:t>
            </a:r>
            <a:r>
              <a:rPr lang="en-US" b="1" smtClean="0">
                <a:solidFill>
                  <a:srgbClr val="FF0000"/>
                </a:solidFill>
                <a:latin typeface="VNI-Times" pitchFamily="2" charset="0"/>
              </a:rPr>
              <a:t> taïi  Nghi </a:t>
            </a:r>
            <a:r>
              <a:rPr lang="en-US" b="1" dirty="0" err="1">
                <a:solidFill>
                  <a:srgbClr val="FF0000"/>
                </a:solidFill>
                <a:latin typeface="VNI-Times" pitchFamily="2" charset="0"/>
              </a:rPr>
              <a:t>Xuaân</a:t>
            </a:r>
            <a:r>
              <a:rPr lang="en-US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VNI-Times" pitchFamily="2" charset="0"/>
              </a:rPr>
              <a:t>– </a:t>
            </a:r>
            <a:r>
              <a:rPr lang="en-US" b="1" dirty="0" err="1" smtClean="0">
                <a:solidFill>
                  <a:srgbClr val="FF0000"/>
                </a:solidFill>
                <a:latin typeface="VNI-Times" pitchFamily="2" charset="0"/>
              </a:rPr>
              <a:t>Haø</a:t>
            </a:r>
            <a:r>
              <a:rPr lang="en-US" b="1" dirty="0" smtClean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VNI-Times" pitchFamily="2" charset="0"/>
              </a:rPr>
              <a:t>Tónh</a:t>
            </a:r>
            <a:endParaRPr lang="en-US" b="1" dirty="0">
              <a:solidFill>
                <a:srgbClr val="FF0000"/>
              </a:solidFill>
              <a:latin typeface="VNI-Times" pitchFamily="2" charset="0"/>
            </a:endParaRPr>
          </a:p>
        </p:txBody>
      </p:sp>
      <p:pic>
        <p:nvPicPr>
          <p:cNvPr id="4" name="Picture 3" descr="Di_Choi_CQ_00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5412" cy="3429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5163" y="3017741"/>
            <a:ext cx="4349086" cy="400110"/>
          </a:xfrm>
          <a:prstGeom prst="rect">
            <a:avLst/>
          </a:prstGeom>
          <a:solidFill>
            <a:srgbClr val="66FF33"/>
          </a:solidFill>
          <a:ln w="571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chemeClr val="tx2"/>
                </a:solidFill>
                <a:latin typeface="VNI-Times" pitchFamily="2" charset="0"/>
              </a:rPr>
              <a:t>  </a:t>
            </a:r>
            <a:r>
              <a:rPr lang="en-US" sz="2000" b="1" dirty="0" err="1">
                <a:solidFill>
                  <a:srgbClr val="0000CC"/>
                </a:solidFill>
                <a:latin typeface="VNI-Times" pitchFamily="2" charset="0"/>
              </a:rPr>
              <a:t>Ñeàn</a:t>
            </a:r>
            <a:r>
              <a:rPr lang="en-US" sz="20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000" b="1" err="1">
                <a:solidFill>
                  <a:srgbClr val="0000CC"/>
                </a:solidFill>
                <a:latin typeface="VNI-Times" pitchFamily="2" charset="0"/>
              </a:rPr>
              <a:t>thôø</a:t>
            </a:r>
            <a:r>
              <a:rPr lang="en-US" sz="2000" b="1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000" b="1" smtClean="0">
                <a:solidFill>
                  <a:srgbClr val="0000CC"/>
                </a:solidFill>
                <a:latin typeface="VNI-Times" pitchFamily="2" charset="0"/>
              </a:rPr>
              <a:t>taïi </a:t>
            </a:r>
            <a:r>
              <a:rPr lang="en-US" sz="2000" b="1" dirty="0" err="1">
                <a:solidFill>
                  <a:srgbClr val="0000CC"/>
                </a:solidFill>
                <a:latin typeface="VNI-Times" pitchFamily="2" charset="0"/>
              </a:rPr>
              <a:t>khu</a:t>
            </a:r>
            <a:r>
              <a:rPr lang="en-US" sz="2000" b="1" dirty="0">
                <a:solidFill>
                  <a:srgbClr val="0000CC"/>
                </a:solidFill>
                <a:latin typeface="VNI-Times" pitchFamily="2" charset="0"/>
              </a:rPr>
              <a:t> di </a:t>
            </a:r>
            <a:r>
              <a:rPr lang="en-US" sz="2000" b="1" dirty="0" err="1">
                <a:solidFill>
                  <a:srgbClr val="0000CC"/>
                </a:solidFill>
                <a:latin typeface="VNI-Times" pitchFamily="2" charset="0"/>
              </a:rPr>
              <a:t>tích</a:t>
            </a:r>
            <a:r>
              <a:rPr lang="en-US" sz="20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VNI-Times" pitchFamily="2" charset="0"/>
              </a:rPr>
              <a:t>Nguyeãn</a:t>
            </a:r>
            <a:r>
              <a:rPr lang="en-US" sz="2000" b="1" dirty="0" smtClean="0">
                <a:solidFill>
                  <a:srgbClr val="0000CC"/>
                </a:solidFill>
                <a:latin typeface="VNI-Times" pitchFamily="2" charset="0"/>
              </a:rPr>
              <a:t> Du </a:t>
            </a:r>
            <a:endParaRPr lang="en-US" sz="2000" b="1" dirty="0">
              <a:solidFill>
                <a:srgbClr val="0000CC"/>
              </a:solidFill>
              <a:latin typeface="VNI-Times" pitchFamily="2" charset="0"/>
            </a:endParaRPr>
          </a:p>
        </p:txBody>
      </p:sp>
      <p:pic>
        <p:nvPicPr>
          <p:cNvPr id="6" name="Picture 4" descr="Di_Choi_CQ_005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5512"/>
            <a:ext cx="9144000" cy="3392488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037781" y="6378222"/>
            <a:ext cx="5068437" cy="46166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 err="1">
                <a:solidFill>
                  <a:srgbClr val="0000CC"/>
                </a:solidFill>
                <a:latin typeface="VNI-Times" pitchFamily="2" charset="0"/>
              </a:rPr>
              <a:t>Toaøn</a:t>
            </a:r>
            <a:r>
              <a:rPr lang="en-US" sz="24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VNI-Times" pitchFamily="2" charset="0"/>
              </a:rPr>
              <a:t>caûnh</a:t>
            </a:r>
            <a:r>
              <a:rPr lang="en-US" sz="24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VNI-Times" pitchFamily="2" charset="0"/>
              </a:rPr>
              <a:t>khu</a:t>
            </a:r>
            <a:r>
              <a:rPr lang="en-US" sz="24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VNI-Times" pitchFamily="2" charset="0"/>
              </a:rPr>
              <a:t>di</a:t>
            </a:r>
            <a:r>
              <a:rPr lang="en-US" sz="24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VNI-Times" pitchFamily="2" charset="0"/>
              </a:rPr>
              <a:t>tích</a:t>
            </a:r>
            <a:r>
              <a:rPr lang="en-US" sz="2400" b="1" dirty="0">
                <a:solidFill>
                  <a:srgbClr val="0000CC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VNI-Times" pitchFamily="2" charset="0"/>
              </a:rPr>
              <a:t>Nguyeãn</a:t>
            </a:r>
            <a:r>
              <a:rPr lang="en-US" sz="2400" b="1" dirty="0">
                <a:solidFill>
                  <a:srgbClr val="0000CC"/>
                </a:solidFill>
                <a:latin typeface="VNI-Times" pitchFamily="2" charset="0"/>
              </a:rPr>
              <a:t> Du 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688" y="930891"/>
            <a:ext cx="4736912" cy="619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</a:t>
            </a:r>
          </a:p>
          <a:p>
            <a:pPr lvl="0"/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1.Thời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2.Cuộc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endParaRPr lang="en-US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3.Con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sz="2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4.Sự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b="1" dirty="0" err="1" smtClean="0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400" b="1" u="sng" dirty="0" err="1" smtClean="0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b="1" u="sng" dirty="0" smtClean="0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u="sng" dirty="0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Hán</a:t>
            </a:r>
            <a:r>
              <a:rPr lang="en-US" sz="2400" b="1" dirty="0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243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-Nam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ngâm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lục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Tx/>
              <a:buNone/>
            </a:pPr>
            <a:r>
              <a:rPr lang="en-US" sz="2400" b="1" dirty="0" err="1" smtClean="0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400" b="1" u="sng" dirty="0" err="1" smtClean="0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b="1" u="sng" dirty="0" smtClean="0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Nôm</a:t>
            </a:r>
            <a:r>
              <a:rPr lang="en-US" sz="2400" b="1" dirty="0">
                <a:solidFill>
                  <a:srgbClr val="450B55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 eaLnBrk="1" hangingPunct="1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-&gt;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en-US" sz="2200" dirty="0">
              <a:solidFill>
                <a:srgbClr val="0000C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45191" y="50098"/>
            <a:ext cx="7042245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TRUYỆN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KIỀU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 NGUYỄN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DU</a:t>
            </a:r>
          </a:p>
        </p:txBody>
      </p:sp>
      <p:pic>
        <p:nvPicPr>
          <p:cNvPr id="12" name="Picture 3" descr="C:\Documents and Settings\THANH TAI\My Documents\Downloads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4304" y="4114800"/>
            <a:ext cx="4343400" cy="2743200"/>
          </a:xfrm>
          <a:prstGeom prst="rect">
            <a:avLst/>
          </a:prstGeom>
          <a:noFill/>
        </p:spPr>
      </p:pic>
      <p:pic>
        <p:nvPicPr>
          <p:cNvPr id="14" name="Picture 3" descr="C:\Documents and Settings\THANH TAI\My Documents\Downloads\2818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685800"/>
            <a:ext cx="4267200" cy="342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3351</TotalTime>
  <Words>1862</Words>
  <Application>Microsoft Office PowerPoint</Application>
  <PresentationFormat>On-screen Show (4:3)</PresentationFormat>
  <Paragraphs>217</Paragraphs>
  <Slides>50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</vt:vector>
  </TitlesOfParts>
  <Company>Workgroup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TrongDang</cp:lastModifiedBy>
  <cp:revision>315</cp:revision>
  <dcterms:created xsi:type="dcterms:W3CDTF">2006-02-14T14:11:42Z</dcterms:created>
  <dcterms:modified xsi:type="dcterms:W3CDTF">2021-10-02T14:01:38Z</dcterms:modified>
</cp:coreProperties>
</file>