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50" r:id="rId2"/>
    <p:sldId id="257" r:id="rId3"/>
    <p:sldId id="402" r:id="rId4"/>
    <p:sldId id="351" r:id="rId5"/>
    <p:sldId id="352" r:id="rId6"/>
    <p:sldId id="403" r:id="rId7"/>
    <p:sldId id="404" r:id="rId8"/>
    <p:sldId id="448" r:id="rId9"/>
    <p:sldId id="353" r:id="rId10"/>
    <p:sldId id="270" r:id="rId11"/>
    <p:sldId id="426" r:id="rId12"/>
    <p:sldId id="427" r:id="rId13"/>
    <p:sldId id="428" r:id="rId14"/>
    <p:sldId id="429" r:id="rId15"/>
    <p:sldId id="407" r:id="rId16"/>
    <p:sldId id="433" r:id="rId17"/>
    <p:sldId id="437" r:id="rId18"/>
    <p:sldId id="430" r:id="rId19"/>
    <p:sldId id="438" r:id="rId20"/>
    <p:sldId id="439" r:id="rId21"/>
    <p:sldId id="440" r:id="rId22"/>
    <p:sldId id="441" r:id="rId23"/>
    <p:sldId id="442" r:id="rId24"/>
    <p:sldId id="443" r:id="rId25"/>
    <p:sldId id="444" r:id="rId26"/>
    <p:sldId id="445" r:id="rId27"/>
    <p:sldId id="393" r:id="rId28"/>
    <p:sldId id="399" r:id="rId29"/>
    <p:sldId id="446" r:id="rId30"/>
    <p:sldId id="401" r:id="rId31"/>
    <p:sldId id="447" r:id="rId32"/>
    <p:sldId id="425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339933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iểu Trung bình 2 - Màu chủ đề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68" d="100"/>
          <a:sy n="68" d="100"/>
        </p:scale>
        <p:origin x="-822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ề Bản chiế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="" xmlns:a16="http://schemas.microsoft.com/office/drawing/2014/main" id="{317459FF-9C97-30C1-757B-8EA1CD603E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Tiêu đề phụ 2">
            <a:extLst>
              <a:ext uri="{FF2B5EF4-FFF2-40B4-BE49-F238E27FC236}">
                <a16:creationId xmlns="" xmlns:a16="http://schemas.microsoft.com/office/drawing/2014/main" id="{C35487B0-CA8A-A496-2144-36F7A34CEB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vi-VN"/>
              <a:t>Bấm để chỉnh sửa kiểu tiêu đề phụ của Bản cái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="" xmlns:a16="http://schemas.microsoft.com/office/drawing/2014/main" id="{257670DA-F912-5EEB-3EA3-7AACF867B0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C2084-7B69-49DB-B1DA-0FBBD293C134}" type="datetimeFigureOut">
              <a:rPr lang="en-US" smtClean="0"/>
              <a:t>2/8/2023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="" xmlns:a16="http://schemas.microsoft.com/office/drawing/2014/main" id="{2097F9EA-47E2-088F-B2A2-CA26F06211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="" xmlns:a16="http://schemas.microsoft.com/office/drawing/2014/main" id="{844109ED-8D48-46DA-8BD6-F8BD83772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8BE29-7E6A-4582-B706-798519C57F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966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="" xmlns:a16="http://schemas.microsoft.com/office/drawing/2014/main" id="{F862F425-F5BC-DE26-03DF-9EF4447B7F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="" xmlns:a16="http://schemas.microsoft.com/office/drawing/2014/main" id="{C98EF667-4C53-C84B-B5B9-242952BA8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="" xmlns:a16="http://schemas.microsoft.com/office/drawing/2014/main" id="{74BE1679-CC81-9DA3-CE39-8156B1DB79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C2084-7B69-49DB-B1DA-0FBBD293C134}" type="datetimeFigureOut">
              <a:rPr lang="en-US" smtClean="0"/>
              <a:t>2/8/2023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="" xmlns:a16="http://schemas.microsoft.com/office/drawing/2014/main" id="{F18C5005-8608-12FB-4CE3-F25EE2ED02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="" xmlns:a16="http://schemas.microsoft.com/office/drawing/2014/main" id="{C0E40D31-34F2-C051-5C8C-2D2D4520D9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8BE29-7E6A-4582-B706-798519C57F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434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Dọc 1">
            <a:extLst>
              <a:ext uri="{FF2B5EF4-FFF2-40B4-BE49-F238E27FC236}">
                <a16:creationId xmlns="" xmlns:a16="http://schemas.microsoft.com/office/drawing/2014/main" id="{9189ABF4-6072-77AF-1A62-551EE9EB699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="" xmlns:a16="http://schemas.microsoft.com/office/drawing/2014/main" id="{E8E3591E-7B36-DB2D-545A-E6959EC9ED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="" xmlns:a16="http://schemas.microsoft.com/office/drawing/2014/main" id="{AE5CFC64-D0CE-3392-B6B7-6704D67677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C2084-7B69-49DB-B1DA-0FBBD293C134}" type="datetimeFigureOut">
              <a:rPr lang="en-US" smtClean="0"/>
              <a:t>2/8/2023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="" xmlns:a16="http://schemas.microsoft.com/office/drawing/2014/main" id="{07198D07-B0D5-E317-06E2-CB9B338AE4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="" xmlns:a16="http://schemas.microsoft.com/office/drawing/2014/main" id="{FE64B02D-2CC1-4A83-8925-47E1B45D3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8BE29-7E6A-4582-B706-798519C57F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098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="" xmlns:a16="http://schemas.microsoft.com/office/drawing/2014/main" id="{C502FEBF-D762-6C2D-945E-D4521209F9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="" xmlns:a16="http://schemas.microsoft.com/office/drawing/2014/main" id="{3344E43C-2A62-4226-F6DB-9BDA908DBA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="" xmlns:a16="http://schemas.microsoft.com/office/drawing/2014/main" id="{1D3DC600-4C53-B7AE-418D-CCB57A21B8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C2084-7B69-49DB-B1DA-0FBBD293C134}" type="datetimeFigureOut">
              <a:rPr lang="en-US" smtClean="0"/>
              <a:t>2/8/2023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="" xmlns:a16="http://schemas.microsoft.com/office/drawing/2014/main" id="{671CA124-350B-38F0-791F-984E18E8DB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="" xmlns:a16="http://schemas.microsoft.com/office/drawing/2014/main" id="{82A2CBC2-6019-5301-07C5-F8D68579DB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8BE29-7E6A-4582-B706-798519C57F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4843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ầu trang của Phầ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="" xmlns:a16="http://schemas.microsoft.com/office/drawing/2014/main" id="{A1FAB596-DF48-1B7C-B16D-A73418A8EE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="" xmlns:a16="http://schemas.microsoft.com/office/drawing/2014/main" id="{79C413EA-0375-2139-6D55-AE18A98104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="" xmlns:a16="http://schemas.microsoft.com/office/drawing/2014/main" id="{9C8E6D0D-7CFA-0DF2-7E81-405FE0A405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C2084-7B69-49DB-B1DA-0FBBD293C134}" type="datetimeFigureOut">
              <a:rPr lang="en-US" smtClean="0"/>
              <a:t>2/8/2023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="" xmlns:a16="http://schemas.microsoft.com/office/drawing/2014/main" id="{E5166C13-6593-35FC-457E-C4125744E3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="" xmlns:a16="http://schemas.microsoft.com/office/drawing/2014/main" id="{AB16B936-D7F3-D1E1-5032-F8A8C3059C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8BE29-7E6A-4582-B706-798519C57F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520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="" xmlns:a16="http://schemas.microsoft.com/office/drawing/2014/main" id="{736CDED1-BB59-CFBC-8981-19F4A3DEC6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="" xmlns:a16="http://schemas.microsoft.com/office/drawing/2014/main" id="{A8CD2015-9E92-6036-3ADE-44F1FC867ED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="" xmlns:a16="http://schemas.microsoft.com/office/drawing/2014/main" id="{B8E83FE2-61FB-54ED-9A21-851A4087FC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="" xmlns:a16="http://schemas.microsoft.com/office/drawing/2014/main" id="{689FB0B9-2A2B-FBD3-37DA-B4C6D192F3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C2084-7B69-49DB-B1DA-0FBBD293C134}" type="datetimeFigureOut">
              <a:rPr lang="en-US" smtClean="0"/>
              <a:t>2/8/2023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="" xmlns:a16="http://schemas.microsoft.com/office/drawing/2014/main" id="{72C33D42-A0AC-B8E9-EEA5-6A9ED050E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="" xmlns:a16="http://schemas.microsoft.com/office/drawing/2014/main" id="{DB2E0C44-1733-10C3-10A3-59577B7421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8BE29-7E6A-4582-B706-798519C57F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642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ép so sá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="" xmlns:a16="http://schemas.microsoft.com/office/drawing/2014/main" id="{36E9AA4F-717F-77DF-3C08-2A88918D3F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="" xmlns:a16="http://schemas.microsoft.com/office/drawing/2014/main" id="{E935207B-FC71-7789-485F-58A18CD0BD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="" xmlns:a16="http://schemas.microsoft.com/office/drawing/2014/main" id="{EB74EFF9-A308-78A1-130B-FAA67EA541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Chỗ dành sẵn cho Văn bản 4">
            <a:extLst>
              <a:ext uri="{FF2B5EF4-FFF2-40B4-BE49-F238E27FC236}">
                <a16:creationId xmlns="" xmlns:a16="http://schemas.microsoft.com/office/drawing/2014/main" id="{3E18FAF8-ACED-2FC3-8F4A-33450F6B7BD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6" name="Chỗ dành sẵn cho Nội dung 5">
            <a:extLst>
              <a:ext uri="{FF2B5EF4-FFF2-40B4-BE49-F238E27FC236}">
                <a16:creationId xmlns="" xmlns:a16="http://schemas.microsoft.com/office/drawing/2014/main" id="{6D617988-0E7E-119F-D761-03D505CC7B5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7" name="Chỗ dành sẵn cho Ngày tháng 6">
            <a:extLst>
              <a:ext uri="{FF2B5EF4-FFF2-40B4-BE49-F238E27FC236}">
                <a16:creationId xmlns="" xmlns:a16="http://schemas.microsoft.com/office/drawing/2014/main" id="{8FB02553-247A-417B-5251-3D4EA95BE1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C2084-7B69-49DB-B1DA-0FBBD293C134}" type="datetimeFigureOut">
              <a:rPr lang="en-US" smtClean="0"/>
              <a:t>2/8/2023</a:t>
            </a:fld>
            <a:endParaRPr lang="en-US"/>
          </a:p>
        </p:txBody>
      </p:sp>
      <p:sp>
        <p:nvSpPr>
          <p:cNvPr id="8" name="Chỗ dành sẵn cho Chân trang 7">
            <a:extLst>
              <a:ext uri="{FF2B5EF4-FFF2-40B4-BE49-F238E27FC236}">
                <a16:creationId xmlns="" xmlns:a16="http://schemas.microsoft.com/office/drawing/2014/main" id="{B392E8E3-6B1C-4FC3-7245-D38B48C3A7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Chỗ dành sẵn cho Số hiệu Bản chiếu 8">
            <a:extLst>
              <a:ext uri="{FF2B5EF4-FFF2-40B4-BE49-F238E27FC236}">
                <a16:creationId xmlns="" xmlns:a16="http://schemas.microsoft.com/office/drawing/2014/main" id="{5B50DBA2-010C-F903-4FAD-FFAAB0882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8BE29-7E6A-4582-B706-798519C57F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511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ỉ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="" xmlns:a16="http://schemas.microsoft.com/office/drawing/2014/main" id="{49FD9385-0F3E-013F-DDA4-236E5FE943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gày tháng 2">
            <a:extLst>
              <a:ext uri="{FF2B5EF4-FFF2-40B4-BE49-F238E27FC236}">
                <a16:creationId xmlns="" xmlns:a16="http://schemas.microsoft.com/office/drawing/2014/main" id="{2AB4A74A-8130-8140-D3DE-3B60BCC0C7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C2084-7B69-49DB-B1DA-0FBBD293C134}" type="datetimeFigureOut">
              <a:rPr lang="en-US" smtClean="0"/>
              <a:t>2/8/2023</a:t>
            </a:fld>
            <a:endParaRPr lang="en-US"/>
          </a:p>
        </p:txBody>
      </p:sp>
      <p:sp>
        <p:nvSpPr>
          <p:cNvPr id="4" name="Chỗ dành sẵn cho Chân trang 3">
            <a:extLst>
              <a:ext uri="{FF2B5EF4-FFF2-40B4-BE49-F238E27FC236}">
                <a16:creationId xmlns="" xmlns:a16="http://schemas.microsoft.com/office/drawing/2014/main" id="{7AE6D72D-CE08-7D11-722E-AE4E23D9ED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hỗ dành sẵn cho Số hiệu Bản chiếu 4">
            <a:extLst>
              <a:ext uri="{FF2B5EF4-FFF2-40B4-BE49-F238E27FC236}">
                <a16:creationId xmlns="" xmlns:a16="http://schemas.microsoft.com/office/drawing/2014/main" id="{0884C925-89E4-739C-24AD-F8E0C4DD59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8BE29-7E6A-4582-B706-798519C57F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8345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ố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gày tháng 1">
            <a:extLst>
              <a:ext uri="{FF2B5EF4-FFF2-40B4-BE49-F238E27FC236}">
                <a16:creationId xmlns="" xmlns:a16="http://schemas.microsoft.com/office/drawing/2014/main" id="{3F4548C8-B170-AB15-28B7-4A3B1EDB5C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C2084-7B69-49DB-B1DA-0FBBD293C134}" type="datetimeFigureOut">
              <a:rPr lang="en-US" smtClean="0"/>
              <a:t>2/8/2023</a:t>
            </a:fld>
            <a:endParaRPr lang="en-US"/>
          </a:p>
        </p:txBody>
      </p:sp>
      <p:sp>
        <p:nvSpPr>
          <p:cNvPr id="3" name="Chỗ dành sẵn cho Chân trang 2">
            <a:extLst>
              <a:ext uri="{FF2B5EF4-FFF2-40B4-BE49-F238E27FC236}">
                <a16:creationId xmlns="" xmlns:a16="http://schemas.microsoft.com/office/drawing/2014/main" id="{A24B5793-1F36-9312-A81B-616B44D1B5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hỗ dành sẵn cho Số hiệu Bản chiếu 3">
            <a:extLst>
              <a:ext uri="{FF2B5EF4-FFF2-40B4-BE49-F238E27FC236}">
                <a16:creationId xmlns="" xmlns:a16="http://schemas.microsoft.com/office/drawing/2014/main" id="{E302B649-AC0D-FC14-FE1E-DCEE96120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8BE29-7E6A-4582-B706-798519C57F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032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ội dung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="" xmlns:a16="http://schemas.microsoft.com/office/drawing/2014/main" id="{B104FFC1-8278-B12C-5B25-149F151C49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="" xmlns:a16="http://schemas.microsoft.com/office/drawing/2014/main" id="{720E73D0-26A1-9546-2B45-D39D44130E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="" xmlns:a16="http://schemas.microsoft.com/office/drawing/2014/main" id="{E4109B33-5DB6-1126-BCF2-0CC9BA088B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="" xmlns:a16="http://schemas.microsoft.com/office/drawing/2014/main" id="{B5696B4F-6FFC-92A1-A3EF-6CB50B396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C2084-7B69-49DB-B1DA-0FBBD293C134}" type="datetimeFigureOut">
              <a:rPr lang="en-US" smtClean="0"/>
              <a:t>2/8/2023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="" xmlns:a16="http://schemas.microsoft.com/office/drawing/2014/main" id="{3E23FE6F-BF4E-DF95-FD67-61D83667CC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="" xmlns:a16="http://schemas.microsoft.com/office/drawing/2014/main" id="{3A7D5692-21DD-3370-2EF9-FAE779B2C1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8BE29-7E6A-4582-B706-798519C57F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806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̉nh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="" xmlns:a16="http://schemas.microsoft.com/office/drawing/2014/main" id="{02E3BED5-8C37-95EF-8344-6723FBEC8D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Hình ảnh 2">
            <a:extLst>
              <a:ext uri="{FF2B5EF4-FFF2-40B4-BE49-F238E27FC236}">
                <a16:creationId xmlns="" xmlns:a16="http://schemas.microsoft.com/office/drawing/2014/main" id="{E8EC4EDF-2DD7-76BD-EE10-6CA6207B836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="" xmlns:a16="http://schemas.microsoft.com/office/drawing/2014/main" id="{1FD39D90-D7D2-89D3-1124-CC501849F6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="" xmlns:a16="http://schemas.microsoft.com/office/drawing/2014/main" id="{EEBCE47B-2DEB-27F6-A014-F10C772ADD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C2084-7B69-49DB-B1DA-0FBBD293C134}" type="datetimeFigureOut">
              <a:rPr lang="en-US" smtClean="0"/>
              <a:t>2/8/2023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="" xmlns:a16="http://schemas.microsoft.com/office/drawing/2014/main" id="{2DC09C36-6561-E2FE-6E5D-8325C312AB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="" xmlns:a16="http://schemas.microsoft.com/office/drawing/2014/main" id="{78948414-2136-0BC7-376F-E28B60D83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8BE29-7E6A-4582-B706-798519C57F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4102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Tiêu đề 1">
            <a:extLst>
              <a:ext uri="{FF2B5EF4-FFF2-40B4-BE49-F238E27FC236}">
                <a16:creationId xmlns="" xmlns:a16="http://schemas.microsoft.com/office/drawing/2014/main" id="{25F00EAB-A4D8-F787-BBAE-261FB00383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="" xmlns:a16="http://schemas.microsoft.com/office/drawing/2014/main" id="{2410C42D-1ED5-1EB0-CB4A-D32571F9DA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="" xmlns:a16="http://schemas.microsoft.com/office/drawing/2014/main" id="{9C7D8924-985E-B5EA-C15F-5759A494DC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3C2084-7B69-49DB-B1DA-0FBBD293C134}" type="datetimeFigureOut">
              <a:rPr lang="en-US" smtClean="0"/>
              <a:t>2/8/2023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="" xmlns:a16="http://schemas.microsoft.com/office/drawing/2014/main" id="{9729C139-1C2E-4FA5-10AF-B4F7967638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="" xmlns:a16="http://schemas.microsoft.com/office/drawing/2014/main" id="{8FCB16E0-6678-050A-0191-B400E08C8B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08BE29-7E6A-4582-B706-798519C57F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226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="" xmlns:a16="http://schemas.microsoft.com/office/drawing/2014/main" id="{B62ABD6E-3636-4BF9-A70B-192D1DE949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12760" y="1944979"/>
            <a:ext cx="8991600" cy="1234440"/>
          </a:xfrm>
        </p:spPr>
        <p:txBody>
          <a:bodyPr>
            <a:normAutofit/>
          </a:bodyPr>
          <a:lstStyle/>
          <a:p>
            <a:r>
              <a:rPr lang="vi-VN" b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BÁO</a:t>
            </a:r>
            <a:r>
              <a:rPr lang="vi-VN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vi-VN" b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CÁO</a:t>
            </a:r>
            <a:r>
              <a:rPr lang="vi-VN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endParaRPr lang="en-GB" sz="3200" dirty="0"/>
          </a:p>
        </p:txBody>
      </p:sp>
      <p:sp>
        <p:nvSpPr>
          <p:cNvPr id="3" name="Tiêu đề phụ 2">
            <a:extLst>
              <a:ext uri="{FF2B5EF4-FFF2-40B4-BE49-F238E27FC236}">
                <a16:creationId xmlns="" xmlns:a16="http://schemas.microsoft.com/office/drawing/2014/main" id="{60D4760B-15EF-4073-AA2A-A631E95DED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66804" y="3505333"/>
            <a:ext cx="10483516" cy="1407695"/>
          </a:xfrm>
        </p:spPr>
        <p:txBody>
          <a:bodyPr>
            <a:noAutofit/>
          </a:bodyPr>
          <a:lstStyle/>
          <a:p>
            <a:r>
              <a:rPr lang="vi-VN" sz="3200" b="1" dirty="0">
                <a:solidFill>
                  <a:srgbClr val="0070C0"/>
                </a:solidFill>
                <a:ea typeface="Times New Roman" panose="02020603050405020304" pitchFamily="18" charset="0"/>
              </a:rPr>
              <a:t>Sơ </a:t>
            </a:r>
            <a:r>
              <a:rPr lang="vi-VN" sz="3200" b="1" dirty="0" err="1">
                <a:solidFill>
                  <a:srgbClr val="0070C0"/>
                </a:solidFill>
                <a:ea typeface="Times New Roman" panose="02020603050405020304" pitchFamily="18" charset="0"/>
              </a:rPr>
              <a:t>kết</a:t>
            </a:r>
            <a:r>
              <a:rPr lang="vi-VN" sz="3200" b="1" dirty="0">
                <a:solidFill>
                  <a:srgbClr val="0070C0"/>
                </a:solidFill>
                <a:ea typeface="Times New Roman" panose="02020603050405020304" pitchFamily="18" charset="0"/>
              </a:rPr>
              <a:t> </a:t>
            </a:r>
            <a:r>
              <a:rPr lang="vi-VN" sz="3200" b="1" dirty="0" err="1">
                <a:solidFill>
                  <a:srgbClr val="0070C0"/>
                </a:solidFill>
                <a:ea typeface="Times New Roman" panose="02020603050405020304" pitchFamily="18" charset="0"/>
              </a:rPr>
              <a:t>học</a:t>
            </a:r>
            <a:r>
              <a:rPr lang="vi-VN" sz="3200" b="1" dirty="0">
                <a:solidFill>
                  <a:srgbClr val="0070C0"/>
                </a:solidFill>
                <a:ea typeface="Times New Roman" panose="02020603050405020304" pitchFamily="18" charset="0"/>
              </a:rPr>
              <a:t> </a:t>
            </a:r>
            <a:r>
              <a:rPr lang="vi-VN" sz="3200" b="1" dirty="0" err="1">
                <a:solidFill>
                  <a:srgbClr val="0070C0"/>
                </a:solidFill>
                <a:ea typeface="Times New Roman" panose="02020603050405020304" pitchFamily="18" charset="0"/>
              </a:rPr>
              <a:t>kỳ</a:t>
            </a:r>
            <a:r>
              <a:rPr lang="vi-VN" sz="3200" b="1" dirty="0">
                <a:solidFill>
                  <a:srgbClr val="0070C0"/>
                </a:solidFill>
                <a:ea typeface="Times New Roman" panose="02020603050405020304" pitchFamily="18" charset="0"/>
              </a:rPr>
              <a:t> I</a:t>
            </a:r>
            <a:r>
              <a:rPr lang="en-GB" sz="3200" b="1" dirty="0">
                <a:solidFill>
                  <a:srgbClr val="0070C0"/>
                </a:solidFill>
                <a:ea typeface="Times New Roman" panose="02020603050405020304" pitchFamily="18" charset="0"/>
              </a:rPr>
              <a:t/>
            </a:r>
            <a:br>
              <a:rPr lang="en-GB" sz="3200" b="1" dirty="0">
                <a:solidFill>
                  <a:srgbClr val="0070C0"/>
                </a:solidFill>
                <a:ea typeface="Times New Roman" panose="02020603050405020304" pitchFamily="18" charset="0"/>
              </a:rPr>
            </a:br>
            <a:r>
              <a:rPr lang="en-GB" sz="3200" b="1" dirty="0">
                <a:solidFill>
                  <a:srgbClr val="0070C0"/>
                </a:solidFill>
                <a:ea typeface="Times New Roman" panose="02020603050405020304" pitchFamily="18" charset="0"/>
              </a:rPr>
              <a:t>T</a:t>
            </a:r>
            <a:r>
              <a:rPr lang="vi-VN" sz="3200" b="1" dirty="0" err="1">
                <a:solidFill>
                  <a:srgbClr val="0070C0"/>
                </a:solidFill>
                <a:ea typeface="Times New Roman" panose="02020603050405020304" pitchFamily="18" charset="0"/>
              </a:rPr>
              <a:t>riển</a:t>
            </a:r>
            <a:r>
              <a:rPr lang="vi-VN" sz="3200" b="1" dirty="0">
                <a:solidFill>
                  <a:srgbClr val="0070C0"/>
                </a:solidFill>
                <a:ea typeface="Times New Roman" panose="02020603050405020304" pitchFamily="18" charset="0"/>
              </a:rPr>
              <a:t> khai </a:t>
            </a:r>
            <a:r>
              <a:rPr lang="vi-VN" sz="3200" b="1" dirty="0" err="1">
                <a:solidFill>
                  <a:srgbClr val="0070C0"/>
                </a:solidFill>
                <a:ea typeface="Times New Roman" panose="02020603050405020304" pitchFamily="18" charset="0"/>
              </a:rPr>
              <a:t>nhiệm</a:t>
            </a:r>
            <a:r>
              <a:rPr lang="vi-VN" sz="3200" b="1" dirty="0">
                <a:solidFill>
                  <a:srgbClr val="0070C0"/>
                </a:solidFill>
                <a:ea typeface="Times New Roman" panose="02020603050405020304" pitchFamily="18" charset="0"/>
              </a:rPr>
              <a:t> </a:t>
            </a:r>
            <a:r>
              <a:rPr lang="vi-VN" sz="3200" b="1" dirty="0" err="1">
                <a:solidFill>
                  <a:srgbClr val="0070C0"/>
                </a:solidFill>
                <a:ea typeface="Times New Roman" panose="02020603050405020304" pitchFamily="18" charset="0"/>
              </a:rPr>
              <a:t>vụ</a:t>
            </a:r>
            <a:r>
              <a:rPr lang="vi-VN" sz="3200" b="1" dirty="0">
                <a:solidFill>
                  <a:srgbClr val="0070C0"/>
                </a:solidFill>
                <a:ea typeface="Times New Roman" panose="02020603050405020304" pitchFamily="18" charset="0"/>
              </a:rPr>
              <a:t> </a:t>
            </a:r>
            <a:r>
              <a:rPr lang="vi-VN" sz="3200" b="1" dirty="0" err="1">
                <a:solidFill>
                  <a:srgbClr val="0070C0"/>
                </a:solidFill>
                <a:ea typeface="Times New Roman" panose="02020603050405020304" pitchFamily="18" charset="0"/>
              </a:rPr>
              <a:t>trọng</a:t>
            </a:r>
            <a:r>
              <a:rPr lang="vi-VN" sz="3200" b="1" dirty="0">
                <a:solidFill>
                  <a:srgbClr val="0070C0"/>
                </a:solidFill>
                <a:ea typeface="Times New Roman" panose="02020603050405020304" pitchFamily="18" charset="0"/>
              </a:rPr>
              <a:t> tâm </a:t>
            </a:r>
            <a:r>
              <a:rPr lang="vi-VN" sz="3200" b="1" dirty="0" err="1">
                <a:solidFill>
                  <a:srgbClr val="0070C0"/>
                </a:solidFill>
                <a:ea typeface="Times New Roman" panose="02020603050405020304" pitchFamily="18" charset="0"/>
              </a:rPr>
              <a:t>học</a:t>
            </a:r>
            <a:r>
              <a:rPr lang="vi-VN" sz="3200" b="1" dirty="0">
                <a:solidFill>
                  <a:srgbClr val="0070C0"/>
                </a:solidFill>
                <a:ea typeface="Times New Roman" panose="02020603050405020304" pitchFamily="18" charset="0"/>
              </a:rPr>
              <a:t> </a:t>
            </a:r>
            <a:r>
              <a:rPr lang="vi-VN" sz="3200" b="1" dirty="0" err="1">
                <a:solidFill>
                  <a:srgbClr val="0070C0"/>
                </a:solidFill>
                <a:ea typeface="Times New Roman" panose="02020603050405020304" pitchFamily="18" charset="0"/>
              </a:rPr>
              <a:t>kỳ</a:t>
            </a:r>
            <a:r>
              <a:rPr lang="vi-VN" sz="3200" b="1" dirty="0">
                <a:solidFill>
                  <a:srgbClr val="0070C0"/>
                </a:solidFill>
                <a:ea typeface="Times New Roman" panose="02020603050405020304" pitchFamily="18" charset="0"/>
              </a:rPr>
              <a:t> </a:t>
            </a:r>
            <a:r>
              <a:rPr lang="vi-VN" sz="3200" b="1" dirty="0" err="1">
                <a:solidFill>
                  <a:srgbClr val="0070C0"/>
                </a:solidFill>
                <a:ea typeface="Times New Roman" panose="02020603050405020304" pitchFamily="18" charset="0"/>
              </a:rPr>
              <a:t>II</a:t>
            </a:r>
            <a:endParaRPr lang="en-GB" sz="3200" b="1" dirty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r>
              <a:rPr lang="en-GB" sz="3200" b="1" dirty="0" err="1">
                <a:solidFill>
                  <a:srgbClr val="0070C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Cấp</a:t>
            </a:r>
            <a:r>
              <a:rPr lang="en-GB" sz="3200" b="1" dirty="0">
                <a:solidFill>
                  <a:srgbClr val="0070C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THCS n</a:t>
            </a:r>
            <a:r>
              <a:rPr lang="vi-VN" sz="3200" b="1" dirty="0">
                <a:solidFill>
                  <a:srgbClr val="0070C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ăm </a:t>
            </a:r>
            <a:r>
              <a:rPr lang="vi-VN" sz="3200" b="1" dirty="0" err="1">
                <a:solidFill>
                  <a:srgbClr val="0070C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học</a:t>
            </a:r>
            <a:r>
              <a:rPr lang="vi-VN" sz="3200" b="1" dirty="0">
                <a:solidFill>
                  <a:srgbClr val="0070C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2020-2021</a:t>
            </a:r>
            <a:endParaRPr lang="en-GB" sz="3200" dirty="0">
              <a:solidFill>
                <a:srgbClr val="0070C0"/>
              </a:solidFill>
              <a:cs typeface="Arial" panose="020B0604020202020204" pitchFamily="34" charset="0"/>
            </a:endParaRPr>
          </a:p>
        </p:txBody>
      </p:sp>
      <p:pic>
        <p:nvPicPr>
          <p:cNvPr id="4" name="Picture 2" descr="C:\Users\Admin\Downloads\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1569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-378689" y="1924051"/>
            <a:ext cx="12912436" cy="4719606"/>
          </a:xfrm>
          <a:prstGeom prst="rect">
            <a:avLst/>
          </a:prstGeom>
        </p:spPr>
        <p:txBody>
          <a:bodyPr wrap="square" lIns="145143" tIns="72571" rIns="145143" bIns="72571">
            <a:spAutoFit/>
          </a:bodyPr>
          <a:lstStyle/>
          <a:p>
            <a:pPr indent="161581" algn="ctr" defTabSz="816428" fontAlgn="base">
              <a:spcBef>
                <a:spcPct val="0"/>
              </a:spcBef>
              <a:spcAft>
                <a:spcPct val="0"/>
              </a:spcAft>
            </a:pPr>
            <a:endParaRPr lang="en-US" sz="3200" b="1" dirty="0">
              <a:solidFill>
                <a:srgbClr val="FF0000"/>
              </a:solidFill>
              <a:latin typeface="Times New Roman" pitchFamily="18" charset="0"/>
              <a:ea typeface="Arial" pitchFamily="34" charset="0"/>
              <a:cs typeface="Times New Roman" pitchFamily="18" charset="0"/>
            </a:endParaRPr>
          </a:p>
          <a:p>
            <a:pPr indent="161581" algn="ctr" defTabSz="816428" fontAlgn="base">
              <a:spcBef>
                <a:spcPct val="0"/>
              </a:spcBef>
              <a:spcAft>
                <a:spcPct val="0"/>
              </a:spcAft>
            </a:pPr>
            <a:endParaRPr lang="en-US" sz="5400" b="1" dirty="0" smtClean="0">
              <a:solidFill>
                <a:srgbClr val="FF0000"/>
              </a:solidFill>
              <a:latin typeface="Times New Roman" pitchFamily="18" charset="0"/>
              <a:ea typeface="Arial" pitchFamily="34" charset="0"/>
              <a:cs typeface="Times New Roman" pitchFamily="18" charset="0"/>
            </a:endParaRPr>
          </a:p>
          <a:p>
            <a:pPr indent="161581" algn="ctr" defTabSz="816428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dirty="0" smtClean="0">
                <a:solidFill>
                  <a:srgbClr val="FF0000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GIÁO ÁN NGỮ VĂN</a:t>
            </a:r>
          </a:p>
          <a:p>
            <a:pPr indent="161581" algn="ctr" defTabSz="816428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dirty="0" smtClean="0">
                <a:solidFill>
                  <a:srgbClr val="FF0000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LỚP 7 </a:t>
            </a:r>
            <a:endParaRPr lang="en-US" sz="5400" b="1" dirty="0">
              <a:solidFill>
                <a:srgbClr val="FF0000"/>
              </a:solidFill>
              <a:latin typeface="Times New Roman" pitchFamily="18" charset="0"/>
              <a:ea typeface="Arial" pitchFamily="34" charset="0"/>
              <a:cs typeface="Times New Roman" pitchFamily="18" charset="0"/>
            </a:endParaRPr>
          </a:p>
          <a:p>
            <a:pPr indent="161581" algn="ctr" defTabSz="816428" eaLnBrk="0" fontAlgn="base" hangingPunct="0">
              <a:spcBef>
                <a:spcPts val="537"/>
              </a:spcBef>
              <a:spcAft>
                <a:spcPct val="0"/>
              </a:spcAft>
            </a:pPr>
            <a:endParaRPr lang="en-US" sz="3200" b="1" dirty="0">
              <a:solidFill>
                <a:srgbClr val="0000FF"/>
              </a:solidFill>
              <a:latin typeface="Times New Roman" pitchFamily="18" charset="0"/>
              <a:ea typeface="Arial" pitchFamily="34" charset="0"/>
              <a:cs typeface="Times New Roman" pitchFamily="18" charset="0"/>
            </a:endParaRPr>
          </a:p>
          <a:p>
            <a:pPr indent="161581" algn="ctr" defTabSz="816428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900" b="1" dirty="0">
              <a:solidFill>
                <a:srgbClr val="0000FF"/>
              </a:solidFill>
              <a:latin typeface="Times New Roman" pitchFamily="18" charset="0"/>
              <a:ea typeface="Arial" pitchFamily="34" charset="0"/>
              <a:cs typeface="Times New Roman" pitchFamily="18" charset="0"/>
            </a:endParaRPr>
          </a:p>
          <a:p>
            <a:pPr indent="161581" algn="ctr" defTabSz="816428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900" b="1" i="1" dirty="0">
              <a:solidFill>
                <a:srgbClr val="0000FF"/>
              </a:solidFill>
              <a:latin typeface="Times New Roman" pitchFamily="18" charset="0"/>
              <a:ea typeface="Arial" pitchFamily="34" charset="0"/>
              <a:cs typeface="Times New Roman" pitchFamily="18" charset="0"/>
            </a:endParaRPr>
          </a:p>
          <a:p>
            <a:pPr indent="161581" algn="ctr" defTabSz="816428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900" b="1" i="1" dirty="0" smtClean="0">
                <a:solidFill>
                  <a:srgbClr val="0000FF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Ba </a:t>
            </a:r>
            <a:r>
              <a:rPr lang="en-US" sz="2900" b="1" i="1" dirty="0" err="1" smtClean="0">
                <a:solidFill>
                  <a:srgbClr val="0000FF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Vì</a:t>
            </a:r>
            <a:r>
              <a:rPr lang="en-US" sz="2900" b="1" i="1" dirty="0" smtClean="0">
                <a:solidFill>
                  <a:srgbClr val="0000FF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, </a:t>
            </a:r>
            <a:r>
              <a:rPr lang="en-US" sz="2900" b="1" i="1" dirty="0" err="1">
                <a:solidFill>
                  <a:srgbClr val="0000FF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ngày</a:t>
            </a:r>
            <a:r>
              <a:rPr lang="en-US" sz="2900" b="1" i="1" dirty="0">
                <a:solidFill>
                  <a:srgbClr val="0000FF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en-US" sz="2900" b="1" i="1" dirty="0" smtClean="0">
                <a:solidFill>
                  <a:srgbClr val="0000FF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17 </a:t>
            </a:r>
            <a:r>
              <a:rPr lang="en-US" sz="2900" b="1" i="1" dirty="0" err="1">
                <a:solidFill>
                  <a:srgbClr val="0000FF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tháng</a:t>
            </a:r>
            <a:r>
              <a:rPr lang="en-US" sz="2900" b="1" i="1" dirty="0">
                <a:solidFill>
                  <a:srgbClr val="0000FF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 1</a:t>
            </a:r>
            <a:r>
              <a:rPr lang="en-US" sz="2900" b="1" i="1" dirty="0" smtClean="0">
                <a:solidFill>
                  <a:srgbClr val="0000FF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en-US" sz="2900" b="1" i="1" dirty="0" err="1">
                <a:solidFill>
                  <a:srgbClr val="0000FF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năm</a:t>
            </a:r>
            <a:r>
              <a:rPr lang="en-US" sz="2900" b="1" i="1" dirty="0">
                <a:solidFill>
                  <a:srgbClr val="0000FF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en-US" sz="2900" b="1" i="1" dirty="0" smtClean="0">
                <a:solidFill>
                  <a:srgbClr val="0000FF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2023</a:t>
            </a:r>
            <a:endParaRPr lang="en-US" sz="2900" dirty="0">
              <a:solidFill>
                <a:prstClr val="black"/>
              </a:solidFill>
              <a:latin typeface="Trebuchet MS"/>
            </a:endParaRPr>
          </a:p>
        </p:txBody>
      </p:sp>
      <p:pic>
        <p:nvPicPr>
          <p:cNvPr id="7" name="Picture 1" descr="Logo sỞ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8580" y="1675943"/>
            <a:ext cx="2317897" cy="1421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2E239FA-609E-4964-A86B-DDD9310BB376}"/>
              </a:ext>
            </a:extLst>
          </p:cNvPr>
          <p:cNvSpPr txBox="1"/>
          <p:nvPr/>
        </p:nvSpPr>
        <p:spPr>
          <a:xfrm>
            <a:off x="1998921" y="338314"/>
            <a:ext cx="8048845" cy="113144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 defTabSz="816428"/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PHÒNG  </a:t>
            </a:r>
            <a:r>
              <a:rPr lang="en-US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GIÁO DỤC VÀ ĐÀO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TẠO BA VÌ</a:t>
            </a:r>
          </a:p>
          <a:p>
            <a:pPr algn="ctr" defTabSz="816428"/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TRƯỜNG THCS THÁI HÒA</a:t>
            </a:r>
            <a:endParaRPr lang="en-US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WordArt 7"/>
          <p:cNvSpPr>
            <a:spLocks noChangeArrowheads="1" noChangeShapeType="1" noTextEdit="1"/>
          </p:cNvSpPr>
          <p:nvPr/>
        </p:nvSpPr>
        <p:spPr bwMode="auto">
          <a:xfrm>
            <a:off x="6023343" y="5029200"/>
            <a:ext cx="5443233" cy="63093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b="1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+mj-lt"/>
              </a:rPr>
              <a:t>GV </a:t>
            </a:r>
            <a:r>
              <a:rPr lang="vi-VN" sz="3600" b="1" i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+mj-lt"/>
              </a:rPr>
              <a:t>: </a:t>
            </a:r>
            <a:r>
              <a:rPr lang="en-US" sz="3600" b="1" i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+mj-lt"/>
              </a:rPr>
              <a:t>PHÙNG </a:t>
            </a:r>
            <a:r>
              <a:rPr lang="vi-VN" sz="3600" b="1" i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+mj-lt"/>
              </a:rPr>
              <a:t>THỊ </a:t>
            </a:r>
            <a:r>
              <a:rPr lang="en-US" sz="3600" b="1" i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+mj-lt"/>
              </a:rPr>
              <a:t>XUÂN HƯƠNG</a:t>
            </a:r>
            <a:endParaRPr lang="en-US" sz="3600" b="1" i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107763" dir="2700000" algn="ctr" rotWithShape="0">
                  <a:srgbClr val="868686">
                    <a:alpha val="50000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77690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Notebook Powerpoint Template | Notebook paper template, Notebook paper,  Powerpoint template free">
            <a:extLst>
              <a:ext uri="{FF2B5EF4-FFF2-40B4-BE49-F238E27FC236}">
                <a16:creationId xmlns="" xmlns:a16="http://schemas.microsoft.com/office/drawing/2014/main" id="{FC9F4253-6A35-3325-9E75-32374E943E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2" t="3804" r="4044"/>
          <a:stretch/>
        </p:blipFill>
        <p:spPr bwMode="auto">
          <a:xfrm>
            <a:off x="0" y="23564"/>
            <a:ext cx="12192000" cy="6861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Hộp Văn bản 5">
            <a:extLst>
              <a:ext uri="{FF2B5EF4-FFF2-40B4-BE49-F238E27FC236}">
                <a16:creationId xmlns="" xmlns:a16="http://schemas.microsoft.com/office/drawing/2014/main" id="{D24C2CEF-45B9-DB47-277D-C0DA78B81A92}"/>
              </a:ext>
            </a:extLst>
          </p:cNvPr>
          <p:cNvSpPr txBox="1"/>
          <p:nvPr/>
        </p:nvSpPr>
        <p:spPr>
          <a:xfrm>
            <a:off x="1041400" y="246943"/>
            <a:ext cx="7035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de-DE" sz="3600" b="1" dirty="0">
                <a:solidFill>
                  <a:schemeClr val="bg1"/>
                </a:solidFill>
                <a:highlight>
                  <a:srgbClr val="339933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I. Tìm hiểu chung</a:t>
            </a:r>
            <a:endParaRPr lang="en-US" sz="3600" dirty="0">
              <a:solidFill>
                <a:schemeClr val="bg1"/>
              </a:solidFill>
              <a:effectLst/>
              <a:highlight>
                <a:srgbClr val="339933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Hộp Văn bản 9">
            <a:extLst>
              <a:ext uri="{FF2B5EF4-FFF2-40B4-BE49-F238E27FC236}">
                <a16:creationId xmlns="" xmlns:a16="http://schemas.microsoft.com/office/drawing/2014/main" id="{F8157803-084F-5F2A-624A-6D92DAEA6453}"/>
              </a:ext>
            </a:extLst>
          </p:cNvPr>
          <p:cNvSpPr txBox="1"/>
          <p:nvPr/>
        </p:nvSpPr>
        <p:spPr>
          <a:xfrm>
            <a:off x="1117600" y="839326"/>
            <a:ext cx="9017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Đọc</a:t>
            </a: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tìm</a:t>
            </a: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hiểu</a:t>
            </a: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khó</a:t>
            </a:r>
            <a:endParaRPr lang="en-US" sz="3200" dirty="0">
              <a:solidFill>
                <a:srgbClr val="339933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Hộp Văn bản 14">
            <a:extLst>
              <a:ext uri="{FF2B5EF4-FFF2-40B4-BE49-F238E27FC236}">
                <a16:creationId xmlns="" xmlns:a16="http://schemas.microsoft.com/office/drawing/2014/main" id="{60281DD8-67BF-D2FC-4207-CB653ED44556}"/>
              </a:ext>
            </a:extLst>
          </p:cNvPr>
          <p:cNvSpPr txBox="1"/>
          <p:nvPr/>
        </p:nvSpPr>
        <p:spPr>
          <a:xfrm>
            <a:off x="2717167" y="1281850"/>
            <a:ext cx="8650923" cy="4076045"/>
          </a:xfrm>
          <a:prstGeom prst="cloudCallout">
            <a:avLst>
              <a:gd name="adj1" fmla="val -42382"/>
              <a:gd name="adj2" fmla="val 44305"/>
            </a:avLst>
          </a:prstGeom>
          <a:noFill/>
          <a:ln w="3810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hoang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xứ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cục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Phiếu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T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óm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tắt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huống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cốt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Hình ảnh 10">
            <a:extLst>
              <a:ext uri="{FF2B5EF4-FFF2-40B4-BE49-F238E27FC236}">
                <a16:creationId xmlns="" xmlns:a16="http://schemas.microsoft.com/office/drawing/2014/main" id="{BDABCECC-6908-BB3B-2F3E-4C257BDE71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1300" y="3850700"/>
            <a:ext cx="3149600" cy="3149600"/>
          </a:xfrm>
          <a:prstGeom prst="rect">
            <a:avLst/>
          </a:prstGeom>
        </p:spPr>
      </p:pic>
      <p:pic>
        <p:nvPicPr>
          <p:cNvPr id="4" name="Hình ảnh 3">
            <a:extLst>
              <a:ext uri="{FF2B5EF4-FFF2-40B4-BE49-F238E27FC236}">
                <a16:creationId xmlns="" xmlns:a16="http://schemas.microsoft.com/office/drawing/2014/main" id="{92605686-4F05-585C-DA19-DFAC5EE363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1102" y="4629398"/>
            <a:ext cx="2566988" cy="2205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758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ộp Văn bản 5">
            <a:extLst>
              <a:ext uri="{FF2B5EF4-FFF2-40B4-BE49-F238E27FC236}">
                <a16:creationId xmlns="" xmlns:a16="http://schemas.microsoft.com/office/drawing/2014/main" id="{11CEB5EB-ECE0-20E8-6A0D-FCB5978DC272}"/>
              </a:ext>
            </a:extLst>
          </p:cNvPr>
          <p:cNvSpPr txBox="1"/>
          <p:nvPr/>
        </p:nvSpPr>
        <p:spPr>
          <a:xfrm>
            <a:off x="4574894" y="1302680"/>
            <a:ext cx="60940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PHIẾU HỌC TẬP SỐ 1</a:t>
            </a:r>
            <a:endParaRPr lang="en-US" sz="2800" dirty="0">
              <a:solidFill>
                <a:srgbClr val="00B050"/>
              </a:solidFill>
            </a:endParaRPr>
          </a:p>
        </p:txBody>
      </p:sp>
      <p:graphicFrame>
        <p:nvGraphicFramePr>
          <p:cNvPr id="8" name="Bảng 7">
            <a:extLst>
              <a:ext uri="{FF2B5EF4-FFF2-40B4-BE49-F238E27FC236}">
                <a16:creationId xmlns="" xmlns:a16="http://schemas.microsoft.com/office/drawing/2014/main" id="{57A812DD-DD7D-2F92-8CD6-05839A48E5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635754"/>
              </p:ext>
            </p:extLst>
          </p:nvPr>
        </p:nvGraphicFramePr>
        <p:xfrm>
          <a:off x="1549705" y="2213390"/>
          <a:ext cx="9538841" cy="29870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613811">
                  <a:extLst>
                    <a:ext uri="{9D8B030D-6E8A-4147-A177-3AD203B41FA5}">
                      <a16:colId xmlns="" xmlns:a16="http://schemas.microsoft.com/office/drawing/2014/main" val="1458315474"/>
                    </a:ext>
                  </a:extLst>
                </a:gridCol>
                <a:gridCol w="4925030">
                  <a:extLst>
                    <a:ext uri="{9D8B030D-6E8A-4147-A177-3AD203B41FA5}">
                      <a16:colId xmlns="" xmlns:a16="http://schemas.microsoft.com/office/drawing/2014/main" val="2046550338"/>
                    </a:ext>
                  </a:extLst>
                </a:gridCol>
              </a:tblGrid>
              <a:tr h="6589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Tìm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hiểu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đặc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truyện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“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Đẽo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cày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giữa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đường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”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Trả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lời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589462612"/>
                  </a:ext>
                </a:extLst>
              </a:tr>
              <a:tr h="6589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loại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352730416"/>
                  </a:ext>
                </a:extLst>
              </a:tr>
              <a:tr h="3294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 thức</a:t>
                      </a:r>
                      <a:r>
                        <a:rPr lang="vi-VN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kể</a:t>
                      </a: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467107708"/>
                  </a:ext>
                </a:extLst>
              </a:tr>
              <a:tr h="3294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Nhân vật</a:t>
                      </a:r>
                      <a:r>
                        <a:rPr lang="vi-VN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chính</a:t>
                      </a: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015943172"/>
                  </a:ext>
                </a:extLst>
              </a:tr>
              <a:tr h="3294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Ngôi kể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362098694"/>
                  </a:ext>
                </a:extLst>
              </a:tr>
              <a:tr h="3294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Bố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cục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342442484"/>
                  </a:ext>
                </a:extLst>
              </a:tr>
            </a:tbl>
          </a:graphicData>
        </a:graphic>
      </p:graphicFrame>
      <p:pic>
        <p:nvPicPr>
          <p:cNvPr id="9" name="Hình ảnh 8">
            <a:extLst>
              <a:ext uri="{FF2B5EF4-FFF2-40B4-BE49-F238E27FC236}">
                <a16:creationId xmlns="" xmlns:a16="http://schemas.microsoft.com/office/drawing/2014/main" id="{D4D98DCA-3A02-E9FF-2385-3C7EBF8506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353" y="8352"/>
            <a:ext cx="2566988" cy="2205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752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Notebook Powerpoint Template | Notebook paper template, Notebook paper,  Powerpoint template free">
            <a:extLst>
              <a:ext uri="{FF2B5EF4-FFF2-40B4-BE49-F238E27FC236}">
                <a16:creationId xmlns="" xmlns:a16="http://schemas.microsoft.com/office/drawing/2014/main" id="{FC9F4253-6A35-3325-9E75-32374E943E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2" t="3804" r="4044"/>
          <a:stretch/>
        </p:blipFill>
        <p:spPr bwMode="auto">
          <a:xfrm>
            <a:off x="-1929" y="-3781"/>
            <a:ext cx="12192000" cy="6861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Hộp Văn bản 5">
            <a:extLst>
              <a:ext uri="{FF2B5EF4-FFF2-40B4-BE49-F238E27FC236}">
                <a16:creationId xmlns="" xmlns:a16="http://schemas.microsoft.com/office/drawing/2014/main" id="{D24C2CEF-45B9-DB47-277D-C0DA78B81A92}"/>
              </a:ext>
            </a:extLst>
          </p:cNvPr>
          <p:cNvSpPr txBox="1"/>
          <p:nvPr/>
        </p:nvSpPr>
        <p:spPr>
          <a:xfrm>
            <a:off x="1041400" y="246943"/>
            <a:ext cx="7035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de-DE" sz="3600" b="1" dirty="0">
                <a:solidFill>
                  <a:schemeClr val="bg1"/>
                </a:solidFill>
                <a:highlight>
                  <a:srgbClr val="339933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I. Tìm hiểu chung</a:t>
            </a:r>
            <a:endParaRPr lang="en-US" sz="3600" dirty="0">
              <a:solidFill>
                <a:schemeClr val="bg1"/>
              </a:solidFill>
              <a:effectLst/>
              <a:highlight>
                <a:srgbClr val="339933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Hộp Văn bản 9">
            <a:extLst>
              <a:ext uri="{FF2B5EF4-FFF2-40B4-BE49-F238E27FC236}">
                <a16:creationId xmlns="" xmlns:a16="http://schemas.microsoft.com/office/drawing/2014/main" id="{F8157803-084F-5F2A-624A-6D92DAEA6453}"/>
              </a:ext>
            </a:extLst>
          </p:cNvPr>
          <p:cNvSpPr txBox="1"/>
          <p:nvPr/>
        </p:nvSpPr>
        <p:spPr>
          <a:xfrm>
            <a:off x="1117600" y="839326"/>
            <a:ext cx="9017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Đọc</a:t>
            </a: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tìm</a:t>
            </a: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hiểu</a:t>
            </a: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khó</a:t>
            </a:r>
            <a:endParaRPr lang="en-US" sz="3200" dirty="0">
              <a:solidFill>
                <a:srgbClr val="339933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Hình ảnh 7">
            <a:extLst>
              <a:ext uri="{FF2B5EF4-FFF2-40B4-BE49-F238E27FC236}">
                <a16:creationId xmlns="" xmlns:a16="http://schemas.microsoft.com/office/drawing/2014/main" id="{0F749AE8-ABFF-25BA-7DDE-2FFEC41FA9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4189" y="1698805"/>
            <a:ext cx="4133850" cy="5476875"/>
          </a:xfrm>
          <a:prstGeom prst="rect">
            <a:avLst/>
          </a:prstGeom>
        </p:spPr>
      </p:pic>
      <p:sp>
        <p:nvSpPr>
          <p:cNvPr id="9" name="Hộp Văn bản 8">
            <a:extLst>
              <a:ext uri="{FF2B5EF4-FFF2-40B4-BE49-F238E27FC236}">
                <a16:creationId xmlns="" xmlns:a16="http://schemas.microsoft.com/office/drawing/2014/main" id="{677E18CA-880F-F26F-EEEF-CB45A31D941D}"/>
              </a:ext>
            </a:extLst>
          </p:cNvPr>
          <p:cNvSpPr txBox="1"/>
          <p:nvPr/>
        </p:nvSpPr>
        <p:spPr>
          <a:xfrm>
            <a:off x="1221772" y="1431709"/>
            <a:ext cx="9017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Xuất</a:t>
            </a: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xứ</a:t>
            </a:r>
            <a:endParaRPr lang="en-US" sz="3200" dirty="0">
              <a:solidFill>
                <a:srgbClr val="339933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Hộp Văn bản 11">
            <a:extLst>
              <a:ext uri="{FF2B5EF4-FFF2-40B4-BE49-F238E27FC236}">
                <a16:creationId xmlns="" xmlns:a16="http://schemas.microsoft.com/office/drawing/2014/main" id="{7D34A8A2-8A5D-E093-B030-4D04BEA06D0A}"/>
              </a:ext>
            </a:extLst>
          </p:cNvPr>
          <p:cNvSpPr txBox="1"/>
          <p:nvPr/>
        </p:nvSpPr>
        <p:spPr>
          <a:xfrm>
            <a:off x="1561235" y="2331787"/>
            <a:ext cx="9399989" cy="1055608"/>
          </a:xfrm>
          <a:prstGeom prst="roundRect">
            <a:avLst/>
          </a:prstGeom>
          <a:noFill/>
          <a:ln w="3810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- </a:t>
            </a:r>
            <a:r>
              <a:rPr lang="en-US" sz="2800" i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Theo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vi-VN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Nguyễn</a:t>
            </a:r>
            <a:r>
              <a:rPr lang="vi-VN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Xuân </a:t>
            </a:r>
            <a:r>
              <a:rPr lang="vi-VN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Kính</a:t>
            </a:r>
            <a:r>
              <a:rPr lang="vi-VN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(</a:t>
            </a:r>
            <a:r>
              <a:rPr lang="vi-VN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chủ</a:t>
            </a:r>
            <a:r>
              <a:rPr lang="vi-VN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biên), </a:t>
            </a:r>
            <a:r>
              <a:rPr lang="vi-VN" sz="2800" i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Truyện</a:t>
            </a:r>
            <a:r>
              <a:rPr lang="vi-VN" sz="2800" i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vi-VN" sz="2800" i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ngụ</a:t>
            </a:r>
            <a:r>
              <a:rPr lang="vi-VN" sz="2800" i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ngôn </a:t>
            </a:r>
            <a:r>
              <a:rPr lang="vi-VN" sz="2800" i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người</a:t>
            </a:r>
            <a:r>
              <a:rPr lang="vi-VN" sz="2800" i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vi-VN" sz="2800" i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Việt</a:t>
            </a:r>
            <a:r>
              <a:rPr lang="vi-VN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, NXB Khoa </a:t>
            </a:r>
            <a:r>
              <a:rPr lang="vi-VN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học</a:t>
            </a:r>
            <a:r>
              <a:rPr lang="vi-VN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vi-VN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xã</a:t>
            </a:r>
            <a:r>
              <a:rPr lang="vi-VN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vi-VN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hội</a:t>
            </a:r>
            <a:r>
              <a:rPr lang="vi-VN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, </a:t>
            </a:r>
            <a:r>
              <a:rPr lang="vi-VN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Hà</a:t>
            </a:r>
            <a:r>
              <a:rPr lang="vi-VN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vi-VN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Nội</a:t>
            </a:r>
            <a:r>
              <a:rPr lang="vi-VN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năm 2014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3711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9" grpId="0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Notebook Powerpoint Template | Notebook paper template, Notebook paper,  Powerpoint template free">
            <a:extLst>
              <a:ext uri="{FF2B5EF4-FFF2-40B4-BE49-F238E27FC236}">
                <a16:creationId xmlns="" xmlns:a16="http://schemas.microsoft.com/office/drawing/2014/main" id="{FC9F4253-6A35-3325-9E75-32374E943E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2" t="3804" r="4044"/>
          <a:stretch/>
        </p:blipFill>
        <p:spPr bwMode="auto">
          <a:xfrm>
            <a:off x="-1929" y="-3781"/>
            <a:ext cx="12192000" cy="6861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Hộp Văn bản 5">
            <a:extLst>
              <a:ext uri="{FF2B5EF4-FFF2-40B4-BE49-F238E27FC236}">
                <a16:creationId xmlns="" xmlns:a16="http://schemas.microsoft.com/office/drawing/2014/main" id="{D24C2CEF-45B9-DB47-277D-C0DA78B81A92}"/>
              </a:ext>
            </a:extLst>
          </p:cNvPr>
          <p:cNvSpPr txBox="1"/>
          <p:nvPr/>
        </p:nvSpPr>
        <p:spPr>
          <a:xfrm>
            <a:off x="1041400" y="246943"/>
            <a:ext cx="7035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de-DE" sz="3600" b="1" dirty="0">
                <a:solidFill>
                  <a:schemeClr val="bg1"/>
                </a:solidFill>
                <a:highlight>
                  <a:srgbClr val="339933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I. Tìm hiểu chung</a:t>
            </a:r>
            <a:endParaRPr lang="en-US" sz="3600" dirty="0">
              <a:solidFill>
                <a:schemeClr val="bg1"/>
              </a:solidFill>
              <a:effectLst/>
              <a:highlight>
                <a:srgbClr val="339933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Hộp Văn bản 9">
            <a:extLst>
              <a:ext uri="{FF2B5EF4-FFF2-40B4-BE49-F238E27FC236}">
                <a16:creationId xmlns="" xmlns:a16="http://schemas.microsoft.com/office/drawing/2014/main" id="{F8157803-084F-5F2A-624A-6D92DAEA6453}"/>
              </a:ext>
            </a:extLst>
          </p:cNvPr>
          <p:cNvSpPr txBox="1"/>
          <p:nvPr/>
        </p:nvSpPr>
        <p:spPr>
          <a:xfrm>
            <a:off x="1117600" y="839326"/>
            <a:ext cx="9017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Đặc</a:t>
            </a: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điểm</a:t>
            </a: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thức</a:t>
            </a: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truyện</a:t>
            </a:r>
            <a:endParaRPr lang="en-US" sz="3200" dirty="0">
              <a:solidFill>
                <a:srgbClr val="339933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Bảng 3">
            <a:extLst>
              <a:ext uri="{FF2B5EF4-FFF2-40B4-BE49-F238E27FC236}">
                <a16:creationId xmlns="" xmlns:a16="http://schemas.microsoft.com/office/drawing/2014/main" id="{9039DBB8-9668-7898-5A91-5955F4D53F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4847726"/>
              </p:ext>
            </p:extLst>
          </p:nvPr>
        </p:nvGraphicFramePr>
        <p:xfrm>
          <a:off x="1117599" y="1485657"/>
          <a:ext cx="10268049" cy="522314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45042">
                  <a:extLst>
                    <a:ext uri="{9D8B030D-6E8A-4147-A177-3AD203B41FA5}">
                      <a16:colId xmlns="" xmlns:a16="http://schemas.microsoft.com/office/drawing/2014/main" val="1458315474"/>
                    </a:ext>
                  </a:extLst>
                </a:gridCol>
                <a:gridCol w="6123007">
                  <a:extLst>
                    <a:ext uri="{9D8B030D-6E8A-4147-A177-3AD203B41FA5}">
                      <a16:colId xmlns="" xmlns:a16="http://schemas.microsoft.com/office/drawing/2014/main" val="2046550338"/>
                    </a:ext>
                  </a:extLst>
                </a:gridCol>
              </a:tblGrid>
              <a:tr h="85237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Tìm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hiểu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đặc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truyện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“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Đẽo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cày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giữa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đường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”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Trả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lời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589462612"/>
                  </a:ext>
                </a:extLst>
              </a:tr>
              <a:tr h="42618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loại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352730416"/>
                  </a:ext>
                </a:extLst>
              </a:tr>
              <a:tr h="42618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thức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kể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467107708"/>
                  </a:ext>
                </a:extLst>
              </a:tr>
              <a:tr h="42618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Nhân vật</a:t>
                      </a:r>
                      <a:r>
                        <a:rPr lang="vi-VN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chính</a:t>
                      </a: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015943172"/>
                  </a:ext>
                </a:extLst>
              </a:tr>
              <a:tr h="42618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Ngôi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kể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362098694"/>
                  </a:ext>
                </a:extLst>
              </a:tr>
              <a:tr h="266282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Bố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cục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342442484"/>
                  </a:ext>
                </a:extLst>
              </a:tr>
            </a:tbl>
          </a:graphicData>
        </a:graphic>
      </p:graphicFrame>
      <p:sp>
        <p:nvSpPr>
          <p:cNvPr id="11" name="Hộp Văn bản 10">
            <a:extLst>
              <a:ext uri="{FF2B5EF4-FFF2-40B4-BE49-F238E27FC236}">
                <a16:creationId xmlns="" xmlns:a16="http://schemas.microsoft.com/office/drawing/2014/main" id="{A2268488-C827-C30B-5F24-B64BA18316EE}"/>
              </a:ext>
            </a:extLst>
          </p:cNvPr>
          <p:cNvSpPr txBox="1"/>
          <p:nvPr/>
        </p:nvSpPr>
        <p:spPr>
          <a:xfrm>
            <a:off x="5572086" y="2227704"/>
            <a:ext cx="60940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ngụ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ngôn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Hộp Văn bản 12">
            <a:extLst>
              <a:ext uri="{FF2B5EF4-FFF2-40B4-BE49-F238E27FC236}">
                <a16:creationId xmlns="" xmlns:a16="http://schemas.microsoft.com/office/drawing/2014/main" id="{739AFD7E-A28C-0C6F-EDF1-EB406DA748E8}"/>
              </a:ext>
            </a:extLst>
          </p:cNvPr>
          <p:cNvSpPr txBox="1"/>
          <p:nvPr/>
        </p:nvSpPr>
        <p:spPr>
          <a:xfrm>
            <a:off x="5572086" y="2693986"/>
            <a:ext cx="60940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xuôi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Hộp Văn bản 13">
            <a:extLst>
              <a:ext uri="{FF2B5EF4-FFF2-40B4-BE49-F238E27FC236}">
                <a16:creationId xmlns="" xmlns:a16="http://schemas.microsoft.com/office/drawing/2014/main" id="{7F2B08C5-2EEB-1281-CB3E-27B8DCF37E05}"/>
              </a:ext>
            </a:extLst>
          </p:cNvPr>
          <p:cNvSpPr txBox="1"/>
          <p:nvPr/>
        </p:nvSpPr>
        <p:spPr>
          <a:xfrm>
            <a:off x="5572086" y="3095269"/>
            <a:ext cx="60940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thợ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mộc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Hộp Văn bản 14">
            <a:extLst>
              <a:ext uri="{FF2B5EF4-FFF2-40B4-BE49-F238E27FC236}">
                <a16:creationId xmlns="" xmlns:a16="http://schemas.microsoft.com/office/drawing/2014/main" id="{0E494069-F125-64A2-4AC0-ED954E32DBA0}"/>
              </a:ext>
            </a:extLst>
          </p:cNvPr>
          <p:cNvSpPr txBox="1"/>
          <p:nvPr/>
        </p:nvSpPr>
        <p:spPr>
          <a:xfrm>
            <a:off x="5626100" y="3525888"/>
            <a:ext cx="60940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Ngôi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Hộp Văn bản 16">
            <a:extLst>
              <a:ext uri="{FF2B5EF4-FFF2-40B4-BE49-F238E27FC236}">
                <a16:creationId xmlns="" xmlns:a16="http://schemas.microsoft.com/office/drawing/2014/main" id="{3620F6A0-7DE6-6492-048D-05AF794F0B64}"/>
              </a:ext>
            </a:extLst>
          </p:cNvPr>
          <p:cNvSpPr txBox="1"/>
          <p:nvPr/>
        </p:nvSpPr>
        <p:spPr>
          <a:xfrm>
            <a:off x="5291578" y="4030876"/>
            <a:ext cx="6094070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endParaRPr lang="en-US" sz="24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+ P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hần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1):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Bối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+ P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hần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2):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góp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thợ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mộc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+ P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hần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3):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đẽo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cày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5259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Notebook Powerpoint Template | Notebook paper template, Notebook paper,  Powerpoint template free">
            <a:extLst>
              <a:ext uri="{FF2B5EF4-FFF2-40B4-BE49-F238E27FC236}">
                <a16:creationId xmlns="" xmlns:a16="http://schemas.microsoft.com/office/drawing/2014/main" id="{FC9F4253-6A35-3325-9E75-32374E943E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2" t="3804" r="4044"/>
          <a:stretch/>
        </p:blipFill>
        <p:spPr bwMode="auto">
          <a:xfrm>
            <a:off x="-1929" y="-3781"/>
            <a:ext cx="12192000" cy="6861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Hộp Văn bản 5">
            <a:extLst>
              <a:ext uri="{FF2B5EF4-FFF2-40B4-BE49-F238E27FC236}">
                <a16:creationId xmlns="" xmlns:a16="http://schemas.microsoft.com/office/drawing/2014/main" id="{D24C2CEF-45B9-DB47-277D-C0DA78B81A92}"/>
              </a:ext>
            </a:extLst>
          </p:cNvPr>
          <p:cNvSpPr txBox="1"/>
          <p:nvPr/>
        </p:nvSpPr>
        <p:spPr>
          <a:xfrm>
            <a:off x="1041400" y="246943"/>
            <a:ext cx="7035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de-DE" sz="3600" b="1" dirty="0">
                <a:solidFill>
                  <a:schemeClr val="bg1"/>
                </a:solidFill>
                <a:highlight>
                  <a:srgbClr val="339933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I. Tìm hiểu chung</a:t>
            </a:r>
            <a:endParaRPr lang="en-US" sz="3600" dirty="0">
              <a:solidFill>
                <a:schemeClr val="bg1"/>
              </a:solidFill>
              <a:effectLst/>
              <a:highlight>
                <a:srgbClr val="339933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Hộp Văn bản 9">
            <a:extLst>
              <a:ext uri="{FF2B5EF4-FFF2-40B4-BE49-F238E27FC236}">
                <a16:creationId xmlns="" xmlns:a16="http://schemas.microsoft.com/office/drawing/2014/main" id="{F8157803-084F-5F2A-624A-6D92DAEA6453}"/>
              </a:ext>
            </a:extLst>
          </p:cNvPr>
          <p:cNvSpPr txBox="1"/>
          <p:nvPr/>
        </p:nvSpPr>
        <p:spPr>
          <a:xfrm>
            <a:off x="1117600" y="839326"/>
            <a:ext cx="9017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Đặc</a:t>
            </a: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điểm</a:t>
            </a: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thức</a:t>
            </a: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truyện</a:t>
            </a:r>
            <a:endParaRPr lang="en-US" sz="3200" dirty="0">
              <a:solidFill>
                <a:srgbClr val="339933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Hộp Văn bản 6">
            <a:extLst>
              <a:ext uri="{FF2B5EF4-FFF2-40B4-BE49-F238E27FC236}">
                <a16:creationId xmlns="" xmlns:a16="http://schemas.microsoft.com/office/drawing/2014/main" id="{D98D5DBB-17F7-6F16-48B8-C7623FA5F17E}"/>
              </a:ext>
            </a:extLst>
          </p:cNvPr>
          <p:cNvSpPr txBox="1"/>
          <p:nvPr/>
        </p:nvSpPr>
        <p:spPr>
          <a:xfrm>
            <a:off x="1338128" y="2000629"/>
            <a:ext cx="9820201" cy="578882"/>
          </a:xfrm>
          <a:prstGeom prst="roundRect">
            <a:avLst/>
          </a:prstGeom>
          <a:noFill/>
          <a:ln w="3810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thợ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bỏ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hết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vốn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liếng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mua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gỗ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đề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đẽo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cày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bán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8" name="Hộp Văn bản 17">
            <a:extLst>
              <a:ext uri="{FF2B5EF4-FFF2-40B4-BE49-F238E27FC236}">
                <a16:creationId xmlns="" xmlns:a16="http://schemas.microsoft.com/office/drawing/2014/main" id="{05DF0B79-53DD-1D03-E896-286D1422568F}"/>
              </a:ext>
            </a:extLst>
          </p:cNvPr>
          <p:cNvSpPr txBox="1"/>
          <p:nvPr/>
        </p:nvSpPr>
        <p:spPr>
          <a:xfrm>
            <a:off x="1219200" y="1394823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*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Tóm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tắt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tình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huống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,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cốt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truyện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: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9" name="Hộp Văn bản 18">
            <a:extLst>
              <a:ext uri="{FF2B5EF4-FFF2-40B4-BE49-F238E27FC236}">
                <a16:creationId xmlns="" xmlns:a16="http://schemas.microsoft.com/office/drawing/2014/main" id="{974CB803-67EF-36AE-098D-311F2A0658F8}"/>
              </a:ext>
            </a:extLst>
          </p:cNvPr>
          <p:cNvSpPr txBox="1"/>
          <p:nvPr/>
        </p:nvSpPr>
        <p:spPr>
          <a:xfrm>
            <a:off x="1338128" y="2841152"/>
            <a:ext cx="9820201" cy="1055608"/>
          </a:xfrm>
          <a:prstGeom prst="roundRect">
            <a:avLst/>
          </a:prstGeom>
          <a:noFill/>
          <a:ln w="3810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Mỗi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lần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khách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ghé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vào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góp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ý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việc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đẽo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cày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ta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đều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làm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theo.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1" name="Hộp Văn bản 20">
            <a:extLst>
              <a:ext uri="{FF2B5EF4-FFF2-40B4-BE49-F238E27FC236}">
                <a16:creationId xmlns="" xmlns:a16="http://schemas.microsoft.com/office/drawing/2014/main" id="{9214C397-6868-4B4F-9D81-157C5ADCF5DD}"/>
              </a:ext>
            </a:extLst>
          </p:cNvPr>
          <p:cNvSpPr txBox="1"/>
          <p:nvPr/>
        </p:nvSpPr>
        <p:spPr>
          <a:xfrm>
            <a:off x="1338128" y="4056117"/>
            <a:ext cx="9820201" cy="578882"/>
          </a:xfrm>
          <a:prstGeom prst="roundRect">
            <a:avLst/>
          </a:prstGeom>
          <a:noFill/>
          <a:ln w="3810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Cuối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cùng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chẳng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ai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đến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mua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cày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bao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nhiêu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vốn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liếng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sạch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9373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9" grpId="0" animBg="1"/>
      <p:bldP spid="2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Notebook Powerpoint Template | Notebook paper template, Notebook paper,  Powerpoint template free">
            <a:extLst>
              <a:ext uri="{FF2B5EF4-FFF2-40B4-BE49-F238E27FC236}">
                <a16:creationId xmlns="" xmlns:a16="http://schemas.microsoft.com/office/drawing/2014/main" id="{FC9F4253-6A35-3325-9E75-32374E943E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2" t="3804" r="4044"/>
          <a:stretch/>
        </p:blipFill>
        <p:spPr bwMode="auto">
          <a:xfrm>
            <a:off x="0" y="-3782"/>
            <a:ext cx="12192000" cy="6861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Hộp Văn bản 5">
            <a:extLst>
              <a:ext uri="{FF2B5EF4-FFF2-40B4-BE49-F238E27FC236}">
                <a16:creationId xmlns="" xmlns:a16="http://schemas.microsoft.com/office/drawing/2014/main" id="{D24C2CEF-45B9-DB47-277D-C0DA78B81A92}"/>
              </a:ext>
            </a:extLst>
          </p:cNvPr>
          <p:cNvSpPr txBox="1"/>
          <p:nvPr/>
        </p:nvSpPr>
        <p:spPr>
          <a:xfrm>
            <a:off x="1041400" y="246943"/>
            <a:ext cx="7035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de-DE" sz="3600" b="1" dirty="0">
                <a:solidFill>
                  <a:schemeClr val="bg1"/>
                </a:solidFill>
                <a:effectLst/>
                <a:highlight>
                  <a:srgbClr val="339933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II. Đọc – hiểu văn bản</a:t>
            </a:r>
            <a:endParaRPr lang="en-US" sz="3600" dirty="0">
              <a:solidFill>
                <a:schemeClr val="bg1"/>
              </a:solidFill>
              <a:effectLst/>
              <a:highlight>
                <a:srgbClr val="339933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Hộp Văn bản 9">
            <a:extLst>
              <a:ext uri="{FF2B5EF4-FFF2-40B4-BE49-F238E27FC236}">
                <a16:creationId xmlns="" xmlns:a16="http://schemas.microsoft.com/office/drawing/2014/main" id="{F8157803-084F-5F2A-624A-6D92DAEA6453}"/>
              </a:ext>
            </a:extLst>
          </p:cNvPr>
          <p:cNvSpPr txBox="1"/>
          <p:nvPr/>
        </p:nvSpPr>
        <p:spPr>
          <a:xfrm>
            <a:off x="1117600" y="839326"/>
            <a:ext cx="9017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Hoàn</a:t>
            </a: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cảnh</a:t>
            </a: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thợ</a:t>
            </a: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mộc</a:t>
            </a:r>
            <a:endParaRPr lang="en-US" sz="3200" dirty="0">
              <a:solidFill>
                <a:srgbClr val="339933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="" xmlns:a16="http://schemas.microsoft.com/office/drawing/2014/main" id="{4AEA33F0-BB96-5982-93D1-D71255EB7353}"/>
              </a:ext>
            </a:extLst>
          </p:cNvPr>
          <p:cNvSpPr txBox="1"/>
          <p:nvPr/>
        </p:nvSpPr>
        <p:spPr>
          <a:xfrm>
            <a:off x="2888974" y="1736382"/>
            <a:ext cx="8494643" cy="2764215"/>
          </a:xfrm>
          <a:prstGeom prst="cloudCallout">
            <a:avLst>
              <a:gd name="adj1" fmla="val -42382"/>
              <a:gd name="adj2" fmla="val 44305"/>
            </a:avLst>
          </a:prstGeom>
          <a:noFill/>
          <a:ln w="3810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pPr algn="ctr">
              <a:tabLst>
                <a:tab pos="1386840" algn="l"/>
              </a:tabLst>
            </a:pP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Nêu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bối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cảnh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chuyện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“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Đẽo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cày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giữa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đường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”(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chuyện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lấy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bối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cảnh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gian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ở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đâu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thời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gian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nào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)?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1" name="Hình ảnh 10">
            <a:extLst>
              <a:ext uri="{FF2B5EF4-FFF2-40B4-BE49-F238E27FC236}">
                <a16:creationId xmlns="" xmlns:a16="http://schemas.microsoft.com/office/drawing/2014/main" id="{DF4A461F-A527-5915-EB61-A50CAC85E6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1300" y="3850700"/>
            <a:ext cx="3149600" cy="314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192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Notebook Powerpoint Template | Notebook paper template, Notebook paper,  Powerpoint template free">
            <a:extLst>
              <a:ext uri="{FF2B5EF4-FFF2-40B4-BE49-F238E27FC236}">
                <a16:creationId xmlns="" xmlns:a16="http://schemas.microsoft.com/office/drawing/2014/main" id="{FC9F4253-6A35-3325-9E75-32374E943E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2" t="3804" r="4044"/>
          <a:stretch/>
        </p:blipFill>
        <p:spPr bwMode="auto">
          <a:xfrm>
            <a:off x="0" y="5363"/>
            <a:ext cx="12192000" cy="6861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Hộp Văn bản 5">
            <a:extLst>
              <a:ext uri="{FF2B5EF4-FFF2-40B4-BE49-F238E27FC236}">
                <a16:creationId xmlns="" xmlns:a16="http://schemas.microsoft.com/office/drawing/2014/main" id="{D24C2CEF-45B9-DB47-277D-C0DA78B81A92}"/>
              </a:ext>
            </a:extLst>
          </p:cNvPr>
          <p:cNvSpPr txBox="1"/>
          <p:nvPr/>
        </p:nvSpPr>
        <p:spPr>
          <a:xfrm>
            <a:off x="1041400" y="246943"/>
            <a:ext cx="7035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de-DE" sz="3600" b="1" dirty="0">
                <a:solidFill>
                  <a:schemeClr val="bg1"/>
                </a:solidFill>
                <a:effectLst/>
                <a:highlight>
                  <a:srgbClr val="339933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II. Đọc – hiểu văn bản</a:t>
            </a:r>
            <a:endParaRPr lang="en-US" sz="3600" dirty="0">
              <a:solidFill>
                <a:schemeClr val="bg1"/>
              </a:solidFill>
              <a:effectLst/>
              <a:highlight>
                <a:srgbClr val="339933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Hộp Văn bản 9">
            <a:extLst>
              <a:ext uri="{FF2B5EF4-FFF2-40B4-BE49-F238E27FC236}">
                <a16:creationId xmlns="" xmlns:a16="http://schemas.microsoft.com/office/drawing/2014/main" id="{F8157803-084F-5F2A-624A-6D92DAEA6453}"/>
              </a:ext>
            </a:extLst>
          </p:cNvPr>
          <p:cNvSpPr txBox="1"/>
          <p:nvPr/>
        </p:nvSpPr>
        <p:spPr>
          <a:xfrm>
            <a:off x="1117600" y="839326"/>
            <a:ext cx="9017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Hoàn</a:t>
            </a: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cảnh</a:t>
            </a: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thợ</a:t>
            </a: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mộc</a:t>
            </a:r>
            <a:endParaRPr lang="en-US" sz="3200" dirty="0">
              <a:solidFill>
                <a:srgbClr val="339933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Hộp Văn bản 1">
            <a:extLst>
              <a:ext uri="{FF2B5EF4-FFF2-40B4-BE49-F238E27FC236}">
                <a16:creationId xmlns="" xmlns:a16="http://schemas.microsoft.com/office/drawing/2014/main" id="{63CBB44D-5880-069A-05F2-5F22FAB5280B}"/>
              </a:ext>
            </a:extLst>
          </p:cNvPr>
          <p:cNvSpPr txBox="1"/>
          <p:nvPr/>
        </p:nvSpPr>
        <p:spPr>
          <a:xfrm>
            <a:off x="1117600" y="1638041"/>
            <a:ext cx="10231020" cy="1055608"/>
          </a:xfrm>
          <a:prstGeom prst="roundRect">
            <a:avLst/>
          </a:prstGeom>
          <a:noFill/>
          <a:ln w="3810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thợ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dốc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hết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vốn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liếng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mua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gỗ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làm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nghề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đẽo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cày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=&gt;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sự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kiện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chính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chuyện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Hộp Văn bản 7">
            <a:extLst>
              <a:ext uri="{FF2B5EF4-FFF2-40B4-BE49-F238E27FC236}">
                <a16:creationId xmlns="" xmlns:a16="http://schemas.microsoft.com/office/drawing/2014/main" id="{840073BC-9025-7AF7-4D4D-3A9A57DDD434}"/>
              </a:ext>
            </a:extLst>
          </p:cNvPr>
          <p:cNvSpPr txBox="1"/>
          <p:nvPr/>
        </p:nvSpPr>
        <p:spPr>
          <a:xfrm>
            <a:off x="1117600" y="2907589"/>
            <a:ext cx="2974009" cy="578882"/>
          </a:xfrm>
          <a:prstGeom prst="roundRect">
            <a:avLst/>
          </a:prstGeom>
          <a:noFill/>
          <a:ln w="3810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Bối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truyện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" name="Hộp Văn bản 11">
            <a:extLst>
              <a:ext uri="{FF2B5EF4-FFF2-40B4-BE49-F238E27FC236}">
                <a16:creationId xmlns="" xmlns:a16="http://schemas.microsoft.com/office/drawing/2014/main" id="{D5E55DCB-BB2F-5FE0-201A-AA4C12A072F6}"/>
              </a:ext>
            </a:extLst>
          </p:cNvPr>
          <p:cNvSpPr txBox="1"/>
          <p:nvPr/>
        </p:nvSpPr>
        <p:spPr>
          <a:xfrm>
            <a:off x="1117599" y="3841623"/>
            <a:ext cx="852998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gian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Bên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vệ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đường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nơi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nhiều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qua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lại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Hộp Văn bản 12">
            <a:extLst>
              <a:ext uri="{FF2B5EF4-FFF2-40B4-BE49-F238E27FC236}">
                <a16:creationId xmlns="" xmlns:a16="http://schemas.microsoft.com/office/drawing/2014/main" id="{870994F9-2ECD-FB75-E0FF-A7511BC4DFE2}"/>
              </a:ext>
            </a:extLst>
          </p:cNvPr>
          <p:cNvSpPr txBox="1"/>
          <p:nvPr/>
        </p:nvSpPr>
        <p:spPr>
          <a:xfrm>
            <a:off x="1117600" y="4364843"/>
            <a:ext cx="852998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Thời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gian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cụ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“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hôm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”, “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mấy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hôm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sau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”.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1620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  <p:bldP spid="12" grpId="0"/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Notebook Powerpoint Template | Notebook paper template, Notebook paper,  Powerpoint template free">
            <a:extLst>
              <a:ext uri="{FF2B5EF4-FFF2-40B4-BE49-F238E27FC236}">
                <a16:creationId xmlns="" xmlns:a16="http://schemas.microsoft.com/office/drawing/2014/main" id="{FC9F4253-6A35-3325-9E75-32374E943E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2" t="3804" r="4044"/>
          <a:stretch/>
        </p:blipFill>
        <p:spPr bwMode="auto">
          <a:xfrm>
            <a:off x="0" y="-3782"/>
            <a:ext cx="12192000" cy="6861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Hộp Văn bản 5">
            <a:extLst>
              <a:ext uri="{FF2B5EF4-FFF2-40B4-BE49-F238E27FC236}">
                <a16:creationId xmlns="" xmlns:a16="http://schemas.microsoft.com/office/drawing/2014/main" id="{D24C2CEF-45B9-DB47-277D-C0DA78B81A92}"/>
              </a:ext>
            </a:extLst>
          </p:cNvPr>
          <p:cNvSpPr txBox="1"/>
          <p:nvPr/>
        </p:nvSpPr>
        <p:spPr>
          <a:xfrm>
            <a:off x="1041400" y="246943"/>
            <a:ext cx="7035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de-DE" sz="3600" b="1" dirty="0">
                <a:solidFill>
                  <a:schemeClr val="bg1"/>
                </a:solidFill>
                <a:effectLst/>
                <a:highlight>
                  <a:srgbClr val="339933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II. Đọc – hiểu văn bản</a:t>
            </a:r>
            <a:endParaRPr lang="en-US" sz="3600" dirty="0">
              <a:solidFill>
                <a:schemeClr val="bg1"/>
              </a:solidFill>
              <a:effectLst/>
              <a:highlight>
                <a:srgbClr val="339933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Hộp Văn bản 9">
            <a:extLst>
              <a:ext uri="{FF2B5EF4-FFF2-40B4-BE49-F238E27FC236}">
                <a16:creationId xmlns="" xmlns:a16="http://schemas.microsoft.com/office/drawing/2014/main" id="{F8157803-084F-5F2A-624A-6D92DAEA6453}"/>
              </a:ext>
            </a:extLst>
          </p:cNvPr>
          <p:cNvSpPr txBox="1"/>
          <p:nvPr/>
        </p:nvSpPr>
        <p:spPr>
          <a:xfrm>
            <a:off x="1117600" y="839326"/>
            <a:ext cx="9017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</a:t>
            </a:r>
            <a:r>
              <a:rPr lang="en-US" sz="2800" b="1" dirty="0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b="1" dirty="0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sz="2800" b="1" dirty="0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góp</a:t>
            </a:r>
            <a:r>
              <a:rPr lang="en-US" sz="2800" b="1" dirty="0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b="1" dirty="0" err="1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vi-VN" sz="2800" b="1" dirty="0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vi-VN" sz="2800" b="1" dirty="0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b="1" dirty="0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thợ</a:t>
            </a:r>
            <a:r>
              <a:rPr lang="en-US" sz="2800" b="1" dirty="0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mộc</a:t>
            </a:r>
            <a:endParaRPr lang="en-US" sz="2800" dirty="0">
              <a:solidFill>
                <a:srgbClr val="3399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="" xmlns:a16="http://schemas.microsoft.com/office/drawing/2014/main" id="{4AEA33F0-BB96-5982-93D1-D71255EB7353}"/>
              </a:ext>
            </a:extLst>
          </p:cNvPr>
          <p:cNvSpPr txBox="1"/>
          <p:nvPr/>
        </p:nvSpPr>
        <p:spPr>
          <a:xfrm>
            <a:off x="2517914" y="1749981"/>
            <a:ext cx="8494643" cy="2485787"/>
          </a:xfrm>
          <a:prstGeom prst="wedgeRoundRectCallout">
            <a:avLst/>
          </a:prstGeom>
          <a:noFill/>
          <a:ln w="3810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mấy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góp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đẽo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cày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góp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góp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đẽo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cày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thợ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mộc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thợ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mộc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chịu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như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Hình ảnh 10">
            <a:extLst>
              <a:ext uri="{FF2B5EF4-FFF2-40B4-BE49-F238E27FC236}">
                <a16:creationId xmlns="" xmlns:a16="http://schemas.microsoft.com/office/drawing/2014/main" id="{DF4A461F-A527-5915-EB61-A50CAC85E6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1300" y="3850700"/>
            <a:ext cx="3149600" cy="3149600"/>
          </a:xfrm>
          <a:prstGeom prst="rect">
            <a:avLst/>
          </a:prstGeom>
        </p:spPr>
      </p:pic>
      <p:sp>
        <p:nvSpPr>
          <p:cNvPr id="4" name="Hộp Văn bản 3">
            <a:extLst>
              <a:ext uri="{FF2B5EF4-FFF2-40B4-BE49-F238E27FC236}">
                <a16:creationId xmlns="" xmlns:a16="http://schemas.microsoft.com/office/drawing/2014/main" id="{EE2F5891-33A8-E7A9-DAC1-48829F4A9731}"/>
              </a:ext>
            </a:extLst>
          </p:cNvPr>
          <p:cNvSpPr txBox="1"/>
          <p:nvPr/>
        </p:nvSpPr>
        <p:spPr>
          <a:xfrm>
            <a:off x="5667513" y="5136059"/>
            <a:ext cx="4819373" cy="1055608"/>
          </a:xfrm>
          <a:prstGeom prst="roundRect">
            <a:avLst/>
          </a:prstGeom>
          <a:noFill/>
          <a:ln w="3810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Vòng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1: </a:t>
            </a:r>
          </a:p>
          <a:p>
            <a:pPr algn="just"/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Hoàn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phiếu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tập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02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3377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9" grpId="0" animBg="1"/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ộp Văn bản 5">
            <a:extLst>
              <a:ext uri="{FF2B5EF4-FFF2-40B4-BE49-F238E27FC236}">
                <a16:creationId xmlns="" xmlns:a16="http://schemas.microsoft.com/office/drawing/2014/main" id="{58EF8838-1C44-FEE0-7FB3-FCCFA6FBB410}"/>
              </a:ext>
            </a:extLst>
          </p:cNvPr>
          <p:cNvSpPr txBox="1"/>
          <p:nvPr/>
        </p:nvSpPr>
        <p:spPr>
          <a:xfrm>
            <a:off x="4744279" y="363404"/>
            <a:ext cx="60960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PHIẾU HỌC TẬP SỐ 2</a:t>
            </a:r>
            <a:endParaRPr lang="en-US" sz="2800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Tìm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hiểu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lần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góp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ý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phản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ứng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thợ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mộc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8" name="Bảng 7">
            <a:extLst>
              <a:ext uri="{FF2B5EF4-FFF2-40B4-BE49-F238E27FC236}">
                <a16:creationId xmlns="" xmlns:a16="http://schemas.microsoft.com/office/drawing/2014/main" id="{7FAA92BE-7C67-C17E-ABCA-1899BB143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5476692"/>
              </p:ext>
            </p:extLst>
          </p:nvPr>
        </p:nvGraphicFramePr>
        <p:xfrm>
          <a:off x="837247" y="2086196"/>
          <a:ext cx="10517505" cy="357301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52041">
                  <a:extLst>
                    <a:ext uri="{9D8B030D-6E8A-4147-A177-3AD203B41FA5}">
                      <a16:colId xmlns="" xmlns:a16="http://schemas.microsoft.com/office/drawing/2014/main" val="636225709"/>
                    </a:ext>
                  </a:extLst>
                </a:gridCol>
                <a:gridCol w="2892825">
                  <a:extLst>
                    <a:ext uri="{9D8B030D-6E8A-4147-A177-3AD203B41FA5}">
                      <a16:colId xmlns="" xmlns:a16="http://schemas.microsoft.com/office/drawing/2014/main" val="2526758408"/>
                    </a:ext>
                  </a:extLst>
                </a:gridCol>
                <a:gridCol w="5172639">
                  <a:extLst>
                    <a:ext uri="{9D8B030D-6E8A-4147-A177-3AD203B41FA5}">
                      <a16:colId xmlns="" xmlns:a16="http://schemas.microsoft.com/office/drawing/2014/main" val="2778875553"/>
                    </a:ext>
                  </a:extLst>
                </a:gridCol>
              </a:tblGrid>
              <a:tr h="75497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  <a:tab pos="3240405" algn="l"/>
                        </a:tabLs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 góp ý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  <a:tab pos="3240405" algn="l"/>
                        </a:tabLs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 dung góp ý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  <a:tab pos="3240405" algn="l"/>
                        </a:tabLs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Cử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chỉ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hành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ý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nghĩ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thợ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mộc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40954685"/>
                  </a:ext>
                </a:extLst>
              </a:tr>
              <a:tr h="562992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  <a:tab pos="3240405" algn="l"/>
                        </a:tabLs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Thứ nhất:…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  <a:tab pos="3240405" algn="l"/>
                        </a:tabLst>
                      </a:pP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  <a:tab pos="3240405" algn="l"/>
                        </a:tabLst>
                      </a:pP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915201682"/>
                  </a:ext>
                </a:extLst>
              </a:tr>
              <a:tr h="562992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  <a:tab pos="3240405" algn="l"/>
                        </a:tabLs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Thứ hai:…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  <a:tab pos="3240405" algn="l"/>
                        </a:tabLst>
                      </a:pP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  <a:tab pos="3240405" algn="l"/>
                        </a:tabLst>
                      </a:pP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463745913"/>
                  </a:ext>
                </a:extLst>
              </a:tr>
              <a:tr h="37101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  <a:tab pos="3240405" algn="l"/>
                        </a:tabLs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Thứ ba:…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  <a:tab pos="3240405" algn="l"/>
                        </a:tabLst>
                      </a:pP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  <a:tab pos="3240405" algn="l"/>
                        </a:tabLst>
                      </a:pP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539650287"/>
                  </a:ext>
                </a:extLst>
              </a:tr>
              <a:tr h="113893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  <a:tab pos="3240405" algn="l"/>
                        </a:tabLs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Kết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quả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việc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đẽo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cày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  <a:tab pos="3240405" algn="l"/>
                        </a:tabLst>
                      </a:pP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867783360"/>
                  </a:ext>
                </a:extLst>
              </a:tr>
            </a:tbl>
          </a:graphicData>
        </a:graphic>
      </p:graphicFrame>
      <p:pic>
        <p:nvPicPr>
          <p:cNvPr id="10" name="Hình ảnh 9">
            <a:extLst>
              <a:ext uri="{FF2B5EF4-FFF2-40B4-BE49-F238E27FC236}">
                <a16:creationId xmlns="" xmlns:a16="http://schemas.microsoft.com/office/drawing/2014/main" id="{45F07DEB-FEA8-C307-FC7B-CC4769D4F4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326" y="363404"/>
            <a:ext cx="3705640" cy="1661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84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ộp Văn bản 5">
            <a:extLst>
              <a:ext uri="{FF2B5EF4-FFF2-40B4-BE49-F238E27FC236}">
                <a16:creationId xmlns="" xmlns:a16="http://schemas.microsoft.com/office/drawing/2014/main" id="{58EF8838-1C44-FEE0-7FB3-FCCFA6FBB410}"/>
              </a:ext>
            </a:extLst>
          </p:cNvPr>
          <p:cNvSpPr txBox="1"/>
          <p:nvPr/>
        </p:nvSpPr>
        <p:spPr>
          <a:xfrm>
            <a:off x="2902225" y="43673"/>
            <a:ext cx="891871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PHIẾU HỌC TẬP SỐ 2</a:t>
            </a:r>
            <a:endParaRPr lang="en-US" sz="2800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Tìm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hiểu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lần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góp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ý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phản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ứng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thợ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mộc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8" name="Bảng 7">
            <a:extLst>
              <a:ext uri="{FF2B5EF4-FFF2-40B4-BE49-F238E27FC236}">
                <a16:creationId xmlns="" xmlns:a16="http://schemas.microsoft.com/office/drawing/2014/main" id="{7FAA92BE-7C67-C17E-ABCA-1899BB143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7757605"/>
              </p:ext>
            </p:extLst>
          </p:nvPr>
        </p:nvGraphicFramePr>
        <p:xfrm>
          <a:off x="466186" y="1383173"/>
          <a:ext cx="11580040" cy="529661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91484">
                  <a:extLst>
                    <a:ext uri="{9D8B030D-6E8A-4147-A177-3AD203B41FA5}">
                      <a16:colId xmlns="" xmlns:a16="http://schemas.microsoft.com/office/drawing/2014/main" val="636225709"/>
                    </a:ext>
                  </a:extLst>
                </a:gridCol>
                <a:gridCol w="3922643">
                  <a:extLst>
                    <a:ext uri="{9D8B030D-6E8A-4147-A177-3AD203B41FA5}">
                      <a16:colId xmlns="" xmlns:a16="http://schemas.microsoft.com/office/drawing/2014/main" val="2526758408"/>
                    </a:ext>
                  </a:extLst>
                </a:gridCol>
                <a:gridCol w="5565913">
                  <a:extLst>
                    <a:ext uri="{9D8B030D-6E8A-4147-A177-3AD203B41FA5}">
                      <a16:colId xmlns="" xmlns:a16="http://schemas.microsoft.com/office/drawing/2014/main" val="2778875553"/>
                    </a:ext>
                  </a:extLst>
                </a:gridCol>
              </a:tblGrid>
              <a:tr h="828627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  <a:tab pos="3240405" algn="l"/>
                        </a:tabLs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 góp ý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  <a:tab pos="3240405" algn="l"/>
                        </a:tabLs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 dung góp ý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  <a:tab pos="3240405" algn="l"/>
                        </a:tabLs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Cử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chỉ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hành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ý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nghĩ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thợ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mộc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40954685"/>
                  </a:ext>
                </a:extLst>
              </a:tr>
              <a:tr h="85932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  <a:tab pos="3240405" algn="l"/>
                        </a:tabLs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Thứ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nhấ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  <a:tab pos="3240405" algn="l"/>
                        </a:tabLst>
                      </a:pP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  <a:tab pos="3240405" algn="l"/>
                        </a:tabLst>
                      </a:pP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915201682"/>
                  </a:ext>
                </a:extLst>
              </a:tr>
              <a:tr h="94586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  <a:tab pos="3240405" algn="l"/>
                        </a:tabLs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Thứ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hai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  <a:tab pos="3240405" algn="l"/>
                        </a:tabLst>
                      </a:pP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  <a:tab pos="3240405" algn="l"/>
                        </a:tabLst>
                      </a:pP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463745913"/>
                  </a:ext>
                </a:extLst>
              </a:tr>
              <a:tr h="1431237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  <a:tab pos="3240405" algn="l"/>
                        </a:tabLs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Thứ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  <a:tab pos="3240405" algn="l"/>
                        </a:tabLst>
                      </a:pP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  <a:tab pos="3240405" algn="l"/>
                        </a:tabLst>
                      </a:pP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539650287"/>
                  </a:ext>
                </a:extLst>
              </a:tr>
              <a:tr h="1177867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  <a:tab pos="3240405" algn="l"/>
                        </a:tabLs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Kết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quả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việc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đẽo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cày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  <a:tab pos="3240405" algn="l"/>
                        </a:tabLst>
                      </a:pP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867783360"/>
                  </a:ext>
                </a:extLst>
              </a:tr>
            </a:tbl>
          </a:graphicData>
        </a:graphic>
      </p:graphicFrame>
      <p:pic>
        <p:nvPicPr>
          <p:cNvPr id="10" name="Hình ảnh 9">
            <a:extLst>
              <a:ext uri="{FF2B5EF4-FFF2-40B4-BE49-F238E27FC236}">
                <a16:creationId xmlns="" xmlns:a16="http://schemas.microsoft.com/office/drawing/2014/main" id="{45F07DEB-FEA8-C307-FC7B-CC4769D4F4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004" y="111485"/>
            <a:ext cx="2685222" cy="1203875"/>
          </a:xfrm>
          <a:prstGeom prst="rect">
            <a:avLst/>
          </a:prstGeom>
        </p:spPr>
      </p:pic>
      <p:sp>
        <p:nvSpPr>
          <p:cNvPr id="3" name="Hộp Văn bản 2">
            <a:extLst>
              <a:ext uri="{FF2B5EF4-FFF2-40B4-BE49-F238E27FC236}">
                <a16:creationId xmlns="" xmlns:a16="http://schemas.microsoft.com/office/drawing/2014/main" id="{3CED5A72-514B-4B7D-CD48-806ACCB65F2F}"/>
              </a:ext>
            </a:extLst>
          </p:cNvPr>
          <p:cNvSpPr txBox="1"/>
          <p:nvPr/>
        </p:nvSpPr>
        <p:spPr>
          <a:xfrm>
            <a:off x="2504661" y="2240770"/>
            <a:ext cx="3896139" cy="9832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đẽo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cày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dễ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cày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="" xmlns:a16="http://schemas.microsoft.com/office/drawing/2014/main" id="{F7D888B9-A6B7-BAD5-86AF-9A1812D8E151}"/>
              </a:ext>
            </a:extLst>
          </p:cNvPr>
          <p:cNvSpPr txBox="1"/>
          <p:nvPr/>
        </p:nvSpPr>
        <p:spPr>
          <a:xfrm>
            <a:off x="6632713" y="2213867"/>
            <a:ext cx="4287077" cy="9832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Cho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-&gt;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đẽo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8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-&gt;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cày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Hộp Văn bản 6">
            <a:extLst>
              <a:ext uri="{FF2B5EF4-FFF2-40B4-BE49-F238E27FC236}">
                <a16:creationId xmlns="" xmlns:a16="http://schemas.microsoft.com/office/drawing/2014/main" id="{7DD8CB5B-0A26-E23F-AEDB-E289A6FAE410}"/>
              </a:ext>
            </a:extLst>
          </p:cNvPr>
          <p:cNvSpPr txBox="1"/>
          <p:nvPr/>
        </p:nvSpPr>
        <p:spPr>
          <a:xfrm>
            <a:off x="2604053" y="3157793"/>
            <a:ext cx="3664226" cy="9832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Đẽo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thấp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dễ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cày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="" xmlns:a16="http://schemas.microsoft.com/office/drawing/2014/main" id="{E751DBDB-BB58-D16E-33BE-360E1D4FE536}"/>
              </a:ext>
            </a:extLst>
          </p:cNvPr>
          <p:cNvSpPr txBox="1"/>
          <p:nvPr/>
        </p:nvSpPr>
        <p:spPr>
          <a:xfrm>
            <a:off x="6500192" y="3130890"/>
            <a:ext cx="5546034" cy="9832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Cho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 (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-&gt;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liền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đẽo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8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-&gt;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cày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thấp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Hộp Văn bản 10">
            <a:extLst>
              <a:ext uri="{FF2B5EF4-FFF2-40B4-BE49-F238E27FC236}">
                <a16:creationId xmlns="" xmlns:a16="http://schemas.microsoft.com/office/drawing/2014/main" id="{AF292647-6590-2681-5E9E-C2FB7FCB7192}"/>
              </a:ext>
            </a:extLst>
          </p:cNvPr>
          <p:cNvSpPr txBox="1"/>
          <p:nvPr/>
        </p:nvSpPr>
        <p:spPr>
          <a:xfrm>
            <a:off x="2736574" y="4144599"/>
            <a:ext cx="366422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Đẽo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cày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thật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thật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gấp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đôi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gấp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voi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cày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Hộp Văn bản 11">
            <a:extLst>
              <a:ext uri="{FF2B5EF4-FFF2-40B4-BE49-F238E27FC236}">
                <a16:creationId xmlns="" xmlns:a16="http://schemas.microsoft.com/office/drawing/2014/main" id="{A835EC56-5501-C296-057A-949CD9D6DE48}"/>
              </a:ext>
            </a:extLst>
          </p:cNvPr>
          <p:cNvSpPr txBox="1"/>
          <p:nvPr/>
        </p:nvSpPr>
        <p:spPr>
          <a:xfrm>
            <a:off x="6500192" y="4114173"/>
            <a:ext cx="5546034" cy="14443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Nghe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lãi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n-US" sz="28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-&gt;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Đẽo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gỗ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cày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voi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cày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Hộp Văn bản 12">
            <a:extLst>
              <a:ext uri="{FF2B5EF4-FFF2-40B4-BE49-F238E27FC236}">
                <a16:creationId xmlns="" xmlns:a16="http://schemas.microsoft.com/office/drawing/2014/main" id="{0E6B7DD2-C0FD-FB45-49F1-310530101258}"/>
              </a:ext>
            </a:extLst>
          </p:cNvPr>
          <p:cNvSpPr txBox="1"/>
          <p:nvPr/>
        </p:nvSpPr>
        <p:spPr>
          <a:xfrm>
            <a:off x="3286537" y="5843083"/>
            <a:ext cx="763325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Chẳng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ai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mua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gỗ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hỏng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vốn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liếng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sạch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6713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  <p:bldP spid="9" grpId="0"/>
      <p:bldP spid="11" grpId="0"/>
      <p:bldP spid="12" grpId="0"/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ộp Văn bản 5">
            <a:extLst>
              <a:ext uri="{FF2B5EF4-FFF2-40B4-BE49-F238E27FC236}">
                <a16:creationId xmlns="" xmlns:a16="http://schemas.microsoft.com/office/drawing/2014/main" id="{8873BD93-4FBC-E804-3D3A-51E553D6FF74}"/>
              </a:ext>
            </a:extLst>
          </p:cNvPr>
          <p:cNvSpPr txBox="1"/>
          <p:nvPr/>
        </p:nvSpPr>
        <p:spPr>
          <a:xfrm>
            <a:off x="4033201" y="1753849"/>
            <a:ext cx="8074867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b="1" dirty="0"/>
              <a:t>VĂN BẢN 2</a:t>
            </a:r>
            <a:endParaRPr lang="en-US" sz="4400" dirty="0"/>
          </a:p>
          <a:p>
            <a:pPr algn="ctr"/>
            <a:r>
              <a:rPr lang="en-US" sz="4400" b="1" dirty="0"/>
              <a:t>ĐẼO CÀY GIỮA ĐƯỜNG</a:t>
            </a:r>
            <a:endParaRPr lang="en-US" sz="4400" dirty="0"/>
          </a:p>
        </p:txBody>
      </p:sp>
      <p:sp>
        <p:nvSpPr>
          <p:cNvPr id="9" name="Hộp Văn bản 8">
            <a:extLst>
              <a:ext uri="{FF2B5EF4-FFF2-40B4-BE49-F238E27FC236}">
                <a16:creationId xmlns="" xmlns:a16="http://schemas.microsoft.com/office/drawing/2014/main" id="{17A13061-DF7A-3B84-C4B4-DB8E0A3BE4A7}"/>
              </a:ext>
            </a:extLst>
          </p:cNvPr>
          <p:cNvSpPr txBox="1"/>
          <p:nvPr/>
        </p:nvSpPr>
        <p:spPr>
          <a:xfrm>
            <a:off x="6222342" y="3744306"/>
            <a:ext cx="428345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rgbClr val="FF0066"/>
                </a:solidFill>
              </a:rPr>
              <a:t>Truyện</a:t>
            </a:r>
            <a:r>
              <a:rPr lang="en-US" sz="2800" b="1" dirty="0">
                <a:solidFill>
                  <a:srgbClr val="FF0066"/>
                </a:solidFill>
              </a:rPr>
              <a:t> </a:t>
            </a:r>
            <a:r>
              <a:rPr lang="en-US" sz="2800" b="1" dirty="0" err="1">
                <a:solidFill>
                  <a:srgbClr val="FF0066"/>
                </a:solidFill>
              </a:rPr>
              <a:t>ngụ</a:t>
            </a:r>
            <a:r>
              <a:rPr lang="en-US" sz="2800" b="1" dirty="0">
                <a:solidFill>
                  <a:srgbClr val="FF0066"/>
                </a:solidFill>
              </a:rPr>
              <a:t> </a:t>
            </a:r>
            <a:r>
              <a:rPr lang="en-US" sz="2800" b="1" dirty="0" err="1">
                <a:solidFill>
                  <a:srgbClr val="FF0066"/>
                </a:solidFill>
              </a:rPr>
              <a:t>ngôn</a:t>
            </a:r>
            <a:r>
              <a:rPr lang="en-US" sz="2800" b="1" dirty="0">
                <a:solidFill>
                  <a:srgbClr val="FF0066"/>
                </a:solidFill>
              </a:rPr>
              <a:t> </a:t>
            </a:r>
            <a:r>
              <a:rPr lang="en-US" sz="2800" b="1" dirty="0" err="1">
                <a:solidFill>
                  <a:srgbClr val="FF0066"/>
                </a:solidFill>
              </a:rPr>
              <a:t>Việt</a:t>
            </a:r>
            <a:r>
              <a:rPr lang="en-US" sz="2800" b="1" dirty="0">
                <a:solidFill>
                  <a:srgbClr val="FF0066"/>
                </a:solidFill>
              </a:rPr>
              <a:t> Nam</a:t>
            </a:r>
            <a:endParaRPr lang="en-US" sz="2800" dirty="0">
              <a:solidFill>
                <a:srgbClr val="FF0066"/>
              </a:solidFill>
            </a:endParaRPr>
          </a:p>
        </p:txBody>
      </p:sp>
      <p:sp>
        <p:nvSpPr>
          <p:cNvPr id="2" name="AutoShape 4" descr="Nghe kể chuyện cổ tích - Đẽo cày giữa đường - Truyện ngụ ngôn Mp3">
            <a:extLst>
              <a:ext uri="{FF2B5EF4-FFF2-40B4-BE49-F238E27FC236}">
                <a16:creationId xmlns="" xmlns:a16="http://schemas.microsoft.com/office/drawing/2014/main" id="{C474C582-1F0F-A415-A819-864534B2A0C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599" y="3276599"/>
            <a:ext cx="2420471" cy="2420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" name="Hình ảnh 3">
            <a:extLst>
              <a:ext uri="{FF2B5EF4-FFF2-40B4-BE49-F238E27FC236}">
                <a16:creationId xmlns="" xmlns:a16="http://schemas.microsoft.com/office/drawing/2014/main" id="{90DF27F2-FBF6-3570-F05F-E383970735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630" y="1009090"/>
            <a:ext cx="6281989" cy="4839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577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Notebook Powerpoint Template | Notebook paper template, Notebook paper,  Powerpoint template free">
            <a:extLst>
              <a:ext uri="{FF2B5EF4-FFF2-40B4-BE49-F238E27FC236}">
                <a16:creationId xmlns="" xmlns:a16="http://schemas.microsoft.com/office/drawing/2014/main" id="{FC9F4253-6A35-3325-9E75-32374E943E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2" t="3804" r="4044"/>
          <a:stretch/>
        </p:blipFill>
        <p:spPr bwMode="auto">
          <a:xfrm>
            <a:off x="0" y="-3782"/>
            <a:ext cx="12192000" cy="6861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Hộp Văn bản 5">
            <a:extLst>
              <a:ext uri="{FF2B5EF4-FFF2-40B4-BE49-F238E27FC236}">
                <a16:creationId xmlns="" xmlns:a16="http://schemas.microsoft.com/office/drawing/2014/main" id="{D24C2CEF-45B9-DB47-277D-C0DA78B81A92}"/>
              </a:ext>
            </a:extLst>
          </p:cNvPr>
          <p:cNvSpPr txBox="1"/>
          <p:nvPr/>
        </p:nvSpPr>
        <p:spPr>
          <a:xfrm>
            <a:off x="1041400" y="246943"/>
            <a:ext cx="7035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de-DE" sz="3600" b="1" dirty="0">
                <a:solidFill>
                  <a:schemeClr val="bg1"/>
                </a:solidFill>
                <a:effectLst/>
                <a:highlight>
                  <a:srgbClr val="339933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II. Đọc – hiểu văn bản</a:t>
            </a:r>
            <a:endParaRPr lang="en-US" sz="3600" dirty="0">
              <a:solidFill>
                <a:schemeClr val="bg1"/>
              </a:solidFill>
              <a:effectLst/>
              <a:highlight>
                <a:srgbClr val="339933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Hộp Văn bản 9">
            <a:extLst>
              <a:ext uri="{FF2B5EF4-FFF2-40B4-BE49-F238E27FC236}">
                <a16:creationId xmlns="" xmlns:a16="http://schemas.microsoft.com/office/drawing/2014/main" id="{F8157803-084F-5F2A-624A-6D92DAEA6453}"/>
              </a:ext>
            </a:extLst>
          </p:cNvPr>
          <p:cNvSpPr txBox="1"/>
          <p:nvPr/>
        </p:nvSpPr>
        <p:spPr>
          <a:xfrm>
            <a:off x="1117600" y="839326"/>
            <a:ext cx="9017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</a:t>
            </a:r>
            <a:r>
              <a:rPr lang="en-US" sz="2800" b="1" dirty="0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b="1" dirty="0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sz="2800" b="1" dirty="0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góp</a:t>
            </a:r>
            <a:r>
              <a:rPr lang="en-US" sz="2800" b="1" dirty="0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b="1" dirty="0" err="1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vi-VN" sz="2800" b="1" dirty="0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vi-VN" sz="2800" b="1" dirty="0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b="1" dirty="0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thợ</a:t>
            </a:r>
            <a:r>
              <a:rPr lang="en-US" sz="2800" b="1" dirty="0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mộc</a:t>
            </a:r>
            <a:endParaRPr lang="en-US" sz="2800" dirty="0">
              <a:solidFill>
                <a:srgbClr val="3399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="" xmlns:a16="http://schemas.microsoft.com/office/drawing/2014/main" id="{4AEA33F0-BB96-5982-93D1-D71255EB7353}"/>
              </a:ext>
            </a:extLst>
          </p:cNvPr>
          <p:cNvSpPr txBox="1"/>
          <p:nvPr/>
        </p:nvSpPr>
        <p:spPr>
          <a:xfrm>
            <a:off x="2517914" y="1749981"/>
            <a:ext cx="8494643" cy="2009061"/>
          </a:xfrm>
          <a:prstGeom prst="wedgeRoundRectCallout">
            <a:avLst/>
          </a:prstGeom>
          <a:noFill/>
          <a:ln w="3810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r>
              <a:rPr lang="vi-VN" sz="2800" i="1" dirty="0">
                <a:latin typeface="+mj-lt"/>
              </a:rPr>
              <a:t>1) </a:t>
            </a:r>
            <a:r>
              <a:rPr lang="vi-VN" sz="2800" i="1" dirty="0" err="1">
                <a:latin typeface="+mj-lt"/>
              </a:rPr>
              <a:t>Vì</a:t>
            </a:r>
            <a:r>
              <a:rPr lang="vi-VN" sz="2800" i="1" dirty="0">
                <a:latin typeface="+mj-lt"/>
              </a:rPr>
              <a:t> sao </a:t>
            </a:r>
            <a:r>
              <a:rPr lang="vi-VN" sz="2800" i="1" dirty="0" err="1">
                <a:latin typeface="+mj-lt"/>
              </a:rPr>
              <a:t>người</a:t>
            </a:r>
            <a:r>
              <a:rPr lang="vi-VN" sz="2800" i="1" dirty="0">
                <a:latin typeface="+mj-lt"/>
              </a:rPr>
              <a:t> </a:t>
            </a:r>
            <a:r>
              <a:rPr lang="vi-VN" sz="2800" i="1" dirty="0" err="1">
                <a:latin typeface="+mj-lt"/>
              </a:rPr>
              <a:t>thợ</a:t>
            </a:r>
            <a:r>
              <a:rPr lang="vi-VN" sz="2800" i="1" dirty="0">
                <a:latin typeface="+mj-lt"/>
              </a:rPr>
              <a:t> </a:t>
            </a:r>
            <a:r>
              <a:rPr lang="vi-VN" sz="2800" i="1" dirty="0" err="1">
                <a:latin typeface="+mj-lt"/>
              </a:rPr>
              <a:t>mộc</a:t>
            </a:r>
            <a:r>
              <a:rPr lang="vi-VN" sz="2800" i="1" dirty="0">
                <a:latin typeface="+mj-lt"/>
              </a:rPr>
              <a:t> </a:t>
            </a:r>
            <a:r>
              <a:rPr lang="vi-VN" sz="2800" i="1" dirty="0" err="1">
                <a:latin typeface="+mj-lt"/>
              </a:rPr>
              <a:t>lại</a:t>
            </a:r>
            <a:r>
              <a:rPr lang="vi-VN" sz="2800" i="1" dirty="0">
                <a:latin typeface="+mj-lt"/>
              </a:rPr>
              <a:t> </a:t>
            </a:r>
            <a:r>
              <a:rPr lang="vi-VN" sz="2800" i="1" dirty="0" err="1">
                <a:latin typeface="+mj-lt"/>
              </a:rPr>
              <a:t>phải</a:t>
            </a:r>
            <a:r>
              <a:rPr lang="vi-VN" sz="2800" i="1" dirty="0">
                <a:latin typeface="+mj-lt"/>
              </a:rPr>
              <a:t> </a:t>
            </a:r>
            <a:r>
              <a:rPr lang="vi-VN" sz="2800" i="1" dirty="0" err="1">
                <a:latin typeface="+mj-lt"/>
              </a:rPr>
              <a:t>chịu</a:t>
            </a:r>
            <a:r>
              <a:rPr lang="vi-VN" sz="2800" i="1" dirty="0">
                <a:latin typeface="+mj-lt"/>
              </a:rPr>
              <a:t> </a:t>
            </a:r>
            <a:r>
              <a:rPr lang="vi-VN" sz="2800" i="1" dirty="0" err="1">
                <a:latin typeface="+mj-lt"/>
              </a:rPr>
              <a:t>hậu</a:t>
            </a:r>
            <a:r>
              <a:rPr lang="vi-VN" sz="2800" i="1" dirty="0">
                <a:latin typeface="+mj-lt"/>
              </a:rPr>
              <a:t> </a:t>
            </a:r>
            <a:r>
              <a:rPr lang="vi-VN" sz="2800" i="1" dirty="0" err="1">
                <a:latin typeface="+mj-lt"/>
              </a:rPr>
              <a:t>quả</a:t>
            </a:r>
            <a:r>
              <a:rPr lang="vi-VN" sz="2800" i="1" dirty="0">
                <a:latin typeface="+mj-lt"/>
              </a:rPr>
              <a:t>: “</a:t>
            </a:r>
            <a:r>
              <a:rPr lang="vi-VN" sz="2800" i="1" dirty="0" err="1">
                <a:latin typeface="+mj-lt"/>
              </a:rPr>
              <a:t>Vốn</a:t>
            </a:r>
            <a:r>
              <a:rPr lang="vi-VN" sz="2800" i="1" dirty="0">
                <a:latin typeface="+mj-lt"/>
              </a:rPr>
              <a:t> </a:t>
            </a:r>
            <a:r>
              <a:rPr lang="vi-VN" sz="2800" i="1" dirty="0" err="1">
                <a:latin typeface="+mj-lt"/>
              </a:rPr>
              <a:t>liếng</a:t>
            </a:r>
            <a:r>
              <a:rPr lang="vi-VN" sz="2800" i="1" dirty="0">
                <a:latin typeface="+mj-lt"/>
              </a:rPr>
              <a:t> đi </a:t>
            </a:r>
            <a:r>
              <a:rPr lang="vi-VN" sz="2800" i="1" dirty="0" err="1">
                <a:latin typeface="+mj-lt"/>
              </a:rPr>
              <a:t>đời</a:t>
            </a:r>
            <a:r>
              <a:rPr lang="vi-VN" sz="2800" i="1" dirty="0">
                <a:latin typeface="+mj-lt"/>
              </a:rPr>
              <a:t> </a:t>
            </a:r>
            <a:r>
              <a:rPr lang="vi-VN" sz="2800" i="1" dirty="0" err="1">
                <a:latin typeface="+mj-lt"/>
              </a:rPr>
              <a:t>nhà</a:t>
            </a:r>
            <a:r>
              <a:rPr lang="vi-VN" sz="2800" i="1" dirty="0">
                <a:latin typeface="+mj-lt"/>
              </a:rPr>
              <a:t> ma.”?</a:t>
            </a:r>
            <a:endParaRPr lang="en-US" sz="2800" dirty="0">
              <a:latin typeface="+mj-lt"/>
            </a:endParaRPr>
          </a:p>
          <a:p>
            <a:r>
              <a:rPr lang="en-US" sz="2800" i="1" dirty="0">
                <a:latin typeface="+mj-lt"/>
              </a:rPr>
              <a:t> 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thợ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mộc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khuyên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Hình ảnh 10">
            <a:extLst>
              <a:ext uri="{FF2B5EF4-FFF2-40B4-BE49-F238E27FC236}">
                <a16:creationId xmlns="" xmlns:a16="http://schemas.microsoft.com/office/drawing/2014/main" id="{DF4A461F-A527-5915-EB61-A50CAC85E6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1300" y="3850700"/>
            <a:ext cx="3149600" cy="3149600"/>
          </a:xfrm>
          <a:prstGeom prst="rect">
            <a:avLst/>
          </a:prstGeom>
        </p:spPr>
      </p:pic>
      <p:sp>
        <p:nvSpPr>
          <p:cNvPr id="4" name="Hộp Văn bản 3">
            <a:extLst>
              <a:ext uri="{FF2B5EF4-FFF2-40B4-BE49-F238E27FC236}">
                <a16:creationId xmlns="" xmlns:a16="http://schemas.microsoft.com/office/drawing/2014/main" id="{EE2F5891-33A8-E7A9-DAC1-48829F4A9731}"/>
              </a:ext>
            </a:extLst>
          </p:cNvPr>
          <p:cNvSpPr txBox="1"/>
          <p:nvPr/>
        </p:nvSpPr>
        <p:spPr>
          <a:xfrm>
            <a:off x="5667513" y="5136059"/>
            <a:ext cx="3133589" cy="1055608"/>
          </a:xfrm>
          <a:prstGeom prst="roundRect">
            <a:avLst/>
          </a:prstGeom>
          <a:noFill/>
          <a:ln w="3810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Vòng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2: </a:t>
            </a:r>
          </a:p>
          <a:p>
            <a:pPr algn="just"/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Vòng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chuyên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gia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0778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Notebook Powerpoint Template | Notebook paper template, Notebook paper,  Powerpoint template free">
            <a:extLst>
              <a:ext uri="{FF2B5EF4-FFF2-40B4-BE49-F238E27FC236}">
                <a16:creationId xmlns="" xmlns:a16="http://schemas.microsoft.com/office/drawing/2014/main" id="{FC9F4253-6A35-3325-9E75-32374E943E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2" t="3804" r="4044"/>
          <a:stretch/>
        </p:blipFill>
        <p:spPr bwMode="auto">
          <a:xfrm>
            <a:off x="0" y="-3782"/>
            <a:ext cx="12192000" cy="6861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Hộp Văn bản 5">
            <a:extLst>
              <a:ext uri="{FF2B5EF4-FFF2-40B4-BE49-F238E27FC236}">
                <a16:creationId xmlns="" xmlns:a16="http://schemas.microsoft.com/office/drawing/2014/main" id="{D24C2CEF-45B9-DB47-277D-C0DA78B81A92}"/>
              </a:ext>
            </a:extLst>
          </p:cNvPr>
          <p:cNvSpPr txBox="1"/>
          <p:nvPr/>
        </p:nvSpPr>
        <p:spPr>
          <a:xfrm>
            <a:off x="1051340" y="197247"/>
            <a:ext cx="7035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de-DE" sz="3600" b="1" dirty="0">
                <a:solidFill>
                  <a:schemeClr val="bg1"/>
                </a:solidFill>
                <a:effectLst/>
                <a:highlight>
                  <a:srgbClr val="339933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II. Đọc – hiểu văn bản</a:t>
            </a:r>
            <a:endParaRPr lang="en-US" sz="3600" dirty="0">
              <a:solidFill>
                <a:schemeClr val="bg1"/>
              </a:solidFill>
              <a:effectLst/>
              <a:highlight>
                <a:srgbClr val="339933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Hộp Văn bản 9">
            <a:extLst>
              <a:ext uri="{FF2B5EF4-FFF2-40B4-BE49-F238E27FC236}">
                <a16:creationId xmlns="" xmlns:a16="http://schemas.microsoft.com/office/drawing/2014/main" id="{F8157803-084F-5F2A-624A-6D92DAEA6453}"/>
              </a:ext>
            </a:extLst>
          </p:cNvPr>
          <p:cNvSpPr txBox="1"/>
          <p:nvPr/>
        </p:nvSpPr>
        <p:spPr>
          <a:xfrm>
            <a:off x="1117600" y="746562"/>
            <a:ext cx="9017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</a:t>
            </a:r>
            <a:r>
              <a:rPr lang="en-US" sz="2800" b="1" dirty="0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b="1" dirty="0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sz="2800" b="1" dirty="0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góp</a:t>
            </a:r>
            <a:r>
              <a:rPr lang="en-US" sz="2800" b="1" dirty="0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b="1" dirty="0" err="1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vi-VN" sz="2800" b="1" dirty="0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vi-VN" sz="2800" b="1" dirty="0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b="1" dirty="0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thợ</a:t>
            </a:r>
            <a:r>
              <a:rPr lang="en-US" sz="2800" b="1" dirty="0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mộc</a:t>
            </a:r>
            <a:endParaRPr lang="en-US" sz="2800" dirty="0">
              <a:solidFill>
                <a:srgbClr val="3399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Hộp Văn bản 3">
            <a:extLst>
              <a:ext uri="{FF2B5EF4-FFF2-40B4-BE49-F238E27FC236}">
                <a16:creationId xmlns="" xmlns:a16="http://schemas.microsoft.com/office/drawing/2014/main" id="{EE2F5891-33A8-E7A9-DAC1-48829F4A9731}"/>
              </a:ext>
            </a:extLst>
          </p:cNvPr>
          <p:cNvSpPr txBox="1"/>
          <p:nvPr/>
        </p:nvSpPr>
        <p:spPr>
          <a:xfrm>
            <a:off x="1332946" y="1143685"/>
            <a:ext cx="7400237" cy="578882"/>
          </a:xfrm>
          <a:prstGeom prst="round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*</a:t>
            </a:r>
            <a:r>
              <a:rPr lang="vi-VN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Đặc</a:t>
            </a:r>
            <a:r>
              <a:rPr lang="vi-VN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điểm</a:t>
            </a:r>
            <a:r>
              <a:rPr lang="vi-VN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vi-VN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cách</a:t>
            </a:r>
            <a:r>
              <a:rPr lang="vi-VN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nhân </a:t>
            </a:r>
            <a:r>
              <a:rPr lang="vi-VN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vi-VN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vi-VN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thợ</a:t>
            </a:r>
            <a:r>
              <a:rPr lang="vi-VN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mộc</a:t>
            </a:r>
            <a:r>
              <a:rPr lang="vi-VN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Hộp Văn bản 6">
            <a:extLst>
              <a:ext uri="{FF2B5EF4-FFF2-40B4-BE49-F238E27FC236}">
                <a16:creationId xmlns="" xmlns:a16="http://schemas.microsoft.com/office/drawing/2014/main" id="{25257267-15BB-6AF9-2363-D3872EC5926B}"/>
              </a:ext>
            </a:extLst>
          </p:cNvPr>
          <p:cNvSpPr txBox="1"/>
          <p:nvPr/>
        </p:nvSpPr>
        <p:spPr>
          <a:xfrm>
            <a:off x="2568163" y="6314901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=&gt;</a:t>
            </a:r>
            <a:r>
              <a:rPr lang="en-US" sz="2800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Hậu</a:t>
            </a:r>
            <a:r>
              <a:rPr lang="en-US" sz="2800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quả</a:t>
            </a:r>
            <a:r>
              <a:rPr lang="en-US" sz="2800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r>
              <a:rPr lang="en-US" sz="2800" i="1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“</a:t>
            </a:r>
            <a:r>
              <a:rPr lang="en-US" sz="2800" i="1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Vốn</a:t>
            </a:r>
            <a:r>
              <a:rPr lang="en-US" sz="2800" i="1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liếng</a:t>
            </a:r>
            <a:r>
              <a:rPr lang="en-US" sz="2800" i="1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</a:t>
            </a:r>
            <a:r>
              <a:rPr lang="en-US" sz="2800" i="1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đời</a:t>
            </a:r>
            <a:r>
              <a:rPr lang="en-US" sz="2800" i="1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nhà</a:t>
            </a:r>
            <a:r>
              <a:rPr lang="en-US" sz="2800" i="1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ma.”</a:t>
            </a:r>
            <a:endParaRPr lang="en-US" sz="2800" dirty="0">
              <a:solidFill>
                <a:srgbClr val="006600"/>
              </a:solidFill>
            </a:endParaRPr>
          </a:p>
        </p:txBody>
      </p:sp>
      <p:sp>
        <p:nvSpPr>
          <p:cNvPr id="12" name="Hộp Văn bản 11">
            <a:extLst>
              <a:ext uri="{FF2B5EF4-FFF2-40B4-BE49-F238E27FC236}">
                <a16:creationId xmlns="" xmlns:a16="http://schemas.microsoft.com/office/drawing/2014/main" id="{BC1A6B55-1001-B2C1-D457-57892CCB5987}"/>
              </a:ext>
            </a:extLst>
          </p:cNvPr>
          <p:cNvSpPr txBox="1"/>
          <p:nvPr/>
        </p:nvSpPr>
        <p:spPr>
          <a:xfrm>
            <a:off x="1210364" y="1700471"/>
            <a:ext cx="10213009" cy="2009061"/>
          </a:xfrm>
          <a:prstGeom prst="roundRect">
            <a:avLst/>
          </a:prstGeom>
          <a:noFill/>
          <a:ln w="3810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Hành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Mỗi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góp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ý,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thợ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đều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làm</a:t>
            </a:r>
            <a:r>
              <a:rPr lang="vi-VN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theo </a:t>
            </a:r>
            <a:r>
              <a:rPr lang="vi-VN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vi-VN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cách</a:t>
            </a:r>
            <a:r>
              <a:rPr lang="vi-VN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mù</a:t>
            </a:r>
            <a:r>
              <a:rPr lang="vi-VN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quáng</a:t>
            </a:r>
            <a:r>
              <a:rPr lang="vi-VN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mà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không </a:t>
            </a:r>
            <a:r>
              <a:rPr lang="vi-VN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vi-VN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chính</a:t>
            </a:r>
            <a:r>
              <a:rPr lang="vi-VN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kiến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cân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nhắc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xem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xét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ý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kiến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đó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đúng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hay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phù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hợp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công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việc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mình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như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thế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nào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Hộp Văn bản 12">
            <a:extLst>
              <a:ext uri="{FF2B5EF4-FFF2-40B4-BE49-F238E27FC236}">
                <a16:creationId xmlns="" xmlns:a16="http://schemas.microsoft.com/office/drawing/2014/main" id="{9210250C-6079-98E9-6F00-6D7A4EDC462D}"/>
              </a:ext>
            </a:extLst>
          </p:cNvPr>
          <p:cNvSpPr txBox="1"/>
          <p:nvPr/>
        </p:nvSpPr>
        <p:spPr>
          <a:xfrm>
            <a:off x="1101586" y="3729410"/>
            <a:ext cx="852998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=&gt;</a:t>
            </a:r>
            <a:r>
              <a:rPr lang="en-US" sz="28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Đặc</a:t>
            </a:r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điểm</a:t>
            </a:r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endParaRPr lang="en-US" sz="2400" b="1" dirty="0">
              <a:solidFill>
                <a:srgbClr val="339933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4" name="Hộp Văn bản 13">
            <a:extLst>
              <a:ext uri="{FF2B5EF4-FFF2-40B4-BE49-F238E27FC236}">
                <a16:creationId xmlns="" xmlns:a16="http://schemas.microsoft.com/office/drawing/2014/main" id="{A6F43198-45A9-4AD3-2C63-D9BB51B2CF8E}"/>
              </a:ext>
            </a:extLst>
          </p:cNvPr>
          <p:cNvSpPr txBox="1"/>
          <p:nvPr/>
        </p:nvSpPr>
        <p:spPr>
          <a:xfrm>
            <a:off x="1160114" y="4203788"/>
            <a:ext cx="852998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Thiếu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kiến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thức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5" name="Hộp Văn bản 14">
            <a:extLst>
              <a:ext uri="{FF2B5EF4-FFF2-40B4-BE49-F238E27FC236}">
                <a16:creationId xmlns="" xmlns:a16="http://schemas.microsoft.com/office/drawing/2014/main" id="{4542D886-1CC7-11A8-61A1-D74F2E05DCF0}"/>
              </a:ext>
            </a:extLst>
          </p:cNvPr>
          <p:cNvSpPr txBox="1"/>
          <p:nvPr/>
        </p:nvSpPr>
        <p:spPr>
          <a:xfrm>
            <a:off x="1228581" y="4643455"/>
            <a:ext cx="999325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Dễ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thay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đổi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chủ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kiến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lập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trường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suy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nghĩ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chín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chắn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6" name="Hộp Văn bản 15">
            <a:extLst>
              <a:ext uri="{FF2B5EF4-FFF2-40B4-BE49-F238E27FC236}">
                <a16:creationId xmlns="" xmlns:a16="http://schemas.microsoft.com/office/drawing/2014/main" id="{74D7A574-971B-5B60-15C8-8D8A5ECC502D}"/>
              </a:ext>
            </a:extLst>
          </p:cNvPr>
          <p:cNvSpPr txBox="1"/>
          <p:nvPr/>
        </p:nvSpPr>
        <p:spPr>
          <a:xfrm>
            <a:off x="1228581" y="5473642"/>
            <a:ext cx="999325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biết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kết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hợp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giữa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ý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kiến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góp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ý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mọi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suy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nghĩ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chính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mình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nhắc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lựa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chọn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2438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  <p:bldP spid="12" grpId="0" animBg="1"/>
      <p:bldP spid="13" grpId="0"/>
      <p:bldP spid="14" grpId="0"/>
      <p:bldP spid="15" grpId="0"/>
      <p:bldP spid="1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Notebook Powerpoint Template | Notebook paper template, Notebook paper,  Powerpoint template free">
            <a:extLst>
              <a:ext uri="{FF2B5EF4-FFF2-40B4-BE49-F238E27FC236}">
                <a16:creationId xmlns="" xmlns:a16="http://schemas.microsoft.com/office/drawing/2014/main" id="{FC9F4253-6A35-3325-9E75-32374E943E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2" t="3804" r="4044"/>
          <a:stretch/>
        </p:blipFill>
        <p:spPr bwMode="auto">
          <a:xfrm>
            <a:off x="0" y="-3782"/>
            <a:ext cx="12192000" cy="6861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Hộp Văn bản 5">
            <a:extLst>
              <a:ext uri="{FF2B5EF4-FFF2-40B4-BE49-F238E27FC236}">
                <a16:creationId xmlns="" xmlns:a16="http://schemas.microsoft.com/office/drawing/2014/main" id="{D24C2CEF-45B9-DB47-277D-C0DA78B81A92}"/>
              </a:ext>
            </a:extLst>
          </p:cNvPr>
          <p:cNvSpPr txBox="1"/>
          <p:nvPr/>
        </p:nvSpPr>
        <p:spPr>
          <a:xfrm>
            <a:off x="1041400" y="246943"/>
            <a:ext cx="7035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de-DE" sz="3600" b="1" dirty="0">
                <a:solidFill>
                  <a:schemeClr val="bg1"/>
                </a:solidFill>
                <a:effectLst/>
                <a:highlight>
                  <a:srgbClr val="339933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II. Đọc – hiểu văn bản</a:t>
            </a:r>
            <a:endParaRPr lang="en-US" sz="3600" dirty="0">
              <a:solidFill>
                <a:schemeClr val="bg1"/>
              </a:solidFill>
              <a:effectLst/>
              <a:highlight>
                <a:srgbClr val="339933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Hộp Văn bản 9">
            <a:extLst>
              <a:ext uri="{FF2B5EF4-FFF2-40B4-BE49-F238E27FC236}">
                <a16:creationId xmlns="" xmlns:a16="http://schemas.microsoft.com/office/drawing/2014/main" id="{F8157803-084F-5F2A-624A-6D92DAEA6453}"/>
              </a:ext>
            </a:extLst>
          </p:cNvPr>
          <p:cNvSpPr txBox="1"/>
          <p:nvPr/>
        </p:nvSpPr>
        <p:spPr>
          <a:xfrm>
            <a:off x="1117600" y="839326"/>
            <a:ext cx="9017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en-US" sz="28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học</a:t>
            </a:r>
            <a:endParaRPr lang="en-US" sz="2800" dirty="0">
              <a:solidFill>
                <a:srgbClr val="3399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="" xmlns:a16="http://schemas.microsoft.com/office/drawing/2014/main" id="{4AEA33F0-BB96-5982-93D1-D71255EB7353}"/>
              </a:ext>
            </a:extLst>
          </p:cNvPr>
          <p:cNvSpPr txBox="1"/>
          <p:nvPr/>
        </p:nvSpPr>
        <p:spPr>
          <a:xfrm>
            <a:off x="2001079" y="2318366"/>
            <a:ext cx="9157251" cy="1055608"/>
          </a:xfrm>
          <a:prstGeom prst="wedgeRoundRectCallout">
            <a:avLst>
              <a:gd name="adj1" fmla="val -35305"/>
              <a:gd name="adj2" fmla="val 72543"/>
              <a:gd name="adj3" fmla="val 16667"/>
            </a:avLst>
          </a:prstGeom>
          <a:noFill/>
          <a:ln w="3810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rút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Ý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ngữ“Đẽo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cày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Hình ảnh 10">
            <a:extLst>
              <a:ext uri="{FF2B5EF4-FFF2-40B4-BE49-F238E27FC236}">
                <a16:creationId xmlns="" xmlns:a16="http://schemas.microsoft.com/office/drawing/2014/main" id="{DF4A461F-A527-5915-EB61-A50CAC85E6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1300" y="3850700"/>
            <a:ext cx="3149600" cy="314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117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Notebook Powerpoint Template | Notebook paper template, Notebook paper,  Powerpoint template free">
            <a:extLst>
              <a:ext uri="{FF2B5EF4-FFF2-40B4-BE49-F238E27FC236}">
                <a16:creationId xmlns="" xmlns:a16="http://schemas.microsoft.com/office/drawing/2014/main" id="{FC9F4253-6A35-3325-9E75-32374E943E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2" t="3804" r="4044"/>
          <a:stretch/>
        </p:blipFill>
        <p:spPr bwMode="auto">
          <a:xfrm>
            <a:off x="0" y="0"/>
            <a:ext cx="12192000" cy="6861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Hộp Văn bản 5">
            <a:extLst>
              <a:ext uri="{FF2B5EF4-FFF2-40B4-BE49-F238E27FC236}">
                <a16:creationId xmlns="" xmlns:a16="http://schemas.microsoft.com/office/drawing/2014/main" id="{D24C2CEF-45B9-DB47-277D-C0DA78B81A92}"/>
              </a:ext>
            </a:extLst>
          </p:cNvPr>
          <p:cNvSpPr txBox="1"/>
          <p:nvPr/>
        </p:nvSpPr>
        <p:spPr>
          <a:xfrm>
            <a:off x="1041400" y="246943"/>
            <a:ext cx="7035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de-DE" sz="3600" b="1" dirty="0">
                <a:solidFill>
                  <a:schemeClr val="bg1"/>
                </a:solidFill>
                <a:effectLst/>
                <a:highlight>
                  <a:srgbClr val="339933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II. Đọc – hiểu văn bản</a:t>
            </a:r>
            <a:endParaRPr lang="en-US" sz="3600" dirty="0">
              <a:solidFill>
                <a:schemeClr val="bg1"/>
              </a:solidFill>
              <a:effectLst/>
              <a:highlight>
                <a:srgbClr val="339933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Hộp Văn bản 9">
            <a:extLst>
              <a:ext uri="{FF2B5EF4-FFF2-40B4-BE49-F238E27FC236}">
                <a16:creationId xmlns="" xmlns:a16="http://schemas.microsoft.com/office/drawing/2014/main" id="{F8157803-084F-5F2A-624A-6D92DAEA6453}"/>
              </a:ext>
            </a:extLst>
          </p:cNvPr>
          <p:cNvSpPr txBox="1"/>
          <p:nvPr/>
        </p:nvSpPr>
        <p:spPr>
          <a:xfrm>
            <a:off x="1117600" y="839326"/>
            <a:ext cx="9017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en-US" sz="28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học</a:t>
            </a:r>
            <a:endParaRPr lang="en-US" sz="2800" dirty="0">
              <a:solidFill>
                <a:srgbClr val="3399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Hộp Văn bản 6">
            <a:extLst>
              <a:ext uri="{FF2B5EF4-FFF2-40B4-BE49-F238E27FC236}">
                <a16:creationId xmlns="" xmlns:a16="http://schemas.microsoft.com/office/drawing/2014/main" id="{81B21045-F0CB-C1F6-78D2-C00B64A8D8E1}"/>
              </a:ext>
            </a:extLst>
          </p:cNvPr>
          <p:cNvSpPr txBox="1"/>
          <p:nvPr/>
        </p:nvSpPr>
        <p:spPr>
          <a:xfrm>
            <a:off x="1117600" y="1376047"/>
            <a:ext cx="7400237" cy="578882"/>
          </a:xfrm>
          <a:prstGeom prst="round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*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Bài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học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từ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câu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chuyện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: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Hộp Văn bản 7">
            <a:extLst>
              <a:ext uri="{FF2B5EF4-FFF2-40B4-BE49-F238E27FC236}">
                <a16:creationId xmlns="" xmlns:a16="http://schemas.microsoft.com/office/drawing/2014/main" id="{6CFD2393-4E25-7FCA-569C-AFD0B02AF1DF}"/>
              </a:ext>
            </a:extLst>
          </p:cNvPr>
          <p:cNvSpPr txBox="1"/>
          <p:nvPr/>
        </p:nvSpPr>
        <p:spPr>
          <a:xfrm>
            <a:off x="1250120" y="2002912"/>
            <a:ext cx="10213009" cy="1055608"/>
          </a:xfrm>
          <a:prstGeom prst="roundRect">
            <a:avLst/>
          </a:prstGeom>
          <a:noFill/>
          <a:ln w="3810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chuyện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muốn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khuyên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nhủ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mọi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biết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giữ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lập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trường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quan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điểm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vững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kiên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định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bền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chí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đạt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mục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tiêu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mình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" name="Hộp Văn bản 11">
            <a:extLst>
              <a:ext uri="{FF2B5EF4-FFF2-40B4-BE49-F238E27FC236}">
                <a16:creationId xmlns="" xmlns:a16="http://schemas.microsoft.com/office/drawing/2014/main" id="{DEDD6ED7-F70B-1987-4446-63F89D31127B}"/>
              </a:ext>
            </a:extLst>
          </p:cNvPr>
          <p:cNvSpPr txBox="1"/>
          <p:nvPr/>
        </p:nvSpPr>
        <p:spPr>
          <a:xfrm>
            <a:off x="1250119" y="3271677"/>
            <a:ext cx="10213009" cy="1532334"/>
          </a:xfrm>
          <a:prstGeom prst="roundRect">
            <a:avLst/>
          </a:prstGeom>
          <a:noFill/>
          <a:ln w="3810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Khi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đứng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trước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quyết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định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bản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thân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chúng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ta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nên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dao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trước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ý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kiến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khác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Cần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phải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biết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lắng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nghe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nhưng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nghe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chọn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lọc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nhắc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suy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nghĩ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đúng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đắn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Hộp Văn bản 12">
            <a:extLst>
              <a:ext uri="{FF2B5EF4-FFF2-40B4-BE49-F238E27FC236}">
                <a16:creationId xmlns="" xmlns:a16="http://schemas.microsoft.com/office/drawing/2014/main" id="{78A88E76-A52B-12C8-DCBA-CAD5DDF73456}"/>
              </a:ext>
            </a:extLst>
          </p:cNvPr>
          <p:cNvSpPr txBox="1"/>
          <p:nvPr/>
        </p:nvSpPr>
        <p:spPr>
          <a:xfrm>
            <a:off x="1250119" y="5043673"/>
            <a:ext cx="10106994" cy="1384995"/>
          </a:xfrm>
          <a:prstGeom prst="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* Ý </a:t>
            </a:r>
            <a:r>
              <a:rPr lang="en-US" sz="2800" b="1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nghĩa</a:t>
            </a:r>
            <a:r>
              <a:rPr lang="en-US" sz="2800" b="1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chính</a:t>
            </a:r>
            <a:r>
              <a:rPr lang="en-US" sz="2800" b="1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2800" b="1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ngữ</a:t>
            </a:r>
            <a:r>
              <a:rPr lang="en-US" sz="2800" i="1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“Đẽo</a:t>
            </a:r>
            <a:r>
              <a:rPr lang="en-US" sz="2800" i="1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cày</a:t>
            </a:r>
            <a:r>
              <a:rPr lang="en-US" sz="2800" i="1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giữa</a:t>
            </a:r>
            <a:r>
              <a:rPr lang="en-US" sz="2800" i="1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đường</a:t>
            </a:r>
            <a:r>
              <a:rPr lang="en-US" sz="2800" i="1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”: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hàm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ý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chê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bai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lập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trường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chính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kiến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bản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thân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luôn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thay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đổi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theo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ý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kiến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khác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cuối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cùng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chẳng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đạt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kết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quả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gì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703791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12" grpId="0" animBg="1"/>
      <p:bldP spid="1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Notebook Powerpoint Template | Notebook paper template, Notebook paper,  Powerpoint template free">
            <a:extLst>
              <a:ext uri="{FF2B5EF4-FFF2-40B4-BE49-F238E27FC236}">
                <a16:creationId xmlns="" xmlns:a16="http://schemas.microsoft.com/office/drawing/2014/main" id="{FC9F4253-6A35-3325-9E75-32374E943E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2" t="3804" r="4044"/>
          <a:stretch/>
        </p:blipFill>
        <p:spPr bwMode="auto">
          <a:xfrm>
            <a:off x="0" y="-3782"/>
            <a:ext cx="12192000" cy="6861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Hộp Văn bản 5">
            <a:extLst>
              <a:ext uri="{FF2B5EF4-FFF2-40B4-BE49-F238E27FC236}">
                <a16:creationId xmlns="" xmlns:a16="http://schemas.microsoft.com/office/drawing/2014/main" id="{D24C2CEF-45B9-DB47-277D-C0DA78B81A92}"/>
              </a:ext>
            </a:extLst>
          </p:cNvPr>
          <p:cNvSpPr txBox="1"/>
          <p:nvPr/>
        </p:nvSpPr>
        <p:spPr>
          <a:xfrm>
            <a:off x="1041400" y="246943"/>
            <a:ext cx="7035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de-DE" sz="3600" b="1" dirty="0">
                <a:solidFill>
                  <a:schemeClr val="bg1"/>
                </a:solidFill>
                <a:effectLst/>
                <a:highlight>
                  <a:srgbClr val="339933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III. Tổng kết</a:t>
            </a:r>
            <a:endParaRPr lang="en-US" sz="3600" dirty="0">
              <a:solidFill>
                <a:schemeClr val="bg1"/>
              </a:solidFill>
              <a:effectLst/>
              <a:highlight>
                <a:srgbClr val="339933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="" xmlns:a16="http://schemas.microsoft.com/office/drawing/2014/main" id="{4AEA33F0-BB96-5982-93D1-D71255EB7353}"/>
              </a:ext>
            </a:extLst>
          </p:cNvPr>
          <p:cNvSpPr txBox="1"/>
          <p:nvPr/>
        </p:nvSpPr>
        <p:spPr>
          <a:xfrm>
            <a:off x="2942536" y="1505922"/>
            <a:ext cx="7659204" cy="3420130"/>
          </a:xfrm>
          <a:prstGeom prst="cloudCallout">
            <a:avLst>
              <a:gd name="adj1" fmla="val -48690"/>
              <a:gd name="adj2" fmla="val 44289"/>
            </a:avLst>
          </a:prstGeom>
          <a:noFill/>
          <a:ln w="3810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Khái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quát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Đẽo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cày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Rút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ngụ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ngôn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Hình ảnh 10">
            <a:extLst>
              <a:ext uri="{FF2B5EF4-FFF2-40B4-BE49-F238E27FC236}">
                <a16:creationId xmlns="" xmlns:a16="http://schemas.microsoft.com/office/drawing/2014/main" id="{DF4A461F-A527-5915-EB61-A50CAC85E6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1300" y="3850700"/>
            <a:ext cx="3149600" cy="314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245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Notebook Powerpoint Template | Notebook paper template, Notebook paper,  Powerpoint template free">
            <a:extLst>
              <a:ext uri="{FF2B5EF4-FFF2-40B4-BE49-F238E27FC236}">
                <a16:creationId xmlns="" xmlns:a16="http://schemas.microsoft.com/office/drawing/2014/main" id="{FC9F4253-6A35-3325-9E75-32374E943E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2" t="3804" r="4044"/>
          <a:stretch/>
        </p:blipFill>
        <p:spPr bwMode="auto">
          <a:xfrm>
            <a:off x="0" y="-3781"/>
            <a:ext cx="12227339" cy="6861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Hộp Văn bản 5">
            <a:extLst>
              <a:ext uri="{FF2B5EF4-FFF2-40B4-BE49-F238E27FC236}">
                <a16:creationId xmlns="" xmlns:a16="http://schemas.microsoft.com/office/drawing/2014/main" id="{D24C2CEF-45B9-DB47-277D-C0DA78B81A92}"/>
              </a:ext>
            </a:extLst>
          </p:cNvPr>
          <p:cNvSpPr txBox="1"/>
          <p:nvPr/>
        </p:nvSpPr>
        <p:spPr>
          <a:xfrm>
            <a:off x="1041400" y="246943"/>
            <a:ext cx="7035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de-DE" sz="3600" b="1" dirty="0">
                <a:solidFill>
                  <a:schemeClr val="bg1"/>
                </a:solidFill>
                <a:effectLst/>
                <a:highlight>
                  <a:srgbClr val="339933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III. Tổng kết</a:t>
            </a:r>
            <a:endParaRPr lang="en-US" sz="3600" dirty="0">
              <a:solidFill>
                <a:schemeClr val="bg1"/>
              </a:solidFill>
              <a:effectLst/>
              <a:highlight>
                <a:srgbClr val="339933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Hộp Văn bản 9">
            <a:extLst>
              <a:ext uri="{FF2B5EF4-FFF2-40B4-BE49-F238E27FC236}">
                <a16:creationId xmlns="" xmlns:a16="http://schemas.microsoft.com/office/drawing/2014/main" id="{F8157803-084F-5F2A-624A-6D92DAEA6453}"/>
              </a:ext>
            </a:extLst>
          </p:cNvPr>
          <p:cNvSpPr txBox="1"/>
          <p:nvPr/>
        </p:nvSpPr>
        <p:spPr>
          <a:xfrm>
            <a:off x="1276626" y="893274"/>
            <a:ext cx="9017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en-US" sz="28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Nghệ</a:t>
            </a:r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thuật</a:t>
            </a:r>
            <a:endParaRPr lang="en-US" sz="2800" dirty="0">
              <a:solidFill>
                <a:srgbClr val="3399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Hộp Văn bản 6">
            <a:extLst>
              <a:ext uri="{FF2B5EF4-FFF2-40B4-BE49-F238E27FC236}">
                <a16:creationId xmlns="" xmlns:a16="http://schemas.microsoft.com/office/drawing/2014/main" id="{92F0747F-1333-E776-FC31-5D25257762F9}"/>
              </a:ext>
            </a:extLst>
          </p:cNvPr>
          <p:cNvSpPr txBox="1"/>
          <p:nvPr/>
        </p:nvSpPr>
        <p:spPr>
          <a:xfrm>
            <a:off x="1276626" y="1539605"/>
            <a:ext cx="10213009" cy="1055608"/>
          </a:xfrm>
          <a:prstGeom prst="roundRect">
            <a:avLst/>
          </a:prstGeom>
          <a:noFill/>
          <a:ln w="3810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-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Cách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xây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dựng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nhân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vật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: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gần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gũi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,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sống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động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thông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qua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nhiều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phương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diện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như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ý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nghĩ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,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hành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động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,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việc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làm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4" name="Hộp Văn bản 13">
            <a:extLst>
              <a:ext uri="{FF2B5EF4-FFF2-40B4-BE49-F238E27FC236}">
                <a16:creationId xmlns="" xmlns:a16="http://schemas.microsoft.com/office/drawing/2014/main" id="{84646638-AC51-026D-4F72-CA42B7D2C12E}"/>
              </a:ext>
            </a:extLst>
          </p:cNvPr>
          <p:cNvSpPr txBox="1"/>
          <p:nvPr/>
        </p:nvSpPr>
        <p:spPr>
          <a:xfrm>
            <a:off x="1276626" y="2718324"/>
            <a:ext cx="5349461" cy="578882"/>
          </a:xfrm>
          <a:prstGeom prst="roundRect">
            <a:avLst/>
          </a:prstGeom>
          <a:noFill/>
          <a:ln w="3810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-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Tạo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bối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cảnh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câu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chuyện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độc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đáo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5" name="Hộp Văn bản 14">
            <a:extLst>
              <a:ext uri="{FF2B5EF4-FFF2-40B4-BE49-F238E27FC236}">
                <a16:creationId xmlns="" xmlns:a16="http://schemas.microsoft.com/office/drawing/2014/main" id="{4738D2E9-A218-55CB-BABA-A296AF2FC561}"/>
              </a:ext>
            </a:extLst>
          </p:cNvPr>
          <p:cNvSpPr txBox="1"/>
          <p:nvPr/>
        </p:nvSpPr>
        <p:spPr>
          <a:xfrm>
            <a:off x="1263374" y="3505772"/>
            <a:ext cx="10213009" cy="1055608"/>
          </a:xfrm>
          <a:prstGeom prst="roundRect">
            <a:avLst/>
          </a:prstGeom>
          <a:noFill/>
          <a:ln w="3810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-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Các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tình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tiết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truyện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sắp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xếp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hợp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lí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,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mức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độ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gay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cấn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tăng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dần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,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tạo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sức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lôi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cuốn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6" name="Hộp Văn bản 15">
            <a:extLst>
              <a:ext uri="{FF2B5EF4-FFF2-40B4-BE49-F238E27FC236}">
                <a16:creationId xmlns="" xmlns:a16="http://schemas.microsoft.com/office/drawing/2014/main" id="{58AE887D-0ABF-3225-CFCB-6DA54B50C3CC}"/>
              </a:ext>
            </a:extLst>
          </p:cNvPr>
          <p:cNvSpPr txBox="1"/>
          <p:nvPr/>
        </p:nvSpPr>
        <p:spPr>
          <a:xfrm>
            <a:off x="1276626" y="4730985"/>
            <a:ext cx="6581913" cy="578882"/>
          </a:xfrm>
          <a:prstGeom prst="roundRect">
            <a:avLst/>
          </a:prstGeom>
          <a:noFill/>
          <a:ln w="3810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-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Kết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cấu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ngắn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gọn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,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dễ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hiểu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, ý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nghĩa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sâu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sắc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7" name="Hộp Văn bản 16">
            <a:extLst>
              <a:ext uri="{FF2B5EF4-FFF2-40B4-BE49-F238E27FC236}">
                <a16:creationId xmlns="" xmlns:a16="http://schemas.microsoft.com/office/drawing/2014/main" id="{88591E31-BC13-F940-556F-9953CD256CCF}"/>
              </a:ext>
            </a:extLst>
          </p:cNvPr>
          <p:cNvSpPr txBox="1"/>
          <p:nvPr/>
        </p:nvSpPr>
        <p:spPr>
          <a:xfrm>
            <a:off x="1316382" y="5505051"/>
            <a:ext cx="5495235" cy="578882"/>
          </a:xfrm>
          <a:prstGeom prst="roundRect">
            <a:avLst/>
          </a:prstGeom>
          <a:noFill/>
          <a:ln w="3810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pPr>
              <a:tabLst>
                <a:tab pos="1386840" algn="l"/>
              </a:tabLst>
            </a:pPr>
            <a:r>
              <a:rPr lang="en-US" sz="280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-</a:t>
            </a:r>
            <a:r>
              <a:rPr lang="en-US" sz="280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Cách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kể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bất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ngờ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hài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hước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kín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đáo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5497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Notebook Powerpoint Template | Notebook paper template, Notebook paper,  Powerpoint template free">
            <a:extLst>
              <a:ext uri="{FF2B5EF4-FFF2-40B4-BE49-F238E27FC236}">
                <a16:creationId xmlns="" xmlns:a16="http://schemas.microsoft.com/office/drawing/2014/main" id="{FC9F4253-6A35-3325-9E75-32374E943E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2" t="3804" r="4044"/>
          <a:stretch/>
        </p:blipFill>
        <p:spPr bwMode="auto">
          <a:xfrm>
            <a:off x="0" y="-3781"/>
            <a:ext cx="12227339" cy="6861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Hộp Văn bản 5">
            <a:extLst>
              <a:ext uri="{FF2B5EF4-FFF2-40B4-BE49-F238E27FC236}">
                <a16:creationId xmlns="" xmlns:a16="http://schemas.microsoft.com/office/drawing/2014/main" id="{D24C2CEF-45B9-DB47-277D-C0DA78B81A92}"/>
              </a:ext>
            </a:extLst>
          </p:cNvPr>
          <p:cNvSpPr txBox="1"/>
          <p:nvPr/>
        </p:nvSpPr>
        <p:spPr>
          <a:xfrm>
            <a:off x="1041400" y="246943"/>
            <a:ext cx="7035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de-DE" sz="3600" b="1" dirty="0">
                <a:solidFill>
                  <a:schemeClr val="bg1"/>
                </a:solidFill>
                <a:effectLst/>
                <a:highlight>
                  <a:srgbClr val="339933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III. Tổng kết</a:t>
            </a:r>
            <a:endParaRPr lang="en-US" sz="3600" dirty="0">
              <a:solidFill>
                <a:schemeClr val="bg1"/>
              </a:solidFill>
              <a:effectLst/>
              <a:highlight>
                <a:srgbClr val="339933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Hộp Văn bản 9">
            <a:extLst>
              <a:ext uri="{FF2B5EF4-FFF2-40B4-BE49-F238E27FC236}">
                <a16:creationId xmlns="" xmlns:a16="http://schemas.microsoft.com/office/drawing/2014/main" id="{F8157803-084F-5F2A-624A-6D92DAEA6453}"/>
              </a:ext>
            </a:extLst>
          </p:cNvPr>
          <p:cNvSpPr txBox="1"/>
          <p:nvPr/>
        </p:nvSpPr>
        <p:spPr>
          <a:xfrm>
            <a:off x="1276626" y="1143998"/>
            <a:ext cx="9017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en-US" sz="28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Nội</a:t>
            </a:r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dung</a:t>
            </a:r>
            <a:endParaRPr lang="en-US" sz="2800" dirty="0">
              <a:solidFill>
                <a:srgbClr val="3399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Hộp Văn bản 6">
            <a:extLst>
              <a:ext uri="{FF2B5EF4-FFF2-40B4-BE49-F238E27FC236}">
                <a16:creationId xmlns="" xmlns:a16="http://schemas.microsoft.com/office/drawing/2014/main" id="{92F0747F-1333-E776-FC31-5D25257762F9}"/>
              </a:ext>
            </a:extLst>
          </p:cNvPr>
          <p:cNvSpPr txBox="1"/>
          <p:nvPr/>
        </p:nvSpPr>
        <p:spPr>
          <a:xfrm>
            <a:off x="1276626" y="2175709"/>
            <a:ext cx="10213009" cy="1055608"/>
          </a:xfrm>
          <a:prstGeom prst="roundRect">
            <a:avLst/>
          </a:prstGeom>
          <a:noFill/>
          <a:ln w="3810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-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Mượn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câu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chuyện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về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người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thợ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mộc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để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ám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chỉ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những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người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thiếu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chủ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kiến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khi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làm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việc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và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không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suy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xét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kĩ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khi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nghe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người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khác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góp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ý.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Hộp Văn bản 12">
            <a:extLst>
              <a:ext uri="{FF2B5EF4-FFF2-40B4-BE49-F238E27FC236}">
                <a16:creationId xmlns="" xmlns:a16="http://schemas.microsoft.com/office/drawing/2014/main" id="{DD6693E6-C6E3-608A-3A7E-9FD478B3167F}"/>
              </a:ext>
            </a:extLst>
          </p:cNvPr>
          <p:cNvSpPr txBox="1"/>
          <p:nvPr/>
        </p:nvSpPr>
        <p:spPr>
          <a:xfrm>
            <a:off x="4651511" y="6861292"/>
            <a:ext cx="611587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solidFill>
                  <a:srgbClr val="1C07B9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1. </a:t>
            </a:r>
            <a:r>
              <a:rPr lang="en-US" sz="1800" b="1" dirty="0" err="1">
                <a:solidFill>
                  <a:srgbClr val="1C07B9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Nghệ</a:t>
            </a:r>
            <a:r>
              <a:rPr lang="en-US" sz="1800" b="1" dirty="0">
                <a:solidFill>
                  <a:srgbClr val="1C07B9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1800" b="1" dirty="0" err="1">
                <a:solidFill>
                  <a:srgbClr val="1C07B9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thuật</a:t>
            </a:r>
            <a:r>
              <a:rPr lang="en-US" sz="1800" b="1" dirty="0">
                <a:solidFill>
                  <a:srgbClr val="1C07B9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: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 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solidFill>
                  <a:srgbClr val="1C07B9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2. </a:t>
            </a:r>
            <a:r>
              <a:rPr lang="en-US" sz="1800" b="1" dirty="0" err="1">
                <a:solidFill>
                  <a:srgbClr val="1C07B9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Nội</a:t>
            </a:r>
            <a:r>
              <a:rPr lang="en-US" sz="1800" b="1" dirty="0">
                <a:solidFill>
                  <a:srgbClr val="1C07B9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dung: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9266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otebook Powerpoint Template | Notebook paper template, Notebook paper,  Powerpoint template free">
            <a:extLst>
              <a:ext uri="{FF2B5EF4-FFF2-40B4-BE49-F238E27FC236}">
                <a16:creationId xmlns="" xmlns:a16="http://schemas.microsoft.com/office/drawing/2014/main" id="{A5B50F30-39BC-A9D4-56DE-A5EE4B2C15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2" r="4044"/>
          <a:stretch/>
        </p:blipFill>
        <p:spPr bwMode="auto">
          <a:xfrm>
            <a:off x="-65994" y="0"/>
            <a:ext cx="12257994" cy="6891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Hộp Văn bản 3">
            <a:extLst>
              <a:ext uri="{FF2B5EF4-FFF2-40B4-BE49-F238E27FC236}">
                <a16:creationId xmlns="" xmlns:a16="http://schemas.microsoft.com/office/drawing/2014/main" id="{E21B94C3-3306-4E48-D70D-3A75B8B0EBAB}"/>
              </a:ext>
            </a:extLst>
          </p:cNvPr>
          <p:cNvSpPr txBox="1"/>
          <p:nvPr/>
        </p:nvSpPr>
        <p:spPr>
          <a:xfrm>
            <a:off x="4293847" y="599682"/>
            <a:ext cx="3670300" cy="919401"/>
          </a:xfrm>
          <a:prstGeom prst="roundRect">
            <a:avLst/>
          </a:prstGeom>
          <a:gradFill>
            <a:gsLst>
              <a:gs pos="36000">
                <a:srgbClr val="00FF00"/>
              </a:gs>
              <a:gs pos="100000">
                <a:srgbClr val="00CC00"/>
              </a:gs>
            </a:gsLst>
            <a:lin ang="5400000" scaled="1"/>
          </a:gradFill>
          <a:ln w="571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Forte" panose="03060902040502070203" pitchFamily="66" charset="0"/>
                <a:cs typeface="Times New Roman" panose="02020603050405020304" pitchFamily="18" charset="0"/>
              </a:rPr>
              <a:t>LUYỆN TẬP</a:t>
            </a:r>
          </a:p>
        </p:txBody>
      </p:sp>
      <p:pic>
        <p:nvPicPr>
          <p:cNvPr id="3" name="Hình ảnh 2">
            <a:extLst>
              <a:ext uri="{FF2B5EF4-FFF2-40B4-BE49-F238E27FC236}">
                <a16:creationId xmlns="" xmlns:a16="http://schemas.microsoft.com/office/drawing/2014/main" id="{5F2DFF67-5C0B-1165-7F6E-A01521150D7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62" y="452879"/>
            <a:ext cx="1186583" cy="1213005"/>
          </a:xfrm>
          <a:prstGeom prst="rect">
            <a:avLst/>
          </a:prstGeom>
        </p:spPr>
      </p:pic>
      <p:sp>
        <p:nvSpPr>
          <p:cNvPr id="6" name="Hộp Văn bản 5">
            <a:extLst>
              <a:ext uri="{FF2B5EF4-FFF2-40B4-BE49-F238E27FC236}">
                <a16:creationId xmlns="" xmlns:a16="http://schemas.microsoft.com/office/drawing/2014/main" id="{937AF531-3A11-701D-48FC-E0A9339CC311}"/>
              </a:ext>
            </a:extLst>
          </p:cNvPr>
          <p:cNvSpPr txBox="1"/>
          <p:nvPr/>
        </p:nvSpPr>
        <p:spPr>
          <a:xfrm>
            <a:off x="1740271" y="1631647"/>
            <a:ext cx="9341962" cy="1267837"/>
          </a:xfrm>
          <a:prstGeom prst="horizontalScroll">
            <a:avLst/>
          </a:prstGeom>
          <a:noFill/>
          <a:ln w="3810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b="1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 TẬP: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 VB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ngụ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ngôn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graphicFrame>
        <p:nvGraphicFramePr>
          <p:cNvPr id="7" name="Bảng 6">
            <a:extLst>
              <a:ext uri="{FF2B5EF4-FFF2-40B4-BE49-F238E27FC236}">
                <a16:creationId xmlns="" xmlns:a16="http://schemas.microsoft.com/office/drawing/2014/main" id="{96CBFA5C-EF8E-259A-FC87-DE4C6A4CD4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0275268"/>
              </p:ext>
            </p:extLst>
          </p:nvPr>
        </p:nvGraphicFramePr>
        <p:xfrm>
          <a:off x="1071508" y="2929792"/>
          <a:ext cx="10298858" cy="38181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06649">
                  <a:extLst>
                    <a:ext uri="{9D8B030D-6E8A-4147-A177-3AD203B41FA5}">
                      <a16:colId xmlns="" xmlns:a16="http://schemas.microsoft.com/office/drawing/2014/main" val="2534074048"/>
                    </a:ext>
                  </a:extLst>
                </a:gridCol>
                <a:gridCol w="8892209">
                  <a:extLst>
                    <a:ext uri="{9D8B030D-6E8A-4147-A177-3AD203B41FA5}">
                      <a16:colId xmlns="" xmlns:a16="http://schemas.microsoft.com/office/drawing/2014/main" val="14865613"/>
                    </a:ext>
                  </a:extLst>
                </a:gridCol>
              </a:tblGrid>
              <a:tr h="391684">
                <a:tc>
                  <a:txBody>
                    <a:bodyPr/>
                    <a:lstStyle/>
                    <a:p>
                      <a:pPr marL="0" marR="3048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 sánh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3048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17280435"/>
                  </a:ext>
                </a:extLst>
              </a:tr>
              <a:tr h="860245">
                <a:tc>
                  <a:txBody>
                    <a:bodyPr/>
                    <a:lstStyle/>
                    <a:p>
                      <a:pPr marL="0" marR="3048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Giống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74980" algn="l"/>
                        </a:tabLs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284578769"/>
                  </a:ext>
                </a:extLst>
              </a:tr>
              <a:tr h="1057608">
                <a:tc rowSpan="2">
                  <a:txBody>
                    <a:bodyPr/>
                    <a:lstStyle/>
                    <a:p>
                      <a:pPr marL="0" marR="3048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Khác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"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Đẽo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cày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giữa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đường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": 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666605150"/>
                  </a:ext>
                </a:extLst>
              </a:tr>
              <a:tr h="147360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"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Ếch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ngồi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đáy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giếng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":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831404289"/>
                  </a:ext>
                </a:extLst>
              </a:tr>
            </a:tbl>
          </a:graphicData>
        </a:graphic>
      </p:graphicFrame>
      <p:sp>
        <p:nvSpPr>
          <p:cNvPr id="10" name="Hộp Văn bản 9">
            <a:extLst>
              <a:ext uri="{FF2B5EF4-FFF2-40B4-BE49-F238E27FC236}">
                <a16:creationId xmlns="" xmlns:a16="http://schemas.microsoft.com/office/drawing/2014/main" id="{18B93F48-44E2-BF7A-2EED-03F9843031D8}"/>
              </a:ext>
            </a:extLst>
          </p:cNvPr>
          <p:cNvSpPr txBox="1"/>
          <p:nvPr/>
        </p:nvSpPr>
        <p:spPr>
          <a:xfrm>
            <a:off x="2490264" y="3385754"/>
            <a:ext cx="888010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  <a:tabLst>
                <a:tab pos="474980" algn="l"/>
              </a:tabLst>
            </a:pP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quý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báu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đạo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đắn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Hộp Văn bản 11">
            <a:extLst>
              <a:ext uri="{FF2B5EF4-FFF2-40B4-BE49-F238E27FC236}">
                <a16:creationId xmlns="" xmlns:a16="http://schemas.microsoft.com/office/drawing/2014/main" id="{36DA8A30-A955-B6C7-03B6-B7922F7BFB23}"/>
              </a:ext>
            </a:extLst>
          </p:cNvPr>
          <p:cNvSpPr txBox="1"/>
          <p:nvPr/>
        </p:nvSpPr>
        <p:spPr>
          <a:xfrm>
            <a:off x="2490264" y="4183853"/>
            <a:ext cx="888010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</a:t>
            </a:r>
            <a:r>
              <a:rPr lang="en-US" sz="2800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khuyên</a:t>
            </a:r>
            <a:r>
              <a:rPr lang="en-US" sz="2800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nhủ</a:t>
            </a:r>
            <a:r>
              <a:rPr lang="en-US" sz="2800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800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800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800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800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800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mù</a:t>
            </a:r>
            <a:r>
              <a:rPr lang="en-US" sz="2800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quáng</a:t>
            </a:r>
            <a:r>
              <a:rPr lang="en-US" sz="2800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solidFill>
                <a:srgbClr val="006600"/>
              </a:solidFill>
            </a:endParaRPr>
          </a:p>
        </p:txBody>
      </p:sp>
      <p:sp>
        <p:nvSpPr>
          <p:cNvPr id="13" name="Hộp Văn bản 12">
            <a:extLst>
              <a:ext uri="{FF2B5EF4-FFF2-40B4-BE49-F238E27FC236}">
                <a16:creationId xmlns="" xmlns:a16="http://schemas.microsoft.com/office/drawing/2014/main" id="{6850971D-E77D-49CD-237E-A0136E941221}"/>
              </a:ext>
            </a:extLst>
          </p:cNvPr>
          <p:cNvSpPr txBox="1"/>
          <p:nvPr/>
        </p:nvSpPr>
        <p:spPr>
          <a:xfrm>
            <a:off x="2490264" y="5270607"/>
            <a:ext cx="8880102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</a:t>
            </a:r>
            <a:r>
              <a:rPr lang="en-US" sz="2800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Phê</a:t>
            </a:r>
            <a:r>
              <a:rPr lang="en-US" sz="2800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phán</a:t>
            </a:r>
            <a:r>
              <a:rPr lang="en-US" sz="2800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thói</a:t>
            </a:r>
            <a:r>
              <a:rPr lang="en-US" sz="2800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huênh</a:t>
            </a:r>
            <a:r>
              <a:rPr lang="en-US" sz="2800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hoang</a:t>
            </a:r>
            <a:r>
              <a:rPr lang="en-US" sz="2800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khuyên</a:t>
            </a:r>
            <a:r>
              <a:rPr lang="en-US" sz="2800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nhủ</a:t>
            </a:r>
            <a:r>
              <a:rPr lang="en-US" sz="2800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800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cố</a:t>
            </a:r>
            <a:r>
              <a:rPr lang="en-US" sz="2800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gắng</a:t>
            </a:r>
            <a:r>
              <a:rPr lang="en-US" sz="2800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lang="en-US" sz="2800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US" sz="2800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tầm</a:t>
            </a:r>
            <a:r>
              <a:rPr lang="en-US" sz="2800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800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800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kiêu</a:t>
            </a:r>
            <a:r>
              <a:rPr lang="en-US" sz="2800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ngạo</a:t>
            </a:r>
            <a:r>
              <a:rPr lang="en-US" sz="2800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solidFill>
                <a:srgbClr val="00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0226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10" grpId="0"/>
      <p:bldP spid="12" grpId="0"/>
      <p:bldP spid="1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otebook Powerpoint Template | Notebook paper template, Notebook paper,  Powerpoint template free">
            <a:extLst>
              <a:ext uri="{FF2B5EF4-FFF2-40B4-BE49-F238E27FC236}">
                <a16:creationId xmlns="" xmlns:a16="http://schemas.microsoft.com/office/drawing/2014/main" id="{A5B50F30-39BC-A9D4-56DE-A5EE4B2C15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2" r="4044"/>
          <a:stretch/>
        </p:blipFill>
        <p:spPr bwMode="auto">
          <a:xfrm>
            <a:off x="0" y="-33562"/>
            <a:ext cx="12257994" cy="6891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Hộp Văn bản 3">
            <a:extLst>
              <a:ext uri="{FF2B5EF4-FFF2-40B4-BE49-F238E27FC236}">
                <a16:creationId xmlns="" xmlns:a16="http://schemas.microsoft.com/office/drawing/2014/main" id="{E21B94C3-3306-4E48-D70D-3A75B8B0EBAB}"/>
              </a:ext>
            </a:extLst>
          </p:cNvPr>
          <p:cNvSpPr txBox="1"/>
          <p:nvPr/>
        </p:nvSpPr>
        <p:spPr>
          <a:xfrm>
            <a:off x="4293847" y="599682"/>
            <a:ext cx="3670300" cy="919401"/>
          </a:xfrm>
          <a:prstGeom prst="roundRect">
            <a:avLst/>
          </a:prstGeom>
          <a:gradFill>
            <a:gsLst>
              <a:gs pos="36000">
                <a:srgbClr val="00FF00"/>
              </a:gs>
              <a:gs pos="100000">
                <a:srgbClr val="00CC00"/>
              </a:gs>
            </a:gsLst>
            <a:lin ang="5400000" scaled="1"/>
          </a:gradFill>
          <a:ln w="571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Forte" panose="03060902040502070203" pitchFamily="66" charset="0"/>
                <a:cs typeface="Times New Roman" panose="02020603050405020304" pitchFamily="18" charset="0"/>
              </a:rPr>
              <a:t>VẬN DỤNG</a:t>
            </a:r>
          </a:p>
        </p:txBody>
      </p:sp>
      <p:pic>
        <p:nvPicPr>
          <p:cNvPr id="2" name="Hình ảnh 1">
            <a:extLst>
              <a:ext uri="{FF2B5EF4-FFF2-40B4-BE49-F238E27FC236}">
                <a16:creationId xmlns="" xmlns:a16="http://schemas.microsoft.com/office/drawing/2014/main" id="{FC3ED896-7772-5F7D-FCAB-276C026EFB4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0795" y="-130415"/>
            <a:ext cx="1727199" cy="1727199"/>
          </a:xfrm>
          <a:prstGeom prst="rect">
            <a:avLst/>
          </a:prstGeom>
        </p:spPr>
      </p:pic>
      <p:sp>
        <p:nvSpPr>
          <p:cNvPr id="7" name="Hộp Văn bản 6">
            <a:extLst>
              <a:ext uri="{FF2B5EF4-FFF2-40B4-BE49-F238E27FC236}">
                <a16:creationId xmlns="" xmlns:a16="http://schemas.microsoft.com/office/drawing/2014/main" id="{87F281B3-18D1-7B74-DC78-ED6092B5A185}"/>
              </a:ext>
            </a:extLst>
          </p:cNvPr>
          <p:cNvSpPr txBox="1"/>
          <p:nvPr/>
        </p:nvSpPr>
        <p:spPr>
          <a:xfrm>
            <a:off x="1423987" y="1873080"/>
            <a:ext cx="9925885" cy="1043619"/>
          </a:xfrm>
          <a:prstGeom prst="rect">
            <a:avLst/>
          </a:prstGeom>
          <a:noFill/>
          <a:ln w="5715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pPr marL="57150" marR="5715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tabLst>
                <a:tab pos="0" algn="l"/>
                <a:tab pos="57150" algn="l"/>
                <a:tab pos="152400" algn="l"/>
              </a:tabLst>
            </a:pPr>
            <a:r>
              <a:rPr lang="en-US" sz="28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khoảng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5 - 7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đẽo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cày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ếch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ngồi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đáy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giếng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".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Hình ảnh 7">
            <a:extLst>
              <a:ext uri="{FF2B5EF4-FFF2-40B4-BE49-F238E27FC236}">
                <a16:creationId xmlns="" xmlns:a16="http://schemas.microsoft.com/office/drawing/2014/main" id="{D1E865FB-DAA0-4E92-245D-8A211568F3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189" y="3607618"/>
            <a:ext cx="3713807" cy="2753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50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otebook Powerpoint Template | Notebook paper template, Notebook paper,  Powerpoint template free">
            <a:extLst>
              <a:ext uri="{FF2B5EF4-FFF2-40B4-BE49-F238E27FC236}">
                <a16:creationId xmlns="" xmlns:a16="http://schemas.microsoft.com/office/drawing/2014/main" id="{A5B50F30-39BC-A9D4-56DE-A5EE4B2C15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2" r="4044"/>
          <a:stretch/>
        </p:blipFill>
        <p:spPr bwMode="auto">
          <a:xfrm>
            <a:off x="0" y="-33562"/>
            <a:ext cx="12257994" cy="6891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Hộp Văn bản 6">
            <a:extLst>
              <a:ext uri="{FF2B5EF4-FFF2-40B4-BE49-F238E27FC236}">
                <a16:creationId xmlns="" xmlns:a16="http://schemas.microsoft.com/office/drawing/2014/main" id="{87F281B3-18D1-7B74-DC78-ED6092B5A185}"/>
              </a:ext>
            </a:extLst>
          </p:cNvPr>
          <p:cNvSpPr txBox="1"/>
          <p:nvPr/>
        </p:nvSpPr>
        <p:spPr>
          <a:xfrm>
            <a:off x="1278214" y="627375"/>
            <a:ext cx="9925885" cy="1043619"/>
          </a:xfrm>
          <a:prstGeom prst="rect">
            <a:avLst/>
          </a:prstGeom>
          <a:noFill/>
          <a:ln w="5715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pPr marL="57150" marR="5715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tabLst>
                <a:tab pos="0" algn="l"/>
                <a:tab pos="57150" algn="l"/>
                <a:tab pos="152400" algn="l"/>
              </a:tabLst>
            </a:pPr>
            <a:r>
              <a:rPr lang="en-US" sz="28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khoảng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5 - 7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đẽo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cày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ếch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ngồi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đáy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giếng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".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Hộp Văn bản 5">
            <a:extLst>
              <a:ext uri="{FF2B5EF4-FFF2-40B4-BE49-F238E27FC236}">
                <a16:creationId xmlns="" xmlns:a16="http://schemas.microsoft.com/office/drawing/2014/main" id="{4C139E5C-7E50-5987-AD17-D93BABD502B5}"/>
              </a:ext>
            </a:extLst>
          </p:cNvPr>
          <p:cNvSpPr txBox="1"/>
          <p:nvPr/>
        </p:nvSpPr>
        <p:spPr>
          <a:xfrm>
            <a:off x="1278214" y="2331931"/>
            <a:ext cx="10291663" cy="3439239"/>
          </a:xfrm>
          <a:prstGeom prst="roundRect">
            <a:avLst/>
          </a:prstGeom>
          <a:noFill/>
          <a:ln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marL="0" marR="0" indent="291465" algn="just">
              <a:spcBef>
                <a:spcPts val="0"/>
              </a:spcBef>
              <a:spcAft>
                <a:spcPts val="0"/>
              </a:spcAft>
            </a:pPr>
            <a:r>
              <a:rPr lang="en-US" sz="2800" b="1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Đoạn</a:t>
            </a:r>
            <a:r>
              <a:rPr lang="en-US" sz="2800" b="1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văn</a:t>
            </a:r>
            <a:r>
              <a:rPr lang="en-US" sz="2800" b="1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cần</a:t>
            </a:r>
            <a:r>
              <a:rPr lang="en-US" sz="2800" b="1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đáp</a:t>
            </a:r>
            <a:r>
              <a:rPr lang="en-US" sz="2800" b="1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ứng</a:t>
            </a:r>
            <a:r>
              <a:rPr lang="en-US" sz="2800" b="1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yêu</a:t>
            </a:r>
            <a:r>
              <a:rPr lang="en-US" sz="2800" b="1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cầu</a:t>
            </a:r>
            <a:r>
              <a:rPr lang="en-US" sz="2800" b="1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 marR="0" lvl="0" algn="just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tabLst>
                <a:tab pos="450215" algn="l"/>
              </a:tabLst>
            </a:pPr>
            <a:r>
              <a:rPr lang="en-US" sz="2800" b="1" i="1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i="1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b="1" i="1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800" b="1" i="1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dung: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chỉnh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trực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đẽo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cày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".</a:t>
            </a:r>
            <a:endParaRPr lang="en-US" sz="2800" u="none" strike="noStrike" spc="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algn="just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tabLst>
                <a:tab pos="453390" algn="l"/>
              </a:tabLst>
            </a:pPr>
            <a:r>
              <a:rPr lang="en-US" sz="2800" b="1" i="1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i="1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b="1" i="1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i="1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800" b="1" i="1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đủ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đảm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liền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mạch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Tránh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lỗi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đẽo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cày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u="none" strike="noStrike" spc="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8939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16" descr="Description: C:\Users\Khatmau_sr\Downloads\ẢNH CỦA bình\Đẽo cày giữa đương 2.png">
            <a:extLst>
              <a:ext uri="{FF2B5EF4-FFF2-40B4-BE49-F238E27FC236}">
                <a16:creationId xmlns="" xmlns:a16="http://schemas.microsoft.com/office/drawing/2014/main" id="{24250217-D2A0-AD4D-AAC4-9BD2E8A777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8749" y="3122674"/>
            <a:ext cx="2951910" cy="3506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17" descr="Description: C:\Users\Khatmau_sr\Downloads\ẢNH CỦA bình\ĐẼO CÀY GIỮA ĐƯỜNG.png">
            <a:extLst>
              <a:ext uri="{FF2B5EF4-FFF2-40B4-BE49-F238E27FC236}">
                <a16:creationId xmlns="" xmlns:a16="http://schemas.microsoft.com/office/drawing/2014/main" id="{2DDA687A-D931-12C6-3B87-B3F1ABD438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9321" y="1969060"/>
            <a:ext cx="3143783" cy="3716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" name="Picture 18">
            <a:extLst>
              <a:ext uri="{FF2B5EF4-FFF2-40B4-BE49-F238E27FC236}">
                <a16:creationId xmlns="" xmlns:a16="http://schemas.microsoft.com/office/drawing/2014/main" id="{0EADCD67-F193-A558-DF2B-8B44D37726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776" y="244662"/>
            <a:ext cx="3143782" cy="3594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0917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otebook Powerpoint Template | Notebook paper template, Notebook paper,  Powerpoint template free">
            <a:extLst>
              <a:ext uri="{FF2B5EF4-FFF2-40B4-BE49-F238E27FC236}">
                <a16:creationId xmlns="" xmlns:a16="http://schemas.microsoft.com/office/drawing/2014/main" id="{A5B50F30-39BC-A9D4-56DE-A5EE4B2C15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2" r="4044"/>
          <a:stretch/>
        </p:blipFill>
        <p:spPr bwMode="auto">
          <a:xfrm>
            <a:off x="0" y="-33562"/>
            <a:ext cx="12257994" cy="6891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Hình ảnh 7">
            <a:extLst>
              <a:ext uri="{FF2B5EF4-FFF2-40B4-BE49-F238E27FC236}">
                <a16:creationId xmlns="" xmlns:a16="http://schemas.microsoft.com/office/drawing/2014/main" id="{D1E865FB-DAA0-4E92-245D-8A211568F36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2494" y="5304439"/>
            <a:ext cx="2095500" cy="1553561"/>
          </a:xfrm>
          <a:prstGeom prst="rect">
            <a:avLst/>
          </a:prstGeom>
        </p:spPr>
      </p:pic>
      <p:sp>
        <p:nvSpPr>
          <p:cNvPr id="5" name="Hộp Văn bản 4">
            <a:extLst>
              <a:ext uri="{FF2B5EF4-FFF2-40B4-BE49-F238E27FC236}">
                <a16:creationId xmlns="" xmlns:a16="http://schemas.microsoft.com/office/drawing/2014/main" id="{BC869C4B-287D-8746-D1C7-76D4A3FB576D}"/>
              </a:ext>
            </a:extLst>
          </p:cNvPr>
          <p:cNvSpPr txBox="1"/>
          <p:nvPr/>
        </p:nvSpPr>
        <p:spPr>
          <a:xfrm>
            <a:off x="1491209" y="666025"/>
            <a:ext cx="9719035" cy="50940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ĐOẠN VĂN THAM KHẢO</a:t>
            </a:r>
            <a:endParaRPr lang="en-US" sz="2800" dirty="0">
              <a:solidFill>
                <a:srgbClr val="339933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 algn="just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tabLst>
                <a:tab pos="550545" algn="l"/>
              </a:tabLst>
            </a:pP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lần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em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mẹ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đi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chợ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chọn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chiếc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váy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xòe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xếp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li cho em.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chiếc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váy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rất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nhiều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màu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sắc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màu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hồng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màu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xanh,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màu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đỏ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,... Em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chỉ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chọn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hai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chiếc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nên phân vân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mãi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Cô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bán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hàng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thì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bảo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em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chọn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màu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đỏ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màu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xanh.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chị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cũng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đến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chọn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váy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bảo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em nên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chọn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màu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be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màu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hồng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Mỗi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ý, em không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biết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phải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nghe theo ai.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Mẹ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bảo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em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đừng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như 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đẽo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cày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giữa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đường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phải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chính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kiến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mình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Vậy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em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chọn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hai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chiếc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váy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mình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thích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chúng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màu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hồng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màu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xanh.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7173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ộp Văn bản 5">
            <a:extLst>
              <a:ext uri="{FF2B5EF4-FFF2-40B4-BE49-F238E27FC236}">
                <a16:creationId xmlns="" xmlns:a16="http://schemas.microsoft.com/office/drawing/2014/main" id="{1B8CDBF3-7FAA-314B-EC6F-84E11FC1C393}"/>
              </a:ext>
            </a:extLst>
          </p:cNvPr>
          <p:cNvSpPr txBox="1"/>
          <p:nvPr/>
        </p:nvSpPr>
        <p:spPr>
          <a:xfrm>
            <a:off x="2849218" y="132522"/>
            <a:ext cx="60960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Bảng</a:t>
            </a: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kiểm</a:t>
            </a:r>
            <a:endParaRPr lang="en-US" sz="3200" dirty="0">
              <a:solidFill>
                <a:srgbClr val="339933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Đánh</a:t>
            </a: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giá</a:t>
            </a: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kĩ</a:t>
            </a: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năng</a:t>
            </a: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viết</a:t>
            </a: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đoạn</a:t>
            </a: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văn</a:t>
            </a:r>
            <a:endParaRPr lang="en-US" sz="3200" dirty="0">
              <a:solidFill>
                <a:srgbClr val="339933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8" name="Bảng 7">
            <a:extLst>
              <a:ext uri="{FF2B5EF4-FFF2-40B4-BE49-F238E27FC236}">
                <a16:creationId xmlns="" xmlns:a16="http://schemas.microsoft.com/office/drawing/2014/main" id="{1963D789-A657-3187-3BD2-1575BEADFB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752191"/>
              </p:ext>
            </p:extLst>
          </p:nvPr>
        </p:nvGraphicFramePr>
        <p:xfrm>
          <a:off x="454942" y="1391478"/>
          <a:ext cx="11282115" cy="468461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86970">
                  <a:extLst>
                    <a:ext uri="{9D8B030D-6E8A-4147-A177-3AD203B41FA5}">
                      <a16:colId xmlns="" xmlns:a16="http://schemas.microsoft.com/office/drawing/2014/main" val="1382831380"/>
                    </a:ext>
                  </a:extLst>
                </a:gridCol>
                <a:gridCol w="7492917">
                  <a:extLst>
                    <a:ext uri="{9D8B030D-6E8A-4147-A177-3AD203B41FA5}">
                      <a16:colId xmlns="" xmlns:a16="http://schemas.microsoft.com/office/drawing/2014/main" val="1020062158"/>
                    </a:ext>
                  </a:extLst>
                </a:gridCol>
                <a:gridCol w="1152939">
                  <a:extLst>
                    <a:ext uri="{9D8B030D-6E8A-4147-A177-3AD203B41FA5}">
                      <a16:colId xmlns="" xmlns:a16="http://schemas.microsoft.com/office/drawing/2014/main" val="2831692331"/>
                    </a:ext>
                  </a:extLst>
                </a:gridCol>
                <a:gridCol w="1749289">
                  <a:extLst>
                    <a:ext uri="{9D8B030D-6E8A-4147-A177-3AD203B41FA5}">
                      <a16:colId xmlns="" xmlns:a16="http://schemas.microsoft.com/office/drawing/2014/main" val="1751038341"/>
                    </a:ext>
                  </a:extLst>
                </a:gridCol>
              </a:tblGrid>
              <a:tr h="27829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STT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Tiêu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chí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Đạt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Chưa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đạt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0873628"/>
                  </a:ext>
                </a:extLst>
              </a:tr>
              <a:tr h="95779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Đảm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bảo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thức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đoạn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lượng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khoảng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5 - 7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404769374"/>
                  </a:ext>
                </a:extLst>
              </a:tr>
              <a:tr h="95779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Đoạn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chủ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đề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nhất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định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sử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dụng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thành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ngữ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"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đẽo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cày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giữa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đường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514575406"/>
                  </a:ext>
                </a:extLst>
              </a:tr>
              <a:tr h="42576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Lí lẽ dẫn chứng thuyết phục.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4025665928"/>
                  </a:ext>
                </a:extLst>
              </a:tr>
              <a:tr h="95779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Đoạn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đảm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bảo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liên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kết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giữa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đoạn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717310402"/>
                  </a:ext>
                </a:extLst>
              </a:tr>
              <a:tr h="95779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Đoạn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đảm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bảo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yêu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cầu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chính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tả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sử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dụng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ngữ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ngữ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pháp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917203732"/>
                  </a:ext>
                </a:extLst>
              </a:tr>
            </a:tbl>
          </a:graphicData>
        </a:graphic>
      </p:graphicFrame>
      <p:pic>
        <p:nvPicPr>
          <p:cNvPr id="10" name="Hình ảnh 9">
            <a:extLst>
              <a:ext uri="{FF2B5EF4-FFF2-40B4-BE49-F238E27FC236}">
                <a16:creationId xmlns="" xmlns:a16="http://schemas.microsoft.com/office/drawing/2014/main" id="{041F056E-B123-5BD0-7F31-3D33E0E48B2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304" y="-101600"/>
            <a:ext cx="2239617" cy="1493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409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ộp Văn bản 5">
            <a:extLst>
              <a:ext uri="{FF2B5EF4-FFF2-40B4-BE49-F238E27FC236}">
                <a16:creationId xmlns="" xmlns:a16="http://schemas.microsoft.com/office/drawing/2014/main" id="{1C10EBC1-D8BD-9ABE-4F9B-588818094559}"/>
              </a:ext>
            </a:extLst>
          </p:cNvPr>
          <p:cNvSpPr txBox="1"/>
          <p:nvPr/>
        </p:nvSpPr>
        <p:spPr>
          <a:xfrm>
            <a:off x="1826563" y="530087"/>
            <a:ext cx="9040219" cy="267765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HƯỚNG DẪN TỰ HỌC</a:t>
            </a:r>
            <a:endParaRPr lang="en-US" sz="2800" dirty="0">
              <a:solidFill>
                <a:srgbClr val="008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pt-B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Hoàn thiện các đơn vị kiến thức và nhiệm vụ của bài học.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pt-B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Tìm đọc thêm các truyện ngụ ngôn của </a:t>
            </a:r>
            <a:r>
              <a:rPr lang="pt-BR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Ê-dốp; Ngụ ngôn Việt Nam và thế giới; Trang Tử và Nam Hoa Kinh....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pt-B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Chuẩn bị soạn bài: đọc, tìm hiểu văn bản 3: Tục ngữ về thiên nhiên, lao động và con người, xã hội.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0" name="Hình ảnh 9">
            <a:extLst>
              <a:ext uri="{FF2B5EF4-FFF2-40B4-BE49-F238E27FC236}">
                <a16:creationId xmlns="" xmlns:a16="http://schemas.microsoft.com/office/drawing/2014/main" id="{AD7C50E5-0390-DC1B-3724-F83B8B9813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9172" y="3207743"/>
            <a:ext cx="5715000" cy="3190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725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Nhóm 8">
            <a:extLst>
              <a:ext uri="{FF2B5EF4-FFF2-40B4-BE49-F238E27FC236}">
                <a16:creationId xmlns="" xmlns:a16="http://schemas.microsoft.com/office/drawing/2014/main" id="{841194EC-FF99-970B-7A25-D74BB3865B54}"/>
              </a:ext>
            </a:extLst>
          </p:cNvPr>
          <p:cNvGrpSpPr/>
          <p:nvPr/>
        </p:nvGrpSpPr>
        <p:grpSpPr>
          <a:xfrm>
            <a:off x="2949062" y="502947"/>
            <a:ext cx="7947623" cy="2345454"/>
            <a:chOff x="3267137" y="1316627"/>
            <a:chExt cx="9065598" cy="1796125"/>
          </a:xfrm>
        </p:grpSpPr>
        <p:sp>
          <p:nvSpPr>
            <p:cNvPr id="4" name="Hình chữ nhật 3">
              <a:extLst>
                <a:ext uri="{FF2B5EF4-FFF2-40B4-BE49-F238E27FC236}">
                  <a16:creationId xmlns="" xmlns:a16="http://schemas.microsoft.com/office/drawing/2014/main" id="{2EAE3156-A406-DE31-E087-9D8FB9026B1F}"/>
                </a:ext>
              </a:extLst>
            </p:cNvPr>
            <p:cNvSpPr/>
            <p:nvPr/>
          </p:nvSpPr>
          <p:spPr>
            <a:xfrm>
              <a:off x="3653836" y="1830265"/>
              <a:ext cx="8678899" cy="950624"/>
            </a:xfrm>
            <a:prstGeom prst="rect">
              <a:avLst/>
            </a:prstGeom>
            <a:solidFill>
              <a:srgbClr val="00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Mũi tên: Hình ngũ giác 5">
              <a:extLst>
                <a:ext uri="{FF2B5EF4-FFF2-40B4-BE49-F238E27FC236}">
                  <a16:creationId xmlns="" xmlns:a16="http://schemas.microsoft.com/office/drawing/2014/main" id="{35FC9A50-9082-D3FC-1F76-81C43C90C7B8}"/>
                </a:ext>
              </a:extLst>
            </p:cNvPr>
            <p:cNvSpPr/>
            <p:nvPr/>
          </p:nvSpPr>
          <p:spPr>
            <a:xfrm rot="1142435">
              <a:off x="3797969" y="2127763"/>
              <a:ext cx="2719306" cy="984989"/>
            </a:xfrm>
            <a:prstGeom prst="homePlate">
              <a:avLst>
                <a:gd name="adj" fmla="val 0"/>
              </a:avLst>
            </a:prstGeom>
            <a:gradFill flip="none" rotWithShape="1">
              <a:gsLst>
                <a:gs pos="24000">
                  <a:schemeClr val="tx1">
                    <a:lumMod val="99000"/>
                    <a:alpha val="0"/>
                  </a:schemeClr>
                </a:gs>
                <a:gs pos="100000">
                  <a:schemeClr val="tx1">
                    <a:alpha val="42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Mũi tên: Hình ngũ giác 4">
              <a:extLst>
                <a:ext uri="{FF2B5EF4-FFF2-40B4-BE49-F238E27FC236}">
                  <a16:creationId xmlns="" xmlns:a16="http://schemas.microsoft.com/office/drawing/2014/main" id="{A9C550D2-C7AF-471D-B156-D0EBD9FDA418}"/>
                </a:ext>
              </a:extLst>
            </p:cNvPr>
            <p:cNvSpPr/>
            <p:nvPr/>
          </p:nvSpPr>
          <p:spPr>
            <a:xfrm>
              <a:off x="3267137" y="1316627"/>
              <a:ext cx="2663238" cy="1143000"/>
            </a:xfrm>
            <a:prstGeom prst="homePlate">
              <a:avLst>
                <a:gd name="adj" fmla="val 26543"/>
              </a:avLst>
            </a:prstGeom>
            <a:solidFill>
              <a:srgbClr val="FFFF00"/>
            </a:solidFill>
            <a:ln>
              <a:noFill/>
            </a:ln>
            <a:scene3d>
              <a:camera prst="isometricRightU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8" name="Nhóm 17">
            <a:extLst>
              <a:ext uri="{FF2B5EF4-FFF2-40B4-BE49-F238E27FC236}">
                <a16:creationId xmlns="" xmlns:a16="http://schemas.microsoft.com/office/drawing/2014/main" id="{A69CF8B9-5A49-15DC-708C-D72E339275DB}"/>
              </a:ext>
            </a:extLst>
          </p:cNvPr>
          <p:cNvGrpSpPr/>
          <p:nvPr/>
        </p:nvGrpSpPr>
        <p:grpSpPr>
          <a:xfrm>
            <a:off x="2361269" y="1756113"/>
            <a:ext cx="8535416" cy="2345454"/>
            <a:chOff x="3267137" y="1316627"/>
            <a:chExt cx="9736075" cy="1796125"/>
          </a:xfrm>
        </p:grpSpPr>
        <p:sp>
          <p:nvSpPr>
            <p:cNvPr id="19" name="Hình chữ nhật 18">
              <a:extLst>
                <a:ext uri="{FF2B5EF4-FFF2-40B4-BE49-F238E27FC236}">
                  <a16:creationId xmlns="" xmlns:a16="http://schemas.microsoft.com/office/drawing/2014/main" id="{75A5C394-0A66-AECA-DBA1-18ED8EFF5E98}"/>
                </a:ext>
              </a:extLst>
            </p:cNvPr>
            <p:cNvSpPr/>
            <p:nvPr/>
          </p:nvSpPr>
          <p:spPr>
            <a:xfrm>
              <a:off x="3653836" y="1806311"/>
              <a:ext cx="9349376" cy="950624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Mũi tên: Hình ngũ giác 19">
              <a:extLst>
                <a:ext uri="{FF2B5EF4-FFF2-40B4-BE49-F238E27FC236}">
                  <a16:creationId xmlns="" xmlns:a16="http://schemas.microsoft.com/office/drawing/2014/main" id="{1E11D4AF-B213-A840-2549-81B41C477CA8}"/>
                </a:ext>
              </a:extLst>
            </p:cNvPr>
            <p:cNvSpPr/>
            <p:nvPr/>
          </p:nvSpPr>
          <p:spPr>
            <a:xfrm rot="1142435">
              <a:off x="3797969" y="2127763"/>
              <a:ext cx="2719306" cy="984989"/>
            </a:xfrm>
            <a:prstGeom prst="homePlate">
              <a:avLst>
                <a:gd name="adj" fmla="val 0"/>
              </a:avLst>
            </a:prstGeom>
            <a:gradFill flip="none" rotWithShape="1">
              <a:gsLst>
                <a:gs pos="24000">
                  <a:schemeClr val="tx1">
                    <a:lumMod val="99000"/>
                    <a:alpha val="0"/>
                  </a:schemeClr>
                </a:gs>
                <a:gs pos="100000">
                  <a:schemeClr val="tx1">
                    <a:alpha val="42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Mũi tên: Hình ngũ giác 20">
              <a:extLst>
                <a:ext uri="{FF2B5EF4-FFF2-40B4-BE49-F238E27FC236}">
                  <a16:creationId xmlns="" xmlns:a16="http://schemas.microsoft.com/office/drawing/2014/main" id="{8EE424BF-0AC8-958E-8BFF-5BEA0A940F50}"/>
                </a:ext>
              </a:extLst>
            </p:cNvPr>
            <p:cNvSpPr/>
            <p:nvPr/>
          </p:nvSpPr>
          <p:spPr>
            <a:xfrm>
              <a:off x="3267137" y="1316627"/>
              <a:ext cx="2663238" cy="1143000"/>
            </a:xfrm>
            <a:prstGeom prst="homePlate">
              <a:avLst>
                <a:gd name="adj" fmla="val 26543"/>
              </a:avLst>
            </a:prstGeom>
            <a:solidFill>
              <a:srgbClr val="00B0F0"/>
            </a:solidFill>
            <a:ln>
              <a:noFill/>
            </a:ln>
            <a:scene3d>
              <a:camera prst="isometricRightU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3" name="Nhóm 22">
            <a:extLst>
              <a:ext uri="{FF2B5EF4-FFF2-40B4-BE49-F238E27FC236}">
                <a16:creationId xmlns="" xmlns:a16="http://schemas.microsoft.com/office/drawing/2014/main" id="{EBBDB364-4A43-6D10-0545-DD9AD1273203}"/>
              </a:ext>
            </a:extLst>
          </p:cNvPr>
          <p:cNvGrpSpPr/>
          <p:nvPr/>
        </p:nvGrpSpPr>
        <p:grpSpPr>
          <a:xfrm>
            <a:off x="3759639" y="2945248"/>
            <a:ext cx="7137045" cy="2345454"/>
            <a:chOff x="3267137" y="1316627"/>
            <a:chExt cx="7733980" cy="1796125"/>
          </a:xfrm>
        </p:grpSpPr>
        <p:sp>
          <p:nvSpPr>
            <p:cNvPr id="24" name="Hình chữ nhật 23">
              <a:extLst>
                <a:ext uri="{FF2B5EF4-FFF2-40B4-BE49-F238E27FC236}">
                  <a16:creationId xmlns="" xmlns:a16="http://schemas.microsoft.com/office/drawing/2014/main" id="{0C61579C-0486-21BC-B3C3-E79337EA0B6F}"/>
                </a:ext>
              </a:extLst>
            </p:cNvPr>
            <p:cNvSpPr/>
            <p:nvPr/>
          </p:nvSpPr>
          <p:spPr>
            <a:xfrm>
              <a:off x="3653836" y="1806311"/>
              <a:ext cx="7347281" cy="950624"/>
            </a:xfrm>
            <a:prstGeom prst="rect">
              <a:avLst/>
            </a:prstGeom>
            <a:solidFill>
              <a:srgbClr val="00C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Mũi tên: Hình ngũ giác 24">
              <a:extLst>
                <a:ext uri="{FF2B5EF4-FFF2-40B4-BE49-F238E27FC236}">
                  <a16:creationId xmlns="" xmlns:a16="http://schemas.microsoft.com/office/drawing/2014/main" id="{35E9F23D-ADEF-C288-5417-9FD8F0BB5B85}"/>
                </a:ext>
              </a:extLst>
            </p:cNvPr>
            <p:cNvSpPr/>
            <p:nvPr/>
          </p:nvSpPr>
          <p:spPr>
            <a:xfrm rot="1142435">
              <a:off x="3797969" y="2127763"/>
              <a:ext cx="2719306" cy="984989"/>
            </a:xfrm>
            <a:prstGeom prst="homePlate">
              <a:avLst>
                <a:gd name="adj" fmla="val 0"/>
              </a:avLst>
            </a:prstGeom>
            <a:gradFill flip="none" rotWithShape="1">
              <a:gsLst>
                <a:gs pos="24000">
                  <a:schemeClr val="tx1">
                    <a:lumMod val="99000"/>
                    <a:alpha val="0"/>
                  </a:schemeClr>
                </a:gs>
                <a:gs pos="100000">
                  <a:schemeClr val="tx1">
                    <a:alpha val="42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Mũi tên: Hình ngũ giác 25">
              <a:extLst>
                <a:ext uri="{FF2B5EF4-FFF2-40B4-BE49-F238E27FC236}">
                  <a16:creationId xmlns="" xmlns:a16="http://schemas.microsoft.com/office/drawing/2014/main" id="{200550EB-D21C-B79B-8BBA-FA8600AA4A55}"/>
                </a:ext>
              </a:extLst>
            </p:cNvPr>
            <p:cNvSpPr/>
            <p:nvPr/>
          </p:nvSpPr>
          <p:spPr>
            <a:xfrm>
              <a:off x="3267137" y="1316627"/>
              <a:ext cx="2663238" cy="1143000"/>
            </a:xfrm>
            <a:prstGeom prst="homePlate">
              <a:avLst>
                <a:gd name="adj" fmla="val 26543"/>
              </a:avLst>
            </a:prstGeom>
            <a:solidFill>
              <a:srgbClr val="00FF00"/>
            </a:solidFill>
            <a:ln>
              <a:noFill/>
            </a:ln>
            <a:scene3d>
              <a:camera prst="isometricRightU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7" name="Nhóm 26">
            <a:extLst>
              <a:ext uri="{FF2B5EF4-FFF2-40B4-BE49-F238E27FC236}">
                <a16:creationId xmlns="" xmlns:a16="http://schemas.microsoft.com/office/drawing/2014/main" id="{DBA580A8-4DD9-7566-F3D0-0D838EDC180A}"/>
              </a:ext>
            </a:extLst>
          </p:cNvPr>
          <p:cNvGrpSpPr/>
          <p:nvPr/>
        </p:nvGrpSpPr>
        <p:grpSpPr>
          <a:xfrm>
            <a:off x="3202681" y="4166751"/>
            <a:ext cx="7694002" cy="2345454"/>
            <a:chOff x="3267137" y="1316627"/>
            <a:chExt cx="8776301" cy="1796125"/>
          </a:xfrm>
        </p:grpSpPr>
        <p:sp>
          <p:nvSpPr>
            <p:cNvPr id="28" name="Hình chữ nhật 27">
              <a:extLst>
                <a:ext uri="{FF2B5EF4-FFF2-40B4-BE49-F238E27FC236}">
                  <a16:creationId xmlns="" xmlns:a16="http://schemas.microsoft.com/office/drawing/2014/main" id="{E6A4E1B1-728A-D67C-49B1-87D7B38B2FFC}"/>
                </a:ext>
              </a:extLst>
            </p:cNvPr>
            <p:cNvSpPr/>
            <p:nvPr/>
          </p:nvSpPr>
          <p:spPr>
            <a:xfrm>
              <a:off x="3653835" y="1806311"/>
              <a:ext cx="8389603" cy="950624"/>
            </a:xfrm>
            <a:prstGeom prst="rect">
              <a:avLst/>
            </a:prstGeom>
            <a:solidFill>
              <a:srgbClr val="CC00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Mũi tên: Hình ngũ giác 28">
              <a:extLst>
                <a:ext uri="{FF2B5EF4-FFF2-40B4-BE49-F238E27FC236}">
                  <a16:creationId xmlns="" xmlns:a16="http://schemas.microsoft.com/office/drawing/2014/main" id="{AD645124-52D8-DAA7-92DB-57FBF4D17C8E}"/>
                </a:ext>
              </a:extLst>
            </p:cNvPr>
            <p:cNvSpPr/>
            <p:nvPr/>
          </p:nvSpPr>
          <p:spPr>
            <a:xfrm rot="1142435">
              <a:off x="3797969" y="2127763"/>
              <a:ext cx="2719306" cy="984989"/>
            </a:xfrm>
            <a:prstGeom prst="homePlate">
              <a:avLst>
                <a:gd name="adj" fmla="val 0"/>
              </a:avLst>
            </a:prstGeom>
            <a:gradFill flip="none" rotWithShape="1">
              <a:gsLst>
                <a:gs pos="24000">
                  <a:schemeClr val="tx1">
                    <a:lumMod val="99000"/>
                    <a:alpha val="0"/>
                  </a:schemeClr>
                </a:gs>
                <a:gs pos="100000">
                  <a:schemeClr val="tx1">
                    <a:alpha val="42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Mũi tên: Hình ngũ giác 29">
              <a:extLst>
                <a:ext uri="{FF2B5EF4-FFF2-40B4-BE49-F238E27FC236}">
                  <a16:creationId xmlns="" xmlns:a16="http://schemas.microsoft.com/office/drawing/2014/main" id="{A7414418-C341-FCEF-13C9-CDC6A296C8A7}"/>
                </a:ext>
              </a:extLst>
            </p:cNvPr>
            <p:cNvSpPr/>
            <p:nvPr/>
          </p:nvSpPr>
          <p:spPr>
            <a:xfrm>
              <a:off x="3267137" y="1316627"/>
              <a:ext cx="2663238" cy="1143000"/>
            </a:xfrm>
            <a:prstGeom prst="homePlate">
              <a:avLst>
                <a:gd name="adj" fmla="val 26543"/>
              </a:avLst>
            </a:prstGeom>
            <a:solidFill>
              <a:srgbClr val="FF99FF"/>
            </a:solidFill>
            <a:ln>
              <a:noFill/>
            </a:ln>
            <a:scene3d>
              <a:camera prst="isometricRightU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2" name="Hình chữ nhật 31">
            <a:extLst>
              <a:ext uri="{FF2B5EF4-FFF2-40B4-BE49-F238E27FC236}">
                <a16:creationId xmlns="" xmlns:a16="http://schemas.microsoft.com/office/drawing/2014/main" id="{88D0E33E-19E1-7B9A-5943-37418A2232A3}"/>
              </a:ext>
            </a:extLst>
          </p:cNvPr>
          <p:cNvSpPr/>
          <p:nvPr/>
        </p:nvSpPr>
        <p:spPr>
          <a:xfrm>
            <a:off x="10837387" y="658388"/>
            <a:ext cx="249454" cy="5934609"/>
          </a:xfrm>
          <a:prstGeom prst="rect">
            <a:avLst/>
          </a:prstGeom>
          <a:solidFill>
            <a:srgbClr val="B4C7E7"/>
          </a:solidFill>
          <a:ln>
            <a:noFill/>
          </a:ln>
          <a:effectLst>
            <a:outerShdw blurRad="50800" dist="38100" dir="10800000" sx="105000" sy="105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Hình chữ nhật 32">
            <a:extLst>
              <a:ext uri="{FF2B5EF4-FFF2-40B4-BE49-F238E27FC236}">
                <a16:creationId xmlns="" xmlns:a16="http://schemas.microsoft.com/office/drawing/2014/main" id="{4F823B73-A0BD-1F61-2E46-BB49A30F8BEC}"/>
              </a:ext>
            </a:extLst>
          </p:cNvPr>
          <p:cNvSpPr/>
          <p:nvPr/>
        </p:nvSpPr>
        <p:spPr>
          <a:xfrm>
            <a:off x="10805160" y="1506"/>
            <a:ext cx="1386840" cy="6858000"/>
          </a:xfrm>
          <a:prstGeom prst="rect">
            <a:avLst/>
          </a:prstGeom>
          <a:solidFill>
            <a:srgbClr val="B4C7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2" name="Hình ảnh 41">
            <a:extLst>
              <a:ext uri="{FF2B5EF4-FFF2-40B4-BE49-F238E27FC236}">
                <a16:creationId xmlns="" xmlns:a16="http://schemas.microsoft.com/office/drawing/2014/main" id="{8D0E0244-AC76-7BEC-DD45-548B33C9CD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72310" y="2570862"/>
            <a:ext cx="870208" cy="847425"/>
          </a:xfrm>
          <a:prstGeom prst="rect">
            <a:avLst/>
          </a:prstGeom>
          <a:gradFill>
            <a:gsLst>
              <a:gs pos="24000">
                <a:schemeClr val="tx1">
                  <a:lumMod val="99000"/>
                  <a:alpha val="0"/>
                </a:schemeClr>
              </a:gs>
              <a:gs pos="100000">
                <a:srgbClr val="0000FF"/>
              </a:gs>
            </a:gsLst>
            <a:lin ang="10800000" scaled="1"/>
          </a:gradFill>
        </p:spPr>
      </p:pic>
      <p:pic>
        <p:nvPicPr>
          <p:cNvPr id="43" name="Hình ảnh 42">
            <a:extLst>
              <a:ext uri="{FF2B5EF4-FFF2-40B4-BE49-F238E27FC236}">
                <a16:creationId xmlns="" xmlns:a16="http://schemas.microsoft.com/office/drawing/2014/main" id="{F8546BCF-6465-B874-23BF-1B8E919A83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7387" y="1349359"/>
            <a:ext cx="941390" cy="903011"/>
          </a:xfrm>
          <a:prstGeom prst="rect">
            <a:avLst/>
          </a:prstGeom>
          <a:gradFill>
            <a:gsLst>
              <a:gs pos="24000">
                <a:srgbClr val="00FFFF"/>
              </a:gs>
              <a:gs pos="100000">
                <a:schemeClr val="bg1">
                  <a:lumMod val="85000"/>
                </a:schemeClr>
              </a:gs>
            </a:gsLst>
            <a:lin ang="10800000" scaled="1"/>
          </a:gradFill>
        </p:spPr>
      </p:pic>
      <p:pic>
        <p:nvPicPr>
          <p:cNvPr id="44" name="Hình ảnh 43">
            <a:extLst>
              <a:ext uri="{FF2B5EF4-FFF2-40B4-BE49-F238E27FC236}">
                <a16:creationId xmlns="" xmlns:a16="http://schemas.microsoft.com/office/drawing/2014/main" id="{E4554DBA-CC15-7974-7C72-F8C6D9E368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72310" y="4999523"/>
            <a:ext cx="942801" cy="1018235"/>
          </a:xfrm>
          <a:prstGeom prst="rect">
            <a:avLst/>
          </a:prstGeom>
          <a:gradFill>
            <a:gsLst>
              <a:gs pos="84000">
                <a:srgbClr val="CC0099"/>
              </a:gs>
              <a:gs pos="24000">
                <a:schemeClr val="bg1">
                  <a:lumMod val="85000"/>
                </a:schemeClr>
              </a:gs>
            </a:gsLst>
            <a:lin ang="10800000" scaled="1"/>
          </a:gradFill>
        </p:spPr>
      </p:pic>
      <p:pic>
        <p:nvPicPr>
          <p:cNvPr id="45" name="Hình ảnh 44">
            <a:extLst>
              <a:ext uri="{FF2B5EF4-FFF2-40B4-BE49-F238E27FC236}">
                <a16:creationId xmlns="" xmlns:a16="http://schemas.microsoft.com/office/drawing/2014/main" id="{5CCC7E68-F2D7-009D-1BD6-4E77074FEC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V="1">
            <a:off x="10887362" y="3772224"/>
            <a:ext cx="942801" cy="942801"/>
          </a:xfrm>
          <a:prstGeom prst="rect">
            <a:avLst/>
          </a:prstGeom>
          <a:gradFill>
            <a:gsLst>
              <a:gs pos="74000">
                <a:srgbClr val="00CC00"/>
              </a:gs>
              <a:gs pos="22000">
                <a:schemeClr val="bg1">
                  <a:lumMod val="85000"/>
                </a:schemeClr>
              </a:gs>
            </a:gsLst>
            <a:lin ang="10800000" scaled="1"/>
          </a:gradFill>
        </p:spPr>
      </p:pic>
      <p:pic>
        <p:nvPicPr>
          <p:cNvPr id="47" name="Hình ảnh 46">
            <a:extLst>
              <a:ext uri="{FF2B5EF4-FFF2-40B4-BE49-F238E27FC236}">
                <a16:creationId xmlns="" xmlns:a16="http://schemas.microsoft.com/office/drawing/2014/main" id="{D2C6F1B3-9724-8EE2-4765-39B435DF352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30918" y="262959"/>
            <a:ext cx="5357390" cy="6643477"/>
          </a:xfrm>
          <a:prstGeom prst="rect">
            <a:avLst/>
          </a:prstGeom>
        </p:spPr>
      </p:pic>
      <p:sp>
        <p:nvSpPr>
          <p:cNvPr id="48" name="Hộp Văn bản 47">
            <a:extLst>
              <a:ext uri="{FF2B5EF4-FFF2-40B4-BE49-F238E27FC236}">
                <a16:creationId xmlns="" xmlns:a16="http://schemas.microsoft.com/office/drawing/2014/main" id="{C017278F-D6A9-F68F-319C-D4CBF460E34E}"/>
              </a:ext>
            </a:extLst>
          </p:cNvPr>
          <p:cNvSpPr txBox="1"/>
          <p:nvPr/>
        </p:nvSpPr>
        <p:spPr>
          <a:xfrm>
            <a:off x="2668390" y="1822796"/>
            <a:ext cx="1643742" cy="1323439"/>
          </a:xfrm>
          <a:prstGeom prst="rect">
            <a:avLst/>
          </a:prstGeom>
          <a:noFill/>
          <a:scene3d>
            <a:camera prst="isometricRightUp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n-US" sz="8000" dirty="0">
                <a:latin typeface="Bodoni MT Black" panose="02070A03080606020203" pitchFamily="18" charset="0"/>
                <a:cs typeface="Times New Roman" panose="02020603050405020304" pitchFamily="18" charset="0"/>
              </a:rPr>
              <a:t>02</a:t>
            </a:r>
          </a:p>
        </p:txBody>
      </p:sp>
      <p:sp>
        <p:nvSpPr>
          <p:cNvPr id="51" name="Hộp Văn bản 50">
            <a:extLst>
              <a:ext uri="{FF2B5EF4-FFF2-40B4-BE49-F238E27FC236}">
                <a16:creationId xmlns="" xmlns:a16="http://schemas.microsoft.com/office/drawing/2014/main" id="{12803DA8-1CF6-6F5D-01DB-1D08657B7C35}"/>
              </a:ext>
            </a:extLst>
          </p:cNvPr>
          <p:cNvSpPr txBox="1"/>
          <p:nvPr/>
        </p:nvSpPr>
        <p:spPr>
          <a:xfrm>
            <a:off x="3342379" y="493988"/>
            <a:ext cx="1643742" cy="1323439"/>
          </a:xfrm>
          <a:prstGeom prst="rect">
            <a:avLst/>
          </a:prstGeom>
          <a:noFill/>
          <a:scene3d>
            <a:camera prst="isometricRightUp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n-US" sz="8000" dirty="0">
                <a:latin typeface="Bodoni MT Black" panose="02070A03080606020203" pitchFamily="18" charset="0"/>
                <a:cs typeface="Times New Roman" panose="02020603050405020304" pitchFamily="18" charset="0"/>
              </a:rPr>
              <a:t>01</a:t>
            </a:r>
          </a:p>
        </p:txBody>
      </p:sp>
      <p:sp>
        <p:nvSpPr>
          <p:cNvPr id="52" name="Hộp Văn bản 51">
            <a:extLst>
              <a:ext uri="{FF2B5EF4-FFF2-40B4-BE49-F238E27FC236}">
                <a16:creationId xmlns="" xmlns:a16="http://schemas.microsoft.com/office/drawing/2014/main" id="{8151EFDD-D3CF-D5FF-8E36-6E56EF5649A7}"/>
              </a:ext>
            </a:extLst>
          </p:cNvPr>
          <p:cNvSpPr txBox="1"/>
          <p:nvPr/>
        </p:nvSpPr>
        <p:spPr>
          <a:xfrm rot="21333283">
            <a:off x="4023496" y="2947985"/>
            <a:ext cx="1643742" cy="1323439"/>
          </a:xfrm>
          <a:prstGeom prst="rect">
            <a:avLst/>
          </a:prstGeom>
          <a:noFill/>
          <a:scene3d>
            <a:camera prst="isometricRightUp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n-US" sz="8000" dirty="0">
                <a:latin typeface="Bodoni MT Black" panose="02070A03080606020203" pitchFamily="18" charset="0"/>
                <a:cs typeface="Times New Roman" panose="02020603050405020304" pitchFamily="18" charset="0"/>
              </a:rPr>
              <a:t>03</a:t>
            </a:r>
          </a:p>
        </p:txBody>
      </p:sp>
      <p:sp>
        <p:nvSpPr>
          <p:cNvPr id="55" name="Hộp Văn bản 54">
            <a:extLst>
              <a:ext uri="{FF2B5EF4-FFF2-40B4-BE49-F238E27FC236}">
                <a16:creationId xmlns="" xmlns:a16="http://schemas.microsoft.com/office/drawing/2014/main" id="{0DF42132-F6A8-B0ED-22F8-0F58BC95A398}"/>
              </a:ext>
            </a:extLst>
          </p:cNvPr>
          <p:cNvSpPr txBox="1"/>
          <p:nvPr/>
        </p:nvSpPr>
        <p:spPr>
          <a:xfrm>
            <a:off x="6002901" y="2466623"/>
            <a:ext cx="40589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  <a:latin typeface="Ravie" panose="04040805050809020602" pitchFamily="82" charset="0"/>
                <a:cs typeface="Times New Roman" panose="02020603050405020304" pitchFamily="18" charset="0"/>
              </a:rPr>
              <a:t>HÌNH THÀNH </a:t>
            </a:r>
          </a:p>
          <a:p>
            <a:pPr algn="ctr"/>
            <a:r>
              <a:rPr lang="en-US" sz="3600" dirty="0">
                <a:solidFill>
                  <a:schemeClr val="bg1"/>
                </a:solidFill>
                <a:latin typeface="Ravie" panose="04040805050809020602" pitchFamily="82" charset="0"/>
                <a:cs typeface="Times New Roman" panose="02020603050405020304" pitchFamily="18" charset="0"/>
              </a:rPr>
              <a:t>KIẾN THỨC</a:t>
            </a:r>
          </a:p>
        </p:txBody>
      </p:sp>
      <p:sp>
        <p:nvSpPr>
          <p:cNvPr id="53" name="Hộp Văn bản 52">
            <a:extLst>
              <a:ext uri="{FF2B5EF4-FFF2-40B4-BE49-F238E27FC236}">
                <a16:creationId xmlns="" xmlns:a16="http://schemas.microsoft.com/office/drawing/2014/main" id="{E4EC7BFF-DA6D-5D5D-4E4B-6EE889CFC762}"/>
              </a:ext>
            </a:extLst>
          </p:cNvPr>
          <p:cNvSpPr txBox="1"/>
          <p:nvPr/>
        </p:nvSpPr>
        <p:spPr>
          <a:xfrm>
            <a:off x="3490261" y="4272155"/>
            <a:ext cx="1643742" cy="1323439"/>
          </a:xfrm>
          <a:prstGeom prst="rect">
            <a:avLst/>
          </a:prstGeom>
          <a:noFill/>
          <a:scene3d>
            <a:camera prst="isometricRightUp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n-US" sz="8000" dirty="0">
                <a:latin typeface="Bodoni MT Black" panose="02070A03080606020203" pitchFamily="18" charset="0"/>
                <a:cs typeface="Times New Roman" panose="02020603050405020304" pitchFamily="18" charset="0"/>
              </a:rPr>
              <a:t>04</a:t>
            </a:r>
          </a:p>
        </p:txBody>
      </p:sp>
      <p:sp>
        <p:nvSpPr>
          <p:cNvPr id="49" name="Hộp Văn bản 48">
            <a:extLst>
              <a:ext uri="{FF2B5EF4-FFF2-40B4-BE49-F238E27FC236}">
                <a16:creationId xmlns="" xmlns:a16="http://schemas.microsoft.com/office/drawing/2014/main" id="{7EBBF506-C9FF-DE80-2707-3F729FAB7260}"/>
              </a:ext>
            </a:extLst>
          </p:cNvPr>
          <p:cNvSpPr txBox="1"/>
          <p:nvPr/>
        </p:nvSpPr>
        <p:spPr>
          <a:xfrm>
            <a:off x="5845932" y="1378154"/>
            <a:ext cx="45782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chemeClr val="bg1"/>
                </a:solidFill>
                <a:latin typeface="Ravie" panose="04040805050809020602" pitchFamily="82" charset="0"/>
                <a:cs typeface="Times New Roman" panose="02020603050405020304" pitchFamily="18" charset="0"/>
              </a:rPr>
              <a:t>KHỞI ĐỘNG</a:t>
            </a:r>
          </a:p>
        </p:txBody>
      </p:sp>
      <p:sp>
        <p:nvSpPr>
          <p:cNvPr id="56" name="Hộp Văn bản 55">
            <a:extLst>
              <a:ext uri="{FF2B5EF4-FFF2-40B4-BE49-F238E27FC236}">
                <a16:creationId xmlns="" xmlns:a16="http://schemas.microsoft.com/office/drawing/2014/main" id="{C4604784-4CA2-ADE1-7F59-C21A0C68FE69}"/>
              </a:ext>
            </a:extLst>
          </p:cNvPr>
          <p:cNvSpPr txBox="1"/>
          <p:nvPr/>
        </p:nvSpPr>
        <p:spPr>
          <a:xfrm>
            <a:off x="5942647" y="3921681"/>
            <a:ext cx="45782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chemeClr val="bg1"/>
                </a:solidFill>
                <a:latin typeface="Ravie" panose="04040805050809020602" pitchFamily="82" charset="0"/>
                <a:cs typeface="Times New Roman" panose="02020603050405020304" pitchFamily="18" charset="0"/>
              </a:rPr>
              <a:t>LUYỆN TẬP</a:t>
            </a:r>
          </a:p>
        </p:txBody>
      </p:sp>
      <p:sp>
        <p:nvSpPr>
          <p:cNvPr id="57" name="Hộp Văn bản 56">
            <a:extLst>
              <a:ext uri="{FF2B5EF4-FFF2-40B4-BE49-F238E27FC236}">
                <a16:creationId xmlns="" xmlns:a16="http://schemas.microsoft.com/office/drawing/2014/main" id="{55AA719B-4A77-1C0E-3AFF-850E73EC8177}"/>
              </a:ext>
            </a:extLst>
          </p:cNvPr>
          <p:cNvSpPr txBox="1"/>
          <p:nvPr/>
        </p:nvSpPr>
        <p:spPr>
          <a:xfrm>
            <a:off x="5839733" y="5010488"/>
            <a:ext cx="45782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chemeClr val="bg1"/>
                </a:solidFill>
                <a:latin typeface="Ravie" panose="04040805050809020602" pitchFamily="82" charset="0"/>
                <a:cs typeface="Times New Roman" panose="02020603050405020304" pitchFamily="18" charset="0"/>
              </a:rPr>
              <a:t>VẬN DỤNG</a:t>
            </a:r>
          </a:p>
        </p:txBody>
      </p:sp>
    </p:spTree>
    <p:extLst>
      <p:ext uri="{BB962C8B-B14F-4D97-AF65-F5344CB8AC3E}">
        <p14:creationId xmlns:p14="http://schemas.microsoft.com/office/powerpoint/2010/main" val="2786567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P spid="51" grpId="0"/>
      <p:bldP spid="52" grpId="0"/>
      <p:bldP spid="55" grpId="0"/>
      <p:bldP spid="53" grpId="0"/>
      <p:bldP spid="49" grpId="0"/>
      <p:bldP spid="56" grpId="0"/>
      <p:bldP spid="5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otebook Powerpoint Template | Notebook paper template, Notebook paper,  Powerpoint template free">
            <a:extLst>
              <a:ext uri="{FF2B5EF4-FFF2-40B4-BE49-F238E27FC236}">
                <a16:creationId xmlns="" xmlns:a16="http://schemas.microsoft.com/office/drawing/2014/main" id="{A5B50F30-39BC-A9D4-56DE-A5EE4B2C15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2" r="4044"/>
          <a:stretch/>
        </p:blipFill>
        <p:spPr bwMode="auto">
          <a:xfrm>
            <a:off x="-32997" y="-33562"/>
            <a:ext cx="12257994" cy="6891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Hộp Văn bản 3">
            <a:extLst>
              <a:ext uri="{FF2B5EF4-FFF2-40B4-BE49-F238E27FC236}">
                <a16:creationId xmlns="" xmlns:a16="http://schemas.microsoft.com/office/drawing/2014/main" id="{E21B94C3-3306-4E48-D70D-3A75B8B0EBAB}"/>
              </a:ext>
            </a:extLst>
          </p:cNvPr>
          <p:cNvSpPr txBox="1"/>
          <p:nvPr/>
        </p:nvSpPr>
        <p:spPr>
          <a:xfrm>
            <a:off x="3968527" y="463707"/>
            <a:ext cx="4254946" cy="919401"/>
          </a:xfrm>
          <a:prstGeom prst="roundRect">
            <a:avLst/>
          </a:prstGeom>
          <a:gradFill>
            <a:gsLst>
              <a:gs pos="36000">
                <a:srgbClr val="00FF00"/>
              </a:gs>
              <a:gs pos="100000">
                <a:srgbClr val="00CC00"/>
              </a:gs>
            </a:gsLst>
            <a:lin ang="5400000" scaled="1"/>
          </a:gradFill>
          <a:ln w="571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Forte" panose="03060902040502070203" pitchFamily="66" charset="0"/>
                <a:cs typeface="Times New Roman" panose="02020603050405020304" pitchFamily="18" charset="0"/>
              </a:rPr>
              <a:t>KHỞI ĐỘNG</a:t>
            </a:r>
          </a:p>
        </p:txBody>
      </p:sp>
      <p:pic>
        <p:nvPicPr>
          <p:cNvPr id="8" name="Hình ảnh 7">
            <a:extLst>
              <a:ext uri="{FF2B5EF4-FFF2-40B4-BE49-F238E27FC236}">
                <a16:creationId xmlns="" xmlns:a16="http://schemas.microsoft.com/office/drawing/2014/main" id="{0A4A3B11-EA48-E019-A6B2-744BF20988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23" y="3602365"/>
            <a:ext cx="3161071" cy="3161071"/>
          </a:xfrm>
          <a:prstGeom prst="rect">
            <a:avLst/>
          </a:prstGeom>
        </p:spPr>
      </p:pic>
      <p:sp>
        <p:nvSpPr>
          <p:cNvPr id="10" name="Bong bóng Lời nói: Hình chữ nhật với Góc Tròn 9">
            <a:extLst>
              <a:ext uri="{FF2B5EF4-FFF2-40B4-BE49-F238E27FC236}">
                <a16:creationId xmlns="" xmlns:a16="http://schemas.microsoft.com/office/drawing/2014/main" id="{AB1B6A3D-23D9-5C33-D0A0-88EA3285FA18}"/>
              </a:ext>
            </a:extLst>
          </p:cNvPr>
          <p:cNvSpPr/>
          <p:nvPr/>
        </p:nvSpPr>
        <p:spPr>
          <a:xfrm>
            <a:off x="4336079" y="3201152"/>
            <a:ext cx="4360571" cy="919401"/>
          </a:xfrm>
          <a:prstGeom prst="wedgeRoundRectCallout">
            <a:avLst>
              <a:gd name="adj1" fmla="val -51080"/>
              <a:gd name="adj2" fmla="val 72168"/>
              <a:gd name="adj3" fmla="val 16667"/>
            </a:avLst>
          </a:prstGeom>
          <a:noFill/>
          <a:ln w="57150">
            <a:solidFill>
              <a:srgbClr val="00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57150" algn="just">
              <a:spcBef>
                <a:spcPts val="600"/>
              </a:spcBef>
              <a:spcAft>
                <a:spcPts val="600"/>
              </a:spcAft>
              <a:tabLst>
                <a:tab pos="0" algn="l"/>
                <a:tab pos="57150" algn="l"/>
                <a:tab pos="152400" algn="l"/>
              </a:tabLst>
            </a:pP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 SÁT VIDEO SAU</a:t>
            </a:r>
          </a:p>
        </p:txBody>
      </p:sp>
    </p:spTree>
    <p:extLst>
      <p:ext uri="{BB962C8B-B14F-4D97-AF65-F5344CB8AC3E}">
        <p14:creationId xmlns:p14="http://schemas.microsoft.com/office/powerpoint/2010/main" val="1649439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Đẽo cày giữa đường - Ngữ văn 7 Hoc10">
            <a:hlinkClick r:id="" action="ppaction://media"/>
            <a:extLst>
              <a:ext uri="{FF2B5EF4-FFF2-40B4-BE49-F238E27FC236}">
                <a16:creationId xmlns="" xmlns:a16="http://schemas.microsoft.com/office/drawing/2014/main" id="{D17BDF55-53D9-7188-4745-46C66A1AF7F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2237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3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otebook Powerpoint Template | Notebook paper template, Notebook paper,  Powerpoint template free">
            <a:extLst>
              <a:ext uri="{FF2B5EF4-FFF2-40B4-BE49-F238E27FC236}">
                <a16:creationId xmlns="" xmlns:a16="http://schemas.microsoft.com/office/drawing/2014/main" id="{A5B50F30-39BC-A9D4-56DE-A5EE4B2C15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2" r="4044"/>
          <a:stretch/>
        </p:blipFill>
        <p:spPr bwMode="auto">
          <a:xfrm>
            <a:off x="0" y="-16781"/>
            <a:ext cx="12257994" cy="6891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Hộp Văn bản 3">
            <a:extLst>
              <a:ext uri="{FF2B5EF4-FFF2-40B4-BE49-F238E27FC236}">
                <a16:creationId xmlns="" xmlns:a16="http://schemas.microsoft.com/office/drawing/2014/main" id="{E21B94C3-3306-4E48-D70D-3A75B8B0EBAB}"/>
              </a:ext>
            </a:extLst>
          </p:cNvPr>
          <p:cNvSpPr txBox="1"/>
          <p:nvPr/>
        </p:nvSpPr>
        <p:spPr>
          <a:xfrm>
            <a:off x="3968527" y="463707"/>
            <a:ext cx="4254946" cy="919401"/>
          </a:xfrm>
          <a:prstGeom prst="roundRect">
            <a:avLst/>
          </a:prstGeom>
          <a:gradFill>
            <a:gsLst>
              <a:gs pos="36000">
                <a:srgbClr val="00FF00"/>
              </a:gs>
              <a:gs pos="100000">
                <a:srgbClr val="00CC00"/>
              </a:gs>
            </a:gsLst>
            <a:lin ang="5400000" scaled="1"/>
          </a:gradFill>
          <a:ln w="571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Forte" panose="03060902040502070203" pitchFamily="66" charset="0"/>
                <a:cs typeface="Times New Roman" panose="02020603050405020304" pitchFamily="18" charset="0"/>
              </a:rPr>
              <a:t>KHỞI ĐỘNG</a:t>
            </a:r>
          </a:p>
        </p:txBody>
      </p:sp>
      <p:pic>
        <p:nvPicPr>
          <p:cNvPr id="8" name="Hình ảnh 7">
            <a:extLst>
              <a:ext uri="{FF2B5EF4-FFF2-40B4-BE49-F238E27FC236}">
                <a16:creationId xmlns="" xmlns:a16="http://schemas.microsoft.com/office/drawing/2014/main" id="{0A4A3B11-EA48-E019-A6B2-744BF20988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695" y="3696929"/>
            <a:ext cx="3161071" cy="3161071"/>
          </a:xfrm>
          <a:prstGeom prst="rect">
            <a:avLst/>
          </a:prstGeom>
        </p:spPr>
      </p:pic>
      <p:sp>
        <p:nvSpPr>
          <p:cNvPr id="10" name="Bong bóng Lời nói: Hình chữ nhật với Góc Tròn 9">
            <a:extLst>
              <a:ext uri="{FF2B5EF4-FFF2-40B4-BE49-F238E27FC236}">
                <a16:creationId xmlns="" xmlns:a16="http://schemas.microsoft.com/office/drawing/2014/main" id="{AB1B6A3D-23D9-5C33-D0A0-88EA3285FA18}"/>
              </a:ext>
            </a:extLst>
          </p:cNvPr>
          <p:cNvSpPr/>
          <p:nvPr/>
        </p:nvSpPr>
        <p:spPr>
          <a:xfrm>
            <a:off x="3195142" y="1768571"/>
            <a:ext cx="7384466" cy="1604637"/>
          </a:xfrm>
          <a:prstGeom prst="wedgeRoundRectCallout">
            <a:avLst>
              <a:gd name="adj1" fmla="val -51080"/>
              <a:gd name="adj2" fmla="val 72168"/>
              <a:gd name="adj3" fmla="val 16667"/>
            </a:avLst>
          </a:prstGeom>
          <a:noFill/>
          <a:ln w="57150">
            <a:solidFill>
              <a:srgbClr val="00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2800" i="1" dirty="0">
                <a:solidFill>
                  <a:schemeClr val="tx1"/>
                </a:solidFill>
                <a:latin typeface="+mj-lt"/>
              </a:rPr>
              <a:t>Quan </a:t>
            </a:r>
            <a:r>
              <a:rPr lang="vi-VN" sz="2800" i="1" dirty="0" err="1">
                <a:solidFill>
                  <a:schemeClr val="tx1"/>
                </a:solidFill>
                <a:latin typeface="+mj-lt"/>
              </a:rPr>
              <a:t>sát</a:t>
            </a:r>
            <a:r>
              <a:rPr lang="vi-VN" sz="2800" i="1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2800" i="1" dirty="0" err="1">
                <a:solidFill>
                  <a:schemeClr val="tx1"/>
                </a:solidFill>
                <a:latin typeface="+mj-lt"/>
              </a:rPr>
              <a:t>video</a:t>
            </a:r>
            <a:r>
              <a:rPr lang="vi-VN" sz="2800" i="1" dirty="0">
                <a:solidFill>
                  <a:schemeClr val="tx1"/>
                </a:solidFill>
                <a:latin typeface="+mj-lt"/>
              </a:rPr>
              <a:t>, </a:t>
            </a:r>
            <a:r>
              <a:rPr lang="vi-VN" sz="2800" i="1" dirty="0" err="1">
                <a:solidFill>
                  <a:schemeClr val="tx1"/>
                </a:solidFill>
                <a:latin typeface="+mj-lt"/>
              </a:rPr>
              <a:t>dựa</a:t>
            </a:r>
            <a:r>
              <a:rPr lang="vi-VN" sz="2800" i="1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2800" i="1" dirty="0" err="1">
                <a:solidFill>
                  <a:schemeClr val="tx1"/>
                </a:solidFill>
                <a:latin typeface="+mj-lt"/>
              </a:rPr>
              <a:t>vào</a:t>
            </a:r>
            <a:r>
              <a:rPr lang="vi-VN" sz="2800" i="1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2800" i="1" dirty="0" err="1">
                <a:solidFill>
                  <a:schemeClr val="tx1"/>
                </a:solidFill>
                <a:latin typeface="+mj-lt"/>
              </a:rPr>
              <a:t>sự</a:t>
            </a:r>
            <a:r>
              <a:rPr lang="vi-VN" sz="2800" i="1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2800" i="1" dirty="0" err="1">
                <a:solidFill>
                  <a:schemeClr val="tx1"/>
                </a:solidFill>
                <a:latin typeface="+mj-lt"/>
              </a:rPr>
              <a:t>chuẩn</a:t>
            </a:r>
            <a:r>
              <a:rPr lang="vi-VN" sz="2800" i="1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2800" i="1" dirty="0" err="1">
                <a:solidFill>
                  <a:schemeClr val="tx1"/>
                </a:solidFill>
                <a:latin typeface="+mj-lt"/>
              </a:rPr>
              <a:t>bị</a:t>
            </a:r>
            <a:r>
              <a:rPr lang="vi-VN" sz="2800" i="1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2800" i="1" dirty="0" err="1">
                <a:solidFill>
                  <a:schemeClr val="tx1"/>
                </a:solidFill>
                <a:latin typeface="+mj-lt"/>
              </a:rPr>
              <a:t>phần</a:t>
            </a:r>
            <a:r>
              <a:rPr lang="vi-VN" sz="2800" i="1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2800" i="1" dirty="0" err="1">
                <a:solidFill>
                  <a:schemeClr val="tx1"/>
                </a:solidFill>
                <a:latin typeface="+mj-lt"/>
              </a:rPr>
              <a:t>đọc</a:t>
            </a:r>
            <a:r>
              <a:rPr lang="en-US" sz="2800" i="1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văn</a:t>
            </a:r>
            <a:r>
              <a:rPr lang="en-US" sz="2800" i="1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bản</a:t>
            </a:r>
            <a:r>
              <a:rPr lang="vi-VN" sz="2800" i="1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vi-VN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ở </a:t>
            </a:r>
            <a:r>
              <a:rPr lang="vi-VN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vi-VN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800" i="1" dirty="0">
                <a:solidFill>
                  <a:schemeClr val="tx1"/>
                </a:solidFill>
                <a:latin typeface="+mj-lt"/>
              </a:rPr>
              <a:t>em </a:t>
            </a:r>
            <a:r>
              <a:rPr lang="vi-VN" sz="2800" i="1" dirty="0" err="1">
                <a:solidFill>
                  <a:schemeClr val="tx1"/>
                </a:solidFill>
                <a:latin typeface="+mj-lt"/>
              </a:rPr>
              <a:t>hãy</a:t>
            </a:r>
            <a:r>
              <a:rPr lang="vi-VN" sz="2800" i="1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2800" i="1" dirty="0" err="1">
                <a:solidFill>
                  <a:schemeClr val="tx1"/>
                </a:solidFill>
                <a:latin typeface="+mj-lt"/>
              </a:rPr>
              <a:t>đóng</a:t>
            </a:r>
            <a:r>
              <a:rPr lang="vi-VN" sz="2800" i="1" dirty="0">
                <a:solidFill>
                  <a:schemeClr val="tx1"/>
                </a:solidFill>
                <a:latin typeface="+mj-lt"/>
              </a:rPr>
              <a:t> vai </a:t>
            </a:r>
            <a:r>
              <a:rPr lang="vi-VN" sz="2800" i="1" dirty="0" err="1">
                <a:solidFill>
                  <a:schemeClr val="tx1"/>
                </a:solidFill>
                <a:latin typeface="+mj-lt"/>
              </a:rPr>
              <a:t>các</a:t>
            </a:r>
            <a:r>
              <a:rPr lang="vi-VN" sz="2800" i="1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2800" i="1" dirty="0" err="1">
                <a:solidFill>
                  <a:schemeClr val="tx1"/>
                </a:solidFill>
                <a:latin typeface="+mj-lt"/>
              </a:rPr>
              <a:t>diễn</a:t>
            </a:r>
            <a:r>
              <a:rPr lang="vi-VN" sz="2800" i="1" dirty="0">
                <a:solidFill>
                  <a:schemeClr val="tx1"/>
                </a:solidFill>
                <a:latin typeface="+mj-lt"/>
              </a:rPr>
              <a:t> viên </a:t>
            </a:r>
            <a:r>
              <a:rPr lang="vi-VN" sz="2800" i="1" dirty="0" err="1">
                <a:solidFill>
                  <a:schemeClr val="tx1"/>
                </a:solidFill>
                <a:latin typeface="+mj-lt"/>
              </a:rPr>
              <a:t>và</a:t>
            </a:r>
            <a:r>
              <a:rPr lang="vi-VN" sz="2800" i="1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2800" i="1" dirty="0" err="1">
                <a:solidFill>
                  <a:schemeClr val="tx1"/>
                </a:solidFill>
                <a:latin typeface="+mj-lt"/>
              </a:rPr>
              <a:t>thử</a:t>
            </a:r>
            <a:r>
              <a:rPr lang="vi-VN" sz="2800" i="1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2800" i="1" dirty="0" err="1">
                <a:solidFill>
                  <a:schemeClr val="tx1"/>
                </a:solidFill>
                <a:latin typeface="+mj-lt"/>
              </a:rPr>
              <a:t>lồng</a:t>
            </a:r>
            <a:r>
              <a:rPr lang="vi-VN" sz="2800" i="1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2800" i="1" dirty="0" err="1">
                <a:solidFill>
                  <a:schemeClr val="tx1"/>
                </a:solidFill>
                <a:latin typeface="+mj-lt"/>
              </a:rPr>
              <a:t>tiếng</a:t>
            </a:r>
            <a:r>
              <a:rPr lang="vi-VN" sz="2800" i="1" dirty="0">
                <a:solidFill>
                  <a:schemeClr val="tx1"/>
                </a:solidFill>
                <a:latin typeface="+mj-lt"/>
              </a:rPr>
              <a:t> cho </a:t>
            </a:r>
            <a:r>
              <a:rPr lang="vi-VN" sz="2800" i="1" dirty="0" err="1">
                <a:solidFill>
                  <a:schemeClr val="tx1"/>
                </a:solidFill>
                <a:latin typeface="+mj-lt"/>
              </a:rPr>
              <a:t>bộ</a:t>
            </a:r>
            <a:r>
              <a:rPr lang="vi-VN" sz="2800" i="1" dirty="0">
                <a:solidFill>
                  <a:schemeClr val="tx1"/>
                </a:solidFill>
                <a:latin typeface="+mj-lt"/>
              </a:rPr>
              <a:t> phim </a:t>
            </a:r>
            <a:r>
              <a:rPr lang="vi-VN" sz="2800" i="1" dirty="0" err="1">
                <a:solidFill>
                  <a:schemeClr val="tx1"/>
                </a:solidFill>
                <a:latin typeface="+mj-lt"/>
              </a:rPr>
              <a:t>hoạt</a:t>
            </a:r>
            <a:r>
              <a:rPr lang="vi-VN" sz="2800" i="1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2800" i="1" dirty="0" err="1">
                <a:solidFill>
                  <a:schemeClr val="tx1"/>
                </a:solidFill>
                <a:latin typeface="+mj-lt"/>
              </a:rPr>
              <a:t>hình</a:t>
            </a:r>
            <a:r>
              <a:rPr lang="vi-VN" sz="2800" i="1" dirty="0">
                <a:solidFill>
                  <a:schemeClr val="tx1"/>
                </a:solidFill>
                <a:latin typeface="+mj-lt"/>
              </a:rPr>
              <a:t> trên.</a:t>
            </a:r>
            <a:endParaRPr lang="en-US" sz="28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="" xmlns:a16="http://schemas.microsoft.com/office/drawing/2014/main" id="{5B3708CF-3D5E-F348-B1A4-FD7D1BC11EC4}"/>
              </a:ext>
            </a:extLst>
          </p:cNvPr>
          <p:cNvSpPr txBox="1"/>
          <p:nvPr/>
        </p:nvSpPr>
        <p:spPr>
          <a:xfrm>
            <a:off x="4594592" y="4452276"/>
            <a:ext cx="6131858" cy="954107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just">
              <a:tabLst>
                <a:tab pos="923925" algn="l"/>
              </a:tabLst>
            </a:pP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Gợi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ý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đáp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án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Kể</a:t>
            </a:r>
            <a:r>
              <a:rPr lang="en-US" sz="28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theo</a:t>
            </a:r>
            <a:r>
              <a:rPr lang="en-US" sz="28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VB 2 </a:t>
            </a:r>
            <a:r>
              <a:rPr lang="en-US" sz="28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6 SGK </a:t>
            </a:r>
            <a:r>
              <a:rPr lang="en-US" sz="28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tập</a:t>
            </a:r>
            <a:r>
              <a:rPr lang="en-US" sz="28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2 </a:t>
            </a:r>
            <a:r>
              <a:rPr lang="en-US" sz="28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trang</a:t>
            </a:r>
            <a:r>
              <a:rPr lang="en-US" sz="28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6</a:t>
            </a:r>
            <a:endParaRPr lang="en-US" sz="2800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556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Đẽo cày giữa đường - Ngữ văn 7 Hoc10">
            <a:hlinkClick r:id="" action="ppaction://media"/>
            <a:extLst>
              <a:ext uri="{FF2B5EF4-FFF2-40B4-BE49-F238E27FC236}">
                <a16:creationId xmlns="" xmlns:a16="http://schemas.microsoft.com/office/drawing/2014/main" id="{D17BDF55-53D9-7188-4745-46C66A1AF7F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063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3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otebook Powerpoint Template | Notebook paper template, Notebook paper,  Powerpoint template free">
            <a:extLst>
              <a:ext uri="{FF2B5EF4-FFF2-40B4-BE49-F238E27FC236}">
                <a16:creationId xmlns="" xmlns:a16="http://schemas.microsoft.com/office/drawing/2014/main" id="{A5B50F30-39BC-A9D4-56DE-A5EE4B2C15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2" r="4044"/>
          <a:stretch/>
        </p:blipFill>
        <p:spPr bwMode="auto">
          <a:xfrm>
            <a:off x="0" y="-33562"/>
            <a:ext cx="12257994" cy="6891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Hộp Văn bản 3">
            <a:extLst>
              <a:ext uri="{FF2B5EF4-FFF2-40B4-BE49-F238E27FC236}">
                <a16:creationId xmlns="" xmlns:a16="http://schemas.microsoft.com/office/drawing/2014/main" id="{E21B94C3-3306-4E48-D70D-3A75B8B0EBAB}"/>
              </a:ext>
            </a:extLst>
          </p:cNvPr>
          <p:cNvSpPr txBox="1"/>
          <p:nvPr/>
        </p:nvSpPr>
        <p:spPr>
          <a:xfrm>
            <a:off x="2171700" y="501854"/>
            <a:ext cx="8242300" cy="919401"/>
          </a:xfrm>
          <a:prstGeom prst="roundRect">
            <a:avLst/>
          </a:prstGeom>
          <a:gradFill>
            <a:gsLst>
              <a:gs pos="36000">
                <a:srgbClr val="00FF00"/>
              </a:gs>
              <a:gs pos="100000">
                <a:srgbClr val="00CC00"/>
              </a:gs>
            </a:gsLst>
            <a:lin ang="5400000" scaled="1"/>
          </a:gradFill>
          <a:ln w="571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Forte" panose="03060902040502070203" pitchFamily="66" charset="0"/>
                <a:cs typeface="Times New Roman" panose="02020603050405020304" pitchFamily="18" charset="0"/>
              </a:rPr>
              <a:t>HÌNH THÀNH KIẾN THỨC</a:t>
            </a:r>
          </a:p>
        </p:txBody>
      </p:sp>
      <p:pic>
        <p:nvPicPr>
          <p:cNvPr id="2" name="Hình ảnh 1">
            <a:extLst>
              <a:ext uri="{FF2B5EF4-FFF2-40B4-BE49-F238E27FC236}">
                <a16:creationId xmlns="" xmlns:a16="http://schemas.microsoft.com/office/drawing/2014/main" id="{2BF14B4D-EC47-9D4A-56EE-0F148E7B78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5022" y="1783479"/>
            <a:ext cx="4705350" cy="4810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029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Chủ đề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</TotalTime>
  <Words>1900</Words>
  <Application>Microsoft Office PowerPoint</Application>
  <PresentationFormat>Custom</PresentationFormat>
  <Paragraphs>215</Paragraphs>
  <Slides>32</Slides>
  <Notes>0</Notes>
  <HiddenSlides>0</HiddenSlides>
  <MMClips>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Chủ đề Office</vt:lpstr>
      <vt:lpstr>BÁO CÁO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Bản trình bày PowerPoint</dc:title>
  <dc:creator>Thúy Mai</dc:creator>
  <cp:lastModifiedBy>Windows User</cp:lastModifiedBy>
  <cp:revision>53</cp:revision>
  <dcterms:created xsi:type="dcterms:W3CDTF">2022-11-30T01:54:59Z</dcterms:created>
  <dcterms:modified xsi:type="dcterms:W3CDTF">2023-02-08T14:45:31Z</dcterms:modified>
</cp:coreProperties>
</file>