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91" r:id="rId2"/>
    <p:sldId id="304" r:id="rId3"/>
    <p:sldId id="301" r:id="rId4"/>
    <p:sldId id="308" r:id="rId5"/>
    <p:sldId id="306" r:id="rId6"/>
    <p:sldId id="356" r:id="rId7"/>
    <p:sldId id="309" r:id="rId8"/>
    <p:sldId id="297" r:id="rId9"/>
    <p:sldId id="311" r:id="rId10"/>
    <p:sldId id="296" r:id="rId11"/>
    <p:sldId id="315" r:id="rId12"/>
    <p:sldId id="316" r:id="rId13"/>
    <p:sldId id="310" r:id="rId14"/>
    <p:sldId id="294" r:id="rId15"/>
    <p:sldId id="312" r:id="rId16"/>
    <p:sldId id="313" r:id="rId17"/>
    <p:sldId id="326" r:id="rId18"/>
    <p:sldId id="318" r:id="rId19"/>
    <p:sldId id="325" r:id="rId20"/>
    <p:sldId id="319" r:id="rId21"/>
    <p:sldId id="331" r:id="rId22"/>
    <p:sldId id="324" r:id="rId23"/>
    <p:sldId id="335" r:id="rId24"/>
    <p:sldId id="334" r:id="rId25"/>
    <p:sldId id="336" r:id="rId26"/>
    <p:sldId id="327" r:id="rId27"/>
    <p:sldId id="339" r:id="rId28"/>
    <p:sldId id="345" r:id="rId29"/>
    <p:sldId id="365" r:id="rId30"/>
    <p:sldId id="366" r:id="rId31"/>
    <p:sldId id="337" r:id="rId32"/>
    <p:sldId id="330" r:id="rId33"/>
    <p:sldId id="280" r:id="rId34"/>
    <p:sldId id="346" r:id="rId35"/>
    <p:sldId id="352" r:id="rId36"/>
    <p:sldId id="363" r:id="rId37"/>
    <p:sldId id="357" r:id="rId38"/>
    <p:sldId id="359" r:id="rId39"/>
    <p:sldId id="347" r:id="rId40"/>
    <p:sldId id="348" r:id="rId41"/>
    <p:sldId id="353" r:id="rId42"/>
    <p:sldId id="355" r:id="rId43"/>
    <p:sldId id="358" r:id="rId44"/>
    <p:sldId id="351" r:id="rId45"/>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A99013-FCE0-49B9-B4A0-9E30EF3626D0}" type="datetimeFigureOut">
              <a:rPr lang="en-US" smtClean="0"/>
              <a:t>18/04/2023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B561DE-251A-4B7D-988F-B9481F03A33C}" type="slidenum">
              <a:rPr lang="en-US" smtClean="0"/>
              <a:t>‹#›</a:t>
            </a:fld>
            <a:endParaRPr lang="en-US"/>
          </a:p>
        </p:txBody>
      </p:sp>
    </p:spTree>
    <p:extLst>
      <p:ext uri="{BB962C8B-B14F-4D97-AF65-F5344CB8AC3E}">
        <p14:creationId xmlns:p14="http://schemas.microsoft.com/office/powerpoint/2010/main" val="3880778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9</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25</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31</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32</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35</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36</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11</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16</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17</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18</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19</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20</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22</a:t>
            </a:fld>
            <a:endParaRPr lang="en-US"/>
          </a:p>
        </p:txBody>
      </p:sp>
    </p:spTree>
    <p:extLst>
      <p:ext uri="{BB962C8B-B14F-4D97-AF65-F5344CB8AC3E}">
        <p14:creationId xmlns:p14="http://schemas.microsoft.com/office/powerpoint/2010/main" val="3391861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B561DE-251A-4B7D-988F-B9481F03A33C}" type="slidenum">
              <a:rPr lang="en-US" smtClean="0"/>
              <a:t>23</a:t>
            </a:fld>
            <a:endParaRPr lang="en-US"/>
          </a:p>
        </p:txBody>
      </p:sp>
    </p:spTree>
    <p:extLst>
      <p:ext uri="{BB962C8B-B14F-4D97-AF65-F5344CB8AC3E}">
        <p14:creationId xmlns:p14="http://schemas.microsoft.com/office/powerpoint/2010/main" val="3391861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D52EE321-EFEA-4B4A-929E-BDB67BC4EBEA}" type="datetimeFigureOut">
              <a:rPr lang="vi-VN" smtClean="0"/>
              <a:t>18/04/2023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4176155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52EE321-EFEA-4B4A-929E-BDB67BC4EBEA}" type="datetimeFigureOut">
              <a:rPr lang="vi-VN" smtClean="0"/>
              <a:t>18/04/2023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206812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52EE321-EFEA-4B4A-929E-BDB67BC4EBEA}" type="datetimeFigureOut">
              <a:rPr lang="vi-VN" smtClean="0"/>
              <a:t>18/04/2023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146385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52EE321-EFEA-4B4A-929E-BDB67BC4EBEA}" type="datetimeFigureOut">
              <a:rPr lang="vi-VN" smtClean="0"/>
              <a:t>18/04/2023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824197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2EE321-EFEA-4B4A-929E-BDB67BC4EBEA}" type="datetimeFigureOut">
              <a:rPr lang="vi-VN" smtClean="0"/>
              <a:t>18/04/2023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3019475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D52EE321-EFEA-4B4A-929E-BDB67BC4EBEA}" type="datetimeFigureOut">
              <a:rPr lang="vi-VN" smtClean="0"/>
              <a:t>18/04/2023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535605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D52EE321-EFEA-4B4A-929E-BDB67BC4EBEA}" type="datetimeFigureOut">
              <a:rPr lang="vi-VN" smtClean="0"/>
              <a:t>18/04/2023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2470620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D52EE321-EFEA-4B4A-929E-BDB67BC4EBEA}" type="datetimeFigureOut">
              <a:rPr lang="vi-VN" smtClean="0"/>
              <a:t>18/04/2023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3133220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2EE321-EFEA-4B4A-929E-BDB67BC4EBEA}" type="datetimeFigureOut">
              <a:rPr lang="vi-VN" smtClean="0"/>
              <a:t>18/04/2023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69862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2EE321-EFEA-4B4A-929E-BDB67BC4EBEA}" type="datetimeFigureOut">
              <a:rPr lang="vi-VN" smtClean="0"/>
              <a:t>18/04/2023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1163943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2EE321-EFEA-4B4A-929E-BDB67BC4EBEA}" type="datetimeFigureOut">
              <a:rPr lang="vi-VN" smtClean="0"/>
              <a:t>18/04/2023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6E607743-5309-4454-AFE6-B2C1FDAFBCB1}" type="slidenum">
              <a:rPr lang="vi-VN" smtClean="0"/>
              <a:t>‹#›</a:t>
            </a:fld>
            <a:endParaRPr lang="vi-VN"/>
          </a:p>
        </p:txBody>
      </p:sp>
    </p:spTree>
    <p:extLst>
      <p:ext uri="{BB962C8B-B14F-4D97-AF65-F5344CB8AC3E}">
        <p14:creationId xmlns:p14="http://schemas.microsoft.com/office/powerpoint/2010/main" val="170824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2EE321-EFEA-4B4A-929E-BDB67BC4EBEA}" type="datetimeFigureOut">
              <a:rPr lang="vi-VN" smtClean="0"/>
              <a:t>18/04/2023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607743-5309-4454-AFE6-B2C1FDAFBCB1}" type="slidenum">
              <a:rPr lang="vi-VN" smtClean="0"/>
              <a:t>‹#›</a:t>
            </a:fld>
            <a:endParaRPr lang="vi-VN"/>
          </a:p>
        </p:txBody>
      </p:sp>
    </p:spTree>
    <p:extLst>
      <p:ext uri="{BB962C8B-B14F-4D97-AF65-F5344CB8AC3E}">
        <p14:creationId xmlns:p14="http://schemas.microsoft.com/office/powerpoint/2010/main" val="744291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8.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9.gi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2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2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2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1.png"/><Relationship Id="rId7" Type="http://schemas.openxmlformats.org/officeDocument/2006/relationships/image" Target="../media/image9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 Id="rId9" Type="http://schemas.openxmlformats.org/officeDocument/2006/relationships/image" Target="../media/image94.jpeg"/></Relationships>
</file>

<file path=ppt/slides/_rels/slide32.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1.png"/><Relationship Id="rId7" Type="http://schemas.openxmlformats.org/officeDocument/2006/relationships/image" Target="../media/image9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 Id="rId9" Type="http://schemas.openxmlformats.org/officeDocument/2006/relationships/image" Target="../media/image100.jpeg"/></Relationships>
</file>

<file path=ppt/slides/_rels/slide33.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2.jpeg"/><Relationship Id="rId7" Type="http://schemas.openxmlformats.org/officeDocument/2006/relationships/image" Target="../media/image106.jpeg"/><Relationship Id="rId2" Type="http://schemas.openxmlformats.org/officeDocument/2006/relationships/image" Target="../media/image101.jp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1.png"/><Relationship Id="rId7" Type="http://schemas.openxmlformats.org/officeDocument/2006/relationships/image" Target="../media/image11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09.jpeg"/><Relationship Id="rId11" Type="http://schemas.openxmlformats.org/officeDocument/2006/relationships/image" Target="../media/image114.jpeg"/><Relationship Id="rId5" Type="http://schemas.openxmlformats.org/officeDocument/2006/relationships/image" Target="../media/image108.jpeg"/><Relationship Id="rId10" Type="http://schemas.openxmlformats.org/officeDocument/2006/relationships/image" Target="../media/image113.jpeg"/><Relationship Id="rId4" Type="http://schemas.openxmlformats.org/officeDocument/2006/relationships/image" Target="../media/image4.jpeg"/><Relationship Id="rId9" Type="http://schemas.openxmlformats.org/officeDocument/2006/relationships/image" Target="../media/image112.jpeg"/></Relationships>
</file>

<file path=ppt/slides/_rels/slide36.xml.rels><?xml version="1.0" encoding="UTF-8" standalone="yes"?>
<Relationships xmlns="http://schemas.openxmlformats.org/package/2006/relationships"><Relationship Id="rId8" Type="http://schemas.openxmlformats.org/officeDocument/2006/relationships/image" Target="../media/image119.jpeg"/><Relationship Id="rId13" Type="http://schemas.openxmlformats.org/officeDocument/2006/relationships/image" Target="../media/image124.jpeg"/><Relationship Id="rId18" Type="http://schemas.openxmlformats.org/officeDocument/2006/relationships/image" Target="../media/image129.jpeg"/><Relationship Id="rId3" Type="http://schemas.openxmlformats.org/officeDocument/2006/relationships/image" Target="../media/image1.png"/><Relationship Id="rId21" Type="http://schemas.openxmlformats.org/officeDocument/2006/relationships/image" Target="../media/image132.png"/><Relationship Id="rId7" Type="http://schemas.openxmlformats.org/officeDocument/2006/relationships/image" Target="../media/image118.jpeg"/><Relationship Id="rId12" Type="http://schemas.openxmlformats.org/officeDocument/2006/relationships/image" Target="../media/image123.jpeg"/><Relationship Id="rId17" Type="http://schemas.openxmlformats.org/officeDocument/2006/relationships/image" Target="../media/image128.jpeg"/><Relationship Id="rId2" Type="http://schemas.openxmlformats.org/officeDocument/2006/relationships/notesSlide" Target="../notesSlides/notesSlide14.xml"/><Relationship Id="rId16" Type="http://schemas.openxmlformats.org/officeDocument/2006/relationships/image" Target="../media/image127.jpeg"/><Relationship Id="rId20"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17.jpeg"/><Relationship Id="rId11" Type="http://schemas.openxmlformats.org/officeDocument/2006/relationships/image" Target="../media/image122.jpeg"/><Relationship Id="rId5" Type="http://schemas.openxmlformats.org/officeDocument/2006/relationships/image" Target="../media/image116.jpeg"/><Relationship Id="rId15" Type="http://schemas.openxmlformats.org/officeDocument/2006/relationships/image" Target="../media/image126.jpeg"/><Relationship Id="rId23" Type="http://schemas.openxmlformats.org/officeDocument/2006/relationships/image" Target="../media/image134.png"/><Relationship Id="rId10" Type="http://schemas.openxmlformats.org/officeDocument/2006/relationships/image" Target="../media/image121.jpeg"/><Relationship Id="rId19" Type="http://schemas.openxmlformats.org/officeDocument/2006/relationships/image" Target="../media/image130.jpeg"/><Relationship Id="rId4" Type="http://schemas.openxmlformats.org/officeDocument/2006/relationships/image" Target="../media/image115.jpeg"/><Relationship Id="rId9" Type="http://schemas.openxmlformats.org/officeDocument/2006/relationships/image" Target="../media/image120.png"/><Relationship Id="rId14" Type="http://schemas.openxmlformats.org/officeDocument/2006/relationships/image" Target="../media/image125.jpeg"/><Relationship Id="rId22" Type="http://schemas.openxmlformats.org/officeDocument/2006/relationships/image" Target="../media/image133.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6.emf"/></Relationships>
</file>

<file path=ppt/slides/_rels/slide41.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Title 3"/>
          <p:cNvSpPr>
            <a:spLocks noChangeArrowheads="1"/>
          </p:cNvSpPr>
          <p:nvPr/>
        </p:nvSpPr>
        <p:spPr bwMode="auto">
          <a:xfrm>
            <a:off x="3048000" y="5800726"/>
            <a:ext cx="60960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800" b="1">
              <a:solidFill>
                <a:srgbClr val="FF0000"/>
              </a:solidFill>
              <a:latin typeface="Times New Roman" pitchFamily="18" charset="0"/>
              <a:cs typeface="Times New Roman" pitchFamily="18" charset="0"/>
            </a:endParaRPr>
          </a:p>
        </p:txBody>
      </p:sp>
      <p:sp>
        <p:nvSpPr>
          <p:cNvPr id="25" name="TextBox 2"/>
          <p:cNvSpPr>
            <a:spLocks noChangeArrowheads="1"/>
          </p:cNvSpPr>
          <p:nvPr/>
        </p:nvSpPr>
        <p:spPr bwMode="auto">
          <a:xfrm>
            <a:off x="101600" y="30778"/>
            <a:ext cx="11480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2800" b="1" dirty="0" smtClean="0">
                <a:solidFill>
                  <a:srgbClr val="FF0000"/>
                </a:solidFill>
                <a:latin typeface="Times New Roman" pitchFamily="18" charset="0"/>
                <a:cs typeface="Times New Roman" pitchFamily="18" charset="0"/>
              </a:rPr>
              <a:t>NHIỆT </a:t>
            </a:r>
            <a:r>
              <a:rPr lang="en-US" sz="2800" b="1" dirty="0">
                <a:solidFill>
                  <a:srgbClr val="FF0000"/>
                </a:solidFill>
                <a:latin typeface="Times New Roman" pitchFamily="18" charset="0"/>
                <a:cs typeface="Times New Roman" pitchFamily="18" charset="0"/>
              </a:rPr>
              <a:t>LIỆT CHÀO MỪNG  QUÝ THẦY </a:t>
            </a:r>
          </a:p>
          <a:p>
            <a:pPr algn="just"/>
            <a:r>
              <a:rPr lang="en-US" sz="2800" b="1" dirty="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                     VỀ </a:t>
            </a:r>
            <a:r>
              <a:rPr lang="en-US" sz="2800" b="1" dirty="0">
                <a:solidFill>
                  <a:srgbClr val="FF0000"/>
                </a:solidFill>
                <a:latin typeface="Times New Roman" pitchFamily="18" charset="0"/>
                <a:cs typeface="Times New Roman" pitchFamily="18" charset="0"/>
              </a:rPr>
              <a:t>DỰ GIỜ  MÔN MĨ THUẬT LỚP </a:t>
            </a:r>
            <a:r>
              <a:rPr lang="en-US" sz="2800" b="1" dirty="0" smtClean="0">
                <a:solidFill>
                  <a:srgbClr val="FF0000"/>
                </a:solidFill>
                <a:latin typeface="Times New Roman" pitchFamily="18" charset="0"/>
                <a:cs typeface="Times New Roman" pitchFamily="18" charset="0"/>
              </a:rPr>
              <a:t>7</a:t>
            </a:r>
            <a:endParaRPr lang="en-US" sz="2800" b="1" dirty="0">
              <a:solidFill>
                <a:srgbClr val="FF0000"/>
              </a:solidFill>
              <a:latin typeface="Times New Roman" pitchFamily="18" charset="0"/>
              <a:cs typeface="Times New Roman" pitchFamily="18" charset="0"/>
            </a:endParaRPr>
          </a:p>
        </p:txBody>
      </p:sp>
      <p:sp>
        <p:nvSpPr>
          <p:cNvPr id="26" name="Title 3"/>
          <p:cNvSpPr>
            <a:spLocks noChangeArrowheads="1"/>
          </p:cNvSpPr>
          <p:nvPr/>
        </p:nvSpPr>
        <p:spPr bwMode="auto">
          <a:xfrm>
            <a:off x="1003300" y="5486399"/>
            <a:ext cx="8140700" cy="129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r>
              <a:rPr lang="en-US" sz="2800" b="1" dirty="0" smtClean="0">
                <a:solidFill>
                  <a:srgbClr val="FF0000"/>
                </a:solidFill>
                <a:latin typeface="Times New Roman" pitchFamily="18" charset="0"/>
                <a:cs typeface="Times New Roman" pitchFamily="18" charset="0"/>
              </a:rPr>
              <a:t> </a:t>
            </a:r>
            <a:endParaRPr lang="en-US" sz="2800" b="1" dirty="0">
              <a:solidFill>
                <a:srgbClr val="FF0000"/>
              </a:solidFill>
              <a:latin typeface="Times New Roman" pitchFamily="18" charset="0"/>
              <a:cs typeface="Times New Roman" pitchFamily="18" charset="0"/>
            </a:endParaRPr>
          </a:p>
          <a:p>
            <a:pPr algn="ctr">
              <a:defRPr/>
            </a:pPr>
            <a:r>
              <a:rPr lang="en-US" sz="2800" b="1" dirty="0" smtClean="0">
                <a:solidFill>
                  <a:schemeClr val="bg1"/>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Trường</a:t>
            </a:r>
            <a:r>
              <a:rPr lang="en-US" sz="2400" b="1" dirty="0"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THCS </a:t>
            </a:r>
            <a:r>
              <a:rPr lang="en-US" sz="2400" b="1" smtClean="0">
                <a:solidFill>
                  <a:srgbClr val="FF0000"/>
                </a:solidFill>
                <a:latin typeface="Times New Roman" pitchFamily="18" charset="0"/>
                <a:cs typeface="Times New Roman" pitchFamily="18" charset="0"/>
              </a:rPr>
              <a:t>Thái Hòa</a:t>
            </a:r>
            <a:endParaRPr lang="en-US" sz="2400" b="1" dirty="0" smtClean="0">
              <a:solidFill>
                <a:srgbClr val="FF0000"/>
              </a:solidFill>
              <a:latin typeface="Times New Roman" pitchFamily="18" charset="0"/>
              <a:cs typeface="Times New Roman" pitchFamily="18" charset="0"/>
            </a:endParaRPr>
          </a:p>
          <a:p>
            <a:pPr algn="ctr">
              <a:defRPr/>
            </a:pPr>
            <a:r>
              <a:rPr lang="en-US" sz="2400" b="1" dirty="0">
                <a:solidFill>
                  <a:srgbClr val="FF0000"/>
                </a:solidFill>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Giáo</a:t>
            </a:r>
            <a:r>
              <a:rPr lang="en-US" sz="2400" b="1" dirty="0" smtClean="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viên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thực</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hiện</a:t>
            </a:r>
            <a:r>
              <a:rPr lang="en-US" sz="2400" b="1">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Trần Văn Tuấn</a:t>
            </a:r>
            <a:endParaRPr lang="en-US" sz="2400" b="1" dirty="0" smtClean="0">
              <a:solidFill>
                <a:srgbClr val="FF0000"/>
              </a:solidFill>
              <a:latin typeface="Times New Roman" pitchFamily="18" charset="0"/>
              <a:cs typeface="Times New Roman" pitchFamily="18" charset="0"/>
            </a:endParaRPr>
          </a:p>
          <a:p>
            <a:pPr algn="ctr">
              <a:defRPr/>
            </a:pPr>
            <a:r>
              <a:rPr lang="en-US" sz="2400" b="1" dirty="0" err="1" smtClean="0">
                <a:solidFill>
                  <a:srgbClr val="FF0000"/>
                </a:solidFill>
                <a:latin typeface="Times New Roman" pitchFamily="18" charset="0"/>
                <a:cs typeface="Times New Roman" pitchFamily="18" charset="0"/>
              </a:rPr>
              <a:t>Năm</a:t>
            </a:r>
            <a:r>
              <a:rPr lang="en-US" sz="2400" b="1" dirty="0" smtClean="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học</a:t>
            </a:r>
            <a:r>
              <a:rPr lang="en-US" sz="2400" b="1" dirty="0">
                <a:solidFill>
                  <a:srgbClr val="FF0000"/>
                </a:solidFill>
                <a:latin typeface="Times New Roman" pitchFamily="18" charset="0"/>
                <a:cs typeface="Times New Roman" pitchFamily="18" charset="0"/>
              </a:rPr>
              <a:t>: 2022 - 2023</a:t>
            </a:r>
          </a:p>
          <a:p>
            <a:pPr algn="ctr">
              <a:defRPr/>
            </a:pPr>
            <a:endParaRPr lang="en-US" sz="2800" b="1" dirty="0">
              <a:solidFill>
                <a:schemeClr val="bg1">
                  <a:lumMod val="75000"/>
                </a:schemeClr>
              </a:solidFill>
              <a:latin typeface="Times New Roman" pitchFamily="18" charset="0"/>
              <a:cs typeface="Times New Roman" pitchFamily="18" charset="0"/>
            </a:endParaRPr>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66" t="25345" r="2166" b="9783"/>
          <a:stretch/>
        </p:blipFill>
        <p:spPr bwMode="auto">
          <a:xfrm>
            <a:off x="2209800" y="984885"/>
            <a:ext cx="7315200" cy="44634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0129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nodePh="1">
                                  <p:stCondLst>
                                    <p:cond delay="0"/>
                                  </p:stCondLst>
                                  <p:endCondLst>
                                    <p:cond evt="begin" delay="0">
                                      <p:tn val="5"/>
                                    </p:cond>
                                  </p:endCondLst>
                                  <p:childTnLst>
                                    <p:animEffect transition="out" filter="randombar(horizontal)">
                                      <p:cBhvr>
                                        <p:cTn id="6" dur="500"/>
                                        <p:tgtEl>
                                          <p:spTgt spid="2052"/>
                                        </p:tgtEl>
                                      </p:cBhvr>
                                    </p:animEffect>
                                    <p:set>
                                      <p:cBhvr>
                                        <p:cTn id="7" dur="1" fill="hold">
                                          <p:stCondLst>
                                            <p:cond delay="499"/>
                                          </p:stCondLst>
                                        </p:cTn>
                                        <p:tgtEl>
                                          <p:spTgt spid="2052"/>
                                        </p:tgtEl>
                                        <p:attrNameLst>
                                          <p:attrName>style.visibility</p:attrName>
                                        </p:attrNameLst>
                                      </p:cBhvr>
                                      <p:to>
                                        <p:strVal val="hidden"/>
                                      </p:to>
                                    </p:set>
                                  </p:childTnLst>
                                </p:cTn>
                              </p:par>
                              <p:par>
                                <p:cTn id="8" presetID="14" presetClass="exit" presetSubtype="10" fill="hold" grpId="0" nodeType="withEffect">
                                  <p:stCondLst>
                                    <p:cond delay="0"/>
                                  </p:stCondLst>
                                  <p:childTnLst>
                                    <p:animEffect transition="out" filter="randombar(horizontal)">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par>
                                <p:cTn id="11" presetID="14" presetClass="exit" presetSubtype="10" fill="hold" grpId="0" nodeType="withEffect">
                                  <p:stCondLst>
                                    <p:cond delay="0"/>
                                  </p:stCondLst>
                                  <p:childTnLst>
                                    <p:animEffect transition="out" filter="randombar(horizontal)">
                                      <p:cBhvr>
                                        <p:cTn id="12" dur="500"/>
                                        <p:tgtEl>
                                          <p:spTgt spid="26"/>
                                        </p:tgtEl>
                                      </p:cBhvr>
                                    </p:animEffect>
                                    <p:set>
                                      <p:cBhvr>
                                        <p:cTn id="13" dur="1" fill="hold">
                                          <p:stCondLst>
                                            <p:cond delay="499"/>
                                          </p:stCondLst>
                                        </p:cTn>
                                        <p:tgtEl>
                                          <p:spTgt spid="26"/>
                                        </p:tgtEl>
                                        <p:attrNameLst>
                                          <p:attrName>style.visibility</p:attrName>
                                        </p:attrNameLst>
                                      </p:cBhvr>
                                      <p:to>
                                        <p:strVal val="hidden"/>
                                      </p:to>
                                    </p:set>
                                  </p:childTnLst>
                                </p:cTn>
                              </p:par>
                              <p:par>
                                <p:cTn id="14" presetID="14" presetClass="exit" presetSubtype="10" fill="hold" nodeType="withEffect">
                                  <p:stCondLst>
                                    <p:cond delay="0"/>
                                  </p:stCondLst>
                                  <p:childTnLst>
                                    <p:animEffect transition="out" filter="randombar(horizontal)">
                                      <p:cBhvr>
                                        <p:cTn id="15" dur="500"/>
                                        <p:tgtEl>
                                          <p:spTgt spid="7"/>
                                        </p:tgtEl>
                                      </p:cBhvr>
                                    </p:animEffect>
                                    <p:set>
                                      <p:cBhvr>
                                        <p:cTn id="1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5" grpId="0"/>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33400" y="1307842"/>
            <a:ext cx="11201400" cy="5016758"/>
          </a:xfrm>
          <a:prstGeom prst="rect">
            <a:avLst/>
          </a:prstGeom>
        </p:spPr>
        <p:txBody>
          <a:bodyPr wrap="square">
            <a:spAutoFit/>
          </a:bodyPr>
          <a:lstStyle/>
          <a:p>
            <a:pPr algn="just"/>
            <a:r>
              <a:rPr lang="en-US" sz="3200" b="1" dirty="0" smtClean="0">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Ngôi</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có</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dạng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hình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khối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hộp</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dạng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hình</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vuông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hình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chữ</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nhật</a:t>
            </a:r>
            <a:r>
              <a:rPr lang="en-US" sz="3200" b="1" dirty="0">
                <a:solidFill>
                  <a:schemeClr val="accent4">
                    <a:lumMod val="50000"/>
                  </a:schemeClr>
                </a:solidFill>
                <a:latin typeface="Times New Roman" panose="02020603050405020304" pitchFamily="18" charset="0"/>
                <a:cs typeface="Times New Roman" panose="02020603050405020304" pitchFamily="18" charset="0"/>
              </a:rPr>
              <a:t>…)</a:t>
            </a:r>
          </a:p>
          <a:p>
            <a:pPr algn="just"/>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Các</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bộ</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phận</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chính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của</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ngôi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vách</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mái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cửa</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chính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cửa</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phụ</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mái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hiên</a:t>
            </a:r>
            <a:r>
              <a:rPr lang="en-US" sz="3200" b="1" dirty="0">
                <a:solidFill>
                  <a:schemeClr val="accent4">
                    <a:lumMod val="50000"/>
                  </a:schemeClr>
                </a:solidFill>
                <a:latin typeface="Times New Roman" panose="02020603050405020304" pitchFamily="18" charset="0"/>
                <a:cs typeface="Times New Roman" panose="02020603050405020304" pitchFamily="18" charset="0"/>
              </a:rPr>
              <a:t>, ban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công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cột</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sàn</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a:t>
            </a:r>
            <a:endParaRPr lang="en-US" sz="3200" b="1" dirty="0">
              <a:solidFill>
                <a:schemeClr val="accent4">
                  <a:lumMod val="50000"/>
                </a:schemeClr>
              </a:solidFill>
              <a:latin typeface="Times New Roman" panose="02020603050405020304" pitchFamily="18" charset="0"/>
              <a:cs typeface="Times New Roman" panose="02020603050405020304" pitchFamily="18" charset="0"/>
            </a:endParaRPr>
          </a:p>
          <a:p>
            <a:pPr algn="just"/>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Hướng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có</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ánh</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sáng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mảng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nhạt</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hướng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không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có</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ánh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sáng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mảng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đậm</a:t>
            </a:r>
            <a:endParaRPr lang="en-US" sz="3200" b="1" dirty="0">
              <a:solidFill>
                <a:schemeClr val="accent4">
                  <a:lumMod val="50000"/>
                </a:schemeClr>
              </a:solidFill>
              <a:latin typeface="Times New Roman" panose="02020603050405020304" pitchFamily="18" charset="0"/>
              <a:cs typeface="Times New Roman" panose="02020603050405020304" pitchFamily="18" charset="0"/>
            </a:endParaRPr>
          </a:p>
          <a:p>
            <a:pPr algn="just"/>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Ngôi</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cây</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cối</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cảnh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vật</a:t>
            </a:r>
            <a:r>
              <a:rPr lang="en-US" sz="3200" b="1" dirty="0">
                <a:solidFill>
                  <a:schemeClr val="accent4">
                    <a:lumMod val="50000"/>
                  </a:schemeClr>
                </a:solidFill>
                <a:latin typeface="Times New Roman" panose="02020603050405020304" pitchFamily="18" charset="0"/>
                <a:cs typeface="Times New Roman" panose="02020603050405020304" pitchFamily="18" charset="0"/>
              </a:rPr>
              <a:t> ở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gần</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có</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tỉ</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lệ</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lớn</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màu</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đậm</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cao</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hơn</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a:solidFill>
                  <a:schemeClr val="accent4">
                    <a:lumMod val="50000"/>
                  </a:schemeClr>
                </a:solidFill>
                <a:latin typeface="Times New Roman" panose="02020603050405020304" pitchFamily="18" charset="0"/>
                <a:cs typeface="Times New Roman" panose="02020603050405020304" pitchFamily="18" charset="0"/>
              </a:rPr>
              <a:t>ở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xa</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tỉ</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lệ</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nhỏ</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màu</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nhạt</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và</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thấp</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hơn</a:t>
            </a:r>
            <a:r>
              <a:rPr lang="en-US" sz="3200" b="1" dirty="0">
                <a:solidFill>
                  <a:schemeClr val="accent4">
                    <a:lumMod val="50000"/>
                  </a:schemeClr>
                </a:solidFill>
                <a:latin typeface="Times New Roman" panose="02020603050405020304" pitchFamily="18" charset="0"/>
                <a:cs typeface="Times New Roman" panose="02020603050405020304" pitchFamily="18" charset="0"/>
              </a:rPr>
              <a:t>.</a:t>
            </a:r>
          </a:p>
          <a:p>
            <a:pPr algn="just"/>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Khung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cảnh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xung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quanh</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ngôi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nhà</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có</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con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đường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cây</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cối</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50000"/>
                  </a:schemeClr>
                </a:solidFill>
                <a:latin typeface="Times New Roman" panose="02020603050405020304" pitchFamily="18" charset="0"/>
                <a:cs typeface="Times New Roman" panose="02020603050405020304" pitchFamily="18" charset="0"/>
              </a:rPr>
              <a:t>sông</a:t>
            </a:r>
            <a:r>
              <a:rPr lang="en-US" sz="3200" b="1" dirty="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nước</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cánh</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đồng</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lúa</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đồ</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 </a:t>
            </a:r>
            <a:r>
              <a:rPr lang="en-US" sz="3200" b="1" dirty="0" err="1" smtClean="0">
                <a:solidFill>
                  <a:schemeClr val="accent4">
                    <a:lumMod val="50000"/>
                  </a:schemeClr>
                </a:solidFill>
                <a:latin typeface="Times New Roman" panose="02020603050405020304" pitchFamily="18" charset="0"/>
                <a:cs typeface="Times New Roman" panose="02020603050405020304" pitchFamily="18" charset="0"/>
              </a:rPr>
              <a:t>vật</a:t>
            </a:r>
            <a:r>
              <a:rPr lang="en-US" sz="3200" b="1" dirty="0" smtClean="0">
                <a:solidFill>
                  <a:schemeClr val="accent4">
                    <a:lumMod val="50000"/>
                  </a:schemeClr>
                </a:solidFill>
                <a:latin typeface="Times New Roman" panose="02020603050405020304" pitchFamily="18" charset="0"/>
                <a:cs typeface="Times New Roman" panose="02020603050405020304" pitchFamily="18" charset="0"/>
              </a:rPr>
              <a:t>…</a:t>
            </a:r>
            <a:endParaRPr lang="vi-VN" sz="3200" b="1"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7" name="Rectangle 1"/>
          <p:cNvSpPr>
            <a:spLocks noChangeArrowheads="1"/>
          </p:cNvSpPr>
          <p:nvPr/>
        </p:nvSpPr>
        <p:spPr bwMode="auto">
          <a:xfrm>
            <a:off x="1258047" y="206514"/>
            <a:ext cx="95623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000" b="1" u="sng" dirty="0" smtClean="0">
                <a:solidFill>
                  <a:srgbClr val="FF0000"/>
                </a:solidFill>
                <a:latin typeface="Times New Roman" pitchFamily="18" charset="0"/>
                <a:cs typeface="Times New Roman" pitchFamily="18" charset="0"/>
              </a:rPr>
              <a:t>NỘI DUNG THẢO LUẬN</a:t>
            </a: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649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77" y="10358"/>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title"/>
          </p:nvPr>
        </p:nvSpPr>
        <p:spPr>
          <a:xfrm>
            <a:off x="857623" y="60068"/>
            <a:ext cx="10363200" cy="707886"/>
          </a:xfrm>
          <a:prstGeom prst="rect">
            <a:avLst/>
          </a:prstGeom>
          <a:noFill/>
        </p:spPr>
        <p:txBody>
          <a:bodyPr wrap="square" lIns="91440" tIns="45720" rIns="91440" bIns="45720">
            <a:spAutoFit/>
          </a:bodyPr>
          <a:lstStyle/>
          <a:p>
            <a:pPr algn="ctr"/>
            <a:r>
              <a:rPr lang="en-US" sz="4000" b="1"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1</a:t>
            </a:r>
            <a:r>
              <a:rPr lang="en-US" sz="4000" b="1"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Khám</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phá</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ngôi</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nhà</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trong</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tự</a:t>
            </a:r>
            <a:r>
              <a:rPr lang="en-US" sz="4000" b="1" u="sng"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4000" b="1" u="sng"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nhiên</a:t>
            </a:r>
            <a:endParaRPr lang="en-US" sz="4000" b="1" u="sng"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endParaRPr>
          </a:p>
        </p:txBody>
      </p:sp>
      <p:sp>
        <p:nvSpPr>
          <p:cNvPr id="8" name="Title 1"/>
          <p:cNvSpPr txBox="1">
            <a:spLocks/>
          </p:cNvSpPr>
          <p:nvPr/>
        </p:nvSpPr>
        <p:spPr>
          <a:xfrm>
            <a:off x="32238" y="3124200"/>
            <a:ext cx="5574323"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Thân</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có</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dạng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hình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khối</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hộp</a:t>
            </a:r>
            <a:r>
              <a:rPr lang="en-US" sz="2800" b="1" dirty="0">
                <a:solidFill>
                  <a:srgbClr val="0070C0"/>
                </a:solidFill>
                <a:latin typeface="Times New Roman" pitchFamily="18" charset="0"/>
                <a:cs typeface="Times New Roman" pitchFamily="18" charset="0"/>
              </a:rPr>
              <a:t>.</a:t>
            </a:r>
            <a:endParaRPr lang="vi-VN" sz="2800" b="1" dirty="0">
              <a:solidFill>
                <a:srgbClr val="0070C0"/>
              </a:solidFill>
              <a:latin typeface="Times New Roman" pitchFamily="18" charset="0"/>
              <a:cs typeface="Times New Roman" pitchFamily="18" charset="0"/>
            </a:endParaRPr>
          </a:p>
        </p:txBody>
      </p:sp>
      <p:sp>
        <p:nvSpPr>
          <p:cNvPr id="10" name="Title 1"/>
          <p:cNvSpPr txBox="1">
            <a:spLocks/>
          </p:cNvSpPr>
          <p:nvPr/>
        </p:nvSpPr>
        <p:spPr>
          <a:xfrm>
            <a:off x="126999" y="609600"/>
            <a:ext cx="11684001"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800" b="1" dirty="0">
                <a:solidFill>
                  <a:srgbClr val="7030A0"/>
                </a:solidFill>
                <a:latin typeface="Times New Roman" pitchFamily="18" charset="0"/>
                <a:cs typeface="Times New Roman" pitchFamily="18" charset="0"/>
              </a:rPr>
              <a:t>*</a:t>
            </a:r>
            <a:r>
              <a:rPr lang="en-US" sz="2800" b="1" dirty="0" smtClean="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Cấu</a:t>
            </a:r>
            <a:r>
              <a:rPr lang="en-US" sz="2800" b="1" dirty="0" smtClean="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trúc</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ngôi</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nhà</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gồm</a:t>
            </a:r>
            <a:r>
              <a:rPr lang="en-US" sz="2800" b="1" dirty="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mái</a:t>
            </a:r>
            <a:r>
              <a:rPr lang="en-US" sz="2800" b="1" dirty="0" smtClean="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nhà</a:t>
            </a:r>
            <a:r>
              <a:rPr lang="en-US" sz="2800" b="1" dirty="0" smtClean="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thân</a:t>
            </a:r>
            <a:r>
              <a:rPr lang="en-US" sz="2800" b="1" dirty="0" smtClean="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nhà</a:t>
            </a:r>
            <a:r>
              <a:rPr lang="en-US" sz="2800" b="1" dirty="0" smtClean="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vách</a:t>
            </a:r>
            <a:r>
              <a:rPr lang="en-US" sz="2800" b="1" dirty="0" smtClean="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cửa</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ra</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vào</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và</a:t>
            </a:r>
            <a:r>
              <a:rPr lang="en-US" sz="2800" b="1" dirty="0">
                <a:solidFill>
                  <a:srgbClr val="7030A0"/>
                </a:solidFill>
                <a:latin typeface="Times New Roman" pitchFamily="18" charset="0"/>
                <a:cs typeface="Times New Roman" pitchFamily="18" charset="0"/>
              </a:rPr>
              <a:t> </a:t>
            </a:r>
            <a:r>
              <a:rPr lang="en-US" sz="2800" b="1" dirty="0" err="1">
                <a:solidFill>
                  <a:srgbClr val="7030A0"/>
                </a:solidFill>
                <a:latin typeface="Times New Roman" pitchFamily="18" charset="0"/>
                <a:cs typeface="Times New Roman" pitchFamily="18" charset="0"/>
              </a:rPr>
              <a:t>cửa</a:t>
            </a:r>
            <a:r>
              <a:rPr lang="en-US" sz="2800" b="1" dirty="0">
                <a:solidFill>
                  <a:srgbClr val="7030A0"/>
                </a:solidFill>
                <a:latin typeface="Times New Roman" pitchFamily="18" charset="0"/>
                <a:cs typeface="Times New Roman" pitchFamily="18" charset="0"/>
              </a:rPr>
              <a:t> </a:t>
            </a:r>
            <a:r>
              <a:rPr lang="en-US" sz="2800" b="1" dirty="0" err="1" smtClean="0">
                <a:solidFill>
                  <a:srgbClr val="7030A0"/>
                </a:solidFill>
                <a:latin typeface="Times New Roman" pitchFamily="18" charset="0"/>
                <a:cs typeface="Times New Roman" pitchFamily="18" charset="0"/>
              </a:rPr>
              <a:t>sổ</a:t>
            </a:r>
            <a:r>
              <a:rPr lang="en-US" sz="2800" b="1" dirty="0" smtClean="0">
                <a:solidFill>
                  <a:srgbClr val="7030A0"/>
                </a:solidFill>
                <a:latin typeface="Times New Roman" pitchFamily="18" charset="0"/>
                <a:cs typeface="Times New Roman" pitchFamily="18" charset="0"/>
              </a:rPr>
              <a:t>…</a:t>
            </a:r>
            <a:endParaRPr lang="vi-VN" sz="2800" b="1" dirty="0">
              <a:solidFill>
                <a:srgbClr val="7030A0"/>
              </a:solidFill>
              <a:latin typeface="Times New Roman" pitchFamily="18" charset="0"/>
              <a:cs typeface="Times New Roman" pitchFamily="18" charset="0"/>
            </a:endParaRPr>
          </a:p>
        </p:txBody>
      </p:sp>
      <p:sp>
        <p:nvSpPr>
          <p:cNvPr id="11" name="Title 1"/>
          <p:cNvSpPr txBox="1">
            <a:spLocks/>
          </p:cNvSpPr>
          <p:nvPr/>
        </p:nvSpPr>
        <p:spPr>
          <a:xfrm>
            <a:off x="32238" y="2176879"/>
            <a:ext cx="4920762" cy="533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Mái</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nhà</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có</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dạng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hình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thang</a:t>
            </a:r>
            <a:r>
              <a:rPr lang="en-US" sz="2800" b="1" dirty="0">
                <a:solidFill>
                  <a:srgbClr val="0070C0"/>
                </a:solidFill>
                <a:latin typeface="Times New Roman" pitchFamily="18" charset="0"/>
                <a:cs typeface="Times New Roman" pitchFamily="18" charset="0"/>
              </a:rPr>
              <a:t>.</a:t>
            </a:r>
            <a:endParaRPr lang="vi-VN" sz="2800" b="1" dirty="0">
              <a:solidFill>
                <a:srgbClr val="0070C0"/>
              </a:solidFill>
              <a:latin typeface="Times New Roman" pitchFamily="18" charset="0"/>
              <a:cs typeface="Times New Roman" pitchFamily="18" charset="0"/>
            </a:endParaRPr>
          </a:p>
        </p:txBody>
      </p:sp>
      <p:sp>
        <p:nvSpPr>
          <p:cNvPr id="13" name="Title 1"/>
          <p:cNvSpPr txBox="1">
            <a:spLocks/>
          </p:cNvSpPr>
          <p:nvPr/>
        </p:nvSpPr>
        <p:spPr>
          <a:xfrm>
            <a:off x="152400" y="3936154"/>
            <a:ext cx="5334000" cy="74464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Cửa</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chính</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dạng</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hình</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chữ</a:t>
            </a:r>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nhật</a:t>
            </a:r>
            <a:r>
              <a:rPr lang="en-US" sz="2800" b="1" dirty="0">
                <a:solidFill>
                  <a:srgbClr val="0070C0"/>
                </a:solidFill>
                <a:latin typeface="Times New Roman" pitchFamily="18" charset="0"/>
                <a:cs typeface="Times New Roman" pitchFamily="18" charset="0"/>
              </a:rPr>
              <a:t>.</a:t>
            </a:r>
            <a:r>
              <a:rPr lang="en-US" sz="2800" b="1" dirty="0" smtClean="0">
                <a:solidFill>
                  <a:srgbClr val="0070C0"/>
                </a:solidFill>
                <a:latin typeface="Times New Roman" pitchFamily="18" charset="0"/>
                <a:cs typeface="Times New Roman" pitchFamily="18" charset="0"/>
              </a:rPr>
              <a:t> </a:t>
            </a:r>
            <a:endParaRPr lang="vi-VN" sz="2800" b="1" dirty="0">
              <a:solidFill>
                <a:srgbClr val="0070C0"/>
              </a:solidFill>
              <a:latin typeface="Times New Roman" pitchFamily="18" charset="0"/>
              <a:cs typeface="Times New Roman" pitchFamily="18" charset="0"/>
            </a:endParaRPr>
          </a:p>
        </p:txBody>
      </p:sp>
      <p:pic>
        <p:nvPicPr>
          <p:cNvPr id="18434" name="Picture 2" descr="Nhà Cấp 4 400 Triệu Đẹp Khiến Người Nhìn Mê Mẩ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1639993"/>
            <a:ext cx="4495801" cy="4305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20" name="Straight Arrow Connector 19"/>
          <p:cNvCxnSpPr/>
          <p:nvPr/>
        </p:nvCxnSpPr>
        <p:spPr>
          <a:xfrm>
            <a:off x="5032290" y="2590800"/>
            <a:ext cx="4416510" cy="8485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486400" y="3657600"/>
            <a:ext cx="2209800" cy="762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334000" y="4419600"/>
            <a:ext cx="4640580" cy="4119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52400" y="4953000"/>
            <a:ext cx="5715000" cy="954107"/>
          </a:xfrm>
          <a:prstGeom prst="rect">
            <a:avLst/>
          </a:prstGeom>
        </p:spPr>
        <p:txBody>
          <a:bodyPr wrap="square">
            <a:spAutoFit/>
          </a:bodyPr>
          <a:lstStyle/>
          <a:p>
            <a:pPr algn="just"/>
            <a:r>
              <a:rPr lang="en-US" sz="2800" b="1" dirty="0" smtClean="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Cửa</a:t>
            </a:r>
            <a:r>
              <a:rPr lang="en-US" sz="2800" b="1" dirty="0" smtClean="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sổ</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có</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dạng</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hình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vuông</a:t>
            </a:r>
            <a:r>
              <a:rPr lang="en-US" sz="2800" b="1" dirty="0">
                <a:solidFill>
                  <a:srgbClr val="0070C0"/>
                </a:solidFill>
                <a:latin typeface="Times New Roman" pitchFamily="18" charset="0"/>
                <a:cs typeface="Times New Roman" pitchFamily="18" charset="0"/>
              </a:rPr>
              <a:t> </a:t>
            </a:r>
            <a:r>
              <a:rPr lang="en-US" sz="2800" b="1" dirty="0" err="1" smtClean="0">
                <a:solidFill>
                  <a:srgbClr val="0070C0"/>
                </a:solidFill>
                <a:latin typeface="Times New Roman" pitchFamily="18" charset="0"/>
                <a:cs typeface="Times New Roman" pitchFamily="18" charset="0"/>
              </a:rPr>
              <a:t>hoặc</a:t>
            </a:r>
            <a:r>
              <a:rPr lang="en-US" sz="2800" b="1" dirty="0" smtClean="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hình</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chữ</a:t>
            </a:r>
            <a:r>
              <a:rPr lang="en-US" sz="2800" b="1" dirty="0">
                <a:solidFill>
                  <a:srgbClr val="0070C0"/>
                </a:solidFill>
                <a:latin typeface="Times New Roman" pitchFamily="18" charset="0"/>
                <a:cs typeface="Times New Roman" pitchFamily="18" charset="0"/>
              </a:rPr>
              <a:t> </a:t>
            </a:r>
            <a:r>
              <a:rPr lang="en-US" sz="2800" b="1" dirty="0" err="1">
                <a:solidFill>
                  <a:srgbClr val="0070C0"/>
                </a:solidFill>
                <a:latin typeface="Times New Roman" pitchFamily="18" charset="0"/>
                <a:cs typeface="Times New Roman" pitchFamily="18" charset="0"/>
              </a:rPr>
              <a:t>nhật</a:t>
            </a:r>
            <a:endParaRPr lang="vi-VN" sz="2800" b="1" dirty="0">
              <a:solidFill>
                <a:srgbClr val="0070C0"/>
              </a:solidFill>
              <a:latin typeface="Times New Roman" pitchFamily="18" charset="0"/>
              <a:cs typeface="Times New Roman" pitchFamily="18" charset="0"/>
            </a:endParaRPr>
          </a:p>
        </p:txBody>
      </p:sp>
      <p:cxnSp>
        <p:nvCxnSpPr>
          <p:cNvPr id="29" name="Straight Arrow Connector 28"/>
          <p:cNvCxnSpPr/>
          <p:nvPr/>
        </p:nvCxnSpPr>
        <p:spPr>
          <a:xfrm flipV="1">
            <a:off x="6039223" y="4877281"/>
            <a:ext cx="4781177" cy="47332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172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8434"/>
                                        </p:tgtEl>
                                        <p:attrNameLst>
                                          <p:attrName>style.visibility</p:attrName>
                                        </p:attrNameLst>
                                      </p:cBhvr>
                                      <p:to>
                                        <p:strVal val="visible"/>
                                      </p:to>
                                    </p:set>
                                    <p:animEffect transition="in" filter="wipe(down)">
                                      <p:cBhvr>
                                        <p:cTn id="10" dur="500"/>
                                        <p:tgtEl>
                                          <p:spTgt spid="184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par>
                                <p:cTn id="19" presetID="6" presetClass="entr" presetSubtype="16"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circle(in)">
                                      <p:cBhvr>
                                        <p:cTn id="21" dur="20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par>
                                <p:cTn id="27" presetID="6" presetClass="entr" presetSubtype="16"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circle(in)">
                                      <p:cBhvr>
                                        <p:cTn id="29" dur="20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par>
                                <p:cTn id="35" presetID="6"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circle(in)">
                                      <p:cBhvr>
                                        <p:cTn id="42" dur="2000"/>
                                        <p:tgtEl>
                                          <p:spTgt spid="23"/>
                                        </p:tgtEl>
                                      </p:cBhvr>
                                    </p:animEffect>
                                  </p:childTnLst>
                                </p:cTn>
                              </p:par>
                              <p:par>
                                <p:cTn id="43" presetID="6" presetClass="entr" presetSubtype="16"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circle(in)">
                                      <p:cBhvr>
                                        <p:cTn id="4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3"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658600" cy="639762"/>
          </a:xfrm>
        </p:spPr>
        <p:txBody>
          <a:bodyPr>
            <a:normAutofit/>
          </a:bodyPr>
          <a:lstStyle/>
          <a:p>
            <a:r>
              <a:rPr lang="en-US" sz="3000" b="1" dirty="0" smtClean="0">
                <a:solidFill>
                  <a:srgbClr val="FF0000"/>
                </a:solidFill>
                <a:latin typeface="Times New Roman" pitchFamily="18" charset="0"/>
                <a:cs typeface="Times New Roman" pitchFamily="18" charset="0"/>
              </a:rPr>
              <a:t>ĐẶC ĐIỂM CƠ BẢN CỦA NGÔI NHÀ Ở MỘT SỐ VÙNG MIỀN</a:t>
            </a:r>
            <a:endParaRPr lang="vi-VN" sz="3000" b="1" dirty="0">
              <a:solidFill>
                <a:srgbClr val="FF0000"/>
              </a:solidFill>
              <a:latin typeface="Times New Roman" pitchFamily="18" charset="0"/>
              <a:cs typeface="Times New Roman" pitchFamily="18" charset="0"/>
            </a:endParaRPr>
          </a:p>
        </p:txBody>
      </p:sp>
      <p:sp>
        <p:nvSpPr>
          <p:cNvPr id="5" name="Title 1"/>
          <p:cNvSpPr txBox="1">
            <a:spLocks/>
          </p:cNvSpPr>
          <p:nvPr/>
        </p:nvSpPr>
        <p:spPr>
          <a:xfrm>
            <a:off x="5791200" y="1120792"/>
            <a:ext cx="5943600" cy="20034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Nhà</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cao</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tầng</a:t>
            </a:r>
            <a:r>
              <a:rPr lang="en-US" sz="3200" b="1" dirty="0">
                <a:solidFill>
                  <a:srgbClr val="002060"/>
                </a:solidFill>
                <a:latin typeface="Times New Roman" pitchFamily="18" charset="0"/>
                <a:cs typeface="Times New Roman" pitchFamily="18" charset="0"/>
              </a:rPr>
              <a:t> ở </a:t>
            </a:r>
            <a:r>
              <a:rPr lang="en-US" sz="3200" b="1" dirty="0" err="1">
                <a:solidFill>
                  <a:srgbClr val="002060"/>
                </a:solidFill>
                <a:latin typeface="Times New Roman" pitchFamily="18" charset="0"/>
                <a:cs typeface="Times New Roman" pitchFamily="18" charset="0"/>
              </a:rPr>
              <a:t>thành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phố</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thường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dạng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khối</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hộp</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nóc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nhà</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bằng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có</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ngói</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xây</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liền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kề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nhiều</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màu</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sắc</a:t>
            </a:r>
            <a:r>
              <a:rPr lang="en-US" sz="3200" b="1" dirty="0" smtClean="0">
                <a:solidFill>
                  <a:srgbClr val="002060"/>
                </a:solidFill>
                <a:latin typeface="Times New Roman" pitchFamily="18" charset="0"/>
                <a:cs typeface="Times New Roman" pitchFamily="18" charset="0"/>
              </a:rPr>
              <a:t>.</a:t>
            </a:r>
          </a:p>
          <a:p>
            <a:pPr algn="just"/>
            <a:endParaRPr lang="vi-VN" sz="3200" b="1" dirty="0">
              <a:solidFill>
                <a:srgbClr val="002060"/>
              </a:solidFill>
              <a:latin typeface="Times New Roman" pitchFamily="18" charset="0"/>
              <a:cs typeface="Times New Roman" pitchFamily="18" charset="0"/>
            </a:endParaRPr>
          </a:p>
        </p:txBody>
      </p:sp>
      <p:sp>
        <p:nvSpPr>
          <p:cNvPr id="9" name="Title 1"/>
          <p:cNvSpPr txBox="1">
            <a:spLocks/>
          </p:cNvSpPr>
          <p:nvPr/>
        </p:nvSpPr>
        <p:spPr>
          <a:xfrm>
            <a:off x="5791200" y="4010799"/>
            <a:ext cx="5943600" cy="269480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Nhà</a:t>
            </a:r>
            <a:r>
              <a:rPr lang="en-US" sz="3600" b="1" dirty="0">
                <a:solidFill>
                  <a:srgbClr val="002060"/>
                </a:solidFill>
                <a:latin typeface="Times New Roman" pitchFamily="18" charset="0"/>
                <a:cs typeface="Times New Roman" pitchFamily="18" charset="0"/>
              </a:rPr>
              <a:t> ở </a:t>
            </a:r>
            <a:r>
              <a:rPr lang="en-US" sz="3600" b="1" dirty="0" err="1">
                <a:solidFill>
                  <a:srgbClr val="002060"/>
                </a:solidFill>
                <a:latin typeface="Times New Roman" pitchFamily="18" charset="0"/>
                <a:cs typeface="Times New Roman" pitchFamily="18" charset="0"/>
              </a:rPr>
              <a:t>nông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thôn</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thường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thấp</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nhiều</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gian</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nhỏ</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hai</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mái</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phẳng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hình</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thang</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che</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hai</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bên</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lợp</a:t>
            </a:r>
            <a:r>
              <a:rPr lang="en-US" sz="3600" b="1" dirty="0">
                <a:solidFill>
                  <a:srgbClr val="002060"/>
                </a:solidFill>
                <a:latin typeface="Times New Roman" pitchFamily="18" charset="0"/>
                <a:cs typeface="Times New Roman" pitchFamily="18" charset="0"/>
              </a:rPr>
              <a:t> </a:t>
            </a:r>
            <a:r>
              <a:rPr lang="en-US" sz="3600" b="1" dirty="0" err="1" smtClean="0">
                <a:solidFill>
                  <a:srgbClr val="002060"/>
                </a:solidFill>
                <a:latin typeface="Times New Roman" pitchFamily="18" charset="0"/>
                <a:cs typeface="Times New Roman" pitchFamily="18" charset="0"/>
              </a:rPr>
              <a:t>ngói</a:t>
            </a:r>
            <a:r>
              <a:rPr lang="en-US" sz="3600" b="1" dirty="0" smtClean="0">
                <a:solidFill>
                  <a:srgbClr val="002060"/>
                </a:solidFill>
                <a:latin typeface="Times New Roman" pitchFamily="18" charset="0"/>
                <a:cs typeface="Times New Roman" pitchFamily="18" charset="0"/>
              </a:rPr>
              <a:t>, </a:t>
            </a:r>
            <a:r>
              <a:rPr lang="en-US" sz="3600" b="1" dirty="0" err="1" smtClean="0">
                <a:solidFill>
                  <a:srgbClr val="002060"/>
                </a:solidFill>
                <a:latin typeface="Times New Roman" pitchFamily="18" charset="0"/>
                <a:cs typeface="Times New Roman" pitchFamily="18" charset="0"/>
              </a:rPr>
              <a:t>lá</a:t>
            </a:r>
            <a:r>
              <a:rPr lang="en-US" sz="3600" b="1" dirty="0" smtClean="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hoặc</a:t>
            </a:r>
            <a:r>
              <a:rPr lang="en-US" sz="3600" b="1" dirty="0">
                <a:solidFill>
                  <a:srgbClr val="002060"/>
                </a:solidFill>
                <a:latin typeface="Times New Roman" pitchFamily="18" charset="0"/>
                <a:cs typeface="Times New Roman" pitchFamily="18" charset="0"/>
              </a:rPr>
              <a:t> </a:t>
            </a:r>
            <a:r>
              <a:rPr lang="en-US" sz="3600" b="1" dirty="0" err="1">
                <a:solidFill>
                  <a:srgbClr val="002060"/>
                </a:solidFill>
                <a:latin typeface="Times New Roman" pitchFamily="18" charset="0"/>
                <a:cs typeface="Times New Roman" pitchFamily="18" charset="0"/>
              </a:rPr>
              <a:t>rơm</a:t>
            </a:r>
            <a:r>
              <a:rPr lang="en-US" sz="3600" b="1" dirty="0">
                <a:solidFill>
                  <a:srgbClr val="002060"/>
                </a:solidFill>
                <a:latin typeface="Times New Roman" pitchFamily="18" charset="0"/>
                <a:cs typeface="Times New Roman" pitchFamily="18" charset="0"/>
              </a:rPr>
              <a:t>, </a:t>
            </a:r>
            <a:r>
              <a:rPr lang="en-US" sz="3600" b="1" dirty="0" err="1" smtClean="0">
                <a:solidFill>
                  <a:srgbClr val="002060"/>
                </a:solidFill>
                <a:latin typeface="Times New Roman" pitchFamily="18" charset="0"/>
                <a:cs typeface="Times New Roman" pitchFamily="18" charset="0"/>
              </a:rPr>
              <a:t>rạ</a:t>
            </a:r>
            <a:r>
              <a:rPr lang="en-US" sz="3600" b="1" dirty="0" smtClean="0">
                <a:solidFill>
                  <a:srgbClr val="002060"/>
                </a:solidFill>
                <a:latin typeface="Times New Roman" pitchFamily="18" charset="0"/>
                <a:cs typeface="Times New Roman" pitchFamily="18" charset="0"/>
              </a:rPr>
              <a:t>, </a:t>
            </a:r>
            <a:r>
              <a:rPr lang="en-US" sz="3600" b="1" dirty="0" err="1" smtClean="0">
                <a:solidFill>
                  <a:srgbClr val="002060"/>
                </a:solidFill>
                <a:latin typeface="Times New Roman" pitchFamily="18" charset="0"/>
                <a:cs typeface="Times New Roman" pitchFamily="18" charset="0"/>
              </a:rPr>
              <a:t>gỗ</a:t>
            </a:r>
            <a:r>
              <a:rPr lang="en-US" sz="3600" b="1" dirty="0" smtClean="0">
                <a:solidFill>
                  <a:srgbClr val="002060"/>
                </a:solidFill>
                <a:latin typeface="Times New Roman" pitchFamily="18" charset="0"/>
                <a:cs typeface="Times New Roman" pitchFamily="18" charset="0"/>
              </a:rPr>
              <a:t>….</a:t>
            </a:r>
            <a:endParaRPr lang="vi-VN" sz="3600" b="1" dirty="0">
              <a:solidFill>
                <a:srgbClr val="002060"/>
              </a:solidFill>
              <a:latin typeface="Times New Roman" pitchFamily="18" charset="0"/>
              <a:cs typeface="Times New Roman" pitchFamily="18" charset="0"/>
            </a:endParaRPr>
          </a:p>
        </p:txBody>
      </p:sp>
      <p:pic>
        <p:nvPicPr>
          <p:cNvPr id="12" name="Picture 16" descr="Hà Nội: Nhà ở riêng lẻ được xác định cao không quá 6 tầ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20792"/>
            <a:ext cx="4343400" cy="2232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6628" name="Picture 4" descr="Không gian nhà ở vùng nông thôn ĐBSCL xư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255532"/>
            <a:ext cx="434340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228600" y="619780"/>
            <a:ext cx="4450257" cy="523220"/>
          </a:xfrm>
          <a:prstGeom prst="rect">
            <a:avLst/>
          </a:prstGeom>
        </p:spPr>
        <p:txBody>
          <a:bodyPr wrap="none">
            <a:spAutoFit/>
          </a:bodyPr>
          <a:lstStyle/>
          <a:p>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Nhà</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cao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tầng</a:t>
            </a:r>
            <a:r>
              <a:rPr lang="en-US" sz="2800" b="1" dirty="0">
                <a:latin typeface="Times New Roman" pitchFamily="18" charset="0"/>
                <a:cs typeface="Times New Roman" pitchFamily="18" charset="0"/>
              </a:rPr>
              <a:t> ở </a:t>
            </a:r>
            <a:r>
              <a:rPr lang="en-US" sz="2800" b="1" dirty="0" err="1">
                <a:latin typeface="Times New Roman" pitchFamily="18" charset="0"/>
                <a:cs typeface="Times New Roman" pitchFamily="18" charset="0"/>
              </a:rPr>
              <a:t>thành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phố</a:t>
            </a:r>
            <a:r>
              <a:rPr lang="en-US" sz="2800" b="1" dirty="0">
                <a:latin typeface="Times New Roman" pitchFamily="18" charset="0"/>
                <a:cs typeface="Times New Roman" pitchFamily="18" charset="0"/>
              </a:rPr>
              <a:t> </a:t>
            </a:r>
            <a:endParaRPr lang="en-US" sz="2800" dirty="0"/>
          </a:p>
        </p:txBody>
      </p:sp>
      <p:sp>
        <p:nvSpPr>
          <p:cNvPr id="4" name="Rectangle 3"/>
          <p:cNvSpPr/>
          <p:nvPr/>
        </p:nvSpPr>
        <p:spPr>
          <a:xfrm>
            <a:off x="331410" y="3733800"/>
            <a:ext cx="3151825" cy="553998"/>
          </a:xfrm>
          <a:prstGeom prst="rect">
            <a:avLst/>
          </a:prstGeom>
        </p:spPr>
        <p:txBody>
          <a:bodyPr wrap="none">
            <a:spAutoFit/>
          </a:bodyPr>
          <a:lstStyle/>
          <a:p>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Nhà</a:t>
            </a:r>
            <a:r>
              <a:rPr lang="en-US" sz="3000" b="1" dirty="0" smtClean="0">
                <a:latin typeface="Times New Roman" pitchFamily="18" charset="0"/>
                <a:cs typeface="Times New Roman" pitchFamily="18" charset="0"/>
              </a:rPr>
              <a:t> </a:t>
            </a:r>
            <a:r>
              <a:rPr lang="en-US" sz="3000" b="1" dirty="0">
                <a:latin typeface="Times New Roman" pitchFamily="18" charset="0"/>
                <a:cs typeface="Times New Roman" pitchFamily="18" charset="0"/>
              </a:rPr>
              <a:t>ở </a:t>
            </a:r>
            <a:r>
              <a:rPr lang="en-US" sz="3000" b="1" dirty="0" err="1">
                <a:latin typeface="Times New Roman" pitchFamily="18" charset="0"/>
                <a:cs typeface="Times New Roman" pitchFamily="18" charset="0"/>
              </a:rPr>
              <a:t>nông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thôn</a:t>
            </a:r>
            <a:endParaRPr lang="en-US" sz="3000" dirty="0"/>
          </a:p>
        </p:txBody>
      </p:sp>
    </p:spTree>
    <p:extLst>
      <p:ext uri="{BB962C8B-B14F-4D97-AF65-F5344CB8AC3E}">
        <p14:creationId xmlns:p14="http://schemas.microsoft.com/office/powerpoint/2010/main" val="234578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par>
                                <p:cTn id="29" presetID="31" presetClass="entr" presetSubtype="0" fill="hold" nodeType="withEffect">
                                  <p:stCondLst>
                                    <p:cond delay="0"/>
                                  </p:stCondLst>
                                  <p:childTnLst>
                                    <p:set>
                                      <p:cBhvr>
                                        <p:cTn id="30" dur="1" fill="hold">
                                          <p:stCondLst>
                                            <p:cond delay="0"/>
                                          </p:stCondLst>
                                        </p:cTn>
                                        <p:tgtEl>
                                          <p:spTgt spid="26628"/>
                                        </p:tgtEl>
                                        <p:attrNameLst>
                                          <p:attrName>style.visibility</p:attrName>
                                        </p:attrNameLst>
                                      </p:cBhvr>
                                      <p:to>
                                        <p:strVal val="visible"/>
                                      </p:to>
                                    </p:set>
                                    <p:anim calcmode="lin" valueType="num">
                                      <p:cBhvr>
                                        <p:cTn id="31" dur="1000" fill="hold"/>
                                        <p:tgtEl>
                                          <p:spTgt spid="26628"/>
                                        </p:tgtEl>
                                        <p:attrNameLst>
                                          <p:attrName>ppt_w</p:attrName>
                                        </p:attrNameLst>
                                      </p:cBhvr>
                                      <p:tavLst>
                                        <p:tav tm="0">
                                          <p:val>
                                            <p:fltVal val="0"/>
                                          </p:val>
                                        </p:tav>
                                        <p:tav tm="100000">
                                          <p:val>
                                            <p:strVal val="#ppt_w"/>
                                          </p:val>
                                        </p:tav>
                                      </p:tavLst>
                                    </p:anim>
                                    <p:anim calcmode="lin" valueType="num">
                                      <p:cBhvr>
                                        <p:cTn id="32" dur="1000" fill="hold"/>
                                        <p:tgtEl>
                                          <p:spTgt spid="26628"/>
                                        </p:tgtEl>
                                        <p:attrNameLst>
                                          <p:attrName>ppt_h</p:attrName>
                                        </p:attrNameLst>
                                      </p:cBhvr>
                                      <p:tavLst>
                                        <p:tav tm="0">
                                          <p:val>
                                            <p:fltVal val="0"/>
                                          </p:val>
                                        </p:tav>
                                        <p:tav tm="100000">
                                          <p:val>
                                            <p:strVal val="#ppt_h"/>
                                          </p:val>
                                        </p:tav>
                                      </p:tavLst>
                                    </p:anim>
                                    <p:anim calcmode="lin" valueType="num">
                                      <p:cBhvr>
                                        <p:cTn id="33" dur="1000" fill="hold"/>
                                        <p:tgtEl>
                                          <p:spTgt spid="26628"/>
                                        </p:tgtEl>
                                        <p:attrNameLst>
                                          <p:attrName>style.rotation</p:attrName>
                                        </p:attrNameLst>
                                      </p:cBhvr>
                                      <p:tavLst>
                                        <p:tav tm="0">
                                          <p:val>
                                            <p:fltVal val="90"/>
                                          </p:val>
                                        </p:tav>
                                        <p:tav tm="100000">
                                          <p:val>
                                            <p:fltVal val="0"/>
                                          </p:val>
                                        </p:tav>
                                      </p:tavLst>
                                    </p:anim>
                                    <p:animEffect transition="in" filter="fade">
                                      <p:cBhvr>
                                        <p:cTn id="34" dur="1000"/>
                                        <p:tgtEl>
                                          <p:spTgt spid="26628"/>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randombar(horizontal)">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2" descr="Cà Mau một mũi đất ấn tượ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9" y="696818"/>
            <a:ext cx="4648201" cy="2884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46" descr="Đặc sắc nhà “cao cẳng” ở đất Mũi Cà Mau | Báo Dân trí"/>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1881" y="696818"/>
            <a:ext cx="4780519" cy="2884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Rectangle 1"/>
          <p:cNvSpPr>
            <a:spLocks noChangeArrowheads="1"/>
          </p:cNvSpPr>
          <p:nvPr/>
        </p:nvSpPr>
        <p:spPr bwMode="auto">
          <a:xfrm>
            <a:off x="533400" y="3705523"/>
            <a:ext cx="11201401"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Ngôi</a:t>
            </a:r>
            <a:r>
              <a:rPr lang="en-US" sz="40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n</a:t>
            </a:r>
            <a:r>
              <a:rPr lang="en-US" sz="3600" b="1" dirty="0" err="1" smtClean="0">
                <a:latin typeface="Times New Roman" pitchFamily="18" charset="0"/>
                <a:cs typeface="Times New Roman" pitchFamily="18" charset="0"/>
              </a:rPr>
              <a:t>hà</a:t>
            </a:r>
            <a:r>
              <a:rPr lang="en-US" sz="36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là</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nơi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cư</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trú</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của</a:t>
            </a:r>
            <a:r>
              <a:rPr lang="en-US" sz="3600" b="1" dirty="0">
                <a:latin typeface="Times New Roman" pitchFamily="18" charset="0"/>
                <a:cs typeface="Times New Roman" pitchFamily="18" charset="0"/>
              </a:rPr>
              <a:t> con </a:t>
            </a:r>
            <a:r>
              <a:rPr lang="en-US" sz="3600" b="1" dirty="0" err="1">
                <a:latin typeface="Times New Roman" pitchFamily="18" charset="0"/>
                <a:cs typeface="Times New Roman" pitchFamily="18" charset="0"/>
              </a:rPr>
              <a:t>người</a:t>
            </a:r>
            <a:r>
              <a:rPr lang="en-US" sz="3600" dirty="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Ngôi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nhà</a:t>
            </a:r>
            <a:r>
              <a:rPr lang="en-US" sz="3600" b="1" dirty="0" smtClean="0">
                <a:latin typeface="Times New Roman" pitchFamily="18" charset="0"/>
                <a:cs typeface="Times New Roman" pitchFamily="18" charset="0"/>
              </a:rPr>
              <a:t> </a:t>
            </a:r>
            <a:r>
              <a:rPr lang="en-US" sz="3600" b="1" dirty="0" err="1">
                <a:latin typeface="Times New Roman" pitchFamily="18" charset="0"/>
                <a:cs typeface="Times New Roman" pitchFamily="18" charset="0"/>
              </a:rPr>
              <a:t>thể</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hiện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nét</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văn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hóa</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đại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diện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cho</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mỗi</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vùng</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miền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trên</a:t>
            </a:r>
            <a:r>
              <a:rPr lang="en-US" sz="3600" b="1" dirty="0">
                <a:latin typeface="Times New Roman" pitchFamily="18" charset="0"/>
                <a:cs typeface="Times New Roman" pitchFamily="18" charset="0"/>
              </a:rPr>
              <a:t> </a:t>
            </a:r>
            <a:r>
              <a:rPr lang="en-US" sz="3600" b="1" dirty="0" err="1">
                <a:latin typeface="Times New Roman" pitchFamily="18" charset="0"/>
                <a:cs typeface="Times New Roman" pitchFamily="18" charset="0"/>
              </a:rPr>
              <a:t>đất</a:t>
            </a:r>
            <a:r>
              <a:rPr lang="en-US" sz="3600" b="1" dirty="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nước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Mỗi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vùng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miền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mỗi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khu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vực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sẽ</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có</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những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hình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thức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xây</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dựng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nhà</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với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kiểu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dáng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khác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nhau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để</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phù</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hợp</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với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tài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chính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kinh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tế</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điều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kiện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gia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đình</a:t>
            </a:r>
            <a:r>
              <a:rPr lang="en-US" sz="3600" b="1" dirty="0" smtClean="0">
                <a:latin typeface="Times New Roman" pitchFamily="18" charset="0"/>
                <a:cs typeface="Times New Roman" pitchFamily="18" charset="0"/>
              </a:rPr>
              <a:t>.</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5527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92"/>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4914" y="1219200"/>
            <a:ext cx="3423685" cy="2357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433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2859" t="15096" r="32133" b="8185"/>
          <a:stretch/>
        </p:blipFill>
        <p:spPr bwMode="auto">
          <a:xfrm>
            <a:off x="533400" y="1178000"/>
            <a:ext cx="3200401" cy="240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6" name="Picture 2" descr="Không có mô tả."/>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19600" y="4101352"/>
            <a:ext cx="3428999" cy="230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4" descr="Không có mô tả."/>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401" y="4101352"/>
            <a:ext cx="3200400" cy="230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340" name="Picture 4"/>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544" t="30009" r="1225" b="31568"/>
          <a:stretch/>
        </p:blipFill>
        <p:spPr bwMode="auto">
          <a:xfrm>
            <a:off x="8534398" y="1177486"/>
            <a:ext cx="3200401" cy="23917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 name="Picture 2" descr="Không có mô tả."/>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34398" y="4101352"/>
            <a:ext cx="3200402" cy="2306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533401" y="-5492"/>
            <a:ext cx="10896600" cy="919892"/>
          </a:xfrm>
        </p:spPr>
        <p:txBody>
          <a:bodyPr>
            <a:normAutofit/>
          </a:bodyPr>
          <a:lstStyle/>
          <a:p>
            <a:r>
              <a:rPr lang="en-US" sz="3200" b="1" dirty="0" smtClean="0">
                <a:ln w="12700" cmpd="sng">
                  <a:solidFill>
                    <a:schemeClr val="accent4"/>
                  </a:solidFill>
                  <a:prstDash val="solid"/>
                </a:ln>
                <a:solidFill>
                  <a:srgbClr val="FF0000"/>
                </a:solidFill>
                <a:latin typeface="Times New Roman" pitchFamily="18" charset="0"/>
                <a:cs typeface="Times New Roman" pitchFamily="18" charset="0"/>
              </a:rPr>
              <a:t>TRANH VẼ KÍ HỌA NGÔI NHÀ TRONG THỰC TẾ</a:t>
            </a:r>
            <a:endParaRPr lang="en-US"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649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339"/>
                                        </p:tgtEl>
                                        <p:attrNameLst>
                                          <p:attrName>style.visibility</p:attrName>
                                        </p:attrNameLst>
                                      </p:cBhvr>
                                      <p:to>
                                        <p:strVal val="visible"/>
                                      </p:to>
                                    </p:set>
                                    <p:animEffect transition="in" filter="fade">
                                      <p:cBhvr>
                                        <p:cTn id="14" dur="1000"/>
                                        <p:tgtEl>
                                          <p:spTgt spid="14339"/>
                                        </p:tgtEl>
                                      </p:cBhvr>
                                    </p:animEffect>
                                    <p:anim calcmode="lin" valueType="num">
                                      <p:cBhvr>
                                        <p:cTn id="15" dur="1000" fill="hold"/>
                                        <p:tgtEl>
                                          <p:spTgt spid="14339"/>
                                        </p:tgtEl>
                                        <p:attrNameLst>
                                          <p:attrName>ppt_x</p:attrName>
                                        </p:attrNameLst>
                                      </p:cBhvr>
                                      <p:tavLst>
                                        <p:tav tm="0">
                                          <p:val>
                                            <p:strVal val="#ppt_x"/>
                                          </p:val>
                                        </p:tav>
                                        <p:tav tm="100000">
                                          <p:val>
                                            <p:strVal val="#ppt_x"/>
                                          </p:val>
                                        </p:tav>
                                      </p:tavLst>
                                    </p:anim>
                                    <p:anim calcmode="lin" valueType="num">
                                      <p:cBhvr>
                                        <p:cTn id="16" dur="1000" fill="hold"/>
                                        <p:tgtEl>
                                          <p:spTgt spid="1433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338"/>
                                        </p:tgtEl>
                                        <p:attrNameLst>
                                          <p:attrName>style.visibility</p:attrName>
                                        </p:attrNameLst>
                                      </p:cBhvr>
                                      <p:to>
                                        <p:strVal val="visible"/>
                                      </p:to>
                                    </p:set>
                                    <p:anim calcmode="lin" valueType="num">
                                      <p:cBhvr>
                                        <p:cTn id="26" dur="500" fill="hold"/>
                                        <p:tgtEl>
                                          <p:spTgt spid="14338"/>
                                        </p:tgtEl>
                                        <p:attrNameLst>
                                          <p:attrName>ppt_w</p:attrName>
                                        </p:attrNameLst>
                                      </p:cBhvr>
                                      <p:tavLst>
                                        <p:tav tm="0">
                                          <p:val>
                                            <p:fltVal val="0"/>
                                          </p:val>
                                        </p:tav>
                                        <p:tav tm="100000">
                                          <p:val>
                                            <p:strVal val="#ppt_w"/>
                                          </p:val>
                                        </p:tav>
                                      </p:tavLst>
                                    </p:anim>
                                    <p:anim calcmode="lin" valueType="num">
                                      <p:cBhvr>
                                        <p:cTn id="27" dur="500" fill="hold"/>
                                        <p:tgtEl>
                                          <p:spTgt spid="14338"/>
                                        </p:tgtEl>
                                        <p:attrNameLst>
                                          <p:attrName>ppt_h</p:attrName>
                                        </p:attrNameLst>
                                      </p:cBhvr>
                                      <p:tavLst>
                                        <p:tav tm="0">
                                          <p:val>
                                            <p:fltVal val="0"/>
                                          </p:val>
                                        </p:tav>
                                        <p:tav tm="100000">
                                          <p:val>
                                            <p:strVal val="#ppt_h"/>
                                          </p:val>
                                        </p:tav>
                                      </p:tavLst>
                                    </p:anim>
                                    <p:animEffect transition="in" filter="fade">
                                      <p:cBhvr>
                                        <p:cTn id="28" dur="500"/>
                                        <p:tgtEl>
                                          <p:spTgt spid="14338"/>
                                        </p:tgtEl>
                                      </p:cBhvr>
                                    </p:animEffect>
                                  </p:childTnLst>
                                </p:cTn>
                              </p:par>
                              <p:par>
                                <p:cTn id="29" presetID="53" presetClass="entr" presetSubtype="16"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4340"/>
                                        </p:tgtEl>
                                        <p:attrNameLst>
                                          <p:attrName>style.visibility</p:attrName>
                                        </p:attrNameLst>
                                      </p:cBhvr>
                                      <p:to>
                                        <p:strVal val="visible"/>
                                      </p:to>
                                    </p:set>
                                    <p:animEffect transition="in" filter="barn(inVertical)">
                                      <p:cBhvr>
                                        <p:cTn id="38" dur="500"/>
                                        <p:tgtEl>
                                          <p:spTgt spid="14340"/>
                                        </p:tgtEl>
                                      </p:cBhvr>
                                    </p:animEffect>
                                  </p:childTnLst>
                                </p:cTn>
                              </p:par>
                              <p:par>
                                <p:cTn id="39" presetID="16" presetClass="entr" presetSubtype="21"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590800" y="-381000"/>
            <a:ext cx="6363842" cy="990601"/>
          </a:xfrm>
        </p:spPr>
        <p:txBody>
          <a:bodyPr>
            <a:normAutofit fontScale="90000"/>
          </a:bodyPr>
          <a:lstStyle/>
          <a:p>
            <a: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r>
            <a:b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r>
              <a:rPr lang="en-US" b="1" dirty="0" smtClean="0">
                <a:ln w="12700" cmpd="sng">
                  <a:solidFill>
                    <a:schemeClr val="accent4"/>
                  </a:solidFill>
                  <a:prstDash val="solid"/>
                </a:ln>
                <a:solidFill>
                  <a:srgbClr val="FF0000"/>
                </a:solidFill>
                <a:latin typeface="Times New Roman" pitchFamily="18" charset="0"/>
                <a:cs typeface="Times New Roman" pitchFamily="18" charset="0"/>
              </a:rPr>
              <a:t>TRANH VẼ PHÁC THẢO </a:t>
            </a:r>
            <a:endParaRPr lang="en-US" dirty="0">
              <a:solidFill>
                <a:srgbClr val="FF0000"/>
              </a:solidFill>
              <a:latin typeface="Times New Roman" pitchFamily="18" charset="0"/>
              <a:cs typeface="Times New Roman" pitchFamily="18" charset="0"/>
            </a:endParaRPr>
          </a:p>
        </p:txBody>
      </p:sp>
      <p:pic>
        <p:nvPicPr>
          <p:cNvPr id="6"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43" r="1863"/>
          <a:stretch/>
        </p:blipFill>
        <p:spPr bwMode="auto">
          <a:xfrm>
            <a:off x="990600" y="971152"/>
            <a:ext cx="4009913" cy="23816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 name="Picture 6" descr="Không có mô tả."/>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971152"/>
            <a:ext cx="4038600" cy="23816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4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3927712"/>
            <a:ext cx="4097406" cy="2381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741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8956" y="3889613"/>
            <a:ext cx="4114800" cy="2457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328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17411"/>
                                        </p:tgtEl>
                                        <p:attrNameLst>
                                          <p:attrName>style.visibility</p:attrName>
                                        </p:attrNameLst>
                                      </p:cBhvr>
                                      <p:to>
                                        <p:strVal val="visible"/>
                                      </p:to>
                                    </p:set>
                                    <p:anim calcmode="lin" valueType="num">
                                      <p:cBhvr>
                                        <p:cTn id="22" dur="500" fill="hold"/>
                                        <p:tgtEl>
                                          <p:spTgt spid="17411"/>
                                        </p:tgtEl>
                                        <p:attrNameLst>
                                          <p:attrName>ppt_w</p:attrName>
                                        </p:attrNameLst>
                                      </p:cBhvr>
                                      <p:tavLst>
                                        <p:tav tm="0">
                                          <p:val>
                                            <p:fltVal val="0"/>
                                          </p:val>
                                        </p:tav>
                                        <p:tav tm="100000">
                                          <p:val>
                                            <p:strVal val="#ppt_w"/>
                                          </p:val>
                                        </p:tav>
                                      </p:tavLst>
                                    </p:anim>
                                    <p:anim calcmode="lin" valueType="num">
                                      <p:cBhvr>
                                        <p:cTn id="23" dur="500" fill="hold"/>
                                        <p:tgtEl>
                                          <p:spTgt spid="17411"/>
                                        </p:tgtEl>
                                        <p:attrNameLst>
                                          <p:attrName>ppt_h</p:attrName>
                                        </p:attrNameLst>
                                      </p:cBhvr>
                                      <p:tavLst>
                                        <p:tav tm="0">
                                          <p:val>
                                            <p:fltVal val="0"/>
                                          </p:val>
                                        </p:tav>
                                        <p:tav tm="100000">
                                          <p:val>
                                            <p:strVal val="#ppt_h"/>
                                          </p:val>
                                        </p:tav>
                                      </p:tavLst>
                                    </p:anim>
                                    <p:animEffect transition="in" filter="fade">
                                      <p:cBhvr>
                                        <p:cTn id="24" dur="500"/>
                                        <p:tgtEl>
                                          <p:spTgt spid="17411"/>
                                        </p:tgtEl>
                                      </p:cBhvr>
                                    </p:animEffect>
                                  </p:childTnLst>
                                </p:cTn>
                              </p:par>
                              <p:par>
                                <p:cTn id="25" presetID="53" presetClass="entr" presetSubtype="16" fill="hold" nodeType="withEffect">
                                  <p:stCondLst>
                                    <p:cond delay="0"/>
                                  </p:stCondLst>
                                  <p:childTnLst>
                                    <p:set>
                                      <p:cBhvr>
                                        <p:cTn id="26" dur="1" fill="hold">
                                          <p:stCondLst>
                                            <p:cond delay="0"/>
                                          </p:stCondLst>
                                        </p:cTn>
                                        <p:tgtEl>
                                          <p:spTgt spid="17410"/>
                                        </p:tgtEl>
                                        <p:attrNameLst>
                                          <p:attrName>style.visibility</p:attrName>
                                        </p:attrNameLst>
                                      </p:cBhvr>
                                      <p:to>
                                        <p:strVal val="visible"/>
                                      </p:to>
                                    </p:set>
                                    <p:anim calcmode="lin" valueType="num">
                                      <p:cBhvr>
                                        <p:cTn id="27" dur="500" fill="hold"/>
                                        <p:tgtEl>
                                          <p:spTgt spid="17410"/>
                                        </p:tgtEl>
                                        <p:attrNameLst>
                                          <p:attrName>ppt_w</p:attrName>
                                        </p:attrNameLst>
                                      </p:cBhvr>
                                      <p:tavLst>
                                        <p:tav tm="0">
                                          <p:val>
                                            <p:fltVal val="0"/>
                                          </p:val>
                                        </p:tav>
                                        <p:tav tm="100000">
                                          <p:val>
                                            <p:strVal val="#ppt_w"/>
                                          </p:val>
                                        </p:tav>
                                      </p:tavLst>
                                    </p:anim>
                                    <p:anim calcmode="lin" valueType="num">
                                      <p:cBhvr>
                                        <p:cTn id="28" dur="500" fill="hold"/>
                                        <p:tgtEl>
                                          <p:spTgt spid="17410"/>
                                        </p:tgtEl>
                                        <p:attrNameLst>
                                          <p:attrName>ppt_h</p:attrName>
                                        </p:attrNameLst>
                                      </p:cBhvr>
                                      <p:tavLst>
                                        <p:tav tm="0">
                                          <p:val>
                                            <p:fltVal val="0"/>
                                          </p:val>
                                        </p:tav>
                                        <p:tav tm="100000">
                                          <p:val>
                                            <p:strVal val="#ppt_h"/>
                                          </p:val>
                                        </p:tav>
                                      </p:tavLst>
                                    </p:anim>
                                    <p:animEffect transition="in" filter="fade">
                                      <p:cBhvr>
                                        <p:cTn id="29"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144959"/>
            <a:ext cx="956235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u="sng" dirty="0" smtClean="0">
                <a:solidFill>
                  <a:srgbClr val="FF0000"/>
                </a:solidFill>
                <a:latin typeface="Times New Roman" pitchFamily="18" charset="0"/>
                <a:cs typeface="Times New Roman" pitchFamily="18" charset="0"/>
              </a:rPr>
              <a:t>TRANH VẼ NGÔI NHÀ</a:t>
            </a:r>
            <a:endParaRPr lang="en-US" sz="4400" b="1" dirty="0">
              <a:solidFill>
                <a:srgbClr val="FF0000"/>
              </a:solidFill>
              <a:latin typeface="Times New Roman" pitchFamily="18" charset="0"/>
              <a:cs typeface="Times New Roman" pitchFamily="18" charset="0"/>
            </a:endParaRPr>
          </a:p>
        </p:txBody>
      </p:sp>
      <p:pic>
        <p:nvPicPr>
          <p:cNvPr id="5" name="Picture 2" descr="Không có mô tả."/>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0" y="1447800"/>
            <a:ext cx="7239000" cy="4953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04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144959"/>
            <a:ext cx="956235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dirty="0" smtClean="0">
                <a:solidFill>
                  <a:srgbClr val="FF0000"/>
                </a:solidFill>
                <a:latin typeface="Times New Roman" pitchFamily="18" charset="0"/>
                <a:cs typeface="Times New Roman" pitchFamily="18" charset="0"/>
              </a:rPr>
              <a:t>2. </a:t>
            </a:r>
            <a:r>
              <a:rPr lang="en-US" sz="4400" b="1" u="sng" dirty="0" err="1" smtClean="0">
                <a:solidFill>
                  <a:srgbClr val="FF0000"/>
                </a:solidFill>
                <a:latin typeface="Times New Roman" pitchFamily="18" charset="0"/>
                <a:cs typeface="Times New Roman" pitchFamily="18" charset="0"/>
              </a:rPr>
              <a:t>Cách</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vẽ</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ngôi</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nhà</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có</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hình</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khối</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và</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cảnh</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vật</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xung</a:t>
            </a:r>
            <a:r>
              <a:rPr lang="en-US" sz="4400" b="1" u="sng" dirty="0" smtClean="0">
                <a:solidFill>
                  <a:srgbClr val="FF0000"/>
                </a:solidFill>
                <a:latin typeface="Times New Roman" pitchFamily="18" charset="0"/>
                <a:cs typeface="Times New Roman" pitchFamily="18" charset="0"/>
              </a:rPr>
              <a:t> </a:t>
            </a:r>
            <a:r>
              <a:rPr lang="en-US" sz="4400" b="1" u="sng" dirty="0" err="1" smtClean="0">
                <a:solidFill>
                  <a:srgbClr val="FF0000"/>
                </a:solidFill>
                <a:latin typeface="Times New Roman" pitchFamily="18" charset="0"/>
                <a:cs typeface="Times New Roman" pitchFamily="18" charset="0"/>
              </a:rPr>
              <a:t>quanh</a:t>
            </a:r>
            <a:endParaRPr lang="en-US" sz="4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13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609600" y="76200"/>
            <a:ext cx="10744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200" b="1" u="sng" dirty="0" smtClean="0">
                <a:solidFill>
                  <a:srgbClr val="FF0000"/>
                </a:solidFill>
                <a:latin typeface="Times New Roman" pitchFamily="18" charset="0"/>
                <a:cs typeface="Times New Roman" pitchFamily="18" charset="0"/>
              </a:rPr>
              <a:t>CÁC BƯỚC TIẾN HÀNH VẼ TRANH  NGÔI NHÀ</a:t>
            </a:r>
            <a:endParaRPr lang="en-US" sz="3200" b="1" dirty="0">
              <a:solidFill>
                <a:srgbClr val="FF0000"/>
              </a:solidFill>
              <a:latin typeface="Times New Roman" pitchFamily="18" charset="0"/>
              <a:cs typeface="Times New Roman" pitchFamily="18" charset="0"/>
            </a:endParaRPr>
          </a:p>
        </p:txBody>
      </p:sp>
      <p:pic>
        <p:nvPicPr>
          <p:cNvPr id="6" name="Picture 5"/>
          <p:cNvPicPr>
            <a:picLocks noChangeAspect="1"/>
          </p:cNvPicPr>
          <p:nvPr/>
        </p:nvPicPr>
        <p:blipFill rotWithShape="1">
          <a:blip r:embed="rId4">
            <a:grayscl/>
            <a:lum bright="-40000" contrast="40000"/>
          </a:blip>
          <a:srcRect l="8181" t="5028" r="4242"/>
          <a:stretch/>
        </p:blipFill>
        <p:spPr>
          <a:xfrm>
            <a:off x="1339696" y="914400"/>
            <a:ext cx="3614754" cy="19857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rotWithShape="1">
          <a:blip r:embed="rId5"/>
          <a:srcRect l="8708" t="5278" r="2540"/>
          <a:stretch/>
        </p:blipFill>
        <p:spPr>
          <a:xfrm>
            <a:off x="6876984" y="914400"/>
            <a:ext cx="3714816"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rotWithShape="1">
          <a:blip r:embed="rId6"/>
          <a:srcRect l="8181" t="4950" b="4912"/>
          <a:stretch/>
        </p:blipFill>
        <p:spPr>
          <a:xfrm>
            <a:off x="1295400" y="3962400"/>
            <a:ext cx="3656336"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rotWithShape="1">
          <a:blip r:embed="rId7"/>
          <a:srcRect l="8708" t="4950" r="2540" b="4912"/>
          <a:stretch/>
        </p:blipFill>
        <p:spPr>
          <a:xfrm>
            <a:off x="6876984" y="3962400"/>
            <a:ext cx="3714817"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itle 1"/>
          <p:cNvSpPr txBox="1">
            <a:spLocks/>
          </p:cNvSpPr>
          <p:nvPr/>
        </p:nvSpPr>
        <p:spPr>
          <a:xfrm>
            <a:off x="7543800" y="2914259"/>
            <a:ext cx="2723793" cy="80521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rgbClr val="0070C0"/>
                </a:solidFill>
                <a:latin typeface="Times New Roman" pitchFamily="18" charset="0"/>
                <a:cs typeface="Times New Roman" pitchFamily="18" charset="0"/>
              </a:rPr>
              <a:t>2. </a:t>
            </a:r>
            <a:r>
              <a:rPr lang="en-US" sz="2000" b="1" dirty="0" err="1" smtClean="0">
                <a:solidFill>
                  <a:srgbClr val="0070C0"/>
                </a:solidFill>
                <a:latin typeface="Times New Roman" pitchFamily="18" charset="0"/>
                <a:cs typeface="Times New Roman" pitchFamily="18" charset="0"/>
              </a:rPr>
              <a:t>Vẽ</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hình</a:t>
            </a:r>
            <a:r>
              <a:rPr lang="en-US" sz="2000" b="1" dirty="0" smtClean="0">
                <a:solidFill>
                  <a:srgbClr val="0070C0"/>
                </a:solidFill>
                <a:latin typeface="Times New Roman" pitchFamily="18" charset="0"/>
                <a:cs typeface="Times New Roman" pitchFamily="18" charset="0"/>
              </a:rPr>
              <a:t> chi </a:t>
            </a:r>
            <a:r>
              <a:rPr lang="en-US" sz="2000" b="1" dirty="0" err="1" smtClean="0">
                <a:solidFill>
                  <a:srgbClr val="0070C0"/>
                </a:solidFill>
                <a:latin typeface="Times New Roman" pitchFamily="18" charset="0"/>
                <a:cs typeface="Times New Roman" pitchFamily="18" charset="0"/>
              </a:rPr>
              <a:t>tiết</a:t>
            </a:r>
            <a:endParaRPr lang="vi-VN" sz="2000" b="1" dirty="0">
              <a:solidFill>
                <a:srgbClr val="0070C0"/>
              </a:solidFill>
              <a:latin typeface="Times New Roman" pitchFamily="18" charset="0"/>
              <a:cs typeface="Times New Roman" pitchFamily="18" charset="0"/>
            </a:endParaRPr>
          </a:p>
        </p:txBody>
      </p:sp>
      <p:sp>
        <p:nvSpPr>
          <p:cNvPr id="12" name="Title 1"/>
          <p:cNvSpPr txBox="1">
            <a:spLocks/>
          </p:cNvSpPr>
          <p:nvPr/>
        </p:nvSpPr>
        <p:spPr>
          <a:xfrm>
            <a:off x="7543800" y="6060573"/>
            <a:ext cx="2514601" cy="72122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rgbClr val="0070C0"/>
                </a:solidFill>
                <a:latin typeface="Times New Roman" pitchFamily="18" charset="0"/>
                <a:cs typeface="Times New Roman" pitchFamily="18" charset="0"/>
              </a:rPr>
              <a:t>4. </a:t>
            </a:r>
            <a:r>
              <a:rPr lang="en-US" sz="2000" b="1" dirty="0" err="1" smtClean="0">
                <a:solidFill>
                  <a:srgbClr val="0070C0"/>
                </a:solidFill>
                <a:latin typeface="Times New Roman" pitchFamily="18" charset="0"/>
                <a:cs typeface="Times New Roman" pitchFamily="18" charset="0"/>
              </a:rPr>
              <a:t>Vẽ</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màu</a:t>
            </a:r>
            <a:r>
              <a:rPr lang="en-US" sz="2000" b="1" dirty="0" smtClean="0">
                <a:solidFill>
                  <a:srgbClr val="0070C0"/>
                </a:solidFill>
                <a:latin typeface="Times New Roman" pitchFamily="18" charset="0"/>
                <a:cs typeface="Times New Roman" pitchFamily="18" charset="0"/>
              </a:rPr>
              <a:t> chi </a:t>
            </a:r>
            <a:r>
              <a:rPr lang="en-US" sz="2000" b="1" dirty="0" err="1" smtClean="0">
                <a:solidFill>
                  <a:srgbClr val="0070C0"/>
                </a:solidFill>
                <a:latin typeface="Times New Roman" pitchFamily="18" charset="0"/>
                <a:cs typeface="Times New Roman" pitchFamily="18" charset="0"/>
              </a:rPr>
              <a:t>tiết</a:t>
            </a:r>
            <a:endParaRPr lang="vi-VN" sz="2000" b="1" dirty="0">
              <a:solidFill>
                <a:srgbClr val="0070C0"/>
              </a:solidFill>
              <a:latin typeface="Times New Roman" pitchFamily="18" charset="0"/>
              <a:cs typeface="Times New Roman" pitchFamily="18" charset="0"/>
            </a:endParaRPr>
          </a:p>
        </p:txBody>
      </p:sp>
      <p:sp>
        <p:nvSpPr>
          <p:cNvPr id="13" name="Title 1"/>
          <p:cNvSpPr txBox="1">
            <a:spLocks/>
          </p:cNvSpPr>
          <p:nvPr/>
        </p:nvSpPr>
        <p:spPr>
          <a:xfrm>
            <a:off x="2057401" y="2931638"/>
            <a:ext cx="2133600" cy="77045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dirty="0">
                <a:solidFill>
                  <a:srgbClr val="0070C0"/>
                </a:solidFill>
                <a:latin typeface="Times New Roman" pitchFamily="18" charset="0"/>
                <a:cs typeface="Times New Roman" pitchFamily="18" charset="0"/>
              </a:rPr>
              <a:t>1</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Vẽ</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phác</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hình</a:t>
            </a:r>
            <a:endParaRPr lang="vi-VN" sz="2000" b="1" dirty="0">
              <a:solidFill>
                <a:srgbClr val="0070C0"/>
              </a:solidFill>
              <a:latin typeface="Times New Roman" pitchFamily="18" charset="0"/>
              <a:cs typeface="Times New Roman" pitchFamily="18" charset="0"/>
            </a:endParaRPr>
          </a:p>
        </p:txBody>
      </p:sp>
      <p:sp>
        <p:nvSpPr>
          <p:cNvPr id="14" name="Title 1"/>
          <p:cNvSpPr txBox="1">
            <a:spLocks/>
          </p:cNvSpPr>
          <p:nvPr/>
        </p:nvSpPr>
        <p:spPr>
          <a:xfrm>
            <a:off x="1600200" y="6109208"/>
            <a:ext cx="3505200" cy="72122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dirty="0">
                <a:solidFill>
                  <a:srgbClr val="0070C0"/>
                </a:solidFill>
                <a:latin typeface="Times New Roman" pitchFamily="18" charset="0"/>
                <a:cs typeface="Times New Roman" pitchFamily="18" charset="0"/>
              </a:rPr>
              <a:t>3</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Vẽ</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màu</a:t>
            </a:r>
            <a:r>
              <a:rPr lang="en-US" sz="2000" b="1" dirty="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khái</a:t>
            </a:r>
            <a:r>
              <a:rPr lang="en-US" sz="2000" b="1" dirty="0" smtClean="0">
                <a:solidFill>
                  <a:srgbClr val="0070C0"/>
                </a:solidFill>
                <a:latin typeface="Times New Roman" pitchFamily="18" charset="0"/>
                <a:cs typeface="Times New Roman" pitchFamily="18" charset="0"/>
              </a:rPr>
              <a:t> </a:t>
            </a:r>
            <a:r>
              <a:rPr lang="en-US" sz="2000" b="1" dirty="0" err="1" smtClean="0">
                <a:solidFill>
                  <a:srgbClr val="0070C0"/>
                </a:solidFill>
                <a:latin typeface="Times New Roman" pitchFamily="18" charset="0"/>
                <a:cs typeface="Times New Roman" pitchFamily="18" charset="0"/>
              </a:rPr>
              <a:t>quát</a:t>
            </a:r>
            <a:endParaRPr lang="vi-VN" sz="2000" b="1" dirty="0">
              <a:solidFill>
                <a:srgbClr val="0070C0"/>
              </a:solidFill>
              <a:latin typeface="Times New Roman" pitchFamily="18" charset="0"/>
              <a:cs typeface="Times New Roman" pitchFamily="18" charset="0"/>
            </a:endParaRPr>
          </a:p>
        </p:txBody>
      </p:sp>
      <p:sp>
        <p:nvSpPr>
          <p:cNvPr id="15" name="Rectangle 17"/>
          <p:cNvSpPr>
            <a:spLocks noChangeArrowheads="1"/>
          </p:cNvSpPr>
          <p:nvPr/>
        </p:nvSpPr>
        <p:spPr bwMode="auto">
          <a:xfrm rot="10800000" flipV="1">
            <a:off x="533399" y="2286000"/>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1</a:t>
            </a:r>
            <a:endParaRPr lang="en-US" sz="4000" b="1" dirty="0">
              <a:solidFill>
                <a:srgbClr val="FF0000"/>
              </a:solidFill>
              <a:latin typeface="Times New Roman" pitchFamily="18" charset="0"/>
            </a:endParaRPr>
          </a:p>
        </p:txBody>
      </p:sp>
      <p:sp>
        <p:nvSpPr>
          <p:cNvPr id="16" name="Rectangle 19"/>
          <p:cNvSpPr>
            <a:spLocks noChangeArrowheads="1"/>
          </p:cNvSpPr>
          <p:nvPr/>
        </p:nvSpPr>
        <p:spPr bwMode="auto">
          <a:xfrm>
            <a:off x="6172200" y="2362200"/>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2</a:t>
            </a:r>
            <a:endParaRPr lang="en-US" sz="4000" b="1" dirty="0">
              <a:solidFill>
                <a:srgbClr val="FF0000"/>
              </a:solidFill>
              <a:latin typeface="Times New Roman" pitchFamily="18" charset="0"/>
            </a:endParaRPr>
          </a:p>
        </p:txBody>
      </p:sp>
      <p:sp>
        <p:nvSpPr>
          <p:cNvPr id="17" name="Text Box 21"/>
          <p:cNvSpPr txBox="1">
            <a:spLocks noChangeArrowheads="1"/>
          </p:cNvSpPr>
          <p:nvPr/>
        </p:nvSpPr>
        <p:spPr bwMode="auto">
          <a:xfrm>
            <a:off x="419100" y="5468232"/>
            <a:ext cx="9205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NI-Awchon" pitchFamily="2" charset="0"/>
              </a:defRPr>
            </a:lvl1pPr>
            <a:lvl2pPr marL="742950" indent="-285750" eaLnBrk="0" hangingPunct="0">
              <a:defRPr>
                <a:solidFill>
                  <a:schemeClr val="tx1"/>
                </a:solidFill>
                <a:latin typeface="VNI-Awchon" pitchFamily="2" charset="0"/>
              </a:defRPr>
            </a:lvl2pPr>
            <a:lvl3pPr marL="1143000" indent="-228600" eaLnBrk="0" hangingPunct="0">
              <a:defRPr>
                <a:solidFill>
                  <a:schemeClr val="tx1"/>
                </a:solidFill>
                <a:latin typeface="VNI-Awchon" pitchFamily="2" charset="0"/>
              </a:defRPr>
            </a:lvl3pPr>
            <a:lvl4pPr marL="1600200" indent="-228600" eaLnBrk="0" hangingPunct="0">
              <a:defRPr>
                <a:solidFill>
                  <a:schemeClr val="tx1"/>
                </a:solidFill>
                <a:latin typeface="VNI-Awchon" pitchFamily="2" charset="0"/>
              </a:defRPr>
            </a:lvl4pPr>
            <a:lvl5pPr marL="2057400" indent="-228600" eaLnBrk="0" hangingPunct="0">
              <a:defRPr>
                <a:solidFill>
                  <a:schemeClr val="tx1"/>
                </a:solidFill>
                <a:latin typeface="VNI-Awchon" pitchFamily="2" charset="0"/>
              </a:defRPr>
            </a:lvl5pPr>
            <a:lvl6pPr marL="2514600" indent="-228600" eaLnBrk="0" fontAlgn="base" hangingPunct="0">
              <a:spcBef>
                <a:spcPct val="0"/>
              </a:spcBef>
              <a:spcAft>
                <a:spcPct val="0"/>
              </a:spcAft>
              <a:defRPr>
                <a:solidFill>
                  <a:schemeClr val="tx1"/>
                </a:solidFill>
                <a:latin typeface="VNI-Awchon" pitchFamily="2" charset="0"/>
              </a:defRPr>
            </a:lvl6pPr>
            <a:lvl7pPr marL="2971800" indent="-228600" eaLnBrk="0" fontAlgn="base" hangingPunct="0">
              <a:spcBef>
                <a:spcPct val="0"/>
              </a:spcBef>
              <a:spcAft>
                <a:spcPct val="0"/>
              </a:spcAft>
              <a:defRPr>
                <a:solidFill>
                  <a:schemeClr val="tx1"/>
                </a:solidFill>
                <a:latin typeface="VNI-Awchon" pitchFamily="2" charset="0"/>
              </a:defRPr>
            </a:lvl7pPr>
            <a:lvl8pPr marL="3429000" indent="-228600" eaLnBrk="0" fontAlgn="base" hangingPunct="0">
              <a:spcBef>
                <a:spcPct val="0"/>
              </a:spcBef>
              <a:spcAft>
                <a:spcPct val="0"/>
              </a:spcAft>
              <a:defRPr>
                <a:solidFill>
                  <a:schemeClr val="tx1"/>
                </a:solidFill>
                <a:latin typeface="VNI-Awchon" pitchFamily="2" charset="0"/>
              </a:defRPr>
            </a:lvl8pPr>
            <a:lvl9pPr marL="3886200" indent="-228600" eaLnBrk="0" fontAlgn="base" hangingPunct="0">
              <a:spcBef>
                <a:spcPct val="0"/>
              </a:spcBef>
              <a:spcAft>
                <a:spcPct val="0"/>
              </a:spcAft>
              <a:defRPr>
                <a:solidFill>
                  <a:schemeClr val="tx1"/>
                </a:solidFill>
                <a:latin typeface="VNI-Awchon" pitchFamily="2" charset="0"/>
              </a:defRPr>
            </a:lvl9pPr>
          </a:lstStyle>
          <a:p>
            <a:pPr algn="ctr" eaLnBrk="1" hangingPunct="1"/>
            <a:r>
              <a:rPr lang="vi-VN" sz="4000" b="1" dirty="0">
                <a:solidFill>
                  <a:srgbClr val="FF0000"/>
                </a:solidFill>
                <a:latin typeface="Times New Roman" pitchFamily="18" charset="0"/>
              </a:rPr>
              <a:t>3</a:t>
            </a:r>
          </a:p>
        </p:txBody>
      </p:sp>
      <p:sp>
        <p:nvSpPr>
          <p:cNvPr id="18" name="Rectangle 23"/>
          <p:cNvSpPr>
            <a:spLocks noChangeArrowheads="1"/>
          </p:cNvSpPr>
          <p:nvPr/>
        </p:nvSpPr>
        <p:spPr bwMode="auto">
          <a:xfrm>
            <a:off x="6126480" y="5450769"/>
            <a:ext cx="60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4</a:t>
            </a:r>
          </a:p>
        </p:txBody>
      </p:sp>
    </p:spTree>
    <p:extLst>
      <p:ext uri="{BB962C8B-B14F-4D97-AF65-F5344CB8AC3E}">
        <p14:creationId xmlns:p14="http://schemas.microsoft.com/office/powerpoint/2010/main" val="17388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1000" fill="hold"/>
                                        <p:tgtEl>
                                          <p:spTgt spid="15"/>
                                        </p:tgtEl>
                                        <p:attrNameLst>
                                          <p:attrName>ppt_w</p:attrName>
                                        </p:attrNameLst>
                                      </p:cBhvr>
                                      <p:tavLst>
                                        <p:tav tm="0">
                                          <p:val>
                                            <p:fltVal val="0"/>
                                          </p:val>
                                        </p:tav>
                                        <p:tav tm="100000">
                                          <p:val>
                                            <p:strVal val="#ppt_w"/>
                                          </p:val>
                                        </p:tav>
                                      </p:tavLst>
                                    </p:anim>
                                    <p:anim calcmode="lin" valueType="num">
                                      <p:cBhvr>
                                        <p:cTn id="19" dur="1000" fill="hold"/>
                                        <p:tgtEl>
                                          <p:spTgt spid="15"/>
                                        </p:tgtEl>
                                        <p:attrNameLst>
                                          <p:attrName>ppt_h</p:attrName>
                                        </p:attrNameLst>
                                      </p:cBhvr>
                                      <p:tavLst>
                                        <p:tav tm="0">
                                          <p:val>
                                            <p:fltVal val="0"/>
                                          </p:val>
                                        </p:tav>
                                        <p:tav tm="100000">
                                          <p:val>
                                            <p:strVal val="#ppt_h"/>
                                          </p:val>
                                        </p:tav>
                                      </p:tavLst>
                                    </p:anim>
                                    <p:anim calcmode="lin" valueType="num">
                                      <p:cBhvr>
                                        <p:cTn id="20" dur="1000" fill="hold"/>
                                        <p:tgtEl>
                                          <p:spTgt spid="15"/>
                                        </p:tgtEl>
                                        <p:attrNameLst>
                                          <p:attrName>style.rotation</p:attrName>
                                        </p:attrNameLst>
                                      </p:cBhvr>
                                      <p:tavLst>
                                        <p:tav tm="0">
                                          <p:val>
                                            <p:fltVal val="90"/>
                                          </p:val>
                                        </p:tav>
                                        <p:tav tm="100000">
                                          <p:val>
                                            <p:fltVal val="0"/>
                                          </p:val>
                                        </p:tav>
                                      </p:tavLst>
                                    </p:anim>
                                    <p:animEffect transition="in" filter="fade">
                                      <p:cBhvr>
                                        <p:cTn id="21" dur="1000"/>
                                        <p:tgtEl>
                                          <p:spTgt spid="15"/>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fltVal val="0"/>
                                          </p:val>
                                        </p:tav>
                                        <p:tav tm="100000">
                                          <p:val>
                                            <p:strVal val="#ppt_w"/>
                                          </p:val>
                                        </p:tav>
                                      </p:tavLst>
                                    </p:anim>
                                    <p:anim calcmode="lin" valueType="num">
                                      <p:cBhvr>
                                        <p:cTn id="25" dur="1000" fill="hold"/>
                                        <p:tgtEl>
                                          <p:spTgt spid="16"/>
                                        </p:tgtEl>
                                        <p:attrNameLst>
                                          <p:attrName>ppt_h</p:attrName>
                                        </p:attrNameLst>
                                      </p:cBhvr>
                                      <p:tavLst>
                                        <p:tav tm="0">
                                          <p:val>
                                            <p:fltVal val="0"/>
                                          </p:val>
                                        </p:tav>
                                        <p:tav tm="100000">
                                          <p:val>
                                            <p:strVal val="#ppt_h"/>
                                          </p:val>
                                        </p:tav>
                                      </p:tavLst>
                                    </p:anim>
                                    <p:anim calcmode="lin" valueType="num">
                                      <p:cBhvr>
                                        <p:cTn id="26" dur="1000" fill="hold"/>
                                        <p:tgtEl>
                                          <p:spTgt spid="16"/>
                                        </p:tgtEl>
                                        <p:attrNameLst>
                                          <p:attrName>style.rotation</p:attrName>
                                        </p:attrNameLst>
                                      </p:cBhvr>
                                      <p:tavLst>
                                        <p:tav tm="0">
                                          <p:val>
                                            <p:fltVal val="90"/>
                                          </p:val>
                                        </p:tav>
                                        <p:tav tm="100000">
                                          <p:val>
                                            <p:fltVal val="0"/>
                                          </p:val>
                                        </p:tav>
                                      </p:tavLst>
                                    </p:anim>
                                    <p:animEffect transition="in" filter="fade">
                                      <p:cBhvr>
                                        <p:cTn id="27" dur="1000"/>
                                        <p:tgtEl>
                                          <p:spTgt spid="16"/>
                                        </p:tgtEl>
                                      </p:cBhvr>
                                    </p:animEffect>
                                  </p:childTnLst>
                                </p:cTn>
                              </p:par>
                              <p:par>
                                <p:cTn id="28" presetID="31"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1000" fill="hold"/>
                                        <p:tgtEl>
                                          <p:spTgt spid="17"/>
                                        </p:tgtEl>
                                        <p:attrNameLst>
                                          <p:attrName>ppt_w</p:attrName>
                                        </p:attrNameLst>
                                      </p:cBhvr>
                                      <p:tavLst>
                                        <p:tav tm="0">
                                          <p:val>
                                            <p:fltVal val="0"/>
                                          </p:val>
                                        </p:tav>
                                        <p:tav tm="100000">
                                          <p:val>
                                            <p:strVal val="#ppt_w"/>
                                          </p:val>
                                        </p:tav>
                                      </p:tavLst>
                                    </p:anim>
                                    <p:anim calcmode="lin" valueType="num">
                                      <p:cBhvr>
                                        <p:cTn id="37" dur="1000" fill="hold"/>
                                        <p:tgtEl>
                                          <p:spTgt spid="17"/>
                                        </p:tgtEl>
                                        <p:attrNameLst>
                                          <p:attrName>ppt_h</p:attrName>
                                        </p:attrNameLst>
                                      </p:cBhvr>
                                      <p:tavLst>
                                        <p:tav tm="0">
                                          <p:val>
                                            <p:fltVal val="0"/>
                                          </p:val>
                                        </p:tav>
                                        <p:tav tm="100000">
                                          <p:val>
                                            <p:strVal val="#ppt_h"/>
                                          </p:val>
                                        </p:tav>
                                      </p:tavLst>
                                    </p:anim>
                                    <p:anim calcmode="lin" valueType="num">
                                      <p:cBhvr>
                                        <p:cTn id="38" dur="1000" fill="hold"/>
                                        <p:tgtEl>
                                          <p:spTgt spid="17"/>
                                        </p:tgtEl>
                                        <p:attrNameLst>
                                          <p:attrName>style.rotation</p:attrName>
                                        </p:attrNameLst>
                                      </p:cBhvr>
                                      <p:tavLst>
                                        <p:tav tm="0">
                                          <p:val>
                                            <p:fltVal val="90"/>
                                          </p:val>
                                        </p:tav>
                                        <p:tav tm="100000">
                                          <p:val>
                                            <p:fltVal val="0"/>
                                          </p:val>
                                        </p:tav>
                                      </p:tavLst>
                                    </p:anim>
                                    <p:animEffect transition="in" filter="fade">
                                      <p:cBhvr>
                                        <p:cTn id="39" dur="1000"/>
                                        <p:tgtEl>
                                          <p:spTgt spid="17"/>
                                        </p:tgtEl>
                                      </p:cBhvr>
                                    </p:animEffect>
                                  </p:childTnLst>
                                </p:cTn>
                              </p:par>
                              <p:par>
                                <p:cTn id="40" presetID="31"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fltVal val="0"/>
                                          </p:val>
                                        </p:tav>
                                        <p:tav tm="100000">
                                          <p:val>
                                            <p:strVal val="#ppt_w"/>
                                          </p:val>
                                        </p:tav>
                                      </p:tavLst>
                                    </p:anim>
                                    <p:anim calcmode="lin" valueType="num">
                                      <p:cBhvr>
                                        <p:cTn id="43" dur="1000" fill="hold"/>
                                        <p:tgtEl>
                                          <p:spTgt spid="8"/>
                                        </p:tgtEl>
                                        <p:attrNameLst>
                                          <p:attrName>ppt_h</p:attrName>
                                        </p:attrNameLst>
                                      </p:cBhvr>
                                      <p:tavLst>
                                        <p:tav tm="0">
                                          <p:val>
                                            <p:fltVal val="0"/>
                                          </p:val>
                                        </p:tav>
                                        <p:tav tm="100000">
                                          <p:val>
                                            <p:strVal val="#ppt_h"/>
                                          </p:val>
                                        </p:tav>
                                      </p:tavLst>
                                    </p:anim>
                                    <p:anim calcmode="lin" valueType="num">
                                      <p:cBhvr>
                                        <p:cTn id="44" dur="1000" fill="hold"/>
                                        <p:tgtEl>
                                          <p:spTgt spid="8"/>
                                        </p:tgtEl>
                                        <p:attrNameLst>
                                          <p:attrName>style.rotation</p:attrName>
                                        </p:attrNameLst>
                                      </p:cBhvr>
                                      <p:tavLst>
                                        <p:tav tm="0">
                                          <p:val>
                                            <p:fltVal val="90"/>
                                          </p:val>
                                        </p:tav>
                                        <p:tav tm="100000">
                                          <p:val>
                                            <p:fltVal val="0"/>
                                          </p:val>
                                        </p:tav>
                                      </p:tavLst>
                                    </p:anim>
                                    <p:animEffect transition="in" filter="fade">
                                      <p:cBhvr>
                                        <p:cTn id="45" dur="1000"/>
                                        <p:tgtEl>
                                          <p:spTgt spid="8"/>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1000" fill="hold"/>
                                        <p:tgtEl>
                                          <p:spTgt spid="18"/>
                                        </p:tgtEl>
                                        <p:attrNameLst>
                                          <p:attrName>ppt_w</p:attrName>
                                        </p:attrNameLst>
                                      </p:cBhvr>
                                      <p:tavLst>
                                        <p:tav tm="0">
                                          <p:val>
                                            <p:fltVal val="0"/>
                                          </p:val>
                                        </p:tav>
                                        <p:tav tm="100000">
                                          <p:val>
                                            <p:strVal val="#ppt_w"/>
                                          </p:val>
                                        </p:tav>
                                      </p:tavLst>
                                    </p:anim>
                                    <p:anim calcmode="lin" valueType="num">
                                      <p:cBhvr>
                                        <p:cTn id="49" dur="1000" fill="hold"/>
                                        <p:tgtEl>
                                          <p:spTgt spid="18"/>
                                        </p:tgtEl>
                                        <p:attrNameLst>
                                          <p:attrName>ppt_h</p:attrName>
                                        </p:attrNameLst>
                                      </p:cBhvr>
                                      <p:tavLst>
                                        <p:tav tm="0">
                                          <p:val>
                                            <p:fltVal val="0"/>
                                          </p:val>
                                        </p:tav>
                                        <p:tav tm="100000">
                                          <p:val>
                                            <p:strVal val="#ppt_h"/>
                                          </p:val>
                                        </p:tav>
                                      </p:tavLst>
                                    </p:anim>
                                    <p:anim calcmode="lin" valueType="num">
                                      <p:cBhvr>
                                        <p:cTn id="50" dur="1000" fill="hold"/>
                                        <p:tgtEl>
                                          <p:spTgt spid="18"/>
                                        </p:tgtEl>
                                        <p:attrNameLst>
                                          <p:attrName>style.rotation</p:attrName>
                                        </p:attrNameLst>
                                      </p:cBhvr>
                                      <p:tavLst>
                                        <p:tav tm="0">
                                          <p:val>
                                            <p:fltVal val="90"/>
                                          </p:val>
                                        </p:tav>
                                        <p:tav tm="100000">
                                          <p:val>
                                            <p:fltVal val="0"/>
                                          </p:val>
                                        </p:tav>
                                      </p:tavLst>
                                    </p:anim>
                                    <p:animEffect transition="in" filter="fade">
                                      <p:cBhvr>
                                        <p:cTn id="51" dur="1000"/>
                                        <p:tgtEl>
                                          <p:spTgt spid="18"/>
                                        </p:tgtEl>
                                      </p:cBhvr>
                                    </p:animEffect>
                                  </p:childTnLst>
                                </p:cTn>
                              </p:par>
                              <p:par>
                                <p:cTn id="52" presetID="31"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1000" fill="hold"/>
                                        <p:tgtEl>
                                          <p:spTgt spid="9"/>
                                        </p:tgtEl>
                                        <p:attrNameLst>
                                          <p:attrName>ppt_w</p:attrName>
                                        </p:attrNameLst>
                                      </p:cBhvr>
                                      <p:tavLst>
                                        <p:tav tm="0">
                                          <p:val>
                                            <p:fltVal val="0"/>
                                          </p:val>
                                        </p:tav>
                                        <p:tav tm="100000">
                                          <p:val>
                                            <p:strVal val="#ppt_w"/>
                                          </p:val>
                                        </p:tav>
                                      </p:tavLst>
                                    </p:anim>
                                    <p:anim calcmode="lin" valueType="num">
                                      <p:cBhvr>
                                        <p:cTn id="55" dur="1000" fill="hold"/>
                                        <p:tgtEl>
                                          <p:spTgt spid="9"/>
                                        </p:tgtEl>
                                        <p:attrNameLst>
                                          <p:attrName>ppt_h</p:attrName>
                                        </p:attrNameLst>
                                      </p:cBhvr>
                                      <p:tavLst>
                                        <p:tav tm="0">
                                          <p:val>
                                            <p:fltVal val="0"/>
                                          </p:val>
                                        </p:tav>
                                        <p:tav tm="100000">
                                          <p:val>
                                            <p:strVal val="#ppt_h"/>
                                          </p:val>
                                        </p:tav>
                                      </p:tavLst>
                                    </p:anim>
                                    <p:anim calcmode="lin" valueType="num">
                                      <p:cBhvr>
                                        <p:cTn id="56" dur="1000" fill="hold"/>
                                        <p:tgtEl>
                                          <p:spTgt spid="9"/>
                                        </p:tgtEl>
                                        <p:attrNameLst>
                                          <p:attrName>style.rotation</p:attrName>
                                        </p:attrNameLst>
                                      </p:cBhvr>
                                      <p:tavLst>
                                        <p:tav tm="0">
                                          <p:val>
                                            <p:fltVal val="90"/>
                                          </p:val>
                                        </p:tav>
                                        <p:tav tm="100000">
                                          <p:val>
                                            <p:fltVal val="0"/>
                                          </p:val>
                                        </p:tav>
                                      </p:tavLst>
                                    </p:anim>
                                    <p:animEffect transition="in" filter="fade">
                                      <p:cBhvr>
                                        <p:cTn id="57" dur="10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heel(1)">
                                      <p:cBhvr>
                                        <p:cTn id="62" dur="2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1000" fill="hold"/>
                                        <p:tgtEl>
                                          <p:spTgt spid="11"/>
                                        </p:tgtEl>
                                        <p:attrNameLst>
                                          <p:attrName>ppt_w</p:attrName>
                                        </p:attrNameLst>
                                      </p:cBhvr>
                                      <p:tavLst>
                                        <p:tav tm="0">
                                          <p:val>
                                            <p:fltVal val="0"/>
                                          </p:val>
                                        </p:tav>
                                        <p:tav tm="100000">
                                          <p:val>
                                            <p:strVal val="#ppt_w"/>
                                          </p:val>
                                        </p:tav>
                                      </p:tavLst>
                                    </p:anim>
                                    <p:anim calcmode="lin" valueType="num">
                                      <p:cBhvr>
                                        <p:cTn id="68" dur="1000" fill="hold"/>
                                        <p:tgtEl>
                                          <p:spTgt spid="11"/>
                                        </p:tgtEl>
                                        <p:attrNameLst>
                                          <p:attrName>ppt_h</p:attrName>
                                        </p:attrNameLst>
                                      </p:cBhvr>
                                      <p:tavLst>
                                        <p:tav tm="0">
                                          <p:val>
                                            <p:fltVal val="0"/>
                                          </p:val>
                                        </p:tav>
                                        <p:tav tm="100000">
                                          <p:val>
                                            <p:strVal val="#ppt_h"/>
                                          </p:val>
                                        </p:tav>
                                      </p:tavLst>
                                    </p:anim>
                                    <p:anim calcmode="lin" valueType="num">
                                      <p:cBhvr>
                                        <p:cTn id="69" dur="1000" fill="hold"/>
                                        <p:tgtEl>
                                          <p:spTgt spid="11"/>
                                        </p:tgtEl>
                                        <p:attrNameLst>
                                          <p:attrName>style.rotation</p:attrName>
                                        </p:attrNameLst>
                                      </p:cBhvr>
                                      <p:tavLst>
                                        <p:tav tm="0">
                                          <p:val>
                                            <p:fltVal val="90"/>
                                          </p:val>
                                        </p:tav>
                                        <p:tav tm="100000">
                                          <p:val>
                                            <p:fltVal val="0"/>
                                          </p:val>
                                        </p:tav>
                                      </p:tavLst>
                                    </p:anim>
                                    <p:animEffect transition="in" filter="fade">
                                      <p:cBhvr>
                                        <p:cTn id="70" dur="1000"/>
                                        <p:tgtEl>
                                          <p:spTgt spid="11"/>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p:cTn id="75" dur="500" fill="hold"/>
                                        <p:tgtEl>
                                          <p:spTgt spid="14"/>
                                        </p:tgtEl>
                                        <p:attrNameLst>
                                          <p:attrName>ppt_w</p:attrName>
                                        </p:attrNameLst>
                                      </p:cBhvr>
                                      <p:tavLst>
                                        <p:tav tm="0">
                                          <p:val>
                                            <p:fltVal val="0"/>
                                          </p:val>
                                        </p:tav>
                                        <p:tav tm="100000">
                                          <p:val>
                                            <p:strVal val="#ppt_w"/>
                                          </p:val>
                                        </p:tav>
                                      </p:tavLst>
                                    </p:anim>
                                    <p:anim calcmode="lin" valueType="num">
                                      <p:cBhvr>
                                        <p:cTn id="76" dur="500" fill="hold"/>
                                        <p:tgtEl>
                                          <p:spTgt spid="14"/>
                                        </p:tgtEl>
                                        <p:attrNameLst>
                                          <p:attrName>ppt_h</p:attrName>
                                        </p:attrNameLst>
                                      </p:cBhvr>
                                      <p:tavLst>
                                        <p:tav tm="0">
                                          <p:val>
                                            <p:fltVal val="0"/>
                                          </p:val>
                                        </p:tav>
                                        <p:tav tm="100000">
                                          <p:val>
                                            <p:strVal val="#ppt_h"/>
                                          </p:val>
                                        </p:tav>
                                      </p:tavLst>
                                    </p:anim>
                                    <p:animEffect transition="in" filter="fade">
                                      <p:cBhvr>
                                        <p:cTn id="77" dur="500"/>
                                        <p:tgtEl>
                                          <p:spTgt spid="14"/>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p:cTn id="82" dur="500" fill="hold"/>
                                        <p:tgtEl>
                                          <p:spTgt spid="12"/>
                                        </p:tgtEl>
                                        <p:attrNameLst>
                                          <p:attrName>ppt_w</p:attrName>
                                        </p:attrNameLst>
                                      </p:cBhvr>
                                      <p:tavLst>
                                        <p:tav tm="0">
                                          <p:val>
                                            <p:fltVal val="0"/>
                                          </p:val>
                                        </p:tav>
                                        <p:tav tm="100000">
                                          <p:val>
                                            <p:strVal val="#ppt_w"/>
                                          </p:val>
                                        </p:tav>
                                      </p:tavLst>
                                    </p:anim>
                                    <p:anim calcmode="lin" valueType="num">
                                      <p:cBhvr>
                                        <p:cTn id="83" dur="500" fill="hold"/>
                                        <p:tgtEl>
                                          <p:spTgt spid="12"/>
                                        </p:tgtEl>
                                        <p:attrNameLst>
                                          <p:attrName>ppt_h</p:attrName>
                                        </p:attrNameLst>
                                      </p:cBhvr>
                                      <p:tavLst>
                                        <p:tav tm="0">
                                          <p:val>
                                            <p:fltVal val="0"/>
                                          </p:val>
                                        </p:tav>
                                        <p:tav tm="100000">
                                          <p:val>
                                            <p:strVal val="#ppt_h"/>
                                          </p:val>
                                        </p:tav>
                                      </p:tavLst>
                                    </p:anim>
                                    <p:animEffect transition="in" filter="fade">
                                      <p:cBhvr>
                                        <p:cTn id="8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P spid="14" grpId="0"/>
      <p:bldP spid="15"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914400" y="144959"/>
            <a:ext cx="1047675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400" b="1" u="sng" dirty="0" smtClean="0">
                <a:solidFill>
                  <a:srgbClr val="FF0000"/>
                </a:solidFill>
                <a:latin typeface="Times New Roman" pitchFamily="18" charset="0"/>
                <a:cs typeface="Times New Roman" pitchFamily="18" charset="0"/>
              </a:rPr>
              <a:t>LUẬT PHỐI CẢNH TRONG TRANH VẼ</a:t>
            </a:r>
            <a:endParaRPr lang="en-US" sz="4400" b="1" dirty="0">
              <a:solidFill>
                <a:srgbClr val="FF0000"/>
              </a:solidFill>
              <a:latin typeface="Times New Roman" pitchFamily="18" charset="0"/>
              <a:cs typeface="Times New Roman" pitchFamily="18" charset="0"/>
            </a:endParaRPr>
          </a:p>
        </p:txBody>
      </p:sp>
      <p:pic>
        <p:nvPicPr>
          <p:cNvPr id="28680" name="Picture 8" descr="Mĩ thuật 6] Sơ lược về phối cảnh | THCS Nguyễn Du Q.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288503"/>
            <a:ext cx="8382000" cy="52646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Oval 1"/>
          <p:cNvSpPr/>
          <p:nvPr/>
        </p:nvSpPr>
        <p:spPr>
          <a:xfrm>
            <a:off x="2362200" y="2858770"/>
            <a:ext cx="482600" cy="4343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981200" y="1408430"/>
            <a:ext cx="3200400" cy="141097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smtClean="0">
                <a:solidFill>
                  <a:srgbClr val="0070C0"/>
                </a:solidFill>
                <a:latin typeface="Times New Roman" pitchFamily="18" charset="0"/>
                <a:cs typeface="Times New Roman" pitchFamily="18" charset="0"/>
              </a:rPr>
              <a:t>ĐƯỜNG TẦM MẮT (ĐƯỜNG CHÂN TRỜI) HAY GỌI LÀ ĐIỂM TỤ.</a:t>
            </a:r>
            <a:endParaRPr lang="vi-VN" sz="2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94842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28680"/>
                                        </p:tgtEl>
                                        <p:attrNameLst>
                                          <p:attrName>style.visibility</p:attrName>
                                        </p:attrNameLst>
                                      </p:cBhvr>
                                      <p:to>
                                        <p:strVal val="visible"/>
                                      </p:to>
                                    </p:set>
                                    <p:anim calcmode="lin" valueType="num">
                                      <p:cBhvr>
                                        <p:cTn id="12" dur="500" fill="hold"/>
                                        <p:tgtEl>
                                          <p:spTgt spid="28680"/>
                                        </p:tgtEl>
                                        <p:attrNameLst>
                                          <p:attrName>ppt_w</p:attrName>
                                        </p:attrNameLst>
                                      </p:cBhvr>
                                      <p:tavLst>
                                        <p:tav tm="0">
                                          <p:val>
                                            <p:fltVal val="0"/>
                                          </p:val>
                                        </p:tav>
                                        <p:tav tm="100000">
                                          <p:val>
                                            <p:strVal val="#ppt_w"/>
                                          </p:val>
                                        </p:tav>
                                      </p:tavLst>
                                    </p:anim>
                                    <p:anim calcmode="lin" valueType="num">
                                      <p:cBhvr>
                                        <p:cTn id="13" dur="500" fill="hold"/>
                                        <p:tgtEl>
                                          <p:spTgt spid="28680"/>
                                        </p:tgtEl>
                                        <p:attrNameLst>
                                          <p:attrName>ppt_h</p:attrName>
                                        </p:attrNameLst>
                                      </p:cBhvr>
                                      <p:tavLst>
                                        <p:tav tm="0">
                                          <p:val>
                                            <p:fltVal val="0"/>
                                          </p:val>
                                        </p:tav>
                                        <p:tav tm="100000">
                                          <p:val>
                                            <p:strVal val="#ppt_h"/>
                                          </p:val>
                                        </p:tav>
                                      </p:tavLst>
                                    </p:anim>
                                    <p:animEffect transition="in" filter="fade">
                                      <p:cBhvr>
                                        <p:cTn id="14" dur="500"/>
                                        <p:tgtEl>
                                          <p:spTgt spid="2868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10" descr="Tây Bắc đẹp hút hồn qua ống kính người Anh - DiaOc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14400"/>
            <a:ext cx="4343400" cy="2438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 name="Picture 4" descr="Làng nghề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914400"/>
            <a:ext cx="4474803" cy="2438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4" descr="Văn hóa kiến trúc dân tộc miền núi phía Bắc Việt N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0871" y="3962400"/>
            <a:ext cx="4261717" cy="243348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8" descr="Nếp nhà sàn truyền thống - Báo Gia Lai điện tử - Tin nhanh - Chính xá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81800" y="3962401"/>
            <a:ext cx="4474803" cy="243348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1828800" y="198438"/>
            <a:ext cx="8915400" cy="487362"/>
          </a:xfrm>
        </p:spPr>
        <p:txBody>
          <a:bodyPr>
            <a:noAutofit/>
          </a:bodyPr>
          <a:lstStyle/>
          <a:p>
            <a:r>
              <a:rPr lang="en-US" sz="3200" b="1" dirty="0" smtClean="0">
                <a:solidFill>
                  <a:srgbClr val="FF0000"/>
                </a:solidFill>
                <a:latin typeface="Times New Roman" pitchFamily="18" charset="0"/>
                <a:cs typeface="Times New Roman" pitchFamily="18" charset="0"/>
              </a:rPr>
              <a:t>NGÔI NHÀ Ở KHU VỰC MIỀN NÚI</a:t>
            </a:r>
            <a:endParaRPr lang="vi-VN" sz="3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8544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144959"/>
            <a:ext cx="95623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000" b="1" u="sng" dirty="0" smtClean="0">
                <a:solidFill>
                  <a:srgbClr val="FF0000"/>
                </a:solidFill>
                <a:latin typeface="Times New Roman" pitchFamily="18" charset="0"/>
                <a:cs typeface="Times New Roman" pitchFamily="18" charset="0"/>
              </a:rPr>
              <a:t>LUẬT PHỐI CẢNH TRONG TRANH VẼ</a:t>
            </a:r>
            <a:endParaRPr lang="en-US" sz="4000" b="1" dirty="0">
              <a:solidFill>
                <a:srgbClr val="FF0000"/>
              </a:solidFill>
              <a:latin typeface="Times New Roman" pitchFamily="18" charset="0"/>
              <a:cs typeface="Times New Roman" pitchFamily="18" charset="0"/>
            </a:endParaRPr>
          </a:p>
        </p:txBody>
      </p:sp>
      <p:pic>
        <p:nvPicPr>
          <p:cNvPr id="28674" name="Picture 2" descr="How to draw in one point perspective, a village road scenery - YouTub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09" t="-938" r="4374" b="938"/>
          <a:stretch/>
        </p:blipFill>
        <p:spPr bwMode="auto">
          <a:xfrm>
            <a:off x="6581392" y="1131777"/>
            <a:ext cx="4239008" cy="2373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682" name="Picture 10" descr="Geometry Project (2): Perspective Drawing - Mrs. McKinney's Room"/>
          <p:cNvPicPr>
            <a:picLocks noChangeAspect="1" noChangeArrowheads="1"/>
          </p:cNvPicPr>
          <p:nvPr/>
        </p:nvPicPr>
        <p:blipFill rotWithShape="1">
          <a:blip r:embed="rId5">
            <a:extLst>
              <a:ext uri="{28A0092B-C50C-407E-A947-70E740481C1C}">
                <a14:useLocalDpi xmlns:a14="http://schemas.microsoft.com/office/drawing/2010/main" val="0"/>
              </a:ext>
            </a:extLst>
          </a:blip>
          <a:srcRect t="7224"/>
          <a:stretch/>
        </p:blipFill>
        <p:spPr bwMode="auto">
          <a:xfrm>
            <a:off x="1219200" y="3962400"/>
            <a:ext cx="4114799"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684" name="Picture 12" descr="Pin on ar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19199" y="1143495"/>
            <a:ext cx="4114800" cy="23617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686" name="Picture 14" descr="Pin by Gage Griffiths on Perspective | Perspective drawing, Perspective  drawing architecture, Perspective ar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29400" y="3962400"/>
            <a:ext cx="41910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 name="Rectangle 17"/>
          <p:cNvSpPr>
            <a:spLocks noChangeArrowheads="1"/>
          </p:cNvSpPr>
          <p:nvPr/>
        </p:nvSpPr>
        <p:spPr bwMode="auto">
          <a:xfrm rot="10800000" flipV="1">
            <a:off x="495299" y="2949714"/>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1</a:t>
            </a:r>
            <a:endParaRPr lang="en-US" sz="4000" b="1" dirty="0">
              <a:solidFill>
                <a:srgbClr val="FF0000"/>
              </a:solidFill>
              <a:latin typeface="Times New Roman" pitchFamily="18" charset="0"/>
            </a:endParaRPr>
          </a:p>
        </p:txBody>
      </p:sp>
      <p:sp>
        <p:nvSpPr>
          <p:cNvPr id="16" name="Rectangle 19"/>
          <p:cNvSpPr>
            <a:spLocks noChangeArrowheads="1"/>
          </p:cNvSpPr>
          <p:nvPr/>
        </p:nvSpPr>
        <p:spPr bwMode="auto">
          <a:xfrm>
            <a:off x="5943600" y="2949714"/>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2</a:t>
            </a:r>
            <a:endParaRPr lang="en-US" sz="4000" b="1" dirty="0">
              <a:solidFill>
                <a:srgbClr val="FF0000"/>
              </a:solidFill>
              <a:latin typeface="Times New Roman" pitchFamily="18" charset="0"/>
            </a:endParaRPr>
          </a:p>
        </p:txBody>
      </p:sp>
      <p:sp>
        <p:nvSpPr>
          <p:cNvPr id="17" name="Text Box 21"/>
          <p:cNvSpPr txBox="1">
            <a:spLocks noChangeArrowheads="1"/>
          </p:cNvSpPr>
          <p:nvPr/>
        </p:nvSpPr>
        <p:spPr bwMode="auto">
          <a:xfrm>
            <a:off x="381000" y="5845314"/>
            <a:ext cx="9205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NI-Awchon" pitchFamily="2" charset="0"/>
              </a:defRPr>
            </a:lvl1pPr>
            <a:lvl2pPr marL="742950" indent="-285750" eaLnBrk="0" hangingPunct="0">
              <a:defRPr>
                <a:solidFill>
                  <a:schemeClr val="tx1"/>
                </a:solidFill>
                <a:latin typeface="VNI-Awchon" pitchFamily="2" charset="0"/>
              </a:defRPr>
            </a:lvl2pPr>
            <a:lvl3pPr marL="1143000" indent="-228600" eaLnBrk="0" hangingPunct="0">
              <a:defRPr>
                <a:solidFill>
                  <a:schemeClr val="tx1"/>
                </a:solidFill>
                <a:latin typeface="VNI-Awchon" pitchFamily="2" charset="0"/>
              </a:defRPr>
            </a:lvl3pPr>
            <a:lvl4pPr marL="1600200" indent="-228600" eaLnBrk="0" hangingPunct="0">
              <a:defRPr>
                <a:solidFill>
                  <a:schemeClr val="tx1"/>
                </a:solidFill>
                <a:latin typeface="VNI-Awchon" pitchFamily="2" charset="0"/>
              </a:defRPr>
            </a:lvl4pPr>
            <a:lvl5pPr marL="2057400" indent="-228600" eaLnBrk="0" hangingPunct="0">
              <a:defRPr>
                <a:solidFill>
                  <a:schemeClr val="tx1"/>
                </a:solidFill>
                <a:latin typeface="VNI-Awchon" pitchFamily="2" charset="0"/>
              </a:defRPr>
            </a:lvl5pPr>
            <a:lvl6pPr marL="2514600" indent="-228600" eaLnBrk="0" fontAlgn="base" hangingPunct="0">
              <a:spcBef>
                <a:spcPct val="0"/>
              </a:spcBef>
              <a:spcAft>
                <a:spcPct val="0"/>
              </a:spcAft>
              <a:defRPr>
                <a:solidFill>
                  <a:schemeClr val="tx1"/>
                </a:solidFill>
                <a:latin typeface="VNI-Awchon" pitchFamily="2" charset="0"/>
              </a:defRPr>
            </a:lvl6pPr>
            <a:lvl7pPr marL="2971800" indent="-228600" eaLnBrk="0" fontAlgn="base" hangingPunct="0">
              <a:spcBef>
                <a:spcPct val="0"/>
              </a:spcBef>
              <a:spcAft>
                <a:spcPct val="0"/>
              </a:spcAft>
              <a:defRPr>
                <a:solidFill>
                  <a:schemeClr val="tx1"/>
                </a:solidFill>
                <a:latin typeface="VNI-Awchon" pitchFamily="2" charset="0"/>
              </a:defRPr>
            </a:lvl7pPr>
            <a:lvl8pPr marL="3429000" indent="-228600" eaLnBrk="0" fontAlgn="base" hangingPunct="0">
              <a:spcBef>
                <a:spcPct val="0"/>
              </a:spcBef>
              <a:spcAft>
                <a:spcPct val="0"/>
              </a:spcAft>
              <a:defRPr>
                <a:solidFill>
                  <a:schemeClr val="tx1"/>
                </a:solidFill>
                <a:latin typeface="VNI-Awchon" pitchFamily="2" charset="0"/>
              </a:defRPr>
            </a:lvl8pPr>
            <a:lvl9pPr marL="3886200" indent="-228600" eaLnBrk="0" fontAlgn="base" hangingPunct="0">
              <a:spcBef>
                <a:spcPct val="0"/>
              </a:spcBef>
              <a:spcAft>
                <a:spcPct val="0"/>
              </a:spcAft>
              <a:defRPr>
                <a:solidFill>
                  <a:schemeClr val="tx1"/>
                </a:solidFill>
                <a:latin typeface="VNI-Awchon" pitchFamily="2" charset="0"/>
              </a:defRPr>
            </a:lvl9pPr>
          </a:lstStyle>
          <a:p>
            <a:pPr algn="ctr" eaLnBrk="1" hangingPunct="1"/>
            <a:r>
              <a:rPr lang="vi-VN" sz="4000" b="1" dirty="0">
                <a:solidFill>
                  <a:srgbClr val="FF0000"/>
                </a:solidFill>
                <a:latin typeface="Times New Roman" pitchFamily="18" charset="0"/>
              </a:rPr>
              <a:t>3</a:t>
            </a:r>
          </a:p>
        </p:txBody>
      </p:sp>
      <p:sp>
        <p:nvSpPr>
          <p:cNvPr id="18" name="Rectangle 23"/>
          <p:cNvSpPr>
            <a:spLocks noChangeArrowheads="1"/>
          </p:cNvSpPr>
          <p:nvPr/>
        </p:nvSpPr>
        <p:spPr bwMode="auto">
          <a:xfrm>
            <a:off x="6088380" y="5827851"/>
            <a:ext cx="60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4</a:t>
            </a:r>
          </a:p>
        </p:txBody>
      </p:sp>
    </p:spTree>
    <p:extLst>
      <p:ext uri="{BB962C8B-B14F-4D97-AF65-F5344CB8AC3E}">
        <p14:creationId xmlns:p14="http://schemas.microsoft.com/office/powerpoint/2010/main" val="173881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8674"/>
                                        </p:tgtEl>
                                        <p:attrNameLst>
                                          <p:attrName>style.visibility</p:attrName>
                                        </p:attrNameLst>
                                      </p:cBhvr>
                                      <p:to>
                                        <p:strVal val="visible"/>
                                      </p:to>
                                    </p:set>
                                    <p:animEffect transition="in" filter="wipe(down)">
                                      <p:cBhvr>
                                        <p:cTn id="10" dur="500"/>
                                        <p:tgtEl>
                                          <p:spTgt spid="28674"/>
                                        </p:tgtEl>
                                      </p:cBhvr>
                                    </p:animEffect>
                                  </p:childTnLst>
                                </p:cTn>
                              </p:par>
                              <p:par>
                                <p:cTn id="11" presetID="22" presetClass="entr" presetSubtype="4" fill="hold" nodeType="withEffect">
                                  <p:stCondLst>
                                    <p:cond delay="0"/>
                                  </p:stCondLst>
                                  <p:childTnLst>
                                    <p:set>
                                      <p:cBhvr>
                                        <p:cTn id="12" dur="1" fill="hold">
                                          <p:stCondLst>
                                            <p:cond delay="0"/>
                                          </p:stCondLst>
                                        </p:cTn>
                                        <p:tgtEl>
                                          <p:spTgt spid="28682"/>
                                        </p:tgtEl>
                                        <p:attrNameLst>
                                          <p:attrName>style.visibility</p:attrName>
                                        </p:attrNameLst>
                                      </p:cBhvr>
                                      <p:to>
                                        <p:strVal val="visible"/>
                                      </p:to>
                                    </p:set>
                                    <p:animEffect transition="in" filter="wipe(down)">
                                      <p:cBhvr>
                                        <p:cTn id="13" dur="500"/>
                                        <p:tgtEl>
                                          <p:spTgt spid="28682"/>
                                        </p:tgtEl>
                                      </p:cBhvr>
                                    </p:animEffect>
                                  </p:childTnLst>
                                </p:cTn>
                              </p:par>
                              <p:par>
                                <p:cTn id="14" presetID="22" presetClass="entr" presetSubtype="4" fill="hold" nodeType="withEffect">
                                  <p:stCondLst>
                                    <p:cond delay="0"/>
                                  </p:stCondLst>
                                  <p:childTnLst>
                                    <p:set>
                                      <p:cBhvr>
                                        <p:cTn id="15" dur="1" fill="hold">
                                          <p:stCondLst>
                                            <p:cond delay="0"/>
                                          </p:stCondLst>
                                        </p:cTn>
                                        <p:tgtEl>
                                          <p:spTgt spid="28684"/>
                                        </p:tgtEl>
                                        <p:attrNameLst>
                                          <p:attrName>style.visibility</p:attrName>
                                        </p:attrNameLst>
                                      </p:cBhvr>
                                      <p:to>
                                        <p:strVal val="visible"/>
                                      </p:to>
                                    </p:set>
                                    <p:animEffect transition="in" filter="wipe(down)">
                                      <p:cBhvr>
                                        <p:cTn id="16" dur="500"/>
                                        <p:tgtEl>
                                          <p:spTgt spid="28684"/>
                                        </p:tgtEl>
                                      </p:cBhvr>
                                    </p:animEffect>
                                  </p:childTnLst>
                                </p:cTn>
                              </p:par>
                              <p:par>
                                <p:cTn id="17" presetID="22" presetClass="entr" presetSubtype="4" fill="hold" nodeType="withEffect">
                                  <p:stCondLst>
                                    <p:cond delay="0"/>
                                  </p:stCondLst>
                                  <p:childTnLst>
                                    <p:set>
                                      <p:cBhvr>
                                        <p:cTn id="18" dur="1" fill="hold">
                                          <p:stCondLst>
                                            <p:cond delay="0"/>
                                          </p:stCondLst>
                                        </p:cTn>
                                        <p:tgtEl>
                                          <p:spTgt spid="28686"/>
                                        </p:tgtEl>
                                        <p:attrNameLst>
                                          <p:attrName>style.visibility</p:attrName>
                                        </p:attrNameLst>
                                      </p:cBhvr>
                                      <p:to>
                                        <p:strVal val="visible"/>
                                      </p:to>
                                    </p:set>
                                    <p:animEffect transition="in" filter="wipe(down)">
                                      <p:cBhvr>
                                        <p:cTn id="19" dur="500"/>
                                        <p:tgtEl>
                                          <p:spTgt spid="28686"/>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ppt_w</p:attrName>
                                        </p:attrNameLst>
                                      </p:cBhvr>
                                      <p:tavLst>
                                        <p:tav tm="0">
                                          <p:val>
                                            <p:fltVal val="0"/>
                                          </p:val>
                                        </p:tav>
                                        <p:tav tm="100000">
                                          <p:val>
                                            <p:strVal val="#ppt_w"/>
                                          </p:val>
                                        </p:tav>
                                      </p:tavLst>
                                    </p:anim>
                                    <p:anim calcmode="lin" valueType="num">
                                      <p:cBhvr>
                                        <p:cTn id="23" dur="1000" fill="hold"/>
                                        <p:tgtEl>
                                          <p:spTgt spid="15"/>
                                        </p:tgtEl>
                                        <p:attrNameLst>
                                          <p:attrName>ppt_h</p:attrName>
                                        </p:attrNameLst>
                                      </p:cBhvr>
                                      <p:tavLst>
                                        <p:tav tm="0">
                                          <p:val>
                                            <p:fltVal val="0"/>
                                          </p:val>
                                        </p:tav>
                                        <p:tav tm="100000">
                                          <p:val>
                                            <p:strVal val="#ppt_h"/>
                                          </p:val>
                                        </p:tav>
                                      </p:tavLst>
                                    </p:anim>
                                    <p:anim calcmode="lin" valueType="num">
                                      <p:cBhvr>
                                        <p:cTn id="24" dur="1000" fill="hold"/>
                                        <p:tgtEl>
                                          <p:spTgt spid="15"/>
                                        </p:tgtEl>
                                        <p:attrNameLst>
                                          <p:attrName>style.rotation</p:attrName>
                                        </p:attrNameLst>
                                      </p:cBhvr>
                                      <p:tavLst>
                                        <p:tav tm="0">
                                          <p:val>
                                            <p:fltVal val="90"/>
                                          </p:val>
                                        </p:tav>
                                        <p:tav tm="100000">
                                          <p:val>
                                            <p:fltVal val="0"/>
                                          </p:val>
                                        </p:tav>
                                      </p:tavLst>
                                    </p:anim>
                                    <p:animEffect transition="in" filter="fade">
                                      <p:cBhvr>
                                        <p:cTn id="25" dur="1000"/>
                                        <p:tgtEl>
                                          <p:spTgt spid="15"/>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fltVal val="0"/>
                                          </p:val>
                                        </p:tav>
                                        <p:tav tm="100000">
                                          <p:val>
                                            <p:strVal val="#ppt_w"/>
                                          </p:val>
                                        </p:tav>
                                      </p:tavLst>
                                    </p:anim>
                                    <p:anim calcmode="lin" valueType="num">
                                      <p:cBhvr>
                                        <p:cTn id="29" dur="1000" fill="hold"/>
                                        <p:tgtEl>
                                          <p:spTgt spid="16"/>
                                        </p:tgtEl>
                                        <p:attrNameLst>
                                          <p:attrName>ppt_h</p:attrName>
                                        </p:attrNameLst>
                                      </p:cBhvr>
                                      <p:tavLst>
                                        <p:tav tm="0">
                                          <p:val>
                                            <p:fltVal val="0"/>
                                          </p:val>
                                        </p:tav>
                                        <p:tav tm="100000">
                                          <p:val>
                                            <p:strVal val="#ppt_h"/>
                                          </p:val>
                                        </p:tav>
                                      </p:tavLst>
                                    </p:anim>
                                    <p:anim calcmode="lin" valueType="num">
                                      <p:cBhvr>
                                        <p:cTn id="30" dur="1000" fill="hold"/>
                                        <p:tgtEl>
                                          <p:spTgt spid="16"/>
                                        </p:tgtEl>
                                        <p:attrNameLst>
                                          <p:attrName>style.rotation</p:attrName>
                                        </p:attrNameLst>
                                      </p:cBhvr>
                                      <p:tavLst>
                                        <p:tav tm="0">
                                          <p:val>
                                            <p:fltVal val="90"/>
                                          </p:val>
                                        </p:tav>
                                        <p:tav tm="100000">
                                          <p:val>
                                            <p:fltVal val="0"/>
                                          </p:val>
                                        </p:tav>
                                      </p:tavLst>
                                    </p:anim>
                                    <p:animEffect transition="in" filter="fade">
                                      <p:cBhvr>
                                        <p:cTn id="31" dur="1000"/>
                                        <p:tgtEl>
                                          <p:spTgt spid="16"/>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par>
                                <p:cTn id="38" presetID="31"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1000" fill="hold"/>
                                        <p:tgtEl>
                                          <p:spTgt spid="18"/>
                                        </p:tgtEl>
                                        <p:attrNameLst>
                                          <p:attrName>ppt_w</p:attrName>
                                        </p:attrNameLst>
                                      </p:cBhvr>
                                      <p:tavLst>
                                        <p:tav tm="0">
                                          <p:val>
                                            <p:fltVal val="0"/>
                                          </p:val>
                                        </p:tav>
                                        <p:tav tm="100000">
                                          <p:val>
                                            <p:strVal val="#ppt_w"/>
                                          </p:val>
                                        </p:tav>
                                      </p:tavLst>
                                    </p:anim>
                                    <p:anim calcmode="lin" valueType="num">
                                      <p:cBhvr>
                                        <p:cTn id="41" dur="1000" fill="hold"/>
                                        <p:tgtEl>
                                          <p:spTgt spid="18"/>
                                        </p:tgtEl>
                                        <p:attrNameLst>
                                          <p:attrName>ppt_h</p:attrName>
                                        </p:attrNameLst>
                                      </p:cBhvr>
                                      <p:tavLst>
                                        <p:tav tm="0">
                                          <p:val>
                                            <p:fltVal val="0"/>
                                          </p:val>
                                        </p:tav>
                                        <p:tav tm="100000">
                                          <p:val>
                                            <p:strVal val="#ppt_h"/>
                                          </p:val>
                                        </p:tav>
                                      </p:tavLst>
                                    </p:anim>
                                    <p:anim calcmode="lin" valueType="num">
                                      <p:cBhvr>
                                        <p:cTn id="42" dur="1000" fill="hold"/>
                                        <p:tgtEl>
                                          <p:spTgt spid="18"/>
                                        </p:tgtEl>
                                        <p:attrNameLst>
                                          <p:attrName>style.rotation</p:attrName>
                                        </p:attrNameLst>
                                      </p:cBhvr>
                                      <p:tavLst>
                                        <p:tav tm="0">
                                          <p:val>
                                            <p:fltVal val="90"/>
                                          </p:val>
                                        </p:tav>
                                        <p:tav tm="100000">
                                          <p:val>
                                            <p:fltVal val="0"/>
                                          </p:val>
                                        </p:tav>
                                      </p:tavLst>
                                    </p:anim>
                                    <p:animEffect transition="in" filter="fade">
                                      <p:cBhvr>
                                        <p:cTn id="4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1600" y="-152400"/>
            <a:ext cx="11988800" cy="1143000"/>
          </a:xfrm>
          <a:noFill/>
        </p:spPr>
        <p:txBody>
          <a:bodyPr/>
          <a:lstStyle/>
          <a:p>
            <a:pPr eaLnBrk="1" hangingPunct="1"/>
            <a:r>
              <a:rPr lang="en-US" sz="3200" b="1" dirty="0" smtClean="0">
                <a:solidFill>
                  <a:srgbClr val="FF0000"/>
                </a:solidFill>
                <a:latin typeface="Times New Roman" pitchFamily="18" charset="0"/>
              </a:rPr>
              <a:t>MỘT VÀI BỐ CỤC CẦN TRÁNH KHI VẼ TRANH</a:t>
            </a:r>
          </a:p>
        </p:txBody>
      </p:sp>
      <p:pic>
        <p:nvPicPr>
          <p:cNvPr id="15363" name="Picture 5" descr="IMG003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990600"/>
            <a:ext cx="7543800" cy="49530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5364" name="Rectangle 7"/>
          <p:cNvSpPr>
            <a:spLocks noChangeArrowheads="1"/>
          </p:cNvSpPr>
          <p:nvPr/>
        </p:nvSpPr>
        <p:spPr bwMode="auto">
          <a:xfrm>
            <a:off x="457200" y="6019801"/>
            <a:ext cx="11176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800" i="1">
                <a:solidFill>
                  <a:srgbClr val="000099"/>
                </a:solidFill>
                <a:latin typeface="Times New Roman" pitchFamily="18" charset="0"/>
              </a:rPr>
              <a:t> </a:t>
            </a:r>
            <a:r>
              <a:rPr lang="vi-VN" sz="2800" b="1">
                <a:latin typeface="Times New Roman" pitchFamily="18" charset="0"/>
              </a:rPr>
              <a:t>Tránh đường chéo cắt đôi tranh</a:t>
            </a:r>
            <a:endParaRPr lang="en-US" sz="2800" b="1">
              <a:latin typeface="Times New Roman" pitchFamily="18" charset="0"/>
            </a:endParaRPr>
          </a:p>
        </p:txBody>
      </p:sp>
      <p:pic>
        <p:nvPicPr>
          <p:cNvPr id="15371" name="Picture 5" descr="IMG003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160" y="1061085"/>
            <a:ext cx="7708900" cy="489267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5372" name="Rectangle 6"/>
          <p:cNvSpPr>
            <a:spLocks noChangeArrowheads="1"/>
          </p:cNvSpPr>
          <p:nvPr/>
        </p:nvSpPr>
        <p:spPr bwMode="auto">
          <a:xfrm>
            <a:off x="838200" y="6186488"/>
            <a:ext cx="10820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2800" b="1" dirty="0">
                <a:latin typeface="Times New Roman" pitchFamily="18" charset="0"/>
              </a:rPr>
              <a:t>Tránh mảng hình quá lớn ở chính giữa tranh</a:t>
            </a:r>
            <a:endParaRPr lang="en-US" sz="2800" b="1" dirty="0">
              <a:latin typeface="Times New Roman" pitchFamily="18" charset="0"/>
            </a:endParaRPr>
          </a:p>
        </p:txBody>
      </p:sp>
      <p:pic>
        <p:nvPicPr>
          <p:cNvPr id="15373" name="Picture 5" descr="IMG0037A"/>
          <p:cNvPicPr>
            <a:picLocks noChangeAspect="1" noChangeArrowheads="1"/>
          </p:cNvPicPr>
          <p:nvPr/>
        </p:nvPicPr>
        <p:blipFill rotWithShape="1">
          <a:blip r:embed="rId4">
            <a:extLst>
              <a:ext uri="{28A0092B-C50C-407E-A947-70E740481C1C}">
                <a14:useLocalDpi xmlns:a14="http://schemas.microsoft.com/office/drawing/2010/main" val="0"/>
              </a:ext>
            </a:extLst>
          </a:blip>
          <a:srcRect b="4747"/>
          <a:stretch/>
        </p:blipFill>
        <p:spPr bwMode="auto">
          <a:xfrm>
            <a:off x="2306320" y="969327"/>
            <a:ext cx="7861300" cy="521716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5374" name="Rectangle 7"/>
          <p:cNvSpPr>
            <a:spLocks noChangeArrowheads="1"/>
          </p:cNvSpPr>
          <p:nvPr/>
        </p:nvSpPr>
        <p:spPr bwMode="auto">
          <a:xfrm>
            <a:off x="609600" y="6248400"/>
            <a:ext cx="10718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3200" b="1" dirty="0">
                <a:latin typeface="Times New Roman" pitchFamily="18" charset="0"/>
              </a:rPr>
              <a:t>Tránh mảng hình giống nhau đăng đối</a:t>
            </a:r>
            <a:endParaRPr lang="en-US" sz="3200" b="1" dirty="0">
              <a:latin typeface="Times New Roman" pitchFamily="18" charset="0"/>
            </a:endParaRPr>
          </a:p>
        </p:txBody>
      </p:sp>
    </p:spTree>
    <p:extLst>
      <p:ext uri="{BB962C8B-B14F-4D97-AF65-F5344CB8AC3E}">
        <p14:creationId xmlns:p14="http://schemas.microsoft.com/office/powerpoint/2010/main" val="1045075360"/>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barn(inHorizontal)">
                                      <p:cBhvr>
                                        <p:cTn id="7" dur="500"/>
                                        <p:tgtEl>
                                          <p:spTgt spid="15363"/>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15364"/>
                                        </p:tgtEl>
                                        <p:attrNameLst>
                                          <p:attrName>style.visibility</p:attrName>
                                        </p:attrNameLst>
                                      </p:cBhvr>
                                      <p:to>
                                        <p:strVal val="visible"/>
                                      </p:to>
                                    </p:set>
                                    <p:animEffect transition="in" filter="barn(inHorizontal)">
                                      <p:cBhvr>
                                        <p:cTn id="10" dur="500"/>
                                        <p:tgtEl>
                                          <p:spTgt spid="1536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xit" presetSubtype="10" fill="hold" nodeType="clickEffect">
                                  <p:stCondLst>
                                    <p:cond delay="0"/>
                                  </p:stCondLst>
                                  <p:childTnLst>
                                    <p:animEffect transition="out" filter="blinds(horizontal)">
                                      <p:cBhvr>
                                        <p:cTn id="14" dur="500"/>
                                        <p:tgtEl>
                                          <p:spTgt spid="15363"/>
                                        </p:tgtEl>
                                      </p:cBhvr>
                                    </p:animEffect>
                                    <p:set>
                                      <p:cBhvr>
                                        <p:cTn id="15" dur="1" fill="hold">
                                          <p:stCondLst>
                                            <p:cond delay="499"/>
                                          </p:stCondLst>
                                        </p:cTn>
                                        <p:tgtEl>
                                          <p:spTgt spid="15363"/>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15364"/>
                                        </p:tgtEl>
                                      </p:cBhvr>
                                    </p:animEffect>
                                    <p:set>
                                      <p:cBhvr>
                                        <p:cTn id="18" dur="1" fill="hold">
                                          <p:stCondLst>
                                            <p:cond delay="499"/>
                                          </p:stCondLst>
                                        </p:cTn>
                                        <p:tgtEl>
                                          <p:spTgt spid="15364"/>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nodeType="clickEffect">
                                  <p:stCondLst>
                                    <p:cond delay="0"/>
                                  </p:stCondLst>
                                  <p:childTnLst>
                                    <p:set>
                                      <p:cBhvr>
                                        <p:cTn id="22" dur="1" fill="hold">
                                          <p:stCondLst>
                                            <p:cond delay="0"/>
                                          </p:stCondLst>
                                        </p:cTn>
                                        <p:tgtEl>
                                          <p:spTgt spid="15371"/>
                                        </p:tgtEl>
                                        <p:attrNameLst>
                                          <p:attrName>style.visibility</p:attrName>
                                        </p:attrNameLst>
                                      </p:cBhvr>
                                      <p:to>
                                        <p:strVal val="visible"/>
                                      </p:to>
                                    </p:set>
                                    <p:animEffect transition="in" filter="barn(inHorizontal)">
                                      <p:cBhvr>
                                        <p:cTn id="23" dur="500"/>
                                        <p:tgtEl>
                                          <p:spTgt spid="15371"/>
                                        </p:tgtEl>
                                      </p:cBhvr>
                                    </p:animEffect>
                                  </p:childTnLst>
                                </p:cTn>
                              </p:par>
                              <p:par>
                                <p:cTn id="24" presetID="16" presetClass="entr" presetSubtype="26" fill="hold" grpId="0" nodeType="withEffect">
                                  <p:stCondLst>
                                    <p:cond delay="0"/>
                                  </p:stCondLst>
                                  <p:childTnLst>
                                    <p:set>
                                      <p:cBhvr>
                                        <p:cTn id="25" dur="1" fill="hold">
                                          <p:stCondLst>
                                            <p:cond delay="0"/>
                                          </p:stCondLst>
                                        </p:cTn>
                                        <p:tgtEl>
                                          <p:spTgt spid="15372"/>
                                        </p:tgtEl>
                                        <p:attrNameLst>
                                          <p:attrName>style.visibility</p:attrName>
                                        </p:attrNameLst>
                                      </p:cBhvr>
                                      <p:to>
                                        <p:strVal val="visible"/>
                                      </p:to>
                                    </p:set>
                                    <p:animEffect transition="in" filter="barn(inHorizontal)">
                                      <p:cBhvr>
                                        <p:cTn id="26" dur="500"/>
                                        <p:tgtEl>
                                          <p:spTgt spid="1537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xit" presetSubtype="0" fill="hold" nodeType="clickEffect">
                                  <p:stCondLst>
                                    <p:cond delay="0"/>
                                  </p:stCondLst>
                                  <p:childTnLst>
                                    <p:animEffect transition="out" filter="dissolve">
                                      <p:cBhvr>
                                        <p:cTn id="30" dur="500"/>
                                        <p:tgtEl>
                                          <p:spTgt spid="15371"/>
                                        </p:tgtEl>
                                      </p:cBhvr>
                                    </p:animEffect>
                                    <p:set>
                                      <p:cBhvr>
                                        <p:cTn id="31" dur="1" fill="hold">
                                          <p:stCondLst>
                                            <p:cond delay="499"/>
                                          </p:stCondLst>
                                        </p:cTn>
                                        <p:tgtEl>
                                          <p:spTgt spid="15371"/>
                                        </p:tgtEl>
                                        <p:attrNameLst>
                                          <p:attrName>style.visibility</p:attrName>
                                        </p:attrNameLst>
                                      </p:cBhvr>
                                      <p:to>
                                        <p:strVal val="hidden"/>
                                      </p:to>
                                    </p:set>
                                  </p:childTnLst>
                                </p:cTn>
                              </p:par>
                              <p:par>
                                <p:cTn id="32" presetID="9" presetClass="exit" presetSubtype="0" fill="hold" grpId="1" nodeType="withEffect">
                                  <p:stCondLst>
                                    <p:cond delay="0"/>
                                  </p:stCondLst>
                                  <p:childTnLst>
                                    <p:animEffect transition="out" filter="dissolve">
                                      <p:cBhvr>
                                        <p:cTn id="33" dur="500"/>
                                        <p:tgtEl>
                                          <p:spTgt spid="15372"/>
                                        </p:tgtEl>
                                      </p:cBhvr>
                                    </p:animEffect>
                                    <p:set>
                                      <p:cBhvr>
                                        <p:cTn id="34" dur="1" fill="hold">
                                          <p:stCondLst>
                                            <p:cond delay="499"/>
                                          </p:stCondLst>
                                        </p:cTn>
                                        <p:tgtEl>
                                          <p:spTgt spid="15372"/>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8" presetClass="entr" presetSubtype="12" fill="hold" grpId="0" nodeType="clickEffect">
                                  <p:stCondLst>
                                    <p:cond delay="0"/>
                                  </p:stCondLst>
                                  <p:childTnLst>
                                    <p:set>
                                      <p:cBhvr>
                                        <p:cTn id="38" dur="1" fill="hold">
                                          <p:stCondLst>
                                            <p:cond delay="0"/>
                                          </p:stCondLst>
                                        </p:cTn>
                                        <p:tgtEl>
                                          <p:spTgt spid="15374"/>
                                        </p:tgtEl>
                                        <p:attrNameLst>
                                          <p:attrName>style.visibility</p:attrName>
                                        </p:attrNameLst>
                                      </p:cBhvr>
                                      <p:to>
                                        <p:strVal val="visible"/>
                                      </p:to>
                                    </p:set>
                                    <p:animEffect transition="in" filter="strips(downLeft)">
                                      <p:cBhvr>
                                        <p:cTn id="39" dur="500"/>
                                        <p:tgtEl>
                                          <p:spTgt spid="15374"/>
                                        </p:tgtEl>
                                      </p:cBhvr>
                                    </p:animEffect>
                                  </p:childTnLst>
                                </p:cTn>
                              </p:par>
                              <p:par>
                                <p:cTn id="40" presetID="18" presetClass="entr" presetSubtype="12" fill="hold" nodeType="withEffect">
                                  <p:stCondLst>
                                    <p:cond delay="0"/>
                                  </p:stCondLst>
                                  <p:childTnLst>
                                    <p:set>
                                      <p:cBhvr>
                                        <p:cTn id="41" dur="1" fill="hold">
                                          <p:stCondLst>
                                            <p:cond delay="0"/>
                                          </p:stCondLst>
                                        </p:cTn>
                                        <p:tgtEl>
                                          <p:spTgt spid="15373"/>
                                        </p:tgtEl>
                                        <p:attrNameLst>
                                          <p:attrName>style.visibility</p:attrName>
                                        </p:attrNameLst>
                                      </p:cBhvr>
                                      <p:to>
                                        <p:strVal val="visible"/>
                                      </p:to>
                                    </p:set>
                                    <p:animEffect transition="in" filter="strips(downLeft)">
                                      <p:cBhvr>
                                        <p:cTn id="42" dur="500"/>
                                        <p:tgtEl>
                                          <p:spTgt spid="1537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xit" presetSubtype="26" fill="hold" grpId="1" nodeType="clickEffect">
                                  <p:stCondLst>
                                    <p:cond delay="0"/>
                                  </p:stCondLst>
                                  <p:childTnLst>
                                    <p:animEffect transition="out" filter="barn(inHorizontal)">
                                      <p:cBhvr>
                                        <p:cTn id="46" dur="500"/>
                                        <p:tgtEl>
                                          <p:spTgt spid="15374"/>
                                        </p:tgtEl>
                                      </p:cBhvr>
                                    </p:animEffect>
                                    <p:set>
                                      <p:cBhvr>
                                        <p:cTn id="47" dur="1" fill="hold">
                                          <p:stCondLst>
                                            <p:cond delay="499"/>
                                          </p:stCondLst>
                                        </p:cTn>
                                        <p:tgtEl>
                                          <p:spTgt spid="15374"/>
                                        </p:tgtEl>
                                        <p:attrNameLst>
                                          <p:attrName>style.visibility</p:attrName>
                                        </p:attrNameLst>
                                      </p:cBhvr>
                                      <p:to>
                                        <p:strVal val="hidden"/>
                                      </p:to>
                                    </p:set>
                                  </p:childTnLst>
                                </p:cTn>
                              </p:par>
                              <p:par>
                                <p:cTn id="48" presetID="16" presetClass="exit" presetSubtype="26" fill="hold" nodeType="withEffect">
                                  <p:stCondLst>
                                    <p:cond delay="0"/>
                                  </p:stCondLst>
                                  <p:childTnLst>
                                    <p:animEffect transition="out" filter="barn(inHorizontal)">
                                      <p:cBhvr>
                                        <p:cTn id="49" dur="500"/>
                                        <p:tgtEl>
                                          <p:spTgt spid="15373"/>
                                        </p:tgtEl>
                                      </p:cBhvr>
                                    </p:animEffect>
                                    <p:set>
                                      <p:cBhvr>
                                        <p:cTn id="50" dur="1" fill="hold">
                                          <p:stCondLst>
                                            <p:cond delay="499"/>
                                          </p:stCondLst>
                                        </p:cTn>
                                        <p:tgtEl>
                                          <p:spTgt spid="153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4" grpId="1"/>
      <p:bldP spid="15372" grpId="0"/>
      <p:bldP spid="15372" grpId="1"/>
      <p:bldP spid="15374" grpId="0"/>
      <p:bldP spid="1537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144959"/>
            <a:ext cx="9562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dirty="0" smtClean="0">
                <a:solidFill>
                  <a:srgbClr val="FF0000"/>
                </a:solidFill>
                <a:latin typeface="Times New Roman" pitchFamily="18" charset="0"/>
                <a:cs typeface="Times New Roman" pitchFamily="18" charset="0"/>
              </a:rPr>
              <a:t>TRANH VẼ NÉT VỀ NGÔI NHÀ</a:t>
            </a:r>
            <a:endParaRPr lang="en-US" sz="3600" b="1" dirty="0">
              <a:solidFill>
                <a:srgbClr val="FF0000"/>
              </a:solidFill>
              <a:latin typeface="Times New Roman" pitchFamily="18" charset="0"/>
              <a:cs typeface="Times New Roman" pitchFamily="18" charset="0"/>
            </a:endParaRPr>
          </a:p>
        </p:txBody>
      </p:sp>
      <p:pic>
        <p:nvPicPr>
          <p:cNvPr id="28688" name="Picture 16" descr="Những thứ cần biết khi tự học vẽ tranh chì - Vẽ tranh theo yêu cầ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066800"/>
            <a:ext cx="426720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690" name="Picture 18" descr="123+ Tranh Chì Phong Cảnh Đơn Giản Mà Đẹp Miên Ma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2200" y="4038600"/>
            <a:ext cx="4241800" cy="2305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 name="Picture 20" descr="Vẽ tranh đẹp, đơn giản, đa dạng đề tài dành cho người bắt đầu"/>
          <p:cNvPicPr>
            <a:picLocks noChangeAspect="1" noChangeArrowheads="1"/>
          </p:cNvPicPr>
          <p:nvPr/>
        </p:nvPicPr>
        <p:blipFill rotWithShape="1">
          <a:blip r:embed="rId6">
            <a:extLst>
              <a:ext uri="{28A0092B-C50C-407E-A947-70E740481C1C}">
                <a14:useLocalDpi xmlns:a14="http://schemas.microsoft.com/office/drawing/2010/main" val="0"/>
              </a:ext>
            </a:extLst>
          </a:blip>
          <a:srcRect l="6374" r="8162"/>
          <a:stretch/>
        </p:blipFill>
        <p:spPr bwMode="auto">
          <a:xfrm>
            <a:off x="7010400" y="4038600"/>
            <a:ext cx="4188464" cy="23057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5842" name="Picture 2" descr="Hướng dẫn cách vẽ tranh phong cảnh quê hương đơn giản mà đẹp"/>
          <p:cNvPicPr>
            <a:picLocks noChangeAspect="1" noChangeArrowheads="1"/>
          </p:cNvPicPr>
          <p:nvPr/>
        </p:nvPicPr>
        <p:blipFill rotWithShape="1">
          <a:blip r:embed="rId7">
            <a:extLst>
              <a:ext uri="{28A0092B-C50C-407E-A947-70E740481C1C}">
                <a14:useLocalDpi xmlns:a14="http://schemas.microsoft.com/office/drawing/2010/main" val="0"/>
              </a:ext>
            </a:extLst>
          </a:blip>
          <a:srcRect r="2697" b="6573"/>
          <a:stretch/>
        </p:blipFill>
        <p:spPr bwMode="auto">
          <a:xfrm>
            <a:off x="7010400" y="1066800"/>
            <a:ext cx="4188464" cy="23199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6" name="Rectangle 17"/>
          <p:cNvSpPr>
            <a:spLocks noChangeArrowheads="1"/>
          </p:cNvSpPr>
          <p:nvPr/>
        </p:nvSpPr>
        <p:spPr bwMode="auto">
          <a:xfrm rot="10800000" flipV="1">
            <a:off x="342899" y="2949714"/>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1</a:t>
            </a:r>
            <a:endParaRPr lang="en-US" sz="4000" b="1" dirty="0">
              <a:solidFill>
                <a:srgbClr val="FF0000"/>
              </a:solidFill>
              <a:latin typeface="Times New Roman" pitchFamily="18" charset="0"/>
            </a:endParaRPr>
          </a:p>
        </p:txBody>
      </p:sp>
      <p:sp>
        <p:nvSpPr>
          <p:cNvPr id="17" name="Rectangle 19"/>
          <p:cNvSpPr>
            <a:spLocks noChangeArrowheads="1"/>
          </p:cNvSpPr>
          <p:nvPr/>
        </p:nvSpPr>
        <p:spPr bwMode="auto">
          <a:xfrm>
            <a:off x="6121554" y="2819400"/>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2</a:t>
            </a:r>
            <a:endParaRPr lang="en-US" sz="4000" b="1" dirty="0">
              <a:solidFill>
                <a:srgbClr val="FF0000"/>
              </a:solidFill>
              <a:latin typeface="Times New Roman" pitchFamily="18" charset="0"/>
            </a:endParaRPr>
          </a:p>
        </p:txBody>
      </p:sp>
      <p:sp>
        <p:nvSpPr>
          <p:cNvPr id="18" name="Text Box 21"/>
          <p:cNvSpPr txBox="1">
            <a:spLocks noChangeArrowheads="1"/>
          </p:cNvSpPr>
          <p:nvPr/>
        </p:nvSpPr>
        <p:spPr bwMode="auto">
          <a:xfrm>
            <a:off x="228600" y="5845314"/>
            <a:ext cx="9205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NI-Awchon" pitchFamily="2" charset="0"/>
              </a:defRPr>
            </a:lvl1pPr>
            <a:lvl2pPr marL="742950" indent="-285750" eaLnBrk="0" hangingPunct="0">
              <a:defRPr>
                <a:solidFill>
                  <a:schemeClr val="tx1"/>
                </a:solidFill>
                <a:latin typeface="VNI-Awchon" pitchFamily="2" charset="0"/>
              </a:defRPr>
            </a:lvl2pPr>
            <a:lvl3pPr marL="1143000" indent="-228600" eaLnBrk="0" hangingPunct="0">
              <a:defRPr>
                <a:solidFill>
                  <a:schemeClr val="tx1"/>
                </a:solidFill>
                <a:latin typeface="VNI-Awchon" pitchFamily="2" charset="0"/>
              </a:defRPr>
            </a:lvl3pPr>
            <a:lvl4pPr marL="1600200" indent="-228600" eaLnBrk="0" hangingPunct="0">
              <a:defRPr>
                <a:solidFill>
                  <a:schemeClr val="tx1"/>
                </a:solidFill>
                <a:latin typeface="VNI-Awchon" pitchFamily="2" charset="0"/>
              </a:defRPr>
            </a:lvl4pPr>
            <a:lvl5pPr marL="2057400" indent="-228600" eaLnBrk="0" hangingPunct="0">
              <a:defRPr>
                <a:solidFill>
                  <a:schemeClr val="tx1"/>
                </a:solidFill>
                <a:latin typeface="VNI-Awchon" pitchFamily="2" charset="0"/>
              </a:defRPr>
            </a:lvl5pPr>
            <a:lvl6pPr marL="2514600" indent="-228600" eaLnBrk="0" fontAlgn="base" hangingPunct="0">
              <a:spcBef>
                <a:spcPct val="0"/>
              </a:spcBef>
              <a:spcAft>
                <a:spcPct val="0"/>
              </a:spcAft>
              <a:defRPr>
                <a:solidFill>
                  <a:schemeClr val="tx1"/>
                </a:solidFill>
                <a:latin typeface="VNI-Awchon" pitchFamily="2" charset="0"/>
              </a:defRPr>
            </a:lvl6pPr>
            <a:lvl7pPr marL="2971800" indent="-228600" eaLnBrk="0" fontAlgn="base" hangingPunct="0">
              <a:spcBef>
                <a:spcPct val="0"/>
              </a:spcBef>
              <a:spcAft>
                <a:spcPct val="0"/>
              </a:spcAft>
              <a:defRPr>
                <a:solidFill>
                  <a:schemeClr val="tx1"/>
                </a:solidFill>
                <a:latin typeface="VNI-Awchon" pitchFamily="2" charset="0"/>
              </a:defRPr>
            </a:lvl7pPr>
            <a:lvl8pPr marL="3429000" indent="-228600" eaLnBrk="0" fontAlgn="base" hangingPunct="0">
              <a:spcBef>
                <a:spcPct val="0"/>
              </a:spcBef>
              <a:spcAft>
                <a:spcPct val="0"/>
              </a:spcAft>
              <a:defRPr>
                <a:solidFill>
                  <a:schemeClr val="tx1"/>
                </a:solidFill>
                <a:latin typeface="VNI-Awchon" pitchFamily="2" charset="0"/>
              </a:defRPr>
            </a:lvl8pPr>
            <a:lvl9pPr marL="3886200" indent="-228600" eaLnBrk="0" fontAlgn="base" hangingPunct="0">
              <a:spcBef>
                <a:spcPct val="0"/>
              </a:spcBef>
              <a:spcAft>
                <a:spcPct val="0"/>
              </a:spcAft>
              <a:defRPr>
                <a:solidFill>
                  <a:schemeClr val="tx1"/>
                </a:solidFill>
                <a:latin typeface="VNI-Awchon" pitchFamily="2" charset="0"/>
              </a:defRPr>
            </a:lvl9pPr>
          </a:lstStyle>
          <a:p>
            <a:pPr algn="ctr" eaLnBrk="1" hangingPunct="1"/>
            <a:r>
              <a:rPr lang="vi-VN" sz="4000" b="1" dirty="0">
                <a:solidFill>
                  <a:srgbClr val="FF0000"/>
                </a:solidFill>
                <a:latin typeface="Times New Roman" pitchFamily="18" charset="0"/>
              </a:rPr>
              <a:t>3</a:t>
            </a:r>
          </a:p>
        </p:txBody>
      </p:sp>
      <p:sp>
        <p:nvSpPr>
          <p:cNvPr id="19" name="Rectangle 23"/>
          <p:cNvSpPr>
            <a:spLocks noChangeArrowheads="1"/>
          </p:cNvSpPr>
          <p:nvPr/>
        </p:nvSpPr>
        <p:spPr bwMode="auto">
          <a:xfrm>
            <a:off x="6324600" y="5791200"/>
            <a:ext cx="60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4</a:t>
            </a:r>
          </a:p>
        </p:txBody>
      </p:sp>
    </p:spTree>
    <p:extLst>
      <p:ext uri="{BB962C8B-B14F-4D97-AF65-F5344CB8AC3E}">
        <p14:creationId xmlns:p14="http://schemas.microsoft.com/office/powerpoint/2010/main" val="101283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688"/>
                                        </p:tgtEl>
                                        <p:attrNameLst>
                                          <p:attrName>style.visibility</p:attrName>
                                        </p:attrNameLst>
                                      </p:cBhvr>
                                      <p:to>
                                        <p:strVal val="visible"/>
                                      </p:to>
                                    </p:set>
                                    <p:animEffect transition="in" filter="barn(inVertical)">
                                      <p:cBhvr>
                                        <p:cTn id="12" dur="500"/>
                                        <p:tgtEl>
                                          <p:spTgt spid="28688"/>
                                        </p:tgtEl>
                                      </p:cBhvr>
                                    </p:animEffect>
                                  </p:childTnLst>
                                </p:cTn>
                              </p:par>
                              <p:par>
                                <p:cTn id="13" presetID="16" presetClass="entr" presetSubtype="21" fill="hold" nodeType="withEffect">
                                  <p:stCondLst>
                                    <p:cond delay="0"/>
                                  </p:stCondLst>
                                  <p:childTnLst>
                                    <p:set>
                                      <p:cBhvr>
                                        <p:cTn id="14" dur="1" fill="hold">
                                          <p:stCondLst>
                                            <p:cond delay="0"/>
                                          </p:stCondLst>
                                        </p:cTn>
                                        <p:tgtEl>
                                          <p:spTgt spid="35842"/>
                                        </p:tgtEl>
                                        <p:attrNameLst>
                                          <p:attrName>style.visibility</p:attrName>
                                        </p:attrNameLst>
                                      </p:cBhvr>
                                      <p:to>
                                        <p:strVal val="visible"/>
                                      </p:to>
                                    </p:set>
                                    <p:animEffect transition="in" filter="barn(inVertical)">
                                      <p:cBhvr>
                                        <p:cTn id="15" dur="500"/>
                                        <p:tgtEl>
                                          <p:spTgt spid="35842"/>
                                        </p:tgtEl>
                                      </p:cBhvr>
                                    </p:animEffect>
                                  </p:childTnLst>
                                </p:cTn>
                              </p:par>
                              <p:par>
                                <p:cTn id="16" presetID="16" presetClass="entr" presetSubtype="21" fill="hold" nodeType="withEffect">
                                  <p:stCondLst>
                                    <p:cond delay="0"/>
                                  </p:stCondLst>
                                  <p:childTnLst>
                                    <p:set>
                                      <p:cBhvr>
                                        <p:cTn id="17" dur="1" fill="hold">
                                          <p:stCondLst>
                                            <p:cond delay="0"/>
                                          </p:stCondLst>
                                        </p:cTn>
                                        <p:tgtEl>
                                          <p:spTgt spid="28690"/>
                                        </p:tgtEl>
                                        <p:attrNameLst>
                                          <p:attrName>style.visibility</p:attrName>
                                        </p:attrNameLst>
                                      </p:cBhvr>
                                      <p:to>
                                        <p:strVal val="visible"/>
                                      </p:to>
                                    </p:set>
                                    <p:animEffect transition="in" filter="barn(inVertical)">
                                      <p:cBhvr>
                                        <p:cTn id="18" dur="500"/>
                                        <p:tgtEl>
                                          <p:spTgt spid="28690"/>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fltVal val="0"/>
                                          </p:val>
                                        </p:tav>
                                        <p:tav tm="100000">
                                          <p:val>
                                            <p:strVal val="#ppt_w"/>
                                          </p:val>
                                        </p:tav>
                                      </p:tavLst>
                                    </p:anim>
                                    <p:anim calcmode="lin" valueType="num">
                                      <p:cBhvr>
                                        <p:cTn id="25" dur="1000" fill="hold"/>
                                        <p:tgtEl>
                                          <p:spTgt spid="16"/>
                                        </p:tgtEl>
                                        <p:attrNameLst>
                                          <p:attrName>ppt_h</p:attrName>
                                        </p:attrNameLst>
                                      </p:cBhvr>
                                      <p:tavLst>
                                        <p:tav tm="0">
                                          <p:val>
                                            <p:fltVal val="0"/>
                                          </p:val>
                                        </p:tav>
                                        <p:tav tm="100000">
                                          <p:val>
                                            <p:strVal val="#ppt_h"/>
                                          </p:val>
                                        </p:tav>
                                      </p:tavLst>
                                    </p:anim>
                                    <p:anim calcmode="lin" valueType="num">
                                      <p:cBhvr>
                                        <p:cTn id="26" dur="1000" fill="hold"/>
                                        <p:tgtEl>
                                          <p:spTgt spid="16"/>
                                        </p:tgtEl>
                                        <p:attrNameLst>
                                          <p:attrName>style.rotation</p:attrName>
                                        </p:attrNameLst>
                                      </p:cBhvr>
                                      <p:tavLst>
                                        <p:tav tm="0">
                                          <p:val>
                                            <p:fltVal val="90"/>
                                          </p:val>
                                        </p:tav>
                                        <p:tav tm="100000">
                                          <p:val>
                                            <p:fltVal val="0"/>
                                          </p:val>
                                        </p:tav>
                                      </p:tavLst>
                                    </p:anim>
                                    <p:animEffect transition="in" filter="fade">
                                      <p:cBhvr>
                                        <p:cTn id="27" dur="1000"/>
                                        <p:tgtEl>
                                          <p:spTgt spid="16"/>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000" fill="hold"/>
                                        <p:tgtEl>
                                          <p:spTgt spid="17"/>
                                        </p:tgtEl>
                                        <p:attrNameLst>
                                          <p:attrName>ppt_w</p:attrName>
                                        </p:attrNameLst>
                                      </p:cBhvr>
                                      <p:tavLst>
                                        <p:tav tm="0">
                                          <p:val>
                                            <p:fltVal val="0"/>
                                          </p:val>
                                        </p:tav>
                                        <p:tav tm="100000">
                                          <p:val>
                                            <p:strVal val="#ppt_w"/>
                                          </p:val>
                                        </p:tav>
                                      </p:tavLst>
                                    </p:anim>
                                    <p:anim calcmode="lin" valueType="num">
                                      <p:cBhvr>
                                        <p:cTn id="31" dur="1000" fill="hold"/>
                                        <p:tgtEl>
                                          <p:spTgt spid="17"/>
                                        </p:tgtEl>
                                        <p:attrNameLst>
                                          <p:attrName>ppt_h</p:attrName>
                                        </p:attrNameLst>
                                      </p:cBhvr>
                                      <p:tavLst>
                                        <p:tav tm="0">
                                          <p:val>
                                            <p:fltVal val="0"/>
                                          </p:val>
                                        </p:tav>
                                        <p:tav tm="100000">
                                          <p:val>
                                            <p:strVal val="#ppt_h"/>
                                          </p:val>
                                        </p:tav>
                                      </p:tavLst>
                                    </p:anim>
                                    <p:anim calcmode="lin" valueType="num">
                                      <p:cBhvr>
                                        <p:cTn id="32" dur="1000" fill="hold"/>
                                        <p:tgtEl>
                                          <p:spTgt spid="17"/>
                                        </p:tgtEl>
                                        <p:attrNameLst>
                                          <p:attrName>style.rotation</p:attrName>
                                        </p:attrNameLst>
                                      </p:cBhvr>
                                      <p:tavLst>
                                        <p:tav tm="0">
                                          <p:val>
                                            <p:fltVal val="90"/>
                                          </p:val>
                                        </p:tav>
                                        <p:tav tm="100000">
                                          <p:val>
                                            <p:fltVal val="0"/>
                                          </p:val>
                                        </p:tav>
                                      </p:tavLst>
                                    </p:anim>
                                    <p:animEffect transition="in" filter="fade">
                                      <p:cBhvr>
                                        <p:cTn id="33" dur="1000"/>
                                        <p:tgtEl>
                                          <p:spTgt spid="17"/>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1000" fill="hold"/>
                                        <p:tgtEl>
                                          <p:spTgt spid="18"/>
                                        </p:tgtEl>
                                        <p:attrNameLst>
                                          <p:attrName>ppt_w</p:attrName>
                                        </p:attrNameLst>
                                      </p:cBhvr>
                                      <p:tavLst>
                                        <p:tav tm="0">
                                          <p:val>
                                            <p:fltVal val="0"/>
                                          </p:val>
                                        </p:tav>
                                        <p:tav tm="100000">
                                          <p:val>
                                            <p:strVal val="#ppt_w"/>
                                          </p:val>
                                        </p:tav>
                                      </p:tavLst>
                                    </p:anim>
                                    <p:anim calcmode="lin" valueType="num">
                                      <p:cBhvr>
                                        <p:cTn id="37" dur="1000" fill="hold"/>
                                        <p:tgtEl>
                                          <p:spTgt spid="18"/>
                                        </p:tgtEl>
                                        <p:attrNameLst>
                                          <p:attrName>ppt_h</p:attrName>
                                        </p:attrNameLst>
                                      </p:cBhvr>
                                      <p:tavLst>
                                        <p:tav tm="0">
                                          <p:val>
                                            <p:fltVal val="0"/>
                                          </p:val>
                                        </p:tav>
                                        <p:tav tm="100000">
                                          <p:val>
                                            <p:strVal val="#ppt_h"/>
                                          </p:val>
                                        </p:tav>
                                      </p:tavLst>
                                    </p:anim>
                                    <p:anim calcmode="lin" valueType="num">
                                      <p:cBhvr>
                                        <p:cTn id="38" dur="1000" fill="hold"/>
                                        <p:tgtEl>
                                          <p:spTgt spid="18"/>
                                        </p:tgtEl>
                                        <p:attrNameLst>
                                          <p:attrName>style.rotation</p:attrName>
                                        </p:attrNameLst>
                                      </p:cBhvr>
                                      <p:tavLst>
                                        <p:tav tm="0">
                                          <p:val>
                                            <p:fltVal val="90"/>
                                          </p:val>
                                        </p:tav>
                                        <p:tav tm="100000">
                                          <p:val>
                                            <p:fltVal val="0"/>
                                          </p:val>
                                        </p:tav>
                                      </p:tavLst>
                                    </p:anim>
                                    <p:animEffect transition="in" filter="fade">
                                      <p:cBhvr>
                                        <p:cTn id="39" dur="1000"/>
                                        <p:tgtEl>
                                          <p:spTgt spid="18"/>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1000" fill="hold"/>
                                        <p:tgtEl>
                                          <p:spTgt spid="19"/>
                                        </p:tgtEl>
                                        <p:attrNameLst>
                                          <p:attrName>ppt_w</p:attrName>
                                        </p:attrNameLst>
                                      </p:cBhvr>
                                      <p:tavLst>
                                        <p:tav tm="0">
                                          <p:val>
                                            <p:fltVal val="0"/>
                                          </p:val>
                                        </p:tav>
                                        <p:tav tm="100000">
                                          <p:val>
                                            <p:strVal val="#ppt_w"/>
                                          </p:val>
                                        </p:tav>
                                      </p:tavLst>
                                    </p:anim>
                                    <p:anim calcmode="lin" valueType="num">
                                      <p:cBhvr>
                                        <p:cTn id="43" dur="1000" fill="hold"/>
                                        <p:tgtEl>
                                          <p:spTgt spid="19"/>
                                        </p:tgtEl>
                                        <p:attrNameLst>
                                          <p:attrName>ppt_h</p:attrName>
                                        </p:attrNameLst>
                                      </p:cBhvr>
                                      <p:tavLst>
                                        <p:tav tm="0">
                                          <p:val>
                                            <p:fltVal val="0"/>
                                          </p:val>
                                        </p:tav>
                                        <p:tav tm="100000">
                                          <p:val>
                                            <p:strVal val="#ppt_h"/>
                                          </p:val>
                                        </p:tav>
                                      </p:tavLst>
                                    </p:anim>
                                    <p:anim calcmode="lin" valueType="num">
                                      <p:cBhvr>
                                        <p:cTn id="44" dur="1000" fill="hold"/>
                                        <p:tgtEl>
                                          <p:spTgt spid="19"/>
                                        </p:tgtEl>
                                        <p:attrNameLst>
                                          <p:attrName>style.rotation</p:attrName>
                                        </p:attrNameLst>
                                      </p:cBhvr>
                                      <p:tavLst>
                                        <p:tav tm="0">
                                          <p:val>
                                            <p:fltVal val="90"/>
                                          </p:val>
                                        </p:tav>
                                        <p:tav tm="100000">
                                          <p:val>
                                            <p:fltVal val="0"/>
                                          </p:val>
                                        </p:tav>
                                      </p:tavLst>
                                    </p:anim>
                                    <p:animEffect transition="in" filter="fade">
                                      <p:cBhvr>
                                        <p:cTn id="4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8"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115669"/>
            <a:ext cx="95623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dirty="0" smtClean="0">
                <a:solidFill>
                  <a:srgbClr val="FF0000"/>
                </a:solidFill>
                <a:latin typeface="Times New Roman" pitchFamily="18" charset="0"/>
                <a:cs typeface="Times New Roman" pitchFamily="18" charset="0"/>
              </a:rPr>
              <a:t>TRANH VẼ NÉT VỀ NGÔI NHÀ</a:t>
            </a:r>
            <a:endParaRPr lang="en-US" sz="3600" b="1" dirty="0">
              <a:solidFill>
                <a:srgbClr val="FF0000"/>
              </a:solidFill>
              <a:latin typeface="Times New Roman" pitchFamily="18" charset="0"/>
              <a:cs typeface="Times New Roman" pitchFamily="18" charset="0"/>
            </a:endParaRPr>
          </a:p>
        </p:txBody>
      </p:sp>
      <p:pic>
        <p:nvPicPr>
          <p:cNvPr id="8" name="Picture 34" descr="Tranh Chì Phong Cảnh Đẹp Đơn Giản, Buồn Ấn Tượ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9520" y="4099559"/>
            <a:ext cx="3942080" cy="2453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38" descr="45+ Tranh Chì Phong Cảnh Đẹp, Buồn Đơn Giản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8025" y="4099559"/>
            <a:ext cx="3990975" cy="2453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48" descr="123+ Tranh Chì Phong Cảnh Đơn Giản Mà Đẹp Miên Ma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10400" y="1155700"/>
            <a:ext cx="4038600" cy="2425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36" descr="45+ Tranh Chì Phong Cảnh Đẹp, Buồn Đơn Giản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1143000"/>
            <a:ext cx="3962400" cy="2438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Rectangle 17"/>
          <p:cNvSpPr>
            <a:spLocks noChangeArrowheads="1"/>
          </p:cNvSpPr>
          <p:nvPr/>
        </p:nvSpPr>
        <p:spPr bwMode="auto">
          <a:xfrm rot="10800000" flipV="1">
            <a:off x="457200" y="2949714"/>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1</a:t>
            </a:r>
            <a:endParaRPr lang="en-US" sz="4000" b="1" dirty="0">
              <a:solidFill>
                <a:srgbClr val="FF0000"/>
              </a:solidFill>
              <a:latin typeface="Times New Roman" pitchFamily="18" charset="0"/>
            </a:endParaRPr>
          </a:p>
        </p:txBody>
      </p:sp>
      <p:sp>
        <p:nvSpPr>
          <p:cNvPr id="13" name="Rectangle 19"/>
          <p:cNvSpPr>
            <a:spLocks noChangeArrowheads="1"/>
          </p:cNvSpPr>
          <p:nvPr/>
        </p:nvSpPr>
        <p:spPr bwMode="auto">
          <a:xfrm>
            <a:off x="6179820" y="2949714"/>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2</a:t>
            </a:r>
            <a:endParaRPr lang="en-US" sz="4000" b="1" dirty="0">
              <a:solidFill>
                <a:srgbClr val="FF0000"/>
              </a:solidFill>
              <a:latin typeface="Times New Roman" pitchFamily="18" charset="0"/>
            </a:endParaRPr>
          </a:p>
        </p:txBody>
      </p:sp>
      <p:sp>
        <p:nvSpPr>
          <p:cNvPr id="15" name="Text Box 21"/>
          <p:cNvSpPr txBox="1">
            <a:spLocks noChangeArrowheads="1"/>
          </p:cNvSpPr>
          <p:nvPr/>
        </p:nvSpPr>
        <p:spPr bwMode="auto">
          <a:xfrm>
            <a:off x="381000" y="5845314"/>
            <a:ext cx="9205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NI-Awchon" pitchFamily="2" charset="0"/>
              </a:defRPr>
            </a:lvl1pPr>
            <a:lvl2pPr marL="742950" indent="-285750" eaLnBrk="0" hangingPunct="0">
              <a:defRPr>
                <a:solidFill>
                  <a:schemeClr val="tx1"/>
                </a:solidFill>
                <a:latin typeface="VNI-Awchon" pitchFamily="2" charset="0"/>
              </a:defRPr>
            </a:lvl2pPr>
            <a:lvl3pPr marL="1143000" indent="-228600" eaLnBrk="0" hangingPunct="0">
              <a:defRPr>
                <a:solidFill>
                  <a:schemeClr val="tx1"/>
                </a:solidFill>
                <a:latin typeface="VNI-Awchon" pitchFamily="2" charset="0"/>
              </a:defRPr>
            </a:lvl3pPr>
            <a:lvl4pPr marL="1600200" indent="-228600" eaLnBrk="0" hangingPunct="0">
              <a:defRPr>
                <a:solidFill>
                  <a:schemeClr val="tx1"/>
                </a:solidFill>
                <a:latin typeface="VNI-Awchon" pitchFamily="2" charset="0"/>
              </a:defRPr>
            </a:lvl4pPr>
            <a:lvl5pPr marL="2057400" indent="-228600" eaLnBrk="0" hangingPunct="0">
              <a:defRPr>
                <a:solidFill>
                  <a:schemeClr val="tx1"/>
                </a:solidFill>
                <a:latin typeface="VNI-Awchon" pitchFamily="2" charset="0"/>
              </a:defRPr>
            </a:lvl5pPr>
            <a:lvl6pPr marL="2514600" indent="-228600" eaLnBrk="0" fontAlgn="base" hangingPunct="0">
              <a:spcBef>
                <a:spcPct val="0"/>
              </a:spcBef>
              <a:spcAft>
                <a:spcPct val="0"/>
              </a:spcAft>
              <a:defRPr>
                <a:solidFill>
                  <a:schemeClr val="tx1"/>
                </a:solidFill>
                <a:latin typeface="VNI-Awchon" pitchFamily="2" charset="0"/>
              </a:defRPr>
            </a:lvl6pPr>
            <a:lvl7pPr marL="2971800" indent="-228600" eaLnBrk="0" fontAlgn="base" hangingPunct="0">
              <a:spcBef>
                <a:spcPct val="0"/>
              </a:spcBef>
              <a:spcAft>
                <a:spcPct val="0"/>
              </a:spcAft>
              <a:defRPr>
                <a:solidFill>
                  <a:schemeClr val="tx1"/>
                </a:solidFill>
                <a:latin typeface="VNI-Awchon" pitchFamily="2" charset="0"/>
              </a:defRPr>
            </a:lvl7pPr>
            <a:lvl8pPr marL="3429000" indent="-228600" eaLnBrk="0" fontAlgn="base" hangingPunct="0">
              <a:spcBef>
                <a:spcPct val="0"/>
              </a:spcBef>
              <a:spcAft>
                <a:spcPct val="0"/>
              </a:spcAft>
              <a:defRPr>
                <a:solidFill>
                  <a:schemeClr val="tx1"/>
                </a:solidFill>
                <a:latin typeface="VNI-Awchon" pitchFamily="2" charset="0"/>
              </a:defRPr>
            </a:lvl8pPr>
            <a:lvl9pPr marL="3886200" indent="-228600" eaLnBrk="0" fontAlgn="base" hangingPunct="0">
              <a:spcBef>
                <a:spcPct val="0"/>
              </a:spcBef>
              <a:spcAft>
                <a:spcPct val="0"/>
              </a:spcAft>
              <a:defRPr>
                <a:solidFill>
                  <a:schemeClr val="tx1"/>
                </a:solidFill>
                <a:latin typeface="VNI-Awchon" pitchFamily="2" charset="0"/>
              </a:defRPr>
            </a:lvl9pPr>
          </a:lstStyle>
          <a:p>
            <a:pPr algn="ctr" eaLnBrk="1" hangingPunct="1"/>
            <a:r>
              <a:rPr lang="vi-VN" sz="4000" b="1" dirty="0">
                <a:solidFill>
                  <a:srgbClr val="FF0000"/>
                </a:solidFill>
                <a:latin typeface="Times New Roman" pitchFamily="18" charset="0"/>
              </a:rPr>
              <a:t>3</a:t>
            </a:r>
          </a:p>
        </p:txBody>
      </p:sp>
      <p:sp>
        <p:nvSpPr>
          <p:cNvPr id="16" name="Rectangle 23"/>
          <p:cNvSpPr>
            <a:spLocks noChangeArrowheads="1"/>
          </p:cNvSpPr>
          <p:nvPr/>
        </p:nvSpPr>
        <p:spPr bwMode="auto">
          <a:xfrm>
            <a:off x="6324600" y="5827851"/>
            <a:ext cx="60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4</a:t>
            </a:r>
          </a:p>
        </p:txBody>
      </p:sp>
    </p:spTree>
    <p:extLst>
      <p:ext uri="{BB962C8B-B14F-4D97-AF65-F5344CB8AC3E}">
        <p14:creationId xmlns:p14="http://schemas.microsoft.com/office/powerpoint/2010/main" val="280406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3"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2" name="Picture 58" descr="ký họa mai châu | South asian art, Cool art drawings, Paint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361044" y="459535"/>
            <a:ext cx="3134678" cy="32284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86" name="Picture 62" descr="Sketching – Bcrack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5322" y="4267200"/>
            <a:ext cx="3048000" cy="21870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88" name="Picture 64" descr="Kí họa SV MTCN -P1"/>
          <p:cNvPicPr>
            <a:picLocks noChangeAspect="1" noChangeArrowheads="1"/>
          </p:cNvPicPr>
          <p:nvPr/>
        </p:nvPicPr>
        <p:blipFill rotWithShape="1">
          <a:blip r:embed="rId4">
            <a:extLst>
              <a:ext uri="{28A0092B-C50C-407E-A947-70E740481C1C}">
                <a14:useLocalDpi xmlns:a14="http://schemas.microsoft.com/office/drawing/2010/main" val="0"/>
              </a:ext>
            </a:extLst>
          </a:blip>
          <a:srcRect b="7075"/>
          <a:stretch/>
        </p:blipFill>
        <p:spPr bwMode="auto">
          <a:xfrm>
            <a:off x="627395" y="459535"/>
            <a:ext cx="3019727" cy="32284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90" name="Picture 66" descr="Một số bài kí họa phong cảnh | Phong cảnh, Phong cảnh trừu tượng, Mỹ thuậ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1522" y="4267200"/>
            <a:ext cx="3134678" cy="21553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00" name="Picture 76" descr="TOP 100+ Mẫu tranh vẽ phong cảnh đơn giản, đẹp, ấn tượ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5322" y="459535"/>
            <a:ext cx="3048000" cy="32284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52" descr="123+ Tranh Chì Phong Cảnh Đơn Giản Mà Đẹp Miên Ma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396" y="4267200"/>
            <a:ext cx="3019726" cy="21553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930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88"/>
                                        </p:tgtEl>
                                        <p:attrNameLst>
                                          <p:attrName>style.visibility</p:attrName>
                                        </p:attrNameLst>
                                      </p:cBhvr>
                                      <p:to>
                                        <p:strVal val="visible"/>
                                      </p:to>
                                    </p:set>
                                    <p:anim calcmode="lin" valueType="num">
                                      <p:cBhvr>
                                        <p:cTn id="7" dur="500" fill="hold"/>
                                        <p:tgtEl>
                                          <p:spTgt spid="1088"/>
                                        </p:tgtEl>
                                        <p:attrNameLst>
                                          <p:attrName>ppt_w</p:attrName>
                                        </p:attrNameLst>
                                      </p:cBhvr>
                                      <p:tavLst>
                                        <p:tav tm="0">
                                          <p:val>
                                            <p:fltVal val="0"/>
                                          </p:val>
                                        </p:tav>
                                        <p:tav tm="100000">
                                          <p:val>
                                            <p:strVal val="#ppt_w"/>
                                          </p:val>
                                        </p:tav>
                                      </p:tavLst>
                                    </p:anim>
                                    <p:anim calcmode="lin" valueType="num">
                                      <p:cBhvr>
                                        <p:cTn id="8" dur="500" fill="hold"/>
                                        <p:tgtEl>
                                          <p:spTgt spid="1088"/>
                                        </p:tgtEl>
                                        <p:attrNameLst>
                                          <p:attrName>ppt_h</p:attrName>
                                        </p:attrNameLst>
                                      </p:cBhvr>
                                      <p:tavLst>
                                        <p:tav tm="0">
                                          <p:val>
                                            <p:fltVal val="0"/>
                                          </p:val>
                                        </p:tav>
                                        <p:tav tm="100000">
                                          <p:val>
                                            <p:strVal val="#ppt_h"/>
                                          </p:val>
                                        </p:tav>
                                      </p:tavLst>
                                    </p:anim>
                                    <p:animEffect transition="in" filter="fade">
                                      <p:cBhvr>
                                        <p:cTn id="9" dur="500"/>
                                        <p:tgtEl>
                                          <p:spTgt spid="1088"/>
                                        </p:tgtEl>
                                      </p:cBhvr>
                                    </p:animEffect>
                                  </p:childTnLst>
                                </p:cTn>
                              </p:par>
                              <p:par>
                                <p:cTn id="10" presetID="53" presetClass="entr" presetSubtype="16" fill="hold" nodeType="withEffect">
                                  <p:stCondLst>
                                    <p:cond delay="0"/>
                                  </p:stCondLst>
                                  <p:childTnLst>
                                    <p:set>
                                      <p:cBhvr>
                                        <p:cTn id="11" dur="1" fill="hold">
                                          <p:stCondLst>
                                            <p:cond delay="0"/>
                                          </p:stCondLst>
                                        </p:cTn>
                                        <p:tgtEl>
                                          <p:spTgt spid="1100"/>
                                        </p:tgtEl>
                                        <p:attrNameLst>
                                          <p:attrName>style.visibility</p:attrName>
                                        </p:attrNameLst>
                                      </p:cBhvr>
                                      <p:to>
                                        <p:strVal val="visible"/>
                                      </p:to>
                                    </p:set>
                                    <p:anim calcmode="lin" valueType="num">
                                      <p:cBhvr>
                                        <p:cTn id="12" dur="500" fill="hold"/>
                                        <p:tgtEl>
                                          <p:spTgt spid="1100"/>
                                        </p:tgtEl>
                                        <p:attrNameLst>
                                          <p:attrName>ppt_w</p:attrName>
                                        </p:attrNameLst>
                                      </p:cBhvr>
                                      <p:tavLst>
                                        <p:tav tm="0">
                                          <p:val>
                                            <p:fltVal val="0"/>
                                          </p:val>
                                        </p:tav>
                                        <p:tav tm="100000">
                                          <p:val>
                                            <p:strVal val="#ppt_w"/>
                                          </p:val>
                                        </p:tav>
                                      </p:tavLst>
                                    </p:anim>
                                    <p:anim calcmode="lin" valueType="num">
                                      <p:cBhvr>
                                        <p:cTn id="13" dur="500" fill="hold"/>
                                        <p:tgtEl>
                                          <p:spTgt spid="1100"/>
                                        </p:tgtEl>
                                        <p:attrNameLst>
                                          <p:attrName>ppt_h</p:attrName>
                                        </p:attrNameLst>
                                      </p:cBhvr>
                                      <p:tavLst>
                                        <p:tav tm="0">
                                          <p:val>
                                            <p:fltVal val="0"/>
                                          </p:val>
                                        </p:tav>
                                        <p:tav tm="100000">
                                          <p:val>
                                            <p:strVal val="#ppt_h"/>
                                          </p:val>
                                        </p:tav>
                                      </p:tavLst>
                                    </p:anim>
                                    <p:animEffect transition="in" filter="fade">
                                      <p:cBhvr>
                                        <p:cTn id="14" dur="500"/>
                                        <p:tgtEl>
                                          <p:spTgt spid="1100"/>
                                        </p:tgtEl>
                                      </p:cBhvr>
                                    </p:animEffect>
                                  </p:childTnLst>
                                </p:cTn>
                              </p:par>
                              <p:par>
                                <p:cTn id="15" presetID="53" presetClass="entr" presetSubtype="16" fill="hold" nodeType="withEffect">
                                  <p:stCondLst>
                                    <p:cond delay="0"/>
                                  </p:stCondLst>
                                  <p:childTnLst>
                                    <p:set>
                                      <p:cBhvr>
                                        <p:cTn id="16" dur="1" fill="hold">
                                          <p:stCondLst>
                                            <p:cond delay="0"/>
                                          </p:stCondLst>
                                        </p:cTn>
                                        <p:tgtEl>
                                          <p:spTgt spid="1082"/>
                                        </p:tgtEl>
                                        <p:attrNameLst>
                                          <p:attrName>style.visibility</p:attrName>
                                        </p:attrNameLst>
                                      </p:cBhvr>
                                      <p:to>
                                        <p:strVal val="visible"/>
                                      </p:to>
                                    </p:set>
                                    <p:anim calcmode="lin" valueType="num">
                                      <p:cBhvr>
                                        <p:cTn id="17" dur="500" fill="hold"/>
                                        <p:tgtEl>
                                          <p:spTgt spid="1082"/>
                                        </p:tgtEl>
                                        <p:attrNameLst>
                                          <p:attrName>ppt_w</p:attrName>
                                        </p:attrNameLst>
                                      </p:cBhvr>
                                      <p:tavLst>
                                        <p:tav tm="0">
                                          <p:val>
                                            <p:fltVal val="0"/>
                                          </p:val>
                                        </p:tav>
                                        <p:tav tm="100000">
                                          <p:val>
                                            <p:strVal val="#ppt_w"/>
                                          </p:val>
                                        </p:tav>
                                      </p:tavLst>
                                    </p:anim>
                                    <p:anim calcmode="lin" valueType="num">
                                      <p:cBhvr>
                                        <p:cTn id="18" dur="500" fill="hold"/>
                                        <p:tgtEl>
                                          <p:spTgt spid="1082"/>
                                        </p:tgtEl>
                                        <p:attrNameLst>
                                          <p:attrName>ppt_h</p:attrName>
                                        </p:attrNameLst>
                                      </p:cBhvr>
                                      <p:tavLst>
                                        <p:tav tm="0">
                                          <p:val>
                                            <p:fltVal val="0"/>
                                          </p:val>
                                        </p:tav>
                                        <p:tav tm="100000">
                                          <p:val>
                                            <p:strVal val="#ppt_h"/>
                                          </p:val>
                                        </p:tav>
                                      </p:tavLst>
                                    </p:anim>
                                    <p:animEffect transition="in" filter="fade">
                                      <p:cBhvr>
                                        <p:cTn id="19" dur="500"/>
                                        <p:tgtEl>
                                          <p:spTgt spid="108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par>
                                <p:cTn id="27" presetID="53" presetClass="entr" presetSubtype="16" fill="hold" nodeType="withEffect">
                                  <p:stCondLst>
                                    <p:cond delay="0"/>
                                  </p:stCondLst>
                                  <p:childTnLst>
                                    <p:set>
                                      <p:cBhvr>
                                        <p:cTn id="28" dur="1" fill="hold">
                                          <p:stCondLst>
                                            <p:cond delay="0"/>
                                          </p:stCondLst>
                                        </p:cTn>
                                        <p:tgtEl>
                                          <p:spTgt spid="1086"/>
                                        </p:tgtEl>
                                        <p:attrNameLst>
                                          <p:attrName>style.visibility</p:attrName>
                                        </p:attrNameLst>
                                      </p:cBhvr>
                                      <p:to>
                                        <p:strVal val="visible"/>
                                      </p:to>
                                    </p:set>
                                    <p:anim calcmode="lin" valueType="num">
                                      <p:cBhvr>
                                        <p:cTn id="29" dur="500" fill="hold"/>
                                        <p:tgtEl>
                                          <p:spTgt spid="1086"/>
                                        </p:tgtEl>
                                        <p:attrNameLst>
                                          <p:attrName>ppt_w</p:attrName>
                                        </p:attrNameLst>
                                      </p:cBhvr>
                                      <p:tavLst>
                                        <p:tav tm="0">
                                          <p:val>
                                            <p:fltVal val="0"/>
                                          </p:val>
                                        </p:tav>
                                        <p:tav tm="100000">
                                          <p:val>
                                            <p:strVal val="#ppt_w"/>
                                          </p:val>
                                        </p:tav>
                                      </p:tavLst>
                                    </p:anim>
                                    <p:anim calcmode="lin" valueType="num">
                                      <p:cBhvr>
                                        <p:cTn id="30" dur="500" fill="hold"/>
                                        <p:tgtEl>
                                          <p:spTgt spid="1086"/>
                                        </p:tgtEl>
                                        <p:attrNameLst>
                                          <p:attrName>ppt_h</p:attrName>
                                        </p:attrNameLst>
                                      </p:cBhvr>
                                      <p:tavLst>
                                        <p:tav tm="0">
                                          <p:val>
                                            <p:fltVal val="0"/>
                                          </p:val>
                                        </p:tav>
                                        <p:tav tm="100000">
                                          <p:val>
                                            <p:strVal val="#ppt_h"/>
                                          </p:val>
                                        </p:tav>
                                      </p:tavLst>
                                    </p:anim>
                                    <p:animEffect transition="in" filter="fade">
                                      <p:cBhvr>
                                        <p:cTn id="31" dur="500"/>
                                        <p:tgtEl>
                                          <p:spTgt spid="1086"/>
                                        </p:tgtEl>
                                      </p:cBhvr>
                                    </p:animEffect>
                                  </p:childTnLst>
                                </p:cTn>
                              </p:par>
                              <p:par>
                                <p:cTn id="32" presetID="53" presetClass="entr" presetSubtype="16" fill="hold" nodeType="withEffect">
                                  <p:stCondLst>
                                    <p:cond delay="0"/>
                                  </p:stCondLst>
                                  <p:childTnLst>
                                    <p:set>
                                      <p:cBhvr>
                                        <p:cTn id="33" dur="1" fill="hold">
                                          <p:stCondLst>
                                            <p:cond delay="0"/>
                                          </p:stCondLst>
                                        </p:cTn>
                                        <p:tgtEl>
                                          <p:spTgt spid="1090"/>
                                        </p:tgtEl>
                                        <p:attrNameLst>
                                          <p:attrName>style.visibility</p:attrName>
                                        </p:attrNameLst>
                                      </p:cBhvr>
                                      <p:to>
                                        <p:strVal val="visible"/>
                                      </p:to>
                                    </p:set>
                                    <p:anim calcmode="lin" valueType="num">
                                      <p:cBhvr>
                                        <p:cTn id="34" dur="500" fill="hold"/>
                                        <p:tgtEl>
                                          <p:spTgt spid="1090"/>
                                        </p:tgtEl>
                                        <p:attrNameLst>
                                          <p:attrName>ppt_w</p:attrName>
                                        </p:attrNameLst>
                                      </p:cBhvr>
                                      <p:tavLst>
                                        <p:tav tm="0">
                                          <p:val>
                                            <p:fltVal val="0"/>
                                          </p:val>
                                        </p:tav>
                                        <p:tav tm="100000">
                                          <p:val>
                                            <p:strVal val="#ppt_w"/>
                                          </p:val>
                                        </p:tav>
                                      </p:tavLst>
                                    </p:anim>
                                    <p:anim calcmode="lin" valueType="num">
                                      <p:cBhvr>
                                        <p:cTn id="35" dur="500" fill="hold"/>
                                        <p:tgtEl>
                                          <p:spTgt spid="1090"/>
                                        </p:tgtEl>
                                        <p:attrNameLst>
                                          <p:attrName>ppt_h</p:attrName>
                                        </p:attrNameLst>
                                      </p:cBhvr>
                                      <p:tavLst>
                                        <p:tav tm="0">
                                          <p:val>
                                            <p:fltVal val="0"/>
                                          </p:val>
                                        </p:tav>
                                        <p:tav tm="100000">
                                          <p:val>
                                            <p:strVal val="#ppt_h"/>
                                          </p:val>
                                        </p:tav>
                                      </p:tavLst>
                                    </p:anim>
                                    <p:animEffect transition="in" filter="fade">
                                      <p:cBhvr>
                                        <p:cTn id="36" dur="500"/>
                                        <p:tgtEl>
                                          <p:spTgt spid="1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2857500" y="76200"/>
            <a:ext cx="647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u="sng" dirty="0" smtClean="0">
                <a:solidFill>
                  <a:srgbClr val="FF0000"/>
                </a:solidFill>
                <a:latin typeface="Times New Roman" pitchFamily="18" charset="0"/>
                <a:cs typeface="Times New Roman" pitchFamily="18" charset="0"/>
              </a:rPr>
              <a:t>TRANH THAM KHẢO</a:t>
            </a:r>
            <a:endParaRPr lang="en-US" sz="3600" b="1" dirty="0">
              <a:solidFill>
                <a:srgbClr val="FF0000"/>
              </a:solidFill>
              <a:latin typeface="Times New Roman" pitchFamily="18" charset="0"/>
              <a:cs typeface="Times New Roman" pitchFamily="18" charset="0"/>
            </a:endParaRPr>
          </a:p>
        </p:txBody>
      </p:sp>
      <p:pic>
        <p:nvPicPr>
          <p:cNvPr id="31758" name="Picture 14" descr="Sưu tầm các ý tưởng vẽ tranh đề tài phong cảnh quê hư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962400"/>
            <a:ext cx="4267200" cy="2514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64" name="Picture 20" descr="TRANH SƠN DẦU VIỆT NAM Archives - Trang 10 trên 11 - TRANH TRANG TRÍ 2021 -  HIỆN ĐẠI - SANG TRỌ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934720"/>
            <a:ext cx="4114800" cy="2426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66" name="Picture 22" descr="101 mẫu tranh phong cảnh nhà sàn đẹp nhất, chất lượng cao, tải miễn ph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1" y="914400"/>
            <a:ext cx="4267198" cy="24469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68" name="Picture 24" descr="Tranh đá quý nhà rông Tây Nguyên (75x105c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3962400"/>
            <a:ext cx="4114800" cy="2514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00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1766"/>
                                        </p:tgtEl>
                                        <p:attrNameLst>
                                          <p:attrName>style.visibility</p:attrName>
                                        </p:attrNameLst>
                                      </p:cBhvr>
                                      <p:to>
                                        <p:strVal val="visible"/>
                                      </p:to>
                                    </p:set>
                                    <p:anim calcmode="lin" valueType="num">
                                      <p:cBhvr>
                                        <p:cTn id="14" dur="500" fill="hold"/>
                                        <p:tgtEl>
                                          <p:spTgt spid="31766"/>
                                        </p:tgtEl>
                                        <p:attrNameLst>
                                          <p:attrName>ppt_w</p:attrName>
                                        </p:attrNameLst>
                                      </p:cBhvr>
                                      <p:tavLst>
                                        <p:tav tm="0">
                                          <p:val>
                                            <p:fltVal val="0"/>
                                          </p:val>
                                        </p:tav>
                                        <p:tav tm="100000">
                                          <p:val>
                                            <p:strVal val="#ppt_w"/>
                                          </p:val>
                                        </p:tav>
                                      </p:tavLst>
                                    </p:anim>
                                    <p:anim calcmode="lin" valueType="num">
                                      <p:cBhvr>
                                        <p:cTn id="15" dur="500" fill="hold"/>
                                        <p:tgtEl>
                                          <p:spTgt spid="31766"/>
                                        </p:tgtEl>
                                        <p:attrNameLst>
                                          <p:attrName>ppt_h</p:attrName>
                                        </p:attrNameLst>
                                      </p:cBhvr>
                                      <p:tavLst>
                                        <p:tav tm="0">
                                          <p:val>
                                            <p:fltVal val="0"/>
                                          </p:val>
                                        </p:tav>
                                        <p:tav tm="100000">
                                          <p:val>
                                            <p:strVal val="#ppt_h"/>
                                          </p:val>
                                        </p:tav>
                                      </p:tavLst>
                                    </p:anim>
                                    <p:animEffect transition="in" filter="fade">
                                      <p:cBhvr>
                                        <p:cTn id="16" dur="500"/>
                                        <p:tgtEl>
                                          <p:spTgt spid="31766"/>
                                        </p:tgtEl>
                                      </p:cBhvr>
                                    </p:animEffect>
                                  </p:childTnLst>
                                </p:cTn>
                              </p:par>
                              <p:par>
                                <p:cTn id="17" presetID="53" presetClass="entr" presetSubtype="16" fill="hold" nodeType="withEffect">
                                  <p:stCondLst>
                                    <p:cond delay="0"/>
                                  </p:stCondLst>
                                  <p:childTnLst>
                                    <p:set>
                                      <p:cBhvr>
                                        <p:cTn id="18" dur="1" fill="hold">
                                          <p:stCondLst>
                                            <p:cond delay="0"/>
                                          </p:stCondLst>
                                        </p:cTn>
                                        <p:tgtEl>
                                          <p:spTgt spid="31764"/>
                                        </p:tgtEl>
                                        <p:attrNameLst>
                                          <p:attrName>style.visibility</p:attrName>
                                        </p:attrNameLst>
                                      </p:cBhvr>
                                      <p:to>
                                        <p:strVal val="visible"/>
                                      </p:to>
                                    </p:set>
                                    <p:anim calcmode="lin" valueType="num">
                                      <p:cBhvr>
                                        <p:cTn id="19" dur="500" fill="hold"/>
                                        <p:tgtEl>
                                          <p:spTgt spid="31764"/>
                                        </p:tgtEl>
                                        <p:attrNameLst>
                                          <p:attrName>ppt_w</p:attrName>
                                        </p:attrNameLst>
                                      </p:cBhvr>
                                      <p:tavLst>
                                        <p:tav tm="0">
                                          <p:val>
                                            <p:fltVal val="0"/>
                                          </p:val>
                                        </p:tav>
                                        <p:tav tm="100000">
                                          <p:val>
                                            <p:strVal val="#ppt_w"/>
                                          </p:val>
                                        </p:tav>
                                      </p:tavLst>
                                    </p:anim>
                                    <p:anim calcmode="lin" valueType="num">
                                      <p:cBhvr>
                                        <p:cTn id="20" dur="500" fill="hold"/>
                                        <p:tgtEl>
                                          <p:spTgt spid="31764"/>
                                        </p:tgtEl>
                                        <p:attrNameLst>
                                          <p:attrName>ppt_h</p:attrName>
                                        </p:attrNameLst>
                                      </p:cBhvr>
                                      <p:tavLst>
                                        <p:tav tm="0">
                                          <p:val>
                                            <p:fltVal val="0"/>
                                          </p:val>
                                        </p:tav>
                                        <p:tav tm="100000">
                                          <p:val>
                                            <p:strVal val="#ppt_h"/>
                                          </p:val>
                                        </p:tav>
                                      </p:tavLst>
                                    </p:anim>
                                    <p:animEffect transition="in" filter="fade">
                                      <p:cBhvr>
                                        <p:cTn id="21" dur="500"/>
                                        <p:tgtEl>
                                          <p:spTgt spid="31764"/>
                                        </p:tgtEl>
                                      </p:cBhvr>
                                    </p:animEffect>
                                  </p:childTnLst>
                                </p:cTn>
                              </p:par>
                              <p:par>
                                <p:cTn id="22" presetID="53" presetClass="entr" presetSubtype="16" fill="hold" nodeType="withEffect">
                                  <p:stCondLst>
                                    <p:cond delay="0"/>
                                  </p:stCondLst>
                                  <p:childTnLst>
                                    <p:set>
                                      <p:cBhvr>
                                        <p:cTn id="23" dur="1" fill="hold">
                                          <p:stCondLst>
                                            <p:cond delay="0"/>
                                          </p:stCondLst>
                                        </p:cTn>
                                        <p:tgtEl>
                                          <p:spTgt spid="31758"/>
                                        </p:tgtEl>
                                        <p:attrNameLst>
                                          <p:attrName>style.visibility</p:attrName>
                                        </p:attrNameLst>
                                      </p:cBhvr>
                                      <p:to>
                                        <p:strVal val="visible"/>
                                      </p:to>
                                    </p:set>
                                    <p:anim calcmode="lin" valueType="num">
                                      <p:cBhvr>
                                        <p:cTn id="24" dur="500" fill="hold"/>
                                        <p:tgtEl>
                                          <p:spTgt spid="31758"/>
                                        </p:tgtEl>
                                        <p:attrNameLst>
                                          <p:attrName>ppt_w</p:attrName>
                                        </p:attrNameLst>
                                      </p:cBhvr>
                                      <p:tavLst>
                                        <p:tav tm="0">
                                          <p:val>
                                            <p:fltVal val="0"/>
                                          </p:val>
                                        </p:tav>
                                        <p:tav tm="100000">
                                          <p:val>
                                            <p:strVal val="#ppt_w"/>
                                          </p:val>
                                        </p:tav>
                                      </p:tavLst>
                                    </p:anim>
                                    <p:anim calcmode="lin" valueType="num">
                                      <p:cBhvr>
                                        <p:cTn id="25" dur="500" fill="hold"/>
                                        <p:tgtEl>
                                          <p:spTgt spid="31758"/>
                                        </p:tgtEl>
                                        <p:attrNameLst>
                                          <p:attrName>ppt_h</p:attrName>
                                        </p:attrNameLst>
                                      </p:cBhvr>
                                      <p:tavLst>
                                        <p:tav tm="0">
                                          <p:val>
                                            <p:fltVal val="0"/>
                                          </p:val>
                                        </p:tav>
                                        <p:tav tm="100000">
                                          <p:val>
                                            <p:strVal val="#ppt_h"/>
                                          </p:val>
                                        </p:tav>
                                      </p:tavLst>
                                    </p:anim>
                                    <p:animEffect transition="in" filter="fade">
                                      <p:cBhvr>
                                        <p:cTn id="26" dur="500"/>
                                        <p:tgtEl>
                                          <p:spTgt spid="31758"/>
                                        </p:tgtEl>
                                      </p:cBhvr>
                                    </p:animEffect>
                                  </p:childTnLst>
                                </p:cTn>
                              </p:par>
                              <p:par>
                                <p:cTn id="27" presetID="53" presetClass="entr" presetSubtype="16" fill="hold" nodeType="withEffect">
                                  <p:stCondLst>
                                    <p:cond delay="0"/>
                                  </p:stCondLst>
                                  <p:childTnLst>
                                    <p:set>
                                      <p:cBhvr>
                                        <p:cTn id="28" dur="1" fill="hold">
                                          <p:stCondLst>
                                            <p:cond delay="0"/>
                                          </p:stCondLst>
                                        </p:cTn>
                                        <p:tgtEl>
                                          <p:spTgt spid="31768"/>
                                        </p:tgtEl>
                                        <p:attrNameLst>
                                          <p:attrName>style.visibility</p:attrName>
                                        </p:attrNameLst>
                                      </p:cBhvr>
                                      <p:to>
                                        <p:strVal val="visible"/>
                                      </p:to>
                                    </p:set>
                                    <p:anim calcmode="lin" valueType="num">
                                      <p:cBhvr>
                                        <p:cTn id="29" dur="500" fill="hold"/>
                                        <p:tgtEl>
                                          <p:spTgt spid="31768"/>
                                        </p:tgtEl>
                                        <p:attrNameLst>
                                          <p:attrName>ppt_w</p:attrName>
                                        </p:attrNameLst>
                                      </p:cBhvr>
                                      <p:tavLst>
                                        <p:tav tm="0">
                                          <p:val>
                                            <p:fltVal val="0"/>
                                          </p:val>
                                        </p:tav>
                                        <p:tav tm="100000">
                                          <p:val>
                                            <p:strVal val="#ppt_w"/>
                                          </p:val>
                                        </p:tav>
                                      </p:tavLst>
                                    </p:anim>
                                    <p:anim calcmode="lin" valueType="num">
                                      <p:cBhvr>
                                        <p:cTn id="30" dur="500" fill="hold"/>
                                        <p:tgtEl>
                                          <p:spTgt spid="31768"/>
                                        </p:tgtEl>
                                        <p:attrNameLst>
                                          <p:attrName>ppt_h</p:attrName>
                                        </p:attrNameLst>
                                      </p:cBhvr>
                                      <p:tavLst>
                                        <p:tav tm="0">
                                          <p:val>
                                            <p:fltVal val="0"/>
                                          </p:val>
                                        </p:tav>
                                        <p:tav tm="100000">
                                          <p:val>
                                            <p:strVal val="#ppt_h"/>
                                          </p:val>
                                        </p:tav>
                                      </p:tavLst>
                                    </p:anim>
                                    <p:animEffect transition="in" filter="fade">
                                      <p:cBhvr>
                                        <p:cTn id="31" dur="500"/>
                                        <p:tgtEl>
                                          <p:spTgt spid="31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Không có mô tả."/>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9325" y="909318"/>
            <a:ext cx="4038600" cy="251968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16" descr="Không có mô tả."/>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325" y="3962400"/>
            <a:ext cx="4011815" cy="243956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12" descr="Không có mô tả."/>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914399"/>
            <a:ext cx="3962400" cy="251460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Picture 72" descr="Tranh phố cổ hà nội xưa vẽ bằng sơn dầu - Tranh tường AmiA Hà Nội"/>
          <p:cNvPicPr>
            <a:picLocks noChangeAspect="1" noChangeArrowheads="1"/>
          </p:cNvPicPr>
          <p:nvPr/>
        </p:nvPicPr>
        <p:blipFill rotWithShape="1">
          <a:blip r:embed="rId5">
            <a:extLst>
              <a:ext uri="{28A0092B-C50C-407E-A947-70E740481C1C}">
                <a14:useLocalDpi xmlns:a14="http://schemas.microsoft.com/office/drawing/2010/main" val="0"/>
              </a:ext>
            </a:extLst>
          </a:blip>
          <a:srcRect l="7631" t="4952" r="14420" b="5775"/>
          <a:stretch/>
        </p:blipFill>
        <p:spPr bwMode="auto">
          <a:xfrm>
            <a:off x="6934200" y="3962399"/>
            <a:ext cx="3962400" cy="251460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9" name="Rectangle 1"/>
          <p:cNvSpPr>
            <a:spLocks noChangeArrowheads="1"/>
          </p:cNvSpPr>
          <p:nvPr/>
        </p:nvSpPr>
        <p:spPr bwMode="auto">
          <a:xfrm>
            <a:off x="2857500" y="76200"/>
            <a:ext cx="647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u="sng" dirty="0" smtClean="0">
                <a:solidFill>
                  <a:srgbClr val="FF0000"/>
                </a:solidFill>
                <a:latin typeface="Times New Roman" pitchFamily="18" charset="0"/>
                <a:cs typeface="Times New Roman" pitchFamily="18" charset="0"/>
              </a:rPr>
              <a:t>TRANH THAM KHẢO</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1740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fltVal val="0"/>
                                          </p:val>
                                        </p:tav>
                                        <p:tav tm="100000">
                                          <p:val>
                                            <p:strVal val="#ppt_w"/>
                                          </p:val>
                                        </p:tav>
                                      </p:tavLst>
                                    </p:anim>
                                    <p:anim calcmode="lin" valueType="num">
                                      <p:cBhvr>
                                        <p:cTn id="26" dur="1000" fill="hold"/>
                                        <p:tgtEl>
                                          <p:spTgt spid="5"/>
                                        </p:tgtEl>
                                        <p:attrNameLst>
                                          <p:attrName>ppt_h</p:attrName>
                                        </p:attrNameLst>
                                      </p:cBhvr>
                                      <p:tavLst>
                                        <p:tav tm="0">
                                          <p:val>
                                            <p:fltVal val="0"/>
                                          </p:val>
                                        </p:tav>
                                        <p:tav tm="100000">
                                          <p:val>
                                            <p:strVal val="#ppt_h"/>
                                          </p:val>
                                        </p:tav>
                                      </p:tavLst>
                                    </p:anim>
                                    <p:anim calcmode="lin" valueType="num">
                                      <p:cBhvr>
                                        <p:cTn id="27" dur="1000" fill="hold"/>
                                        <p:tgtEl>
                                          <p:spTgt spid="5"/>
                                        </p:tgtEl>
                                        <p:attrNameLst>
                                          <p:attrName>style.rotation</p:attrName>
                                        </p:attrNameLst>
                                      </p:cBhvr>
                                      <p:tavLst>
                                        <p:tav tm="0">
                                          <p:val>
                                            <p:fltVal val="90"/>
                                          </p:val>
                                        </p:tav>
                                        <p:tav tm="100000">
                                          <p:val>
                                            <p:fltVal val="0"/>
                                          </p:val>
                                        </p:tav>
                                      </p:tavLst>
                                    </p:anim>
                                    <p:animEffect transition="in" filter="fade">
                                      <p:cBhvr>
                                        <p:cTn id="28" dur="1000"/>
                                        <p:tgtEl>
                                          <p:spTgt spid="5"/>
                                        </p:tgtEl>
                                      </p:cBhvr>
                                    </p:animEffect>
                                  </p:childTnLst>
                                </p:cTn>
                              </p:par>
                              <p:par>
                                <p:cTn id="29" presetID="3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Không có mô tả."/>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4880" y="990600"/>
            <a:ext cx="4215320" cy="2438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174" name="Picture 6" descr="Không có mô tả."/>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4063324"/>
            <a:ext cx="4191002" cy="232313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176" name="Picture 8" descr="Không có mô tả."/>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1" y="990600"/>
            <a:ext cx="4191000" cy="2438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178" name="Picture 10" descr="Không có mô tả."/>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06229" y="4068188"/>
            <a:ext cx="4203971" cy="24088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Rectangle 1"/>
          <p:cNvSpPr>
            <a:spLocks noChangeArrowheads="1"/>
          </p:cNvSpPr>
          <p:nvPr/>
        </p:nvSpPr>
        <p:spPr bwMode="auto">
          <a:xfrm>
            <a:off x="2895600" y="20320"/>
            <a:ext cx="647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u="sng" dirty="0" smtClean="0">
                <a:solidFill>
                  <a:srgbClr val="FF0000"/>
                </a:solidFill>
                <a:latin typeface="Times New Roman" pitchFamily="18" charset="0"/>
                <a:cs typeface="Times New Roman" pitchFamily="18" charset="0"/>
              </a:rPr>
              <a:t>TRANH THAM KHẢO</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8622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 calcmode="lin" valueType="num">
                                      <p:cBhvr>
                                        <p:cTn id="7" dur="1000" fill="hold"/>
                                        <p:tgtEl>
                                          <p:spTgt spid="7172"/>
                                        </p:tgtEl>
                                        <p:attrNameLst>
                                          <p:attrName>ppt_w</p:attrName>
                                        </p:attrNameLst>
                                      </p:cBhvr>
                                      <p:tavLst>
                                        <p:tav tm="0">
                                          <p:val>
                                            <p:fltVal val="0"/>
                                          </p:val>
                                        </p:tav>
                                        <p:tav tm="100000">
                                          <p:val>
                                            <p:strVal val="#ppt_w"/>
                                          </p:val>
                                        </p:tav>
                                      </p:tavLst>
                                    </p:anim>
                                    <p:anim calcmode="lin" valueType="num">
                                      <p:cBhvr>
                                        <p:cTn id="8" dur="1000" fill="hold"/>
                                        <p:tgtEl>
                                          <p:spTgt spid="7172"/>
                                        </p:tgtEl>
                                        <p:attrNameLst>
                                          <p:attrName>ppt_h</p:attrName>
                                        </p:attrNameLst>
                                      </p:cBhvr>
                                      <p:tavLst>
                                        <p:tav tm="0">
                                          <p:val>
                                            <p:fltVal val="0"/>
                                          </p:val>
                                        </p:tav>
                                        <p:tav tm="100000">
                                          <p:val>
                                            <p:strVal val="#ppt_h"/>
                                          </p:val>
                                        </p:tav>
                                      </p:tavLst>
                                    </p:anim>
                                    <p:anim calcmode="lin" valueType="num">
                                      <p:cBhvr>
                                        <p:cTn id="9" dur="1000" fill="hold"/>
                                        <p:tgtEl>
                                          <p:spTgt spid="7172"/>
                                        </p:tgtEl>
                                        <p:attrNameLst>
                                          <p:attrName>style.rotation</p:attrName>
                                        </p:attrNameLst>
                                      </p:cBhvr>
                                      <p:tavLst>
                                        <p:tav tm="0">
                                          <p:val>
                                            <p:fltVal val="90"/>
                                          </p:val>
                                        </p:tav>
                                        <p:tav tm="100000">
                                          <p:val>
                                            <p:fltVal val="0"/>
                                          </p:val>
                                        </p:tav>
                                      </p:tavLst>
                                    </p:anim>
                                    <p:animEffect transition="in" filter="fade">
                                      <p:cBhvr>
                                        <p:cTn id="10" dur="1000"/>
                                        <p:tgtEl>
                                          <p:spTgt spid="7172"/>
                                        </p:tgtEl>
                                      </p:cBhvr>
                                    </p:animEffect>
                                  </p:childTnLst>
                                </p:cTn>
                              </p:par>
                              <p:par>
                                <p:cTn id="11" presetID="31" presetClass="entr" presetSubtype="0" fill="hold" nodeType="withEffect">
                                  <p:stCondLst>
                                    <p:cond delay="0"/>
                                  </p:stCondLst>
                                  <p:childTnLst>
                                    <p:set>
                                      <p:cBhvr>
                                        <p:cTn id="12" dur="1" fill="hold">
                                          <p:stCondLst>
                                            <p:cond delay="0"/>
                                          </p:stCondLst>
                                        </p:cTn>
                                        <p:tgtEl>
                                          <p:spTgt spid="7174"/>
                                        </p:tgtEl>
                                        <p:attrNameLst>
                                          <p:attrName>style.visibility</p:attrName>
                                        </p:attrNameLst>
                                      </p:cBhvr>
                                      <p:to>
                                        <p:strVal val="visible"/>
                                      </p:to>
                                    </p:set>
                                    <p:anim calcmode="lin" valueType="num">
                                      <p:cBhvr>
                                        <p:cTn id="13" dur="1000" fill="hold"/>
                                        <p:tgtEl>
                                          <p:spTgt spid="7174"/>
                                        </p:tgtEl>
                                        <p:attrNameLst>
                                          <p:attrName>ppt_w</p:attrName>
                                        </p:attrNameLst>
                                      </p:cBhvr>
                                      <p:tavLst>
                                        <p:tav tm="0">
                                          <p:val>
                                            <p:fltVal val="0"/>
                                          </p:val>
                                        </p:tav>
                                        <p:tav tm="100000">
                                          <p:val>
                                            <p:strVal val="#ppt_w"/>
                                          </p:val>
                                        </p:tav>
                                      </p:tavLst>
                                    </p:anim>
                                    <p:anim calcmode="lin" valueType="num">
                                      <p:cBhvr>
                                        <p:cTn id="14" dur="1000" fill="hold"/>
                                        <p:tgtEl>
                                          <p:spTgt spid="7174"/>
                                        </p:tgtEl>
                                        <p:attrNameLst>
                                          <p:attrName>ppt_h</p:attrName>
                                        </p:attrNameLst>
                                      </p:cBhvr>
                                      <p:tavLst>
                                        <p:tav tm="0">
                                          <p:val>
                                            <p:fltVal val="0"/>
                                          </p:val>
                                        </p:tav>
                                        <p:tav tm="100000">
                                          <p:val>
                                            <p:strVal val="#ppt_h"/>
                                          </p:val>
                                        </p:tav>
                                      </p:tavLst>
                                    </p:anim>
                                    <p:anim calcmode="lin" valueType="num">
                                      <p:cBhvr>
                                        <p:cTn id="15" dur="1000" fill="hold"/>
                                        <p:tgtEl>
                                          <p:spTgt spid="7174"/>
                                        </p:tgtEl>
                                        <p:attrNameLst>
                                          <p:attrName>style.rotation</p:attrName>
                                        </p:attrNameLst>
                                      </p:cBhvr>
                                      <p:tavLst>
                                        <p:tav tm="0">
                                          <p:val>
                                            <p:fltVal val="90"/>
                                          </p:val>
                                        </p:tav>
                                        <p:tav tm="100000">
                                          <p:val>
                                            <p:fltVal val="0"/>
                                          </p:val>
                                        </p:tav>
                                      </p:tavLst>
                                    </p:anim>
                                    <p:animEffect transition="in" filter="fade">
                                      <p:cBhvr>
                                        <p:cTn id="16" dur="1000"/>
                                        <p:tgtEl>
                                          <p:spTgt spid="7174"/>
                                        </p:tgtEl>
                                      </p:cBhvr>
                                    </p:animEffect>
                                  </p:childTnLst>
                                </p:cTn>
                              </p:par>
                              <p:par>
                                <p:cTn id="17" presetID="31" presetClass="entr" presetSubtype="0" fill="hold" nodeType="withEffect">
                                  <p:stCondLst>
                                    <p:cond delay="0"/>
                                  </p:stCondLst>
                                  <p:childTnLst>
                                    <p:set>
                                      <p:cBhvr>
                                        <p:cTn id="18" dur="1" fill="hold">
                                          <p:stCondLst>
                                            <p:cond delay="0"/>
                                          </p:stCondLst>
                                        </p:cTn>
                                        <p:tgtEl>
                                          <p:spTgt spid="7176"/>
                                        </p:tgtEl>
                                        <p:attrNameLst>
                                          <p:attrName>style.visibility</p:attrName>
                                        </p:attrNameLst>
                                      </p:cBhvr>
                                      <p:to>
                                        <p:strVal val="visible"/>
                                      </p:to>
                                    </p:set>
                                    <p:anim calcmode="lin" valueType="num">
                                      <p:cBhvr>
                                        <p:cTn id="19" dur="1000" fill="hold"/>
                                        <p:tgtEl>
                                          <p:spTgt spid="7176"/>
                                        </p:tgtEl>
                                        <p:attrNameLst>
                                          <p:attrName>ppt_w</p:attrName>
                                        </p:attrNameLst>
                                      </p:cBhvr>
                                      <p:tavLst>
                                        <p:tav tm="0">
                                          <p:val>
                                            <p:fltVal val="0"/>
                                          </p:val>
                                        </p:tav>
                                        <p:tav tm="100000">
                                          <p:val>
                                            <p:strVal val="#ppt_w"/>
                                          </p:val>
                                        </p:tav>
                                      </p:tavLst>
                                    </p:anim>
                                    <p:anim calcmode="lin" valueType="num">
                                      <p:cBhvr>
                                        <p:cTn id="20" dur="1000" fill="hold"/>
                                        <p:tgtEl>
                                          <p:spTgt spid="7176"/>
                                        </p:tgtEl>
                                        <p:attrNameLst>
                                          <p:attrName>ppt_h</p:attrName>
                                        </p:attrNameLst>
                                      </p:cBhvr>
                                      <p:tavLst>
                                        <p:tav tm="0">
                                          <p:val>
                                            <p:fltVal val="0"/>
                                          </p:val>
                                        </p:tav>
                                        <p:tav tm="100000">
                                          <p:val>
                                            <p:strVal val="#ppt_h"/>
                                          </p:val>
                                        </p:tav>
                                      </p:tavLst>
                                    </p:anim>
                                    <p:anim calcmode="lin" valueType="num">
                                      <p:cBhvr>
                                        <p:cTn id="21" dur="1000" fill="hold"/>
                                        <p:tgtEl>
                                          <p:spTgt spid="7176"/>
                                        </p:tgtEl>
                                        <p:attrNameLst>
                                          <p:attrName>style.rotation</p:attrName>
                                        </p:attrNameLst>
                                      </p:cBhvr>
                                      <p:tavLst>
                                        <p:tav tm="0">
                                          <p:val>
                                            <p:fltVal val="90"/>
                                          </p:val>
                                        </p:tav>
                                        <p:tav tm="100000">
                                          <p:val>
                                            <p:fltVal val="0"/>
                                          </p:val>
                                        </p:tav>
                                      </p:tavLst>
                                    </p:anim>
                                    <p:animEffect transition="in" filter="fade">
                                      <p:cBhvr>
                                        <p:cTn id="22" dur="1000"/>
                                        <p:tgtEl>
                                          <p:spTgt spid="7176"/>
                                        </p:tgtEl>
                                      </p:cBhvr>
                                    </p:animEffect>
                                  </p:childTnLst>
                                </p:cTn>
                              </p:par>
                              <p:par>
                                <p:cTn id="23" presetID="31" presetClass="entr" presetSubtype="0" fill="hold" nodeType="withEffect">
                                  <p:stCondLst>
                                    <p:cond delay="0"/>
                                  </p:stCondLst>
                                  <p:childTnLst>
                                    <p:set>
                                      <p:cBhvr>
                                        <p:cTn id="24" dur="1" fill="hold">
                                          <p:stCondLst>
                                            <p:cond delay="0"/>
                                          </p:stCondLst>
                                        </p:cTn>
                                        <p:tgtEl>
                                          <p:spTgt spid="7178"/>
                                        </p:tgtEl>
                                        <p:attrNameLst>
                                          <p:attrName>style.visibility</p:attrName>
                                        </p:attrNameLst>
                                      </p:cBhvr>
                                      <p:to>
                                        <p:strVal val="visible"/>
                                      </p:to>
                                    </p:set>
                                    <p:anim calcmode="lin" valueType="num">
                                      <p:cBhvr>
                                        <p:cTn id="25" dur="1000" fill="hold"/>
                                        <p:tgtEl>
                                          <p:spTgt spid="7178"/>
                                        </p:tgtEl>
                                        <p:attrNameLst>
                                          <p:attrName>ppt_w</p:attrName>
                                        </p:attrNameLst>
                                      </p:cBhvr>
                                      <p:tavLst>
                                        <p:tav tm="0">
                                          <p:val>
                                            <p:fltVal val="0"/>
                                          </p:val>
                                        </p:tav>
                                        <p:tav tm="100000">
                                          <p:val>
                                            <p:strVal val="#ppt_w"/>
                                          </p:val>
                                        </p:tav>
                                      </p:tavLst>
                                    </p:anim>
                                    <p:anim calcmode="lin" valueType="num">
                                      <p:cBhvr>
                                        <p:cTn id="26" dur="1000" fill="hold"/>
                                        <p:tgtEl>
                                          <p:spTgt spid="7178"/>
                                        </p:tgtEl>
                                        <p:attrNameLst>
                                          <p:attrName>ppt_h</p:attrName>
                                        </p:attrNameLst>
                                      </p:cBhvr>
                                      <p:tavLst>
                                        <p:tav tm="0">
                                          <p:val>
                                            <p:fltVal val="0"/>
                                          </p:val>
                                        </p:tav>
                                        <p:tav tm="100000">
                                          <p:val>
                                            <p:strVal val="#ppt_h"/>
                                          </p:val>
                                        </p:tav>
                                      </p:tavLst>
                                    </p:anim>
                                    <p:anim calcmode="lin" valueType="num">
                                      <p:cBhvr>
                                        <p:cTn id="27" dur="1000" fill="hold"/>
                                        <p:tgtEl>
                                          <p:spTgt spid="7178"/>
                                        </p:tgtEl>
                                        <p:attrNameLst>
                                          <p:attrName>style.rotation</p:attrName>
                                        </p:attrNameLst>
                                      </p:cBhvr>
                                      <p:tavLst>
                                        <p:tav tm="0">
                                          <p:val>
                                            <p:fltVal val="90"/>
                                          </p:val>
                                        </p:tav>
                                        <p:tav tm="100000">
                                          <p:val>
                                            <p:fltVal val="0"/>
                                          </p:val>
                                        </p:tav>
                                      </p:tavLst>
                                    </p:anim>
                                    <p:animEffect transition="in" filter="fade">
                                      <p:cBhvr>
                                        <p:cTn id="28" dur="1000"/>
                                        <p:tgtEl>
                                          <p:spTgt spid="7178"/>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hông có mô tả."/>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2948" y="1130651"/>
            <a:ext cx="3623851" cy="466055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Rectangle 1"/>
          <p:cNvSpPr>
            <a:spLocks noChangeArrowheads="1"/>
          </p:cNvSpPr>
          <p:nvPr/>
        </p:nvSpPr>
        <p:spPr bwMode="auto">
          <a:xfrm>
            <a:off x="2895600" y="20320"/>
            <a:ext cx="647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u="sng" dirty="0" smtClean="0">
                <a:solidFill>
                  <a:srgbClr val="FF0000"/>
                </a:solidFill>
                <a:latin typeface="Times New Roman" pitchFamily="18" charset="0"/>
                <a:cs typeface="Times New Roman" pitchFamily="18" charset="0"/>
              </a:rPr>
              <a:t>TRANH THAM KHẢO</a:t>
            </a:r>
            <a:endParaRPr lang="en-US" sz="3600" b="1" dirty="0">
              <a:solidFill>
                <a:srgbClr val="FF0000"/>
              </a:solidFill>
              <a:latin typeface="Times New Roman" pitchFamily="18" charset="0"/>
              <a:cs typeface="Times New Roman" pitchFamily="18" charset="0"/>
            </a:endParaRPr>
          </a:p>
        </p:txBody>
      </p:sp>
      <p:pic>
        <p:nvPicPr>
          <p:cNvPr id="6" name="Picture 4" descr="Không có mô tả ản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550" t="9610" r="12608" b="10793"/>
          <a:stretch/>
        </p:blipFill>
        <p:spPr bwMode="auto">
          <a:xfrm>
            <a:off x="7467600" y="1130652"/>
            <a:ext cx="3487102" cy="466055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extBox 2"/>
          <p:cNvSpPr>
            <a:spLocks noChangeArrowheads="1"/>
          </p:cNvSpPr>
          <p:nvPr/>
        </p:nvSpPr>
        <p:spPr bwMode="auto">
          <a:xfrm>
            <a:off x="6781800" y="6005662"/>
            <a:ext cx="457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en-US" sz="3200" b="1" dirty="0">
                <a:solidFill>
                  <a:srgbClr val="FF0000"/>
                </a:solidFill>
                <a:latin typeface="Times New Roman" pitchFamily="18" charset="0"/>
                <a:cs typeface="Times New Roman" pitchFamily="18" charset="0"/>
              </a:rPr>
              <a:t>    </a:t>
            </a:r>
            <a:r>
              <a:rPr lang="en-US" sz="2000" b="1" dirty="0" smtClean="0">
                <a:solidFill>
                  <a:schemeClr val="tx2"/>
                </a:solidFill>
                <a:latin typeface="Times New Roman" pitchFamily="18" charset="0"/>
                <a:cs typeface="Times New Roman" pitchFamily="18" charset="0"/>
              </a:rPr>
              <a:t>TRANH CỦA HỌA SĨ TRẦN NĂM</a:t>
            </a:r>
            <a:endParaRPr lang="en-US" sz="2000" b="1" dirty="0">
              <a:solidFill>
                <a:schemeClr val="tx2"/>
              </a:solidFill>
              <a:latin typeface="Times New Roman" pitchFamily="18" charset="0"/>
              <a:cs typeface="Times New Roman" pitchFamily="18" charset="0"/>
            </a:endParaRPr>
          </a:p>
        </p:txBody>
      </p:sp>
      <p:sp>
        <p:nvSpPr>
          <p:cNvPr id="8" name="TextBox 2"/>
          <p:cNvSpPr>
            <a:spLocks noChangeArrowheads="1"/>
          </p:cNvSpPr>
          <p:nvPr/>
        </p:nvSpPr>
        <p:spPr bwMode="auto">
          <a:xfrm>
            <a:off x="228600" y="6027084"/>
            <a:ext cx="5410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en-US" sz="3200" b="1" dirty="0">
                <a:solidFill>
                  <a:srgbClr val="FF0000"/>
                </a:solidFill>
                <a:latin typeface="Times New Roman" pitchFamily="18" charset="0"/>
                <a:cs typeface="Times New Roman" pitchFamily="18" charset="0"/>
              </a:rPr>
              <a:t>    </a:t>
            </a:r>
            <a:r>
              <a:rPr lang="en-US" sz="2000" b="1" dirty="0" smtClean="0">
                <a:solidFill>
                  <a:schemeClr val="tx2"/>
                </a:solidFill>
                <a:latin typeface="Times New Roman" pitchFamily="18" charset="0"/>
                <a:cs typeface="Times New Roman" pitchFamily="18" charset="0"/>
              </a:rPr>
              <a:t>TRANH CỦA HỌA SĨ PHƯƠNG QUỲNH</a:t>
            </a:r>
            <a:endParaRPr lang="en-US" sz="20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129841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6" descr="Không có mô tả."/>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024592"/>
            <a:ext cx="4953000" cy="28616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8" name="Rectangle 1"/>
          <p:cNvSpPr>
            <a:spLocks noChangeArrowheads="1"/>
          </p:cNvSpPr>
          <p:nvPr/>
        </p:nvSpPr>
        <p:spPr bwMode="auto">
          <a:xfrm>
            <a:off x="1143000" y="76200"/>
            <a:ext cx="1013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600" b="1" u="sng" dirty="0" smtClean="0">
                <a:solidFill>
                  <a:srgbClr val="FF0000"/>
                </a:solidFill>
                <a:latin typeface="Times New Roman" pitchFamily="18" charset="0"/>
                <a:cs typeface="Times New Roman" pitchFamily="18" charset="0"/>
              </a:rPr>
              <a:t>TRANH NGÔI NHÀ THEO GAM MÀU</a:t>
            </a:r>
            <a:endParaRPr lang="en-US" sz="3600" b="1" dirty="0">
              <a:solidFill>
                <a:srgbClr val="FF0000"/>
              </a:solidFill>
              <a:latin typeface="Times New Roman" pitchFamily="18" charset="0"/>
              <a:cs typeface="Times New Roman" pitchFamily="18" charset="0"/>
            </a:endParaRPr>
          </a:p>
        </p:txBody>
      </p:sp>
      <p:pic>
        <p:nvPicPr>
          <p:cNvPr id="11" name="Picture 2" descr="Top +12 cửa hàng bán tranh sơn dầu đẹp tại Đà Nẵng"/>
          <p:cNvPicPr>
            <a:picLocks noChangeAspect="1" noChangeArrowheads="1"/>
          </p:cNvPicPr>
          <p:nvPr/>
        </p:nvPicPr>
        <p:blipFill rotWithShape="1">
          <a:blip r:embed="rId4">
            <a:extLst>
              <a:ext uri="{28A0092B-C50C-407E-A947-70E740481C1C}">
                <a14:useLocalDpi xmlns:a14="http://schemas.microsoft.com/office/drawing/2010/main" val="0"/>
              </a:ext>
            </a:extLst>
          </a:blip>
          <a:srcRect b="24450"/>
          <a:stretch/>
        </p:blipFill>
        <p:spPr bwMode="auto">
          <a:xfrm>
            <a:off x="6629400" y="1024592"/>
            <a:ext cx="4810125" cy="286160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3" name="Rectangle 17"/>
          <p:cNvSpPr>
            <a:spLocks noChangeArrowheads="1"/>
          </p:cNvSpPr>
          <p:nvPr/>
        </p:nvSpPr>
        <p:spPr bwMode="auto">
          <a:xfrm rot="10800000" flipV="1">
            <a:off x="762000" y="3906322"/>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smtClean="0">
                <a:solidFill>
                  <a:srgbClr val="0070C0"/>
                </a:solidFill>
                <a:latin typeface="Times New Roman" pitchFamily="18" charset="0"/>
              </a:rPr>
              <a:t>1</a:t>
            </a:r>
            <a:r>
              <a:rPr lang="en-US" sz="4000" b="1" dirty="0" smtClean="0">
                <a:solidFill>
                  <a:srgbClr val="0070C0"/>
                </a:solidFill>
                <a:latin typeface="Times New Roman" pitchFamily="18" charset="0"/>
              </a:rPr>
              <a:t>.</a:t>
            </a:r>
            <a:endParaRPr lang="en-US" sz="4000" b="1" dirty="0">
              <a:solidFill>
                <a:srgbClr val="0070C0"/>
              </a:solidFill>
              <a:latin typeface="Times New Roman" pitchFamily="18" charset="0"/>
            </a:endParaRPr>
          </a:p>
        </p:txBody>
      </p:sp>
      <p:sp>
        <p:nvSpPr>
          <p:cNvPr id="14" name="Rectangle 19"/>
          <p:cNvSpPr>
            <a:spLocks noChangeArrowheads="1"/>
          </p:cNvSpPr>
          <p:nvPr/>
        </p:nvSpPr>
        <p:spPr bwMode="auto">
          <a:xfrm>
            <a:off x="7010400" y="3940313"/>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smtClean="0">
                <a:solidFill>
                  <a:srgbClr val="FF0000"/>
                </a:solidFill>
                <a:latin typeface="Times New Roman" pitchFamily="18" charset="0"/>
              </a:rPr>
              <a:t>2</a:t>
            </a:r>
            <a:r>
              <a:rPr lang="en-US" sz="4000" b="1" dirty="0" smtClean="0">
                <a:solidFill>
                  <a:srgbClr val="FF0000"/>
                </a:solidFill>
                <a:latin typeface="Times New Roman" pitchFamily="18" charset="0"/>
              </a:rPr>
              <a:t>.</a:t>
            </a:r>
            <a:endParaRPr lang="en-US" sz="4000" b="1" dirty="0">
              <a:solidFill>
                <a:srgbClr val="FF0000"/>
              </a:solidFill>
              <a:latin typeface="Times New Roman" pitchFamily="18" charset="0"/>
            </a:endParaRPr>
          </a:p>
        </p:txBody>
      </p:sp>
      <p:sp>
        <p:nvSpPr>
          <p:cNvPr id="15" name="Rectangle 17"/>
          <p:cNvSpPr>
            <a:spLocks noChangeArrowheads="1"/>
          </p:cNvSpPr>
          <p:nvPr/>
        </p:nvSpPr>
        <p:spPr bwMode="auto">
          <a:xfrm rot="10800000" flipV="1">
            <a:off x="7543800" y="3940313"/>
            <a:ext cx="366712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4000" b="1" dirty="0" smtClean="0">
                <a:solidFill>
                  <a:srgbClr val="FF0000"/>
                </a:solidFill>
                <a:latin typeface="Times New Roman" pitchFamily="18" charset="0"/>
              </a:rPr>
              <a:t>Gam </a:t>
            </a:r>
            <a:r>
              <a:rPr lang="en-US" sz="4000" b="1" dirty="0" err="1" smtClean="0">
                <a:solidFill>
                  <a:srgbClr val="FF0000"/>
                </a:solidFill>
                <a:latin typeface="Times New Roman" pitchFamily="18" charset="0"/>
              </a:rPr>
              <a:t>màu</a:t>
            </a:r>
            <a:r>
              <a:rPr lang="en-US" sz="4000" b="1" dirty="0" smtClean="0">
                <a:solidFill>
                  <a:srgbClr val="FF0000"/>
                </a:solidFill>
                <a:latin typeface="Times New Roman" pitchFamily="18" charset="0"/>
              </a:rPr>
              <a:t> </a:t>
            </a:r>
            <a:r>
              <a:rPr lang="en-US" sz="4000" b="1" dirty="0" err="1" smtClean="0">
                <a:solidFill>
                  <a:srgbClr val="FF0000"/>
                </a:solidFill>
                <a:latin typeface="Times New Roman" pitchFamily="18" charset="0"/>
              </a:rPr>
              <a:t>nóng</a:t>
            </a:r>
            <a:endParaRPr lang="en-US" sz="4000" b="1" dirty="0">
              <a:solidFill>
                <a:srgbClr val="FF0000"/>
              </a:solidFill>
              <a:latin typeface="Times New Roman" pitchFamily="18" charset="0"/>
            </a:endParaRPr>
          </a:p>
        </p:txBody>
      </p:sp>
      <p:sp>
        <p:nvSpPr>
          <p:cNvPr id="16" name="Rectangle 19"/>
          <p:cNvSpPr>
            <a:spLocks noChangeArrowheads="1"/>
          </p:cNvSpPr>
          <p:nvPr/>
        </p:nvSpPr>
        <p:spPr bwMode="auto">
          <a:xfrm>
            <a:off x="1066800" y="3928408"/>
            <a:ext cx="4267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4000" b="1" dirty="0" smtClean="0">
                <a:solidFill>
                  <a:srgbClr val="0070C0"/>
                </a:solidFill>
                <a:latin typeface="Times New Roman" pitchFamily="18" charset="0"/>
              </a:rPr>
              <a:t>Gam </a:t>
            </a:r>
            <a:r>
              <a:rPr lang="en-US" sz="4000" b="1" dirty="0" err="1" smtClean="0">
                <a:solidFill>
                  <a:srgbClr val="0070C0"/>
                </a:solidFill>
                <a:latin typeface="Times New Roman" pitchFamily="18" charset="0"/>
              </a:rPr>
              <a:t>màu</a:t>
            </a:r>
            <a:r>
              <a:rPr lang="en-US" sz="4000" b="1" dirty="0" smtClean="0">
                <a:solidFill>
                  <a:srgbClr val="0070C0"/>
                </a:solidFill>
                <a:latin typeface="Times New Roman" pitchFamily="18" charset="0"/>
              </a:rPr>
              <a:t> </a:t>
            </a:r>
            <a:r>
              <a:rPr lang="en-US" sz="4000" b="1" dirty="0" err="1" smtClean="0">
                <a:solidFill>
                  <a:srgbClr val="0070C0"/>
                </a:solidFill>
                <a:latin typeface="Times New Roman" pitchFamily="18" charset="0"/>
              </a:rPr>
              <a:t>lạnh</a:t>
            </a:r>
            <a:endParaRPr lang="en-US" sz="4000" b="1" dirty="0">
              <a:solidFill>
                <a:srgbClr val="0070C0"/>
              </a:solidFill>
              <a:latin typeface="Times New Roman" pitchFamily="18" charset="0"/>
            </a:endParaRPr>
          </a:p>
        </p:txBody>
      </p:sp>
      <p:sp>
        <p:nvSpPr>
          <p:cNvPr id="17" name="Rectangle 16"/>
          <p:cNvSpPr/>
          <p:nvPr/>
        </p:nvSpPr>
        <p:spPr>
          <a:xfrm>
            <a:off x="6477000" y="4648199"/>
            <a:ext cx="5486400" cy="2215991"/>
          </a:xfrm>
          <a:prstGeom prst="rect">
            <a:avLst/>
          </a:prstGeom>
        </p:spPr>
        <p:txBody>
          <a:bodyPr wrap="square">
            <a:spAutoFit/>
          </a:bodyPr>
          <a:lstStyle/>
          <a:p>
            <a:pPr algn="just"/>
            <a:r>
              <a:rPr lang="vi-VN" sz="2300" b="1" dirty="0" smtClean="0">
                <a:solidFill>
                  <a:srgbClr val="FF0000"/>
                </a:solidFill>
                <a:latin typeface="+mj-lt"/>
              </a:rPr>
              <a:t>Màu </a:t>
            </a:r>
            <a:r>
              <a:rPr lang="vi-VN" sz="2300" b="1" dirty="0">
                <a:solidFill>
                  <a:srgbClr val="FF0000"/>
                </a:solidFill>
                <a:latin typeface="+mj-lt"/>
              </a:rPr>
              <a:t>nóng: gợi lên sự liên tưởng đến nhiệt độ, được tạo ra từ các màu cơ bản là đỏ, cam, vàng. Màu nóng gợi lên cảm giác ấm áp, hạnh phúc, hứng khởi trong con người. Đây là nhóm màu rất bắt mắt và nổi bật.</a:t>
            </a:r>
            <a:endParaRPr lang="en-US" sz="2300" b="1" dirty="0">
              <a:solidFill>
                <a:srgbClr val="FF0000"/>
              </a:solidFill>
              <a:latin typeface="+mj-lt"/>
            </a:endParaRPr>
          </a:p>
        </p:txBody>
      </p:sp>
      <p:sp>
        <p:nvSpPr>
          <p:cNvPr id="18" name="Rectangle 17"/>
          <p:cNvSpPr/>
          <p:nvPr/>
        </p:nvSpPr>
        <p:spPr>
          <a:xfrm>
            <a:off x="381000" y="4724400"/>
            <a:ext cx="5105400" cy="1508105"/>
          </a:xfrm>
          <a:prstGeom prst="rect">
            <a:avLst/>
          </a:prstGeom>
        </p:spPr>
        <p:txBody>
          <a:bodyPr wrap="square">
            <a:spAutoFit/>
          </a:bodyPr>
          <a:lstStyle/>
          <a:p>
            <a:pPr algn="just"/>
            <a:r>
              <a:rPr lang="en-US" sz="2300" b="1" dirty="0">
                <a:solidFill>
                  <a:srgbClr val="0070C0"/>
                </a:solidFill>
                <a:latin typeface="Times New Roman" pitchFamily="18" charset="0"/>
                <a:cs typeface="Times New Roman" pitchFamily="18" charset="0"/>
              </a:rPr>
              <a:t>G</a:t>
            </a:r>
            <a:r>
              <a:rPr lang="vi-VN" sz="2300" b="1" dirty="0" smtClean="0">
                <a:solidFill>
                  <a:srgbClr val="0070C0"/>
                </a:solidFill>
                <a:latin typeface="Times New Roman" pitchFamily="18" charset="0"/>
                <a:cs typeface="Times New Roman" pitchFamily="18" charset="0"/>
              </a:rPr>
              <a:t>am </a:t>
            </a:r>
            <a:r>
              <a:rPr lang="vi-VN" sz="2300" b="1" dirty="0">
                <a:solidFill>
                  <a:srgbClr val="0070C0"/>
                </a:solidFill>
                <a:latin typeface="Times New Roman" pitchFamily="18" charset="0"/>
                <a:cs typeface="Times New Roman" pitchFamily="18" charset="0"/>
              </a:rPr>
              <a:t>màu </a:t>
            </a:r>
            <a:r>
              <a:rPr lang="vi-VN" sz="2300" b="1" dirty="0" smtClean="0">
                <a:solidFill>
                  <a:srgbClr val="0070C0"/>
                </a:solidFill>
                <a:latin typeface="Times New Roman" pitchFamily="18" charset="0"/>
                <a:cs typeface="Times New Roman" pitchFamily="18" charset="0"/>
              </a:rPr>
              <a:t>lạnh</a:t>
            </a:r>
            <a:r>
              <a:rPr lang="en-US" sz="2300" b="1" dirty="0" smtClean="0">
                <a:solidFill>
                  <a:srgbClr val="0070C0"/>
                </a:solidFill>
                <a:latin typeface="Times New Roman" pitchFamily="18" charset="0"/>
                <a:cs typeface="Times New Roman" pitchFamily="18" charset="0"/>
              </a:rPr>
              <a:t>:</a:t>
            </a:r>
            <a:r>
              <a:rPr lang="vi-VN" sz="2300" b="1" dirty="0" smtClean="0">
                <a:solidFill>
                  <a:srgbClr val="0070C0"/>
                </a:solidFill>
                <a:latin typeface="Times New Roman" pitchFamily="18" charset="0"/>
                <a:cs typeface="Times New Roman" pitchFamily="18" charset="0"/>
              </a:rPr>
              <a:t> </a:t>
            </a:r>
            <a:r>
              <a:rPr lang="vi-VN" sz="2300" b="1" dirty="0">
                <a:solidFill>
                  <a:srgbClr val="0070C0"/>
                </a:solidFill>
                <a:latin typeface="Times New Roman" pitchFamily="18" charset="0"/>
                <a:cs typeface="Times New Roman" pitchFamily="18" charset="0"/>
              </a:rPr>
              <a:t>là các màu như xanh dương đậm, xanh dương nhạt, </a:t>
            </a:r>
            <a:r>
              <a:rPr lang="en-US" sz="2300" b="1" dirty="0" err="1" smtClean="0">
                <a:solidFill>
                  <a:srgbClr val="0070C0"/>
                </a:solidFill>
                <a:latin typeface="Times New Roman" pitchFamily="18" charset="0"/>
                <a:cs typeface="Times New Roman" pitchFamily="18" charset="0"/>
              </a:rPr>
              <a:t>xanh</a:t>
            </a:r>
            <a:r>
              <a:rPr lang="en-US" sz="2300" b="1" dirty="0" smtClean="0">
                <a:solidFill>
                  <a:srgbClr val="0070C0"/>
                </a:solidFill>
                <a:latin typeface="Times New Roman" pitchFamily="18" charset="0"/>
                <a:cs typeface="Times New Roman" pitchFamily="18" charset="0"/>
              </a:rPr>
              <a:t> </a:t>
            </a:r>
            <a:r>
              <a:rPr lang="en-US" sz="2300" b="1" dirty="0" err="1" smtClean="0">
                <a:solidFill>
                  <a:srgbClr val="0070C0"/>
                </a:solidFill>
                <a:latin typeface="Times New Roman" pitchFamily="18" charset="0"/>
                <a:cs typeface="Times New Roman" pitchFamily="18" charset="0"/>
              </a:rPr>
              <a:t>lá</a:t>
            </a:r>
            <a:r>
              <a:rPr lang="en-US" sz="2300" b="1" dirty="0" smtClean="0">
                <a:solidFill>
                  <a:srgbClr val="0070C0"/>
                </a:solidFill>
                <a:latin typeface="Times New Roman" pitchFamily="18" charset="0"/>
                <a:cs typeface="Times New Roman" pitchFamily="18" charset="0"/>
              </a:rPr>
              <a:t>, </a:t>
            </a:r>
            <a:r>
              <a:rPr lang="en-US" sz="2300" b="1" dirty="0" err="1" smtClean="0">
                <a:solidFill>
                  <a:srgbClr val="0070C0"/>
                </a:solidFill>
                <a:latin typeface="Times New Roman" pitchFamily="18" charset="0"/>
                <a:cs typeface="Times New Roman" pitchFamily="18" charset="0"/>
              </a:rPr>
              <a:t>xanh</a:t>
            </a:r>
            <a:r>
              <a:rPr lang="en-US" sz="2300" b="1" dirty="0" smtClean="0">
                <a:solidFill>
                  <a:srgbClr val="0070C0"/>
                </a:solidFill>
                <a:latin typeface="Times New Roman" pitchFamily="18" charset="0"/>
                <a:cs typeface="Times New Roman" pitchFamily="18" charset="0"/>
              </a:rPr>
              <a:t> lam, </a:t>
            </a:r>
            <a:r>
              <a:rPr lang="vi-VN" sz="2300" b="1" dirty="0" smtClean="0">
                <a:solidFill>
                  <a:srgbClr val="0070C0"/>
                </a:solidFill>
                <a:latin typeface="Times New Roman" pitchFamily="18" charset="0"/>
                <a:cs typeface="Times New Roman" pitchFamily="18" charset="0"/>
              </a:rPr>
              <a:t>tím</a:t>
            </a:r>
            <a:r>
              <a:rPr lang="vi-VN" sz="2300" b="1" dirty="0">
                <a:solidFill>
                  <a:srgbClr val="0070C0"/>
                </a:solidFill>
                <a:latin typeface="Times New Roman" pitchFamily="18" charset="0"/>
                <a:cs typeface="Times New Roman" pitchFamily="18" charset="0"/>
              </a:rPr>
              <a:t>,... Đây là những màu tạo cảm giác mát mẻ, nhẹ nhàng.</a:t>
            </a:r>
            <a:endParaRPr lang="en-US" sz="23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6672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heel(1)">
                                      <p:cBhvr>
                                        <p:cTn id="24" dur="2000"/>
                                        <p:tgtEl>
                                          <p:spTgt spid="1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heel(1)">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animEffect transition="in" filter="fade">
                                      <p:cBhvr>
                                        <p:cTn id="34" dur="500"/>
                                        <p:tgtEl>
                                          <p:spTgt spid="1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5" grpId="0"/>
      <p:bldP spid="16" grpId="0"/>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4" descr="Phố cổ Hội An có gì? Kinh nghiệm ĂN CHƠI mới nhất 2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914400"/>
            <a:ext cx="4648200" cy="533399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9" name="Picture 16" descr="Hà Nội: Nhà ở riêng lẻ được xác định cao không quá 6 tầ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3843848"/>
            <a:ext cx="3695700" cy="240455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 name="Picture 12" descr="Top 10 bài kể những điều em biết về thành thị hay nhất - HoaTieu.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914400"/>
            <a:ext cx="3733800" cy="227955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2" name="Title 1"/>
          <p:cNvSpPr>
            <a:spLocks noGrp="1"/>
          </p:cNvSpPr>
          <p:nvPr>
            <p:ph type="title"/>
          </p:nvPr>
        </p:nvSpPr>
        <p:spPr>
          <a:xfrm>
            <a:off x="2590800" y="152400"/>
            <a:ext cx="6705600" cy="487362"/>
          </a:xfrm>
        </p:spPr>
        <p:txBody>
          <a:bodyPr>
            <a:noAutofit/>
          </a:bodyPr>
          <a:lstStyle/>
          <a:p>
            <a:r>
              <a:rPr lang="en-US" sz="2800" b="1" dirty="0" smtClean="0">
                <a:solidFill>
                  <a:srgbClr val="FF0000"/>
                </a:solidFill>
                <a:latin typeface="Times New Roman" pitchFamily="18" charset="0"/>
                <a:cs typeface="Times New Roman" pitchFamily="18" charset="0"/>
              </a:rPr>
              <a:t>NGÔI NHÀ Ở  KHU VỰC THÀNH THỊ</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649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Title 3"/>
          <p:cNvSpPr>
            <a:spLocks noChangeArrowheads="1"/>
          </p:cNvSpPr>
          <p:nvPr/>
        </p:nvSpPr>
        <p:spPr bwMode="auto">
          <a:xfrm>
            <a:off x="3048000" y="5800726"/>
            <a:ext cx="60960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800" b="1">
              <a:solidFill>
                <a:srgbClr val="FF0000"/>
              </a:solidFill>
              <a:latin typeface="Times New Roman" pitchFamily="18" charset="0"/>
              <a:cs typeface="Times New Roman" pitchFamily="18"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3211" y="1036660"/>
            <a:ext cx="4502989" cy="246224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812" y="4057759"/>
            <a:ext cx="4419600" cy="25849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6"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t="5546"/>
          <a:stretch/>
        </p:blipFill>
        <p:spPr bwMode="auto">
          <a:xfrm>
            <a:off x="754812" y="990600"/>
            <a:ext cx="4419600" cy="2514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5"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3211" y="3962400"/>
            <a:ext cx="4502989" cy="26864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16" name="TextBox 2"/>
          <p:cNvSpPr>
            <a:spLocks noChangeArrowheads="1"/>
          </p:cNvSpPr>
          <p:nvPr/>
        </p:nvSpPr>
        <p:spPr bwMode="auto">
          <a:xfrm>
            <a:off x="304800" y="76200"/>
            <a:ext cx="11506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en-US" sz="3600" b="1" dirty="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TRANH CỦA HỌA SĨ LÊ ANH THANH GAM MÀU TẢ THỰC</a:t>
            </a:r>
            <a:endParaRPr lang="en-US" sz="3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309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6"/>
                                        </p:tgtEl>
                                      </p:cBhvr>
                                    </p:animEffect>
                                    <p:set>
                                      <p:cBhvr>
                                        <p:cTn id="7" dur="1" fill="hold">
                                          <p:stCondLst>
                                            <p:cond delay="1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6" name="Picture 2" descr="Hướng dẫn vẽ luật phối cảnh xa gần trong tranh phong cảnh / nc planvẽ nghệ  thuật - YouTub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224" t="2209" r="15192" b="4310"/>
          <a:stretch/>
        </p:blipFill>
        <p:spPr bwMode="auto">
          <a:xfrm>
            <a:off x="457200" y="3856673"/>
            <a:ext cx="3352800" cy="2315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48" name="Picture 4" descr="Vẽ tranh phong cảnh - Vẽ tranh phong cảnh đồng quê - Cách vẽ tranh phong  cảnh - Duy Hiếu | Tổng hợp những bức tranh đẹp nhất"/>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479" t="1185" r="6907"/>
          <a:stretch/>
        </p:blipFill>
        <p:spPr bwMode="auto">
          <a:xfrm>
            <a:off x="4511040" y="3856673"/>
            <a:ext cx="3413760" cy="2315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52" name="Picture 8" descr="Hướng dẫn vẽ tranh phong cảnh quê hương mùa hè / nc planvẽ nghệ thuật/  phong cảnh mùa thu | Tổng hợp những bức tranh đẹp nhất"/>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748" t="1359" r="20336" b="2231"/>
          <a:stretch/>
        </p:blipFill>
        <p:spPr bwMode="auto">
          <a:xfrm>
            <a:off x="457200" y="1110937"/>
            <a:ext cx="3352800" cy="21656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54" name="Picture 10" descr="Hướng dẫn vẽ tranh phong cảnh Quê Hương / nc planvẽ nghệ thuật | Vẽ tranh  đẹp nhất"/>
          <p:cNvPicPr>
            <a:picLocks noChangeAspect="1" noChangeArrowheads="1"/>
          </p:cNvPicPr>
          <p:nvPr/>
        </p:nvPicPr>
        <p:blipFill rotWithShape="1">
          <a:blip r:embed="rId7">
            <a:extLst>
              <a:ext uri="{28A0092B-C50C-407E-A947-70E740481C1C}">
                <a14:useLocalDpi xmlns:a14="http://schemas.microsoft.com/office/drawing/2010/main" val="0"/>
              </a:ext>
            </a:extLst>
          </a:blip>
          <a:srcRect l="12472" t="16593" r="25602" b="18315"/>
          <a:stretch/>
        </p:blipFill>
        <p:spPr bwMode="auto">
          <a:xfrm>
            <a:off x="8534400" y="1116017"/>
            <a:ext cx="3197859" cy="22320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1756" name="Picture 12" descr="Vẽ tranh phong cảnh làng quê 2 / painting the countryside landscape | Tổng  hợp những bức tranh đẹp nhất"/>
          <p:cNvPicPr>
            <a:picLocks noChangeAspect="1" noChangeArrowheads="1"/>
          </p:cNvPicPr>
          <p:nvPr/>
        </p:nvPicPr>
        <p:blipFill rotWithShape="1">
          <a:blip r:embed="rId8">
            <a:extLst>
              <a:ext uri="{28A0092B-C50C-407E-A947-70E740481C1C}">
                <a14:useLocalDpi xmlns:a14="http://schemas.microsoft.com/office/drawing/2010/main" val="0"/>
              </a:ext>
            </a:extLst>
          </a:blip>
          <a:srcRect l="18153" t="17361" r="14514" b="18315"/>
          <a:stretch/>
        </p:blipFill>
        <p:spPr bwMode="auto">
          <a:xfrm>
            <a:off x="8534400" y="3856673"/>
            <a:ext cx="3197859" cy="22056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8" name="Picture 6" descr="Hướng dẫn vẽ tranh phong cảnh mùa hè của em – hungart vẽ tranh bằng sáp dầu"/>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8084" r="2000" b="1361"/>
          <a:stretch/>
        </p:blipFill>
        <p:spPr bwMode="auto">
          <a:xfrm>
            <a:off x="4495800" y="1116017"/>
            <a:ext cx="3413760" cy="21730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title"/>
          </p:nvPr>
        </p:nvSpPr>
        <p:spPr>
          <a:xfrm>
            <a:off x="1981200" y="-381000"/>
            <a:ext cx="8421242" cy="990601"/>
          </a:xfrm>
        </p:spPr>
        <p:txBody>
          <a:bodyPr>
            <a:normAutofit fontScale="90000"/>
          </a:bodyPr>
          <a:lstStyle/>
          <a:p>
            <a: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r>
            <a:b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r>
              <a:rPr lang="en-US" sz="4000" b="1" dirty="0" smtClean="0">
                <a:ln w="12700" cmpd="sng">
                  <a:solidFill>
                    <a:schemeClr val="accent4"/>
                  </a:solidFill>
                  <a:prstDash val="solid"/>
                </a:ln>
                <a:solidFill>
                  <a:srgbClr val="FF0000"/>
                </a:solidFill>
                <a:latin typeface="Times New Roman" pitchFamily="18" charset="0"/>
                <a:cs typeface="Times New Roman" pitchFamily="18" charset="0"/>
              </a:rPr>
              <a:t>TRANH THAM KHẢO CỦA HỌC SINH</a:t>
            </a:r>
            <a:endParaRPr lang="en-US" sz="4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5095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par>
                                <p:cTn id="8" presetID="21" presetClass="entr" presetSubtype="1" fill="hold" nodeType="withEffect">
                                  <p:stCondLst>
                                    <p:cond delay="0"/>
                                  </p:stCondLst>
                                  <p:childTnLst>
                                    <p:set>
                                      <p:cBhvr>
                                        <p:cTn id="9" dur="1" fill="hold">
                                          <p:stCondLst>
                                            <p:cond delay="0"/>
                                          </p:stCondLst>
                                        </p:cTn>
                                        <p:tgtEl>
                                          <p:spTgt spid="31746"/>
                                        </p:tgtEl>
                                        <p:attrNameLst>
                                          <p:attrName>style.visibility</p:attrName>
                                        </p:attrNameLst>
                                      </p:cBhvr>
                                      <p:to>
                                        <p:strVal val="visible"/>
                                      </p:to>
                                    </p:set>
                                    <p:animEffect transition="in" filter="wheel(1)">
                                      <p:cBhvr>
                                        <p:cTn id="10" dur="2000"/>
                                        <p:tgtEl>
                                          <p:spTgt spid="31746"/>
                                        </p:tgtEl>
                                      </p:cBhvr>
                                    </p:animEffect>
                                  </p:childTnLst>
                                </p:cTn>
                              </p:par>
                              <p:par>
                                <p:cTn id="11" presetID="21" presetClass="entr" presetSubtype="1" fill="hold" nodeType="withEffect">
                                  <p:stCondLst>
                                    <p:cond delay="0"/>
                                  </p:stCondLst>
                                  <p:childTnLst>
                                    <p:set>
                                      <p:cBhvr>
                                        <p:cTn id="12" dur="1" fill="hold">
                                          <p:stCondLst>
                                            <p:cond delay="0"/>
                                          </p:stCondLst>
                                        </p:cTn>
                                        <p:tgtEl>
                                          <p:spTgt spid="31748"/>
                                        </p:tgtEl>
                                        <p:attrNameLst>
                                          <p:attrName>style.visibility</p:attrName>
                                        </p:attrNameLst>
                                      </p:cBhvr>
                                      <p:to>
                                        <p:strVal val="visible"/>
                                      </p:to>
                                    </p:set>
                                    <p:animEffect transition="in" filter="wheel(1)">
                                      <p:cBhvr>
                                        <p:cTn id="13" dur="2000"/>
                                        <p:tgtEl>
                                          <p:spTgt spid="31748"/>
                                        </p:tgtEl>
                                      </p:cBhvr>
                                    </p:animEffect>
                                  </p:childTnLst>
                                </p:cTn>
                              </p:par>
                              <p:par>
                                <p:cTn id="14" presetID="21" presetClass="entr" presetSubtype="1" fill="hold" nodeType="withEffect">
                                  <p:stCondLst>
                                    <p:cond delay="0"/>
                                  </p:stCondLst>
                                  <p:childTnLst>
                                    <p:set>
                                      <p:cBhvr>
                                        <p:cTn id="15" dur="1" fill="hold">
                                          <p:stCondLst>
                                            <p:cond delay="0"/>
                                          </p:stCondLst>
                                        </p:cTn>
                                        <p:tgtEl>
                                          <p:spTgt spid="31752"/>
                                        </p:tgtEl>
                                        <p:attrNameLst>
                                          <p:attrName>style.visibility</p:attrName>
                                        </p:attrNameLst>
                                      </p:cBhvr>
                                      <p:to>
                                        <p:strVal val="visible"/>
                                      </p:to>
                                    </p:set>
                                    <p:animEffect transition="in" filter="wheel(1)">
                                      <p:cBhvr>
                                        <p:cTn id="16" dur="2000"/>
                                        <p:tgtEl>
                                          <p:spTgt spid="31752"/>
                                        </p:tgtEl>
                                      </p:cBhvr>
                                    </p:animEffect>
                                  </p:childTnLst>
                                </p:cTn>
                              </p:par>
                              <p:par>
                                <p:cTn id="17" presetID="21" presetClass="entr" presetSubtype="1" fill="hold" nodeType="withEffect">
                                  <p:stCondLst>
                                    <p:cond delay="0"/>
                                  </p:stCondLst>
                                  <p:childTnLst>
                                    <p:set>
                                      <p:cBhvr>
                                        <p:cTn id="18" dur="1" fill="hold">
                                          <p:stCondLst>
                                            <p:cond delay="0"/>
                                          </p:stCondLst>
                                        </p:cTn>
                                        <p:tgtEl>
                                          <p:spTgt spid="31754"/>
                                        </p:tgtEl>
                                        <p:attrNameLst>
                                          <p:attrName>style.visibility</p:attrName>
                                        </p:attrNameLst>
                                      </p:cBhvr>
                                      <p:to>
                                        <p:strVal val="visible"/>
                                      </p:to>
                                    </p:set>
                                    <p:animEffect transition="in" filter="wheel(1)">
                                      <p:cBhvr>
                                        <p:cTn id="19" dur="2000"/>
                                        <p:tgtEl>
                                          <p:spTgt spid="31754"/>
                                        </p:tgtEl>
                                      </p:cBhvr>
                                    </p:animEffect>
                                  </p:childTnLst>
                                </p:cTn>
                              </p:par>
                              <p:par>
                                <p:cTn id="20" presetID="21" presetClass="entr" presetSubtype="1" fill="hold" nodeType="withEffect">
                                  <p:stCondLst>
                                    <p:cond delay="0"/>
                                  </p:stCondLst>
                                  <p:childTnLst>
                                    <p:set>
                                      <p:cBhvr>
                                        <p:cTn id="21" dur="1" fill="hold">
                                          <p:stCondLst>
                                            <p:cond delay="0"/>
                                          </p:stCondLst>
                                        </p:cTn>
                                        <p:tgtEl>
                                          <p:spTgt spid="31756"/>
                                        </p:tgtEl>
                                        <p:attrNameLst>
                                          <p:attrName>style.visibility</p:attrName>
                                        </p:attrNameLst>
                                      </p:cBhvr>
                                      <p:to>
                                        <p:strVal val="visible"/>
                                      </p:to>
                                    </p:set>
                                    <p:animEffect transition="in" filter="wheel(1)">
                                      <p:cBhvr>
                                        <p:cTn id="22" dur="2000"/>
                                        <p:tgtEl>
                                          <p:spTgt spid="31756"/>
                                        </p:tgtEl>
                                      </p:cBhvr>
                                    </p:animEffect>
                                  </p:childTnLst>
                                </p:cTn>
                              </p:par>
                              <p:par>
                                <p:cTn id="23" presetID="21" presetClass="entr" presetSubtype="1"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heel(1)">
                                      <p:cBhvr>
                                        <p:cTn id="25" dur="2000"/>
                                        <p:tgtEl>
                                          <p:spTgt spid="18"/>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heel(1)">
                                      <p:cBhvr>
                                        <p:cTn id="2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descr="Tổng hợp 20+ bức vẽ tranh phong cảnh quê hương đơn giản mà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361" y="1031399"/>
            <a:ext cx="3469639" cy="2397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4" descr="Top Những Bức Tranh Vẽ Phong Cảnh Của Học Sinh Cấp 2 &amp;Ndash; Pinky Sh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9265" y="4038600"/>
            <a:ext cx="3493135"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2" descr="Vẽ ngôi nhà | Cách vẽ ngôi nhà | Tô màu ngôi nhà | Khái quát các nội dung  nói về tranh tô màu thiên nhiên chi tiết nhấ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79265" y="1031399"/>
            <a:ext cx="3493135" cy="2397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8" descr="Vẽ Tranh Quê Hương Đơn Giản, Đẹp Thân Thương Đến Thế"/>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0360" y="4038600"/>
            <a:ext cx="3469639"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10" descr="Vẽ Tranh Quê Hương, Phong Cảnh Làng Quê Thân Thươ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87080" y="1031399"/>
            <a:ext cx="3347720" cy="2397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14" descr="Dạy bé vẽ tranh phong cảnh quê hương - Kids Art&amp;Music Saig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56601" y="3957146"/>
            <a:ext cx="3378199" cy="24436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1981200" y="-381000"/>
            <a:ext cx="8421242" cy="990601"/>
          </a:xfrm>
        </p:spPr>
        <p:txBody>
          <a:bodyPr>
            <a:normAutofit fontScale="90000"/>
          </a:bodyPr>
          <a:lstStyle/>
          <a:p>
            <a: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r>
            <a:b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r>
              <a:rPr lang="en-US" sz="4000" b="1" dirty="0" smtClean="0">
                <a:ln w="12700" cmpd="sng">
                  <a:solidFill>
                    <a:schemeClr val="accent4"/>
                  </a:solidFill>
                  <a:prstDash val="solid"/>
                </a:ln>
                <a:solidFill>
                  <a:srgbClr val="FF0000"/>
                </a:solidFill>
                <a:latin typeface="Times New Roman" pitchFamily="18" charset="0"/>
                <a:cs typeface="Times New Roman" pitchFamily="18" charset="0"/>
              </a:rPr>
              <a:t>TRANH THAM KHẢO CỦA HỌC SINH</a:t>
            </a:r>
            <a:endParaRPr lang="en-US" sz="4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9495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6000" r="-16000"/>
          </a:stretch>
        </a:blipFill>
        <a:effectLst/>
      </p:bgPr>
    </p:bg>
    <p:spTree>
      <p:nvGrpSpPr>
        <p:cNvPr id="1" name=""/>
        <p:cNvGrpSpPr/>
        <p:nvPr/>
      </p:nvGrpSpPr>
      <p:grpSpPr>
        <a:xfrm>
          <a:off x="0" y="0"/>
          <a:ext cx="0" cy="0"/>
          <a:chOff x="0" y="0"/>
          <a:chExt cx="0" cy="0"/>
        </a:xfrm>
      </p:grpSpPr>
      <p:pic>
        <p:nvPicPr>
          <p:cNvPr id="10" name="Picture 20" descr="Vẽ Tranh Phong Cảnh Đơn Giản Bằng Bút Chì, Mà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3400" y="1066801"/>
            <a:ext cx="3352800" cy="24079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Picture 30" descr="Vẽ Tranh đề Tài Phong Cảnh Quê Hương Lớp 9 đơn Giản - TopLoigia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066801"/>
            <a:ext cx="3352800" cy="24079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28" descr="Hướng dẫn vẽ tranh phong cảnh đẹp cho học sinh cấp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066800"/>
            <a:ext cx="3276600" cy="24079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Picture 26" descr="Vẽ Tranh Phong Cảnh Đẹp Đơn Giản, Sáng Tạo Thoải Má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3400" y="4247571"/>
            <a:ext cx="3429000" cy="2320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 name="Picture 24" descr="Cách vẽ tranh phong cảnh đẹp thiên nhiên quê hương [bằng bút chì]"/>
          <p:cNvPicPr>
            <a:picLocks noChangeAspect="1" noChangeArrowheads="1"/>
          </p:cNvPicPr>
          <p:nvPr/>
        </p:nvPicPr>
        <p:blipFill rotWithShape="1">
          <a:blip r:embed="rId7">
            <a:extLst>
              <a:ext uri="{28A0092B-C50C-407E-A947-70E740481C1C}">
                <a14:useLocalDpi xmlns:a14="http://schemas.microsoft.com/office/drawing/2010/main" val="0"/>
              </a:ext>
            </a:extLst>
          </a:blip>
          <a:srcRect l="6152" r="8589"/>
          <a:stretch/>
        </p:blipFill>
        <p:spPr bwMode="auto">
          <a:xfrm>
            <a:off x="4343400" y="4247571"/>
            <a:ext cx="3276600" cy="23201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 name="Picture 16" descr="20+ Bức tranh phong cảnh quê hương đơn giản dễ vẽ mà đẹp - META.v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2760" y="4267201"/>
            <a:ext cx="3241040" cy="2284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 name="Title 1"/>
          <p:cNvSpPr>
            <a:spLocks noGrp="1"/>
          </p:cNvSpPr>
          <p:nvPr>
            <p:ph type="title"/>
          </p:nvPr>
        </p:nvSpPr>
        <p:spPr>
          <a:xfrm>
            <a:off x="1981200" y="-381000"/>
            <a:ext cx="8421242" cy="990601"/>
          </a:xfrm>
        </p:spPr>
        <p:txBody>
          <a:bodyPr>
            <a:normAutofit fontScale="90000"/>
          </a:bodyPr>
          <a:lstStyle/>
          <a:p>
            <a: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r>
            <a:b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br>
            <a:r>
              <a:rPr lang="en-US" sz="4000" b="1" dirty="0" smtClean="0">
                <a:ln w="12700" cmpd="sng">
                  <a:solidFill>
                    <a:schemeClr val="accent4"/>
                  </a:solidFill>
                  <a:prstDash val="solid"/>
                </a:ln>
                <a:solidFill>
                  <a:srgbClr val="FF0000"/>
                </a:solidFill>
                <a:latin typeface="Times New Roman" pitchFamily="18" charset="0"/>
                <a:cs typeface="Times New Roman" pitchFamily="18" charset="0"/>
              </a:rPr>
              <a:t>TRANH THAM KHẢO CỦA HỌC SINH</a:t>
            </a:r>
            <a:endParaRPr lang="en-US" sz="4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6797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a:spLocks noGrp="1"/>
          </p:cNvSpPr>
          <p:nvPr>
            <p:ph type="title"/>
          </p:nvPr>
        </p:nvSpPr>
        <p:spPr>
          <a:xfrm>
            <a:off x="609600" y="-76200"/>
            <a:ext cx="10972800" cy="1143000"/>
          </a:xfrm>
        </p:spPr>
        <p:txBody>
          <a:bodyPr>
            <a:normAutofit/>
          </a:bodyPr>
          <a:lstStyle/>
          <a:p>
            <a:r>
              <a:rPr lang="en-US" b="1" dirty="0" smtClean="0">
                <a:ln w="12700" cmpd="sng">
                  <a:solidFill>
                    <a:schemeClr val="accent4"/>
                  </a:solidFill>
                  <a:prstDash val="solid"/>
                </a:ln>
                <a:solidFill>
                  <a:srgbClr val="FF0000"/>
                </a:solidFill>
                <a:latin typeface="Times New Roman" pitchFamily="18" charset="0"/>
                <a:cs typeface="Times New Roman" pitchFamily="18" charset="0"/>
              </a:rPr>
              <a:t>3.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Vẽ</a:t>
            </a:r>
            <a:r>
              <a:rPr lang="en-US" b="1" u="sng"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tranh</a:t>
            </a:r>
            <a:r>
              <a:rPr lang="en-US" b="1" u="sng"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ngôi</a:t>
            </a:r>
            <a:r>
              <a:rPr lang="en-US" b="1" u="sng"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nhà</a:t>
            </a:r>
            <a:r>
              <a:rPr lang="en-US" b="1" u="sng"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yêu</a:t>
            </a:r>
            <a:r>
              <a:rPr lang="en-US" b="1" u="sng"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u="sng" dirty="0" err="1" smtClean="0">
                <a:ln w="12700" cmpd="sng">
                  <a:solidFill>
                    <a:schemeClr val="accent4"/>
                  </a:solidFill>
                  <a:prstDash val="solid"/>
                </a:ln>
                <a:solidFill>
                  <a:srgbClr val="FF0000"/>
                </a:solidFill>
                <a:latin typeface="Times New Roman" pitchFamily="18" charset="0"/>
                <a:cs typeface="Times New Roman" pitchFamily="18" charset="0"/>
              </a:rPr>
              <a:t>thích</a:t>
            </a:r>
            <a:endParaRPr lang="en-US" u="sng" dirty="0">
              <a:solidFill>
                <a:srgbClr val="FF0000"/>
              </a:solidFill>
              <a:latin typeface="Times New Roman" pitchFamily="18" charset="0"/>
              <a:cs typeface="Times New Roman" pitchFamily="18" charset="0"/>
            </a:endParaRPr>
          </a:p>
        </p:txBody>
      </p:sp>
      <p:sp>
        <p:nvSpPr>
          <p:cNvPr id="10" name="Rectangle 9"/>
          <p:cNvSpPr/>
          <p:nvPr/>
        </p:nvSpPr>
        <p:spPr>
          <a:xfrm>
            <a:off x="6003635" y="2967335"/>
            <a:ext cx="184730" cy="923330"/>
          </a:xfrm>
          <a:prstGeom prst="rect">
            <a:avLst/>
          </a:prstGeom>
          <a:noFill/>
        </p:spPr>
        <p:txBody>
          <a:bodyPr wrap="none" lIns="91440" tIns="45720" rIns="91440" bIns="45720">
            <a:spAutoFit/>
          </a:bodyPr>
          <a:lstStyle/>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2" name="Rectangle 11"/>
          <p:cNvSpPr/>
          <p:nvPr/>
        </p:nvSpPr>
        <p:spPr>
          <a:xfrm>
            <a:off x="1219200" y="914400"/>
            <a:ext cx="9982200" cy="5709255"/>
          </a:xfrm>
          <a:prstGeom prst="rect">
            <a:avLst/>
          </a:prstGeom>
        </p:spPr>
        <p:txBody>
          <a:bodyPr wrap="square">
            <a:spAutoFit/>
          </a:bodyPr>
          <a:lstStyle/>
          <a:p>
            <a:pPr marL="457200" indent="-457200" algn="just">
              <a:spcBef>
                <a:spcPts val="600"/>
              </a:spcBef>
              <a:buFontTx/>
              <a:buChar char="-"/>
            </a:pP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dung</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mà</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em</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yêu</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sau</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đó</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600"/>
              </a:spcBef>
            </a:pP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Suy</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về</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dáng</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pP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Góc</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ánh</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pP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quan</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tỉ</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lệ</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giữa</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3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pP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Ý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tưởng</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quan</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đồ</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xung</a:t>
            </a:r>
            <a:r>
              <a:rPr lang="fr-FR" sz="34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quanh</a:t>
            </a:r>
            <a:endParaRPr lang="fr-FR" sz="34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pP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Vẽ</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màu</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nhận</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gam</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màu</a:t>
            </a:r>
            <a:r>
              <a:rPr lang="fr-FR" sz="3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nóng</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gam</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màu</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lạnh</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các</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sắc</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độ</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hài</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hòa</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chú</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ý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các</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chất</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liệu</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tạo</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nên</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các</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bộ</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phận</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Tường</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lá</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gỗ</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mái</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tol</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ngói</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bầu</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trời</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dòng</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sông</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con </a:t>
            </a:r>
            <a:r>
              <a:rPr lang="fr-FR" sz="3400"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đường</a:t>
            </a:r>
            <a:r>
              <a:rPr lang="fr-FR" sz="3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sz="3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214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1" nodeType="clickEffect">
                                  <p:stCondLst>
                                    <p:cond delay="0"/>
                                  </p:stCondLst>
                                  <p:childTnLst>
                                    <p:animEffect transition="out" filter="wheel(1)">
                                      <p:cBhvr>
                                        <p:cTn id="16" dur="2000"/>
                                        <p:tgtEl>
                                          <p:spTgt spid="12"/>
                                        </p:tgtEl>
                                      </p:cBhvr>
                                    </p:animEffect>
                                    <p:set>
                                      <p:cBhvr>
                                        <p:cTn id="17"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2"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1258047" y="0"/>
            <a:ext cx="9562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200" b="1" u="sng" dirty="0" smtClean="0">
                <a:solidFill>
                  <a:srgbClr val="FF0000"/>
                </a:solidFill>
                <a:latin typeface="Times New Roman" pitchFamily="18" charset="0"/>
                <a:cs typeface="Times New Roman" pitchFamily="18" charset="0"/>
              </a:rPr>
              <a:t>MỘT SỐ NGÔI NHÀ TRONG TỰ NHIÊN</a:t>
            </a:r>
            <a:endParaRPr lang="en-US" sz="3200" b="1" dirty="0">
              <a:solidFill>
                <a:srgbClr val="FF0000"/>
              </a:solidFill>
              <a:latin typeface="Times New Roman" pitchFamily="18" charset="0"/>
              <a:cs typeface="Times New Roman" pitchFamily="18" charset="0"/>
            </a:endParaRPr>
          </a:p>
        </p:txBody>
      </p:sp>
      <p:pic>
        <p:nvPicPr>
          <p:cNvPr id="6" name="Picture 4" descr="Làng nghề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1" y="1016952"/>
            <a:ext cx="2514599" cy="2031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22" name="Picture 2" descr="Đặc sắc nhà “cao cẳng” ở đất Mũi Cà Mau | Báo Dân trí"/>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990600"/>
            <a:ext cx="2438400"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24" name="Picture 4" descr="1001+ Mẫu Nhà Cấp 4 Mái Thái 3 Phòng Ngủ Đẹp Hiện Đại Đủ Tiện Nghi - Việt  Architect Group - Kiến Trúc Sư Việt Na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311" y="3840320"/>
            <a:ext cx="2682688" cy="2219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28" name="Picture 8" descr="Văn hoá - Ký ức miền tây xưa qua kiến trúc nhà 3 gian 2 mái"/>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t="2212" r="32217" b="19425"/>
          <a:stretch/>
        </p:blipFill>
        <p:spPr bwMode="auto">
          <a:xfrm>
            <a:off x="9309100" y="990600"/>
            <a:ext cx="2538939" cy="205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32" name="Picture 12" descr="Cần lắm những bàn tay nhân ái - Tin tức Tiền Gia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00801" y="3794601"/>
            <a:ext cx="2514600" cy="22650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34" name="Picture 14" descr="Như - Những ngôi nhà lá miền Tây Nam bộ | Faceboo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74522" y="3809840"/>
            <a:ext cx="2466975" cy="22498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36" name="Picture 16" descr="Người nghèo được vay tối đa 25 triệu đồng xây nhà - Nhịp sống kinh tế Việt  Nam &amp; Thế giớ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14911" y="1016952"/>
            <a:ext cx="2386199" cy="2031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40" name="Picture 20" descr="Chùm ảnh: Ngây ngất trước phong cảnh tuyệt vời của Cà Mau - Redsvn.ne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309100" y="3733800"/>
            <a:ext cx="2538939" cy="2325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95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30722"/>
                                        </p:tgtEl>
                                        <p:attrNameLst>
                                          <p:attrName>style.visibility</p:attrName>
                                        </p:attrNameLst>
                                      </p:cBhvr>
                                      <p:to>
                                        <p:strVal val="visible"/>
                                      </p:to>
                                    </p:set>
                                    <p:animEffect transition="in" filter="randombar(horizontal)">
                                      <p:cBhvr>
                                        <p:cTn id="13" dur="500"/>
                                        <p:tgtEl>
                                          <p:spTgt spid="30722"/>
                                        </p:tgtEl>
                                      </p:cBhvr>
                                    </p:animEffect>
                                  </p:childTnLst>
                                </p:cTn>
                              </p:par>
                              <p:par>
                                <p:cTn id="14" presetID="14" presetClass="entr" presetSubtype="10" fill="hold" nodeType="withEffect">
                                  <p:stCondLst>
                                    <p:cond delay="0"/>
                                  </p:stCondLst>
                                  <p:childTnLst>
                                    <p:set>
                                      <p:cBhvr>
                                        <p:cTn id="15" dur="1" fill="hold">
                                          <p:stCondLst>
                                            <p:cond delay="0"/>
                                          </p:stCondLst>
                                        </p:cTn>
                                        <p:tgtEl>
                                          <p:spTgt spid="30724"/>
                                        </p:tgtEl>
                                        <p:attrNameLst>
                                          <p:attrName>style.visibility</p:attrName>
                                        </p:attrNameLst>
                                      </p:cBhvr>
                                      <p:to>
                                        <p:strVal val="visible"/>
                                      </p:to>
                                    </p:set>
                                    <p:animEffect transition="in" filter="randombar(horizontal)">
                                      <p:cBhvr>
                                        <p:cTn id="16" dur="500"/>
                                        <p:tgtEl>
                                          <p:spTgt spid="30724"/>
                                        </p:tgtEl>
                                      </p:cBhvr>
                                    </p:animEffect>
                                  </p:childTnLst>
                                </p:cTn>
                              </p:par>
                              <p:par>
                                <p:cTn id="17" presetID="14" presetClass="entr" presetSubtype="10" fill="hold" nodeType="withEffect">
                                  <p:stCondLst>
                                    <p:cond delay="0"/>
                                  </p:stCondLst>
                                  <p:childTnLst>
                                    <p:set>
                                      <p:cBhvr>
                                        <p:cTn id="18" dur="1" fill="hold">
                                          <p:stCondLst>
                                            <p:cond delay="0"/>
                                          </p:stCondLst>
                                        </p:cTn>
                                        <p:tgtEl>
                                          <p:spTgt spid="30728"/>
                                        </p:tgtEl>
                                        <p:attrNameLst>
                                          <p:attrName>style.visibility</p:attrName>
                                        </p:attrNameLst>
                                      </p:cBhvr>
                                      <p:to>
                                        <p:strVal val="visible"/>
                                      </p:to>
                                    </p:set>
                                    <p:animEffect transition="in" filter="randombar(horizontal)">
                                      <p:cBhvr>
                                        <p:cTn id="19" dur="500"/>
                                        <p:tgtEl>
                                          <p:spTgt spid="30728"/>
                                        </p:tgtEl>
                                      </p:cBhvr>
                                    </p:animEffect>
                                  </p:childTnLst>
                                </p:cTn>
                              </p:par>
                              <p:par>
                                <p:cTn id="20" presetID="14" presetClass="entr" presetSubtype="10" fill="hold" nodeType="withEffect">
                                  <p:stCondLst>
                                    <p:cond delay="0"/>
                                  </p:stCondLst>
                                  <p:childTnLst>
                                    <p:set>
                                      <p:cBhvr>
                                        <p:cTn id="21" dur="1" fill="hold">
                                          <p:stCondLst>
                                            <p:cond delay="0"/>
                                          </p:stCondLst>
                                        </p:cTn>
                                        <p:tgtEl>
                                          <p:spTgt spid="30732"/>
                                        </p:tgtEl>
                                        <p:attrNameLst>
                                          <p:attrName>style.visibility</p:attrName>
                                        </p:attrNameLst>
                                      </p:cBhvr>
                                      <p:to>
                                        <p:strVal val="visible"/>
                                      </p:to>
                                    </p:set>
                                    <p:animEffect transition="in" filter="randombar(horizontal)">
                                      <p:cBhvr>
                                        <p:cTn id="22" dur="500"/>
                                        <p:tgtEl>
                                          <p:spTgt spid="30732"/>
                                        </p:tgtEl>
                                      </p:cBhvr>
                                    </p:animEffect>
                                  </p:childTnLst>
                                </p:cTn>
                              </p:par>
                              <p:par>
                                <p:cTn id="23" presetID="14" presetClass="entr" presetSubtype="10" fill="hold" nodeType="withEffect">
                                  <p:stCondLst>
                                    <p:cond delay="0"/>
                                  </p:stCondLst>
                                  <p:childTnLst>
                                    <p:set>
                                      <p:cBhvr>
                                        <p:cTn id="24" dur="1" fill="hold">
                                          <p:stCondLst>
                                            <p:cond delay="0"/>
                                          </p:stCondLst>
                                        </p:cTn>
                                        <p:tgtEl>
                                          <p:spTgt spid="30734"/>
                                        </p:tgtEl>
                                        <p:attrNameLst>
                                          <p:attrName>style.visibility</p:attrName>
                                        </p:attrNameLst>
                                      </p:cBhvr>
                                      <p:to>
                                        <p:strVal val="visible"/>
                                      </p:to>
                                    </p:set>
                                    <p:animEffect transition="in" filter="randombar(horizontal)">
                                      <p:cBhvr>
                                        <p:cTn id="25" dur="500"/>
                                        <p:tgtEl>
                                          <p:spTgt spid="30734"/>
                                        </p:tgtEl>
                                      </p:cBhvr>
                                    </p:animEffect>
                                  </p:childTnLst>
                                </p:cTn>
                              </p:par>
                              <p:par>
                                <p:cTn id="26" presetID="14" presetClass="entr" presetSubtype="10" fill="hold" nodeType="withEffect">
                                  <p:stCondLst>
                                    <p:cond delay="0"/>
                                  </p:stCondLst>
                                  <p:childTnLst>
                                    <p:set>
                                      <p:cBhvr>
                                        <p:cTn id="27" dur="1" fill="hold">
                                          <p:stCondLst>
                                            <p:cond delay="0"/>
                                          </p:stCondLst>
                                        </p:cTn>
                                        <p:tgtEl>
                                          <p:spTgt spid="30736"/>
                                        </p:tgtEl>
                                        <p:attrNameLst>
                                          <p:attrName>style.visibility</p:attrName>
                                        </p:attrNameLst>
                                      </p:cBhvr>
                                      <p:to>
                                        <p:strVal val="visible"/>
                                      </p:to>
                                    </p:set>
                                    <p:animEffect transition="in" filter="randombar(horizontal)">
                                      <p:cBhvr>
                                        <p:cTn id="28" dur="500"/>
                                        <p:tgtEl>
                                          <p:spTgt spid="30736"/>
                                        </p:tgtEl>
                                      </p:cBhvr>
                                    </p:animEffect>
                                  </p:childTnLst>
                                </p:cTn>
                              </p:par>
                              <p:par>
                                <p:cTn id="29" presetID="14" presetClass="entr" presetSubtype="10" fill="hold" nodeType="withEffect">
                                  <p:stCondLst>
                                    <p:cond delay="0"/>
                                  </p:stCondLst>
                                  <p:childTnLst>
                                    <p:set>
                                      <p:cBhvr>
                                        <p:cTn id="30" dur="1" fill="hold">
                                          <p:stCondLst>
                                            <p:cond delay="0"/>
                                          </p:stCondLst>
                                        </p:cTn>
                                        <p:tgtEl>
                                          <p:spTgt spid="30740"/>
                                        </p:tgtEl>
                                        <p:attrNameLst>
                                          <p:attrName>style.visibility</p:attrName>
                                        </p:attrNameLst>
                                      </p:cBhvr>
                                      <p:to>
                                        <p:strVal val="visible"/>
                                      </p:to>
                                    </p:set>
                                    <p:animEffect transition="in" filter="randombar(horizontal)">
                                      <p:cBhvr>
                                        <p:cTn id="31" dur="500"/>
                                        <p:tgtEl>
                                          <p:spTgt spid="30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37"/>
            <a:ext cx="12192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p:spPr>
      </p:pic>
      <p:sp>
        <p:nvSpPr>
          <p:cNvPr id="4" name="Rectangle 1"/>
          <p:cNvSpPr>
            <a:spLocks noChangeArrowheads="1"/>
          </p:cNvSpPr>
          <p:nvPr/>
        </p:nvSpPr>
        <p:spPr bwMode="auto">
          <a:xfrm>
            <a:off x="1066800" y="144959"/>
            <a:ext cx="103243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3200" b="1" dirty="0" smtClean="0">
                <a:solidFill>
                  <a:srgbClr val="FF0000"/>
                </a:solidFill>
                <a:latin typeface="Times New Roman" pitchFamily="18" charset="0"/>
                <a:cs typeface="Times New Roman" pitchFamily="18" charset="0"/>
              </a:rPr>
              <a:t>LỰA CHỌN CÁC TRANH SẮP XẾP BỐ CỤC PHÙ HỢP</a:t>
            </a:r>
            <a:endParaRPr lang="en-US" sz="3200" b="1" dirty="0">
              <a:solidFill>
                <a:srgbClr val="FF0000"/>
              </a:solidFill>
              <a:latin typeface="Times New Roman" pitchFamily="18" charset="0"/>
              <a:cs typeface="Times New Roman" pitchFamily="18" charset="0"/>
            </a:endParaRPr>
          </a:p>
        </p:txBody>
      </p:sp>
      <p:sp>
        <p:nvSpPr>
          <p:cNvPr id="3" name="AutoShape 2" descr="Sở Giáo Dục Và Đào Tạo Vĩnh Phú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Sở Giáo Dục Và Đào Tạo Vĩnh Phú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874395" y="1129393"/>
            <a:ext cx="3926205" cy="2299607"/>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40" name="Picture 66" descr="Dibujo Plantas Canarias, HD Png Download - kin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231673"/>
            <a:ext cx="1679598" cy="1663927"/>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8" descr="House in cartoon style isolated 2687303 Vector Art at Vecteez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1598" y="2514600"/>
            <a:ext cx="975649" cy="91167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Tả ngôi nhà của em - Văn lớp 5 | VFO.V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7576" y="1169621"/>
            <a:ext cx="2329220" cy="186511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4" descr="Green Grass PNG Transparent, Green Grass Flowers, Grass Clipart, Green,  Flower PNG Image For Free Downloa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82" t="27706" r="3282" b="28936"/>
          <a:stretch/>
        </p:blipFill>
        <p:spPr bwMode="auto">
          <a:xfrm>
            <a:off x="903730" y="2819400"/>
            <a:ext cx="1458470" cy="57437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934200" y="1155925"/>
            <a:ext cx="3889361" cy="225905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7" name="Picture 54" descr="Hình ảnh Cây Dừa Phim Hoạt Hình Vẽ Tay Dễ Thương PNG , Cây Dừa, Cây Dừa,  Hoạt Hình PNG miễn phí tải tập tin PSDComment và Vecto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24999" y="1464513"/>
            <a:ext cx="1192551" cy="176294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54" descr="Hình ảnh Cây Dừa Phim Hoạt Hình Vẽ Tay Dễ Thương PNG , Cây Dừa, Cây Dừa,  Hoạt Hình PNG miễn phí tải tập tin PSDComment và Vecto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6934199" y="1287418"/>
            <a:ext cx="1219199" cy="2055156"/>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6" descr="Yellow House Clip Art Free PNG Image｜Illustoo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80362" y="1513909"/>
            <a:ext cx="1697038" cy="17129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03730" y="4267200"/>
            <a:ext cx="3896870" cy="2286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2" name="Picture 74" descr="Hình ảnh Tre Trúc PNG , Clipart Tre, Vectơ Tre, Tre PNG miễn phí tải tập  tin PSDComment và Vecto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14400" y="4267200"/>
            <a:ext cx="2206512" cy="206216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6" descr="Sở Giáo Dục Và Đào Tạo Vĩnh Phúc"/>
          <p:cNvPicPr>
            <a:picLocks noChangeAspect="1" noChangeArrowheads="1"/>
          </p:cNvPicPr>
          <p:nvPr/>
        </p:nvPicPr>
        <p:blipFill rotWithShape="1">
          <a:blip r:embed="rId11">
            <a:extLst>
              <a:ext uri="{28A0092B-C50C-407E-A947-70E740481C1C}">
                <a14:useLocalDpi xmlns:a14="http://schemas.microsoft.com/office/drawing/2010/main" val="0"/>
              </a:ext>
            </a:extLst>
          </a:blip>
          <a:srcRect l="13714" t="24837" b="19190"/>
          <a:stretch/>
        </p:blipFill>
        <p:spPr bwMode="auto">
          <a:xfrm>
            <a:off x="1404256" y="5105400"/>
            <a:ext cx="1643743" cy="1376362"/>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p:nvPr/>
        </p:nvCxnSpPr>
        <p:spPr>
          <a:xfrm>
            <a:off x="1531937" y="5257800"/>
            <a:ext cx="32515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6" name="Picture 54" descr="Hình ảnh Cây Dừa Phim Hoạt Hình Vẽ Tay Dễ Thương PNG , Cây Dừa, Cây Dừa,  Hoạt Hình PNG miễn phí tải tập tin PSDComment và Vecto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2800" y="4276051"/>
            <a:ext cx="667084" cy="99739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Giáo án trò chuyện về ngôi nhà của bé"/>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6495" r="17525"/>
          <a:stretch/>
        </p:blipFill>
        <p:spPr bwMode="auto">
          <a:xfrm>
            <a:off x="3869083" y="4618490"/>
            <a:ext cx="779117" cy="702017"/>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4" descr="Hình ảnh Cây Dừa Phim Hoạt Hình Vẽ Tay Dễ Thương PNG , Cây Dừa, Cây Dừa,  Hoạt Hình PNG miễn phí tải tập tin PSDComment và Vecto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0431102">
            <a:off x="2913253" y="4482880"/>
            <a:ext cx="667084" cy="860485"/>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3">
            <a:extLst>
              <a:ext uri="{28A0092B-C50C-407E-A947-70E740481C1C}">
                <a14:useLocalDpi xmlns:a14="http://schemas.microsoft.com/office/drawing/2010/main" val="0"/>
              </a:ext>
            </a:extLst>
          </a:blip>
          <a:srcRect l="16222" t="10805" r="18000" b="9513"/>
          <a:stretch/>
        </p:blipFill>
        <p:spPr bwMode="auto">
          <a:xfrm>
            <a:off x="3733800" y="5537762"/>
            <a:ext cx="1049683" cy="101543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6222" t="10805" r="18000" b="9513"/>
          <a:stretch/>
        </p:blipFill>
        <p:spPr bwMode="auto">
          <a:xfrm>
            <a:off x="3047999" y="5153414"/>
            <a:ext cx="172341" cy="20877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6222" t="10805" r="18000" b="9513"/>
          <a:stretch/>
        </p:blipFill>
        <p:spPr bwMode="auto">
          <a:xfrm>
            <a:off x="3200400" y="5120316"/>
            <a:ext cx="302202" cy="366084"/>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6222" t="10805" r="18000" b="9513"/>
          <a:stretch/>
        </p:blipFill>
        <p:spPr bwMode="auto">
          <a:xfrm>
            <a:off x="3505200" y="5170253"/>
            <a:ext cx="428793" cy="519435"/>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3">
            <a:extLst>
              <a:ext uri="{28A0092B-C50C-407E-A947-70E740481C1C}">
                <a14:useLocalDpi xmlns:a14="http://schemas.microsoft.com/office/drawing/2010/main" val="0"/>
              </a:ext>
            </a:extLst>
          </a:blip>
          <a:srcRect l="16222" t="10805" r="18000" b="9513"/>
          <a:stretch/>
        </p:blipFill>
        <p:spPr bwMode="auto">
          <a:xfrm flipH="1">
            <a:off x="2731833" y="5689688"/>
            <a:ext cx="836088" cy="39788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934200" y="4276051"/>
            <a:ext cx="3886200" cy="2205711"/>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9" name="Picture 70" descr="Banana bush imágenes de stock de arte vectorial | Depositphoto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010400" y="4648651"/>
            <a:ext cx="533398" cy="857953"/>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0" descr="Banana bush imágenes de stock de arte vectorial | Depositphoto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467600" y="4449890"/>
            <a:ext cx="372387" cy="52410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0" descr="Banana bush imágenes de stock de arte vectorial | Depositphoto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84819" y="5086553"/>
            <a:ext cx="897181" cy="1161847"/>
          </a:xfrm>
          <a:prstGeom prst="rect">
            <a:avLst/>
          </a:prstGeom>
          <a:noFill/>
          <a:extLst>
            <a:ext uri="{909E8E84-426E-40DD-AFC4-6F175D3DCCD1}">
              <a14:hiddenFill xmlns:a14="http://schemas.microsoft.com/office/drawing/2010/main">
                <a:solidFill>
                  <a:srgbClr val="FFFFFF"/>
                </a:solidFill>
              </a14:hiddenFill>
            </a:ext>
          </a:extLst>
        </p:spPr>
      </p:pic>
      <p:cxnSp>
        <p:nvCxnSpPr>
          <p:cNvPr id="76" name="Straight Connector 75"/>
          <p:cNvCxnSpPr/>
          <p:nvPr/>
        </p:nvCxnSpPr>
        <p:spPr>
          <a:xfrm>
            <a:off x="6934200" y="4969498"/>
            <a:ext cx="3886200" cy="0"/>
          </a:xfrm>
          <a:prstGeom prst="line">
            <a:avLst/>
          </a:prstGeom>
        </p:spPr>
        <p:style>
          <a:lnRef idx="1">
            <a:schemeClr val="accent1"/>
          </a:lnRef>
          <a:fillRef idx="0">
            <a:schemeClr val="accent1"/>
          </a:fillRef>
          <a:effectRef idx="0">
            <a:schemeClr val="accent1"/>
          </a:effectRef>
          <a:fontRef idx="minor">
            <a:schemeClr val="tx1"/>
          </a:fontRef>
        </p:style>
      </p:cxnSp>
      <p:pic>
        <p:nvPicPr>
          <p:cNvPr id="77" name="Picture 28" descr="Hình ảnh Vẽ Tay Phim Hoạt Hình Cây Xanh PNG , Vẽ Tay, Phim Hoạt Hình, Màu  Xanh PNG trong suốt và Vector để tải xuống miễn phí"/>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l="12230" t="7136" r="8061" b="5671"/>
          <a:stretch/>
        </p:blipFill>
        <p:spPr bwMode="auto">
          <a:xfrm>
            <a:off x="9536452" y="4308883"/>
            <a:ext cx="1181099" cy="1502664"/>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2" descr="Top 10 bài văn mẫu tả ngôi nhà của em lớp 3 chọn lọc 20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02002" y="5047579"/>
            <a:ext cx="2165998" cy="1429421"/>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2" descr="Cách vẽ mặt trời - Dạy Vẽ"/>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4" name="Picture 8" descr="Hình Ảnh Mặt Trời Tỏa Sáng, Đẹp Rực Rỡ Không Thể Bỏ Lỡ"/>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6779" t="6086" r="5434" b="6566"/>
          <a:stretch/>
        </p:blipFill>
        <p:spPr bwMode="auto">
          <a:xfrm>
            <a:off x="9144000" y="4337660"/>
            <a:ext cx="304800" cy="31054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10" descr="Cách vẽ ngôi nhà - Dạy Vẽ"/>
          <p:cNvPicPr>
            <a:picLocks noChangeAspect="1" noChangeArrowheads="1"/>
          </p:cNvPicPr>
          <p:nvPr/>
        </p:nvPicPr>
        <p:blipFill rotWithShape="1">
          <a:blip r:embed="rId21">
            <a:extLst>
              <a:ext uri="{28A0092B-C50C-407E-A947-70E740481C1C}">
                <a14:useLocalDpi xmlns:a14="http://schemas.microsoft.com/office/drawing/2010/main" val="0"/>
              </a:ext>
            </a:extLst>
          </a:blip>
          <a:srcRect l="10672" t="17492" b="29260"/>
          <a:stretch/>
        </p:blipFill>
        <p:spPr bwMode="auto">
          <a:xfrm>
            <a:off x="7772400" y="4428452"/>
            <a:ext cx="879966" cy="524548"/>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8" descr="Hình Ảnh Mặt Trời Tỏa Sáng, Đẹp Rực Rỡ Không Thể Bỏ Lỡ"/>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6779" t="6086" r="5434" b="6566"/>
          <a:stretch/>
        </p:blipFill>
        <p:spPr bwMode="auto">
          <a:xfrm>
            <a:off x="4154414" y="4308883"/>
            <a:ext cx="303885" cy="309608"/>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6222" t="10805" r="18000" b="9513"/>
          <a:stretch/>
        </p:blipFill>
        <p:spPr bwMode="auto">
          <a:xfrm>
            <a:off x="7280384" y="5518789"/>
            <a:ext cx="302202" cy="366084"/>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6222" t="10805" r="18000" b="9513"/>
          <a:stretch/>
        </p:blipFill>
        <p:spPr bwMode="auto">
          <a:xfrm>
            <a:off x="7011710" y="5335747"/>
            <a:ext cx="302202" cy="366084"/>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38" descr="Ilustración De Manojo De Hierba Verde Alta Aislado Sobre Fondo Blanco.  Ilustraciones Svg, Vectoriales, Clip Art Vectorizado Libre De Derechos.  Image 10636963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6222" t="10805" r="18000" b="9513"/>
          <a:stretch/>
        </p:blipFill>
        <p:spPr bwMode="auto">
          <a:xfrm flipH="1">
            <a:off x="7010400" y="5943600"/>
            <a:ext cx="616967" cy="519435"/>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17"/>
          <p:cNvSpPr>
            <a:spLocks noChangeArrowheads="1"/>
          </p:cNvSpPr>
          <p:nvPr/>
        </p:nvSpPr>
        <p:spPr bwMode="auto">
          <a:xfrm rot="10800000" flipV="1">
            <a:off x="152399" y="2873514"/>
            <a:ext cx="914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1</a:t>
            </a:r>
            <a:endParaRPr lang="en-US" sz="4000" b="1" dirty="0">
              <a:solidFill>
                <a:srgbClr val="FF0000"/>
              </a:solidFill>
              <a:latin typeface="Times New Roman" pitchFamily="18" charset="0"/>
            </a:endParaRPr>
          </a:p>
        </p:txBody>
      </p:sp>
      <p:sp>
        <p:nvSpPr>
          <p:cNvPr id="89" name="Rectangle 19"/>
          <p:cNvSpPr>
            <a:spLocks noChangeArrowheads="1"/>
          </p:cNvSpPr>
          <p:nvPr/>
        </p:nvSpPr>
        <p:spPr bwMode="auto">
          <a:xfrm>
            <a:off x="6197754" y="2873514"/>
            <a:ext cx="7364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2</a:t>
            </a:r>
            <a:endParaRPr lang="en-US" sz="4000" b="1" dirty="0">
              <a:solidFill>
                <a:srgbClr val="FF0000"/>
              </a:solidFill>
              <a:latin typeface="Times New Roman" pitchFamily="18" charset="0"/>
            </a:endParaRPr>
          </a:p>
        </p:txBody>
      </p:sp>
      <p:sp>
        <p:nvSpPr>
          <p:cNvPr id="90" name="Text Box 21"/>
          <p:cNvSpPr txBox="1">
            <a:spLocks noChangeArrowheads="1"/>
          </p:cNvSpPr>
          <p:nvPr/>
        </p:nvSpPr>
        <p:spPr bwMode="auto">
          <a:xfrm>
            <a:off x="222404" y="5997714"/>
            <a:ext cx="9205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VNI-Awchon" pitchFamily="2" charset="0"/>
              </a:defRPr>
            </a:lvl1pPr>
            <a:lvl2pPr marL="742950" indent="-285750" eaLnBrk="0" hangingPunct="0">
              <a:defRPr>
                <a:solidFill>
                  <a:schemeClr val="tx1"/>
                </a:solidFill>
                <a:latin typeface="VNI-Awchon" pitchFamily="2" charset="0"/>
              </a:defRPr>
            </a:lvl2pPr>
            <a:lvl3pPr marL="1143000" indent="-228600" eaLnBrk="0" hangingPunct="0">
              <a:defRPr>
                <a:solidFill>
                  <a:schemeClr val="tx1"/>
                </a:solidFill>
                <a:latin typeface="VNI-Awchon" pitchFamily="2" charset="0"/>
              </a:defRPr>
            </a:lvl3pPr>
            <a:lvl4pPr marL="1600200" indent="-228600" eaLnBrk="0" hangingPunct="0">
              <a:defRPr>
                <a:solidFill>
                  <a:schemeClr val="tx1"/>
                </a:solidFill>
                <a:latin typeface="VNI-Awchon" pitchFamily="2" charset="0"/>
              </a:defRPr>
            </a:lvl4pPr>
            <a:lvl5pPr marL="2057400" indent="-228600" eaLnBrk="0" hangingPunct="0">
              <a:defRPr>
                <a:solidFill>
                  <a:schemeClr val="tx1"/>
                </a:solidFill>
                <a:latin typeface="VNI-Awchon" pitchFamily="2" charset="0"/>
              </a:defRPr>
            </a:lvl5pPr>
            <a:lvl6pPr marL="2514600" indent="-228600" eaLnBrk="0" fontAlgn="base" hangingPunct="0">
              <a:spcBef>
                <a:spcPct val="0"/>
              </a:spcBef>
              <a:spcAft>
                <a:spcPct val="0"/>
              </a:spcAft>
              <a:defRPr>
                <a:solidFill>
                  <a:schemeClr val="tx1"/>
                </a:solidFill>
                <a:latin typeface="VNI-Awchon" pitchFamily="2" charset="0"/>
              </a:defRPr>
            </a:lvl6pPr>
            <a:lvl7pPr marL="2971800" indent="-228600" eaLnBrk="0" fontAlgn="base" hangingPunct="0">
              <a:spcBef>
                <a:spcPct val="0"/>
              </a:spcBef>
              <a:spcAft>
                <a:spcPct val="0"/>
              </a:spcAft>
              <a:defRPr>
                <a:solidFill>
                  <a:schemeClr val="tx1"/>
                </a:solidFill>
                <a:latin typeface="VNI-Awchon" pitchFamily="2" charset="0"/>
              </a:defRPr>
            </a:lvl7pPr>
            <a:lvl8pPr marL="3429000" indent="-228600" eaLnBrk="0" fontAlgn="base" hangingPunct="0">
              <a:spcBef>
                <a:spcPct val="0"/>
              </a:spcBef>
              <a:spcAft>
                <a:spcPct val="0"/>
              </a:spcAft>
              <a:defRPr>
                <a:solidFill>
                  <a:schemeClr val="tx1"/>
                </a:solidFill>
                <a:latin typeface="VNI-Awchon" pitchFamily="2" charset="0"/>
              </a:defRPr>
            </a:lvl8pPr>
            <a:lvl9pPr marL="3886200" indent="-228600" eaLnBrk="0" fontAlgn="base" hangingPunct="0">
              <a:spcBef>
                <a:spcPct val="0"/>
              </a:spcBef>
              <a:spcAft>
                <a:spcPct val="0"/>
              </a:spcAft>
              <a:defRPr>
                <a:solidFill>
                  <a:schemeClr val="tx1"/>
                </a:solidFill>
                <a:latin typeface="VNI-Awchon" pitchFamily="2" charset="0"/>
              </a:defRPr>
            </a:lvl9pPr>
          </a:lstStyle>
          <a:p>
            <a:pPr algn="ctr" eaLnBrk="1" hangingPunct="1"/>
            <a:r>
              <a:rPr lang="vi-VN" sz="4000" b="1" dirty="0">
                <a:solidFill>
                  <a:srgbClr val="FF0000"/>
                </a:solidFill>
                <a:latin typeface="Times New Roman" pitchFamily="18" charset="0"/>
              </a:rPr>
              <a:t>3</a:t>
            </a:r>
          </a:p>
        </p:txBody>
      </p:sp>
      <p:sp>
        <p:nvSpPr>
          <p:cNvPr id="91" name="Rectangle 23"/>
          <p:cNvSpPr>
            <a:spLocks noChangeArrowheads="1"/>
          </p:cNvSpPr>
          <p:nvPr/>
        </p:nvSpPr>
        <p:spPr bwMode="auto">
          <a:xfrm>
            <a:off x="6324600" y="5827851"/>
            <a:ext cx="609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sz="4000" b="1" dirty="0">
                <a:solidFill>
                  <a:srgbClr val="FF0000"/>
                </a:solidFill>
                <a:latin typeface="Times New Roman" pitchFamily="18" charset="0"/>
              </a:rPr>
              <a:t>4</a:t>
            </a:r>
          </a:p>
        </p:txBody>
      </p:sp>
      <p:pic>
        <p:nvPicPr>
          <p:cNvPr id="92" name="Picture 42" descr="Khóm hoa đẹp png dùng trong bài giảng » Tài liệu miễn phí cho Giáo viên,  học sinh."/>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937728" y="6019800"/>
            <a:ext cx="1111863" cy="51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78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randombar(horizontal)">
                                      <p:cBhvr>
                                        <p:cTn id="10" dur="500"/>
                                        <p:tgtEl>
                                          <p:spTgt spid="8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89"/>
                                        </p:tgtEl>
                                        <p:attrNameLst>
                                          <p:attrName>style.visibility</p:attrName>
                                        </p:attrNameLst>
                                      </p:cBhvr>
                                      <p:to>
                                        <p:strVal val="visible"/>
                                      </p:to>
                                    </p:set>
                                    <p:animEffect transition="in" filter="randombar(horizontal)">
                                      <p:cBhvr>
                                        <p:cTn id="13" dur="500"/>
                                        <p:tgtEl>
                                          <p:spTgt spid="8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90"/>
                                        </p:tgtEl>
                                        <p:attrNameLst>
                                          <p:attrName>style.visibility</p:attrName>
                                        </p:attrNameLst>
                                      </p:cBhvr>
                                      <p:to>
                                        <p:strVal val="visible"/>
                                      </p:to>
                                    </p:set>
                                    <p:animEffect transition="in" filter="randombar(horizontal)">
                                      <p:cBhvr>
                                        <p:cTn id="16" dur="500"/>
                                        <p:tgtEl>
                                          <p:spTgt spid="90"/>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randombar(horizontal)">
                                      <p:cBhvr>
                                        <p:cTn id="19" dur="500"/>
                                        <p:tgtEl>
                                          <p:spTgt spid="91"/>
                                        </p:tgtEl>
                                      </p:cBhvr>
                                    </p:animEffect>
                                  </p:childTnLst>
                                </p:cTn>
                              </p:par>
                              <p:par>
                                <p:cTn id="20" presetID="14" presetClass="entr" presetSubtype="10" fill="hold" grpId="0" nodeType="withEffect" nodePh="1">
                                  <p:stCondLst>
                                    <p:cond delay="0"/>
                                  </p:stCondLst>
                                  <p:endCondLst>
                                    <p:cond evt="begin" delay="0">
                                      <p:tn val="20"/>
                                    </p:cond>
                                  </p:end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grpId="0" nodeType="withEffect" nodePh="1">
                                  <p:stCondLst>
                                    <p:cond delay="0"/>
                                  </p:stCondLst>
                                  <p:endCondLst>
                                    <p:cond evt="begin" delay="0">
                                      <p:tn val="23"/>
                                    </p:cond>
                                  </p:end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randombar(horizontal)">
                                      <p:cBhvr>
                                        <p:cTn id="31" dur="500"/>
                                        <p:tgtEl>
                                          <p:spTgt spid="40"/>
                                        </p:tgtEl>
                                      </p:cBhvr>
                                    </p:animEffect>
                                  </p:childTnLst>
                                </p:cTn>
                              </p:par>
                              <p:par>
                                <p:cTn id="32" presetID="14" presetClass="entr" presetSubtype="10" fill="hold"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randombar(horizontal)">
                                      <p:cBhvr>
                                        <p:cTn id="34" dur="500"/>
                                        <p:tgtEl>
                                          <p:spTgt spid="41"/>
                                        </p:tgtEl>
                                      </p:cBhvr>
                                    </p:animEffect>
                                  </p:childTnLst>
                                </p:cTn>
                              </p:par>
                              <p:par>
                                <p:cTn id="35" presetID="14" presetClass="entr" presetSubtype="1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randombar(horizontal)">
                                      <p:cBhvr>
                                        <p:cTn id="37" dur="500"/>
                                        <p:tgtEl>
                                          <p:spTgt spid="43"/>
                                        </p:tgtEl>
                                      </p:cBhvr>
                                    </p:animEffect>
                                  </p:childTnLst>
                                </p:cTn>
                              </p:par>
                              <p:par>
                                <p:cTn id="38" presetID="14" presetClass="entr" presetSubtype="10"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randombar(horizontal)">
                                      <p:cBhvr>
                                        <p:cTn id="40" dur="500"/>
                                        <p:tgtEl>
                                          <p:spTgt spid="44"/>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randombar(horizontal)">
                                      <p:cBhvr>
                                        <p:cTn id="43" dur="500"/>
                                        <p:tgtEl>
                                          <p:spTgt spid="7"/>
                                        </p:tgtEl>
                                      </p:cBhvr>
                                    </p:animEffect>
                                  </p:childTnLst>
                                </p:cTn>
                              </p:par>
                              <p:par>
                                <p:cTn id="44" presetID="14" presetClass="entr" presetSubtype="1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randombar(horizontal)">
                                      <p:cBhvr>
                                        <p:cTn id="46" dur="500"/>
                                        <p:tgtEl>
                                          <p:spTgt spid="47"/>
                                        </p:tgtEl>
                                      </p:cBhvr>
                                    </p:animEffect>
                                  </p:childTnLst>
                                </p:cTn>
                              </p:par>
                              <p:par>
                                <p:cTn id="47" presetID="14" presetClass="entr" presetSubtype="1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randombar(horizontal)">
                                      <p:cBhvr>
                                        <p:cTn id="49" dur="500"/>
                                        <p:tgtEl>
                                          <p:spTgt spid="48"/>
                                        </p:tgtEl>
                                      </p:cBhvr>
                                    </p:animEffect>
                                  </p:childTnLst>
                                </p:cTn>
                              </p:par>
                              <p:par>
                                <p:cTn id="50" presetID="14" presetClass="entr" presetSubtype="1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randombar(horizontal)">
                                      <p:cBhvr>
                                        <p:cTn id="52" dur="500"/>
                                        <p:tgtEl>
                                          <p:spTgt spid="49"/>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randombar(horizontal)">
                                      <p:cBhvr>
                                        <p:cTn id="55" dur="500"/>
                                        <p:tgtEl>
                                          <p:spTgt spid="8"/>
                                        </p:tgtEl>
                                      </p:cBhvr>
                                    </p:animEffect>
                                  </p:childTnLst>
                                </p:cTn>
                              </p:par>
                              <p:par>
                                <p:cTn id="56" presetID="14" presetClass="entr" presetSubtype="10" fill="hold" nodeType="with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randombar(horizontal)">
                                      <p:cBhvr>
                                        <p:cTn id="58" dur="500"/>
                                        <p:tgtEl>
                                          <p:spTgt spid="52"/>
                                        </p:tgtEl>
                                      </p:cBhvr>
                                    </p:animEffect>
                                  </p:childTnLst>
                                </p:cTn>
                              </p:par>
                              <p:par>
                                <p:cTn id="59" presetID="14" presetClass="entr" presetSubtype="10" fill="hold" nodeType="with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randombar(horizontal)">
                                      <p:cBhvr>
                                        <p:cTn id="61" dur="500"/>
                                        <p:tgtEl>
                                          <p:spTgt spid="53"/>
                                        </p:tgtEl>
                                      </p:cBhvr>
                                    </p:animEffect>
                                  </p:childTnLst>
                                </p:cTn>
                              </p:par>
                              <p:par>
                                <p:cTn id="62" presetID="14" presetClass="entr" presetSubtype="10" fill="hold"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randombar(horizontal)">
                                      <p:cBhvr>
                                        <p:cTn id="64" dur="500"/>
                                        <p:tgtEl>
                                          <p:spTgt spid="10"/>
                                        </p:tgtEl>
                                      </p:cBhvr>
                                    </p:animEffect>
                                  </p:childTnLst>
                                </p:cTn>
                              </p:par>
                              <p:par>
                                <p:cTn id="65" presetID="14" presetClass="entr" presetSubtype="10" fill="hold"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randombar(horizontal)">
                                      <p:cBhvr>
                                        <p:cTn id="67" dur="500"/>
                                        <p:tgtEl>
                                          <p:spTgt spid="56"/>
                                        </p:tgtEl>
                                      </p:cBhvr>
                                    </p:animEffect>
                                  </p:childTnLst>
                                </p:cTn>
                              </p:par>
                              <p:par>
                                <p:cTn id="68" presetID="14" presetClass="entr" presetSubtype="10" fill="hold" nodeType="with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randombar(horizontal)">
                                      <p:cBhvr>
                                        <p:cTn id="70" dur="500"/>
                                        <p:tgtEl>
                                          <p:spTgt spid="57"/>
                                        </p:tgtEl>
                                      </p:cBhvr>
                                    </p:animEffect>
                                  </p:childTnLst>
                                </p:cTn>
                              </p:par>
                              <p:par>
                                <p:cTn id="71" presetID="14" presetClass="entr" presetSubtype="10" fill="hold"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randombar(horizontal)">
                                      <p:cBhvr>
                                        <p:cTn id="73" dur="500"/>
                                        <p:tgtEl>
                                          <p:spTgt spid="58"/>
                                        </p:tgtEl>
                                      </p:cBhvr>
                                    </p:animEffect>
                                  </p:childTnLst>
                                </p:cTn>
                              </p:par>
                              <p:par>
                                <p:cTn id="74" presetID="14" presetClass="entr" presetSubtype="10" fill="hold" nodeType="with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randombar(horizontal)">
                                      <p:cBhvr>
                                        <p:cTn id="76" dur="500"/>
                                        <p:tgtEl>
                                          <p:spTgt spid="59"/>
                                        </p:tgtEl>
                                      </p:cBhvr>
                                    </p:animEffect>
                                  </p:childTnLst>
                                </p:cTn>
                              </p:par>
                              <p:par>
                                <p:cTn id="77" presetID="14" presetClass="entr" presetSubtype="10" fill="hold" nodeType="withEffect">
                                  <p:stCondLst>
                                    <p:cond delay="0"/>
                                  </p:stCondLst>
                                  <p:childTnLst>
                                    <p:set>
                                      <p:cBhvr>
                                        <p:cTn id="78" dur="1" fill="hold">
                                          <p:stCondLst>
                                            <p:cond delay="0"/>
                                          </p:stCondLst>
                                        </p:cTn>
                                        <p:tgtEl>
                                          <p:spTgt spid="60"/>
                                        </p:tgtEl>
                                        <p:attrNameLst>
                                          <p:attrName>style.visibility</p:attrName>
                                        </p:attrNameLst>
                                      </p:cBhvr>
                                      <p:to>
                                        <p:strVal val="visible"/>
                                      </p:to>
                                    </p:set>
                                    <p:animEffect transition="in" filter="randombar(horizontal)">
                                      <p:cBhvr>
                                        <p:cTn id="79" dur="500"/>
                                        <p:tgtEl>
                                          <p:spTgt spid="60"/>
                                        </p:tgtEl>
                                      </p:cBhvr>
                                    </p:animEffect>
                                  </p:childTnLst>
                                </p:cTn>
                              </p:par>
                              <p:par>
                                <p:cTn id="80" presetID="14" presetClass="entr" presetSubtype="10" fill="hold" nodeType="with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randombar(horizontal)">
                                      <p:cBhvr>
                                        <p:cTn id="82" dur="500"/>
                                        <p:tgtEl>
                                          <p:spTgt spid="61"/>
                                        </p:tgtEl>
                                      </p:cBhvr>
                                    </p:animEffect>
                                  </p:childTnLst>
                                </p:cTn>
                              </p:par>
                              <p:par>
                                <p:cTn id="83" presetID="14" presetClass="entr" presetSubtype="10" fill="hold" nodeType="withEffect">
                                  <p:stCondLst>
                                    <p:cond delay="0"/>
                                  </p:stCondLst>
                                  <p:childTnLst>
                                    <p:set>
                                      <p:cBhvr>
                                        <p:cTn id="84" dur="1" fill="hold">
                                          <p:stCondLst>
                                            <p:cond delay="0"/>
                                          </p:stCondLst>
                                        </p:cTn>
                                        <p:tgtEl>
                                          <p:spTgt spid="62"/>
                                        </p:tgtEl>
                                        <p:attrNameLst>
                                          <p:attrName>style.visibility</p:attrName>
                                        </p:attrNameLst>
                                      </p:cBhvr>
                                      <p:to>
                                        <p:strVal val="visible"/>
                                      </p:to>
                                    </p:set>
                                    <p:animEffect transition="in" filter="randombar(horizontal)">
                                      <p:cBhvr>
                                        <p:cTn id="85" dur="500"/>
                                        <p:tgtEl>
                                          <p:spTgt spid="62"/>
                                        </p:tgtEl>
                                      </p:cBhvr>
                                    </p:animEffect>
                                  </p:childTnLst>
                                </p:cTn>
                              </p:par>
                              <p:par>
                                <p:cTn id="86" presetID="14" presetClass="entr" presetSubtype="10" fill="hold" nodeType="withEffect">
                                  <p:stCondLst>
                                    <p:cond delay="0"/>
                                  </p:stCondLst>
                                  <p:childTnLst>
                                    <p:set>
                                      <p:cBhvr>
                                        <p:cTn id="87" dur="1" fill="hold">
                                          <p:stCondLst>
                                            <p:cond delay="0"/>
                                          </p:stCondLst>
                                        </p:cTn>
                                        <p:tgtEl>
                                          <p:spTgt spid="63"/>
                                        </p:tgtEl>
                                        <p:attrNameLst>
                                          <p:attrName>style.visibility</p:attrName>
                                        </p:attrNameLst>
                                      </p:cBhvr>
                                      <p:to>
                                        <p:strVal val="visible"/>
                                      </p:to>
                                    </p:set>
                                    <p:animEffect transition="in" filter="randombar(horizontal)">
                                      <p:cBhvr>
                                        <p:cTn id="88" dur="500"/>
                                        <p:tgtEl>
                                          <p:spTgt spid="63"/>
                                        </p:tgtEl>
                                      </p:cBhvr>
                                    </p:animEffect>
                                  </p:childTnLst>
                                </p:cTn>
                              </p:par>
                              <p:par>
                                <p:cTn id="89" presetID="14" presetClass="entr" presetSubtype="10" fill="hold" grpId="0" nodeType="with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randombar(horizontal)">
                                      <p:cBhvr>
                                        <p:cTn id="91" dur="500"/>
                                        <p:tgtEl>
                                          <p:spTgt spid="11"/>
                                        </p:tgtEl>
                                      </p:cBhvr>
                                    </p:animEffect>
                                  </p:childTnLst>
                                </p:cTn>
                              </p:par>
                              <p:par>
                                <p:cTn id="92" presetID="14" presetClass="entr" presetSubtype="10" fill="hold" nodeType="with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randombar(horizontal)">
                                      <p:cBhvr>
                                        <p:cTn id="94" dur="500"/>
                                        <p:tgtEl>
                                          <p:spTgt spid="69"/>
                                        </p:tgtEl>
                                      </p:cBhvr>
                                    </p:animEffect>
                                  </p:childTnLst>
                                </p:cTn>
                              </p:par>
                              <p:par>
                                <p:cTn id="95" presetID="14" presetClass="entr" presetSubtype="10" fill="hold" nodeType="withEffect">
                                  <p:stCondLst>
                                    <p:cond delay="0"/>
                                  </p:stCondLst>
                                  <p:childTnLst>
                                    <p:set>
                                      <p:cBhvr>
                                        <p:cTn id="96" dur="1" fill="hold">
                                          <p:stCondLst>
                                            <p:cond delay="0"/>
                                          </p:stCondLst>
                                        </p:cTn>
                                        <p:tgtEl>
                                          <p:spTgt spid="73"/>
                                        </p:tgtEl>
                                        <p:attrNameLst>
                                          <p:attrName>style.visibility</p:attrName>
                                        </p:attrNameLst>
                                      </p:cBhvr>
                                      <p:to>
                                        <p:strVal val="visible"/>
                                      </p:to>
                                    </p:set>
                                    <p:animEffect transition="in" filter="randombar(horizontal)">
                                      <p:cBhvr>
                                        <p:cTn id="97" dur="500"/>
                                        <p:tgtEl>
                                          <p:spTgt spid="73"/>
                                        </p:tgtEl>
                                      </p:cBhvr>
                                    </p:animEffect>
                                  </p:childTnLst>
                                </p:cTn>
                              </p:par>
                              <p:par>
                                <p:cTn id="98" presetID="14" presetClass="entr" presetSubtype="10" fill="hold" nodeType="withEffect">
                                  <p:stCondLst>
                                    <p:cond delay="0"/>
                                  </p:stCondLst>
                                  <p:childTnLst>
                                    <p:set>
                                      <p:cBhvr>
                                        <p:cTn id="99" dur="1" fill="hold">
                                          <p:stCondLst>
                                            <p:cond delay="0"/>
                                          </p:stCondLst>
                                        </p:cTn>
                                        <p:tgtEl>
                                          <p:spTgt spid="75"/>
                                        </p:tgtEl>
                                        <p:attrNameLst>
                                          <p:attrName>style.visibility</p:attrName>
                                        </p:attrNameLst>
                                      </p:cBhvr>
                                      <p:to>
                                        <p:strVal val="visible"/>
                                      </p:to>
                                    </p:set>
                                    <p:animEffect transition="in" filter="randombar(horizontal)">
                                      <p:cBhvr>
                                        <p:cTn id="100" dur="500"/>
                                        <p:tgtEl>
                                          <p:spTgt spid="75"/>
                                        </p:tgtEl>
                                      </p:cBhvr>
                                    </p:animEffect>
                                  </p:childTnLst>
                                </p:cTn>
                              </p:par>
                              <p:par>
                                <p:cTn id="101" presetID="14" presetClass="entr" presetSubtype="10" fill="hold" nodeType="withEffect">
                                  <p:stCondLst>
                                    <p:cond delay="0"/>
                                  </p:stCondLst>
                                  <p:childTnLst>
                                    <p:set>
                                      <p:cBhvr>
                                        <p:cTn id="102" dur="1" fill="hold">
                                          <p:stCondLst>
                                            <p:cond delay="0"/>
                                          </p:stCondLst>
                                        </p:cTn>
                                        <p:tgtEl>
                                          <p:spTgt spid="76"/>
                                        </p:tgtEl>
                                        <p:attrNameLst>
                                          <p:attrName>style.visibility</p:attrName>
                                        </p:attrNameLst>
                                      </p:cBhvr>
                                      <p:to>
                                        <p:strVal val="visible"/>
                                      </p:to>
                                    </p:set>
                                    <p:animEffect transition="in" filter="randombar(horizontal)">
                                      <p:cBhvr>
                                        <p:cTn id="103" dur="500"/>
                                        <p:tgtEl>
                                          <p:spTgt spid="76"/>
                                        </p:tgtEl>
                                      </p:cBhvr>
                                    </p:animEffect>
                                  </p:childTnLst>
                                </p:cTn>
                              </p:par>
                              <p:par>
                                <p:cTn id="104" presetID="14" presetClass="entr" presetSubtype="10" fill="hold" nodeType="withEffect">
                                  <p:stCondLst>
                                    <p:cond delay="0"/>
                                  </p:stCondLst>
                                  <p:childTnLst>
                                    <p:set>
                                      <p:cBhvr>
                                        <p:cTn id="105" dur="1" fill="hold">
                                          <p:stCondLst>
                                            <p:cond delay="0"/>
                                          </p:stCondLst>
                                        </p:cTn>
                                        <p:tgtEl>
                                          <p:spTgt spid="77"/>
                                        </p:tgtEl>
                                        <p:attrNameLst>
                                          <p:attrName>style.visibility</p:attrName>
                                        </p:attrNameLst>
                                      </p:cBhvr>
                                      <p:to>
                                        <p:strVal val="visible"/>
                                      </p:to>
                                    </p:set>
                                    <p:animEffect transition="in" filter="randombar(horizontal)">
                                      <p:cBhvr>
                                        <p:cTn id="106" dur="500"/>
                                        <p:tgtEl>
                                          <p:spTgt spid="77"/>
                                        </p:tgtEl>
                                      </p:cBhvr>
                                    </p:animEffect>
                                  </p:childTnLst>
                                </p:cTn>
                              </p:par>
                              <p:par>
                                <p:cTn id="107" presetID="14" presetClass="entr" presetSubtype="10" fill="hold" nodeType="withEffect">
                                  <p:stCondLst>
                                    <p:cond delay="0"/>
                                  </p:stCondLst>
                                  <p:childTnLst>
                                    <p:set>
                                      <p:cBhvr>
                                        <p:cTn id="108" dur="1" fill="hold">
                                          <p:stCondLst>
                                            <p:cond delay="0"/>
                                          </p:stCondLst>
                                        </p:cTn>
                                        <p:tgtEl>
                                          <p:spTgt spid="78"/>
                                        </p:tgtEl>
                                        <p:attrNameLst>
                                          <p:attrName>style.visibility</p:attrName>
                                        </p:attrNameLst>
                                      </p:cBhvr>
                                      <p:to>
                                        <p:strVal val="visible"/>
                                      </p:to>
                                    </p:set>
                                    <p:animEffect transition="in" filter="randombar(horizontal)">
                                      <p:cBhvr>
                                        <p:cTn id="109" dur="500"/>
                                        <p:tgtEl>
                                          <p:spTgt spid="78"/>
                                        </p:tgtEl>
                                      </p:cBhvr>
                                    </p:animEffect>
                                  </p:childTnLst>
                                </p:cTn>
                              </p:par>
                              <p:par>
                                <p:cTn id="110" presetID="14" presetClass="entr" presetSubtype="10" fill="hold" grpId="0" nodeType="withEffect" nodePh="1">
                                  <p:stCondLst>
                                    <p:cond delay="0"/>
                                  </p:stCondLst>
                                  <p:endCondLst>
                                    <p:cond evt="begin" delay="0">
                                      <p:tn val="110"/>
                                    </p:cond>
                                  </p:endCondLst>
                                  <p:childTnLst>
                                    <p:set>
                                      <p:cBhvr>
                                        <p:cTn id="111" dur="1" fill="hold">
                                          <p:stCondLst>
                                            <p:cond delay="0"/>
                                          </p:stCondLst>
                                        </p:cTn>
                                        <p:tgtEl>
                                          <p:spTgt spid="14"/>
                                        </p:tgtEl>
                                        <p:attrNameLst>
                                          <p:attrName>style.visibility</p:attrName>
                                        </p:attrNameLst>
                                      </p:cBhvr>
                                      <p:to>
                                        <p:strVal val="visible"/>
                                      </p:to>
                                    </p:set>
                                    <p:animEffect transition="in" filter="randombar(horizontal)">
                                      <p:cBhvr>
                                        <p:cTn id="112" dur="500"/>
                                        <p:tgtEl>
                                          <p:spTgt spid="14"/>
                                        </p:tgtEl>
                                      </p:cBhvr>
                                    </p:animEffect>
                                  </p:childTnLst>
                                </p:cTn>
                              </p:par>
                              <p:par>
                                <p:cTn id="113" presetID="14" presetClass="entr" presetSubtype="10" fill="hold" nodeType="withEffect">
                                  <p:stCondLst>
                                    <p:cond delay="0"/>
                                  </p:stCondLst>
                                  <p:childTnLst>
                                    <p:set>
                                      <p:cBhvr>
                                        <p:cTn id="114" dur="1" fill="hold">
                                          <p:stCondLst>
                                            <p:cond delay="0"/>
                                          </p:stCondLst>
                                        </p:cTn>
                                        <p:tgtEl>
                                          <p:spTgt spid="4104"/>
                                        </p:tgtEl>
                                        <p:attrNameLst>
                                          <p:attrName>style.visibility</p:attrName>
                                        </p:attrNameLst>
                                      </p:cBhvr>
                                      <p:to>
                                        <p:strVal val="visible"/>
                                      </p:to>
                                    </p:set>
                                    <p:animEffect transition="in" filter="randombar(horizontal)">
                                      <p:cBhvr>
                                        <p:cTn id="115" dur="500"/>
                                        <p:tgtEl>
                                          <p:spTgt spid="4104"/>
                                        </p:tgtEl>
                                      </p:cBhvr>
                                    </p:animEffect>
                                  </p:childTnLst>
                                </p:cTn>
                              </p:par>
                              <p:par>
                                <p:cTn id="116" presetID="14" presetClass="entr" presetSubtype="10" fill="hold" nodeType="withEffect">
                                  <p:stCondLst>
                                    <p:cond delay="0"/>
                                  </p:stCondLst>
                                  <p:childTnLst>
                                    <p:set>
                                      <p:cBhvr>
                                        <p:cTn id="117" dur="1" fill="hold">
                                          <p:stCondLst>
                                            <p:cond delay="0"/>
                                          </p:stCondLst>
                                        </p:cTn>
                                        <p:tgtEl>
                                          <p:spTgt spid="83"/>
                                        </p:tgtEl>
                                        <p:attrNameLst>
                                          <p:attrName>style.visibility</p:attrName>
                                        </p:attrNameLst>
                                      </p:cBhvr>
                                      <p:to>
                                        <p:strVal val="visible"/>
                                      </p:to>
                                    </p:set>
                                    <p:animEffect transition="in" filter="randombar(horizontal)">
                                      <p:cBhvr>
                                        <p:cTn id="118" dur="500"/>
                                        <p:tgtEl>
                                          <p:spTgt spid="83"/>
                                        </p:tgtEl>
                                      </p:cBhvr>
                                    </p:animEffect>
                                  </p:childTnLst>
                                </p:cTn>
                              </p:par>
                              <p:par>
                                <p:cTn id="119" presetID="14" presetClass="entr" presetSubtype="10" fill="hold" nodeType="withEffect">
                                  <p:stCondLst>
                                    <p:cond delay="0"/>
                                  </p:stCondLst>
                                  <p:childTnLst>
                                    <p:set>
                                      <p:cBhvr>
                                        <p:cTn id="120" dur="1" fill="hold">
                                          <p:stCondLst>
                                            <p:cond delay="0"/>
                                          </p:stCondLst>
                                        </p:cTn>
                                        <p:tgtEl>
                                          <p:spTgt spid="84"/>
                                        </p:tgtEl>
                                        <p:attrNameLst>
                                          <p:attrName>style.visibility</p:attrName>
                                        </p:attrNameLst>
                                      </p:cBhvr>
                                      <p:to>
                                        <p:strVal val="visible"/>
                                      </p:to>
                                    </p:set>
                                    <p:animEffect transition="in" filter="randombar(horizontal)">
                                      <p:cBhvr>
                                        <p:cTn id="121" dur="500"/>
                                        <p:tgtEl>
                                          <p:spTgt spid="84"/>
                                        </p:tgtEl>
                                      </p:cBhvr>
                                    </p:animEffect>
                                  </p:childTnLst>
                                </p:cTn>
                              </p:par>
                              <p:par>
                                <p:cTn id="122" presetID="14" presetClass="entr" presetSubtype="10" fill="hold" nodeType="withEffect">
                                  <p:stCondLst>
                                    <p:cond delay="0"/>
                                  </p:stCondLst>
                                  <p:childTnLst>
                                    <p:set>
                                      <p:cBhvr>
                                        <p:cTn id="123" dur="1" fill="hold">
                                          <p:stCondLst>
                                            <p:cond delay="0"/>
                                          </p:stCondLst>
                                        </p:cTn>
                                        <p:tgtEl>
                                          <p:spTgt spid="85"/>
                                        </p:tgtEl>
                                        <p:attrNameLst>
                                          <p:attrName>style.visibility</p:attrName>
                                        </p:attrNameLst>
                                      </p:cBhvr>
                                      <p:to>
                                        <p:strVal val="visible"/>
                                      </p:to>
                                    </p:set>
                                    <p:animEffect transition="in" filter="randombar(horizontal)">
                                      <p:cBhvr>
                                        <p:cTn id="124" dur="500"/>
                                        <p:tgtEl>
                                          <p:spTgt spid="85"/>
                                        </p:tgtEl>
                                      </p:cBhvr>
                                    </p:animEffect>
                                  </p:childTnLst>
                                </p:cTn>
                              </p:par>
                              <p:par>
                                <p:cTn id="125" presetID="14" presetClass="entr" presetSubtype="10" fill="hold" nodeType="withEffect">
                                  <p:stCondLst>
                                    <p:cond delay="0"/>
                                  </p:stCondLst>
                                  <p:childTnLst>
                                    <p:set>
                                      <p:cBhvr>
                                        <p:cTn id="126" dur="1" fill="hold">
                                          <p:stCondLst>
                                            <p:cond delay="0"/>
                                          </p:stCondLst>
                                        </p:cTn>
                                        <p:tgtEl>
                                          <p:spTgt spid="86"/>
                                        </p:tgtEl>
                                        <p:attrNameLst>
                                          <p:attrName>style.visibility</p:attrName>
                                        </p:attrNameLst>
                                      </p:cBhvr>
                                      <p:to>
                                        <p:strVal val="visible"/>
                                      </p:to>
                                    </p:set>
                                    <p:animEffect transition="in" filter="randombar(horizontal)">
                                      <p:cBhvr>
                                        <p:cTn id="127" dur="500"/>
                                        <p:tgtEl>
                                          <p:spTgt spid="86"/>
                                        </p:tgtEl>
                                      </p:cBhvr>
                                    </p:animEffect>
                                  </p:childTnLst>
                                </p:cTn>
                              </p:par>
                              <p:par>
                                <p:cTn id="128" presetID="14" presetClass="entr" presetSubtype="10" fill="hold" nodeType="withEffect">
                                  <p:stCondLst>
                                    <p:cond delay="0"/>
                                  </p:stCondLst>
                                  <p:childTnLst>
                                    <p:set>
                                      <p:cBhvr>
                                        <p:cTn id="129" dur="1" fill="hold">
                                          <p:stCondLst>
                                            <p:cond delay="0"/>
                                          </p:stCondLst>
                                        </p:cTn>
                                        <p:tgtEl>
                                          <p:spTgt spid="87"/>
                                        </p:tgtEl>
                                        <p:attrNameLst>
                                          <p:attrName>style.visibility</p:attrName>
                                        </p:attrNameLst>
                                      </p:cBhvr>
                                      <p:to>
                                        <p:strVal val="visible"/>
                                      </p:to>
                                    </p:set>
                                    <p:animEffect transition="in" filter="randombar(horizontal)">
                                      <p:cBhvr>
                                        <p:cTn id="130" dur="500"/>
                                        <p:tgtEl>
                                          <p:spTgt spid="87"/>
                                        </p:tgtEl>
                                      </p:cBhvr>
                                    </p:animEffect>
                                  </p:childTnLst>
                                </p:cTn>
                              </p:par>
                              <p:par>
                                <p:cTn id="131" presetID="14" presetClass="entr" presetSubtype="10" fill="hold" nodeType="withEffect">
                                  <p:stCondLst>
                                    <p:cond delay="0"/>
                                  </p:stCondLst>
                                  <p:childTnLst>
                                    <p:set>
                                      <p:cBhvr>
                                        <p:cTn id="132" dur="1" fill="hold">
                                          <p:stCondLst>
                                            <p:cond delay="0"/>
                                          </p:stCondLst>
                                        </p:cTn>
                                        <p:tgtEl>
                                          <p:spTgt spid="92"/>
                                        </p:tgtEl>
                                        <p:attrNameLst>
                                          <p:attrName>style.visibility</p:attrName>
                                        </p:attrNameLst>
                                      </p:cBhvr>
                                      <p:to>
                                        <p:strVal val="visible"/>
                                      </p:to>
                                    </p:set>
                                    <p:animEffect transition="in" filter="randombar(horizontal)">
                                      <p:cBhvr>
                                        <p:cTn id="133"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P spid="6" grpId="0" animBg="1"/>
      <p:bldP spid="7" grpId="0" animBg="1"/>
      <p:bldP spid="8" grpId="0" animBg="1"/>
      <p:bldP spid="11" grpId="0" animBg="1"/>
      <p:bldP spid="14" grpId="0"/>
      <p:bldP spid="88" grpId="0"/>
      <p:bldP spid="89" grpId="0"/>
      <p:bldP spid="90" grpId="0"/>
      <p:bldP spid="9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152400"/>
            <a:ext cx="10363200" cy="1323439"/>
          </a:xfrm>
          <a:prstGeom prst="rect">
            <a:avLst/>
          </a:prstGeom>
        </p:spPr>
        <p:txBody>
          <a:bodyPr wrap="square">
            <a:spAutoFit/>
          </a:bodyPr>
          <a:lstStyle/>
          <a:p>
            <a:pPr algn="just">
              <a:spcBef>
                <a:spcPts val="600"/>
              </a:spcBef>
            </a:pP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Theo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ại</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ở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kiểu</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dáng</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838200" y="1371600"/>
            <a:ext cx="9906000" cy="2554545"/>
          </a:xfrm>
          <a:prstGeom prst="rect">
            <a:avLst/>
          </a:prstGeom>
        </p:spPr>
        <p:txBody>
          <a:bodyPr wrap="square">
            <a:spAutoFit/>
          </a:bodyPr>
          <a:lstStyle/>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Văn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hóa</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mỗi</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en-US" sz="4000" b="1" dirty="0">
              <a:solidFill>
                <a:schemeClr val="accent4">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khí</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hậu</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en-US" sz="4000" b="1" dirty="0">
              <a:solidFill>
                <a:schemeClr val="accent4">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Sự</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phát</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kinh</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tế</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smtClean="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fr-FR" sz="4000" b="1" i="1" dirty="0" smtClean="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endParaRPr lang="en-US" sz="4000" b="1" dirty="0">
              <a:solidFill>
                <a:schemeClr val="accent4">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914400" y="3200400"/>
            <a:ext cx="10591800" cy="3493264"/>
          </a:xfrm>
          <a:prstGeom prst="rect">
            <a:avLst/>
          </a:prstGeom>
        </p:spPr>
        <p:txBody>
          <a:bodyPr wrap="square">
            <a:spAutoFit/>
          </a:bodyPr>
          <a:lstStyle/>
          <a:p>
            <a:pPr algn="just">
              <a:spcBef>
                <a:spcPts val="600"/>
              </a:spcBef>
            </a:pP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Vẻ</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lí</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mĩ</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phong</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phú</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600"/>
              </a:spcBef>
            </a:pP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là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là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chứa</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đựng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sự</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tâm</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chia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sẻ</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thành</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viên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nuôi</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dưỡng</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tâm</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ta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khôn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645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fade">
                                      <p:cBhvr>
                                        <p:cTn id="30" dur="500"/>
                                        <p:tgtEl>
                                          <p:spTgt spid="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p:cNvSpPr>
            <a:spLocks noGrp="1"/>
          </p:cNvSpPr>
          <p:nvPr>
            <p:ph idx="1"/>
          </p:nvPr>
        </p:nvSpPr>
        <p:spPr>
          <a:xfrm>
            <a:off x="609600" y="2027237"/>
            <a:ext cx="11353800" cy="2697163"/>
          </a:xfrm>
        </p:spPr>
        <p:txBody>
          <a:bodyPr>
            <a:noAutofit/>
          </a:bodyPr>
          <a:lstStyle/>
          <a:p>
            <a:r>
              <a:rPr lang="en-US" sz="3400" b="1" dirty="0" smtClean="0">
                <a:solidFill>
                  <a:srgbClr val="FF0000"/>
                </a:solidFill>
                <a:latin typeface="Times New Roman" pitchFamily="18" charset="0"/>
                <a:cs typeface="Times New Roman" pitchFamily="18" charset="0"/>
              </a:rPr>
              <a:t> SƯU TẦM HÌNH ẢNH NGÔI NHÀ MÀ EM THÍCH</a:t>
            </a:r>
          </a:p>
          <a:p>
            <a:r>
              <a:rPr lang="en-US" sz="3400" b="1" dirty="0" smtClean="0">
                <a:solidFill>
                  <a:srgbClr val="FF0000"/>
                </a:solidFill>
                <a:latin typeface="Times New Roman" pitchFamily="18" charset="0"/>
                <a:cs typeface="Times New Roman" pitchFamily="18" charset="0"/>
              </a:rPr>
              <a:t>HOÀN THÀNH MÀU SẮC HOÀN CHỈNH BÀI VẼ</a:t>
            </a:r>
          </a:p>
          <a:p>
            <a:r>
              <a:rPr lang="en-US" sz="3400" b="1" dirty="0" smtClean="0">
                <a:solidFill>
                  <a:srgbClr val="FF0000"/>
                </a:solidFill>
                <a:latin typeface="Times New Roman" pitchFamily="18" charset="0"/>
                <a:cs typeface="Times New Roman" pitchFamily="18" charset="0"/>
              </a:rPr>
              <a:t> CHUẨN BỊ GIẤY A0 ĐỂ TRƯNG BÀY SẢN PHẨM CỦA NHÓM</a:t>
            </a:r>
            <a:endParaRPr lang="en-US" sz="3400" b="1" dirty="0">
              <a:solidFill>
                <a:srgbClr val="FF0000"/>
              </a:solidFill>
              <a:latin typeface="Times New Roman" pitchFamily="18" charset="0"/>
              <a:cs typeface="Times New Roman" pitchFamily="18" charset="0"/>
            </a:endParaRPr>
          </a:p>
        </p:txBody>
      </p:sp>
      <p:sp>
        <p:nvSpPr>
          <p:cNvPr id="5" name="Rectangle 4"/>
          <p:cNvSpPr/>
          <p:nvPr/>
        </p:nvSpPr>
        <p:spPr>
          <a:xfrm>
            <a:off x="3303828" y="525828"/>
            <a:ext cx="523124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smtClean="0">
                <a:ln/>
                <a:solidFill>
                  <a:srgbClr val="FF0000"/>
                </a:solidFill>
                <a:latin typeface="Times New Roman" pitchFamily="18" charset="0"/>
                <a:cs typeface="Times New Roman" pitchFamily="18" charset="0"/>
              </a:rPr>
              <a:t>DẶN DÒ (</a:t>
            </a:r>
            <a:r>
              <a:rPr lang="en-US" sz="5400" b="1" dirty="0" err="1" smtClean="0">
                <a:ln/>
                <a:solidFill>
                  <a:srgbClr val="FF0000"/>
                </a:solidFill>
                <a:latin typeface="Times New Roman" pitchFamily="18" charset="0"/>
                <a:cs typeface="Times New Roman" pitchFamily="18" charset="0"/>
              </a:rPr>
              <a:t>Tiết</a:t>
            </a:r>
            <a:r>
              <a:rPr lang="en-US" sz="5400" b="1" dirty="0" smtClean="0">
                <a:ln/>
                <a:solidFill>
                  <a:srgbClr val="FF0000"/>
                </a:solidFill>
                <a:latin typeface="Times New Roman" pitchFamily="18" charset="0"/>
                <a:cs typeface="Times New Roman" pitchFamily="18" charset="0"/>
              </a:rPr>
              <a:t> 2)</a:t>
            </a:r>
            <a:endParaRPr lang="en-US" sz="5400" b="1" cap="none" spc="0" dirty="0">
              <a:ln/>
              <a:solidFill>
                <a:srgbClr val="FF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0785975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003635" y="2967335"/>
            <a:ext cx="184730" cy="923330"/>
          </a:xfrm>
          <a:prstGeom prst="rect">
            <a:avLst/>
          </a:prstGeom>
          <a:noFill/>
        </p:spPr>
        <p:txBody>
          <a:bodyPr wrap="none" lIns="91440" tIns="45720" rIns="91440" bIns="45720">
            <a:spAutoFit/>
          </a:bodyPr>
          <a:lstStyle/>
          <a:p>
            <a:pPr algn="ct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 name="Rectangle 6"/>
          <p:cNvSpPr/>
          <p:nvPr/>
        </p:nvSpPr>
        <p:spPr>
          <a:xfrm>
            <a:off x="457200" y="1085195"/>
            <a:ext cx="11277600" cy="4401205"/>
          </a:xfrm>
          <a:prstGeom prst="rect">
            <a:avLst/>
          </a:prstGeom>
        </p:spPr>
        <p:txBody>
          <a:bodyPr wrap="square">
            <a:spAutoFit/>
          </a:bodyPr>
          <a:lstStyle/>
          <a:p>
            <a:pPr algn="just">
              <a:spcBef>
                <a:spcPts val="600"/>
              </a:spcBef>
            </a:pPr>
            <a:r>
              <a:rPr lang="nl-NL" sz="40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Giới </a:t>
            </a:r>
            <a:r>
              <a:rPr lang="nl-NL" sz="40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thiệu, chia sẻ cảm nhận, phân tích và đưa ra những đánh giá của mình hoặc của nhóm, như :</a:t>
            </a:r>
            <a:endParaRPr lang="en-US"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40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Bài vẽ em yêu thích</a:t>
            </a:r>
            <a:endParaRPr lang="en-US"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40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Cảnh vật và hòa sắc của bài vẽ</a:t>
            </a:r>
            <a:endParaRPr lang="en-US"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40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Hình khối, độ đậm nhạt tạo nên không gian</a:t>
            </a:r>
            <a:endParaRPr lang="en-US"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40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Y tưởng để bài vẽ hoàn thiện</a:t>
            </a:r>
            <a:endParaRPr lang="en-US" sz="4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40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+Chia sẻ thêm những bức tranh ngôi nhà mà em biết</a:t>
            </a:r>
            <a:endParaRPr lang="en-US" sz="40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itle 1"/>
          <p:cNvSpPr>
            <a:spLocks noGrp="1"/>
          </p:cNvSpPr>
          <p:nvPr>
            <p:ph type="title"/>
          </p:nvPr>
        </p:nvSpPr>
        <p:spPr>
          <a:xfrm>
            <a:off x="609600" y="274638"/>
            <a:ext cx="10972800" cy="1143000"/>
          </a:xfrm>
        </p:spPr>
        <p:txBody>
          <a:bodyPr>
            <a:normAutofit fontScale="90000"/>
          </a:bodyPr>
          <a:lstStyle/>
          <a:p>
            <a:r>
              <a:rPr lang="en-US" b="1" dirty="0" smtClean="0">
                <a:ln w="12700" cmpd="sng">
                  <a:solidFill>
                    <a:schemeClr val="accent4"/>
                  </a:solidFill>
                  <a:prstDash val="solid"/>
                </a:ln>
                <a:solidFill>
                  <a:srgbClr val="FF0000"/>
                </a:solidFill>
                <a:latin typeface="Times New Roman" pitchFamily="18" charset="0"/>
                <a:cs typeface="Times New Roman" pitchFamily="18" charset="0"/>
              </a:rPr>
              <a:t>4.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Trưng</a:t>
            </a:r>
            <a:r>
              <a:rPr lang="en-US" b="1"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bày</a:t>
            </a:r>
            <a:r>
              <a:rPr lang="en-US" b="1"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sản</a:t>
            </a:r>
            <a:r>
              <a:rPr lang="en-US" b="1"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phẩm</a:t>
            </a:r>
            <a:r>
              <a:rPr lang="en-US" b="1" dirty="0" smtClean="0">
                <a:ln w="12700" cmpd="sng">
                  <a:solidFill>
                    <a:schemeClr val="accent4"/>
                  </a:solidFill>
                  <a:prstDash val="solid"/>
                </a:ln>
                <a:solidFill>
                  <a:srgbClr val="FF0000"/>
                </a:solidFill>
                <a:latin typeface="Times New Roman" pitchFamily="18" charset="0"/>
                <a:cs typeface="Times New Roman" pitchFamily="18" charset="0"/>
              </a:rPr>
              <a:t>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và</a:t>
            </a:r>
            <a:r>
              <a:rPr lang="en-US" b="1" dirty="0" smtClean="0">
                <a:ln w="12700" cmpd="sng">
                  <a:solidFill>
                    <a:schemeClr val="accent4"/>
                  </a:solidFill>
                  <a:prstDash val="solid"/>
                </a:ln>
                <a:solidFill>
                  <a:srgbClr val="FF0000"/>
                </a:solidFill>
                <a:latin typeface="Times New Roman" pitchFamily="18" charset="0"/>
                <a:cs typeface="Times New Roman" pitchFamily="18" charset="0"/>
              </a:rPr>
              <a:t> chia </a:t>
            </a:r>
            <a:r>
              <a:rPr lang="en-US" b="1" dirty="0" err="1" smtClean="0">
                <a:ln w="12700" cmpd="sng">
                  <a:solidFill>
                    <a:schemeClr val="accent4"/>
                  </a:solidFill>
                  <a:prstDash val="solid"/>
                </a:ln>
                <a:solidFill>
                  <a:srgbClr val="FF0000"/>
                </a:solidFill>
                <a:latin typeface="Times New Roman" pitchFamily="18" charset="0"/>
                <a:cs typeface="Times New Roman" pitchFamily="18" charset="0"/>
              </a:rPr>
              <a:t>sẻ</a:t>
            </a:r>
            <a:r>
              <a:rPr lang="en-US" b="1" dirty="0">
                <a:ln w="12700" cmpd="sng">
                  <a:solidFill>
                    <a:schemeClr val="accent4"/>
                  </a:solidFill>
                  <a:prstDash val="solid"/>
                </a:ln>
                <a:solidFill>
                  <a:srgbClr val="FF0000"/>
                </a:solidFill>
                <a:latin typeface="Times New Roman" pitchFamily="18" charset="0"/>
                <a:cs typeface="Times New Roman" pitchFamily="18" charset="0"/>
              </a:rPr>
              <a:t/>
            </a:r>
            <a:br>
              <a:rPr lang="en-US" b="1" dirty="0">
                <a:ln w="12700" cmpd="sng">
                  <a:solidFill>
                    <a:schemeClr val="accent4"/>
                  </a:solidFill>
                  <a:prstDash val="solid"/>
                </a:ln>
                <a:solidFill>
                  <a:srgbClr val="FF0000"/>
                </a:solidFill>
                <a:latin typeface="Times New Roman" pitchFamily="18" charset="0"/>
                <a:cs typeface="Times New Roman" pitchFamily="18" charset="0"/>
              </a:rPr>
            </a:br>
            <a:endParaRPr lang="en-US"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371556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4" descr="Chuyện cái lu ở miền Tây - Báo Người lao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945056"/>
            <a:ext cx="3200400" cy="23894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20" descr="Dựng nhà ở miền Tây - Tin tức miền Tâ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1" y="3886201"/>
            <a:ext cx="3200400" cy="2451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8" name="Picture 2" descr="Top 10 homestay miền Tây giá rẻ view đẹp đậm chất miệt vườn sông nướ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3886201"/>
            <a:ext cx="3124199"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0" name="Picture 4" descr="Xứ dừa Bến Tre yên bình - VnExpress Du lịc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19600" y="935063"/>
            <a:ext cx="3352800" cy="24550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2" name="Picture 6" descr="Đổi đời sau 1 đêm, ít ai ngờ nhà ở quê của gia đình Hồ Văn Cường lại thế  nà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9600" y="3886201"/>
            <a:ext cx="33528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24" name="Picture 8" descr="Nhà cấp 4 giữa vườn miền Tây: Tưởng đẹp nhưng gây tranh cã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400" y="939354"/>
            <a:ext cx="3124199" cy="24268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title"/>
          </p:nvPr>
        </p:nvSpPr>
        <p:spPr>
          <a:xfrm>
            <a:off x="2590800" y="152400"/>
            <a:ext cx="6705600" cy="487362"/>
          </a:xfrm>
        </p:spPr>
        <p:txBody>
          <a:bodyPr>
            <a:noAutofit/>
          </a:bodyPr>
          <a:lstStyle/>
          <a:p>
            <a:r>
              <a:rPr lang="en-US" sz="2800" b="1" dirty="0" smtClean="0">
                <a:solidFill>
                  <a:srgbClr val="FF0000"/>
                </a:solidFill>
                <a:latin typeface="Times New Roman" pitchFamily="18" charset="0"/>
                <a:cs typeface="Times New Roman" pitchFamily="18" charset="0"/>
              </a:rPr>
              <a:t>NGÔI NHÀ Ở  KHU VỰC NÔNG THÔN</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6569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nodeType="withEffect">
                                  <p:stCondLst>
                                    <p:cond delay="0"/>
                                  </p:stCondLst>
                                  <p:childTnLst>
                                    <p:set>
                                      <p:cBhvr>
                                        <p:cTn id="15" dur="1" fill="hold">
                                          <p:stCondLst>
                                            <p:cond delay="0"/>
                                          </p:stCondLst>
                                        </p:cTn>
                                        <p:tgtEl>
                                          <p:spTgt spid="9218"/>
                                        </p:tgtEl>
                                        <p:attrNameLst>
                                          <p:attrName>style.visibility</p:attrName>
                                        </p:attrNameLst>
                                      </p:cBhvr>
                                      <p:to>
                                        <p:strVal val="visible"/>
                                      </p:to>
                                    </p:set>
                                    <p:animEffect transition="in" filter="barn(inVertical)">
                                      <p:cBhvr>
                                        <p:cTn id="16" dur="500"/>
                                        <p:tgtEl>
                                          <p:spTgt spid="9218"/>
                                        </p:tgtEl>
                                      </p:cBhvr>
                                    </p:animEffect>
                                  </p:childTnLst>
                                </p:cTn>
                              </p:par>
                              <p:par>
                                <p:cTn id="17" presetID="16" presetClass="entr" presetSubtype="21" fill="hold" nodeType="withEffect">
                                  <p:stCondLst>
                                    <p:cond delay="0"/>
                                  </p:stCondLst>
                                  <p:childTnLst>
                                    <p:set>
                                      <p:cBhvr>
                                        <p:cTn id="18" dur="1" fill="hold">
                                          <p:stCondLst>
                                            <p:cond delay="0"/>
                                          </p:stCondLst>
                                        </p:cTn>
                                        <p:tgtEl>
                                          <p:spTgt spid="9220"/>
                                        </p:tgtEl>
                                        <p:attrNameLst>
                                          <p:attrName>style.visibility</p:attrName>
                                        </p:attrNameLst>
                                      </p:cBhvr>
                                      <p:to>
                                        <p:strVal val="visible"/>
                                      </p:to>
                                    </p:set>
                                    <p:animEffect transition="in" filter="barn(inVertical)">
                                      <p:cBhvr>
                                        <p:cTn id="19" dur="500"/>
                                        <p:tgtEl>
                                          <p:spTgt spid="9220"/>
                                        </p:tgtEl>
                                      </p:cBhvr>
                                    </p:animEffect>
                                  </p:childTnLst>
                                </p:cTn>
                              </p:par>
                              <p:par>
                                <p:cTn id="20" presetID="16" presetClass="entr" presetSubtype="21" fill="hold" nodeType="withEffect">
                                  <p:stCondLst>
                                    <p:cond delay="0"/>
                                  </p:stCondLst>
                                  <p:childTnLst>
                                    <p:set>
                                      <p:cBhvr>
                                        <p:cTn id="21" dur="1" fill="hold">
                                          <p:stCondLst>
                                            <p:cond delay="0"/>
                                          </p:stCondLst>
                                        </p:cTn>
                                        <p:tgtEl>
                                          <p:spTgt spid="9222"/>
                                        </p:tgtEl>
                                        <p:attrNameLst>
                                          <p:attrName>style.visibility</p:attrName>
                                        </p:attrNameLst>
                                      </p:cBhvr>
                                      <p:to>
                                        <p:strVal val="visible"/>
                                      </p:to>
                                    </p:set>
                                    <p:animEffect transition="in" filter="barn(inVertical)">
                                      <p:cBhvr>
                                        <p:cTn id="22" dur="500"/>
                                        <p:tgtEl>
                                          <p:spTgt spid="9222"/>
                                        </p:tgtEl>
                                      </p:cBhvr>
                                    </p:animEffect>
                                  </p:childTnLst>
                                </p:cTn>
                              </p:par>
                              <p:par>
                                <p:cTn id="23" presetID="16" presetClass="entr" presetSubtype="21" fill="hold" nodeType="withEffect">
                                  <p:stCondLst>
                                    <p:cond delay="0"/>
                                  </p:stCondLst>
                                  <p:childTnLst>
                                    <p:set>
                                      <p:cBhvr>
                                        <p:cTn id="24" dur="1" fill="hold">
                                          <p:stCondLst>
                                            <p:cond delay="0"/>
                                          </p:stCondLst>
                                        </p:cTn>
                                        <p:tgtEl>
                                          <p:spTgt spid="9224"/>
                                        </p:tgtEl>
                                        <p:attrNameLst>
                                          <p:attrName>style.visibility</p:attrName>
                                        </p:attrNameLst>
                                      </p:cBhvr>
                                      <p:to>
                                        <p:strVal val="visible"/>
                                      </p:to>
                                    </p:set>
                                    <p:animEffect transition="in" filter="barn(inVertical)">
                                      <p:cBhvr>
                                        <p:cTn id="25" dur="500"/>
                                        <p:tgtEl>
                                          <p:spTgt spid="922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 y="28392"/>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txBox="1">
            <a:spLocks/>
          </p:cNvSpPr>
          <p:nvPr/>
        </p:nvSpPr>
        <p:spPr>
          <a:xfrm>
            <a:off x="756920" y="381000"/>
            <a:ext cx="10972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n w="12700" cmpd="sng">
                  <a:solidFill>
                    <a:schemeClr val="accent4"/>
                  </a:solidFill>
                  <a:prstDash val="solid"/>
                </a:ln>
                <a:solidFill>
                  <a:srgbClr val="FF0000"/>
                </a:solidFill>
                <a:latin typeface="Times New Roman" pitchFamily="18" charset="0"/>
                <a:cs typeface="Times New Roman" pitchFamily="18" charset="0"/>
              </a:rPr>
              <a:t>5. TÌM HIỂU CÁCH DIỂN TẢ NGÔI NHÀ</a:t>
            </a:r>
          </a:p>
          <a:p>
            <a:r>
              <a:rPr lang="en-US" sz="3200" b="1" dirty="0" smtClean="0">
                <a:ln w="12700" cmpd="sng">
                  <a:solidFill>
                    <a:schemeClr val="accent4"/>
                  </a:solidFill>
                  <a:prstDash val="solid"/>
                </a:ln>
                <a:solidFill>
                  <a:srgbClr val="FF0000"/>
                </a:solidFill>
                <a:latin typeface="Times New Roman" pitchFamily="18" charset="0"/>
                <a:cs typeface="Times New Roman" pitchFamily="18" charset="0"/>
              </a:rPr>
              <a:t> TRONG TRANH CỦA HỌA SĨ</a:t>
            </a:r>
            <a:br>
              <a:rPr lang="en-US" sz="3200" b="1" dirty="0" smtClean="0">
                <a:ln w="12700" cmpd="sng">
                  <a:solidFill>
                    <a:schemeClr val="accent4"/>
                  </a:solidFill>
                  <a:prstDash val="solid"/>
                </a:ln>
                <a:solidFill>
                  <a:srgbClr val="FF0000"/>
                </a:solidFill>
                <a:latin typeface="Times New Roman" pitchFamily="18" charset="0"/>
                <a:cs typeface="Times New Roman" pitchFamily="18" charset="0"/>
              </a:rPr>
            </a:br>
            <a:endParaRPr lang="en-US" sz="3200" dirty="0">
              <a:solidFill>
                <a:srgbClr val="FF0000"/>
              </a:solidFill>
              <a:latin typeface="Times New Roman" pitchFamily="18" charset="0"/>
              <a:cs typeface="Times New Roman" pitchFamily="18" charset="0"/>
            </a:endParaRPr>
          </a:p>
        </p:txBody>
      </p:sp>
      <p:pic>
        <p:nvPicPr>
          <p:cNvPr id="11" name="Picture 10"/>
          <p:cNvPicPr>
            <a:picLocks noChangeAspect="1"/>
          </p:cNvPicPr>
          <p:nvPr/>
        </p:nvPicPr>
        <p:blipFill rotWithShape="1">
          <a:blip r:embed="rId3"/>
          <a:srcRect l="3269" t="6554" r="5254" b="3446"/>
          <a:stretch/>
        </p:blipFill>
        <p:spPr>
          <a:xfrm>
            <a:off x="762000" y="1524000"/>
            <a:ext cx="4785360" cy="33896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p:cNvPicPr>
            <a:picLocks noChangeAspect="1"/>
          </p:cNvPicPr>
          <p:nvPr/>
        </p:nvPicPr>
        <p:blipFill rotWithShape="1">
          <a:blip r:embed="rId4"/>
          <a:srcRect l="4456" t="6379" r="3122" b="7887"/>
          <a:stretch/>
        </p:blipFill>
        <p:spPr>
          <a:xfrm>
            <a:off x="6858000" y="1524000"/>
            <a:ext cx="4648200" cy="3389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Title 1"/>
          <p:cNvSpPr txBox="1">
            <a:spLocks/>
          </p:cNvSpPr>
          <p:nvPr/>
        </p:nvSpPr>
        <p:spPr>
          <a:xfrm>
            <a:off x="762000" y="5142230"/>
            <a:ext cx="4724400" cy="141097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smtClean="0">
                <a:latin typeface="Times New Roman" pitchFamily="18" charset="0"/>
                <a:cs typeface="Times New Roman" pitchFamily="18" charset="0"/>
              </a:rPr>
              <a:t>1. Paul Cezanne (</a:t>
            </a:r>
            <a:r>
              <a:rPr lang="en-US" sz="2400" b="1" dirty="0" err="1" smtClean="0">
                <a:latin typeface="Times New Roman" pitchFamily="18" charset="0"/>
                <a:cs typeface="Times New Roman" pitchFamily="18" charset="0"/>
              </a:rPr>
              <a:t>Pôn-xê-dan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Xóm</a:t>
            </a:r>
            <a:r>
              <a:rPr lang="en-US" sz="2400" b="1" dirty="0" smtClean="0">
                <a:latin typeface="Times New Roman" pitchFamily="18" charset="0"/>
                <a:cs typeface="Times New Roman" pitchFamily="18" charset="0"/>
              </a:rPr>
              <a:t> ở </a:t>
            </a:r>
            <a:r>
              <a:rPr lang="en-US" sz="2400" b="1" dirty="0" err="1" smtClean="0">
                <a:latin typeface="Times New Roman" pitchFamily="18" charset="0"/>
                <a:cs typeface="Times New Roman" pitchFamily="18" charset="0"/>
              </a:rPr>
              <a:t>Payennet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Pây</a:t>
            </a:r>
            <a:r>
              <a:rPr lang="en-US" sz="2400" b="1" dirty="0" smtClean="0">
                <a:latin typeface="Times New Roman" pitchFamily="18" charset="0"/>
                <a:cs typeface="Times New Roman" pitchFamily="18" charset="0"/>
              </a:rPr>
              <a:t>-en-net)  </a:t>
            </a:r>
            <a:r>
              <a:rPr lang="en-US" sz="2400" b="1" dirty="0" err="1" smtClean="0">
                <a:latin typeface="Times New Roman" pitchFamily="18" charset="0"/>
                <a:cs typeface="Times New Roman" pitchFamily="18" charset="0"/>
              </a:rPr>
              <a:t>gần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Gandanne</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Ga-đan</a:t>
            </a:r>
            <a:r>
              <a:rPr lang="en-US" sz="2400" b="1" dirty="0" smtClean="0">
                <a:latin typeface="Times New Roman" pitchFamily="18" charset="0"/>
                <a:cs typeface="Times New Roman" pitchFamily="18" charset="0"/>
              </a:rPr>
              <a:t>), 1889-1890, </a:t>
            </a:r>
            <a:r>
              <a:rPr lang="en-US" sz="2400" b="1" dirty="0" err="1" smtClean="0">
                <a:latin typeface="Times New Roman" pitchFamily="18" charset="0"/>
                <a:cs typeface="Times New Roman" pitchFamily="18" charset="0"/>
              </a:rPr>
              <a:t>sơn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dầu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trên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vải</a:t>
            </a:r>
            <a:r>
              <a:rPr lang="en-US" sz="2400" b="1" dirty="0" smtClean="0">
                <a:latin typeface="Times New Roman" pitchFamily="18" charset="0"/>
                <a:cs typeface="Times New Roman" pitchFamily="18" charset="0"/>
              </a:rPr>
              <a:t> , 62,5cm x 91cm</a:t>
            </a:r>
            <a:endParaRPr lang="vi-VN" sz="2400" b="1" dirty="0">
              <a:latin typeface="Times New Roman" pitchFamily="18" charset="0"/>
              <a:cs typeface="Times New Roman" pitchFamily="18" charset="0"/>
            </a:endParaRPr>
          </a:p>
        </p:txBody>
      </p:sp>
      <p:sp>
        <p:nvSpPr>
          <p:cNvPr id="19" name="Title 1"/>
          <p:cNvSpPr txBox="1">
            <a:spLocks/>
          </p:cNvSpPr>
          <p:nvPr/>
        </p:nvSpPr>
        <p:spPr>
          <a:xfrm>
            <a:off x="6858000" y="5066030"/>
            <a:ext cx="4724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b="1" dirty="0" smtClean="0">
                <a:latin typeface="Times New Roman" pitchFamily="18" charset="0"/>
                <a:cs typeface="Times New Roman" pitchFamily="18" charset="0"/>
              </a:rPr>
              <a:t>2. </a:t>
            </a:r>
            <a:r>
              <a:rPr lang="en-US" sz="2400" b="1" dirty="0" err="1" smtClean="0">
                <a:latin typeface="Times New Roman" pitchFamily="18" charset="0"/>
                <a:cs typeface="Times New Roman" pitchFamily="18" charset="0"/>
              </a:rPr>
              <a:t>Nguyễn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Thụ</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Ngôi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nhà</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dân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tộc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Tày</a:t>
            </a:r>
            <a:r>
              <a:rPr lang="en-US" sz="2400" b="1" dirty="0" smtClean="0">
                <a:latin typeface="Times New Roman" pitchFamily="18" charset="0"/>
                <a:cs typeface="Times New Roman" pitchFamily="18" charset="0"/>
              </a:rPr>
              <a:t>, 2013, </a:t>
            </a:r>
            <a:r>
              <a:rPr lang="en-US" sz="2400" b="1" dirty="0" err="1" smtClean="0">
                <a:latin typeface="Times New Roman" pitchFamily="18" charset="0"/>
                <a:cs typeface="Times New Roman" pitchFamily="18" charset="0"/>
              </a:rPr>
              <a:t>lụa</a:t>
            </a:r>
            <a:r>
              <a:rPr lang="en-US" sz="2400" b="1" dirty="0" smtClean="0">
                <a:latin typeface="Times New Roman" pitchFamily="18" charset="0"/>
                <a:cs typeface="Times New Roman" pitchFamily="18" charset="0"/>
              </a:rPr>
              <a:t>, 50cmx70cm. </a:t>
            </a:r>
            <a:endParaRPr lang="vi-VN"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89455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xit" presetSubtype="1" fill="hold" nodeType="clickEffect">
                                  <p:stCondLst>
                                    <p:cond delay="0"/>
                                  </p:stCondLst>
                                  <p:childTnLst>
                                    <p:animEffect transition="out" filter="wheel(1)">
                                      <p:cBhvr>
                                        <p:cTn id="18" dur="2000"/>
                                        <p:tgtEl>
                                          <p:spTgt spid="11"/>
                                        </p:tgtEl>
                                      </p:cBhvr>
                                    </p:animEffect>
                                    <p:set>
                                      <p:cBhvr>
                                        <p:cTn id="19" dur="1" fill="hold">
                                          <p:stCondLst>
                                            <p:cond delay="1999"/>
                                          </p:stCondLst>
                                        </p:cTn>
                                        <p:tgtEl>
                                          <p:spTgt spid="11"/>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8" name="Picture 2" descr="Không có mô tả ả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7440" y="840236"/>
            <a:ext cx="4226560" cy="2588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9942" name="Picture 6" descr="Không có mô tả ả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0" y="4038599"/>
            <a:ext cx="4114800" cy="25248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9946" name="Picture 10" descr="Không có mô tả ả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440" y="4038599"/>
            <a:ext cx="4226560" cy="2524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2"/>
          <p:cNvSpPr>
            <a:spLocks noChangeArrowheads="1"/>
          </p:cNvSpPr>
          <p:nvPr/>
        </p:nvSpPr>
        <p:spPr bwMode="auto">
          <a:xfrm>
            <a:off x="2286000" y="76200"/>
            <a:ext cx="7772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en-US" sz="3200" b="1" dirty="0">
                <a:solidFill>
                  <a:srgbClr val="FF0000"/>
                </a:solidFill>
                <a:latin typeface="Times New Roman" pitchFamily="18" charset="0"/>
                <a:cs typeface="Times New Roman" pitchFamily="18" charset="0"/>
              </a:rPr>
              <a:t>    </a:t>
            </a:r>
            <a:r>
              <a:rPr lang="en-US" sz="3000" b="1" dirty="0" smtClean="0">
                <a:solidFill>
                  <a:srgbClr val="FF0000"/>
                </a:solidFill>
                <a:latin typeface="Times New Roman" pitchFamily="18" charset="0"/>
                <a:cs typeface="Times New Roman" pitchFamily="18" charset="0"/>
              </a:rPr>
              <a:t>TRANH CỦA HỌA SĨ TRẦN NĂM</a:t>
            </a:r>
            <a:endParaRPr lang="en-US" sz="3000" b="1" dirty="0">
              <a:solidFill>
                <a:srgbClr val="FF0000"/>
              </a:solidFill>
              <a:latin typeface="Times New Roman" pitchFamily="18" charset="0"/>
              <a:cs typeface="Times New Roman" pitchFamily="18" charset="0"/>
            </a:endParaRPr>
          </a:p>
        </p:txBody>
      </p:sp>
      <p:pic>
        <p:nvPicPr>
          <p:cNvPr id="1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58000" y="840236"/>
            <a:ext cx="4114800" cy="25735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6615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9"/>
                                        </p:tgtEl>
                                      </p:cBhvr>
                                    </p:animEffect>
                                    <p:set>
                                      <p:cBhvr>
                                        <p:cTn id="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2" name="Title 3"/>
          <p:cNvSpPr>
            <a:spLocks noChangeArrowheads="1"/>
          </p:cNvSpPr>
          <p:nvPr/>
        </p:nvSpPr>
        <p:spPr bwMode="auto">
          <a:xfrm>
            <a:off x="3048000" y="5800726"/>
            <a:ext cx="609600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800" b="1">
              <a:solidFill>
                <a:srgbClr val="FF0000"/>
              </a:solidFill>
              <a:latin typeface="Times New Roman" pitchFamily="18" charset="0"/>
              <a:cs typeface="Times New Roman" pitchFamily="18" charset="0"/>
            </a:endParaRPr>
          </a:p>
        </p:txBody>
      </p:sp>
      <p:sp>
        <p:nvSpPr>
          <p:cNvPr id="8" name="TextBox 2"/>
          <p:cNvSpPr>
            <a:spLocks noChangeArrowheads="1"/>
          </p:cNvSpPr>
          <p:nvPr/>
        </p:nvSpPr>
        <p:spPr bwMode="auto">
          <a:xfrm>
            <a:off x="2057400" y="152400"/>
            <a:ext cx="8915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ctr"/>
            <a:r>
              <a:rPr lang="en-US" sz="3200" b="1" dirty="0">
                <a:solidFill>
                  <a:srgbClr val="FF0000"/>
                </a:solidFill>
                <a:latin typeface="Times New Roman" pitchFamily="18" charset="0"/>
                <a:cs typeface="Times New Roman" pitchFamily="18" charset="0"/>
              </a:rPr>
              <a:t>    </a:t>
            </a:r>
            <a:r>
              <a:rPr lang="en-US" sz="3600" b="1" dirty="0" smtClean="0">
                <a:solidFill>
                  <a:srgbClr val="FF0000"/>
                </a:solidFill>
                <a:latin typeface="Times New Roman" pitchFamily="18" charset="0"/>
                <a:cs typeface="Times New Roman" pitchFamily="18" charset="0"/>
              </a:rPr>
              <a:t>TRANH CỦA HỌA SĨ LÊ ANH THANH</a:t>
            </a:r>
            <a:endParaRPr lang="en-US" sz="3600" b="1" dirty="0">
              <a:solidFill>
                <a:srgbClr val="FF0000"/>
              </a:solidFill>
              <a:latin typeface="Times New Roman" pitchFamily="18" charset="0"/>
              <a:cs typeface="Times New Roman" pitchFamily="18" charset="0"/>
            </a:endParaRPr>
          </a:p>
        </p:txBody>
      </p:sp>
      <p:pic>
        <p:nvPicPr>
          <p:cNvPr id="11"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1066800"/>
            <a:ext cx="3886200" cy="2362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0" y="4110037"/>
            <a:ext cx="3886200" cy="231711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0" y="4110037"/>
            <a:ext cx="3810000" cy="23669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2057"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066800"/>
            <a:ext cx="3810000" cy="23622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8328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152400"/>
            <a:ext cx="10363200" cy="1323439"/>
          </a:xfrm>
          <a:prstGeom prst="rect">
            <a:avLst/>
          </a:prstGeom>
        </p:spPr>
        <p:txBody>
          <a:bodyPr wrap="square">
            <a:spAutoFit/>
          </a:bodyPr>
          <a:lstStyle/>
          <a:p>
            <a:pPr algn="just">
              <a:spcBef>
                <a:spcPts val="600"/>
              </a:spcBef>
            </a:pP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Theo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ại</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ở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kiểu</a:t>
            </a:r>
            <a:r>
              <a:rPr lang="fr-FR" sz="4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dáng</a:t>
            </a:r>
            <a:r>
              <a:rPr lang="fr-FR" sz="4000"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838200" y="1371600"/>
            <a:ext cx="9906000" cy="2554545"/>
          </a:xfrm>
          <a:prstGeom prst="rect">
            <a:avLst/>
          </a:prstGeom>
        </p:spPr>
        <p:txBody>
          <a:bodyPr wrap="square">
            <a:spAutoFit/>
          </a:bodyPr>
          <a:lstStyle/>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Văn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hóa</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mỗi</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en-US" sz="4000" b="1" dirty="0">
              <a:solidFill>
                <a:schemeClr val="accent4">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khí</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hậu</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en-US" sz="4000" b="1" dirty="0">
              <a:solidFill>
                <a:schemeClr val="accent4">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Sự</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phát</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triển</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kinh</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tế</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4000" b="1" i="1" dirty="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4000" b="1" i="1" dirty="0" err="1" smtClean="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nhau</a:t>
            </a:r>
            <a:endParaRPr lang="fr-FR" sz="4000" b="1" i="1" dirty="0" smtClean="0">
              <a:solidFill>
                <a:schemeClr val="accent4">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tabLst>
                <a:tab pos="457200" algn="l"/>
              </a:tabLst>
            </a:pPr>
            <a:endParaRPr lang="en-US" sz="4000" b="1" dirty="0">
              <a:solidFill>
                <a:schemeClr val="accent4">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914400" y="3200400"/>
            <a:ext cx="10591800" cy="3493264"/>
          </a:xfrm>
          <a:prstGeom prst="rect">
            <a:avLst/>
          </a:prstGeom>
        </p:spPr>
        <p:txBody>
          <a:bodyPr wrap="square">
            <a:spAutoFit/>
          </a:bodyPr>
          <a:lstStyle/>
          <a:p>
            <a:pPr algn="just">
              <a:spcBef>
                <a:spcPts val="600"/>
              </a:spcBef>
            </a:pP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Vẻ</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vùng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lí</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tạo</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mĩ</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thuật</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phong</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phú</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đa</a:t>
            </a:r>
            <a:r>
              <a:rPr lang="fr-FR" sz="36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fr-FR" sz="36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600"/>
              </a:spcBef>
            </a:pP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là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là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chứa</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đựng</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fr-FR" sz="3600" b="1" i="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sự</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tâm</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chia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sẻ</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của</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các</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thành</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viên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nơi</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nuôi</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dưỡng</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tâm</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hồn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ta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khôn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r-FR" sz="3600" b="1" i="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lớn</a:t>
            </a:r>
            <a:r>
              <a:rPr lang="fr-FR" sz="36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b="1"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87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fade">
                                      <p:cBhvr>
                                        <p:cTn id="30" dur="500"/>
                                        <p:tgtEl>
                                          <p:spTgt spid="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p:cNvSpPr>
            <a:spLocks noGrp="1"/>
          </p:cNvSpPr>
          <p:nvPr>
            <p:ph idx="1"/>
          </p:nvPr>
        </p:nvSpPr>
        <p:spPr>
          <a:xfrm>
            <a:off x="609600" y="2027237"/>
            <a:ext cx="11353800" cy="2697163"/>
          </a:xfrm>
        </p:spPr>
        <p:txBody>
          <a:bodyPr>
            <a:noAutofit/>
          </a:bodyPr>
          <a:lstStyle/>
          <a:p>
            <a:r>
              <a:rPr lang="en-US" sz="3400" b="1" dirty="0" smtClean="0">
                <a:solidFill>
                  <a:srgbClr val="FF0000"/>
                </a:solidFill>
                <a:latin typeface="Times New Roman" pitchFamily="18" charset="0"/>
                <a:cs typeface="Times New Roman" pitchFamily="18" charset="0"/>
              </a:rPr>
              <a:t> SƯU TẦM HÌNH ẢNH NGÔI NHÀ MÀ EM THÍCH</a:t>
            </a:r>
          </a:p>
          <a:p>
            <a:r>
              <a:rPr lang="en-US" sz="3400" b="1" dirty="0" smtClean="0">
                <a:solidFill>
                  <a:srgbClr val="FF0000"/>
                </a:solidFill>
                <a:latin typeface="Times New Roman" pitchFamily="18" charset="0"/>
                <a:cs typeface="Times New Roman" pitchFamily="18" charset="0"/>
              </a:rPr>
              <a:t>CHUẨN BỊ: BÚT, MÀU, BÌA CAC-TONG. KÉO, HỒ DÁN, THƯỚC KẺ, COMPA…</a:t>
            </a:r>
          </a:p>
          <a:p>
            <a:r>
              <a:rPr lang="en-US" sz="3400" b="1" dirty="0" smtClean="0">
                <a:solidFill>
                  <a:srgbClr val="FF0000"/>
                </a:solidFill>
                <a:latin typeface="Times New Roman" pitchFamily="18" charset="0"/>
                <a:cs typeface="Times New Roman" pitchFamily="18" charset="0"/>
              </a:rPr>
              <a:t> XEM TRƯỚC BÀI: CHAO ĐÈN TRONG TRANG TRÍ</a:t>
            </a:r>
            <a:endParaRPr lang="en-US" sz="3400" b="1" dirty="0">
              <a:solidFill>
                <a:srgbClr val="FF0000"/>
              </a:solidFill>
              <a:latin typeface="Times New Roman" pitchFamily="18" charset="0"/>
              <a:cs typeface="Times New Roman" pitchFamily="18" charset="0"/>
            </a:endParaRPr>
          </a:p>
        </p:txBody>
      </p:sp>
      <p:sp>
        <p:nvSpPr>
          <p:cNvPr id="5" name="Rectangle 4"/>
          <p:cNvSpPr/>
          <p:nvPr/>
        </p:nvSpPr>
        <p:spPr>
          <a:xfrm>
            <a:off x="4470972" y="525828"/>
            <a:ext cx="28969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smtClean="0">
                <a:ln/>
                <a:solidFill>
                  <a:srgbClr val="FF0000"/>
                </a:solidFill>
                <a:latin typeface="Times New Roman" pitchFamily="18" charset="0"/>
                <a:cs typeface="Times New Roman" pitchFamily="18" charset="0"/>
              </a:rPr>
              <a:t>DẶN DÒ</a:t>
            </a:r>
            <a:endParaRPr lang="en-US" sz="5400" b="1" cap="none" spc="0" dirty="0">
              <a:ln/>
              <a:solidFill>
                <a:srgbClr val="FF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104050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4" descr="https://www.baocamau.com.vn/uploads/image/2019/11/22/KHA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840206"/>
            <a:ext cx="4419600" cy="26649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42" descr="Độc đáo nhà sà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804349"/>
            <a:ext cx="4180102" cy="2700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Picture 34" descr="Đóng đáy trước nhà trên đường sông từ Năm Căn - Đất Mũ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200" y="3998641"/>
            <a:ext cx="4180102" cy="2579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36" descr="Dừng chân giữa đất trời cực Nam Tổ quốc - mũi Cà Ma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66800" y="3998640"/>
            <a:ext cx="4432226" cy="2583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p:nvPr>
        </p:nvSpPr>
        <p:spPr>
          <a:xfrm>
            <a:off x="2590800" y="152400"/>
            <a:ext cx="7848600" cy="487362"/>
          </a:xfrm>
        </p:spPr>
        <p:txBody>
          <a:bodyPr>
            <a:noAutofit/>
          </a:bodyPr>
          <a:lstStyle/>
          <a:p>
            <a:r>
              <a:rPr lang="en-US" sz="2800" b="1" dirty="0" smtClean="0">
                <a:solidFill>
                  <a:srgbClr val="FF0000"/>
                </a:solidFill>
                <a:latin typeface="Times New Roman" pitchFamily="18" charset="0"/>
                <a:cs typeface="Times New Roman" pitchFamily="18" charset="0"/>
              </a:rPr>
              <a:t>NGÔI NHÀ Ở VÙNG SÔNG NƯỚC CÀ MAU</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4799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ircle(in)">
                                      <p:cBhvr>
                                        <p:cTn id="13" dur="2000"/>
                                        <p:tgtEl>
                                          <p:spTgt spid="8"/>
                                        </p:tgtEl>
                                      </p:cBhvr>
                                    </p:animEffect>
                                  </p:childTnLst>
                                </p:cTn>
                              </p:par>
                              <p:par>
                                <p:cTn id="14" presetID="6" presetClass="entr" presetSubtype="16"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ircle(in)">
                                      <p:cBhvr>
                                        <p:cTn id="16" dur="2000"/>
                                        <p:tgtEl>
                                          <p:spTgt spid="9"/>
                                        </p:tgtEl>
                                      </p:cBhvr>
                                    </p:animEffect>
                                  </p:childTnLst>
                                </p:cTn>
                              </p:par>
                              <p:par>
                                <p:cTn id="17" presetID="6"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66" t="25345" r="2166" b="9783"/>
          <a:stretch/>
        </p:blipFill>
        <p:spPr bwMode="auto">
          <a:xfrm>
            <a:off x="344557" y="1143000"/>
            <a:ext cx="3389243"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4818" b="22273"/>
          <a:stretch/>
        </p:blipFill>
        <p:spPr bwMode="auto">
          <a:xfrm>
            <a:off x="4267200" y="1143000"/>
            <a:ext cx="35814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44585" r="26445" b="2749"/>
          <a:stretch/>
        </p:blipFill>
        <p:spPr bwMode="auto">
          <a:xfrm>
            <a:off x="344557" y="4114800"/>
            <a:ext cx="3389243" cy="2308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80400" y="1197955"/>
            <a:ext cx="3454400" cy="2227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30" name="Picture 6"/>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813" b="7813"/>
          <a:stretch/>
        </p:blipFill>
        <p:spPr bwMode="auto">
          <a:xfrm>
            <a:off x="8305800" y="4114800"/>
            <a:ext cx="3429000" cy="23084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031" name="Picture 7"/>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5438"/>
          <a:stretch/>
        </p:blipFill>
        <p:spPr bwMode="auto">
          <a:xfrm>
            <a:off x="4267200" y="4114800"/>
            <a:ext cx="3581400" cy="2308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11" name="Rectangle 10"/>
          <p:cNvSpPr/>
          <p:nvPr/>
        </p:nvSpPr>
        <p:spPr>
          <a:xfrm>
            <a:off x="457200" y="238780"/>
            <a:ext cx="11379397" cy="523220"/>
          </a:xfrm>
          <a:prstGeom prst="rect">
            <a:avLst/>
          </a:prstGeom>
        </p:spPr>
        <p:txBody>
          <a:bodyPr wrap="none">
            <a:spAutoFit/>
          </a:bodyPr>
          <a:lstStyle/>
          <a:p>
            <a:r>
              <a:rPr lang="pt-BR" sz="2800" b="1" dirty="0" smtClean="0">
                <a:solidFill>
                  <a:srgbClr val="FF0000"/>
                </a:solidFill>
                <a:latin typeface="Times New Roman" pitchFamily="18" charset="0"/>
                <a:cs typeface="Times New Roman" pitchFamily="18" charset="0"/>
              </a:rPr>
              <a:t>MÔ HÌNH KHU NHÀ Ở TƯƠNG LAI VÀ DỰ ÁN NGÔI NHÀ CỦA EM</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5458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par>
                                <p:cTn id="10" presetID="53" presetClass="entr" presetSubtype="16"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500" fill="hold"/>
                                        <p:tgtEl>
                                          <p:spTgt spid="1027"/>
                                        </p:tgtEl>
                                        <p:attrNameLst>
                                          <p:attrName>ppt_w</p:attrName>
                                        </p:attrNameLst>
                                      </p:cBhvr>
                                      <p:tavLst>
                                        <p:tav tm="0">
                                          <p:val>
                                            <p:fltVal val="0"/>
                                          </p:val>
                                        </p:tav>
                                        <p:tav tm="100000">
                                          <p:val>
                                            <p:strVal val="#ppt_w"/>
                                          </p:val>
                                        </p:tav>
                                      </p:tavLst>
                                    </p:anim>
                                    <p:anim calcmode="lin" valueType="num">
                                      <p:cBhvr>
                                        <p:cTn id="13" dur="500" fill="hold"/>
                                        <p:tgtEl>
                                          <p:spTgt spid="1027"/>
                                        </p:tgtEl>
                                        <p:attrNameLst>
                                          <p:attrName>ppt_h</p:attrName>
                                        </p:attrNameLst>
                                      </p:cBhvr>
                                      <p:tavLst>
                                        <p:tav tm="0">
                                          <p:val>
                                            <p:fltVal val="0"/>
                                          </p:val>
                                        </p:tav>
                                        <p:tav tm="100000">
                                          <p:val>
                                            <p:strVal val="#ppt_h"/>
                                          </p:val>
                                        </p:tav>
                                      </p:tavLst>
                                    </p:anim>
                                    <p:animEffect transition="in" filter="fade">
                                      <p:cBhvr>
                                        <p:cTn id="14" dur="500"/>
                                        <p:tgtEl>
                                          <p:spTgt spid="1027"/>
                                        </p:tgtEl>
                                      </p:cBhvr>
                                    </p:animEffect>
                                  </p:childTnLst>
                                </p:cTn>
                              </p:par>
                              <p:par>
                                <p:cTn id="15" presetID="53" presetClass="entr" presetSubtype="16"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p:cTn id="17" dur="500" fill="hold"/>
                                        <p:tgtEl>
                                          <p:spTgt spid="1028"/>
                                        </p:tgtEl>
                                        <p:attrNameLst>
                                          <p:attrName>ppt_w</p:attrName>
                                        </p:attrNameLst>
                                      </p:cBhvr>
                                      <p:tavLst>
                                        <p:tav tm="0">
                                          <p:val>
                                            <p:fltVal val="0"/>
                                          </p:val>
                                        </p:tav>
                                        <p:tav tm="100000">
                                          <p:val>
                                            <p:strVal val="#ppt_w"/>
                                          </p:val>
                                        </p:tav>
                                      </p:tavLst>
                                    </p:anim>
                                    <p:anim calcmode="lin" valueType="num">
                                      <p:cBhvr>
                                        <p:cTn id="18" dur="500" fill="hold"/>
                                        <p:tgtEl>
                                          <p:spTgt spid="1028"/>
                                        </p:tgtEl>
                                        <p:attrNameLst>
                                          <p:attrName>ppt_h</p:attrName>
                                        </p:attrNameLst>
                                      </p:cBhvr>
                                      <p:tavLst>
                                        <p:tav tm="0">
                                          <p:val>
                                            <p:fltVal val="0"/>
                                          </p:val>
                                        </p:tav>
                                        <p:tav tm="100000">
                                          <p:val>
                                            <p:strVal val="#ppt_h"/>
                                          </p:val>
                                        </p:tav>
                                      </p:tavLst>
                                    </p:anim>
                                    <p:animEffect transition="in" filter="fade">
                                      <p:cBhvr>
                                        <p:cTn id="19" dur="500"/>
                                        <p:tgtEl>
                                          <p:spTgt spid="1028"/>
                                        </p:tgtEl>
                                      </p:cBhvr>
                                    </p:animEffect>
                                  </p:childTnLst>
                                </p:cTn>
                              </p:par>
                              <p:par>
                                <p:cTn id="20" presetID="53" presetClass="entr" presetSubtype="16" fill="hold" nodeType="withEffect">
                                  <p:stCondLst>
                                    <p:cond delay="0"/>
                                  </p:stCondLst>
                                  <p:childTnLst>
                                    <p:set>
                                      <p:cBhvr>
                                        <p:cTn id="21" dur="1" fill="hold">
                                          <p:stCondLst>
                                            <p:cond delay="0"/>
                                          </p:stCondLst>
                                        </p:cTn>
                                        <p:tgtEl>
                                          <p:spTgt spid="1029"/>
                                        </p:tgtEl>
                                        <p:attrNameLst>
                                          <p:attrName>style.visibility</p:attrName>
                                        </p:attrNameLst>
                                      </p:cBhvr>
                                      <p:to>
                                        <p:strVal val="visible"/>
                                      </p:to>
                                    </p:set>
                                    <p:anim calcmode="lin" valueType="num">
                                      <p:cBhvr>
                                        <p:cTn id="22" dur="500" fill="hold"/>
                                        <p:tgtEl>
                                          <p:spTgt spid="1029"/>
                                        </p:tgtEl>
                                        <p:attrNameLst>
                                          <p:attrName>ppt_w</p:attrName>
                                        </p:attrNameLst>
                                      </p:cBhvr>
                                      <p:tavLst>
                                        <p:tav tm="0">
                                          <p:val>
                                            <p:fltVal val="0"/>
                                          </p:val>
                                        </p:tav>
                                        <p:tav tm="100000">
                                          <p:val>
                                            <p:strVal val="#ppt_w"/>
                                          </p:val>
                                        </p:tav>
                                      </p:tavLst>
                                    </p:anim>
                                    <p:anim calcmode="lin" valueType="num">
                                      <p:cBhvr>
                                        <p:cTn id="23" dur="500" fill="hold"/>
                                        <p:tgtEl>
                                          <p:spTgt spid="1029"/>
                                        </p:tgtEl>
                                        <p:attrNameLst>
                                          <p:attrName>ppt_h</p:attrName>
                                        </p:attrNameLst>
                                      </p:cBhvr>
                                      <p:tavLst>
                                        <p:tav tm="0">
                                          <p:val>
                                            <p:fltVal val="0"/>
                                          </p:val>
                                        </p:tav>
                                        <p:tav tm="100000">
                                          <p:val>
                                            <p:strVal val="#ppt_h"/>
                                          </p:val>
                                        </p:tav>
                                      </p:tavLst>
                                    </p:anim>
                                    <p:animEffect transition="in" filter="fade">
                                      <p:cBhvr>
                                        <p:cTn id="24" dur="500"/>
                                        <p:tgtEl>
                                          <p:spTgt spid="1029"/>
                                        </p:tgtEl>
                                      </p:cBhvr>
                                    </p:animEffect>
                                  </p:childTnLst>
                                </p:cTn>
                              </p:par>
                              <p:par>
                                <p:cTn id="25" presetID="53" presetClass="entr" presetSubtype="16" fill="hold" nodeType="withEffect">
                                  <p:stCondLst>
                                    <p:cond delay="0"/>
                                  </p:stCondLst>
                                  <p:childTnLst>
                                    <p:set>
                                      <p:cBhvr>
                                        <p:cTn id="26" dur="1" fill="hold">
                                          <p:stCondLst>
                                            <p:cond delay="0"/>
                                          </p:stCondLst>
                                        </p:cTn>
                                        <p:tgtEl>
                                          <p:spTgt spid="1030"/>
                                        </p:tgtEl>
                                        <p:attrNameLst>
                                          <p:attrName>style.visibility</p:attrName>
                                        </p:attrNameLst>
                                      </p:cBhvr>
                                      <p:to>
                                        <p:strVal val="visible"/>
                                      </p:to>
                                    </p:set>
                                    <p:anim calcmode="lin" valueType="num">
                                      <p:cBhvr>
                                        <p:cTn id="27" dur="500" fill="hold"/>
                                        <p:tgtEl>
                                          <p:spTgt spid="1030"/>
                                        </p:tgtEl>
                                        <p:attrNameLst>
                                          <p:attrName>ppt_w</p:attrName>
                                        </p:attrNameLst>
                                      </p:cBhvr>
                                      <p:tavLst>
                                        <p:tav tm="0">
                                          <p:val>
                                            <p:fltVal val="0"/>
                                          </p:val>
                                        </p:tav>
                                        <p:tav tm="100000">
                                          <p:val>
                                            <p:strVal val="#ppt_w"/>
                                          </p:val>
                                        </p:tav>
                                      </p:tavLst>
                                    </p:anim>
                                    <p:anim calcmode="lin" valueType="num">
                                      <p:cBhvr>
                                        <p:cTn id="28" dur="500" fill="hold"/>
                                        <p:tgtEl>
                                          <p:spTgt spid="1030"/>
                                        </p:tgtEl>
                                        <p:attrNameLst>
                                          <p:attrName>ppt_h</p:attrName>
                                        </p:attrNameLst>
                                      </p:cBhvr>
                                      <p:tavLst>
                                        <p:tav tm="0">
                                          <p:val>
                                            <p:fltVal val="0"/>
                                          </p:val>
                                        </p:tav>
                                        <p:tav tm="100000">
                                          <p:val>
                                            <p:strVal val="#ppt_h"/>
                                          </p:val>
                                        </p:tav>
                                      </p:tavLst>
                                    </p:anim>
                                    <p:animEffect transition="in" filter="fade">
                                      <p:cBhvr>
                                        <p:cTn id="29" dur="500"/>
                                        <p:tgtEl>
                                          <p:spTgt spid="1030"/>
                                        </p:tgtEl>
                                      </p:cBhvr>
                                    </p:animEffect>
                                  </p:childTnLst>
                                </p:cTn>
                              </p:par>
                              <p:par>
                                <p:cTn id="30" presetID="53" presetClass="entr" presetSubtype="16" fill="hold" nodeType="withEffect">
                                  <p:stCondLst>
                                    <p:cond delay="0"/>
                                  </p:stCondLst>
                                  <p:childTnLst>
                                    <p:set>
                                      <p:cBhvr>
                                        <p:cTn id="31" dur="1" fill="hold">
                                          <p:stCondLst>
                                            <p:cond delay="0"/>
                                          </p:stCondLst>
                                        </p:cTn>
                                        <p:tgtEl>
                                          <p:spTgt spid="1031"/>
                                        </p:tgtEl>
                                        <p:attrNameLst>
                                          <p:attrName>style.visibility</p:attrName>
                                        </p:attrNameLst>
                                      </p:cBhvr>
                                      <p:to>
                                        <p:strVal val="visible"/>
                                      </p:to>
                                    </p:set>
                                    <p:anim calcmode="lin" valueType="num">
                                      <p:cBhvr>
                                        <p:cTn id="32" dur="500" fill="hold"/>
                                        <p:tgtEl>
                                          <p:spTgt spid="1031"/>
                                        </p:tgtEl>
                                        <p:attrNameLst>
                                          <p:attrName>ppt_w</p:attrName>
                                        </p:attrNameLst>
                                      </p:cBhvr>
                                      <p:tavLst>
                                        <p:tav tm="0">
                                          <p:val>
                                            <p:fltVal val="0"/>
                                          </p:val>
                                        </p:tav>
                                        <p:tav tm="100000">
                                          <p:val>
                                            <p:strVal val="#ppt_w"/>
                                          </p:val>
                                        </p:tav>
                                      </p:tavLst>
                                    </p:anim>
                                    <p:anim calcmode="lin" valueType="num">
                                      <p:cBhvr>
                                        <p:cTn id="33" dur="500" fill="hold"/>
                                        <p:tgtEl>
                                          <p:spTgt spid="1031"/>
                                        </p:tgtEl>
                                        <p:attrNameLst>
                                          <p:attrName>ppt_h</p:attrName>
                                        </p:attrNameLst>
                                      </p:cBhvr>
                                      <p:tavLst>
                                        <p:tav tm="0">
                                          <p:val>
                                            <p:fltVal val="0"/>
                                          </p:val>
                                        </p:tav>
                                        <p:tav tm="100000">
                                          <p:val>
                                            <p:strVal val="#ppt_h"/>
                                          </p:val>
                                        </p:tav>
                                      </p:tavLst>
                                    </p:anim>
                                    <p:animEffect transition="in" filter="fade">
                                      <p:cBhvr>
                                        <p:cTn id="34" dur="500"/>
                                        <p:tgtEl>
                                          <p:spTgt spid="103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6147" name="Rectangle 1"/>
          <p:cNvSpPr>
            <a:spLocks noChangeArrowheads="1"/>
          </p:cNvSpPr>
          <p:nvPr/>
        </p:nvSpPr>
        <p:spPr bwMode="auto">
          <a:xfrm>
            <a:off x="1371600" y="228600"/>
            <a:ext cx="956235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4000" b="1" u="sng" dirty="0" err="1">
                <a:solidFill>
                  <a:srgbClr val="0070C0"/>
                </a:solidFill>
                <a:latin typeface="Times New Roman" pitchFamily="18" charset="0"/>
                <a:cs typeface="Times New Roman" pitchFamily="18" charset="0"/>
              </a:rPr>
              <a:t>Bài</a:t>
            </a:r>
            <a:r>
              <a:rPr lang="en-US" sz="4000" b="1" u="sng" dirty="0">
                <a:solidFill>
                  <a:srgbClr val="0070C0"/>
                </a:solidFill>
                <a:latin typeface="Times New Roman" pitchFamily="18" charset="0"/>
                <a:cs typeface="Times New Roman" pitchFamily="18" charset="0"/>
              </a:rPr>
              <a:t> </a:t>
            </a:r>
            <a:r>
              <a:rPr lang="en-US" sz="4000" b="1" u="sng" dirty="0" smtClean="0">
                <a:solidFill>
                  <a:srgbClr val="0070C0"/>
                </a:solidFill>
                <a:latin typeface="Times New Roman" pitchFamily="18" charset="0"/>
                <a:cs typeface="Times New Roman" pitchFamily="18" charset="0"/>
              </a:rPr>
              <a:t>7</a:t>
            </a:r>
            <a:r>
              <a:rPr lang="en-US" sz="4000" b="1" dirty="0" smtClean="0">
                <a:solidFill>
                  <a:srgbClr val="0070C0"/>
                </a:solidFill>
                <a:latin typeface="Times New Roman" pitchFamily="18" charset="0"/>
                <a:cs typeface="Times New Roman" pitchFamily="18" charset="0"/>
              </a:rPr>
              <a:t>: NGÔI NHÀ TRONG TRANH</a:t>
            </a:r>
            <a:endParaRPr lang="en-US" sz="4000" b="1" dirty="0">
              <a:solidFill>
                <a:srgbClr val="0070C0"/>
              </a:solidFill>
              <a:latin typeface="Times New Roman" pitchFamily="18" charset="0"/>
              <a:cs typeface="Times New Roman" pitchFamily="18" charset="0"/>
            </a:endParaRPr>
          </a:p>
        </p:txBody>
      </p:sp>
      <p:pic>
        <p:nvPicPr>
          <p:cNvPr id="7" name="Picture 18" descr="Có những mùa hoa vùng cao đẹp như một giấc m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066800"/>
            <a:ext cx="8229600" cy="541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48711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circle(in)">
                                      <p:cBhvr>
                                        <p:cTn id="7" dur="2000"/>
                                        <p:tgtEl>
                                          <p:spTgt spid="6147"/>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a:blip r:embed="rId3"/>
          <a:stretch>
            <a:fillRect/>
          </a:stretch>
        </p:blipFill>
        <p:spPr>
          <a:xfrm>
            <a:off x="838200" y="1142605"/>
            <a:ext cx="4466115" cy="2514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a:stretch>
            <a:fillRect/>
          </a:stretch>
        </p:blipFill>
        <p:spPr>
          <a:xfrm>
            <a:off x="6893862" y="1142605"/>
            <a:ext cx="4383738" cy="2514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5"/>
          <a:stretch>
            <a:fillRect/>
          </a:stretch>
        </p:blipFill>
        <p:spPr>
          <a:xfrm>
            <a:off x="857386" y="4106063"/>
            <a:ext cx="4439501" cy="24403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a:stretch>
            <a:fillRect/>
          </a:stretch>
        </p:blipFill>
        <p:spPr>
          <a:xfrm>
            <a:off x="6893861" y="4122283"/>
            <a:ext cx="4470931" cy="24225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1134126" y="0"/>
            <a:ext cx="10018447" cy="923330"/>
          </a:xfrm>
          <a:prstGeom prst="rect">
            <a:avLst/>
          </a:prstGeom>
          <a:noFill/>
        </p:spPr>
        <p:txBody>
          <a:bodyPr wrap="none" lIns="91440" tIns="45720" rIns="91440" bIns="45720">
            <a:spAutoFit/>
          </a:bodyPr>
          <a:lstStyle/>
          <a:p>
            <a:pPr algn="ctr"/>
            <a:r>
              <a:rPr lang="en-US" sz="4000" b="1"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1.</a:t>
            </a:r>
            <a:r>
              <a:rPr lang="en-US" sz="5400" b="1"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 </a:t>
            </a:r>
            <a:r>
              <a:rPr lang="en-US" sz="3600" b="1"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rPr>
              <a:t>KHÁM PHÁ NGÔI NHÀ TRONG TỰ NHIÊN</a:t>
            </a:r>
            <a:endParaRPr lang="en-US" sz="36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4649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par>
                                <p:cTn id="14" presetID="21"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85800" y="990600"/>
            <a:ext cx="11125200" cy="5632311"/>
          </a:xfrm>
          <a:prstGeom prst="rect">
            <a:avLst/>
          </a:prstGeom>
        </p:spPr>
        <p:txBody>
          <a:bodyPr wrap="square">
            <a:spAutoFit/>
          </a:bodyPr>
          <a:lstStyle/>
          <a:p>
            <a:pPr algn="just"/>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Ngôi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nhà</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có</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dạng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hình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khối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gì</a:t>
            </a:r>
            <a:r>
              <a:rPr lang="en-US" sz="4000" b="1" dirty="0" smtClean="0">
                <a:solidFill>
                  <a:srgbClr val="FF0000"/>
                </a:solidFill>
                <a:latin typeface="Times New Roman" panose="02020603050405020304" pitchFamily="18" charset="0"/>
                <a:cs typeface="Times New Roman" panose="02020603050405020304" pitchFamily="18" charset="0"/>
              </a:rPr>
              <a:t> ?</a:t>
            </a:r>
            <a:endParaRPr lang="en-US" sz="4000" b="1" dirty="0">
              <a:solidFill>
                <a:srgbClr val="FF0000"/>
              </a:solidFill>
              <a:latin typeface="Times New Roman" panose="02020603050405020304" pitchFamily="18" charset="0"/>
              <a:cs typeface="Times New Roman" panose="02020603050405020304" pitchFamily="18" charset="0"/>
            </a:endParaRPr>
          </a:p>
          <a:p>
            <a:pPr algn="just"/>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a:t>
            </a:r>
            <a:r>
              <a:rPr lang="en-US" sz="4000" b="1" dirty="0" err="1" smtClean="0">
                <a:solidFill>
                  <a:srgbClr val="FF0000"/>
                </a:solidFill>
                <a:latin typeface="Times New Roman" panose="02020603050405020304" pitchFamily="18" charset="0"/>
                <a:cs typeface="Times New Roman" panose="02020603050405020304" pitchFamily="18" charset="0"/>
              </a:rPr>
              <a:t>ãy</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nêu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bộ</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phận</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chính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của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ngôi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nhà</a:t>
            </a:r>
            <a:r>
              <a:rPr lang="en-US" sz="4000" b="1" dirty="0">
                <a:solidFill>
                  <a:srgbClr val="FF0000"/>
                </a:solidFill>
                <a:latin typeface="Times New Roman" panose="02020603050405020304" pitchFamily="18" charset="0"/>
                <a:cs typeface="Times New Roman" panose="02020603050405020304" pitchFamily="18" charset="0"/>
              </a:rPr>
              <a:t>?</a:t>
            </a:r>
          </a:p>
          <a:p>
            <a:pPr algn="just"/>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Hướng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có</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ánh</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sáng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hướng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không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nhận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ánh</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sáng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chiếu</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vào</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ngôi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nhà</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hiển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thị</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độ</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đậm</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nhạt</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như</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thế</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nào</a:t>
            </a:r>
            <a:r>
              <a:rPr lang="en-US" sz="4000" b="1" dirty="0" smtClean="0">
                <a:solidFill>
                  <a:srgbClr val="FF0000"/>
                </a:solidFill>
                <a:latin typeface="Times New Roman" panose="02020603050405020304" pitchFamily="18" charset="0"/>
                <a:cs typeface="Times New Roman" panose="02020603050405020304" pitchFamily="18" charset="0"/>
              </a:rPr>
              <a:t>?</a:t>
            </a:r>
          </a:p>
          <a:p>
            <a:pPr algn="just"/>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Ngôi</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nhà</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cảnh</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vật</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nhìn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theo</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gốc</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độ</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xa</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gần</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như</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thế</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nào</a:t>
            </a:r>
            <a:r>
              <a:rPr lang="en-US" sz="4000" b="1" dirty="0" smtClean="0">
                <a:solidFill>
                  <a:srgbClr val="FF0000"/>
                </a:solidFill>
                <a:latin typeface="Times New Roman" panose="02020603050405020304" pitchFamily="18" charset="0"/>
                <a:cs typeface="Times New Roman" panose="02020603050405020304" pitchFamily="18" charset="0"/>
              </a:rPr>
              <a:t>?</a:t>
            </a:r>
            <a:endParaRPr lang="en-US" sz="4000" b="1" dirty="0">
              <a:solidFill>
                <a:srgbClr val="FF0000"/>
              </a:solidFill>
              <a:latin typeface="Times New Roman" panose="02020603050405020304" pitchFamily="18" charset="0"/>
              <a:cs typeface="Times New Roman" panose="02020603050405020304" pitchFamily="18" charset="0"/>
            </a:endParaRPr>
          </a:p>
          <a:p>
            <a:pPr algn="just"/>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Khung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cảnh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xung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quanh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ngôi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nhà</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thường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có</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những</a:t>
            </a:r>
            <a:r>
              <a:rPr lang="en-US" sz="4000" b="1" dirty="0" smtClean="0">
                <a:solidFill>
                  <a:srgbClr val="FF0000"/>
                </a:solidFill>
                <a:latin typeface="Times New Roman" panose="02020603050405020304" pitchFamily="18" charset="0"/>
                <a:cs typeface="Times New Roman" panose="02020603050405020304" pitchFamily="18" charset="0"/>
              </a:rPr>
              <a:t> </a:t>
            </a:r>
            <a:r>
              <a:rPr lang="en-US" sz="4000" b="1" dirty="0" err="1" smtClean="0">
                <a:solidFill>
                  <a:srgbClr val="FF0000"/>
                </a:solidFill>
                <a:latin typeface="Times New Roman" panose="02020603050405020304" pitchFamily="18" charset="0"/>
                <a:cs typeface="Times New Roman" panose="02020603050405020304" pitchFamily="18" charset="0"/>
              </a:rPr>
              <a:t>gì</a:t>
            </a:r>
            <a:r>
              <a:rPr lang="en-US" sz="4000" b="1" dirty="0" smtClean="0">
                <a:solidFill>
                  <a:srgbClr val="FF0000"/>
                </a:solidFill>
                <a:latin typeface="Times New Roman" panose="02020603050405020304" pitchFamily="18" charset="0"/>
                <a:cs typeface="Times New Roman" panose="02020603050405020304" pitchFamily="18" charset="0"/>
              </a:rPr>
              <a:t>?</a:t>
            </a:r>
            <a:endParaRPr lang="vi-VN" sz="4000" b="1" dirty="0">
              <a:solidFill>
                <a:srgbClr val="FF0000"/>
              </a:solidFill>
              <a:latin typeface="Times New Roman" panose="02020603050405020304" pitchFamily="18" charset="0"/>
              <a:cs typeface="Times New Roman" panose="02020603050405020304" pitchFamily="18" charset="0"/>
            </a:endParaRPr>
          </a:p>
        </p:txBody>
      </p:sp>
      <p:sp>
        <p:nvSpPr>
          <p:cNvPr id="4" name="Rectangle 1"/>
          <p:cNvSpPr>
            <a:spLocks noChangeArrowheads="1"/>
          </p:cNvSpPr>
          <p:nvPr/>
        </p:nvSpPr>
        <p:spPr bwMode="auto">
          <a:xfrm>
            <a:off x="1258047" y="0"/>
            <a:ext cx="956235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sz="6000" b="1" u="sng" dirty="0" smtClean="0">
                <a:solidFill>
                  <a:srgbClr val="FF0000"/>
                </a:solidFill>
                <a:latin typeface="Times New Roman" pitchFamily="18" charset="0"/>
                <a:cs typeface="Times New Roman" pitchFamily="18" charset="0"/>
              </a:rPr>
              <a:t>THẢO LUẬN (4 PHÚT)</a:t>
            </a:r>
            <a:endParaRPr lang="en-US" sz="6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3926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5974</TotalTime>
  <Words>1113</Words>
  <Application>Microsoft Office PowerPoint</Application>
  <PresentationFormat>Widescreen</PresentationFormat>
  <Paragraphs>148</Paragraphs>
  <Slides>44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Symbol</vt:lpstr>
      <vt:lpstr>Times New Roman</vt:lpstr>
      <vt:lpstr>Office Theme</vt:lpstr>
      <vt:lpstr>PowerPoint Presentation</vt:lpstr>
      <vt:lpstr>NGÔI NHÀ Ở KHU VỰC MIỀN NÚI</vt:lpstr>
      <vt:lpstr>NGÔI NHÀ Ở  KHU VỰC THÀNH THỊ</vt:lpstr>
      <vt:lpstr>NGÔI NHÀ Ở  KHU VỰC NÔNG THÔN</vt:lpstr>
      <vt:lpstr>NGÔI NHÀ Ở VÙNG SÔNG NƯỚC CÀ MAU</vt:lpstr>
      <vt:lpstr>PowerPoint Presentation</vt:lpstr>
      <vt:lpstr>PowerPoint Presentation</vt:lpstr>
      <vt:lpstr>PowerPoint Presentation</vt:lpstr>
      <vt:lpstr>PowerPoint Presentation</vt:lpstr>
      <vt:lpstr>PowerPoint Presentation</vt:lpstr>
      <vt:lpstr>1. Khám phá ngôi nhà trong tự nhiên</vt:lpstr>
      <vt:lpstr>ĐẶC ĐIỂM CƠ BẢN CỦA NGÔI NHÀ Ở MỘT SỐ VÙNG MIỀN</vt:lpstr>
      <vt:lpstr>PowerPoint Presentation</vt:lpstr>
      <vt:lpstr>TRANH VẼ KÍ HỌA NGÔI NHÀ TRONG THỰC TẾ</vt:lpstr>
      <vt:lpstr> TRANH VẼ PHÁC THẢO </vt:lpstr>
      <vt:lpstr>PowerPoint Presentation</vt:lpstr>
      <vt:lpstr>PowerPoint Presentation</vt:lpstr>
      <vt:lpstr>PowerPoint Presentation</vt:lpstr>
      <vt:lpstr>PowerPoint Presentation</vt:lpstr>
      <vt:lpstr>PowerPoint Presentation</vt:lpstr>
      <vt:lpstr>MỘT VÀI BỐ CỤC CẦN TRÁNH KHI VẼ TRANH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TRANH THAM KHẢO CỦA HỌC SINH</vt:lpstr>
      <vt:lpstr> TRANH THAM KHẢO CỦA HỌC SINH</vt:lpstr>
      <vt:lpstr> TRANH THAM KHẢO CỦA HỌC SINH</vt:lpstr>
      <vt:lpstr>3. Vẽ tranh ngôi nhà yêu thích</vt:lpstr>
      <vt:lpstr>PowerPoint Presentation</vt:lpstr>
      <vt:lpstr>PowerPoint Presentation</vt:lpstr>
      <vt:lpstr>PowerPoint Presentation</vt:lpstr>
      <vt:lpstr>PowerPoint Presentation</vt:lpstr>
      <vt:lpstr>4. Trưng bày sản phẩm và chia sẻ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PHÒNG GD-ĐT THƯỜNG TÍN</dc:title>
  <dc:creator>ASUS</dc:creator>
  <cp:lastModifiedBy>anh tuan</cp:lastModifiedBy>
  <cp:revision>177</cp:revision>
  <dcterms:created xsi:type="dcterms:W3CDTF">2021-03-04T08:26:54Z</dcterms:created>
  <dcterms:modified xsi:type="dcterms:W3CDTF">2023-04-18T03:48:06Z</dcterms:modified>
</cp:coreProperties>
</file>