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9" r:id="rId5"/>
    <p:sldId id="270" r:id="rId6"/>
    <p:sldId id="272" r:id="rId7"/>
    <p:sldId id="271" r:id="rId8"/>
    <p:sldId id="278" r:id="rId9"/>
    <p:sldId id="274" r:id="rId10"/>
    <p:sldId id="257" r:id="rId11"/>
    <p:sldId id="258" r:id="rId12"/>
    <p:sldId id="259" r:id="rId13"/>
    <p:sldId id="279" r:id="rId14"/>
    <p:sldId id="282" r:id="rId15"/>
    <p:sldId id="284" r:id="rId16"/>
    <p:sldId id="281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56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60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70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78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8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6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0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21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25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1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32D36-3DA2-446F-8C54-4E107D51E6BD}" type="datetimeFigureOut">
              <a:rPr lang="en-US" smtClean="0"/>
              <a:t>15/07/2022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06478-B8B2-4522-9E0B-09D252B1B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1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retch.cc/album/show.php?i=jao8825252&amp;b=1271&amp;f=1461527352&amp;p=22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blumen-pflanzen1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4175992"/>
            <a:ext cx="4419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下一張(熱鍵:c)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794" y="534706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下一張(熱鍵:c)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891974" y="313511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下一張(熱鍵:c)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68554">
            <a:off x="374456" y="91441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下一張(熱鍵:c)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9026">
            <a:off x="387521" y="5320938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46909" y="1084213"/>
            <a:ext cx="104502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</a:t>
            </a:r>
          </a:p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 VỚI TIẾT HỌC</a:t>
            </a:r>
          </a:p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HỌC TỰ NHIÊN</a:t>
            </a:r>
            <a:endParaRPr lang="en-US" sz="6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098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5861" y="503583"/>
            <a:ext cx="2027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5861" y="1210774"/>
            <a:ext cx="10946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người đi xe đạp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km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phút.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4193438"/>
                  </p:ext>
                </p:extLst>
              </p:nvPr>
            </p:nvGraphicFramePr>
            <p:xfrm>
              <a:off x="675862" y="2623930"/>
              <a:ext cx="10721008" cy="351663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506090">
                      <a:extLst>
                        <a:ext uri="{9D8B030D-6E8A-4147-A177-3AD203B41FA5}">
                          <a16:colId xmlns:a16="http://schemas.microsoft.com/office/drawing/2014/main" val="3763781074"/>
                        </a:ext>
                      </a:extLst>
                    </a:gridCol>
                    <a:gridCol w="6214918">
                      <a:extLst>
                        <a:ext uri="{9D8B030D-6E8A-4147-A177-3AD203B41FA5}">
                          <a16:colId xmlns:a16="http://schemas.microsoft.com/office/drawing/2014/main" val="2867671860"/>
                        </a:ext>
                      </a:extLst>
                    </a:gridCol>
                  </a:tblGrid>
                  <a:tr h="207132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de-DE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Cho </a:t>
                          </a:r>
                          <a:r>
                            <a:rPr lang="de-DE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biết</a:t>
                          </a:r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de-DE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 = </a:t>
                          </a:r>
                          <a:r>
                            <a:rPr lang="de-DE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 </a:t>
                          </a:r>
                          <a:r>
                            <a:rPr lang="de-DE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km</a:t>
                          </a:r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de-DE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 = </a:t>
                          </a:r>
                          <a:r>
                            <a:rPr lang="de-DE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 </a:t>
                          </a:r>
                          <a:r>
                            <a:rPr lang="de-DE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min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de-DE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de-DE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</a:t>
                          </a:r>
                          <a:endParaRPr lang="en-US" sz="3200" b="0" dirty="0" smtClean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  <m:r>
                                  <a:rPr lang="de-DE" sz="3200" b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?</m:t>
                                </m:r>
                              </m:oMath>
                            </m:oMathPara>
                          </a14:m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de-DE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Giải:</a:t>
                          </a:r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de-DE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Tốc độ của </a:t>
                          </a:r>
                          <a:r>
                            <a:rPr lang="de-DE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người</a:t>
                          </a:r>
                          <a:r>
                            <a:rPr lang="de-DE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đi xe đạp </a:t>
                          </a:r>
                          <a:r>
                            <a:rPr lang="de-DE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là</a:t>
                          </a:r>
                          <a:r>
                            <a:rPr lang="de-DE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: </a:t>
                          </a:r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vi-VN" sz="32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  <m:r>
                                <a:rPr lang="vi-VN" sz="3200" b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sz="3200" b="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vi-VN" sz="3200" b="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vi-VN" sz="3200" b="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den>
                              </m:f>
                              <m:r>
                                <a:rPr lang="vi-VN" sz="3200" b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f>
                                    <m:fPr>
                                      <m:ctrlPr>
                                        <a:rPr lang="vi-VN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den>
                              </m:f>
                              <m:r>
                                <a:rPr lang="vi-VN" sz="3200" b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3200" b="0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  <m:r>
                                <a:rPr lang="vi-VN" sz="3200" b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(km/h)</a:t>
                          </a: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Đáp</a:t>
                          </a:r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số</a:t>
                          </a:r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: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32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  <m:r>
                                <a:rPr lang="en-US" sz="3200" b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12 </a:t>
                          </a:r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km/h</a:t>
                          </a:r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30851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4193438"/>
                  </p:ext>
                </p:extLst>
              </p:nvPr>
            </p:nvGraphicFramePr>
            <p:xfrm>
              <a:off x="675862" y="2623930"/>
              <a:ext cx="10721008" cy="3429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506090">
                      <a:extLst>
                        <a:ext uri="{9D8B030D-6E8A-4147-A177-3AD203B41FA5}">
                          <a16:colId xmlns:a16="http://schemas.microsoft.com/office/drawing/2014/main" val="3763781074"/>
                        </a:ext>
                      </a:extLst>
                    </a:gridCol>
                    <a:gridCol w="6214918">
                      <a:extLst>
                        <a:ext uri="{9D8B030D-6E8A-4147-A177-3AD203B41FA5}">
                          <a16:colId xmlns:a16="http://schemas.microsoft.com/office/drawing/2014/main" val="2867671860"/>
                        </a:ext>
                      </a:extLst>
                    </a:gridCol>
                  </a:tblGrid>
                  <a:tr h="3429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35" t="-178" r="-138378" b="-7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72647" t="-178" r="-392" b="-7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308515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1731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0889" y="428978"/>
            <a:ext cx="10419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ĐƠN VỊ TỐC ĐỘ: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27" y="1192696"/>
            <a:ext cx="11221786" cy="376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4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18" y="132521"/>
            <a:ext cx="11536247" cy="51123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799" y="5021422"/>
            <a:ext cx="10747513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1352550" algn="l"/>
              </a:tabLst>
            </a:pPr>
            <a:r>
              <a:rPr lang="en-US" sz="3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8.2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vị m/s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15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8868" y="811516"/>
            <a:ext cx="110655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 VỊ TỐC ĐỘ: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ở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tốc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(m/s)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kilômét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(km/h).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tốc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(m/min),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xentimét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(cm/s),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milimét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(mm/s), …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58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247569-008A-4B3E-91DC-DEB3702FE57A}"/>
              </a:ext>
            </a:extLst>
          </p:cNvPr>
          <p:cNvSpPr txBox="1"/>
          <p:nvPr/>
        </p:nvSpPr>
        <p:spPr>
          <a:xfrm>
            <a:off x="1926047" y="785867"/>
            <a:ext cx="887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E8C02"/>
                </a:solidFill>
                <a:latin typeface="#9Slide04 SFU CenturySchoolbook" panose="00000400000000000000" pitchFamily="2" charset="0"/>
              </a:rPr>
              <a:t>CỦNG CỐ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1C2E1D-A190-46A3-B80D-CDDE96F59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628" y="432880"/>
            <a:ext cx="6048375" cy="37433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70241" y="2708514"/>
            <a:ext cx="69818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Thôøi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gian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: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Hình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thöùc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: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Nhieäm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vuï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&amp; 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4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12" y="276386"/>
            <a:ext cx="4619897" cy="4708981"/>
          </a:xfrm>
          <a:prstGeom prst="rect">
            <a:avLst/>
          </a:prstGeom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en-US" sz="40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BT1.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hoả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km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45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33702" y="681335"/>
            <a:ext cx="6844938" cy="526297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BT2.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54 km/h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phút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 km/h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50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9B4963-426B-4DB3-B16D-3D5195626493}"/>
              </a:ext>
            </a:extLst>
          </p:cNvPr>
          <p:cNvSpPr txBox="1"/>
          <p:nvPr/>
        </p:nvSpPr>
        <p:spPr>
          <a:xfrm>
            <a:off x="1312093" y="721349"/>
            <a:ext cx="8876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E8C02"/>
                </a:solidFill>
                <a:latin typeface="#9Slide04 SFU CenturySchoolbook" panose="00000400000000000000" pitchFamily="2" charset="0"/>
              </a:rPr>
              <a:t>NHIỆM VỤ VỀ NHÀ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9C6C7-865B-44E5-A66F-1E6438B37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47" y="1322595"/>
            <a:ext cx="3047748" cy="30477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30583" y="1815417"/>
            <a:ext cx="87651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Hình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thöùc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: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Nhieäm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VNI-Ariston" pitchFamily="2" charset="0"/>
              </a:rPr>
              <a:t>vuï</a:t>
            </a:r>
            <a:r>
              <a:rPr lang="en-US" sz="3600" dirty="0" smtClean="0">
                <a:solidFill>
                  <a:srgbClr val="C00000"/>
                </a:solidFill>
                <a:latin typeface="VNI-Ariston" pitchFamily="2" charset="0"/>
              </a:rPr>
              <a:t>: 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8.9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4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J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5556" r="5833" b="3333"/>
          <a:stretch>
            <a:fillRect/>
          </a:stretch>
        </p:blipFill>
        <p:spPr bwMode="auto">
          <a:xfrm>
            <a:off x="0" y="-57150"/>
            <a:ext cx="12192000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2148" y="1907177"/>
            <a:ext cx="104502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HẸN GẶP LẠI </a:t>
            </a:r>
          </a:p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EM Ở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HỌC </a:t>
            </a:r>
          </a:p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23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1332" y="1176867"/>
            <a:ext cx="110075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5400" b="1" dirty="0" smtClean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endParaRPr lang="en-US" sz="5400" b="1" dirty="0">
              <a:ln w="1143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smtClean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 ĐỘ CHUYỂN ĐỘNG</a:t>
            </a:r>
          </a:p>
        </p:txBody>
      </p:sp>
    </p:spTree>
    <p:extLst>
      <p:ext uri="{BB962C8B-B14F-4D97-AF65-F5344CB8AC3E}">
        <p14:creationId xmlns:p14="http://schemas.microsoft.com/office/powerpoint/2010/main" val="40175910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36889" y="704602"/>
            <a:ext cx="8940800" cy="34948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2801" y="4468758"/>
            <a:ext cx="10498666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999230" algn="l"/>
              </a:tabLst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HS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chậm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49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889" y="428978"/>
            <a:ext cx="10419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TỐC ĐỘ: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889" y="1075309"/>
            <a:ext cx="10419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110" y="1842341"/>
            <a:ext cx="8636001" cy="48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9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677046"/>
              </p:ext>
            </p:extLst>
          </p:nvPr>
        </p:nvGraphicFramePr>
        <p:xfrm>
          <a:off x="293913" y="3148151"/>
          <a:ext cx="11429999" cy="31282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8768">
                  <a:extLst>
                    <a:ext uri="{9D8B030D-6E8A-4147-A177-3AD203B41FA5}">
                      <a16:colId xmlns:a16="http://schemas.microsoft.com/office/drawing/2014/main" val="2716388478"/>
                    </a:ext>
                  </a:extLst>
                </a:gridCol>
                <a:gridCol w="3135546">
                  <a:extLst>
                    <a:ext uri="{9D8B030D-6E8A-4147-A177-3AD203B41FA5}">
                      <a16:colId xmlns:a16="http://schemas.microsoft.com/office/drawing/2014/main" val="568175260"/>
                    </a:ext>
                  </a:extLst>
                </a:gridCol>
                <a:gridCol w="2867550">
                  <a:extLst>
                    <a:ext uri="{9D8B030D-6E8A-4147-A177-3AD203B41FA5}">
                      <a16:colId xmlns:a16="http://schemas.microsoft.com/office/drawing/2014/main" val="2744139354"/>
                    </a:ext>
                  </a:extLst>
                </a:gridCol>
                <a:gridCol w="3658135">
                  <a:extLst>
                    <a:ext uri="{9D8B030D-6E8A-4147-A177-3AD203B41FA5}">
                      <a16:colId xmlns:a16="http://schemas.microsoft.com/office/drawing/2014/main" val="2978208283"/>
                    </a:ext>
                  </a:extLst>
                </a:gridCol>
              </a:tblGrid>
              <a:tr h="13020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tự xếp hạng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s (m)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824602"/>
                  </a:ext>
                </a:extLst>
              </a:tr>
              <a:tr h="314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0777228"/>
                  </a:ext>
                </a:extLst>
              </a:tr>
              <a:tr h="314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0068173"/>
                  </a:ext>
                </a:extLst>
              </a:tr>
              <a:tr h="314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968867"/>
                  </a:ext>
                </a:extLst>
              </a:tr>
              <a:tr h="314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8105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385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099019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27017" y="232747"/>
            <a:ext cx="1076379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2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8: TỐC ĐỘ CHUYỂN ĐỘNG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</a:pP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</a:pPr>
            <a:r>
              <a:rPr kumimoji="0" lang="en-US" altLang="en-US" sz="28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kumimoji="0" lang="en-US" alt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kumimoji="0" lang="en-US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8.1	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38550" algn="l"/>
              </a:tabLst>
            </a:pP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 m 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9954" y="235131"/>
            <a:ext cx="587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 NHÓM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1074" y="992777"/>
            <a:ext cx="11390811" cy="4708981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304800">
              <a:lnSpc>
                <a:spcPct val="150000"/>
              </a:lnSpc>
              <a:spcAft>
                <a:spcPts val="0"/>
              </a:spcAft>
            </a:pP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000"/>
              <a:buFont typeface="+mj-lt"/>
              <a:buAutoNum type="alphaLcParenR"/>
              <a:tabLst>
                <a:tab pos="53848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(1</a:t>
            </a:r>
            <a:r>
              <a:rPr lang="en-US" sz="2800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)………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000"/>
              <a:buFont typeface="+mj-lt"/>
              <a:buAutoNum type="alphaLcParenR"/>
              <a:tabLst>
                <a:tab pos="55245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(2</a:t>
            </a:r>
            <a:r>
              <a:rPr lang="en-US" sz="2800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)……….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000"/>
              <a:buFont typeface="+mj-lt"/>
              <a:buAutoNum type="alphaLcParenR"/>
              <a:tabLst>
                <a:tab pos="545465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giây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(3</a:t>
            </a:r>
            <a:r>
              <a:rPr lang="en-US" sz="2800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)……….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  <a:endParaRPr lang="en-US" sz="2800" u="none" strike="noStrike" spc="0" dirty="0">
              <a:effectLst/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00755" y="1828800"/>
            <a:ext cx="1045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0160" y="3696788"/>
            <a:ext cx="1045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92640" y="4376057"/>
            <a:ext cx="1045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03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26434" y="1562983"/>
            <a:ext cx="9740348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39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7382" y="1059976"/>
            <a:ext cx="1128208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862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62513" algn="l"/>
              </a:tabLst>
            </a:pP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đạp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8.1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62513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505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851" y="1921750"/>
            <a:ext cx="9205173" cy="45059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9866" y="259541"/>
            <a:ext cx="10419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63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1837" y="654543"/>
            <a:ext cx="10419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78651" y="2081713"/>
                <a:ext cx="2127157" cy="594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endParaRPr lang="en-US" sz="3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651" y="2081713"/>
                <a:ext cx="2127157" cy="594650"/>
              </a:xfrm>
              <a:prstGeom prst="rect">
                <a:avLst/>
              </a:prstGeom>
              <a:blipFill>
                <a:blip r:embed="rId2"/>
                <a:stretch>
                  <a:fillRect t="-11224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278651" y="2824401"/>
                <a:ext cx="4131452" cy="619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endParaRPr lang="en-US" sz="3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651" y="2824401"/>
                <a:ext cx="4131452" cy="619272"/>
              </a:xfrm>
              <a:prstGeom prst="rect">
                <a:avLst/>
              </a:prstGeom>
              <a:blipFill>
                <a:blip r:embed="rId3"/>
                <a:stretch>
                  <a:fillRect t="-10784" r="-3250" b="-27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31251" y="3591711"/>
                <a:ext cx="5963877" cy="593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indent="457200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endParaRPr lang="en-US" sz="3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51" y="3591711"/>
                <a:ext cx="5963877" cy="593304"/>
              </a:xfrm>
              <a:prstGeom prst="rect">
                <a:avLst/>
              </a:prstGeom>
              <a:blipFill>
                <a:blip r:embed="rId4"/>
                <a:stretch>
                  <a:fillRect t="-14286" r="-1736" b="-29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78651" y="4545496"/>
            <a:ext cx="3200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>
              <a:xfrm>
                <a:off x="4652189" y="4545496"/>
                <a:ext cx="2238941" cy="1099930"/>
              </a:xfrm>
              <a:prstGeom prst="roundRect">
                <a:avLst/>
              </a:prstGeom>
              <a:noFill/>
              <a:ln w="571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3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189" y="4545496"/>
                <a:ext cx="2238941" cy="109993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218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5" grpId="0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576</Words>
  <Application>Microsoft Office PowerPoint</Application>
  <PresentationFormat>Widescreen</PresentationFormat>
  <Paragraphs>80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#9Slide04 SFU CenturySchoolbook</vt:lpstr>
      <vt:lpstr>Arial</vt:lpstr>
      <vt:lpstr>Calibri</vt:lpstr>
      <vt:lpstr>Calibri Light</vt:lpstr>
      <vt:lpstr>Cambria Math</vt:lpstr>
      <vt:lpstr>Segoe UI</vt:lpstr>
      <vt:lpstr>Times New Roman</vt:lpstr>
      <vt:lpstr>VNI-Ariston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52</cp:revision>
  <dcterms:created xsi:type="dcterms:W3CDTF">2022-04-06T13:39:34Z</dcterms:created>
  <dcterms:modified xsi:type="dcterms:W3CDTF">2022-07-15T10:09:33Z</dcterms:modified>
</cp:coreProperties>
</file>