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6" r:id="rId2"/>
    <p:sldId id="334" r:id="rId3"/>
    <p:sldId id="355" r:id="rId4"/>
    <p:sldId id="354" r:id="rId5"/>
    <p:sldId id="256" r:id="rId6"/>
    <p:sldId id="332" r:id="rId7"/>
    <p:sldId id="352" r:id="rId8"/>
    <p:sldId id="328" r:id="rId9"/>
    <p:sldId id="274" r:id="rId10"/>
    <p:sldId id="346" r:id="rId11"/>
    <p:sldId id="345" r:id="rId12"/>
    <p:sldId id="357" r:id="rId13"/>
    <p:sldId id="300" r:id="rId14"/>
    <p:sldId id="343" r:id="rId15"/>
    <p:sldId id="321" r:id="rId16"/>
    <p:sldId id="344" r:id="rId17"/>
    <p:sldId id="306" r:id="rId18"/>
    <p:sldId id="350" r:id="rId19"/>
    <p:sldId id="324" r:id="rId20"/>
    <p:sldId id="331" r:id="rId21"/>
    <p:sldId id="360" r:id="rId22"/>
    <p:sldId id="359" r:id="rId23"/>
    <p:sldId id="327" r:id="rId24"/>
    <p:sldId id="273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31" autoAdjust="0"/>
  </p:normalViewPr>
  <p:slideViewPr>
    <p:cSldViewPr>
      <p:cViewPr varScale="1">
        <p:scale>
          <a:sx n="90" d="100"/>
          <a:sy n="90" d="100"/>
        </p:scale>
        <p:origin x="816" y="6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12555-1CC9-431F-B71B-2130B6A05C3F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9ADCE-5030-4D64-831C-9568893515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3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ADCE-5030-4D64-831C-9568893515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24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6346"/>
      </p:ext>
    </p:extLst>
  </p:cSld>
  <p:clrMapOvr>
    <a:masterClrMapping/>
  </p:clrMapOvr>
  <p:transition spd="med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23145"/>
      </p:ext>
    </p:extLst>
  </p:cSld>
  <p:clrMapOvr>
    <a:masterClrMapping/>
  </p:clrMapOvr>
  <p:transition spd="med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76746"/>
      </p:ext>
    </p:extLst>
  </p:cSld>
  <p:clrMapOvr>
    <a:masterClrMapping/>
  </p:clrMapOvr>
  <p:transition spd="med">
    <p:zoom dir="in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F98C9C1A-5A7F-4775-BDD6-6AAA5746B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09553"/>
      </p:ext>
    </p:extLst>
  </p:cSld>
  <p:clrMapOvr>
    <a:masterClrMapping/>
  </p:clrMapOvr>
  <p:transition spd="med"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EA1D94-697D-4B32-B5A5-39C9639102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51946"/>
      </p:ext>
    </p:extLst>
  </p:cSld>
  <p:clrMapOvr>
    <a:masterClrMapping/>
  </p:clrMapOvr>
  <p:transition spd="med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31396"/>
      </p:ext>
    </p:extLst>
  </p:cSld>
  <p:clrMapOvr>
    <a:masterClrMapping/>
  </p:clrMapOvr>
  <p:transition spd="med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82546"/>
      </p:ext>
    </p:extLst>
  </p:cSld>
  <p:clrMapOvr>
    <a:masterClrMapping/>
  </p:clrMapOvr>
  <p:transition spd="med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03451"/>
      </p:ext>
    </p:extLst>
  </p:cSld>
  <p:clrMapOvr>
    <a:masterClrMapping/>
  </p:clrMapOvr>
  <p:transition spd="med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27431"/>
      </p:ext>
    </p:extLst>
  </p:cSld>
  <p:clrMapOvr>
    <a:masterClrMapping/>
  </p:clrMapOvr>
  <p:transition spd="med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51172"/>
      </p:ext>
    </p:extLst>
  </p:cSld>
  <p:clrMapOvr>
    <a:masterClrMapping/>
  </p:clrMapOvr>
  <p:transition spd="med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30507"/>
      </p:ext>
    </p:extLst>
  </p:cSld>
  <p:clrMapOvr>
    <a:masterClrMapping/>
  </p:clrMapOvr>
  <p:transition spd="med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09173"/>
      </p:ext>
    </p:extLst>
  </p:cSld>
  <p:clrMapOvr>
    <a:masterClrMapping/>
  </p:clrMapOvr>
  <p:transition spd="med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AF0C8-F18B-4F0D-9993-76B0DE64A20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194DC-6490-4B3F-944A-9F878E554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4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33350"/>
            <a:ext cx="8763000" cy="3581400"/>
          </a:xfrm>
          <a:prstGeom prst="rect">
            <a:avLst/>
          </a:prstGeom>
          <a:noFill/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 ĐẾN DỰ GIỜ MÔN NGỮ VĂN LỚP 8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pPr algn="ctr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THCS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6D2B5-0C5D-4CBF-A635-2A93C2D2C0FA}"/>
              </a:ext>
            </a:extLst>
          </p:cNvPr>
          <p:cNvSpPr txBox="1"/>
          <p:nvPr/>
        </p:nvSpPr>
        <p:spPr>
          <a:xfrm>
            <a:off x="2667000" y="462028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GIÁO VIÊN: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2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7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43F4F3-6A53-45B6-A15B-DB884F3C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0"/>
            <a:ext cx="9144000" cy="5143500"/>
          </a:xfrm>
          <a:prstGeom prst="rect">
            <a:avLst/>
          </a:prstGeom>
        </p:spPr>
      </p:pic>
      <p:sp>
        <p:nvSpPr>
          <p:cNvPr id="14347" name="Rectangle 35"/>
          <p:cNvSpPr>
            <a:spLocks noChangeArrowheads="1"/>
          </p:cNvSpPr>
          <p:nvPr/>
        </p:nvSpPr>
        <p:spPr bwMode="auto">
          <a:xfrm>
            <a:off x="133855" y="-55201"/>
            <a:ext cx="88243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Sắp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xếp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lại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các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bức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tranh theo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các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sự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việc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có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 trong văn </a:t>
            </a:r>
            <a:r>
              <a:rPr lang="vi-VN" sz="2000" b="1" i="1" dirty="0" err="1">
                <a:solidFill>
                  <a:srgbClr val="FF0000"/>
                </a:solidFill>
                <a:cs typeface="Times New Roman" pitchFamily="18" charset="0"/>
              </a:rPr>
              <a:t>bản</a:t>
            </a:r>
            <a:r>
              <a:rPr lang="vi-VN" sz="2000" b="1" i="1" dirty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 sz="2000" b="1" i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779DA9-DE0D-4E6A-9E7B-C295C3D15684}"/>
              </a:ext>
            </a:extLst>
          </p:cNvPr>
          <p:cNvGrpSpPr/>
          <p:nvPr/>
        </p:nvGrpSpPr>
        <p:grpSpPr>
          <a:xfrm>
            <a:off x="160033" y="349002"/>
            <a:ext cx="4183609" cy="2451907"/>
            <a:chOff x="117427" y="341556"/>
            <a:chExt cx="4183609" cy="2451907"/>
          </a:xfrm>
        </p:grpSpPr>
        <p:sp>
          <p:nvSpPr>
            <p:cNvPr id="15369" name="Text Box 33"/>
            <p:cNvSpPr txBox="1">
              <a:spLocks noChangeArrowheads="1"/>
            </p:cNvSpPr>
            <p:nvPr/>
          </p:nvSpPr>
          <p:spPr bwMode="auto">
            <a:xfrm>
              <a:off x="152400" y="632758"/>
              <a:ext cx="29718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None/>
                <a:defRPr/>
              </a:pPr>
              <a:endParaRPr lang="en-US" altLang="en-US" sz="2400" dirty="0">
                <a:solidFill>
                  <a:schemeClr val="hlink"/>
                </a:solidFill>
                <a:cs typeface="Times New Roman" pitchFamily="18" charset="0"/>
              </a:endParaRPr>
            </a:p>
          </p:txBody>
        </p:sp>
        <p:sp>
          <p:nvSpPr>
            <p:cNvPr id="14346" name="Text Box 34"/>
            <p:cNvSpPr txBox="1">
              <a:spLocks noChangeArrowheads="1"/>
            </p:cNvSpPr>
            <p:nvPr/>
          </p:nvSpPr>
          <p:spPr bwMode="auto">
            <a:xfrm>
              <a:off x="457200" y="400051"/>
              <a:ext cx="83820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vi-VN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0695D8A-E573-4A6E-8CA9-90AE892F8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27" y="341556"/>
              <a:ext cx="4183609" cy="245190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26E5CA-7931-4206-9961-C72507DA9B9A}"/>
                </a:ext>
              </a:extLst>
            </p:cNvPr>
            <p:cNvSpPr txBox="1"/>
            <p:nvPr/>
          </p:nvSpPr>
          <p:spPr>
            <a:xfrm>
              <a:off x="228600" y="400051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H1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B0F76F-21D1-4EEA-8AD7-50E9390832BE}"/>
              </a:ext>
            </a:extLst>
          </p:cNvPr>
          <p:cNvGrpSpPr/>
          <p:nvPr/>
        </p:nvGrpSpPr>
        <p:grpSpPr>
          <a:xfrm>
            <a:off x="4403307" y="319306"/>
            <a:ext cx="4359692" cy="2481045"/>
            <a:chOff x="4403307" y="319306"/>
            <a:chExt cx="4359692" cy="2481045"/>
          </a:xfrm>
        </p:grpSpPr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842" y="341556"/>
              <a:ext cx="4343157" cy="2458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18DD76-BA5F-4692-9F8C-E304857ADB27}"/>
                </a:ext>
              </a:extLst>
            </p:cNvPr>
            <p:cNvSpPr txBox="1"/>
            <p:nvPr/>
          </p:nvSpPr>
          <p:spPr>
            <a:xfrm>
              <a:off x="4403307" y="319306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H2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7316D3-AAAA-4AD8-B32A-1E1550B18532}"/>
              </a:ext>
            </a:extLst>
          </p:cNvPr>
          <p:cNvGrpSpPr/>
          <p:nvPr/>
        </p:nvGrpSpPr>
        <p:grpSpPr>
          <a:xfrm>
            <a:off x="133855" y="2851957"/>
            <a:ext cx="4209787" cy="2061503"/>
            <a:chOff x="133855" y="2851957"/>
            <a:chExt cx="4209787" cy="2061503"/>
          </a:xfrm>
        </p:grpSpPr>
        <p:pic>
          <p:nvPicPr>
            <p:cNvPr id="12" name="Pictur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55" y="2861666"/>
              <a:ext cx="4209787" cy="2051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28D3C9-C213-4287-8CAD-F2737FC867CC}"/>
                </a:ext>
              </a:extLst>
            </p:cNvPr>
            <p:cNvSpPr txBox="1"/>
            <p:nvPr/>
          </p:nvSpPr>
          <p:spPr>
            <a:xfrm>
              <a:off x="161749" y="2851957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H3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C7352D-9B7D-46CE-8A35-A9309B85B66E}"/>
              </a:ext>
            </a:extLst>
          </p:cNvPr>
          <p:cNvGrpSpPr/>
          <p:nvPr/>
        </p:nvGrpSpPr>
        <p:grpSpPr>
          <a:xfrm>
            <a:off x="4371536" y="2800351"/>
            <a:ext cx="4391462" cy="2136205"/>
            <a:chOff x="4371536" y="2800351"/>
            <a:chExt cx="4391462" cy="2136205"/>
          </a:xfrm>
        </p:grpSpPr>
        <p:pic>
          <p:nvPicPr>
            <p:cNvPr id="7" name="Picture 2" descr="C:\Documents and Settings\THANH TAI\My Documents\Downloads\images (2)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841" y="2851957"/>
              <a:ext cx="4343157" cy="2084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FB3055-E7DB-4F7E-A3CB-CBD28FF53A8A}"/>
                </a:ext>
              </a:extLst>
            </p:cNvPr>
            <p:cNvSpPr txBox="1"/>
            <p:nvPr/>
          </p:nvSpPr>
          <p:spPr>
            <a:xfrm>
              <a:off x="4371536" y="2800351"/>
              <a:ext cx="685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H4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026290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83951E-6 L -0.00451 0.476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238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93827E-7 L -0.47205 -0.4459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-229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58025E-6 L -0.00173 0.4490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2388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7284E-6 L 0.47517 -0.4518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50" y="-23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5B2B9-4D77-43C9-833C-A2ADC84E2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E6C208-4D55-4CBC-80D5-C9EAECD8B2BA}"/>
              </a:ext>
            </a:extLst>
          </p:cNvPr>
          <p:cNvSpPr/>
          <p:nvPr/>
        </p:nvSpPr>
        <p:spPr>
          <a:xfrm>
            <a:off x="685800" y="1504950"/>
            <a:ext cx="7772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Cây thường xuân 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 loài cây như thế nào?</a:t>
            </a:r>
            <a:endParaRPr lang="vi-VN" sz="32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Chuyến đi xa xôi bí ẩn 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 đi đâu?</a:t>
            </a:r>
            <a:endParaRPr lang="vi-VN" sz="32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Vịnh Na -</a:t>
            </a:r>
            <a:r>
              <a:rPr lang="en-US" sz="3200" b="1" i="1" dirty="0" err="1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plơ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nằm ở nước nào?</a:t>
            </a:r>
            <a:endParaRPr lang="vi-VN" sz="3200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?Em hiểu thế nào là </a:t>
            </a:r>
            <a:r>
              <a:rPr lang="en-US" sz="3200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kiệt tác</a:t>
            </a:r>
            <a:r>
              <a:rPr lang="en-US" sz="3200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3200" dirty="0">
              <a:solidFill>
                <a:srgbClr val="FF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7663C8-6B94-4471-886D-94D16D86FF5B}"/>
              </a:ext>
            </a:extLst>
          </p:cNvPr>
          <p:cNvSpPr/>
          <p:nvPr/>
        </p:nvSpPr>
        <p:spPr>
          <a:xfrm>
            <a:off x="609600" y="209550"/>
            <a:ext cx="2133600" cy="56711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Cột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A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C605BC-5800-4E8A-A562-1A8E30AA6F50}"/>
              </a:ext>
            </a:extLst>
          </p:cNvPr>
          <p:cNvSpPr/>
          <p:nvPr/>
        </p:nvSpPr>
        <p:spPr>
          <a:xfrm>
            <a:off x="133350" y="906224"/>
            <a:ext cx="3086100" cy="685800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B01E4C-B74D-40A6-94FB-189C880544C4}"/>
              </a:ext>
            </a:extLst>
          </p:cNvPr>
          <p:cNvSpPr/>
          <p:nvPr/>
        </p:nvSpPr>
        <p:spPr>
          <a:xfrm>
            <a:off x="133350" y="1983012"/>
            <a:ext cx="3086100" cy="685800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2F4ED4E-6ACF-45FF-8766-FF71D2AA1C7B}"/>
              </a:ext>
            </a:extLst>
          </p:cNvPr>
          <p:cNvSpPr/>
          <p:nvPr/>
        </p:nvSpPr>
        <p:spPr>
          <a:xfrm>
            <a:off x="133350" y="3095541"/>
            <a:ext cx="3086100" cy="685800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308250-3F22-4A16-8E66-7988B08381F4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219450" y="1249124"/>
            <a:ext cx="723563" cy="33386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E08D89-2B90-4C44-A919-75CE7C3EC3E8}"/>
              </a:ext>
            </a:extLst>
          </p:cNvPr>
          <p:cNvSpPr/>
          <p:nvPr/>
        </p:nvSpPr>
        <p:spPr>
          <a:xfrm>
            <a:off x="134024" y="4253798"/>
            <a:ext cx="3086100" cy="685800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+mj-lt"/>
              </a:rPr>
              <a:t>Vịnh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Na –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plơ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017FC7-AF75-4BD7-8B1E-8C8111D4B382}"/>
              </a:ext>
            </a:extLst>
          </p:cNvPr>
          <p:cNvSpPr/>
          <p:nvPr/>
        </p:nvSpPr>
        <p:spPr>
          <a:xfrm>
            <a:off x="4953000" y="209550"/>
            <a:ext cx="2133600" cy="56711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Cột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B</a:t>
            </a:r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8CCDF4-4EF2-416F-913C-C702D5CC6626}"/>
              </a:ext>
            </a:extLst>
          </p:cNvPr>
          <p:cNvSpPr/>
          <p:nvPr/>
        </p:nvSpPr>
        <p:spPr>
          <a:xfrm>
            <a:off x="3943350" y="4098109"/>
            <a:ext cx="5105400" cy="1015299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0B8A7BB-AFC8-44E6-94F1-354B49CF58DF}"/>
              </a:ext>
            </a:extLst>
          </p:cNvPr>
          <p:cNvSpPr/>
          <p:nvPr/>
        </p:nvSpPr>
        <p:spPr>
          <a:xfrm>
            <a:off x="3943350" y="3060622"/>
            <a:ext cx="5105400" cy="755637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D83F68E-8500-44B1-BD60-CB6C07E32DA8}"/>
              </a:ext>
            </a:extLst>
          </p:cNvPr>
          <p:cNvSpPr/>
          <p:nvPr/>
        </p:nvSpPr>
        <p:spPr>
          <a:xfrm>
            <a:off x="3943350" y="1971045"/>
            <a:ext cx="5105400" cy="755637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842AFBC-7C02-4BA5-8F1F-D3C69A8C2B34}"/>
              </a:ext>
            </a:extLst>
          </p:cNvPr>
          <p:cNvSpPr/>
          <p:nvPr/>
        </p:nvSpPr>
        <p:spPr>
          <a:xfrm>
            <a:off x="3943350" y="906224"/>
            <a:ext cx="5105400" cy="755637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Italia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2550A93-779C-4B6C-B727-B3105B8EADBF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3219113" y="2366262"/>
            <a:ext cx="724237" cy="107217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5800BB-507E-4A9F-B028-87777A0C6754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218944" y="2348864"/>
            <a:ext cx="724406" cy="10722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57AB9D-C178-4936-9757-52BCF277BF98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3218692" y="1284043"/>
            <a:ext cx="724658" cy="33768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953811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50" tmFilter="0,0; .5, 0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50" tmFilter="0,0; .5, 0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50" tmFilter="0,0; .5, 0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53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250" tmFilter="0,0; .5, 0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66914" y="0"/>
            <a:ext cx="4029314" cy="1200150"/>
            <a:chOff x="-178462" y="1828800"/>
            <a:chExt cx="9107259" cy="1723549"/>
          </a:xfrm>
        </p:grpSpPr>
        <p:sp>
          <p:nvSpPr>
            <p:cNvPr id="5" name="Round Same Side Corner Rectangle 4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solidFill>
              <a:schemeClr val="accent3">
                <a:lumMod val="75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6713" y="1828800"/>
              <a:ext cx="1430215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II</a:t>
              </a:r>
              <a:endPara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67734" y="1828800"/>
              <a:ext cx="6861063" cy="172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b="1" dirty="0" err="1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ĐỌC-TÌM</a:t>
              </a:r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HIỂU CHI TIẾT</a:t>
              </a: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239935" y="529547"/>
            <a:ext cx="5046347" cy="461665"/>
            <a:chOff x="644526" y="2766774"/>
            <a:chExt cx="13458677" cy="1231105"/>
          </a:xfrm>
        </p:grpSpPr>
        <p:sp>
          <p:nvSpPr>
            <p:cNvPr id="9" name="TextBox 8"/>
            <p:cNvSpPr txBox="1"/>
            <p:nvPr/>
          </p:nvSpPr>
          <p:spPr>
            <a:xfrm>
              <a:off x="1906586" y="2766774"/>
              <a:ext cx="12196617" cy="12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err="1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Nhân</a:t>
              </a:r>
              <a:r>
                <a: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vật</a:t>
              </a:r>
              <a:r>
                <a: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Giôn</a:t>
              </a:r>
              <a:r>
                <a: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-xi</a:t>
              </a:r>
              <a:endParaRPr lang="vi-VN" sz="2400" b="1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5025" y="2795827"/>
              <a:ext cx="907206" cy="1025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900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3275856" y="699542"/>
            <a:ext cx="4320480" cy="499284"/>
            <a:chOff x="3686604" y="3367547"/>
            <a:chExt cx="26436035" cy="2606759"/>
          </a:xfrm>
        </p:grpSpPr>
        <p:sp>
          <p:nvSpPr>
            <p:cNvPr id="13" name="Rectangle 12"/>
            <p:cNvSpPr/>
            <p:nvPr/>
          </p:nvSpPr>
          <p:spPr>
            <a:xfrm>
              <a:off x="3686604" y="3367547"/>
              <a:ext cx="26436035" cy="25941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71450" algn="just">
                <a:lnSpc>
                  <a:spcPct val="120000"/>
                </a:lnSpc>
              </a:pPr>
              <a:r>
                <a:rPr lang="en-US" sz="2400" b="1" dirty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a, </a:t>
              </a:r>
              <a:r>
                <a:rPr lang="en-US" sz="2400" b="1" dirty="0" err="1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Hoàn</a:t>
              </a:r>
              <a:r>
                <a:rPr lang="en-US" sz="2400" b="1" dirty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 </a:t>
              </a:r>
              <a:r>
                <a:rPr lang="en-US" sz="2400" b="1" dirty="0" err="1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cảnh</a:t>
              </a:r>
              <a:r>
                <a:rPr lang="en-US" sz="2400" b="1" dirty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 </a:t>
              </a:r>
              <a:r>
                <a:rPr lang="en-US" sz="2400" b="1" dirty="0" err="1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Batang"/>
                </a:rPr>
                <a:t>sống</a:t>
              </a:r>
              <a:endPara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Batang"/>
              </a:endParaRPr>
            </a:p>
          </p:txBody>
        </p:sp>
        <p:grpSp>
          <p:nvGrpSpPr>
            <p:cNvPr id="8" name="Group 13"/>
            <p:cNvGrpSpPr/>
            <p:nvPr/>
          </p:nvGrpSpPr>
          <p:grpSpPr>
            <a:xfrm>
              <a:off x="5411786" y="5475004"/>
              <a:ext cx="15240001" cy="499302"/>
              <a:chOff x="5310086" y="7999440"/>
              <a:chExt cx="11543002" cy="532175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0800000">
                <a:off x="5310086" y="8303876"/>
                <a:ext cx="6963498" cy="153689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0800000">
                <a:off x="9719513" y="8300121"/>
                <a:ext cx="7133575" cy="157444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700000" flipV="1">
                <a:off x="12891452" y="8110348"/>
                <a:ext cx="523622" cy="301806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000000" flipV="1">
                <a:off x="7609042" y="8158629"/>
                <a:ext cx="473218" cy="272753"/>
              </a:xfrm>
              <a:prstGeom prst="rect">
                <a:avLst/>
              </a:prstGeom>
            </p:spPr>
          </p:pic>
        </p:grpSp>
        <p:grpSp>
          <p:nvGrpSpPr>
            <p:cNvPr id="12" name="Group 14"/>
            <p:cNvGrpSpPr/>
            <p:nvPr/>
          </p:nvGrpSpPr>
          <p:grpSpPr>
            <a:xfrm>
              <a:off x="5411787" y="3367547"/>
              <a:ext cx="15163800" cy="499306"/>
              <a:chOff x="5310086" y="7036983"/>
              <a:chExt cx="11485286" cy="532179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0800000">
                <a:off x="5310086" y="7303995"/>
                <a:ext cx="6963498" cy="153689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0800000">
                <a:off x="9731055" y="7301770"/>
                <a:ext cx="7064317" cy="155915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700000" flipV="1">
                <a:off x="12891452" y="7147891"/>
                <a:ext cx="523622" cy="301806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000000" flipV="1">
                <a:off x="7609042" y="7196177"/>
                <a:ext cx="473217" cy="272753"/>
              </a:xfrm>
              <a:prstGeom prst="rect">
                <a:avLst/>
              </a:prstGeom>
            </p:spPr>
          </p:pic>
        </p:grpSp>
      </p:grpSp>
      <p:sp>
        <p:nvSpPr>
          <p:cNvPr id="24" name="Rectangle 23"/>
          <p:cNvSpPr/>
          <p:nvPr/>
        </p:nvSpPr>
        <p:spPr>
          <a:xfrm>
            <a:off x="4788024" y="1933739"/>
            <a:ext cx="4248472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Xiu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4" y="1707654"/>
            <a:ext cx="3932567" cy="2310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6" name="Rectangle 25"/>
          <p:cNvSpPr/>
          <p:nvPr/>
        </p:nvSpPr>
        <p:spPr>
          <a:xfrm>
            <a:off x="5004048" y="4126309"/>
            <a:ext cx="3094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6156513" y="3680404"/>
            <a:ext cx="395707" cy="302939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762000" y="1200150"/>
            <a:ext cx="716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228600" y="134542"/>
            <a:ext cx="8458200" cy="560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    b.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Diễn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biến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tâm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trạng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Giôn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xi</a:t>
            </a:r>
          </a:p>
          <a:p>
            <a:pPr eaLnBrk="1" hangingPunct="1"/>
            <a:r>
              <a:rPr lang="en-US" altLang="en-US" sz="3000" b="1" i="1" u="sng" dirty="0" err="1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altLang="en-US" sz="3000" b="1" i="1" u="sng" dirty="0">
                <a:solidFill>
                  <a:srgbClr val="FF0000"/>
                </a:solidFill>
                <a:latin typeface="Times New Roman" pitchFamily="18" charset="0"/>
              </a:rPr>
              <a:t> hỏi trao đổi cặp:( Thời gian 3 phút )</a:t>
            </a:r>
            <a:r>
              <a:rPr lang="en-US" altLang="en-US" sz="30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en-US" altLang="en-US" sz="3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600" dirty="0">
                <a:latin typeface="Times New Roman" pitchFamily="18" charset="0"/>
              </a:rPr>
              <a:t>       </a:t>
            </a:r>
            <a:r>
              <a:rPr lang="en-US" altLang="en-US" sz="2600" i="1" dirty="0">
                <a:solidFill>
                  <a:srgbClr val="0070C0"/>
                </a:solidFill>
                <a:latin typeface="Times New Roman" pitchFamily="18" charset="0"/>
              </a:rPr>
              <a:t>“Sáng hôm sau, </a:t>
            </a:r>
            <a:r>
              <a:rPr lang="en-US" altLang="en-US" sz="2600" i="1" dirty="0" err="1">
                <a:solidFill>
                  <a:srgbClr val="0070C0"/>
                </a:solidFill>
                <a:latin typeface="Times New Roman" pitchFamily="18" charset="0"/>
              </a:rPr>
              <a:t>Xiu</a:t>
            </a:r>
            <a:r>
              <a:rPr lang="en-US" altLang="en-US" sz="2600" i="1" dirty="0">
                <a:solidFill>
                  <a:srgbClr val="0070C0"/>
                </a:solidFill>
                <a:latin typeface="Times New Roman" pitchFamily="18" charset="0"/>
              </a:rPr>
              <a:t> tỉnh dậy khi chợp mắt được một tiếng đồng hồ thì thấy Giôn xi đang mở to cặp mắt thẫn thờ nhìn tấm mành </a:t>
            </a:r>
            <a:r>
              <a:rPr lang="en-US" altLang="en-US" sz="2600" i="1" dirty="0" err="1">
                <a:solidFill>
                  <a:srgbClr val="0070C0"/>
                </a:solidFill>
                <a:latin typeface="Times New Roman" pitchFamily="18" charset="0"/>
              </a:rPr>
              <a:t>mành</a:t>
            </a:r>
            <a:r>
              <a:rPr lang="en-US" altLang="en-US" sz="2600" i="1" dirty="0">
                <a:solidFill>
                  <a:srgbClr val="0070C0"/>
                </a:solidFill>
                <a:latin typeface="Times New Roman" pitchFamily="18" charset="0"/>
              </a:rPr>
              <a:t> màu xanh đã kéo xuống.</a:t>
            </a:r>
          </a:p>
          <a:p>
            <a:pPr eaLnBrk="1" hangingPunct="1"/>
            <a:r>
              <a:rPr lang="en-US" altLang="en-US" sz="2600" i="1" dirty="0">
                <a:solidFill>
                  <a:srgbClr val="0070C0"/>
                </a:solidFill>
                <a:latin typeface="Times New Roman" pitchFamily="18" charset="0"/>
              </a:rPr>
              <a:t>        “Kéo nó lên, em muốn </a:t>
            </a:r>
            <a:r>
              <a:rPr lang="en-US" altLang="en-US" sz="2600" i="1" dirty="0" err="1">
                <a:solidFill>
                  <a:srgbClr val="0070C0"/>
                </a:solidFill>
                <a:latin typeface="Times New Roman" pitchFamily="18" charset="0"/>
              </a:rPr>
              <a:t>nhìn”,cô</a:t>
            </a:r>
            <a:r>
              <a:rPr lang="en-US" altLang="en-US" sz="2600" i="1" dirty="0">
                <a:solidFill>
                  <a:srgbClr val="0070C0"/>
                </a:solidFill>
                <a:latin typeface="Times New Roman" pitchFamily="18" charset="0"/>
              </a:rPr>
              <a:t> thều thào ra lệnh...</a:t>
            </a:r>
          </a:p>
          <a:p>
            <a:r>
              <a:rPr lang="en-US" altLang="en-US" sz="2800" b="1" dirty="0">
                <a:solidFill>
                  <a:srgbClr val="00B050"/>
                </a:solidFill>
                <a:latin typeface="Times New Roman" pitchFamily="18" charset="0"/>
              </a:rPr>
              <a:t>Tìm những chi tiết miêu tả dáng vẻ, giọng nói của Giôn-xi? Cho biết trạng thái tinh thần của Giôn-xi trong lời tâm sự:</a:t>
            </a:r>
            <a:r>
              <a:rPr lang="en-US" sz="2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 là chiếc lá cuối cùng</a:t>
            </a:r>
            <a:r>
              <a:rPr lang="en-US" sz="2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’’, Giôn-xi nói,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“Em cứ tưởng là nhất định trong đêm vừa qua nó đã rụng. Em thấy gió thổi. Hôm nay nó sẽ rụng thôi và cùng lúc đó thì em sẽ chết.</a:t>
            </a:r>
          </a:p>
          <a:p>
            <a:endParaRPr lang="en-US" altLang="en-US" sz="2400" b="1" dirty="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609600" y="30289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249875" y="3261899"/>
            <a:ext cx="8610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700" b="1" i="1" dirty="0">
                <a:latin typeface="Times New Roman" pitchFamily="18" charset="0"/>
              </a:rPr>
              <a:t>  </a:t>
            </a:r>
            <a:endParaRPr lang="en-US" altLang="en-US" sz="27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14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7" grpId="0"/>
      <p:bldP spid="686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-11815" y="1359689"/>
            <a:ext cx="1381125" cy="18357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Diễn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biến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tâm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trạng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-xi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AutoShape 7"/>
          <p:cNvSpPr>
            <a:spLocks noChangeShapeType="1"/>
          </p:cNvSpPr>
          <p:nvPr/>
        </p:nvSpPr>
        <p:spPr bwMode="auto">
          <a:xfrm flipV="1">
            <a:off x="1066282" y="938866"/>
            <a:ext cx="1962687" cy="41549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028969" y="111677"/>
            <a:ext cx="4102194" cy="190643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mở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cặp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mắt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thẫn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thờ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“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Kéo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nó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lên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nhìn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[…]</a:t>
            </a:r>
            <a:r>
              <a:rPr kumimoji="0" lang="en-US" sz="16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thều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thào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lệnh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chiếc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cuối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cùng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rụng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sẽ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xi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nản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tuyệt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vọng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fr-FR" sz="16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thờ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ơ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cuộc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sống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đang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tắt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dần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mình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2876" y="57150"/>
            <a:ext cx="8696324" cy="40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0831323">
            <a:off x="1185446" y="801112"/>
            <a:ext cx="17243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 đợi cái chết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447800" y="2218287"/>
            <a:ext cx="8398999" cy="4154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Giôn-xi </a:t>
            </a:r>
            <a:r>
              <a:rPr kumimoji="0" lang="vi-VN" altLang="vi-VN" sz="24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kumimoji="0" lang="vi-VN" altLang="vi-VN" sz="24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vi-VN" sz="24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vi-VN" sz="24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kumimoji="0" lang="vi-VN" altLang="vi-VN" sz="2400" b="0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thương ?</a:t>
            </a:r>
            <a:r>
              <a:rPr kumimoji="0" lang="vi-VN" altLang="vi-VN" sz="11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</a:rPr>
              <a:t> 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22451" y="3187757"/>
            <a:ext cx="9296400" cy="189282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Giôn-xi là nhân vật vừa đáng trách vừa đáng thương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vi-VN" altLang="vi-VN" sz="24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 trách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vì sự yếu đuối, phó mặc sự sống của mình cho những chiếc lá mong manh.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vi-VN" altLang="vi-VN" sz="2400" b="1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 thương</a:t>
            </a:r>
            <a:r>
              <a:rPr kumimoji="0" lang="vi-VN" altLang="vi-VN" sz="2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vì Giôn-xi mắc bệnh mà lại nghèo nên dễ sinh ra tâm trạng muốn chết..</a:t>
            </a:r>
            <a:r>
              <a:rPr kumimoji="0" lang="vi-VN" altLang="vi-VN" sz="11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</a:rPr>
              <a:t> </a:t>
            </a:r>
            <a:endParaRPr kumimoji="0" lang="vi-VN" altLang="vi-VN" sz="2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6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 tmFilter="0,0; .5, 1; 1, 1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 tmFilter="0,0; .5, 1; 1, 1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 tmFilter="0,0; .5, 1; 1, 1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 tmFilter="0,0; .5, 1; 1, 1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 tmFilter="0,0; .5, 1; 1, 1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 tmFilter="0,0; .5, 1; 1, 1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 tmFilter="0,0; .5, 1; 1, 1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50AB04-C012-4AF9-A0B9-2E00097BD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" y="207897"/>
            <a:ext cx="843156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 Khi trời vừa sáng, Giôn –xi, con người tàn nhẫn lại ra lệnh kéo mành lên.</a:t>
            </a:r>
            <a:br>
              <a:rPr lang="vi-VN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Chiếc lá thường xuân vẫn còn đó”.</a:t>
            </a:r>
            <a:br>
              <a:rPr lang="vi-VN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vi-V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919172"/>
            <a:ext cx="8420100" cy="339447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/>
              <a:t>	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“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thật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chị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Xiu thân yêu ơi”, Giôn – xi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nói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, “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Có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cái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gì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đấy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đã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làm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cho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chiếc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lá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cuối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cùng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vẫn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còn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đó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để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cho em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thấy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rằng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mình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đã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tệ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như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thế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nào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Muốn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chết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là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tội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.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Giờ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chị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có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thể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cho em xin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tí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cháo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và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chút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sữa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pha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ít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rượu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vang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đỏ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và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– khoan – đưa cho em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chiếc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gương tay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trước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đã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rồi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xếp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mấy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chiếc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gối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lại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quanh em,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để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em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ngồi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dậy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xem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chị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nấu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nướng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”.</a:t>
            </a:r>
          </a:p>
          <a:p>
            <a:pPr marL="0" indent="0">
              <a:buNone/>
            </a:pPr>
            <a:r>
              <a:rPr lang="vi-VN" sz="2400" dirty="0">
                <a:solidFill>
                  <a:srgbClr val="0070C0"/>
                </a:solidFill>
                <a:latin typeface="+mj-lt"/>
              </a:rPr>
              <a:t>	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tiếng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đồng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hồ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sau, cô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nói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: “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Chị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Xiu thân yêu ơi,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ngày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nào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đó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em hi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vọng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sẽ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được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vẽ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 vinh Na – </a:t>
            </a:r>
            <a:r>
              <a:rPr lang="vi-VN" sz="2400" dirty="0" err="1">
                <a:solidFill>
                  <a:srgbClr val="0070C0"/>
                </a:solidFill>
                <a:latin typeface="+mj-lt"/>
              </a:rPr>
              <a:t>plơ</a:t>
            </a:r>
            <a:r>
              <a:rPr lang="vi-VN" sz="2400" dirty="0">
                <a:solidFill>
                  <a:srgbClr val="0070C0"/>
                </a:solidFill>
                <a:latin typeface="+mj-lt"/>
              </a:rPr>
              <a:t>”.</a:t>
            </a:r>
            <a:endParaRPr lang="vi-VN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EE008-BCB2-4D0C-A9CC-76CF27EBA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3036364"/>
            <a:ext cx="762000" cy="19812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4FF7BA-3EC6-411A-A023-5956F19B710D}"/>
              </a:ext>
            </a:extLst>
          </p:cNvPr>
          <p:cNvCxnSpPr/>
          <p:nvPr/>
        </p:nvCxnSpPr>
        <p:spPr>
          <a:xfrm>
            <a:off x="1336533" y="1428750"/>
            <a:ext cx="312419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40E74FD-106C-4E65-B133-4CE8DF5C15A5}"/>
              </a:ext>
            </a:extLst>
          </p:cNvPr>
          <p:cNvCxnSpPr>
            <a:cxnSpLocks/>
          </p:cNvCxnSpPr>
          <p:nvPr/>
        </p:nvCxnSpPr>
        <p:spPr>
          <a:xfrm flipV="1">
            <a:off x="1840937" y="2140026"/>
            <a:ext cx="3771900" cy="148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FE767E-1747-4B1A-82C7-360B668EF7E3}"/>
              </a:ext>
            </a:extLst>
          </p:cNvPr>
          <p:cNvCxnSpPr>
            <a:cxnSpLocks/>
          </p:cNvCxnSpPr>
          <p:nvPr/>
        </p:nvCxnSpPr>
        <p:spPr>
          <a:xfrm>
            <a:off x="3648075" y="3257550"/>
            <a:ext cx="37433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1E19E1-29ED-49EB-BB60-970AB2CC0FE8}"/>
              </a:ext>
            </a:extLst>
          </p:cNvPr>
          <p:cNvCxnSpPr>
            <a:cxnSpLocks/>
          </p:cNvCxnSpPr>
          <p:nvPr/>
        </p:nvCxnSpPr>
        <p:spPr>
          <a:xfrm flipV="1">
            <a:off x="5867400" y="2175877"/>
            <a:ext cx="2286000" cy="760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B134DCD-4F18-4530-ADBD-74DDBB79CD86}"/>
              </a:ext>
            </a:extLst>
          </p:cNvPr>
          <p:cNvCxnSpPr>
            <a:cxnSpLocks/>
          </p:cNvCxnSpPr>
          <p:nvPr/>
        </p:nvCxnSpPr>
        <p:spPr>
          <a:xfrm>
            <a:off x="4724400" y="2515126"/>
            <a:ext cx="3352801" cy="259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4F888E-72B8-4F81-9F5D-4B05C9C563FC}"/>
              </a:ext>
            </a:extLst>
          </p:cNvPr>
          <p:cNvCxnSpPr>
            <a:cxnSpLocks/>
          </p:cNvCxnSpPr>
          <p:nvPr/>
        </p:nvCxnSpPr>
        <p:spPr>
          <a:xfrm>
            <a:off x="2377204" y="2515126"/>
            <a:ext cx="181801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DF3C46-FF74-4BE4-BD64-3836F20D43F5}"/>
              </a:ext>
            </a:extLst>
          </p:cNvPr>
          <p:cNvCxnSpPr>
            <a:cxnSpLocks/>
          </p:cNvCxnSpPr>
          <p:nvPr/>
        </p:nvCxnSpPr>
        <p:spPr>
          <a:xfrm>
            <a:off x="1948494" y="2876550"/>
            <a:ext cx="321945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FB4921-1813-4E92-B031-58AE5543621C}"/>
              </a:ext>
            </a:extLst>
          </p:cNvPr>
          <p:cNvCxnSpPr>
            <a:cxnSpLocks/>
          </p:cNvCxnSpPr>
          <p:nvPr/>
        </p:nvCxnSpPr>
        <p:spPr>
          <a:xfrm>
            <a:off x="1839588" y="4055118"/>
            <a:ext cx="463741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2836" y="4260895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b="1" i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 một đêm mưa gió dữ dội trời vừa hửng sáng, khi chiếc mành được kéo lên lần 2, Giôn - xi phát hiện điều gì? Phát hiện đó đã tác động như thế nào tới Giôn-xi?</a:t>
            </a:r>
            <a:endParaRPr lang="vi-VN" dirty="0">
              <a:solidFill>
                <a:srgbClr val="FF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290CA2-E17B-44CF-8A1C-D208FAE64CE4}"/>
              </a:ext>
            </a:extLst>
          </p:cNvPr>
          <p:cNvCxnSpPr>
            <a:cxnSpLocks/>
          </p:cNvCxnSpPr>
          <p:nvPr/>
        </p:nvCxnSpPr>
        <p:spPr>
          <a:xfrm>
            <a:off x="685800" y="819150"/>
            <a:ext cx="338280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91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0F9255-2746-4114-B597-17FE370D9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6550"/>
            <a:ext cx="9144000" cy="5143500"/>
          </a:xfrm>
          <a:prstGeom prst="rect">
            <a:avLst/>
          </a:prstGeom>
        </p:spPr>
      </p:pic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-11815" y="1359689"/>
            <a:ext cx="1381125" cy="18357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Diễn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biến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tâm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trạng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-xi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AutoShape 7"/>
          <p:cNvSpPr>
            <a:spLocks noChangeShapeType="1"/>
          </p:cNvSpPr>
          <p:nvPr/>
        </p:nvSpPr>
        <p:spPr bwMode="auto">
          <a:xfrm flipV="1">
            <a:off x="1066282" y="1123950"/>
            <a:ext cx="1956395" cy="23041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/>
          <p:cNvSpPr>
            <a:spLocks noChangeShapeType="1"/>
          </p:cNvSpPr>
          <p:nvPr/>
        </p:nvSpPr>
        <p:spPr bwMode="auto">
          <a:xfrm>
            <a:off x="1205564" y="3193408"/>
            <a:ext cx="1693841" cy="113094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022677" y="298541"/>
            <a:ext cx="4102194" cy="190643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mở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cặp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mắt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thẫn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thờ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“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Kéo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nó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lên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nhìn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[…]</a:t>
            </a:r>
            <a:r>
              <a:rPr kumimoji="0" lang="en-US" sz="16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thều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thào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lệnh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chiếc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cuối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cùng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rụng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sẽ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xi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nản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tuyệt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vọng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fr-FR" sz="16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thờ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ơ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cuộc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sống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đang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tắt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dần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mình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962907" y="3011965"/>
            <a:ext cx="4221733" cy="193220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nằm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nhìn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chiếc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hồi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lâu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 …]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thật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bé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muốn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tội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[...]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[. .. 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sữa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ít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rượu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vang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đỏ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gương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tay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[…] hi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vọng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vẽ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vịnh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Naplơ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  <a:tab pos="1689100" algn="l"/>
              </a:tabLst>
            </a:pPr>
            <a:r>
              <a:rPr lang="en-US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Giôn-xi vui vẻ,</a:t>
            </a:r>
            <a:r>
              <a:rPr kumimoji="0" lang="en-US" sz="16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lạc quan, tin yêu cuộc sống, </a:t>
            </a:r>
            <a:r>
              <a:rPr lang="en-US" sz="16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ước mơ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214438" y="283680"/>
            <a:ext cx="655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689100" algn="l"/>
                <a:tab pos="3676650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2876" y="57150"/>
            <a:ext cx="8696324" cy="40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1180052">
            <a:off x="1186224" y="838385"/>
            <a:ext cx="17243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 đợi cái chết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61D1F0-9996-4697-A093-A1BB499DD71F}"/>
              </a:ext>
            </a:extLst>
          </p:cNvPr>
          <p:cNvSpPr txBox="1"/>
          <p:nvPr/>
        </p:nvSpPr>
        <p:spPr>
          <a:xfrm rot="2085112">
            <a:off x="1207850" y="3440546"/>
            <a:ext cx="187696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 qua cái chết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66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 tmFilter="0,0; .5, 1; 1, 1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 tmFilter="0,0; .5, 1; 1, 1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 tmFilter="0,0; .5, 1; 1, 1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 tmFilter="0,0; .5, 1; 1, 1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 tmFilter="0,0; .5, 1; 1, 1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 tmFilter="0,0; .5, 1; 1, 1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 tmFilter="0,0; .5, 1; 1, 1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50" tmFilter="0,0; .5, 1; 1, 1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50" tmFilter="0,0; .5, 1; 1, 1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 tmFilter="0,0; .5, 1; 1, 1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6782B0-CF1B-4EF1-9ECB-CC27FAB7B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6550"/>
            <a:ext cx="9144000" cy="5143500"/>
          </a:xfrm>
          <a:prstGeom prst="rect">
            <a:avLst/>
          </a:prstGeom>
        </p:spPr>
      </p:pic>
      <p:pic>
        <p:nvPicPr>
          <p:cNvPr id="4098" name="Picture 2" descr="Bình giảng truyện Chiếc lá cuối cùng của O Hen-ri - Bài văn chọn lọc 8 |  Hoc360.net">
            <a:extLst>
              <a:ext uri="{FF2B5EF4-FFF2-40B4-BE49-F238E27FC236}">
                <a16:creationId xmlns:a16="http://schemas.microsoft.com/office/drawing/2014/main" id="{48C41DF5-AA84-4FC9-9EB5-4300E37CD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96" y="555634"/>
            <a:ext cx="4803900" cy="399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7826C2-19A6-421A-B759-A6AB051D361B}"/>
              </a:ext>
            </a:extLst>
          </p:cNvPr>
          <p:cNvSpPr txBox="1"/>
          <p:nvPr/>
        </p:nvSpPr>
        <p:spPr>
          <a:xfrm>
            <a:off x="16894" y="16550"/>
            <a:ext cx="441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nhóm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: 3 </a:t>
            </a:r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phút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  <a:p>
            <a:r>
              <a:rPr lang="vi-VN" sz="2400" dirty="0">
                <a:solidFill>
                  <a:srgbClr val="00B050"/>
                </a:solidFill>
                <a:latin typeface="+mj-lt"/>
              </a:rPr>
              <a:t>Theo em Giôn-xi đã cảm n</a:t>
            </a:r>
            <a:r>
              <a:rPr lang="en-US" sz="2400">
                <a:solidFill>
                  <a:srgbClr val="00B050"/>
                </a:solidFill>
                <a:latin typeface="+mj-lt"/>
              </a:rPr>
              <a:t>hận</a:t>
            </a:r>
            <a:r>
              <a:rPr lang="vi-VN" sz="240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được gì từ chiếc lá thường xuân cuối cùng vẫn còn đó?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Thử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hình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dung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diễn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biến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tâm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trạng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của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Giôn-xi khi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thấy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chiếc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lá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dũng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cảm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, đơn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độc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bám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vào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cành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?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D6A32E-1DE6-46F3-BBE8-342577E996A3}"/>
              </a:ext>
            </a:extLst>
          </p:cNvPr>
          <p:cNvSpPr txBox="1"/>
          <p:nvPr/>
        </p:nvSpPr>
        <p:spPr>
          <a:xfrm>
            <a:off x="0" y="863590"/>
            <a:ext cx="43602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u="sng" dirty="0">
                <a:solidFill>
                  <a:srgbClr val="FF0000"/>
                </a:solidFill>
                <a:latin typeface="+mj-lt"/>
              </a:rPr>
              <a:t>Kinh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</a:rPr>
              <a:t>ngạc</a:t>
            </a:r>
            <a:r>
              <a:rPr lang="vi-VN" sz="2400" u="sng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về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chiếc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lá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mỏng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manh,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nhỏ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nhoi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lại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chứa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đựng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một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sức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sống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manh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liệt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,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bền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bỉ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Khâm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phục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sự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kiên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cường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dũng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cảm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của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nó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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Hổ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thẹn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về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sự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yếu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đuối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của</a:t>
            </a:r>
            <a:r>
              <a:rPr lang="vi-VN" sz="2400" dirty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 minh 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Cảm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thấy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mình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cũng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có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thể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như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chiếc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lá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vượt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lên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chiến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thắng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hoàn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cảnh</a:t>
            </a:r>
            <a:r>
              <a:rPr lang="vi-VN" sz="2400" u="sng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sz="2400" u="sng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105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250" tmFilter="0,0; .5, 0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50" tmFilter="0,0; .5, 0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63F75F-8633-4E0F-A57D-BF5920438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F3D16F-05F8-4A1C-9603-A47DCAD94E14}"/>
              </a:ext>
            </a:extLst>
          </p:cNvPr>
          <p:cNvSpPr txBox="1"/>
          <p:nvPr/>
        </p:nvSpPr>
        <p:spPr>
          <a:xfrm>
            <a:off x="135204" y="1733550"/>
            <a:ext cx="88735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u="sng" dirty="0">
                <a:solidFill>
                  <a:srgbClr val="00B050"/>
                </a:solidFill>
                <a:latin typeface="+mj-lt"/>
              </a:rPr>
              <a:t>Giôn-xi :</a:t>
            </a:r>
          </a:p>
          <a:p>
            <a:r>
              <a:rPr lang="vi-VN" sz="2400" dirty="0">
                <a:latin typeface="+mj-lt"/>
              </a:rPr>
              <a:t>	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-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từ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chỗ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chỉ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đợi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chết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, mong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chết</a:t>
            </a:r>
            <a:r>
              <a:rPr lang="vi-VN" sz="2400" dirty="0">
                <a:solidFill>
                  <a:srgbClr val="00B050"/>
                </a:solidFill>
                <a:sym typeface="Wingdings" panose="05000000000000000000" pitchFamily="2" charset="2"/>
              </a:rPr>
              <a:t> 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thấy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“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muốn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chết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là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1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tội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”,</a:t>
            </a:r>
          </a:p>
          <a:p>
            <a:r>
              <a:rPr lang="vi-VN" sz="2400" dirty="0">
                <a:solidFill>
                  <a:srgbClr val="00B050"/>
                </a:solidFill>
                <a:latin typeface="+mj-lt"/>
              </a:rPr>
              <a:t>	-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từ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chỗ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không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muốn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ăn </a:t>
            </a:r>
            <a:r>
              <a:rPr lang="vi-VN" sz="2400" dirty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“xin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tí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cháo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”</a:t>
            </a:r>
          </a:p>
          <a:p>
            <a:r>
              <a:rPr lang="vi-VN" sz="2400" dirty="0">
                <a:solidFill>
                  <a:srgbClr val="00B050"/>
                </a:solidFill>
                <a:latin typeface="+mj-lt"/>
              </a:rPr>
              <a:t>	-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từ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chỗ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chăm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chăm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nhìn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cây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thường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xuân</a:t>
            </a:r>
            <a:r>
              <a:rPr lang="vi-VN" sz="2400" dirty="0">
                <a:solidFill>
                  <a:srgbClr val="00B050"/>
                </a:solidFill>
                <a:sym typeface="Wingdings" panose="05000000000000000000" pitchFamily="2" charset="2"/>
              </a:rPr>
              <a:t> 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muốn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ngắm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mình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	trong gương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và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xem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chị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nấu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ăn</a:t>
            </a:r>
          </a:p>
          <a:p>
            <a:r>
              <a:rPr lang="vi-VN" sz="2400" dirty="0">
                <a:solidFill>
                  <a:srgbClr val="00B050"/>
                </a:solidFill>
                <a:latin typeface="+mj-lt"/>
              </a:rPr>
              <a:t>	-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từ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chỗ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buông xuôi</a:t>
            </a:r>
            <a:r>
              <a:rPr lang="vi-VN" sz="2400" dirty="0">
                <a:solidFill>
                  <a:srgbClr val="00B050"/>
                </a:solidFill>
                <a:sym typeface="Wingdings" panose="05000000000000000000" pitchFamily="2" charset="2"/>
              </a:rPr>
              <a:t>  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hi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vọng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1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ngày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nào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đó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vẽ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vịnh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Na-</a:t>
            </a:r>
            <a:r>
              <a:rPr lang="vi-VN" sz="2400" dirty="0" err="1">
                <a:solidFill>
                  <a:srgbClr val="00B050"/>
                </a:solidFill>
                <a:latin typeface="+mj-lt"/>
              </a:rPr>
              <a:t>Plo</a:t>
            </a:r>
            <a:endParaRPr lang="vi-VN" sz="2400" dirty="0">
              <a:solidFill>
                <a:srgbClr val="00B050"/>
              </a:solidFill>
              <a:latin typeface="+mj-lt"/>
            </a:endParaRPr>
          </a:p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=&gt; Nhu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cầu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sống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, tinh yêu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bạn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bè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, yêu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nghệ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thuật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hội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họa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đã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trở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lại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với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Giôn-xi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F91586-400E-4206-B539-036685E04303}"/>
              </a:ext>
            </a:extLst>
          </p:cNvPr>
          <p:cNvSpPr txBox="1"/>
          <p:nvPr/>
        </p:nvSpPr>
        <p:spPr>
          <a:xfrm>
            <a:off x="135204" y="1271885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  <a:latin typeface="+mj-lt"/>
              </a:rPr>
              <a:t>*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Sự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biến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đổi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trong tâm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trạng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vi-VN" sz="2400" dirty="0">
                <a:solidFill>
                  <a:srgbClr val="FF0000"/>
                </a:solidFill>
                <a:latin typeface="+mj-lt"/>
              </a:rPr>
              <a:t> Giôn-xi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733726"/>
      </p:ext>
    </p:extLst>
  </p:cSld>
  <p:clrMapOvr>
    <a:masterClrMapping/>
  </p:clrMapOvr>
  <p:transition spd="med">
    <p:zoom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8C084-C215-47FA-BF32-BDF5CB404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95400" y="2094696"/>
            <a:ext cx="708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 nhân nào quyết định sự hồi sinh tâm trạng của Giôn-xi?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72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ùm ảnh: Mưa lũ cô lập miền Trung, người dân di tản gia súc tránh lũ">
            <a:extLst>
              <a:ext uri="{FF2B5EF4-FFF2-40B4-BE49-F238E27FC236}">
                <a16:creationId xmlns:a16="http://schemas.microsoft.com/office/drawing/2014/main" id="{9CCF6CD0-9BDC-4CF1-87E9-5E064A02C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35" y="285750"/>
            <a:ext cx="3600930" cy="21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ình ảnh lũ lụt miền Trung ngập tràn báo chí nước ngoài - Báo Người lao động">
            <a:extLst>
              <a:ext uri="{FF2B5EF4-FFF2-40B4-BE49-F238E27FC236}">
                <a16:creationId xmlns:a16="http://schemas.microsoft.com/office/drawing/2014/main" id="{49BF03D8-FC67-438A-8D7F-08E2A8271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250" y="359982"/>
            <a:ext cx="3899144" cy="221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ùm ảnh: Mưa lũ cô lập miền Trung, người dân di tản gia súc tránh lũ">
            <a:extLst>
              <a:ext uri="{FF2B5EF4-FFF2-40B4-BE49-F238E27FC236}">
                <a16:creationId xmlns:a16="http://schemas.microsoft.com/office/drawing/2014/main" id="{06F5EF4C-48B4-4069-B497-4679B7517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35" y="2685697"/>
            <a:ext cx="3600930" cy="21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in Lũ Lụt Mới Nhất : Hội An ngập trong cơn lũ lịch sử - YouTube">
            <a:extLst>
              <a:ext uri="{FF2B5EF4-FFF2-40B4-BE49-F238E27FC236}">
                <a16:creationId xmlns:a16="http://schemas.microsoft.com/office/drawing/2014/main" id="{5B45C6F9-CA49-4E75-BB18-762AB3EB0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927" y="2711500"/>
            <a:ext cx="3899145" cy="207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250208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0F9255-2746-4114-B597-17FE370D9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6550"/>
            <a:ext cx="9144000" cy="5143500"/>
          </a:xfrm>
          <a:prstGeom prst="rect">
            <a:avLst/>
          </a:prstGeom>
        </p:spPr>
      </p:pic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-11815" y="1359689"/>
            <a:ext cx="1381125" cy="18357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Diễn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biến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tâm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trạng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-xi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AutoShape 7"/>
          <p:cNvSpPr>
            <a:spLocks noChangeShapeType="1"/>
          </p:cNvSpPr>
          <p:nvPr/>
        </p:nvSpPr>
        <p:spPr bwMode="auto">
          <a:xfrm flipV="1">
            <a:off x="1066282" y="252554"/>
            <a:ext cx="1962687" cy="11018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2" name="AutoShape 6"/>
          <p:cNvSpPr>
            <a:spLocks noChangeShapeType="1"/>
          </p:cNvSpPr>
          <p:nvPr/>
        </p:nvSpPr>
        <p:spPr bwMode="auto">
          <a:xfrm>
            <a:off x="1205565" y="3193408"/>
            <a:ext cx="1641316" cy="144580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022168" y="-16550"/>
            <a:ext cx="4102194" cy="190643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en-US" sz="16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mở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cặp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mắt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thẫn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thờ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“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Kéo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nó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lên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nhìn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[…]</a:t>
            </a:r>
            <a:r>
              <a:rPr kumimoji="0" lang="en-US" sz="16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thều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thào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lệnh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chiếc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cuối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cùng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rụng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sẽ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360363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xi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nản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tuyệt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vọng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fr-FR" sz="16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thờ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ơ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cuộc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sống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đang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tắt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dần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fr-FR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mình</a:t>
            </a:r>
            <a:r>
              <a:rPr kumimoji="0" lang="fr-FR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846882" y="3326306"/>
            <a:ext cx="4277480" cy="185952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nằm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nhìn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chiếc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hồi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lâu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 …]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thật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bé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[…]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muốn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chết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tội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[...]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xin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[. .. 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cháo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sữa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pha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ít</a:t>
            </a:r>
            <a:endParaRPr lang="en-US" sz="1600" i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rượu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vang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đỏ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gương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tay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  <a:tab pos="1689100" algn="l"/>
              </a:tabLst>
            </a:pP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[…] hi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vọng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…]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vẽ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vịnh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Naplơ</a:t>
            </a:r>
            <a:r>
              <a:rPr kumimoji="0" 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  <a:tab pos="1689100" algn="l"/>
              </a:tabLst>
            </a:pPr>
            <a:r>
              <a:rPr lang="en-US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Giôn-xi vui vẻ,</a:t>
            </a:r>
            <a:r>
              <a:rPr kumimoji="0" lang="en-US" sz="16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lạc quan, tin yêu cuộc sống, </a:t>
            </a:r>
            <a:r>
              <a:rPr lang="en-US" sz="1600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ước mơ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AutoShape 3"/>
          <p:cNvSpPr>
            <a:spLocks noChangeShapeType="1"/>
          </p:cNvSpPr>
          <p:nvPr/>
        </p:nvSpPr>
        <p:spPr bwMode="auto">
          <a:xfrm>
            <a:off x="7085989" y="1271445"/>
            <a:ext cx="425420" cy="829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7511408" y="992791"/>
            <a:ext cx="1676400" cy="298791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 nghị lực, tình yêu thương, niềm tin chiến thắng bệnh tật, vượt qua khó khăn.</a:t>
            </a:r>
            <a:endParaRPr kumimoji="0" lang="en-US" b="1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214438" y="283680"/>
            <a:ext cx="655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689100" algn="l"/>
                <a:tab pos="3676650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2876" y="57150"/>
            <a:ext cx="8696324" cy="40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2"/>
          <p:cNvSpPr>
            <a:spLocks noChangeShapeType="1"/>
          </p:cNvSpPr>
          <p:nvPr/>
        </p:nvSpPr>
        <p:spPr bwMode="auto">
          <a:xfrm flipV="1">
            <a:off x="7109531" y="3627577"/>
            <a:ext cx="425420" cy="18673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 rot="19767252">
            <a:off x="1068731" y="540752"/>
            <a:ext cx="17243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 đợi cái chết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61D1F0-9996-4697-A093-A1BB499DD71F}"/>
              </a:ext>
            </a:extLst>
          </p:cNvPr>
          <p:cNvSpPr txBox="1"/>
          <p:nvPr/>
        </p:nvSpPr>
        <p:spPr>
          <a:xfrm rot="2498671">
            <a:off x="1136903" y="3588924"/>
            <a:ext cx="187696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 qua cái chết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54C201-4597-4A44-A06F-5823E7A12FCD}"/>
              </a:ext>
            </a:extLst>
          </p:cNvPr>
          <p:cNvCxnSpPr>
            <a:cxnSpLocks/>
          </p:cNvCxnSpPr>
          <p:nvPr/>
        </p:nvCxnSpPr>
        <p:spPr>
          <a:xfrm>
            <a:off x="2468827" y="510931"/>
            <a:ext cx="17540" cy="352267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9E64B65-0F74-4F34-9DA9-6009591D402D}"/>
              </a:ext>
            </a:extLst>
          </p:cNvPr>
          <p:cNvSpPr txBox="1"/>
          <p:nvPr/>
        </p:nvSpPr>
        <p:spPr>
          <a:xfrm rot="16200000">
            <a:off x="952918" y="2120621"/>
            <a:ext cx="25847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vi-V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C199C4-AC8A-42E6-BCB6-102DCB83633B}"/>
              </a:ext>
            </a:extLst>
          </p:cNvPr>
          <p:cNvSpPr txBox="1"/>
          <p:nvPr/>
        </p:nvSpPr>
        <p:spPr>
          <a:xfrm rot="5400000">
            <a:off x="1588529" y="2164192"/>
            <a:ext cx="224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ABE732-2927-45A7-B040-0D52BD1C3B9F}"/>
              </a:ext>
            </a:extLst>
          </p:cNvPr>
          <p:cNvCxnSpPr>
            <a:cxnSpLocks/>
          </p:cNvCxnSpPr>
          <p:nvPr/>
        </p:nvCxnSpPr>
        <p:spPr>
          <a:xfrm flipV="1">
            <a:off x="2872244" y="2572461"/>
            <a:ext cx="4662707" cy="23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14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 tmFilter="0,0; .5, 1; 1, 1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 tmFilter="0,0; .5, 1; 1, 1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 tmFilter="0,0; .5, 1; 1, 1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 tmFilter="0,0; .5, 1; 1, 1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 tmFilter="0,0; .5, 1; 1, 1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 tmFilter="0,0; .5, 1; 1, 1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 tmFilter="0,0; .5, 1; 1, 1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50" tmFilter="0,0; .5, 1; 1, 1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50" tmFilter="0,0; .5, 1; 1, 1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 tmFilter="0,0; .5, 1; 1, 1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5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8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9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2" grpId="0" animBg="1"/>
      <p:bldP spid="4099" grpId="0" animBg="1"/>
      <p:bldP spid="15" grpId="0" animBg="1"/>
      <p:bldP spid="3" grpId="0"/>
      <p:bldP spid="2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013" y="503027"/>
            <a:ext cx="4086411" cy="2724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1505">
            <a:off x="682450" y="1504798"/>
            <a:ext cx="3272532" cy="21307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3900993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013" y="503027"/>
            <a:ext cx="4086411" cy="2724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1505">
            <a:off x="682450" y="1504798"/>
            <a:ext cx="3272532" cy="21307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3900993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962917-DCE1-4A6A-A50B-4065D68C6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6550"/>
            <a:ext cx="9144000" cy="51435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971550"/>
            <a:ext cx="8229600" cy="33944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  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4: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83493"/>
            <a:ext cx="4495800" cy="857250"/>
          </a:xfrm>
        </p:spPr>
        <p:txBody>
          <a:bodyPr/>
          <a:lstStyle/>
          <a:p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3413" y="1073428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 lời kể của 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Xiu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em hãy kể lại việc cụ Bơ-men đã vẽ chiếc lá cuối cùng trong đêm mưa tuyết dữ dội ấy và phản ứng của Giôn - xi (có kết hợp yếu tố tả và biểu cảm)</a:t>
            </a:r>
            <a:endParaRPr lang="vi-V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33600" y="2119121"/>
            <a:ext cx="64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tượng và viết tiếp phần kết thúc của câu chuyện</a:t>
            </a:r>
            <a:endParaRPr lang="vi-VN" i="1" dirty="0"/>
          </a:p>
        </p:txBody>
      </p:sp>
      <p:sp>
        <p:nvSpPr>
          <p:cNvPr id="12" name="Rectangle 11"/>
          <p:cNvSpPr/>
          <p:nvPr/>
        </p:nvSpPr>
        <p:spPr>
          <a:xfrm>
            <a:off x="2135059" y="3150238"/>
            <a:ext cx="1887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en-US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chơi</a:t>
            </a:r>
            <a:endParaRPr lang="vi-V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706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 tmFilter="0,0; .5, 1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 tmFilter="0,0; .5, 1; 1, 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2B0BFD-6D61-4E7D-9E25-0529789CD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2819400" y="133350"/>
            <a:ext cx="3581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kết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thúc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762000" y="1123950"/>
            <a:ext cx="7924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CHÂN THÀNH CẢM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ƠN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THẦY CÔ </a:t>
            </a:r>
          </a:p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             VÀ CÁC EM HỌC SINH</a:t>
            </a:r>
          </a:p>
        </p:txBody>
      </p:sp>
      <p:pic>
        <p:nvPicPr>
          <p:cNvPr id="27653" name="LucLacVang-ThuyVan-2424077">
            <a:hlinkClick r:id="" action="ppaction://media"/>
          </p:cNvPr>
          <p:cNvPicPr>
            <a:picLocks noGrp="1" noChangeAspect="1" noChangeArrowheads="1"/>
          </p:cNvPicPr>
          <p:nvPr>
            <p:ph type="media" sz="half" idx="4294967295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75340.1632"/>
                </p14:media>
              </p:ext>
            </p:extLst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305800" y="4324350"/>
            <a:ext cx="609600" cy="6096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5ED7D2-39AE-4984-8616-358DEC286F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744278"/>
            <a:ext cx="1686864" cy="339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6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1228" fill="hold"/>
                                        <p:tgtEl>
                                          <p:spTgt spid="276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ọc sinh ủng hộ đồng bào Miền Trung bị lũ lụt | Tiểu Học Kim Đồng">
            <a:extLst>
              <a:ext uri="{FF2B5EF4-FFF2-40B4-BE49-F238E27FC236}">
                <a16:creationId xmlns:a16="http://schemas.microsoft.com/office/drawing/2014/main" id="{56B260C6-2C70-455C-BCF0-5512B7C3C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5750"/>
            <a:ext cx="3155720" cy="236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ông đoàn ngành GD&amp;ĐT Thành phố hỗ trợ 22 CB,GV hoàn cảnh khó khăn - Liên  Đoàn Lao Động tỉnh Cao Bằng">
            <a:extLst>
              <a:ext uri="{FF2B5EF4-FFF2-40B4-BE49-F238E27FC236}">
                <a16:creationId xmlns:a16="http://schemas.microsoft.com/office/drawing/2014/main" id="{457C7DC0-57FB-4F53-80C7-5E7F4DA98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5750"/>
            <a:ext cx="3352800" cy="23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ũ lụt miền Trung: Những hình ảnh gây xúc động tận tâm can">
            <a:extLst>
              <a:ext uri="{FF2B5EF4-FFF2-40B4-BE49-F238E27FC236}">
                <a16:creationId xmlns:a16="http://schemas.microsoft.com/office/drawing/2014/main" id="{94C6075C-26A6-480F-8779-45B240A86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2876550"/>
            <a:ext cx="3113501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ao' làng giải trí Việt chung tay giúp đỡ đồng bào miền Trung">
            <a:extLst>
              <a:ext uri="{FF2B5EF4-FFF2-40B4-BE49-F238E27FC236}">
                <a16:creationId xmlns:a16="http://schemas.microsoft.com/office/drawing/2014/main" id="{B89049A7-2650-4318-A807-68FA2772E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77074"/>
            <a:ext cx="3276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113921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iến máu tình nguyện - phong trào lớn của toàn xã hội">
            <a:extLst>
              <a:ext uri="{FF2B5EF4-FFF2-40B4-BE49-F238E27FC236}">
                <a16:creationId xmlns:a16="http://schemas.microsoft.com/office/drawing/2014/main" id="{3C65DD84-B07B-4EEE-A7C1-C36445F6D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26" y="2724149"/>
            <a:ext cx="3672673" cy="222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D85334-9B85-4CDF-B4BF-81726EC7C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7" y="60693"/>
            <a:ext cx="3606009" cy="2511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86439F-43D9-4C77-AFDE-239D692A7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70725"/>
            <a:ext cx="3606009" cy="2301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C81B77-FD36-4C7C-98AA-BD4781498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75" y="2813713"/>
            <a:ext cx="3606009" cy="216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68353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200150"/>
            <a:ext cx="8458200" cy="1616869"/>
          </a:xfrm>
        </p:spPr>
        <p:txBody>
          <a:bodyPr>
            <a:no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29-30: 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CHIẾC LÁ CUỐI CÙNG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2857500"/>
            <a:ext cx="6400800" cy="1314450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O. Hen-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7841756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2857F4F-298F-4DC9-BE3D-98628B341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9A9E2D4-D858-4021-A5B0-2ACB85B33CB9}"/>
              </a:ext>
            </a:extLst>
          </p:cNvPr>
          <p:cNvSpPr txBox="1">
            <a:spLocks/>
          </p:cNvSpPr>
          <p:nvPr/>
        </p:nvSpPr>
        <p:spPr>
          <a:xfrm>
            <a:off x="359360" y="1123950"/>
            <a:ext cx="8229600" cy="33944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Giôn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xi</a:t>
            </a:r>
            <a:endParaRPr lang="vi-VN" sz="2400" i="1" dirty="0"/>
          </a:p>
          <a:p>
            <a:pPr>
              <a:buFont typeface="Wingdings" panose="05000000000000000000" pitchFamily="2" charset="2"/>
              <a:buChar char="q"/>
            </a:pP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08CB82A-5470-4752-89DA-295D1EDB2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136" y="909032"/>
            <a:ext cx="6477000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0" lang="vi-VN" altLang="vi-VN" sz="2400" b="1" i="1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thiệu về tác giả O.Hen-ri và “ Chiếc lá cuối cùng”</a:t>
            </a:r>
            <a:r>
              <a:rPr kumimoji="0" lang="vi-VN" altLang="vi-V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vi-VN" altLang="vi-VN" sz="2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947238-38E3-46E7-93CA-B3114566FA92}"/>
              </a:ext>
            </a:extLst>
          </p:cNvPr>
          <p:cNvSpPr/>
          <p:nvPr/>
        </p:nvSpPr>
        <p:spPr>
          <a:xfrm>
            <a:off x="1981200" y="3002480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vi-VN" sz="2400" i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56D9DF5-717E-4BCD-B486-7B6F431DBA8B}"/>
              </a:ext>
            </a:extLst>
          </p:cNvPr>
          <p:cNvSpPr txBox="1">
            <a:spLocks/>
          </p:cNvSpPr>
          <p:nvPr/>
        </p:nvSpPr>
        <p:spPr>
          <a:xfrm>
            <a:off x="282990" y="38116"/>
            <a:ext cx="550821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418223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 tmFilter="0,0; .5, 1; 1, 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 tmFilter="0,0; .5, 1; 1, 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1"/>
          <p:cNvSpPr>
            <a:spLocks noGrp="1" noChangeArrowheads="1"/>
          </p:cNvSpPr>
          <p:nvPr>
            <p:ph/>
          </p:nvPr>
        </p:nvSpPr>
        <p:spPr>
          <a:xfrm>
            <a:off x="0" y="171450"/>
            <a:ext cx="4648200" cy="4972050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 I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 algn="just"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1/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altLang="en-US" sz="2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O Hen-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( 1862 – 1910 ),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tràn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phẩm: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Trích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cuối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truyện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“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Chiếc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lá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cuối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Times New Roman" pitchFamily="18" charset="0"/>
              </a:rPr>
              <a:t>cùng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</a:rPr>
              <a:t>”.</a:t>
            </a:r>
            <a:endParaRPr lang="en-US" sz="2800" dirty="0">
              <a:solidFill>
                <a:srgbClr val="FF0066"/>
              </a:solidFill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n-US" alt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0"/>
            <a:ext cx="44958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63014C-D04E-4AC5-BD05-3C5749532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848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519E9F-6DAA-444B-968B-626579476CF5}"/>
              </a:ext>
            </a:extLst>
          </p:cNvPr>
          <p:cNvSpPr txBox="1"/>
          <p:nvPr/>
        </p:nvSpPr>
        <p:spPr>
          <a:xfrm>
            <a:off x="152400" y="57150"/>
            <a:ext cx="495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a: </a:t>
            </a:r>
            <a:r>
              <a:rPr 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u="sng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E387B2-F9E4-459D-808B-345BD611A69F}"/>
              </a:ext>
            </a:extLst>
          </p:cNvPr>
          <p:cNvSpPr txBox="1"/>
          <p:nvPr/>
        </p:nvSpPr>
        <p:spPr>
          <a:xfrm>
            <a:off x="304800" y="97155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+mj-lt"/>
              </a:rPr>
              <a:t>b: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Thể loại: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A2D49-BDB9-4505-8EF9-38687982DA13}"/>
              </a:ext>
            </a:extLst>
          </p:cNvPr>
          <p:cNvSpPr txBox="1"/>
          <p:nvPr/>
        </p:nvSpPr>
        <p:spPr>
          <a:xfrm>
            <a:off x="1752600" y="97155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Truyện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ngắn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FD78BA-3E87-48FF-8596-ED918561C3E8}"/>
              </a:ext>
            </a:extLst>
          </p:cNvPr>
          <p:cNvSpPr txBox="1"/>
          <p:nvPr/>
        </p:nvSpPr>
        <p:spPr>
          <a:xfrm>
            <a:off x="342900" y="135255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+mj-lt"/>
              </a:rPr>
              <a:t>c: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PTBĐ: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BFB589-10C1-4D2E-B9BC-0157A1AA0B05}"/>
              </a:ext>
            </a:extLst>
          </p:cNvPr>
          <p:cNvSpPr txBox="1"/>
          <p:nvPr/>
        </p:nvSpPr>
        <p:spPr>
          <a:xfrm>
            <a:off x="1752600" y="1352550"/>
            <a:ext cx="476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Tự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sự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miêu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tả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biểu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</a:rPr>
              <a:t>cảm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7AB70C-AA44-4AE4-A83F-D83EAEF0E8EA}"/>
              </a:ext>
            </a:extLst>
          </p:cNvPr>
          <p:cNvSpPr txBox="1"/>
          <p:nvPr/>
        </p:nvSpPr>
        <p:spPr>
          <a:xfrm>
            <a:off x="342900" y="196215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+mj-lt"/>
              </a:rPr>
              <a:t>d:</a:t>
            </a:r>
            <a:r>
              <a:rPr lang="vi-VN" sz="2400" dirty="0">
                <a:solidFill>
                  <a:srgbClr val="00B050"/>
                </a:solidFill>
                <a:latin typeface="+mj-lt"/>
              </a:rPr>
              <a:t> Bố cục:</a:t>
            </a:r>
            <a:endParaRPr lang="en-US" sz="2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85CCFC-1DD0-4422-996E-8B2C80680979}"/>
              </a:ext>
            </a:extLst>
          </p:cNvPr>
          <p:cNvSpPr/>
          <p:nvPr/>
        </p:nvSpPr>
        <p:spPr>
          <a:xfrm>
            <a:off x="457200" y="2419350"/>
            <a:ext cx="1447800" cy="7620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Phần</a:t>
            </a:r>
            <a:r>
              <a:rPr lang="en-US" sz="2800" b="1" dirty="0">
                <a:latin typeface="Times New Roman" pitchFamily="18" charset="0"/>
              </a:rPr>
              <a:t> 1: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307A8D-FDAF-43AF-8CF9-89A863B49FAA}"/>
              </a:ext>
            </a:extLst>
          </p:cNvPr>
          <p:cNvSpPr/>
          <p:nvPr/>
        </p:nvSpPr>
        <p:spPr>
          <a:xfrm>
            <a:off x="429552" y="3333750"/>
            <a:ext cx="1447800" cy="6858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Phần</a:t>
            </a:r>
            <a:r>
              <a:rPr lang="en-US" sz="2800" b="1" dirty="0">
                <a:latin typeface="Times New Roman" pitchFamily="18" charset="0"/>
              </a:rPr>
              <a:t> 2:</a:t>
            </a:r>
            <a:endParaRPr lang="en-US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431646-4DEB-4D8C-B673-1E7264C819BC}"/>
              </a:ext>
            </a:extLst>
          </p:cNvPr>
          <p:cNvSpPr/>
          <p:nvPr/>
        </p:nvSpPr>
        <p:spPr>
          <a:xfrm>
            <a:off x="415054" y="4248151"/>
            <a:ext cx="1447800" cy="6858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Phần</a:t>
            </a:r>
            <a:r>
              <a:rPr lang="en-US" sz="2800" b="1" dirty="0">
                <a:latin typeface="Times New Roman" pitchFamily="18" charset="0"/>
              </a:rPr>
              <a:t> 3:</a:t>
            </a:r>
            <a:endParaRPr lang="en-US" sz="2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0258114-0F7E-4BD6-A267-68317B8BDE00}"/>
              </a:ext>
            </a:extLst>
          </p:cNvPr>
          <p:cNvSpPr/>
          <p:nvPr/>
        </p:nvSpPr>
        <p:spPr>
          <a:xfrm>
            <a:off x="2542248" y="2419350"/>
            <a:ext cx="2906052" cy="7620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….</a:t>
            </a:r>
            <a:r>
              <a:rPr lang="en-US" altLang="en-US" sz="24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C6BD7B-4EE7-474D-B4C3-4DDD6425B75E}"/>
              </a:ext>
            </a:extLst>
          </p:cNvPr>
          <p:cNvSpPr/>
          <p:nvPr/>
        </p:nvSpPr>
        <p:spPr>
          <a:xfrm>
            <a:off x="2542248" y="3333750"/>
            <a:ext cx="2906052" cy="6858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theo</a:t>
            </a:r>
            <a:r>
              <a:rPr lang="en-US" sz="2400" b="1" dirty="0">
                <a:latin typeface="Times New Roman" pitchFamily="18" charset="0"/>
              </a:rPr>
              <a:t> -&gt;</a:t>
            </a:r>
            <a:r>
              <a:rPr lang="en-US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.”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”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26FDB9-FB71-4F8A-B655-FD6C69400416}"/>
              </a:ext>
            </a:extLst>
          </p:cNvPr>
          <p:cNvSpPr/>
          <p:nvPr/>
        </p:nvSpPr>
        <p:spPr>
          <a:xfrm>
            <a:off x="2514600" y="4248150"/>
            <a:ext cx="2971800" cy="6858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</a:rPr>
              <a:t>.</a:t>
            </a:r>
            <a:endParaRPr lang="en-US" sz="2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AD954E-9BFA-432F-A231-165172BFC1AB}"/>
              </a:ext>
            </a:extLst>
          </p:cNvPr>
          <p:cNvSpPr/>
          <p:nvPr/>
        </p:nvSpPr>
        <p:spPr>
          <a:xfrm>
            <a:off x="6134100" y="2419350"/>
            <a:ext cx="2743200" cy="7620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Giôn</a:t>
            </a:r>
            <a:r>
              <a:rPr lang="en-US" sz="2800" b="1" dirty="0">
                <a:latin typeface="Times New Roman" pitchFamily="18" charset="0"/>
              </a:rPr>
              <a:t> – xi </a:t>
            </a:r>
            <a:r>
              <a:rPr lang="en-US" sz="2800" b="1" dirty="0" err="1">
                <a:latin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diện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cái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chết</a:t>
            </a:r>
            <a:r>
              <a:rPr lang="en-US" sz="2800" b="1" dirty="0">
                <a:latin typeface="Times New Roman" pitchFamily="18" charset="0"/>
              </a:rPr>
              <a:t>.</a:t>
            </a:r>
            <a:endParaRPr lang="en-US" sz="2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FD966C-4B44-4DEA-BB94-8FD94ED2908D}"/>
              </a:ext>
            </a:extLst>
          </p:cNvPr>
          <p:cNvSpPr/>
          <p:nvPr/>
        </p:nvSpPr>
        <p:spPr>
          <a:xfrm>
            <a:off x="6134100" y="3333750"/>
            <a:ext cx="2743200" cy="762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Giôn</a:t>
            </a:r>
            <a:r>
              <a:rPr lang="en-US" sz="2800" b="1" dirty="0">
                <a:latin typeface="Times New Roman" pitchFamily="18" charset="0"/>
              </a:rPr>
              <a:t> - xi </a:t>
            </a:r>
            <a:r>
              <a:rPr lang="en-US" sz="2800" b="1" dirty="0" err="1">
                <a:latin typeface="Times New Roman" pitchFamily="18" charset="0"/>
              </a:rPr>
              <a:t>vượt</a:t>
            </a:r>
            <a:r>
              <a:rPr lang="en-US" sz="2800" b="1" dirty="0">
                <a:latin typeface="Times New Roman" pitchFamily="18" charset="0"/>
              </a:rPr>
              <a:t> qua </a:t>
            </a:r>
            <a:r>
              <a:rPr lang="en-US" sz="2800" b="1" dirty="0" err="1">
                <a:latin typeface="Times New Roman" pitchFamily="18" charset="0"/>
              </a:rPr>
              <a:t>cái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chết</a:t>
            </a:r>
            <a:r>
              <a:rPr lang="en-US" sz="2800" b="1" dirty="0">
                <a:latin typeface="Times New Roman" pitchFamily="18" charset="0"/>
              </a:rPr>
              <a:t>.</a:t>
            </a:r>
            <a:endParaRPr lang="en-US" sz="2800" i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0A0F14-86F6-4117-B58D-0104833B45C9}"/>
              </a:ext>
            </a:extLst>
          </p:cNvPr>
          <p:cNvSpPr/>
          <p:nvPr/>
        </p:nvSpPr>
        <p:spPr>
          <a:xfrm>
            <a:off x="6172200" y="4248150"/>
            <a:ext cx="2971800" cy="89535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</a:rPr>
              <a:t>Bí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mật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chiếc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lá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cuối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cùng</a:t>
            </a:r>
            <a:endParaRPr lang="en-US" sz="28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ABC41B7-8293-4675-9C02-E30EB66606E1}"/>
              </a:ext>
            </a:extLst>
          </p:cNvPr>
          <p:cNvCxnSpPr/>
          <p:nvPr/>
        </p:nvCxnSpPr>
        <p:spPr>
          <a:xfrm rot="5400000" flipH="1" flipV="1">
            <a:off x="-76200" y="2876550"/>
            <a:ext cx="7620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E594C7F-8713-4626-8DC0-CFCE391AFF01}"/>
              </a:ext>
            </a:extLst>
          </p:cNvPr>
          <p:cNvCxnSpPr>
            <a:cxnSpLocks/>
          </p:cNvCxnSpPr>
          <p:nvPr/>
        </p:nvCxnSpPr>
        <p:spPr>
          <a:xfrm>
            <a:off x="0" y="3562350"/>
            <a:ext cx="6096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D326D35-C30E-49B3-80D1-EE67A6B038C6}"/>
              </a:ext>
            </a:extLst>
          </p:cNvPr>
          <p:cNvCxnSpPr>
            <a:endCxn id="15" idx="1"/>
          </p:cNvCxnSpPr>
          <p:nvPr/>
        </p:nvCxnSpPr>
        <p:spPr>
          <a:xfrm rot="16200000" flipH="1">
            <a:off x="-306823" y="3869173"/>
            <a:ext cx="1028701" cy="4150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ight Arrow 22">
            <a:extLst>
              <a:ext uri="{FF2B5EF4-FFF2-40B4-BE49-F238E27FC236}">
                <a16:creationId xmlns:a16="http://schemas.microsoft.com/office/drawing/2014/main" id="{CB6A15CE-8150-4C98-946A-AE3D0287E635}"/>
              </a:ext>
            </a:extLst>
          </p:cNvPr>
          <p:cNvSpPr/>
          <p:nvPr/>
        </p:nvSpPr>
        <p:spPr>
          <a:xfrm>
            <a:off x="2028066" y="2724150"/>
            <a:ext cx="410334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3">
            <a:extLst>
              <a:ext uri="{FF2B5EF4-FFF2-40B4-BE49-F238E27FC236}">
                <a16:creationId xmlns:a16="http://schemas.microsoft.com/office/drawing/2014/main" id="{8FD73376-CFEB-41B7-8114-3C6C398028F8}"/>
              </a:ext>
            </a:extLst>
          </p:cNvPr>
          <p:cNvSpPr/>
          <p:nvPr/>
        </p:nvSpPr>
        <p:spPr>
          <a:xfrm>
            <a:off x="1943100" y="3409950"/>
            <a:ext cx="4953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4">
            <a:extLst>
              <a:ext uri="{FF2B5EF4-FFF2-40B4-BE49-F238E27FC236}">
                <a16:creationId xmlns:a16="http://schemas.microsoft.com/office/drawing/2014/main" id="{5AAC1CEE-CDF1-4FAB-8ADE-7B46E727725C}"/>
              </a:ext>
            </a:extLst>
          </p:cNvPr>
          <p:cNvSpPr/>
          <p:nvPr/>
        </p:nvSpPr>
        <p:spPr>
          <a:xfrm flipV="1">
            <a:off x="1943100" y="4324350"/>
            <a:ext cx="4953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5">
            <a:extLst>
              <a:ext uri="{FF2B5EF4-FFF2-40B4-BE49-F238E27FC236}">
                <a16:creationId xmlns:a16="http://schemas.microsoft.com/office/drawing/2014/main" id="{A8DA1B92-DBB5-48CB-B162-A317601EB77A}"/>
              </a:ext>
            </a:extLst>
          </p:cNvPr>
          <p:cNvSpPr/>
          <p:nvPr/>
        </p:nvSpPr>
        <p:spPr>
          <a:xfrm>
            <a:off x="5524500" y="2647950"/>
            <a:ext cx="5715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6">
            <a:extLst>
              <a:ext uri="{FF2B5EF4-FFF2-40B4-BE49-F238E27FC236}">
                <a16:creationId xmlns:a16="http://schemas.microsoft.com/office/drawing/2014/main" id="{EE49B775-B16E-41CF-A952-DC3D56A5A2CE}"/>
              </a:ext>
            </a:extLst>
          </p:cNvPr>
          <p:cNvSpPr/>
          <p:nvPr/>
        </p:nvSpPr>
        <p:spPr>
          <a:xfrm>
            <a:off x="5524500" y="3409950"/>
            <a:ext cx="5715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7">
            <a:extLst>
              <a:ext uri="{FF2B5EF4-FFF2-40B4-BE49-F238E27FC236}">
                <a16:creationId xmlns:a16="http://schemas.microsoft.com/office/drawing/2014/main" id="{D0E94771-A094-464F-A33C-AEB017B88C33}"/>
              </a:ext>
            </a:extLst>
          </p:cNvPr>
          <p:cNvSpPr/>
          <p:nvPr/>
        </p:nvSpPr>
        <p:spPr>
          <a:xfrm>
            <a:off x="5600700" y="4324350"/>
            <a:ext cx="4953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2061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43F4F3-6A53-45B6-A15B-DB884F3C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36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273467"/>
            <a:ext cx="8382000" cy="39433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SỰ VIỆC CHÍNH: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1-Giôn -xi là một hoạ sĩ trẻ, bệnh tật tuyệt vọng, cô gắn sự sống của mình vào chiếc lá cuối cùng.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2-Xiu tâm sự với cụ B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-men về điều này, hai ng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rất lo lắng.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3-Sau một 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êm m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gió và cả ngày h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 sau, 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000" dirty="0" err="1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iều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bất ngờ là chiếc lá không rụng.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4-Giôn-xi 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ã sống còn cụ B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-men chết vì bệnh s</a:t>
            </a:r>
            <a:r>
              <a:rPr lang="vi-VN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30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 phổi.</a:t>
            </a:r>
          </a:p>
          <a:p>
            <a:pPr eaLnBrk="1" hangingPunct="1">
              <a:defRPr/>
            </a:pPr>
            <a:endParaRPr lang="en-US" altLang="en-US" sz="2800" dirty="0">
              <a:effectLst>
                <a:outerShdw blurRad="38100" dist="38100" dir="2700000" algn="tl">
                  <a:srgbClr val="FFFFFF"/>
                </a:outerShdw>
              </a:effectLst>
              <a:cs typeface="Times New Roman" pitchFamily="18" charset="0"/>
            </a:endParaRPr>
          </a:p>
        </p:txBody>
      </p:sp>
      <p:sp>
        <p:nvSpPr>
          <p:cNvPr id="14346" name="Text Box 34"/>
          <p:cNvSpPr txBox="1">
            <a:spLocks noChangeArrowheads="1"/>
          </p:cNvSpPr>
          <p:nvPr/>
        </p:nvSpPr>
        <p:spPr bwMode="auto">
          <a:xfrm>
            <a:off x="457200" y="400051"/>
            <a:ext cx="83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vi-VN"/>
          </a:p>
        </p:txBody>
      </p:sp>
      <p:sp>
        <p:nvSpPr>
          <p:cNvPr id="14347" name="Rectangle 35"/>
          <p:cNvSpPr>
            <a:spLocks noChangeArrowheads="1"/>
          </p:cNvSpPr>
          <p:nvPr/>
        </p:nvSpPr>
        <p:spPr bwMode="auto">
          <a:xfrm>
            <a:off x="152400" y="838192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FF0000"/>
                </a:solidFill>
                <a:cs typeface="Times New Roman" pitchFamily="18" charset="0"/>
              </a:rPr>
              <a:t>*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</p:txBody>
      </p:sp>
    </p:spTree>
    <p:extLst>
      <p:ext uri="{BB962C8B-B14F-4D97-AF65-F5344CB8AC3E}">
        <p14:creationId xmlns:p14="http://schemas.microsoft.com/office/powerpoint/2010/main" val="958270642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  <wetp:taskpane dockstate="right" visibility="0" width="525" row="8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CA7A33B7-1B86-4BAE-9D36-B90B1DD01917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744DE4EB-1441-4A3D-BC7B-0CDB63978EBB}">
  <we:reference id="wa104380907" version="3.0.0.0" store="en-US" storeType="OMEX"/>
  <we:alternateReferences>
    <we:reference id="wa104380907" version="3.0.0.0" store="WA10438090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1328</TotalTime>
  <Words>1707</Words>
  <Application>Microsoft Office PowerPoint</Application>
  <PresentationFormat>On-screen Show (16:9)</PresentationFormat>
  <Paragraphs>158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Tiết 29-30:  CHIẾC LÁ CUỐI CÙNG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Nhiệm vụ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29-30:  CHIẾC LÁ CUỐI CÙNG</dc:title>
  <dc:creator>Windows User</dc:creator>
  <cp:lastModifiedBy>Chu Tân Triển</cp:lastModifiedBy>
  <cp:revision>131</cp:revision>
  <dcterms:created xsi:type="dcterms:W3CDTF">2018-11-13T09:50:18Z</dcterms:created>
  <dcterms:modified xsi:type="dcterms:W3CDTF">2022-10-27T02:35:36Z</dcterms:modified>
</cp:coreProperties>
</file>