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0" r:id="rId4"/>
    <p:sldId id="268" r:id="rId5"/>
    <p:sldId id="267" r:id="rId6"/>
    <p:sldId id="266" r:id="rId7"/>
    <p:sldId id="265" r:id="rId8"/>
    <p:sldId id="264" r:id="rId9"/>
    <p:sldId id="263" r:id="rId10"/>
    <p:sldId id="262" r:id="rId11"/>
    <p:sldId id="261" r:id="rId12"/>
    <p:sldId id="260" r:id="rId13"/>
    <p:sldId id="259" r:id="rId14"/>
    <p:sldId id="272" r:id="rId15"/>
    <p:sldId id="258" r:id="rId16"/>
    <p:sldId id="25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374BF69-E773-4DE4-A9DE-73A585BF59BD}"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1633961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74BF69-E773-4DE4-A9DE-73A585BF59BD}"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2375860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74BF69-E773-4DE4-A9DE-73A585BF59BD}"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1410155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74BF69-E773-4DE4-A9DE-73A585BF59BD}"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1373245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74BF69-E773-4DE4-A9DE-73A585BF59BD}"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3598183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74BF69-E773-4DE4-A9DE-73A585BF59BD}" type="datetimeFigureOut">
              <a:rPr lang="en-US" smtClean="0"/>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585702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74BF69-E773-4DE4-A9DE-73A585BF59BD}" type="datetimeFigureOut">
              <a:rPr lang="en-US" smtClean="0"/>
              <a:t>4/15/2023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244393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74BF69-E773-4DE4-A9DE-73A585BF59BD}" type="datetimeFigureOut">
              <a:rPr lang="en-US" smtClean="0"/>
              <a:t>4/15/2023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3407653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4BF69-E773-4DE4-A9DE-73A585BF59BD}" type="datetimeFigureOut">
              <a:rPr lang="en-US" smtClean="0"/>
              <a:t>4/15/2023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40211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74BF69-E773-4DE4-A9DE-73A585BF59BD}" type="datetimeFigureOut">
              <a:rPr lang="en-US" smtClean="0"/>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3325082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74BF69-E773-4DE4-A9DE-73A585BF59BD}" type="datetimeFigureOut">
              <a:rPr lang="en-US" smtClean="0"/>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53E74-464B-4382-8F71-57CA0BD2547C}" type="slidenum">
              <a:rPr lang="en-US" smtClean="0"/>
              <a:t>‹#›</a:t>
            </a:fld>
            <a:endParaRPr lang="en-US"/>
          </a:p>
        </p:txBody>
      </p:sp>
    </p:spTree>
    <p:extLst>
      <p:ext uri="{BB962C8B-B14F-4D97-AF65-F5344CB8AC3E}">
        <p14:creationId xmlns:p14="http://schemas.microsoft.com/office/powerpoint/2010/main" val="2815870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4BF69-E773-4DE4-A9DE-73A585BF59BD}" type="datetimeFigureOut">
              <a:rPr lang="en-US" smtClean="0"/>
              <a:t>4/15/2023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53E74-464B-4382-8F71-57CA0BD2547C}" type="slidenum">
              <a:rPr lang="en-US" smtClean="0"/>
              <a:t>‹#›</a:t>
            </a:fld>
            <a:endParaRPr lang="en-US"/>
          </a:p>
        </p:txBody>
      </p:sp>
    </p:spTree>
    <p:extLst>
      <p:ext uri="{BB962C8B-B14F-4D97-AF65-F5344CB8AC3E}">
        <p14:creationId xmlns:p14="http://schemas.microsoft.com/office/powerpoint/2010/main" val="3735511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jfif"/><Relationship Id="rId1" Type="http://schemas.openxmlformats.org/officeDocument/2006/relationships/slideLayout" Target="../slideLayouts/slideLayout1.xml"/><Relationship Id="rId5" Type="http://schemas.openxmlformats.org/officeDocument/2006/relationships/image" Target="../media/image4.jfif"/><Relationship Id="rId4" Type="http://schemas.openxmlformats.org/officeDocument/2006/relationships/image" Target="../media/image3.jf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4537" y="82312"/>
            <a:ext cx="6194196"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BÀI 9. GIỚI THIỆU VỀ CHĂN NUÔI</a:t>
            </a:r>
          </a:p>
        </p:txBody>
      </p:sp>
      <p:sp>
        <p:nvSpPr>
          <p:cNvPr id="6" name="Rectangle 5"/>
          <p:cNvSpPr/>
          <p:nvPr/>
        </p:nvSpPr>
        <p:spPr>
          <a:xfrm>
            <a:off x="251520" y="5445224"/>
            <a:ext cx="8424936" cy="1200329"/>
          </a:xfrm>
          <a:prstGeom prst="rect">
            <a:avLst/>
          </a:prstGeom>
        </p:spPr>
        <p:txBody>
          <a:bodyPr wrap="square">
            <a:spAutoFit/>
          </a:bodyPr>
          <a:lstStyle/>
          <a:p>
            <a:r>
              <a:rPr lang="en-US" sz="2400" dirty="0" err="1">
                <a:solidFill>
                  <a:srgbClr val="00B050"/>
                </a:solidFill>
                <a:latin typeface="Times New Roman" panose="02020603050405020304" pitchFamily="18" charset="0"/>
                <a:cs typeface="Times New Roman" panose="02020603050405020304" pitchFamily="18" charset="0"/>
              </a:rPr>
              <a:t>Chăn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có</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vai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trò</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như</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thế</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đối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với</a:t>
            </a:r>
            <a:r>
              <a:rPr lang="en-US" sz="2400" dirty="0">
                <a:solidFill>
                  <a:srgbClr val="00B050"/>
                </a:solidFill>
                <a:latin typeface="Times New Roman" panose="02020603050405020304" pitchFamily="18" charset="0"/>
                <a:cs typeface="Times New Roman" panose="02020603050405020304" pitchFamily="18" charset="0"/>
              </a:rPr>
              <a:t> con </a:t>
            </a:r>
            <a:r>
              <a:rPr lang="en-US" sz="2400" dirty="0" err="1">
                <a:solidFill>
                  <a:srgbClr val="00B050"/>
                </a:solidFill>
                <a:latin typeface="Times New Roman" panose="02020603050405020304" pitchFamily="18" charset="0"/>
                <a:cs typeface="Times New Roman" panose="02020603050405020304" pitchFamily="18" charset="0"/>
              </a:rPr>
              <a:t>người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nền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kinh</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tế</a:t>
            </a:r>
            <a:r>
              <a:rPr lang="en-US" sz="2400" dirty="0">
                <a:solidFill>
                  <a:srgbClr val="00B050"/>
                </a:solidFill>
                <a:latin typeface="Times New Roman" panose="02020603050405020304" pitchFamily="18" charset="0"/>
                <a:cs typeface="Times New Roman" panose="02020603050405020304" pitchFamily="18" charset="0"/>
              </a:rPr>
              <a:t>? ở </a:t>
            </a:r>
            <a:r>
              <a:rPr lang="en-US" sz="2400" dirty="0" err="1">
                <a:solidFill>
                  <a:srgbClr val="00B050"/>
                </a:solidFill>
                <a:latin typeface="Times New Roman" panose="02020603050405020304" pitchFamily="18" charset="0"/>
                <a:cs typeface="Times New Roman" panose="02020603050405020304" pitchFamily="18" charset="0"/>
              </a:rPr>
              <a:t>nước</a:t>
            </a:r>
            <a:r>
              <a:rPr lang="en-US" sz="2400" dirty="0">
                <a:solidFill>
                  <a:srgbClr val="00B050"/>
                </a:solidFill>
                <a:latin typeface="Times New Roman" panose="02020603050405020304" pitchFamily="18" charset="0"/>
                <a:cs typeface="Times New Roman" panose="02020603050405020304" pitchFamily="18" charset="0"/>
              </a:rPr>
              <a:t> ta, </a:t>
            </a:r>
            <a:r>
              <a:rPr lang="en-US" sz="2400" dirty="0" err="1">
                <a:solidFill>
                  <a:srgbClr val="00B050"/>
                </a:solidFill>
                <a:latin typeface="Times New Roman" panose="02020603050405020304" pitchFamily="18" charset="0"/>
                <a:cs typeface="Times New Roman" panose="02020603050405020304" pitchFamily="18" charset="0"/>
              </a:rPr>
              <a:t>có</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những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vật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phố</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biển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vật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đặc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trưng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cho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vùng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miền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được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theo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những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phương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thức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61" y="836712"/>
            <a:ext cx="3527585" cy="231019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325" y="3199680"/>
            <a:ext cx="3591723" cy="2272319"/>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0932" y="3180743"/>
            <a:ext cx="3681516" cy="231019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0932" y="852533"/>
            <a:ext cx="3681516" cy="2221823"/>
          </a:xfrm>
          <a:prstGeom prst="rect">
            <a:avLst/>
          </a:prstGeom>
        </p:spPr>
      </p:pic>
    </p:spTree>
    <p:extLst>
      <p:ext uri="{BB962C8B-B14F-4D97-AF65-F5344CB8AC3E}">
        <p14:creationId xmlns:p14="http://schemas.microsoft.com/office/powerpoint/2010/main" val="235048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188640"/>
            <a:ext cx="8568952" cy="4524315"/>
          </a:xfrm>
          <a:prstGeom prst="rect">
            <a:avLst/>
          </a:prstGeom>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IV. </a:t>
            </a:r>
            <a:r>
              <a:rPr lang="en-US" sz="2400" b="1" dirty="0" err="1">
                <a:solidFill>
                  <a:srgbClr val="FF0000"/>
                </a:solidFill>
                <a:latin typeface="Times New Roman" panose="02020603050405020304" pitchFamily="18" charset="0"/>
                <a:cs typeface="Times New Roman" panose="02020603050405020304" pitchFamily="18" charset="0"/>
              </a:rPr>
              <a:t>Một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nghề</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phổ</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trong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b="1" dirty="0">
                <a:solidFill>
                  <a:srgbClr val="FF0000"/>
                </a:solidFill>
                <a:latin typeface="Times New Roman" panose="02020603050405020304" pitchFamily="18" charset="0"/>
                <a:cs typeface="Times New Roman" panose="02020603050405020304" pitchFamily="18" charset="0"/>
              </a:rPr>
              <a:t>1. </a:t>
            </a:r>
            <a:r>
              <a:rPr lang="en-US" sz="2400" b="1" dirty="0" err="1">
                <a:solidFill>
                  <a:srgbClr val="FF0000"/>
                </a:solidFill>
                <a:latin typeface="Times New Roman" panose="02020603050405020304" pitchFamily="18" charset="0"/>
                <a:cs typeface="Times New Roman" panose="02020603050405020304" pitchFamily="18" charset="0"/>
              </a:rPr>
              <a:t>Bác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sĩ</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thú</a:t>
            </a:r>
            <a:r>
              <a:rPr lang="en-US" sz="2400" b="1" dirty="0">
                <a:solidFill>
                  <a:srgbClr val="FF0000"/>
                </a:solidFill>
                <a:latin typeface="Times New Roman" panose="02020603050405020304" pitchFamily="18" charset="0"/>
                <a:cs typeface="Times New Roman" panose="02020603050405020304" pitchFamily="18" charset="0"/>
              </a:rPr>
              <a:t> y</a:t>
            </a:r>
          </a:p>
          <a:p>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thú</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vaccine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thú</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khéo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tay</a:t>
            </a:r>
            <a:r>
              <a:rPr lang="en-US" sz="2400" dirty="0">
                <a:latin typeface="Times New Roman" panose="02020603050405020304" pitchFamily="18" charset="0"/>
                <a:cs typeface="Times New Roman" panose="02020603050405020304" pitchFamily="18" charset="0"/>
              </a:rPr>
              <a:t>.</a:t>
            </a:r>
          </a:p>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cs typeface="Times New Roman" panose="02020603050405020304" pitchFamily="18" charset="0"/>
              </a:rPr>
              <a:t>Kĩ</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sư</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p>
          <a:p>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khoa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29534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4643" y="147990"/>
            <a:ext cx="8136904" cy="461665"/>
          </a:xfrm>
          <a:prstGeom prst="rect">
            <a:avLst/>
          </a:prstGeom>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V. </a:t>
            </a:r>
            <a:r>
              <a:rPr lang="en-US" sz="2400" b="1" dirty="0" err="1">
                <a:solidFill>
                  <a:srgbClr val="FF0000"/>
                </a:solidFill>
                <a:latin typeface="Times New Roman" panose="02020603050405020304" pitchFamily="18" charset="0"/>
                <a:cs typeface="Times New Roman" panose="02020603050405020304" pitchFamily="18" charset="0"/>
              </a:rPr>
              <a:t>Một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biện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pháp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bảo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vệ</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trường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trong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57197" y="764704"/>
            <a:ext cx="8154349" cy="830997"/>
          </a:xfrm>
          <a:prstGeom prst="rect">
            <a:avLst/>
          </a:prstGeom>
        </p:spPr>
        <p:txBody>
          <a:bodyPr wrap="square">
            <a:spAutoFit/>
          </a:bodyPr>
          <a:lstStyle/>
          <a:p>
            <a:r>
              <a:rPr lang="en-US" sz="2400" i="1" dirty="0">
                <a:solidFill>
                  <a:srgbClr val="00B0F0"/>
                </a:solidFill>
                <a:latin typeface="Times New Roman" panose="02020603050405020304" pitchFamily="18" charset="0"/>
                <a:cs typeface="Times New Roman" panose="02020603050405020304" pitchFamily="18" charset="0"/>
              </a:rPr>
              <a:t>Quan </a:t>
            </a:r>
            <a:r>
              <a:rPr lang="en-US" sz="2400" i="1" dirty="0" err="1">
                <a:solidFill>
                  <a:srgbClr val="00B0F0"/>
                </a:solidFill>
                <a:latin typeface="Times New Roman" panose="02020603050405020304" pitchFamily="18" charset="0"/>
                <a:cs typeface="Times New Roman" panose="02020603050405020304" pitchFamily="18" charset="0"/>
              </a:rPr>
              <a:t>sát</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Hình</a:t>
            </a:r>
            <a:r>
              <a:rPr lang="en-US" sz="2400" i="1" dirty="0">
                <a:solidFill>
                  <a:srgbClr val="00B0F0"/>
                </a:solidFill>
                <a:latin typeface="Times New Roman" panose="02020603050405020304" pitchFamily="18" charset="0"/>
                <a:cs typeface="Times New Roman" panose="02020603050405020304" pitchFamily="18" charset="0"/>
              </a:rPr>
              <a:t> 9.</a:t>
            </a:r>
            <a:r>
              <a:rPr lang="en-US" sz="2400" dirty="0">
                <a:solidFill>
                  <a:srgbClr val="00B0F0"/>
                </a:solidFill>
                <a:latin typeface="Times New Roman" panose="02020603050405020304" pitchFamily="18" charset="0"/>
                <a:cs typeface="Times New Roman" panose="02020603050405020304" pitchFamily="18" charset="0"/>
              </a:rPr>
              <a:t>7 </a:t>
            </a:r>
            <a:r>
              <a:rPr lang="en-US" sz="2400" i="1" dirty="0" err="1">
                <a:solidFill>
                  <a:srgbClr val="00B0F0"/>
                </a:solidFill>
                <a:latin typeface="Times New Roman" panose="02020603050405020304" pitchFamily="18" charset="0"/>
                <a:cs typeface="Times New Roman" panose="02020603050405020304" pitchFamily="18" charset="0"/>
              </a:rPr>
              <a:t>và</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nêu</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những</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biện</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pháp</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phố</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biển</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trong</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xừ</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lí</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chất</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thải</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chăn</a:t>
            </a:r>
            <a:r>
              <a:rPr lang="en-US" sz="2400" i="1" dirty="0">
                <a:solidFill>
                  <a:srgbClr val="00B0F0"/>
                </a:solidFill>
                <a:latin typeface="Times New Roman" panose="02020603050405020304" pitchFamily="18" charset="0"/>
                <a:cs typeface="Times New Roman" panose="02020603050405020304" pitchFamily="18" charset="0"/>
              </a:rPr>
              <a:t> </a:t>
            </a:r>
            <a:r>
              <a:rPr lang="en-US" sz="2400" i="1" dirty="0" err="1">
                <a:solidFill>
                  <a:srgbClr val="00B0F0"/>
                </a:solidFill>
                <a:latin typeface="Times New Roman" panose="02020603050405020304" pitchFamily="18" charset="0"/>
                <a:cs typeface="Times New Roman" panose="02020603050405020304" pitchFamily="18" charset="0"/>
              </a:rPr>
              <a:t>nuôi</a:t>
            </a:r>
            <a:r>
              <a:rPr lang="en-US" sz="2400" i="1" dirty="0">
                <a:solidFill>
                  <a:srgbClr val="00B0F0"/>
                </a:solidFill>
                <a:latin typeface="Times New Roman" panose="02020603050405020304" pitchFamily="18" charset="0"/>
                <a:cs typeface="Times New Roman" panose="02020603050405020304" pitchFamily="18" charset="0"/>
              </a:rPr>
              <a:t>?</a:t>
            </a:r>
          </a:p>
        </p:txBody>
      </p:sp>
      <p:sp>
        <p:nvSpPr>
          <p:cNvPr id="5" name="Rectangle 4"/>
          <p:cNvSpPr/>
          <p:nvPr/>
        </p:nvSpPr>
        <p:spPr>
          <a:xfrm>
            <a:off x="395536" y="1772816"/>
            <a:ext cx="8424936" cy="4524315"/>
          </a:xfrm>
          <a:prstGeom prst="rect">
            <a:avLst/>
          </a:prstGeom>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1. </a:t>
            </a:r>
            <a:r>
              <a:rPr lang="en-US" sz="2400" b="1" dirty="0" err="1">
                <a:solidFill>
                  <a:srgbClr val="FF0000"/>
                </a:solidFill>
                <a:latin typeface="Times New Roman" panose="02020603050405020304" pitchFamily="18" charset="0"/>
                <a:cs typeface="Times New Roman" panose="02020603050405020304" pitchFamily="18" charset="0"/>
              </a:rPr>
              <a:t>Vệ</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sinh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khu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vực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chuồng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trại</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mùa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hè</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mùa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đông</a:t>
            </a:r>
            <a:r>
              <a:rPr lang="en-US" sz="2400" dirty="0">
                <a:latin typeface="Times New Roman" panose="02020603050405020304" pitchFamily="18" charset="0"/>
                <a:cs typeface="Times New Roman" panose="02020603050405020304" pitchFamily="18" charset="0"/>
              </a:rPr>
              <a:t>.</a:t>
            </a:r>
          </a:p>
          <a:p>
            <a:r>
              <a:rPr lang="en-US" sz="2400" b="1" dirty="0">
                <a:solidFill>
                  <a:srgbClr val="FF0000"/>
                </a:solidFill>
                <a:latin typeface="Times New Roman" panose="02020603050405020304" pitchFamily="18" charset="0"/>
                <a:cs typeface="Times New Roman" panose="02020603050405020304" pitchFamily="18" charset="0"/>
              </a:rPr>
              <a:t>2. Thu </a:t>
            </a:r>
            <a:r>
              <a:rPr lang="en-US" sz="2400" b="1" dirty="0" err="1">
                <a:solidFill>
                  <a:srgbClr val="FF0000"/>
                </a:solidFill>
                <a:latin typeface="Times New Roman" panose="02020603050405020304" pitchFamily="18" charset="0"/>
                <a:cs typeface="Times New Roman" panose="02020603050405020304" pitchFamily="18" charset="0"/>
              </a:rPr>
              <a:t>gom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xử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chất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thải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bao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nưởc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nưởc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gom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ô </a:t>
            </a:r>
            <a:r>
              <a:rPr lang="en-US" sz="2400" dirty="0" err="1">
                <a:latin typeface="Times New Roman" panose="02020603050405020304" pitchFamily="18" charset="0"/>
                <a:cs typeface="Times New Roman" panose="02020603050405020304" pitchFamily="18" charset="0"/>
              </a:rPr>
              <a:t>nhiễm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khoẻ</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gom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sớm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4216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317847"/>
            <a:ext cx="7560840" cy="461665"/>
          </a:xfrm>
          <a:prstGeom prst="rect">
            <a:avLst/>
          </a:prstGeom>
        </p:spPr>
        <p:txBody>
          <a:bodyPr wrap="square">
            <a:spAutoFit/>
          </a:bodyPr>
          <a:lstStyle/>
          <a:p>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1. </a:t>
            </a:r>
            <a:r>
              <a:rPr lang="en-US" sz="2400" b="1" dirty="0" err="1">
                <a:solidFill>
                  <a:srgbClr val="FF0000"/>
                </a:solidFill>
                <a:latin typeface="Times New Roman" panose="02020603050405020304" pitchFamily="18" charset="0"/>
                <a:cs typeface="Times New Roman" panose="02020603050405020304" pitchFamily="18" charset="0"/>
              </a:rPr>
              <a:t>Nêu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mối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quan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hệ</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giữa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trồng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trọt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r>
              <a:rPr lang="en-US" sz="2400" b="1" dirty="0">
                <a:solidFill>
                  <a:srgbClr val="FF0000"/>
                </a:solidFill>
                <a:latin typeface="Times New Roman" panose="02020603050405020304" pitchFamily="18" charset="0"/>
                <a:cs typeface="Times New Roman" panose="02020603050405020304" pitchFamily="18" charset="0"/>
              </a:rPr>
              <a:t>.</a:t>
            </a:r>
          </a:p>
        </p:txBody>
      </p:sp>
      <p:sp>
        <p:nvSpPr>
          <p:cNvPr id="7" name="Rectangle 6"/>
          <p:cNvSpPr/>
          <p:nvPr/>
        </p:nvSpPr>
        <p:spPr>
          <a:xfrm>
            <a:off x="683568" y="1268760"/>
            <a:ext cx="7848872" cy="3046988"/>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qua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lẫn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bón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kéo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ta</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kéo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4216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71029141"/>
              </p:ext>
            </p:extLst>
          </p:nvPr>
        </p:nvGraphicFramePr>
        <p:xfrm>
          <a:off x="323528" y="1268760"/>
          <a:ext cx="8136903" cy="1934530"/>
        </p:xfrm>
        <a:graphic>
          <a:graphicData uri="http://schemas.openxmlformats.org/drawingml/2006/table">
            <a:tbl>
              <a:tblPr firstRow="1" firstCol="1" bandRow="1">
                <a:tableStyleId>{5C22544A-7EE6-4342-B048-85BDC9FD1C3A}</a:tableStyleId>
              </a:tblPr>
              <a:tblGrid>
                <a:gridCol w="1465983">
                  <a:extLst>
                    <a:ext uri="{9D8B030D-6E8A-4147-A177-3AD203B41FA5}">
                      <a16:colId xmlns:a16="http://schemas.microsoft.com/office/drawing/2014/main" val="20000"/>
                    </a:ext>
                  </a:extLst>
                </a:gridCol>
                <a:gridCol w="3335460">
                  <a:extLst>
                    <a:ext uri="{9D8B030D-6E8A-4147-A177-3AD203B41FA5}">
                      <a16:colId xmlns:a16="http://schemas.microsoft.com/office/drawing/2014/main" val="20001"/>
                    </a:ext>
                  </a:extLst>
                </a:gridCol>
                <a:gridCol w="3335460">
                  <a:extLst>
                    <a:ext uri="{9D8B030D-6E8A-4147-A177-3AD203B41FA5}">
                      <a16:colId xmlns:a16="http://schemas.microsoft.com/office/drawing/2014/main" val="20002"/>
                    </a:ext>
                  </a:extLst>
                </a:gridCol>
              </a:tblGrid>
              <a:tr h="252730">
                <a:tc gridSpan="2">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Vật nuôi</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b"/>
                </a:tc>
                <a:tc hMerge="1">
                  <a:txBody>
                    <a:bodyPr/>
                    <a:lstStyle/>
                    <a:p>
                      <a:endParaRPr lang="en-US"/>
                    </a:p>
                  </a:txBody>
                  <a:tcPr/>
                </a:tc>
                <a:tc>
                  <a:txBody>
                    <a:bodyPr/>
                    <a:lstStyle/>
                    <a:p>
                      <a:pPr indent="12700"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Vai </a:t>
                      </a:r>
                      <a:r>
                        <a:rPr lang="en-US" sz="2400" dirty="0" err="1">
                          <a:effectLst/>
                          <a:latin typeface="Times New Roman" panose="02020603050405020304" pitchFamily="18" charset="0"/>
                          <a:cs typeface="Times New Roman" panose="02020603050405020304" pitchFamily="18" charset="0"/>
                        </a:rPr>
                        <a:t>trò</a:t>
                      </a:r>
                      <a:endParaRPr lang="en-US" sz="2400" dirty="0">
                        <a:effectLst/>
                        <a:latin typeface="Times New Roman" panose="02020603050405020304" pitchFamily="18" charset="0"/>
                        <a:ea typeface="Arial"/>
                        <a:cs typeface="Times New Roman" panose="02020603050405020304" pitchFamily="18" charset="0"/>
                      </a:endParaRPr>
                    </a:p>
                  </a:txBody>
                  <a:tcPr marL="6350" marR="6350" marT="0" marB="0" anchor="b"/>
                </a:tc>
                <a:extLst>
                  <a:ext uri="{0D108BD9-81ED-4DB2-BD59-A6C34878D82A}">
                    <a16:rowId xmlns:a16="http://schemas.microsoft.com/office/drawing/2014/main" val="10000"/>
                  </a:ext>
                </a:extLst>
              </a:tr>
              <a:tr h="243205">
                <a:tc rowSpan="2">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Gia súc</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extLst>
                  <a:ext uri="{0D108BD9-81ED-4DB2-BD59-A6C34878D82A}">
                    <a16:rowId xmlns:a16="http://schemas.microsoft.com/office/drawing/2014/main" val="10001"/>
                  </a:ext>
                </a:extLst>
              </a:tr>
              <a:tr h="247650">
                <a:tc vMerge="1">
                  <a:txBody>
                    <a:bodyPr/>
                    <a:lstStyle/>
                    <a:p>
                      <a:endParaRPr lang="en-US"/>
                    </a:p>
                  </a:txBody>
                  <a:tcPr/>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b"/>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b"/>
                </a:tc>
                <a:extLst>
                  <a:ext uri="{0D108BD9-81ED-4DB2-BD59-A6C34878D82A}">
                    <a16:rowId xmlns:a16="http://schemas.microsoft.com/office/drawing/2014/main" val="10002"/>
                  </a:ext>
                </a:extLst>
              </a:tr>
              <a:tr h="247650">
                <a:tc rowSpan="2">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Gia cẩm</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extLst>
                  <a:ext uri="{0D108BD9-81ED-4DB2-BD59-A6C34878D82A}">
                    <a16:rowId xmlns:a16="http://schemas.microsoft.com/office/drawing/2014/main" val="10003"/>
                  </a:ext>
                </a:extLst>
              </a:tr>
              <a:tr h="252730">
                <a:tc vMerge="1">
                  <a:txBody>
                    <a:bodyPr/>
                    <a:lstStyle/>
                    <a:p>
                      <a:endParaRPr lang="en-US"/>
                    </a:p>
                  </a:txBody>
                  <a:tcPr/>
                </a:tc>
                <a:tc>
                  <a:txBody>
                    <a:bodyPr/>
                    <a:lstStyle/>
                    <a:p>
                      <a:pPr indent="12700" algn="ctr">
                        <a:lnSpc>
                          <a:spcPct val="115000"/>
                        </a:lnSpc>
                        <a:spcAft>
                          <a:spcPts val="0"/>
                        </a:spcAft>
                      </a:pPr>
                      <a:r>
                        <a:rPr lang="en-US" sz="2400">
                          <a:effectLst/>
                          <a:latin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Arial"/>
                        <a:cs typeface="Times New Roman" panose="02020603050405020304" pitchFamily="18" charset="0"/>
                      </a:endParaRPr>
                    </a:p>
                  </a:txBody>
                  <a:tcPr marL="6350" marR="6350" marT="0" marB="0" anchor="ctr"/>
                </a:tc>
                <a:tc>
                  <a:txBody>
                    <a:bodyPr/>
                    <a:lstStyle/>
                    <a:p>
                      <a:pPr indent="12700"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Arial"/>
                        <a:cs typeface="Times New Roman" panose="02020603050405020304" pitchFamily="18" charset="0"/>
                      </a:endParaRPr>
                    </a:p>
                  </a:txBody>
                  <a:tcPr marL="6350" marR="6350" marT="0" marB="0" anchor="ctr"/>
                </a:tc>
                <a:extLst>
                  <a:ext uri="{0D108BD9-81ED-4DB2-BD59-A6C34878D82A}">
                    <a16:rowId xmlns:a16="http://schemas.microsoft.com/office/drawing/2014/main" val="10004"/>
                  </a:ext>
                </a:extLst>
              </a:tr>
            </a:tbl>
          </a:graphicData>
        </a:graphic>
      </p:graphicFrame>
      <p:sp>
        <p:nvSpPr>
          <p:cNvPr id="4" name="Rectangle 1"/>
          <p:cNvSpPr>
            <a:spLocks noChangeArrowheads="1"/>
          </p:cNvSpPr>
          <p:nvPr/>
        </p:nvSpPr>
        <p:spPr bwMode="auto">
          <a:xfrm>
            <a:off x="107504" y="116632"/>
            <a:ext cx="8568952"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2700" fontAlgn="base">
              <a:spcBef>
                <a:spcPct val="0"/>
              </a:spcBef>
              <a:spcAft>
                <a:spcPct val="0"/>
              </a:spcAft>
              <a:tabLst>
                <a:tab pos="311150" algn="l"/>
              </a:tabLst>
              <a:defRPr>
                <a:solidFill>
                  <a:schemeClr val="tx1"/>
                </a:solidFill>
                <a:latin typeface="Arial" pitchFamily="34" charset="0"/>
                <a:cs typeface="Arial" pitchFamily="34" charset="0"/>
              </a:defRPr>
            </a:lvl1pPr>
            <a:lvl2pPr fontAlgn="base">
              <a:spcBef>
                <a:spcPct val="0"/>
              </a:spcBef>
              <a:spcAft>
                <a:spcPct val="0"/>
              </a:spcAft>
              <a:tabLst>
                <a:tab pos="311150" algn="l"/>
              </a:tabLst>
              <a:defRPr>
                <a:solidFill>
                  <a:schemeClr val="tx1"/>
                </a:solidFill>
                <a:latin typeface="Arial" pitchFamily="34" charset="0"/>
                <a:cs typeface="Arial" pitchFamily="34" charset="0"/>
              </a:defRPr>
            </a:lvl2pPr>
            <a:lvl3pPr fontAlgn="base">
              <a:spcBef>
                <a:spcPct val="0"/>
              </a:spcBef>
              <a:spcAft>
                <a:spcPct val="0"/>
              </a:spcAft>
              <a:tabLst>
                <a:tab pos="311150" algn="l"/>
              </a:tabLst>
              <a:defRPr>
                <a:solidFill>
                  <a:schemeClr val="tx1"/>
                </a:solidFill>
                <a:latin typeface="Arial" pitchFamily="34" charset="0"/>
                <a:cs typeface="Arial" pitchFamily="34" charset="0"/>
              </a:defRPr>
            </a:lvl3pPr>
            <a:lvl4pPr fontAlgn="base">
              <a:spcBef>
                <a:spcPct val="0"/>
              </a:spcBef>
              <a:spcAft>
                <a:spcPct val="0"/>
              </a:spcAft>
              <a:tabLst>
                <a:tab pos="311150" algn="l"/>
              </a:tabLst>
              <a:defRPr>
                <a:solidFill>
                  <a:schemeClr val="tx1"/>
                </a:solidFill>
                <a:latin typeface="Arial" pitchFamily="34" charset="0"/>
                <a:cs typeface="Arial" pitchFamily="34" charset="0"/>
              </a:defRPr>
            </a:lvl4pPr>
            <a:lvl5pPr fontAlgn="base">
              <a:spcBef>
                <a:spcPct val="0"/>
              </a:spcBef>
              <a:spcAft>
                <a:spcPct val="0"/>
              </a:spcAft>
              <a:tabLst>
                <a:tab pos="311150" algn="l"/>
              </a:tabLst>
              <a:defRPr>
                <a:solidFill>
                  <a:schemeClr val="tx1"/>
                </a:solidFill>
                <a:latin typeface="Arial" pitchFamily="34" charset="0"/>
                <a:cs typeface="Arial" pitchFamily="34" charset="0"/>
              </a:defRPr>
            </a:lvl5pPr>
            <a:lvl6pPr fontAlgn="base">
              <a:spcBef>
                <a:spcPct val="0"/>
              </a:spcBef>
              <a:spcAft>
                <a:spcPct val="0"/>
              </a:spcAft>
              <a:tabLst>
                <a:tab pos="311150" algn="l"/>
              </a:tabLst>
              <a:defRPr>
                <a:solidFill>
                  <a:schemeClr val="tx1"/>
                </a:solidFill>
                <a:latin typeface="Arial" pitchFamily="34" charset="0"/>
                <a:cs typeface="Arial" pitchFamily="34" charset="0"/>
              </a:defRPr>
            </a:lvl6pPr>
            <a:lvl7pPr fontAlgn="base">
              <a:spcBef>
                <a:spcPct val="0"/>
              </a:spcBef>
              <a:spcAft>
                <a:spcPct val="0"/>
              </a:spcAft>
              <a:tabLst>
                <a:tab pos="311150" algn="l"/>
              </a:tabLst>
              <a:defRPr>
                <a:solidFill>
                  <a:schemeClr val="tx1"/>
                </a:solidFill>
                <a:latin typeface="Arial" pitchFamily="34" charset="0"/>
                <a:cs typeface="Arial" pitchFamily="34" charset="0"/>
              </a:defRPr>
            </a:lvl7pPr>
            <a:lvl8pPr fontAlgn="base">
              <a:spcBef>
                <a:spcPct val="0"/>
              </a:spcBef>
              <a:spcAft>
                <a:spcPct val="0"/>
              </a:spcAft>
              <a:tabLst>
                <a:tab pos="311150" algn="l"/>
              </a:tabLst>
              <a:defRPr>
                <a:solidFill>
                  <a:schemeClr val="tx1"/>
                </a:solidFill>
                <a:latin typeface="Arial" pitchFamily="34" charset="0"/>
                <a:cs typeface="Arial" pitchFamily="34" charset="0"/>
              </a:defRPr>
            </a:lvl8pPr>
            <a:lvl9pPr fontAlgn="base">
              <a:spcBef>
                <a:spcPct val="0"/>
              </a:spcBef>
              <a:spcAft>
                <a:spcPct val="0"/>
              </a:spcAft>
              <a:tabLst>
                <a:tab pos="311150" algn="l"/>
              </a:tabLst>
              <a:defRPr>
                <a:solidFill>
                  <a:schemeClr val="tx1"/>
                </a:solidFill>
                <a:latin typeface="Arial" pitchFamily="34" charset="0"/>
                <a:cs typeface="Arial" pitchFamily="34" charset="0"/>
              </a:defRPr>
            </a:lvl9pPr>
          </a:lstStyle>
          <a:p>
            <a:pPr marL="0" marR="0" lvl="0" indent="12700" algn="l" defTabSz="914400" rtl="0" eaLnBrk="1" fontAlgn="base" latinLnBrk="0" hangingPunct="1">
              <a:lnSpc>
                <a:spcPct val="100000"/>
              </a:lnSpc>
              <a:spcBef>
                <a:spcPct val="0"/>
              </a:spcBef>
              <a:spcAft>
                <a:spcPct val="0"/>
              </a:spcAft>
              <a:buClrTx/>
              <a:buSzTx/>
              <a:buFontTx/>
              <a:buNone/>
              <a:tabLst>
                <a:tab pos="311150" algn="l"/>
              </a:tabLst>
            </a:pP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Bài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2.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Hãy</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kể</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tên</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3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loại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vật</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nuôi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thuộc</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nhóm</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gia</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súc</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3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loại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thuộc</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nhóm</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gia</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cầm</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và</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vai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trò</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của</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chúng</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theo</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mẫu</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bảng</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lang="en-US" altLang="en-US" sz="2000" dirty="0" err="1">
                <a:solidFill>
                  <a:srgbClr val="FF0000"/>
                </a:solidFill>
                <a:latin typeface="Times New Roman" pitchFamily="18" charset="0"/>
                <a:ea typeface="Arial" pitchFamily="34" charset="0"/>
                <a:cs typeface="Times New Roman" pitchFamily="18" charset="0"/>
              </a:rPr>
              <a:t>dưới</a:t>
            </a:r>
            <a:r>
              <a:rPr lang="en-US" altLang="en-US" sz="2000" dirty="0">
                <a:solidFill>
                  <a:srgbClr val="FF0000"/>
                </a:solidFill>
                <a:latin typeface="Times New Roman" pitchFamily="18" charset="0"/>
                <a:ea typeface="Arial" pitchFamily="34" charset="0"/>
                <a:cs typeface="Times New Roman" pitchFamily="18" charset="0"/>
              </a:rPr>
              <a:t> </a:t>
            </a:r>
            <a:r>
              <a:rPr lang="en-US" altLang="en-US" sz="2000" dirty="0" err="1">
                <a:solidFill>
                  <a:srgbClr val="FF0000"/>
                </a:solidFill>
                <a:latin typeface="Times New Roman" pitchFamily="18" charset="0"/>
                <a:ea typeface="Arial" pitchFamily="34" charset="0"/>
                <a:cs typeface="Times New Roman" pitchFamily="18" charset="0"/>
              </a:rPr>
              <a:t>đây</a:t>
            </a:r>
            <a:endParaRPr kumimoji="0" lang="en-US" altLang="en-US" sz="2000" b="0" i="0" u="none" strike="noStrike" cap="none" normalizeH="0" baseline="0" dirty="0">
              <a:ln>
                <a:noFill/>
              </a:ln>
              <a:solidFill>
                <a:srgbClr val="FF0000"/>
              </a:solidFill>
              <a:effectLst/>
            </a:endParaRPr>
          </a:p>
        </p:txBody>
      </p:sp>
    </p:spTree>
    <p:extLst>
      <p:ext uri="{BB962C8B-B14F-4D97-AF65-F5344CB8AC3E}">
        <p14:creationId xmlns:p14="http://schemas.microsoft.com/office/powerpoint/2010/main" val="2642166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07504" y="116632"/>
            <a:ext cx="8568952"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2700" fontAlgn="base">
              <a:spcBef>
                <a:spcPct val="0"/>
              </a:spcBef>
              <a:spcAft>
                <a:spcPct val="0"/>
              </a:spcAft>
              <a:tabLst>
                <a:tab pos="311150" algn="l"/>
              </a:tabLst>
              <a:defRPr>
                <a:solidFill>
                  <a:schemeClr val="tx1"/>
                </a:solidFill>
                <a:latin typeface="Arial" pitchFamily="34" charset="0"/>
                <a:cs typeface="Arial" pitchFamily="34" charset="0"/>
              </a:defRPr>
            </a:lvl1pPr>
            <a:lvl2pPr fontAlgn="base">
              <a:spcBef>
                <a:spcPct val="0"/>
              </a:spcBef>
              <a:spcAft>
                <a:spcPct val="0"/>
              </a:spcAft>
              <a:tabLst>
                <a:tab pos="311150" algn="l"/>
              </a:tabLst>
              <a:defRPr>
                <a:solidFill>
                  <a:schemeClr val="tx1"/>
                </a:solidFill>
                <a:latin typeface="Arial" pitchFamily="34" charset="0"/>
                <a:cs typeface="Arial" pitchFamily="34" charset="0"/>
              </a:defRPr>
            </a:lvl2pPr>
            <a:lvl3pPr fontAlgn="base">
              <a:spcBef>
                <a:spcPct val="0"/>
              </a:spcBef>
              <a:spcAft>
                <a:spcPct val="0"/>
              </a:spcAft>
              <a:tabLst>
                <a:tab pos="311150" algn="l"/>
              </a:tabLst>
              <a:defRPr>
                <a:solidFill>
                  <a:schemeClr val="tx1"/>
                </a:solidFill>
                <a:latin typeface="Arial" pitchFamily="34" charset="0"/>
                <a:cs typeface="Arial" pitchFamily="34" charset="0"/>
              </a:defRPr>
            </a:lvl3pPr>
            <a:lvl4pPr fontAlgn="base">
              <a:spcBef>
                <a:spcPct val="0"/>
              </a:spcBef>
              <a:spcAft>
                <a:spcPct val="0"/>
              </a:spcAft>
              <a:tabLst>
                <a:tab pos="311150" algn="l"/>
              </a:tabLst>
              <a:defRPr>
                <a:solidFill>
                  <a:schemeClr val="tx1"/>
                </a:solidFill>
                <a:latin typeface="Arial" pitchFamily="34" charset="0"/>
                <a:cs typeface="Arial" pitchFamily="34" charset="0"/>
              </a:defRPr>
            </a:lvl4pPr>
            <a:lvl5pPr fontAlgn="base">
              <a:spcBef>
                <a:spcPct val="0"/>
              </a:spcBef>
              <a:spcAft>
                <a:spcPct val="0"/>
              </a:spcAft>
              <a:tabLst>
                <a:tab pos="311150" algn="l"/>
              </a:tabLst>
              <a:defRPr>
                <a:solidFill>
                  <a:schemeClr val="tx1"/>
                </a:solidFill>
                <a:latin typeface="Arial" pitchFamily="34" charset="0"/>
                <a:cs typeface="Arial" pitchFamily="34" charset="0"/>
              </a:defRPr>
            </a:lvl5pPr>
            <a:lvl6pPr fontAlgn="base">
              <a:spcBef>
                <a:spcPct val="0"/>
              </a:spcBef>
              <a:spcAft>
                <a:spcPct val="0"/>
              </a:spcAft>
              <a:tabLst>
                <a:tab pos="311150" algn="l"/>
              </a:tabLst>
              <a:defRPr>
                <a:solidFill>
                  <a:schemeClr val="tx1"/>
                </a:solidFill>
                <a:latin typeface="Arial" pitchFamily="34" charset="0"/>
                <a:cs typeface="Arial" pitchFamily="34" charset="0"/>
              </a:defRPr>
            </a:lvl6pPr>
            <a:lvl7pPr fontAlgn="base">
              <a:spcBef>
                <a:spcPct val="0"/>
              </a:spcBef>
              <a:spcAft>
                <a:spcPct val="0"/>
              </a:spcAft>
              <a:tabLst>
                <a:tab pos="311150" algn="l"/>
              </a:tabLst>
              <a:defRPr>
                <a:solidFill>
                  <a:schemeClr val="tx1"/>
                </a:solidFill>
                <a:latin typeface="Arial" pitchFamily="34" charset="0"/>
                <a:cs typeface="Arial" pitchFamily="34" charset="0"/>
              </a:defRPr>
            </a:lvl7pPr>
            <a:lvl8pPr fontAlgn="base">
              <a:spcBef>
                <a:spcPct val="0"/>
              </a:spcBef>
              <a:spcAft>
                <a:spcPct val="0"/>
              </a:spcAft>
              <a:tabLst>
                <a:tab pos="311150" algn="l"/>
              </a:tabLst>
              <a:defRPr>
                <a:solidFill>
                  <a:schemeClr val="tx1"/>
                </a:solidFill>
                <a:latin typeface="Arial" pitchFamily="34" charset="0"/>
                <a:cs typeface="Arial" pitchFamily="34" charset="0"/>
              </a:defRPr>
            </a:lvl8pPr>
            <a:lvl9pPr fontAlgn="base">
              <a:spcBef>
                <a:spcPct val="0"/>
              </a:spcBef>
              <a:spcAft>
                <a:spcPct val="0"/>
              </a:spcAft>
              <a:tabLst>
                <a:tab pos="311150" algn="l"/>
              </a:tabLst>
              <a:defRPr>
                <a:solidFill>
                  <a:schemeClr val="tx1"/>
                </a:solidFill>
                <a:latin typeface="Arial" pitchFamily="34" charset="0"/>
                <a:cs typeface="Arial" pitchFamily="34" charset="0"/>
              </a:defRPr>
            </a:lvl9pPr>
          </a:lstStyle>
          <a:p>
            <a:pPr marL="0" marR="0" lvl="0" indent="12700" algn="l" defTabSz="914400" rtl="0" eaLnBrk="1" fontAlgn="base" latinLnBrk="0" hangingPunct="1">
              <a:lnSpc>
                <a:spcPct val="100000"/>
              </a:lnSpc>
              <a:spcBef>
                <a:spcPct val="0"/>
              </a:spcBef>
              <a:spcAft>
                <a:spcPct val="0"/>
              </a:spcAft>
              <a:buClrTx/>
              <a:buSzTx/>
              <a:buFontTx/>
              <a:buNone/>
              <a:tabLst>
                <a:tab pos="311150" algn="l"/>
              </a:tabLst>
            </a:pP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Bài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2.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Hãy</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kể</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tên</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3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loại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vật</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nuôi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thuộc</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nhóm</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gia</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súc</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3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loại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thuộc</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nhóm</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gia</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cầm</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và</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vai</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trò</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của</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chúng</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theo</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mẫu</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kumimoji="0" lang="en-US" altLang="en-US" sz="2000" b="0" i="0" u="none" strike="noStrike" cap="none" normalizeH="0" baseline="0" dirty="0" err="1">
                <a:ln>
                  <a:noFill/>
                </a:ln>
                <a:solidFill>
                  <a:srgbClr val="FF0000"/>
                </a:solidFill>
                <a:effectLst/>
                <a:latin typeface="Times New Roman" pitchFamily="18" charset="0"/>
                <a:ea typeface="Arial" pitchFamily="34" charset="0"/>
                <a:cs typeface="Times New Roman" pitchFamily="18" charset="0"/>
              </a:rPr>
              <a:t>bảng</a:t>
            </a:r>
            <a:r>
              <a:rPr kumimoji="0" lang="en-US" altLang="en-US" sz="2000" b="0"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 </a:t>
            </a:r>
            <a:r>
              <a:rPr lang="en-US" altLang="en-US" sz="2000" dirty="0" err="1">
                <a:solidFill>
                  <a:srgbClr val="FF0000"/>
                </a:solidFill>
                <a:latin typeface="Times New Roman" pitchFamily="18" charset="0"/>
                <a:ea typeface="Arial" pitchFamily="34" charset="0"/>
                <a:cs typeface="Times New Roman" pitchFamily="18" charset="0"/>
              </a:rPr>
              <a:t>dưới</a:t>
            </a:r>
            <a:r>
              <a:rPr lang="en-US" altLang="en-US" sz="2000" dirty="0">
                <a:solidFill>
                  <a:srgbClr val="FF0000"/>
                </a:solidFill>
                <a:latin typeface="Times New Roman" pitchFamily="18" charset="0"/>
                <a:ea typeface="Arial" pitchFamily="34" charset="0"/>
                <a:cs typeface="Times New Roman" pitchFamily="18" charset="0"/>
              </a:rPr>
              <a:t> </a:t>
            </a:r>
            <a:r>
              <a:rPr lang="en-US" altLang="en-US" sz="2000" dirty="0" err="1">
                <a:solidFill>
                  <a:srgbClr val="FF0000"/>
                </a:solidFill>
                <a:latin typeface="Times New Roman" pitchFamily="18" charset="0"/>
                <a:ea typeface="Arial" pitchFamily="34" charset="0"/>
                <a:cs typeface="Times New Roman" pitchFamily="18" charset="0"/>
              </a:rPr>
              <a:t>đây</a:t>
            </a:r>
            <a:endParaRPr kumimoji="0" lang="en-US" altLang="en-US" sz="2000" b="0" i="0" u="none" strike="noStrike" cap="none" normalizeH="0" baseline="0" dirty="0">
              <a:ln>
                <a:noFill/>
              </a:ln>
              <a:solidFill>
                <a:srgbClr val="FF0000"/>
              </a:solidFill>
              <a:effectLst/>
            </a:endParaRPr>
          </a:p>
        </p:txBody>
      </p:sp>
      <p:graphicFrame>
        <p:nvGraphicFramePr>
          <p:cNvPr id="6" name="Table 5"/>
          <p:cNvGraphicFramePr>
            <a:graphicFrameLocks noGrp="1"/>
          </p:cNvGraphicFramePr>
          <p:nvPr>
            <p:extLst>
              <p:ext uri="{D42A27DB-BD31-4B8C-83A1-F6EECF244321}">
                <p14:modId xmlns:p14="http://schemas.microsoft.com/office/powerpoint/2010/main" val="1514750035"/>
              </p:ext>
            </p:extLst>
          </p:nvPr>
        </p:nvGraphicFramePr>
        <p:xfrm>
          <a:off x="107504" y="1052736"/>
          <a:ext cx="8712967" cy="5057588"/>
        </p:xfrm>
        <a:graphic>
          <a:graphicData uri="http://schemas.openxmlformats.org/drawingml/2006/table">
            <a:tbl>
              <a:tblPr firstRow="1" firstCol="1" bandRow="1">
                <a:tableStyleId>{5C22544A-7EE6-4342-B048-85BDC9FD1C3A}</a:tableStyleId>
              </a:tblPr>
              <a:tblGrid>
                <a:gridCol w="1010373">
                  <a:extLst>
                    <a:ext uri="{9D8B030D-6E8A-4147-A177-3AD203B41FA5}">
                      <a16:colId xmlns:a16="http://schemas.microsoft.com/office/drawing/2014/main" val="20000"/>
                    </a:ext>
                  </a:extLst>
                </a:gridCol>
                <a:gridCol w="1581915">
                  <a:extLst>
                    <a:ext uri="{9D8B030D-6E8A-4147-A177-3AD203B41FA5}">
                      <a16:colId xmlns:a16="http://schemas.microsoft.com/office/drawing/2014/main" val="20001"/>
                    </a:ext>
                  </a:extLst>
                </a:gridCol>
                <a:gridCol w="6120679">
                  <a:extLst>
                    <a:ext uri="{9D8B030D-6E8A-4147-A177-3AD203B41FA5}">
                      <a16:colId xmlns:a16="http://schemas.microsoft.com/office/drawing/2014/main" val="20002"/>
                    </a:ext>
                  </a:extLst>
                </a:gridCol>
              </a:tblGrid>
              <a:tr h="0">
                <a:tc gridSpan="2">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Vật nuôi</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hMerge="1">
                  <a:txBody>
                    <a:bodyPr/>
                    <a:lstStyle/>
                    <a:p>
                      <a:endParaRPr lang="en-US"/>
                    </a:p>
                  </a:txBody>
                  <a:tcPr/>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Vai trò</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0"/>
                  </a:ext>
                </a:extLst>
              </a:tr>
              <a:tr h="0">
                <a:tc rowSpan="3">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Gia súc</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Bò sữa</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nSpc>
                          <a:spcPct val="115000"/>
                        </a:lnSpc>
                        <a:spcAft>
                          <a:spcPts val="0"/>
                        </a:spcAft>
                      </a:pPr>
                      <a:r>
                        <a:rPr lang="en-US" sz="2400">
                          <a:effectLst/>
                          <a:latin typeface="Times New Roman" panose="02020603050405020304" pitchFamily="18" charset="0"/>
                          <a:cs typeface="Times New Roman" panose="02020603050405020304" pitchFamily="18" charset="0"/>
                        </a:rPr>
                        <a:t>Cung cấp thực phẩm (thịt, sữa) và xuất khẩu</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1"/>
                  </a:ext>
                </a:extLst>
              </a:tr>
              <a:tr h="0">
                <a:tc vMerge="1">
                  <a:txBody>
                    <a:bodyPr/>
                    <a:lstStyle/>
                    <a:p>
                      <a:endParaRPr lang="en-US"/>
                    </a:p>
                  </a:txBody>
                  <a:tcPr/>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Trâu</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nSpc>
                          <a:spcPct val="115000"/>
                        </a:lnSpc>
                        <a:spcAft>
                          <a:spcPts val="0"/>
                        </a:spcAft>
                      </a:pPr>
                      <a:r>
                        <a:rPr lang="en-US" sz="2400">
                          <a:effectLst/>
                          <a:latin typeface="Times New Roman" panose="02020603050405020304" pitchFamily="18" charset="0"/>
                          <a:cs typeface="Times New Roman" panose="02020603050405020304" pitchFamily="18" charset="0"/>
                        </a:rPr>
                        <a:t>Cung cấp thực phẩm và sức kéo.</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2"/>
                  </a:ext>
                </a:extLst>
              </a:tr>
              <a:tr h="0">
                <a:tc vMerge="1">
                  <a:txBody>
                    <a:bodyPr/>
                    <a:lstStyle/>
                    <a:p>
                      <a:endParaRPr lang="en-US"/>
                    </a:p>
                  </a:txBody>
                  <a:tcPr/>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Chó</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nSpc>
                          <a:spcPct val="115000"/>
                        </a:lnSpc>
                        <a:spcAft>
                          <a:spcPts val="0"/>
                        </a:spcAft>
                      </a:pPr>
                      <a:r>
                        <a:rPr lang="en-US" sz="2400">
                          <a:effectLst/>
                          <a:latin typeface="Times New Roman" panose="02020603050405020304" pitchFamily="18" charset="0"/>
                          <a:cs typeface="Times New Roman" panose="02020603050405020304" pitchFamily="18" charset="0"/>
                        </a:rPr>
                        <a:t>Giữ nhà, làm cảnh; làm bạn, cung cấp thực phẩm</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3"/>
                  </a:ext>
                </a:extLst>
              </a:tr>
              <a:tr h="0">
                <a:tc rowSpan="3">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Gia cầm</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Gà</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nSpc>
                          <a:spcPct val="115000"/>
                        </a:lnSpc>
                        <a:spcAft>
                          <a:spcPts val="0"/>
                        </a:spcAft>
                      </a:pPr>
                      <a:r>
                        <a:rPr lang="en-US" sz="2400">
                          <a:effectLst/>
                          <a:latin typeface="Times New Roman" panose="02020603050405020304" pitchFamily="18" charset="0"/>
                          <a:cs typeface="Times New Roman" panose="02020603050405020304" pitchFamily="18" charset="0"/>
                        </a:rPr>
                        <a:t>Cung cấp thực phẩm (thịt, trứng); lấy lông chế biến các sản phẩm tiêu dùng khác; phương tiện báo thức ở nông thôn; làm cảnh; đá gà;</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4"/>
                  </a:ext>
                </a:extLst>
              </a:tr>
              <a:tr h="0">
                <a:tc vMerge="1">
                  <a:txBody>
                    <a:bodyPr/>
                    <a:lstStyle/>
                    <a:p>
                      <a:endParaRPr lang="en-US"/>
                    </a:p>
                  </a:txBody>
                  <a:tcPr/>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Vịt</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Cung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thịt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trứng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loài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phục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vụ</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xiếc</a:t>
                      </a:r>
                      <a:endParaRPr lang="en-US" sz="2400" dirty="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5"/>
                  </a:ext>
                </a:extLst>
              </a:tr>
              <a:tr h="0">
                <a:tc vMerge="1">
                  <a:txBody>
                    <a:bodyPr/>
                    <a:lstStyle/>
                    <a:p>
                      <a:endParaRPr lang="en-US"/>
                    </a:p>
                  </a:txBody>
                  <a:tcPr/>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Ngỗng</a:t>
                      </a:r>
                      <a:endParaRPr lang="en-US" sz="24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Cung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thịt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trứng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ngoài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còn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canh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giữ</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nhà</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6218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332656"/>
            <a:ext cx="8208912" cy="1569660"/>
          </a:xfrm>
          <a:prstGeom prst="rect">
            <a:avLst/>
          </a:prstGeom>
        </p:spPr>
        <p:txBody>
          <a:bodyPr wrap="square">
            <a:spAutoFit/>
          </a:bodyPr>
          <a:lstStyle/>
          <a:p>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3. </a:t>
            </a:r>
            <a:r>
              <a:rPr lang="en-US" sz="2400" dirty="0" err="1">
                <a:solidFill>
                  <a:srgbClr val="FF0000"/>
                </a:solidFill>
                <a:latin typeface="Times New Roman" panose="02020603050405020304" pitchFamily="18" charset="0"/>
                <a:cs typeface="Times New Roman" panose="02020603050405020304" pitchFamily="18" charset="0"/>
              </a:rPr>
              <a:t>Ngày</a:t>
            </a:r>
            <a:r>
              <a:rPr lang="en-US" sz="2400" dirty="0">
                <a:solidFill>
                  <a:srgbClr val="FF0000"/>
                </a:solidFill>
                <a:latin typeface="Times New Roman" panose="02020603050405020304" pitchFamily="18" charset="0"/>
                <a:cs typeface="Times New Roman" panose="02020603050405020304" pitchFamily="18" charset="0"/>
              </a:rPr>
              <a:t> nay, </a:t>
            </a:r>
            <a:r>
              <a:rPr lang="en-US" sz="2400" dirty="0" err="1">
                <a:solidFill>
                  <a:srgbClr val="FF0000"/>
                </a:solidFill>
                <a:latin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cs typeface="Times New Roman" panose="02020603050405020304" pitchFamily="18" charset="0"/>
              </a:rPr>
              <a:t> ta </a:t>
            </a:r>
            <a:r>
              <a:rPr lang="en-US" sz="2400" dirty="0" err="1">
                <a:solidFill>
                  <a:srgbClr val="FF0000"/>
                </a:solidFill>
                <a:latin typeface="Times New Roman" panose="02020603050405020304" pitchFamily="18" charset="0"/>
                <a:cs typeface="Times New Roman" panose="02020603050405020304" pitchFamily="18" charset="0"/>
              </a:rPr>
              <a:t>cho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ràng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thải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chân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nuôi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một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nguồn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tài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nguyên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rất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giá</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trị</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Em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biết</a:t>
            </a:r>
            <a:r>
              <a:rPr lang="en-US" sz="2400" dirty="0">
                <a:solidFill>
                  <a:srgbClr val="FF0000"/>
                </a:solidFill>
                <a:latin typeface="Times New Roman" panose="02020603050405020304" pitchFamily="18" charset="0"/>
                <a:cs typeface="Times New Roman" panose="02020603050405020304" pitchFamily="18" charset="0"/>
              </a:rPr>
              <a:t> ý </a:t>
            </a:r>
            <a:r>
              <a:rPr lang="en-US" sz="2400" dirty="0" err="1">
                <a:solidFill>
                  <a:srgbClr val="FF0000"/>
                </a:solidFill>
                <a:latin typeface="Times New Roman" panose="02020603050405020304" pitchFamily="18" charset="0"/>
                <a:cs typeface="Times New Roman" panose="02020603050405020304" pitchFamily="18" charset="0"/>
              </a:rPr>
              <a:t>kiến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đúng</a:t>
            </a:r>
            <a:r>
              <a:rPr lang="en-US" sz="2400" dirty="0">
                <a:solidFill>
                  <a:srgbClr val="FF0000"/>
                </a:solidFill>
                <a:latin typeface="Times New Roman" panose="02020603050405020304" pitchFamily="18" charset="0"/>
                <a:cs typeface="Times New Roman" panose="02020603050405020304" pitchFamily="18" charset="0"/>
              </a:rPr>
              <a:t> hay </a:t>
            </a:r>
            <a:r>
              <a:rPr lang="en-US" sz="2400" dirty="0" err="1">
                <a:solidFill>
                  <a:srgbClr val="FF0000"/>
                </a:solidFill>
                <a:latin typeface="Times New Roman" panose="02020603050405020304" pitchFamily="18" charset="0"/>
                <a:cs typeface="Times New Roman" panose="02020603050405020304" pitchFamily="18" charset="0"/>
              </a:rPr>
              <a:t>sai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Tại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sao</a:t>
            </a:r>
            <a:r>
              <a:rPr lang="en-US" sz="2400" dirty="0">
                <a:solidFill>
                  <a:srgbClr val="FF0000"/>
                </a:solidFill>
                <a:latin typeface="Times New Roman" panose="02020603050405020304" pitchFamily="18" charset="0"/>
                <a:cs typeface="Times New Roman" panose="02020603050405020304" pitchFamily="18" charset="0"/>
              </a:rPr>
              <a:t>?</a:t>
            </a:r>
          </a:p>
          <a:p>
            <a:r>
              <a:rPr lang="en-US" sz="2400" dirty="0">
                <a:solidFill>
                  <a:srgbClr val="FF0000"/>
                </a:solidFill>
                <a:latin typeface="Times New Roman" panose="02020603050405020304" pitchFamily="18" charset="0"/>
                <a:cs typeface="Times New Roman" panose="02020603050405020304" pitchFamily="18" charset="0"/>
              </a:rPr>
              <a:t>	</a:t>
            </a:r>
          </a:p>
        </p:txBody>
      </p:sp>
      <p:sp>
        <p:nvSpPr>
          <p:cNvPr id="5" name="Rectangle 4"/>
          <p:cNvSpPr/>
          <p:nvPr/>
        </p:nvSpPr>
        <p:spPr>
          <a:xfrm>
            <a:off x="467544" y="1921789"/>
            <a:ext cx="8280920" cy="120032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Theo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kiến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gom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4216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53506"/>
            <a:ext cx="8424936" cy="830997"/>
          </a:xfrm>
          <a:prstGeom prst="rect">
            <a:avLst/>
          </a:prstGeom>
        </p:spPr>
        <p:txBody>
          <a:bodyPr wrap="square">
            <a:spAutoFit/>
          </a:bodyPr>
          <a:lstStyle/>
          <a:p>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4. </a:t>
            </a:r>
            <a:r>
              <a:rPr lang="en-US" sz="2400" dirty="0" err="1">
                <a:solidFill>
                  <a:srgbClr val="FF0000"/>
                </a:solidFill>
                <a:latin typeface="Times New Roman" panose="02020603050405020304" pitchFamily="18" charset="0"/>
                <a:cs typeface="Times New Roman" panose="02020603050405020304" pitchFamily="18" charset="0"/>
              </a:rPr>
              <a:t>Biện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nào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sau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đây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hoặc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không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làm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bảo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vê</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môi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trường</a:t>
            </a:r>
            <a:r>
              <a:rPr lang="en-US" sz="2400" dirty="0">
                <a:solidFill>
                  <a:srgbClr val="FF0000"/>
                </a:solidFill>
                <a:latin typeface="Times New Roman" panose="02020603050405020304" pitchFamily="18" charset="0"/>
                <a:cs typeface="Times New Roman" panose="02020603050405020304" pitchFamily="18" charset="0"/>
              </a:rPr>
              <a:t>?</a:t>
            </a:r>
          </a:p>
        </p:txBody>
      </p:sp>
      <p:sp>
        <p:nvSpPr>
          <p:cNvPr id="3" name="Rectangle 2"/>
          <p:cNvSpPr/>
          <p:nvPr/>
        </p:nvSpPr>
        <p:spPr>
          <a:xfrm>
            <a:off x="323528" y="1124744"/>
            <a:ext cx="8424936" cy="489364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2. Thu </a:t>
            </a:r>
            <a:r>
              <a:rPr lang="en-US" sz="2400" dirty="0" err="1">
                <a:latin typeface="Times New Roman" panose="02020603050405020304" pitchFamily="18" charset="0"/>
                <a:cs typeface="Times New Roman" panose="02020603050405020304" pitchFamily="18" charset="0"/>
              </a:rPr>
              <a:t>gom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sớm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3. Thu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ủ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bón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hữu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Xây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hầm</a:t>
            </a:r>
            <a:r>
              <a:rPr lang="en-US" sz="2400" dirty="0">
                <a:latin typeface="Times New Roman" panose="02020603050405020304" pitchFamily="18" charset="0"/>
                <a:cs typeface="Times New Roman" panose="02020603050405020304" pitchFamily="18" charset="0"/>
              </a:rPr>
              <a:t> biogas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Thả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bãi</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sàn</a:t>
            </a:r>
            <a:r>
              <a:rPr lang="en-US" sz="2400" dirty="0">
                <a:latin typeface="Times New Roman" panose="02020603050405020304" pitchFamily="18" charset="0"/>
                <a:cs typeface="Times New Roman" panose="02020603050405020304" pitchFamily="18" charset="0"/>
              </a:rPr>
              <a:t> hay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ở</a:t>
            </a:r>
          </a:p>
          <a:p>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Chuồng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chợ</a:t>
            </a:r>
            <a:r>
              <a:rPr lang="en-US" sz="2400" dirty="0">
                <a:latin typeface="Times New Roman" panose="02020603050405020304" pitchFamily="18" charset="0"/>
                <a:cs typeface="Times New Roman" panose="02020603050405020304" pitchFamily="18" charset="0"/>
              </a:rPr>
              <a:t> hay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Xả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sông</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suối</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5. </a:t>
            </a:r>
            <a:r>
              <a:rPr lang="en-US" sz="2400" dirty="0" err="1">
                <a:latin typeface="Times New Roman" panose="02020603050405020304" pitchFamily="18" charset="0"/>
                <a:cs typeface="Times New Roman" panose="02020603050405020304" pitchFamily="18" charset="0"/>
              </a:rPr>
              <a:t>Vứt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suối</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6. Cho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mèo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do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216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576" y="808720"/>
            <a:ext cx="6480720" cy="3046988"/>
          </a:xfrm>
          <a:prstGeom prst="rect">
            <a:avLst/>
          </a:prstGeom>
        </p:spPr>
        <p:txBody>
          <a:bodyPr wrap="square">
            <a:spAutoFit/>
          </a:bodyPr>
          <a:lstStyle/>
          <a:p>
            <a:r>
              <a:rPr lang="vi-VN" sz="2400" b="1">
                <a:latin typeface="+mj-lt"/>
              </a:rPr>
              <a:t>Trả lời:</a:t>
            </a:r>
            <a:endParaRPr lang="vi-VN" sz="2400">
              <a:latin typeface="+mj-lt"/>
            </a:endParaRPr>
          </a:p>
          <a:p>
            <a:r>
              <a:rPr lang="vi-VN" sz="2400">
                <a:latin typeface="+mj-lt"/>
              </a:rPr>
              <a:t>* Vai trò của chăn nuôi:</a:t>
            </a:r>
          </a:p>
          <a:p>
            <a:r>
              <a:rPr lang="vi-VN" sz="2400">
                <a:latin typeface="+mj-lt"/>
              </a:rPr>
              <a:t>+ Cung cấp thực phẩm hàng ngày cho con người.</a:t>
            </a:r>
          </a:p>
          <a:p>
            <a:r>
              <a:rPr lang="vi-VN" sz="2400">
                <a:latin typeface="+mj-lt"/>
              </a:rPr>
              <a:t>+ Cung cấp nguyên liệu cho xuất khẩu </a:t>
            </a:r>
          </a:p>
          <a:p>
            <a:r>
              <a:rPr lang="vi-VN" sz="2400">
                <a:latin typeface="+mj-lt"/>
              </a:rPr>
              <a:t>+ </a:t>
            </a:r>
            <a:r>
              <a:rPr lang="en-US" sz="2400">
                <a:latin typeface="+mj-lt"/>
              </a:rPr>
              <a:t>…….</a:t>
            </a:r>
            <a:endParaRPr lang="vi-VN" sz="2400">
              <a:latin typeface="+mj-lt"/>
            </a:endParaRPr>
          </a:p>
          <a:p>
            <a:r>
              <a:rPr lang="vi-VN" sz="2400">
                <a:latin typeface="+mj-lt"/>
              </a:rPr>
              <a:t>* Vật nuôi phổ biến ở nước ta:</a:t>
            </a:r>
          </a:p>
          <a:p>
            <a:r>
              <a:rPr lang="vi-VN" sz="2400">
                <a:latin typeface="+mj-lt"/>
              </a:rPr>
              <a:t>- Gia súc: trâu, bò, chó, lợn, …</a:t>
            </a:r>
          </a:p>
          <a:p>
            <a:r>
              <a:rPr lang="vi-VN" sz="2400">
                <a:latin typeface="+mj-lt"/>
              </a:rPr>
              <a:t>- …</a:t>
            </a:r>
          </a:p>
        </p:txBody>
      </p:sp>
    </p:spTree>
    <p:extLst>
      <p:ext uri="{BB962C8B-B14F-4D97-AF65-F5344CB8AC3E}">
        <p14:creationId xmlns:p14="http://schemas.microsoft.com/office/powerpoint/2010/main" val="46678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91680" y="168558"/>
            <a:ext cx="5523307" cy="523220"/>
          </a:xfrm>
          <a:prstGeom prst="rect">
            <a:avLst/>
          </a:prstGeom>
        </p:spPr>
        <p:txBody>
          <a:bodyPr wrap="none">
            <a:spAutoFit/>
          </a:bodyPr>
          <a:lstStyle/>
          <a:p>
            <a:r>
              <a:rPr lang="vi-VN" sz="2800" b="1">
                <a:solidFill>
                  <a:srgbClr val="FF0000"/>
                </a:solidFill>
                <a:latin typeface="+mj-lt"/>
              </a:rPr>
              <a:t>I. Vai trò, triển vọng của chăn nuôi</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052736"/>
            <a:ext cx="8064896" cy="3528998"/>
          </a:xfrm>
          <a:prstGeom prst="rect">
            <a:avLst/>
          </a:prstGeom>
        </p:spPr>
      </p:pic>
      <p:sp>
        <p:nvSpPr>
          <p:cNvPr id="6" name="Rectangle 5"/>
          <p:cNvSpPr/>
          <p:nvPr/>
        </p:nvSpPr>
        <p:spPr>
          <a:xfrm>
            <a:off x="1043608" y="5013176"/>
            <a:ext cx="7200800" cy="830997"/>
          </a:xfrm>
          <a:prstGeom prst="rect">
            <a:avLst/>
          </a:prstGeom>
        </p:spPr>
        <p:txBody>
          <a:bodyPr wrap="square">
            <a:spAutoFit/>
          </a:bodyPr>
          <a:lstStyle/>
          <a:p>
            <a:r>
              <a:rPr lang="en-US" sz="2400">
                <a:solidFill>
                  <a:srgbClr val="7030A0"/>
                </a:solidFill>
                <a:latin typeface="Times New Roman" panose="02020603050405020304" pitchFamily="18" charset="0"/>
                <a:cs typeface="Times New Roman" panose="02020603050405020304" pitchFamily="18" charset="0"/>
              </a:rPr>
              <a:t>Quan sát Hình 9.1 – Thảo luận nhóm 2,  nêu một số vai trò của chăn nuôi?</a:t>
            </a:r>
            <a:endParaRPr lang="en-US" sz="2400" i="1">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648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692696"/>
            <a:ext cx="7992888" cy="5011949"/>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trò</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bón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hữu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trọt</a:t>
            </a:r>
            <a:r>
              <a:rPr lang="en-US" sz="2400" dirty="0">
                <a:latin typeface="Times New Roman" panose="02020603050405020304" pitchFamily="18" charset="0"/>
                <a:cs typeface="Times New Roman" panose="02020603050405020304" pitchFamily="18" charset="0"/>
              </a:rPr>
              <a:t>,...</a:t>
            </a:r>
          </a:p>
          <a:p>
            <a:pPr>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nay,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an </a:t>
            </a:r>
            <a:r>
              <a:rPr lang="en-US" sz="2400" dirty="0" err="1">
                <a:latin typeface="Times New Roman" panose="02020603050405020304" pitchFamily="18" charset="0"/>
                <a:cs typeface="Times New Roman" panose="02020603050405020304" pitchFamily="18" charset="0"/>
              </a:rPr>
              <a:t>toàn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872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332656"/>
            <a:ext cx="7416824" cy="830997"/>
          </a:xfrm>
          <a:prstGeom prst="rect">
            <a:avLst/>
          </a:prstGeom>
        </p:spPr>
        <p:txBody>
          <a:bodyPr wrap="square">
            <a:spAutoFit/>
          </a:bodyPr>
          <a:lstStyle/>
          <a:p>
            <a:r>
              <a:rPr lang="vi-VN" sz="2400" b="1">
                <a:solidFill>
                  <a:srgbClr val="FF0000"/>
                </a:solidFill>
                <a:latin typeface="+mj-lt"/>
              </a:rPr>
              <a:t>II. Vật nuôi</a:t>
            </a:r>
          </a:p>
          <a:p>
            <a:r>
              <a:rPr lang="vi-VN" sz="2400" b="1">
                <a:solidFill>
                  <a:srgbClr val="FF0000"/>
                </a:solidFill>
                <a:latin typeface="+mj-lt"/>
              </a:rPr>
              <a:t>1. Một số vật nuôi phổ biến ở nước ta</a:t>
            </a:r>
          </a:p>
        </p:txBody>
      </p:sp>
      <p:sp>
        <p:nvSpPr>
          <p:cNvPr id="4" name="Rectangle 3"/>
          <p:cNvSpPr/>
          <p:nvPr/>
        </p:nvSpPr>
        <p:spPr>
          <a:xfrm>
            <a:off x="323528" y="1340768"/>
            <a:ext cx="8640960" cy="1200329"/>
          </a:xfrm>
          <a:prstGeom prst="rect">
            <a:avLst/>
          </a:prstGeom>
        </p:spPr>
        <p:txBody>
          <a:bodyPr wrap="square">
            <a:spAutoFit/>
          </a:bodyPr>
          <a:lstStyle/>
          <a:p>
            <a:r>
              <a:rPr lang="en-US" sz="2400" dirty="0">
                <a:solidFill>
                  <a:srgbClr val="00B050"/>
                </a:solidFill>
                <a:latin typeface="Times New Roman" panose="02020603050405020304" pitchFamily="18" charset="0"/>
                <a:cs typeface="Times New Roman" panose="02020603050405020304" pitchFamily="18" charset="0"/>
              </a:rPr>
              <a:t>- NV 1. Quan </a:t>
            </a:r>
            <a:r>
              <a:rPr lang="en-US" sz="2400" dirty="0" err="1">
                <a:solidFill>
                  <a:srgbClr val="00B050"/>
                </a:solidFill>
                <a:latin typeface="Times New Roman" panose="02020603050405020304" pitchFamily="18" charset="0"/>
                <a:cs typeface="Times New Roman" panose="02020603050405020304" pitchFamily="18" charset="0"/>
              </a:rPr>
              <a:t>sát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Hình</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hình</a:t>
            </a:r>
            <a:r>
              <a:rPr lang="en-US" sz="2400" dirty="0">
                <a:solidFill>
                  <a:srgbClr val="00B050"/>
                </a:solidFill>
                <a:latin typeface="Times New Roman" panose="02020603050405020304" pitchFamily="18" charset="0"/>
                <a:cs typeface="Times New Roman" panose="02020603050405020304" pitchFamily="18" charset="0"/>
              </a:rPr>
              <a:t> 9.2/</a:t>
            </a:r>
            <a:r>
              <a:rPr lang="en-US" sz="2400" dirty="0" err="1">
                <a:solidFill>
                  <a:srgbClr val="00B050"/>
                </a:solidFill>
                <a:latin typeface="Times New Roman" panose="02020603050405020304" pitchFamily="18" charset="0"/>
                <a:cs typeface="Times New Roman" panose="02020603050405020304" pitchFamily="18" charset="0"/>
              </a:rPr>
              <a:t>sgk</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thảo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luận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nhóm</a:t>
            </a:r>
            <a:r>
              <a:rPr lang="en-US" sz="2400" dirty="0">
                <a:solidFill>
                  <a:srgbClr val="00B050"/>
                </a:solidFill>
                <a:latin typeface="Times New Roman" panose="02020603050405020304" pitchFamily="18" charset="0"/>
                <a:cs typeface="Times New Roman" panose="02020603050405020304" pitchFamily="18" charset="0"/>
              </a:rPr>
              <a:t> 2 </a:t>
            </a:r>
            <a:r>
              <a:rPr lang="en-US" sz="2400" dirty="0" err="1">
                <a:solidFill>
                  <a:srgbClr val="00B050"/>
                </a:solidFill>
                <a:latin typeface="Times New Roman" panose="02020603050405020304" pitchFamily="18" charset="0"/>
                <a:cs typeface="Times New Roman" panose="02020603050405020304" pitchFamily="18" charset="0"/>
              </a:rPr>
              <a:t>trả</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lời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câu</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hỏi</a:t>
            </a:r>
            <a:r>
              <a:rPr lang="en-US" sz="2400" dirty="0">
                <a:solidFill>
                  <a:srgbClr val="00B050"/>
                </a:solidFill>
                <a:latin typeface="Times New Roman" panose="02020603050405020304" pitchFamily="18" charset="0"/>
                <a:cs typeface="Times New Roman" panose="02020603050405020304" pitchFamily="18" charset="0"/>
              </a:rPr>
              <a:t>:  Cho </a:t>
            </a:r>
            <a:r>
              <a:rPr lang="en-US" sz="2400" dirty="0" err="1">
                <a:solidFill>
                  <a:srgbClr val="00B050"/>
                </a:solidFill>
                <a:latin typeface="Times New Roman" panose="02020603050405020304" pitchFamily="18" charset="0"/>
                <a:cs typeface="Times New Roman" panose="02020603050405020304" pitchFamily="18" charset="0"/>
              </a:rPr>
              <a:t>biết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những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vật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gia</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súc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vật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gia</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cầm</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Mục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đích</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từng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loại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vật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nuôi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đó</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gì</a:t>
            </a:r>
            <a:r>
              <a:rPr lang="en-US" sz="2400" dirty="0">
                <a:solidFill>
                  <a:srgbClr val="00B050"/>
                </a:solidFill>
                <a:latin typeface="Times New Roman" panose="02020603050405020304" pitchFamily="18" charset="0"/>
                <a:cs typeface="Times New Roman" panose="02020603050405020304" pitchFamily="18" charset="0"/>
              </a:rPr>
              <a:t>?</a:t>
            </a:r>
          </a:p>
        </p:txBody>
      </p:sp>
      <p:sp>
        <p:nvSpPr>
          <p:cNvPr id="5" name="Rectangle 4"/>
          <p:cNvSpPr/>
          <p:nvPr/>
        </p:nvSpPr>
        <p:spPr>
          <a:xfrm>
            <a:off x="345434" y="2852936"/>
            <a:ext cx="8496944" cy="830997"/>
          </a:xfrm>
          <a:prstGeom prst="rect">
            <a:avLst/>
          </a:prstGeom>
        </p:spPr>
        <p:txBody>
          <a:bodyPr wrap="square">
            <a:spAutoFit/>
          </a:bodyPr>
          <a:lstStyle/>
          <a:p>
            <a:r>
              <a:rPr lang="en-US" sz="2400" dirty="0">
                <a:solidFill>
                  <a:srgbClr val="7030A0"/>
                </a:solidFill>
                <a:latin typeface="Times New Roman" panose="02020603050405020304" pitchFamily="18" charset="0"/>
                <a:cs typeface="Times New Roman" panose="02020603050405020304" pitchFamily="18" charset="0"/>
              </a:rPr>
              <a:t>- NV 2. </a:t>
            </a:r>
            <a:r>
              <a:rPr lang="en-US" sz="2400" dirty="0" err="1">
                <a:solidFill>
                  <a:srgbClr val="7030A0"/>
                </a:solidFill>
                <a:latin typeface="Times New Roman" panose="02020603050405020304" pitchFamily="18" charset="0"/>
                <a:cs typeface="Times New Roman" panose="02020603050405020304" pitchFamily="18" charset="0"/>
              </a:rPr>
              <a:t>Trong</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các</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loại</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vật</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nuôi</a:t>
            </a:r>
            <a:r>
              <a:rPr lang="en-US" sz="2400" dirty="0">
                <a:solidFill>
                  <a:srgbClr val="7030A0"/>
                </a:solidFill>
                <a:latin typeface="Times New Roman" panose="02020603050405020304" pitchFamily="18" charset="0"/>
                <a:cs typeface="Times New Roman" panose="02020603050405020304" pitchFamily="18" charset="0"/>
              </a:rPr>
              <a:t> ở </a:t>
            </a:r>
            <a:r>
              <a:rPr lang="en-US" sz="2400" dirty="0" err="1">
                <a:solidFill>
                  <a:srgbClr val="7030A0"/>
                </a:solidFill>
                <a:latin typeface="Times New Roman" panose="02020603050405020304" pitchFamily="18" charset="0"/>
                <a:cs typeface="Times New Roman" panose="02020603050405020304" pitchFamily="18" charset="0"/>
              </a:rPr>
              <a:t>Hình</a:t>
            </a:r>
            <a:r>
              <a:rPr lang="en-US" sz="2400" dirty="0">
                <a:solidFill>
                  <a:srgbClr val="7030A0"/>
                </a:solidFill>
                <a:latin typeface="Times New Roman" panose="02020603050405020304" pitchFamily="18" charset="0"/>
                <a:cs typeface="Times New Roman" panose="02020603050405020304" pitchFamily="18" charset="0"/>
              </a:rPr>
              <a:t> 9.3 </a:t>
            </a:r>
            <a:r>
              <a:rPr lang="en-US" sz="2400" dirty="0" err="1">
                <a:solidFill>
                  <a:srgbClr val="7030A0"/>
                </a:solidFill>
                <a:latin typeface="Times New Roman" panose="02020603050405020304" pitchFamily="18" charset="0"/>
                <a:cs typeface="Times New Roman" panose="02020603050405020304" pitchFamily="18" charset="0"/>
              </a:rPr>
              <a:t>em</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có</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ấn</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tượng</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với</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loại</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vật</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nuôi</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nào</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nhất</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Vì</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sao</a:t>
            </a:r>
            <a:r>
              <a:rPr lang="en-US" sz="2400" dirty="0">
                <a:solidFill>
                  <a:srgbClr val="7030A0"/>
                </a:solidFill>
                <a:latin typeface="Times New Roman" panose="02020603050405020304" pitchFamily="18" charset="0"/>
                <a:cs typeface="Times New Roman" panose="02020603050405020304" pitchFamily="18" charset="0"/>
              </a:rPr>
              <a:t>?</a:t>
            </a:r>
          </a:p>
        </p:txBody>
      </p:sp>
      <p:sp>
        <p:nvSpPr>
          <p:cNvPr id="6" name="Rectangle 5"/>
          <p:cNvSpPr/>
          <p:nvPr/>
        </p:nvSpPr>
        <p:spPr>
          <a:xfrm>
            <a:off x="381438" y="4149080"/>
            <a:ext cx="8424936" cy="830997"/>
          </a:xfrm>
          <a:prstGeom prst="rect">
            <a:avLst/>
          </a:prstGeom>
        </p:spPr>
        <p:txBody>
          <a:bodyPr wrap="square">
            <a:spAutoFit/>
          </a:bodyPr>
          <a:lstStyle/>
          <a:p>
            <a:r>
              <a:rPr lang="en-US" sz="2400" dirty="0">
                <a:solidFill>
                  <a:srgbClr val="FFC000"/>
                </a:solidFill>
                <a:latin typeface="Times New Roman" panose="02020603050405020304" pitchFamily="18" charset="0"/>
                <a:cs typeface="Times New Roman" panose="02020603050405020304" pitchFamily="18" charset="0"/>
              </a:rPr>
              <a:t>- NV 3. </a:t>
            </a:r>
            <a:r>
              <a:rPr lang="en-US" sz="2400" dirty="0" err="1">
                <a:solidFill>
                  <a:srgbClr val="FFC000"/>
                </a:solidFill>
                <a:latin typeface="Times New Roman" panose="02020603050405020304" pitchFamily="18" charset="0"/>
                <a:cs typeface="Times New Roman" panose="02020603050405020304" pitchFamily="18" charset="0"/>
              </a:rPr>
              <a:t>Kể</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tên</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một</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loại</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vật</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nuôi</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đặc</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trưng</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vùng</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miền</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mà</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em</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biết</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và</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mô</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tả</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đặc</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điểm</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cùa</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loại</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vật</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nuôi</a:t>
            </a:r>
            <a:r>
              <a:rPr lang="en-US" sz="2400" dirty="0">
                <a:solidFill>
                  <a:srgbClr val="FFC000"/>
                </a:solidFill>
                <a:latin typeface="Times New Roman" panose="02020603050405020304" pitchFamily="18" charset="0"/>
                <a:cs typeface="Times New Roman" panose="02020603050405020304" pitchFamily="18" charset="0"/>
              </a:rPr>
              <a:t> </a:t>
            </a:r>
            <a:r>
              <a:rPr lang="en-US" sz="2400" dirty="0" err="1">
                <a:solidFill>
                  <a:srgbClr val="FFC000"/>
                </a:solidFill>
                <a:latin typeface="Times New Roman" panose="02020603050405020304" pitchFamily="18" charset="0"/>
                <a:cs typeface="Times New Roman" panose="02020603050405020304" pitchFamily="18" charset="0"/>
              </a:rPr>
              <a:t>đó</a:t>
            </a:r>
            <a:r>
              <a:rPr lang="en-US" sz="2400" dirty="0">
                <a:solidFill>
                  <a:srgbClr val="FFC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872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332656"/>
            <a:ext cx="7992888" cy="3785652"/>
          </a:xfrm>
          <a:prstGeom prst="rect">
            <a:avLst/>
          </a:prstGeom>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I. </a:t>
            </a:r>
            <a:r>
              <a:rPr lang="en-US" sz="2400" b="1" dirty="0" err="1">
                <a:solidFill>
                  <a:srgbClr val="FF0000"/>
                </a:solidFill>
                <a:latin typeface="Times New Roman" panose="02020603050405020304" pitchFamily="18" charset="0"/>
                <a:cs typeface="Times New Roman" panose="02020603050405020304" pitchFamily="18" charset="0"/>
              </a:rPr>
              <a:t>Vật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b="1" dirty="0">
                <a:solidFill>
                  <a:srgbClr val="FF0000"/>
                </a:solidFill>
                <a:latin typeface="Times New Roman" panose="02020603050405020304" pitchFamily="18" charset="0"/>
                <a:cs typeface="Times New Roman" panose="02020603050405020304" pitchFamily="18" charset="0"/>
              </a:rPr>
              <a:t>1. </a:t>
            </a:r>
            <a:r>
              <a:rPr lang="en-US" sz="2400" b="1" dirty="0" err="1">
                <a:solidFill>
                  <a:srgbClr val="FF0000"/>
                </a:solidFill>
                <a:latin typeface="Times New Roman" panose="02020603050405020304" pitchFamily="18" charset="0"/>
                <a:cs typeface="Times New Roman" panose="02020603050405020304" pitchFamily="18" charset="0"/>
              </a:rPr>
              <a:t>Một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vật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phổ</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biến</a:t>
            </a:r>
            <a:r>
              <a:rPr lang="en-US" sz="2400" b="1" dirty="0">
                <a:solidFill>
                  <a:srgbClr val="FF0000"/>
                </a:solidFill>
                <a:latin typeface="Times New Roman" panose="02020603050405020304" pitchFamily="18" charset="0"/>
                <a:cs typeface="Times New Roman" panose="02020603050405020304" pitchFamily="18" charset="0"/>
              </a:rPr>
              <a:t> ở </a:t>
            </a:r>
            <a:r>
              <a:rPr lang="en-US" sz="2400" b="1" dirty="0" err="1">
                <a:solidFill>
                  <a:srgbClr val="FF0000"/>
                </a:solidFill>
                <a:latin typeface="Times New Roman" panose="02020603050405020304" pitchFamily="18" charset="0"/>
                <a:cs typeface="Times New Roman" panose="02020603050405020304" pitchFamily="18" charset="0"/>
              </a:rPr>
              <a:t>nước</a:t>
            </a:r>
            <a:r>
              <a:rPr lang="en-US" sz="2400" b="1" dirty="0">
                <a:solidFill>
                  <a:srgbClr val="FF0000"/>
                </a:solidFill>
                <a:latin typeface="Times New Roman" panose="02020603050405020304" pitchFamily="18" charset="0"/>
                <a:cs typeface="Times New Roman" panose="02020603050405020304" pitchFamily="18" charset="0"/>
              </a:rPr>
              <a:t> ta</a:t>
            </a:r>
          </a:p>
          <a:p>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hầu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ta. </a:t>
            </a:r>
            <a:r>
              <a:rPr lang="en-US" sz="2400" dirty="0" err="1">
                <a:latin typeface="Times New Roman" panose="02020603050405020304" pitchFamily="18" charset="0"/>
                <a:cs typeface="Times New Roman" panose="02020603050405020304" pitchFamily="18" charset="0"/>
              </a:rPr>
              <a:t>Chúng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chia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cầm</a:t>
            </a:r>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cs typeface="Times New Roman" panose="02020603050405020304" pitchFamily="18" charset="0"/>
              </a:rPr>
              <a:t>Vật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đặc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trưng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vùng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miền</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riêng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8723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332656"/>
            <a:ext cx="8208912" cy="461665"/>
          </a:xfrm>
          <a:prstGeom prst="rect">
            <a:avLst/>
          </a:prstGeom>
        </p:spPr>
        <p:txBody>
          <a:bodyPr wrap="square">
            <a:spAutoFit/>
          </a:bodyPr>
          <a:lstStyle/>
          <a:p>
            <a:r>
              <a:rPr lang="vi-VN" sz="2400" b="1">
                <a:solidFill>
                  <a:srgbClr val="FF0000"/>
                </a:solidFill>
                <a:latin typeface="+mj-lt"/>
              </a:rPr>
              <a:t>III. Một số phương thức chăn nuôi phổ biến ở Việt Nam</a:t>
            </a:r>
          </a:p>
        </p:txBody>
      </p:sp>
      <p:sp>
        <p:nvSpPr>
          <p:cNvPr id="4" name="Rectangle 3"/>
          <p:cNvSpPr/>
          <p:nvPr/>
        </p:nvSpPr>
        <p:spPr>
          <a:xfrm>
            <a:off x="544826" y="1484784"/>
            <a:ext cx="8347654" cy="830997"/>
          </a:xfrm>
          <a:prstGeom prst="rect">
            <a:avLst/>
          </a:prstGeom>
        </p:spPr>
        <p:txBody>
          <a:bodyPr wrap="square">
            <a:spAutoFit/>
          </a:bodyPr>
          <a:lstStyle/>
          <a:p>
            <a:r>
              <a:rPr lang="en-US" sz="2400">
                <a:solidFill>
                  <a:srgbClr val="00B050"/>
                </a:solidFill>
                <a:latin typeface="Times New Roman" panose="02020603050405020304" pitchFamily="18" charset="0"/>
                <a:cs typeface="Times New Roman" panose="02020603050405020304" pitchFamily="18" charset="0"/>
              </a:rPr>
              <a:t>- NV 1. Đọc nội dung mục III kết họp vói quan sát Hình 9.4, nêu đặc díểm cùa từng phương thức chăn nuôi.</a:t>
            </a:r>
          </a:p>
        </p:txBody>
      </p:sp>
      <p:sp>
        <p:nvSpPr>
          <p:cNvPr id="5" name="Rectangle 4"/>
          <p:cNvSpPr/>
          <p:nvPr/>
        </p:nvSpPr>
        <p:spPr>
          <a:xfrm>
            <a:off x="544826" y="2828836"/>
            <a:ext cx="8347654" cy="1200329"/>
          </a:xfrm>
          <a:prstGeom prst="rect">
            <a:avLst/>
          </a:prstGeom>
        </p:spPr>
        <p:txBody>
          <a:bodyPr wrap="square">
            <a:spAutoFit/>
          </a:bodyPr>
          <a:lstStyle/>
          <a:p>
            <a:r>
              <a:rPr lang="en-US" sz="2400">
                <a:solidFill>
                  <a:schemeClr val="accent6">
                    <a:lumMod val="75000"/>
                  </a:schemeClr>
                </a:solidFill>
                <a:latin typeface="Times New Roman" panose="02020603050405020304" pitchFamily="18" charset="0"/>
                <a:cs typeface="Times New Roman" panose="02020603050405020304" pitchFamily="18" charset="0"/>
              </a:rPr>
              <a:t>- NV 2. Tìm hiểu thêm về phương thức chăn nuôi nông hộ và phương thức chăn nuôi trang trại. Cho biết ưu điểm, hạn chế, khà năng phát then trong tương lai của từng phương thức.</a:t>
            </a:r>
          </a:p>
        </p:txBody>
      </p:sp>
    </p:spTree>
    <p:extLst>
      <p:ext uri="{BB962C8B-B14F-4D97-AF65-F5344CB8AC3E}">
        <p14:creationId xmlns:p14="http://schemas.microsoft.com/office/powerpoint/2010/main" val="202872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197346"/>
            <a:ext cx="8424936" cy="5632311"/>
          </a:xfrm>
          <a:prstGeom prst="rect">
            <a:avLst/>
          </a:prstGeom>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III. </a:t>
            </a:r>
            <a:r>
              <a:rPr lang="en-US" sz="2400" b="1" dirty="0" err="1">
                <a:solidFill>
                  <a:srgbClr val="FF0000"/>
                </a:solidFill>
                <a:latin typeface="Times New Roman" panose="02020603050405020304" pitchFamily="18" charset="0"/>
                <a:cs typeface="Times New Roman" panose="02020603050405020304" pitchFamily="18" charset="0"/>
              </a:rPr>
              <a:t>Một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phương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thức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biến</a:t>
            </a:r>
            <a:r>
              <a:rPr lang="en-US" sz="2400" b="1" dirty="0">
                <a:solidFill>
                  <a:srgbClr val="FF0000"/>
                </a:solidFill>
                <a:latin typeface="Times New Roman" panose="02020603050405020304" pitchFamily="18" charset="0"/>
                <a:cs typeface="Times New Roman" panose="02020603050405020304" pitchFamily="18" charset="0"/>
              </a:rPr>
              <a:t> ở </a:t>
            </a:r>
            <a:r>
              <a:rPr lang="en-US" sz="2400" b="1" dirty="0" err="1">
                <a:solidFill>
                  <a:srgbClr val="FF0000"/>
                </a:solidFill>
                <a:latin typeface="Times New Roman" panose="02020603050405020304" pitchFamily="18" charset="0"/>
                <a:cs typeface="Times New Roman" panose="02020603050405020304" pitchFamily="18" charset="0"/>
              </a:rPr>
              <a:t>Việt</a:t>
            </a:r>
            <a:r>
              <a:rPr lang="en-US" sz="2400" b="1" dirty="0">
                <a:solidFill>
                  <a:srgbClr val="FF0000"/>
                </a:solidFill>
                <a:latin typeface="Times New Roman" panose="02020603050405020304" pitchFamily="18" charset="0"/>
                <a:cs typeface="Times New Roman" panose="02020603050405020304" pitchFamily="18" charset="0"/>
              </a:rPr>
              <a:t> Nam</a:t>
            </a:r>
          </a:p>
          <a:p>
            <a:r>
              <a:rPr lang="en-US" sz="2400" b="1" dirty="0">
                <a:solidFill>
                  <a:srgbClr val="FF0000"/>
                </a:solidFill>
                <a:latin typeface="Times New Roman" panose="02020603050405020304" pitchFamily="18" charset="0"/>
                <a:cs typeface="Times New Roman" panose="02020603050405020304" pitchFamily="18" charset="0"/>
              </a:rPr>
              <a:t>1.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nông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hộ</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chi phi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a:t>
            </a:r>
          </a:p>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cs typeface="Times New Roman" panose="02020603050405020304" pitchFamily="18" charset="0"/>
              </a:rPr>
              <a:t>Chăn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nuôi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trang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trại</a:t>
            </a:r>
            <a:endParaRPr lang="en-US" sz="2400" b="1" dirty="0">
              <a:solidFill>
                <a:srgbClr val="FF0000"/>
              </a:solidFill>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riêng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khoẻ</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8723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260648"/>
            <a:ext cx="7416824"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IV. Một số ngành nghề phổ biến trong chăn nuôi</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788232" y="1268760"/>
            <a:ext cx="7816215" cy="830997"/>
          </a:xfrm>
          <a:prstGeom prst="rect">
            <a:avLst/>
          </a:prstGeom>
        </p:spPr>
        <p:txBody>
          <a:bodyPr wrap="square">
            <a:spAutoFit/>
          </a:bodyPr>
          <a:lstStyle/>
          <a:p>
            <a:r>
              <a:rPr lang="en-US" sz="2400" dirty="0" err="1">
                <a:solidFill>
                  <a:srgbClr val="00B050"/>
                </a:solidFill>
                <a:latin typeface="Times New Roman" panose="02020603050405020304" pitchFamily="18" charset="0"/>
                <a:cs typeface="Times New Roman" panose="02020603050405020304" pitchFamily="18" charset="0"/>
              </a:rPr>
              <a:t>Đọc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mục</a:t>
            </a:r>
            <a:r>
              <a:rPr lang="en-US" sz="2400" dirty="0">
                <a:solidFill>
                  <a:srgbClr val="00B050"/>
                </a:solidFill>
                <a:latin typeface="Times New Roman" panose="02020603050405020304" pitchFamily="18" charset="0"/>
                <a:cs typeface="Times New Roman" panose="02020603050405020304" pitchFamily="18" charset="0"/>
              </a:rPr>
              <a:t> 1, </a:t>
            </a:r>
            <a:r>
              <a:rPr lang="en-US" sz="2400" dirty="0" err="1">
                <a:solidFill>
                  <a:srgbClr val="00B050"/>
                </a:solidFill>
                <a:latin typeface="Times New Roman" panose="02020603050405020304" pitchFamily="18" charset="0"/>
                <a:cs typeface="Times New Roman" panose="02020603050405020304" pitchFamily="18" charset="0"/>
              </a:rPr>
              <a:t>mục</a:t>
            </a:r>
            <a:r>
              <a:rPr lang="en-US" sz="2400" dirty="0">
                <a:solidFill>
                  <a:srgbClr val="00B050"/>
                </a:solidFill>
                <a:latin typeface="Times New Roman" panose="02020603050405020304" pitchFamily="18" charset="0"/>
                <a:cs typeface="Times New Roman" panose="02020603050405020304" pitchFamily="18" charset="0"/>
              </a:rPr>
              <a:t> 2/</a:t>
            </a:r>
            <a:r>
              <a:rPr lang="en-US" sz="2400" dirty="0" err="1">
                <a:solidFill>
                  <a:srgbClr val="00B050"/>
                </a:solidFill>
                <a:latin typeface="Times New Roman" panose="02020603050405020304" pitchFamily="18" charset="0"/>
                <a:cs typeface="Times New Roman" panose="02020603050405020304" pitchFamily="18" charset="0"/>
              </a:rPr>
              <a:t>sgk</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cho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biết</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tương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lai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nghề</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đó</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em</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thích</a:t>
            </a:r>
            <a:r>
              <a:rPr lang="en-US" sz="2400" dirty="0">
                <a:solidFill>
                  <a:srgbClr val="00B050"/>
                </a:solidFill>
                <a:latin typeface="Times New Roman" panose="02020603050405020304" pitchFamily="18" charset="0"/>
                <a:cs typeface="Times New Roman" panose="02020603050405020304" pitchFamily="18" charset="0"/>
              </a:rPr>
              <a:t> hay </a:t>
            </a:r>
            <a:r>
              <a:rPr lang="en-US" sz="2400" dirty="0" err="1">
                <a:solidFill>
                  <a:srgbClr val="00B050"/>
                </a:solidFill>
                <a:latin typeface="Times New Roman" panose="02020603050405020304" pitchFamily="18" charset="0"/>
                <a:cs typeface="Times New Roman" panose="02020603050405020304" pitchFamily="18" charset="0"/>
              </a:rPr>
              <a:t>cảm</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thấy</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phù</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hợp</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với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nghề</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nào</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hơn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Tại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sao</a:t>
            </a:r>
            <a:r>
              <a:rPr lang="en-US" sz="2400" dirty="0">
                <a:solidFill>
                  <a:srgbClr val="00B05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872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1665</Words>
  <Application>Microsoft Office PowerPoint</Application>
  <PresentationFormat>On-screen Show (4:3)</PresentationFormat>
  <Paragraphs>96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LUA</dc:creator>
  <cp:lastModifiedBy>Hoàng Bích Phượng</cp:lastModifiedBy>
  <cp:revision>46</cp:revision>
  <dcterms:created xsi:type="dcterms:W3CDTF">2022-07-01T08:39:21Z</dcterms:created>
  <dcterms:modified xsi:type="dcterms:W3CDTF">2023-04-15T08:44:42Z</dcterms:modified>
</cp:coreProperties>
</file>