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8" r:id="rId2"/>
    <p:sldId id="319" r:id="rId3"/>
    <p:sldId id="321" r:id="rId4"/>
    <p:sldId id="322" r:id="rId5"/>
    <p:sldId id="323" r:id="rId6"/>
    <p:sldId id="324" r:id="rId7"/>
    <p:sldId id="326" r:id="rId8"/>
    <p:sldId id="327" r:id="rId9"/>
    <p:sldId id="328" r:id="rId10"/>
    <p:sldId id="330" r:id="rId11"/>
    <p:sldId id="332" r:id="rId12"/>
    <p:sldId id="333" r:id="rId13"/>
    <p:sldId id="334" r:id="rId14"/>
    <p:sldId id="335" r:id="rId15"/>
    <p:sldId id="338" r:id="rId16"/>
    <p:sldId id="340" r:id="rId17"/>
    <p:sldId id="336" r:id="rId18"/>
    <p:sldId id="341" r:id="rId19"/>
    <p:sldId id="346" r:id="rId20"/>
    <p:sldId id="347" r:id="rId21"/>
    <p:sldId id="317" r:id="rId22"/>
  </p:sldIdLst>
  <p:sldSz cx="9144000" cy="73152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FF9933"/>
    <a:srgbClr val="FF9900"/>
    <a:srgbClr val="2B5F3F"/>
    <a:srgbClr val="6699FF"/>
    <a:srgbClr val="FF3399"/>
    <a:srgbClr val="D9F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44624" autoAdjust="0"/>
  </p:normalViewPr>
  <p:slideViewPr>
    <p:cSldViewPr>
      <p:cViewPr varScale="1">
        <p:scale>
          <a:sx n="70" d="100"/>
          <a:sy n="70" d="100"/>
        </p:scale>
        <p:origin x="1380" y="66"/>
      </p:cViewPr>
      <p:guideLst>
        <p:guide orient="horz" pos="230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5875" y="685800"/>
            <a:ext cx="42862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608D559-2EF3-46EA-9351-173D20963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755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71713"/>
            <a:ext cx="7772400" cy="1568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44963"/>
            <a:ext cx="6400800" cy="1870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B939D-FFAD-4C16-B722-392A6B679D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8EBEB-572F-426C-ABBF-C500941AF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3688"/>
            <a:ext cx="2057400" cy="6240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3688"/>
            <a:ext cx="6019800" cy="6240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AEDBD-AB52-41F1-ACD5-46A229EC7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924A-1E18-49C2-BD3C-D4C521D7E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700588"/>
            <a:ext cx="7772400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100388"/>
            <a:ext cx="7772400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22F3-E074-4D52-B9C3-68646D599A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06563"/>
            <a:ext cx="4038600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6563"/>
            <a:ext cx="4038600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137D3-E771-42F7-9E35-8ACD528E0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36713"/>
            <a:ext cx="40401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19338"/>
            <a:ext cx="40401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36713"/>
            <a:ext cx="40417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19338"/>
            <a:ext cx="40417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DE979-7DF6-4835-A7F9-C47F2CEF8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D308-9955-472F-B72B-92228363EA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0DA1A-B148-48B2-8B35-6A86AD498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513"/>
            <a:ext cx="3008313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90513"/>
            <a:ext cx="5111750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530350"/>
            <a:ext cx="3008313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8C3FF-4FB6-4F01-96E8-3B59DDC71A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21275"/>
            <a:ext cx="5486400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54050"/>
            <a:ext cx="5486400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24525"/>
            <a:ext cx="5486400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9EAE0-313C-480C-9031-800EBBD66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3688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06563"/>
            <a:ext cx="8229600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61150"/>
            <a:ext cx="2133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61150"/>
            <a:ext cx="2895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61150"/>
            <a:ext cx="2133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393DEBB-EE06-4345-BB7F-FAA39B431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2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wmf"/><Relationship Id="rId7" Type="http://schemas.openxmlformats.org/officeDocument/2006/relationships/image" Target="../media/image2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wmf"/><Relationship Id="rId7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3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3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2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4"/>
          <p:cNvSpPr>
            <a:spLocks noChangeArrowheads="1" noChangeShapeType="1" noTextEdit="1"/>
          </p:cNvSpPr>
          <p:nvPr/>
        </p:nvSpPr>
        <p:spPr bwMode="auto">
          <a:xfrm>
            <a:off x="838200" y="1463675"/>
            <a:ext cx="7543800" cy="18891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mừng thầy giáo, cô giáo đến dự giờ thăm lớp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3" name="WordArt 6"/>
          <p:cNvSpPr>
            <a:spLocks noChangeArrowheads="1" noChangeShapeType="1" noTextEdit="1"/>
          </p:cNvSpPr>
          <p:nvPr/>
        </p:nvSpPr>
        <p:spPr bwMode="auto">
          <a:xfrm>
            <a:off x="2819400" y="3738563"/>
            <a:ext cx="3962400" cy="8937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MĨ THUẬT</a:t>
            </a:r>
          </a:p>
        </p:txBody>
      </p:sp>
      <p:pic>
        <p:nvPicPr>
          <p:cNvPr id="2054" name="Picture 7" descr="!danc_c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488" y="3495675"/>
            <a:ext cx="2449512" cy="33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</a:rPr>
              <a:t>I. Tìm và chọn nội </a:t>
            </a:r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dung đề </a:t>
            </a:r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</a:rPr>
              <a:t>tài: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1785878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</a:rPr>
              <a:t>Các </a:t>
            </a:r>
            <a:r>
              <a:rPr lang="vi-VN" sz="2400" b="1" dirty="0">
                <a:solidFill>
                  <a:srgbClr val="0000FF"/>
                </a:solidFill>
              </a:rPr>
              <a:t>cuộc thi chào mừng 20/11: vẽ tranh, văn nghệ, 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</a:rPr>
              <a:t>trò </a:t>
            </a:r>
            <a:r>
              <a:rPr lang="vi-VN" sz="2400" b="1" dirty="0">
                <a:solidFill>
                  <a:srgbClr val="0000FF"/>
                </a:solidFill>
              </a:rPr>
              <a:t>chơi vận động</a:t>
            </a:r>
            <a:r>
              <a:rPr lang="vi-VN" sz="2400" b="1" dirty="0" smtClean="0">
                <a:solidFill>
                  <a:srgbClr val="0000FF"/>
                </a:solidFill>
              </a:rPr>
              <a:t>.</a:t>
            </a:r>
            <a:r>
              <a:rPr lang="en-US" sz="2400" b="1" dirty="0" smtClean="0">
                <a:solidFill>
                  <a:srgbClr val="0000FF"/>
                </a:solidFill>
              </a:rPr>
              <a:t>...</a:t>
            </a:r>
            <a:endParaRPr lang="vi-VN" sz="2400" b="1" dirty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</a:rPr>
              <a:t>- </a:t>
            </a:r>
            <a:r>
              <a:rPr lang="vi-VN" sz="2400" b="1" dirty="0">
                <a:solidFill>
                  <a:srgbClr val="0000FF"/>
                </a:solidFill>
              </a:rPr>
              <a:t>Quang cảnh buổi lễ</a:t>
            </a:r>
            <a:r>
              <a:rPr lang="en-US" sz="2400" b="1" dirty="0">
                <a:solidFill>
                  <a:srgbClr val="0000FF"/>
                </a:solidFill>
              </a:rPr>
              <a:t> mít tinh </a:t>
            </a:r>
            <a:r>
              <a:rPr lang="vi-VN" sz="2400" b="1" dirty="0">
                <a:solidFill>
                  <a:srgbClr val="0000FF"/>
                </a:solidFill>
              </a:rPr>
              <a:t> 20/11</a:t>
            </a:r>
            <a:endParaRPr lang="en-US" sz="2400" b="1" dirty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</a:rPr>
              <a:t>- Những kỷ niệm đẹp về thầy cô.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</a:rPr>
              <a:t>- Chân dung thầy cô giáo</a:t>
            </a:r>
            <a:endParaRPr lang="vi-VN" sz="2400" b="1" dirty="0">
              <a:solidFill>
                <a:srgbClr val="0000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096000"/>
            <a:ext cx="9144000" cy="1219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52" descr="Ky-niem-ngay-nha-giao-viet-nam-giaodu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725" y="4953000"/>
            <a:ext cx="2772075" cy="18288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9" name="Picture 18" descr="20-11-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9303" y="4953000"/>
            <a:ext cx="2702297" cy="18288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22" name="Picture 21" descr="thankyou-teach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9920" y="4953000"/>
            <a:ext cx="2926080" cy="18288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II. Cách vẽ tranh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096000"/>
            <a:ext cx="9144000" cy="1219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52" descr="Ky-niem-ngay-nha-giao-viet-nam-giaodu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725" y="5257800"/>
            <a:ext cx="2772075" cy="18288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9" name="Picture 18" descr="20-11-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9303" y="5257800"/>
            <a:ext cx="2702297" cy="18288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22" name="Picture 21" descr="thankyou-teach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9920" y="5257800"/>
            <a:ext cx="2926080" cy="18288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304800" y="1676400"/>
            <a:ext cx="563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chemeClr val="accent2"/>
                </a:solidFill>
              </a:rPr>
              <a:t>- Bước 1: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b="1" dirty="0">
                <a:solidFill>
                  <a:srgbClr val="800000"/>
                </a:solidFill>
              </a:rPr>
              <a:t>Chọn nội dung đề tài.</a:t>
            </a: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304800" y="2438400"/>
            <a:ext cx="563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chemeClr val="accent2"/>
                </a:solidFill>
              </a:rPr>
              <a:t>- Bước 2:</a:t>
            </a:r>
            <a:r>
              <a:rPr lang="en-US" sz="2400" b="1" dirty="0">
                <a:solidFill>
                  <a:srgbClr val="800000"/>
                </a:solidFill>
              </a:rPr>
              <a:t> Vẽ phác mảng chính, phụ.	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04800" y="3200400"/>
            <a:ext cx="563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chemeClr val="accent2"/>
                </a:solidFill>
              </a:rPr>
              <a:t>- Bước 3:</a:t>
            </a:r>
            <a:r>
              <a:rPr lang="en-US" sz="2400" b="1" dirty="0">
                <a:solidFill>
                  <a:srgbClr val="800000"/>
                </a:solidFill>
              </a:rPr>
              <a:t> Tìm hình ảnh vẽ vào mảng.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04799" y="3962400"/>
            <a:ext cx="573772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chemeClr val="accent2"/>
                </a:solidFill>
              </a:rPr>
              <a:t>- Bước 4:</a:t>
            </a:r>
            <a:r>
              <a:rPr lang="en-US" sz="2400" b="1" dirty="0">
                <a:solidFill>
                  <a:srgbClr val="800000"/>
                </a:solidFill>
              </a:rPr>
              <a:t> Hoàn thiện hình vẽ</a:t>
            </a:r>
          </a:p>
        </p:txBody>
      </p:sp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304799" y="4648200"/>
            <a:ext cx="514416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chemeClr val="accent2"/>
                </a:solidFill>
              </a:rPr>
              <a:t>- Bước 5:</a:t>
            </a:r>
            <a:r>
              <a:rPr lang="en-US" sz="2400" b="1" dirty="0">
                <a:solidFill>
                  <a:srgbClr val="800000"/>
                </a:solidFill>
              </a:rPr>
              <a:t> Vẽ màu.</a:t>
            </a:r>
          </a:p>
        </p:txBody>
      </p:sp>
      <p:pic>
        <p:nvPicPr>
          <p:cNvPr id="27" name="Picture 26" descr="15-12tham-khao-nhung-bo-hoa-cuoi-cam-tay-dep-20148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DCDDD7"/>
              </a:clrFrom>
              <a:clrTo>
                <a:srgbClr val="DCDD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5191" y="1295400"/>
            <a:ext cx="2534009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4" name="AutoShape 16"/>
          <p:cNvSpPr>
            <a:spLocks noChangeArrowheads="1"/>
          </p:cNvSpPr>
          <p:nvPr/>
        </p:nvSpPr>
        <p:spPr bwMode="auto">
          <a:xfrm>
            <a:off x="4419600" y="1869440"/>
            <a:ext cx="304800" cy="24384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.VnTime" pitchFamily="34" charset="0"/>
            </a:endParaRPr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533400" y="685800"/>
            <a:ext cx="3657600" cy="2438400"/>
            <a:chOff x="1968" y="768"/>
            <a:chExt cx="1680" cy="1248"/>
          </a:xfrm>
        </p:grpSpPr>
        <p:sp>
          <p:nvSpPr>
            <p:cNvPr id="27661" name="Rectangle 9"/>
            <p:cNvSpPr>
              <a:spLocks noChangeArrowheads="1"/>
            </p:cNvSpPr>
            <p:nvPr/>
          </p:nvSpPr>
          <p:spPr bwMode="auto">
            <a:xfrm>
              <a:off x="1968" y="768"/>
              <a:ext cx="1680" cy="12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800000"/>
                </a:solidFill>
                <a:latin typeface=".VnTime" pitchFamily="34" charset="0"/>
              </a:endParaRPr>
            </a:p>
          </p:txBody>
        </p:sp>
        <p:sp>
          <p:nvSpPr>
            <p:cNvPr id="27662" name="Rectangle 22"/>
            <p:cNvSpPr>
              <a:spLocks noChangeArrowheads="1"/>
            </p:cNvSpPr>
            <p:nvPr/>
          </p:nvSpPr>
          <p:spPr bwMode="auto">
            <a:xfrm>
              <a:off x="1968" y="768"/>
              <a:ext cx="1680" cy="1248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l">
                <a:lnSpc>
                  <a:spcPct val="80000"/>
                </a:lnSpc>
                <a:spcBef>
                  <a:spcPct val="20000"/>
                </a:spcBef>
              </a:pPr>
              <a:endParaRPr lang="en-US" sz="2400" dirty="0">
                <a:solidFill>
                  <a:srgbClr val="800000"/>
                </a:solidFill>
                <a:latin typeface=".VnTime" pitchFamily="34" charset="0"/>
              </a:endParaRPr>
            </a:p>
            <a:p>
              <a:pPr marL="342900" indent="-342900" algn="l">
                <a:lnSpc>
                  <a:spcPct val="80000"/>
                </a:lnSpc>
                <a:spcBef>
                  <a:spcPct val="20000"/>
                </a:spcBef>
              </a:pPr>
              <a:endParaRPr lang="en-US" sz="2400" dirty="0">
                <a:solidFill>
                  <a:srgbClr val="800000"/>
                </a:solidFill>
                <a:latin typeface=".VnTime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en-US" sz="2400" i="1" dirty="0">
                  <a:solidFill>
                    <a:srgbClr val="990000"/>
                  </a:solidFill>
                  <a:latin typeface=".VnTime" pitchFamily="34" charset="0"/>
                </a:rPr>
                <a:t>Chän néi dung ®Ò tµi</a:t>
              </a:r>
              <a:r>
                <a:rPr lang="en-US" sz="2000" i="1" dirty="0">
                  <a:solidFill>
                    <a:srgbClr val="990000"/>
                  </a:solidFill>
                  <a:latin typeface=".VnTime" pitchFamily="34" charset="0"/>
                </a:rPr>
                <a:t>.</a:t>
              </a:r>
              <a:r>
                <a:rPr lang="en-US" sz="2400" dirty="0">
                  <a:solidFill>
                    <a:srgbClr val="800000"/>
                  </a:solidFill>
                  <a:latin typeface=".VnTime" pitchFamily="34" charset="0"/>
                </a:rPr>
                <a:t> </a:t>
              </a:r>
            </a:p>
          </p:txBody>
        </p:sp>
      </p:grp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838200" y="3266441"/>
            <a:ext cx="358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>
                <a:solidFill>
                  <a:srgbClr val="800000"/>
                </a:solidFill>
              </a:rPr>
              <a:t>Bước 1:</a:t>
            </a:r>
            <a:r>
              <a:rPr lang="en-US" b="1" i="1" dirty="0">
                <a:solidFill>
                  <a:srgbClr val="0000CC"/>
                </a:solidFill>
              </a:rPr>
              <a:t> Chọn nội dung đề tài</a:t>
            </a: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4800600" y="3292242"/>
            <a:ext cx="4495800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700" b="1" i="1" dirty="0">
                <a:solidFill>
                  <a:srgbClr val="800000"/>
                </a:solidFill>
              </a:rPr>
              <a:t>Bước 2:</a:t>
            </a:r>
            <a:r>
              <a:rPr lang="en-US" sz="1700" b="1" i="1" dirty="0">
                <a:solidFill>
                  <a:srgbClr val="0000CC"/>
                </a:solidFill>
              </a:rPr>
              <a:t> Vẽ phác mảng chính, phụ.</a:t>
            </a:r>
          </a:p>
          <a:p>
            <a:pPr>
              <a:spcBef>
                <a:spcPct val="50000"/>
              </a:spcBef>
            </a:pPr>
            <a:r>
              <a:rPr lang="en-US" sz="1700" b="1" i="1" dirty="0">
                <a:solidFill>
                  <a:srgbClr val="800000"/>
                </a:solidFill>
              </a:rPr>
              <a:t>Bước 3:</a:t>
            </a:r>
            <a:r>
              <a:rPr lang="en-US" sz="1700" i="1" dirty="0"/>
              <a:t> </a:t>
            </a:r>
            <a:r>
              <a:rPr lang="en-US" sz="1700" b="1" i="1" dirty="0">
                <a:solidFill>
                  <a:srgbClr val="0000CC"/>
                </a:solidFill>
              </a:rPr>
              <a:t>Tìm hình ảnh vẽ vào mảng.</a:t>
            </a:r>
          </a:p>
        </p:txBody>
      </p:sp>
      <p:sp>
        <p:nvSpPr>
          <p:cNvPr id="20543" name="Text Box 63"/>
          <p:cNvSpPr txBox="1">
            <a:spLocks noChangeArrowheads="1"/>
          </p:cNvSpPr>
          <p:nvPr/>
        </p:nvSpPr>
        <p:spPr bwMode="auto">
          <a:xfrm>
            <a:off x="914400" y="6781800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>
                <a:solidFill>
                  <a:srgbClr val="800000"/>
                </a:solidFill>
              </a:rPr>
              <a:t>Bước 4:</a:t>
            </a:r>
            <a:r>
              <a:rPr lang="en-US" b="1" i="1" dirty="0">
                <a:solidFill>
                  <a:srgbClr val="0000CC"/>
                </a:solidFill>
              </a:rPr>
              <a:t> Hoàn thiện hình vẽ</a:t>
            </a:r>
          </a:p>
        </p:txBody>
      </p:sp>
      <p:sp>
        <p:nvSpPr>
          <p:cNvPr id="20544" name="Text Box 64"/>
          <p:cNvSpPr txBox="1">
            <a:spLocks noChangeArrowheads="1"/>
          </p:cNvSpPr>
          <p:nvPr/>
        </p:nvSpPr>
        <p:spPr bwMode="auto">
          <a:xfrm>
            <a:off x="5715000" y="6827520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800000"/>
                </a:solidFill>
              </a:rPr>
              <a:t>Bước 5:</a:t>
            </a:r>
            <a:r>
              <a:rPr lang="en-US" b="1" i="1">
                <a:solidFill>
                  <a:srgbClr val="0000CC"/>
                </a:solidFill>
              </a:rPr>
              <a:t> Vẽ màu</a:t>
            </a:r>
          </a:p>
        </p:txBody>
      </p:sp>
      <p:sp>
        <p:nvSpPr>
          <p:cNvPr id="2" name="AutoShape 16"/>
          <p:cNvSpPr>
            <a:spLocks noChangeArrowheads="1"/>
          </p:cNvSpPr>
          <p:nvPr/>
        </p:nvSpPr>
        <p:spPr bwMode="auto">
          <a:xfrm>
            <a:off x="4495800" y="5283200"/>
            <a:ext cx="304800" cy="24384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.VnTime" pitchFamily="34" charset="0"/>
            </a:endParaRPr>
          </a:p>
        </p:txBody>
      </p:sp>
      <p:sp>
        <p:nvSpPr>
          <p:cNvPr id="27659" name="Text Box 66"/>
          <p:cNvSpPr txBox="1">
            <a:spLocks noChangeArrowheads="1"/>
          </p:cNvSpPr>
          <p:nvPr/>
        </p:nvSpPr>
        <p:spPr bwMode="auto">
          <a:xfrm>
            <a:off x="381000" y="113454"/>
            <a:ext cx="66294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300" b="1" u="sng" dirty="0">
                <a:solidFill>
                  <a:srgbClr val="660066"/>
                </a:solidFill>
                <a:latin typeface="Times New Roman" pitchFamily="18" charset="0"/>
              </a:rPr>
              <a:t>II/ Cách vẽ tranh đề tài </a:t>
            </a:r>
            <a:r>
              <a:rPr lang="en-US" sz="2300" b="1" u="sng" dirty="0" smtClean="0">
                <a:solidFill>
                  <a:srgbClr val="660066"/>
                </a:solidFill>
                <a:latin typeface="Times New Roman" pitchFamily="18" charset="0"/>
              </a:rPr>
              <a:t>ngày nhà giáo Việt Nam</a:t>
            </a:r>
            <a:endParaRPr lang="en-US" sz="2300" b="1" u="sng" dirty="0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15" name="Picture 6" descr="IMG_12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9715" y="685800"/>
            <a:ext cx="3610885" cy="244144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6" name="Picture 15" descr="IMG_12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191000"/>
            <a:ext cx="3637259" cy="2441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16" descr="IMG_12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4264152"/>
            <a:ext cx="3662172" cy="2441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 animBg="1"/>
      <p:bldP spid="20541" grpId="0"/>
      <p:bldP spid="20542" grpId="0"/>
      <p:bldP spid="20543" grpId="0"/>
      <p:bldP spid="20544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II. Cách vẽ tranh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096000"/>
            <a:ext cx="9144000" cy="1219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66"/>
          <p:cNvGrpSpPr>
            <a:grpSpLocks/>
          </p:cNvGrpSpPr>
          <p:nvPr/>
        </p:nvGrpSpPr>
        <p:grpSpPr bwMode="auto">
          <a:xfrm>
            <a:off x="2590800" y="1143000"/>
            <a:ext cx="5181600" cy="560387"/>
            <a:chOff x="1677077" y="6297612"/>
            <a:chExt cx="7009731" cy="560388"/>
          </a:xfrm>
        </p:grpSpPr>
        <p:grpSp>
          <p:nvGrpSpPr>
            <p:cNvPr id="29" name="Group 1"/>
            <p:cNvGrpSpPr>
              <a:grpSpLocks/>
            </p:cNvGrpSpPr>
            <p:nvPr/>
          </p:nvGrpSpPr>
          <p:grpSpPr bwMode="auto">
            <a:xfrm>
              <a:off x="1677077" y="6297612"/>
              <a:ext cx="7009731" cy="560388"/>
              <a:chOff x="1631703" y="1316985"/>
              <a:chExt cx="5761282" cy="559049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1631703" y="1316985"/>
                <a:ext cx="5761282" cy="559049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0" scaled="0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1732160" y="1373999"/>
                <a:ext cx="5561673" cy="452941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noFill/>
              <a:ln w="19050">
                <a:solidFill>
                  <a:srgbClr val="FFDB9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30" name="TextBox 29"/>
            <p:cNvSpPr txBox="1"/>
            <p:nvPr/>
          </p:nvSpPr>
          <p:spPr bwMode="auto">
            <a:xfrm>
              <a:off x="2192500" y="6324600"/>
              <a:ext cx="5743266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baseline="0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CHÚ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 Ý KHI LÀM BỐ CỤC</a:t>
              </a:r>
              <a:endParaRPr lang="en-US" sz="24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33" name="Picture 10" descr="d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4572000"/>
            <a:ext cx="3160988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4" name="Picture 11" descr="d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16286" y="4648200"/>
            <a:ext cx="3037114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5" name="Picture 12" descr="d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2164" y="1905000"/>
            <a:ext cx="3122636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6" name="Picture 13" descr="d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29981" y="1981200"/>
            <a:ext cx="3023419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7" name="Oval 36"/>
          <p:cNvSpPr/>
          <p:nvPr/>
        </p:nvSpPr>
        <p:spPr>
          <a:xfrm>
            <a:off x="533400" y="35814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7924800" y="36576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39" name="Oval 38"/>
          <p:cNvSpPr/>
          <p:nvPr/>
        </p:nvSpPr>
        <p:spPr>
          <a:xfrm>
            <a:off x="457200" y="63246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40" name="Oval 39"/>
          <p:cNvSpPr/>
          <p:nvPr/>
        </p:nvSpPr>
        <p:spPr>
          <a:xfrm>
            <a:off x="8001000" y="63246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762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II. Cách vẽ tranh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096000"/>
            <a:ext cx="9144000" cy="1219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2590800" y="990600"/>
            <a:ext cx="5181600" cy="560387"/>
            <a:chOff x="1677077" y="6297612"/>
            <a:chExt cx="7009731" cy="560388"/>
          </a:xfrm>
        </p:grpSpPr>
        <p:grpSp>
          <p:nvGrpSpPr>
            <p:cNvPr id="11" name="Group 1"/>
            <p:cNvGrpSpPr>
              <a:grpSpLocks/>
            </p:cNvGrpSpPr>
            <p:nvPr/>
          </p:nvGrpSpPr>
          <p:grpSpPr bwMode="auto">
            <a:xfrm>
              <a:off x="1677077" y="6297612"/>
              <a:ext cx="7009731" cy="560388"/>
              <a:chOff x="1631703" y="1316985"/>
              <a:chExt cx="5761282" cy="559049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1631703" y="1316985"/>
                <a:ext cx="5761282" cy="559049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0" scaled="0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1732160" y="1373999"/>
                <a:ext cx="5561673" cy="452941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noFill/>
              <a:ln w="19050">
                <a:solidFill>
                  <a:srgbClr val="FFDB9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30" name="TextBox 29"/>
            <p:cNvSpPr txBox="1"/>
            <p:nvPr/>
          </p:nvSpPr>
          <p:spPr bwMode="auto">
            <a:xfrm>
              <a:off x="2192500" y="6324600"/>
              <a:ext cx="5743266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baseline="0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CHÚ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 Ý KHI LÀM BỐ CỤC</a:t>
              </a:r>
              <a:endParaRPr lang="en-US" sz="24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33" name="Picture 10" descr="d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419600"/>
            <a:ext cx="31242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4" name="Picture 11" descr="d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4495800"/>
            <a:ext cx="3037114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5" name="Picture 12" descr="d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1676400"/>
            <a:ext cx="3122636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6" name="Picture 13" descr="d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1676400"/>
            <a:ext cx="3023419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7" name="Oval 36"/>
          <p:cNvSpPr/>
          <p:nvPr/>
        </p:nvSpPr>
        <p:spPr>
          <a:xfrm>
            <a:off x="381000" y="35052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8229600" y="35814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sp>
        <p:nvSpPr>
          <p:cNvPr id="39" name="Oval 38"/>
          <p:cNvSpPr/>
          <p:nvPr/>
        </p:nvSpPr>
        <p:spPr>
          <a:xfrm>
            <a:off x="304800" y="63246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40" name="Oval 39"/>
          <p:cNvSpPr/>
          <p:nvPr/>
        </p:nvSpPr>
        <p:spPr>
          <a:xfrm>
            <a:off x="8077200" y="62484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en-US" sz="2800" b="1" dirty="0"/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066800" y="3962400"/>
            <a:ext cx="281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Hình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vẽ 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quá nhỏ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62000" y="6781800"/>
            <a:ext cx="3829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Hình vừa phải, bố cục đẹp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5334000" y="3957935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Hình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vẽ lệch một 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bên 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715000" y="6781800"/>
            <a:ext cx="259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Hình vẽ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quá 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</a:rPr>
              <a:t>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295400" y="1143000"/>
            <a:ext cx="6400800" cy="533400"/>
            <a:chOff x="1677077" y="6297612"/>
            <a:chExt cx="7009731" cy="560388"/>
          </a:xfrm>
        </p:grpSpPr>
        <p:grpSp>
          <p:nvGrpSpPr>
            <p:cNvPr id="11" name="Group 1"/>
            <p:cNvGrpSpPr>
              <a:grpSpLocks/>
            </p:cNvGrpSpPr>
            <p:nvPr/>
          </p:nvGrpSpPr>
          <p:grpSpPr bwMode="auto">
            <a:xfrm>
              <a:off x="1677077" y="6297612"/>
              <a:ext cx="7009731" cy="560388"/>
              <a:chOff x="1631703" y="1316985"/>
              <a:chExt cx="5761282" cy="559049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1631703" y="1316985"/>
                <a:ext cx="5761282" cy="559049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0" scaled="0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1732160" y="1373999"/>
                <a:ext cx="5561673" cy="452941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noFill/>
              <a:ln w="19050">
                <a:solidFill>
                  <a:srgbClr val="FFDB9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/>
              </a:p>
            </p:txBody>
          </p:sp>
        </p:grpSp>
        <p:sp>
          <p:nvSpPr>
            <p:cNvPr id="30" name="TextBox 29"/>
            <p:cNvSpPr txBox="1"/>
            <p:nvPr/>
          </p:nvSpPr>
          <p:spPr bwMode="auto">
            <a:xfrm>
              <a:off x="2192501" y="6324600"/>
              <a:ext cx="5743266" cy="400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baseline="0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MỘT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 SỐ BÀI VẼ THAM KHẢO</a:t>
              </a:r>
              <a:endParaRPr lang="en-US" sz="20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29" name="Picture 4" descr="SGK My thuat 8 - 9.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1" y="1905000"/>
            <a:ext cx="3657599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Picture 5" descr="IMG_12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648200"/>
            <a:ext cx="3602182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Picture 8" descr="Copy of scan00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648200"/>
            <a:ext cx="37338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3" name="Picture 14" descr="http://t2.gstatic.com/images?q=tbn:ANd9GcSbCWU0MS6aM94TsgM_SYOKtr6SXrwdSfVX1QZS-aWivHiukW_TVHTMvIX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09601" y="1922584"/>
            <a:ext cx="3733799" cy="2297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295400" y="1143000"/>
            <a:ext cx="6400800" cy="533400"/>
            <a:chOff x="1677077" y="6297612"/>
            <a:chExt cx="7009731" cy="560388"/>
          </a:xfrm>
        </p:grpSpPr>
        <p:grpSp>
          <p:nvGrpSpPr>
            <p:cNvPr id="11" name="Group 1"/>
            <p:cNvGrpSpPr>
              <a:grpSpLocks/>
            </p:cNvGrpSpPr>
            <p:nvPr/>
          </p:nvGrpSpPr>
          <p:grpSpPr bwMode="auto">
            <a:xfrm>
              <a:off x="1677077" y="6297612"/>
              <a:ext cx="7009731" cy="560388"/>
              <a:chOff x="1631703" y="1316985"/>
              <a:chExt cx="5761282" cy="559049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1631703" y="1316985"/>
                <a:ext cx="5761282" cy="559049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0" scaled="0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1732160" y="1373999"/>
                <a:ext cx="5561673" cy="452941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noFill/>
              <a:ln w="19050">
                <a:solidFill>
                  <a:srgbClr val="FFDB9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/>
              </a:p>
            </p:txBody>
          </p:sp>
        </p:grpSp>
        <p:sp>
          <p:nvSpPr>
            <p:cNvPr id="30" name="TextBox 29"/>
            <p:cNvSpPr txBox="1"/>
            <p:nvPr/>
          </p:nvSpPr>
          <p:spPr bwMode="auto">
            <a:xfrm>
              <a:off x="2192501" y="6324600"/>
              <a:ext cx="5743266" cy="400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baseline="0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MỘT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 SỐ BÀI VẼ THAM KHẢO</a:t>
              </a:r>
              <a:endParaRPr lang="en-US" sz="20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23" name="Picture 22" descr="0.705547584816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648200"/>
            <a:ext cx="36576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 descr="20-11-5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1981200"/>
            <a:ext cx="36481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 descr="ve-tranh-de-tai-ngay-nha-giao-viet-nam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1981200"/>
            <a:ext cx="3733800" cy="2314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Picture 25" descr="tranh-ve-ngay-nha-giao-viet-nam-20-11 (6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4648200"/>
            <a:ext cx="37338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762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III. Thực hành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76200" y="16002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endParaRPr lang="en-US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585585"/>
            <a:ext cx="9144000" cy="517064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65125" indent="-282575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200" b="1" i="1" u="sng" dirty="0" smtClean="0">
                <a:solidFill>
                  <a:srgbClr val="0000CC"/>
                </a:solidFill>
                <a:latin typeface="+mj-lt"/>
                <a:cs typeface="Times New Roman" pitchFamily="18" charset="0"/>
              </a:rPr>
              <a:t>Nhiệm vụ thực hành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0000CC"/>
                </a:solidFill>
                <a:latin typeface="+mj-lt"/>
                <a:cs typeface="Times New Roman" pitchFamily="18" charset="0"/>
              </a:rPr>
              <a:t>	1. Vẽ </a:t>
            </a:r>
            <a:r>
              <a:rPr lang="en-US" sz="2200" b="1" i="1" dirty="0" smtClean="0">
                <a:solidFill>
                  <a:srgbClr val="0000FF"/>
                </a:solidFill>
                <a:latin typeface="+mj-lt"/>
                <a:cs typeface="Times New Roman" pitchFamily="18" charset="0"/>
              </a:rPr>
              <a:t>một bức tranh về đề tài ngày nhà giáo Việt Nam.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0000FF"/>
                </a:solidFill>
                <a:latin typeface="+mj-lt"/>
                <a:cs typeface="Times New Roman" pitchFamily="18" charset="0"/>
              </a:rPr>
              <a:t>   	- Kích thước: Giấy khổ A.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0000FF"/>
                </a:solidFill>
                <a:latin typeface="+mj-lt"/>
                <a:cs typeface="Times New Roman" pitchFamily="18" charset="0"/>
              </a:rPr>
              <a:t>	- Chất liệu màu: Tự chọn.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0000CC"/>
                </a:solidFill>
                <a:cs typeface="Times New Roman" pitchFamily="18" charset="0"/>
              </a:rPr>
              <a:t>	2. Làm một tấm thiệp chúc mừng ngày nhà giáo Việt Nam 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0000CC"/>
                </a:solidFill>
                <a:cs typeface="Times New Roman" pitchFamily="18" charset="0"/>
              </a:rPr>
              <a:t>	3. Sưu tầm ca dao tục ngữ, bài thơ, bài hát về thầy cô giáo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	+ Hình thức làm bài: Theo nhóm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	+</a:t>
            </a:r>
            <a:r>
              <a:rPr lang="en-US" sz="2200" b="1" i="1" dirty="0" smtClean="0">
                <a:solidFill>
                  <a:srgbClr val="FF0000"/>
                </a:solidFill>
                <a:cs typeface="Times New Roman" pitchFamily="18" charset="0"/>
              </a:rPr>
              <a:t> Th</a:t>
            </a:r>
            <a:r>
              <a:rPr lang="en-US" sz="2200" b="1" i="1" dirty="0" smtClean="0">
                <a:solidFill>
                  <a:srgbClr val="FF0000"/>
                </a:solidFill>
              </a:rPr>
              <a:t>ời gian làm bài: 45 phút.</a:t>
            </a:r>
          </a:p>
          <a:p>
            <a:pPr marL="365125" indent="-282575" eaLnBrk="1" hangingPunct="1">
              <a:lnSpc>
                <a:spcPct val="150000"/>
              </a:lnSpc>
            </a:pPr>
            <a:r>
              <a:rPr lang="en-US" sz="2200" b="1" i="1" dirty="0" smtClean="0">
                <a:solidFill>
                  <a:srgbClr val="FF0000"/>
                </a:solidFill>
                <a:latin typeface="+mj-lt"/>
              </a:rPr>
              <a:t>	+ Yêu cầu tiết 1: Xây dựng ý tưởng, phân công nhiệm vụ cho các thành viên trong nhóm, làm phác thảo bài vẽ.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762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III. Thực hành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76200" y="16002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endParaRPr lang="en-US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650218"/>
            <a:ext cx="9144000" cy="459818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65125" indent="-282575">
              <a:spcBef>
                <a:spcPct val="20000"/>
              </a:spcBef>
            </a:pPr>
            <a:endParaRPr lang="en-US" sz="1100" b="1" i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* Hướng dẫn làm bài theo nhóm: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Chia lớp thành 6 nhóm.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Phân nhóm trưởng.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Các nhóm thảo luận nhanh về nội dung định thể hiện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Tiến hành thực thành.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Sau khi hoàn thành bố cục, hết thời gian làm bài các nhóm trưởng trình bày nội dung tranh vẽ của nhóm mình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762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IV. Hoạt động nối tiếp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76200" y="16002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endParaRPr lang="en-US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650218"/>
            <a:ext cx="9144000" cy="27730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65125" indent="-282575">
              <a:spcBef>
                <a:spcPct val="20000"/>
              </a:spcBef>
            </a:pPr>
            <a:endParaRPr lang="en-US" sz="1100" b="1" i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400" b="1" u="sng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Báo cáo kết quả thực hành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	1. Các nhóm trưởng trình bày ý tưởng của nhóm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	2. Giáo viên duyệt phác thảo tranh vẽ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endParaRPr lang="en-US" sz="2000" dirty="0"/>
          </a:p>
        </p:txBody>
      </p:sp>
      <p:pic>
        <p:nvPicPr>
          <p:cNvPr id="13" name="Picture 12" descr="tuyen-tap-truyen-ngan-hay-va-xuc-dong-ve-thay-co-ngay-2011_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4648200"/>
            <a:ext cx="35814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52" descr="Ky-niem-ngay-nha-giao-viet-nam-giaodu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4648200"/>
            <a:ext cx="37338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57200" y="4687888"/>
            <a:ext cx="8332788" cy="1484312"/>
            <a:chOff x="457202" y="5257800"/>
            <a:chExt cx="8333579" cy="1484312"/>
          </a:xfrm>
        </p:grpSpPr>
        <p:sp>
          <p:nvSpPr>
            <p:cNvPr id="3" name="Chevron 2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99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4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99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C</a:t>
              </a:r>
            </a:p>
          </p:txBody>
        </p: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8" cy="965200"/>
              <a:chOff x="1039121" y="2578508"/>
              <a:chExt cx="7266678" cy="965200"/>
            </a:xfrm>
          </p:grpSpPr>
          <p:sp>
            <p:nvSpPr>
              <p:cNvPr id="6" name="Round Same Side Corner Rectangle 5"/>
              <p:cNvSpPr/>
              <p:nvPr/>
            </p:nvSpPr>
            <p:spPr>
              <a:xfrm rot="5400000">
                <a:off x="4189860" y="-572231"/>
                <a:ext cx="965200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Ăn quả nhớ kẻ trồng cây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457200" y="5754687"/>
            <a:ext cx="8332788" cy="1484313"/>
            <a:chOff x="457202" y="5257800"/>
            <a:chExt cx="8333579" cy="1484312"/>
          </a:xfrm>
        </p:grpSpPr>
        <p:sp>
          <p:nvSpPr>
            <p:cNvPr id="9" name="Chevron 8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6699FF"/>
            </a:solidFill>
            <a:ln>
              <a:solidFill>
                <a:srgbClr val="6699FF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6699FF"/>
            </a:solidFill>
            <a:ln>
              <a:solidFill>
                <a:srgbClr val="6699FF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latin typeface="Arial" pitchFamily="34" charset="0"/>
                </a:rPr>
                <a:t>D</a:t>
              </a:r>
            </a:p>
          </p:txBody>
        </p: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9" cy="965199"/>
              <a:chOff x="1039121" y="2578508"/>
              <a:chExt cx="7266679" cy="965199"/>
            </a:xfrm>
          </p:grpSpPr>
          <p:sp>
            <p:nvSpPr>
              <p:cNvPr id="12" name="Round Same Side Corner Rectangle 11"/>
              <p:cNvSpPr/>
              <p:nvPr/>
            </p:nvSpPr>
            <p:spPr>
              <a:xfrm rot="5400000">
                <a:off x="4189861" y="-572231"/>
                <a:ext cx="965199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Round Same Side Corner Rectangle 4"/>
              <p:cNvSpPr/>
              <p:nvPr/>
            </p:nvSpPr>
            <p:spPr>
              <a:xfrm>
                <a:off x="1039121" y="2626133"/>
                <a:ext cx="7219048" cy="8699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</a:rPr>
                  <a:t>Có công mài sắt có ngày nên kim</a:t>
                </a:r>
                <a:endParaRPr lang="en-US" sz="28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14" name="Group 29"/>
          <p:cNvGrpSpPr>
            <a:grpSpLocks/>
          </p:cNvGrpSpPr>
          <p:nvPr/>
        </p:nvGrpSpPr>
        <p:grpSpPr bwMode="auto">
          <a:xfrm>
            <a:off x="457200" y="3621088"/>
            <a:ext cx="8332788" cy="1484312"/>
            <a:chOff x="457202" y="5257800"/>
            <a:chExt cx="8333579" cy="1484312"/>
          </a:xfrm>
        </p:grpSpPr>
        <p:sp>
          <p:nvSpPr>
            <p:cNvPr id="15" name="Chevron 14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3399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6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3399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B</a:t>
              </a:r>
            </a:p>
          </p:txBody>
        </p:sp>
        <p:grpSp>
          <p:nvGrpSpPr>
            <p:cNvPr id="17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8" cy="965200"/>
              <a:chOff x="1039121" y="2578508"/>
              <a:chExt cx="7266678" cy="965200"/>
            </a:xfrm>
          </p:grpSpPr>
          <p:sp>
            <p:nvSpPr>
              <p:cNvPr id="18" name="Round Same Side Corner Rectangle 17"/>
              <p:cNvSpPr/>
              <p:nvPr/>
            </p:nvSpPr>
            <p:spPr>
              <a:xfrm rot="5400000">
                <a:off x="4189860" y="-572231"/>
                <a:ext cx="965200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Tôn sư trọng đạo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20" name="Group 35"/>
          <p:cNvGrpSpPr>
            <a:grpSpLocks/>
          </p:cNvGrpSpPr>
          <p:nvPr/>
        </p:nvGrpSpPr>
        <p:grpSpPr bwMode="auto">
          <a:xfrm>
            <a:off x="457200" y="2554288"/>
            <a:ext cx="8332788" cy="1484312"/>
            <a:chOff x="457202" y="5257800"/>
            <a:chExt cx="8333579" cy="1484312"/>
          </a:xfrm>
        </p:grpSpPr>
        <p:sp>
          <p:nvSpPr>
            <p:cNvPr id="21" name="Chevron 20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22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A</a:t>
              </a:r>
            </a:p>
          </p:txBody>
        </p:sp>
        <p:grpSp>
          <p:nvGrpSpPr>
            <p:cNvPr id="23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8" cy="965200"/>
              <a:chOff x="1039121" y="2578508"/>
              <a:chExt cx="7266678" cy="965200"/>
            </a:xfrm>
          </p:grpSpPr>
          <p:sp>
            <p:nvSpPr>
              <p:cNvPr id="24" name="Round Same Side Corner Rectangle 23"/>
              <p:cNvSpPr/>
              <p:nvPr/>
            </p:nvSpPr>
            <p:spPr>
              <a:xfrm rot="5400000">
                <a:off x="4189860" y="-572231"/>
                <a:ext cx="965200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Tôn sư trọng đạo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sp>
        <p:nvSpPr>
          <p:cNvPr id="26" name="Title 1"/>
          <p:cNvSpPr txBox="1">
            <a:spLocks/>
          </p:cNvSpPr>
          <p:nvPr/>
        </p:nvSpPr>
        <p:spPr>
          <a:xfrm>
            <a:off x="58056" y="1295400"/>
            <a:ext cx="9067800" cy="1066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algn="ctr" eaLnBrk="0" hangingPunct="0">
              <a:defRPr/>
            </a:pPr>
            <a:r>
              <a:rPr lang="en-US" sz="2800" b="1" u="sng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Câu 1</a:t>
            </a:r>
            <a:r>
              <a:rPr lang="en-US" sz="2800" b="1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2800" b="1" kern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Truyền thống trong ngành giáo </a:t>
            </a:r>
            <a:r>
              <a:rPr lang="en-US" sz="2800" b="1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dục của</a:t>
            </a:r>
          </a:p>
          <a:p>
            <a:pPr lvl="0" algn="ctr" eaLnBrk="0" hangingPunct="0">
              <a:defRPr/>
            </a:pPr>
            <a:r>
              <a:rPr lang="en-US" sz="2800" b="1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dân </a:t>
            </a:r>
            <a:r>
              <a:rPr lang="en-US" sz="2800" b="1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tộc </a:t>
            </a:r>
            <a:r>
              <a:rPr lang="en-US" sz="2800" b="1" kern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Việt Nam là gì ?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905000" y="115669"/>
            <a:ext cx="5334000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</a:rPr>
              <a:t>HOA ĐIỂM TỐT</a:t>
            </a:r>
            <a:endParaRPr lang="en-US" sz="36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28" name="Picture 23" descr="AG0031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5773615"/>
            <a:ext cx="1128712" cy="138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82525" cy="990600"/>
          </a:xfrm>
          <a:prstGeom prst="rect">
            <a:avLst/>
          </a:prstGeom>
        </p:spPr>
      </p:pic>
      <p:pic>
        <p:nvPicPr>
          <p:cNvPr id="31" name="Picture 30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75" y="0"/>
            <a:ext cx="2082525" cy="990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0" y="1065212"/>
            <a:ext cx="9144000" cy="1588"/>
          </a:xfrm>
          <a:prstGeom prst="line">
            <a:avLst/>
          </a:prstGeom>
          <a:ln w="101600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76200" y="16002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endParaRPr lang="en-US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650218"/>
            <a:ext cx="9144000" cy="385028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65125" indent="-282575">
              <a:spcBef>
                <a:spcPct val="20000"/>
              </a:spcBef>
            </a:pPr>
            <a:endParaRPr lang="en-US" sz="1100" b="1" i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400" b="1" dirty="0" smtClean="0">
                <a:solidFill>
                  <a:srgbClr val="0000CC"/>
                </a:solidFill>
                <a:latin typeface="+mj-lt"/>
                <a:cs typeface="Times New Roman" pitchFamily="18" charset="0"/>
              </a:rPr>
              <a:t>Tiếp tục hoàn thành phác thảo bài vẽ.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400" b="1" dirty="0" smtClean="0">
                <a:solidFill>
                  <a:srgbClr val="0000CC"/>
                </a:solidFill>
                <a:latin typeface="+mj-lt"/>
                <a:cs typeface="Times New Roman" pitchFamily="18" charset="0"/>
              </a:rPr>
              <a:t>Chuẩn bị bài sau: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dirty="0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		+ Dụng cụ thực hành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r>
              <a:rPr lang="en-US" sz="2400" b="1" dirty="0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		+ Hoàn thiện các nội dung báo cáo kết quả làm việc theo nhóm đã phân công</a:t>
            </a:r>
          </a:p>
          <a:p>
            <a:pPr marL="365125" indent="-282575">
              <a:lnSpc>
                <a:spcPct val="150000"/>
              </a:lnSpc>
              <a:spcBef>
                <a:spcPct val="20000"/>
              </a:spcBef>
            </a:pPr>
            <a:endParaRPr lang="en-US" sz="2000" dirty="0"/>
          </a:p>
        </p:txBody>
      </p:sp>
      <p:pic>
        <p:nvPicPr>
          <p:cNvPr id="13" name="Picture 12" descr="tuyen-tap-truyen-ngan-hay-va-xuc-dong-ve-thay-co-ngay-2011_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5181599"/>
            <a:ext cx="2667000" cy="1759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52" descr="Ky-niem-ngay-nha-giao-viet-nam-giaodu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5181600"/>
            <a:ext cx="2819400" cy="1783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thankyou-teach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5181600"/>
            <a:ext cx="2819400" cy="1762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6200" y="112389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</a:rPr>
              <a:t>IV. Hoạt động nối tiếp</a:t>
            </a:r>
            <a:endParaRPr lang="en-US" sz="2400" b="1" u="sng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1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9"/>
          <p:cNvSpPr>
            <a:spLocks noChangeArrowheads="1" noChangeShapeType="1" noTextEdit="1"/>
          </p:cNvSpPr>
          <p:nvPr/>
        </p:nvSpPr>
        <p:spPr bwMode="auto">
          <a:xfrm>
            <a:off x="838200" y="762000"/>
            <a:ext cx="7848600" cy="23574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3600" kern="10">
                <a:ln w="317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Xin cảm ơn quý thầy cô giáo và các em học sinh </a:t>
            </a:r>
          </a:p>
          <a:p>
            <a:pPr algn="ctr"/>
            <a:r>
              <a:rPr lang="vi-VN" sz="3600" kern="10">
                <a:ln w="317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đã tham dự tiết học ngày hôm nay. </a:t>
            </a:r>
            <a:endParaRPr lang="en-US" sz="3600" kern="10">
              <a:ln w="3175">
                <a:solidFill>
                  <a:srgbClr val="660066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17411" name="Group 8"/>
          <p:cNvGrpSpPr>
            <a:grpSpLocks/>
          </p:cNvGrpSpPr>
          <p:nvPr/>
        </p:nvGrpSpPr>
        <p:grpSpPr bwMode="auto">
          <a:xfrm>
            <a:off x="3657600" y="4038600"/>
            <a:ext cx="5105400" cy="2743200"/>
            <a:chOff x="1776" y="2064"/>
            <a:chExt cx="2556" cy="1092"/>
          </a:xfrm>
        </p:grpSpPr>
        <p:pic>
          <p:nvPicPr>
            <p:cNvPr id="17412" name="Picture 4" descr="boy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2" y="2448"/>
              <a:ext cx="619" cy="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3" name="Picture 5" descr="boy-balloon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76" y="2112"/>
              <a:ext cx="533" cy="1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4" name="Picture 6" descr="girl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2448"/>
              <a:ext cx="583" cy="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5" name="Picture 7" descr="flyi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60" y="2064"/>
              <a:ext cx="972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57200" y="4687888"/>
            <a:ext cx="8332787" cy="1484312"/>
            <a:chOff x="457202" y="5257800"/>
            <a:chExt cx="8333578" cy="1484312"/>
          </a:xfrm>
        </p:grpSpPr>
        <p:sp>
          <p:nvSpPr>
            <p:cNvPr id="3" name="Chevron 2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99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4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99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C</a:t>
              </a:r>
            </a:p>
          </p:txBody>
        </p: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7" cy="965200"/>
              <a:chOff x="1039121" y="2578508"/>
              <a:chExt cx="7266677" cy="965200"/>
            </a:xfrm>
          </p:grpSpPr>
          <p:sp>
            <p:nvSpPr>
              <p:cNvPr id="6" name="Round Same Side Corner Rectangle 5"/>
              <p:cNvSpPr/>
              <p:nvPr/>
            </p:nvSpPr>
            <p:spPr>
              <a:xfrm rot="5400000">
                <a:off x="4189860" y="-572231"/>
                <a:ext cx="965200" cy="7266677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 smtClean="0">
                    <a:solidFill>
                      <a:schemeClr val="tx1"/>
                    </a:solidFill>
                  </a:rPr>
                  <a:t>Chu Văn An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457200" y="5754687"/>
            <a:ext cx="8332788" cy="1484313"/>
            <a:chOff x="457202" y="5257800"/>
            <a:chExt cx="8333579" cy="1484312"/>
          </a:xfrm>
        </p:grpSpPr>
        <p:sp>
          <p:nvSpPr>
            <p:cNvPr id="9" name="Chevron 8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6699FF"/>
            </a:solidFill>
            <a:ln>
              <a:solidFill>
                <a:srgbClr val="6699FF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6699FF"/>
            </a:solidFill>
            <a:ln>
              <a:solidFill>
                <a:srgbClr val="6699FF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latin typeface="Arial" pitchFamily="34" charset="0"/>
                </a:rPr>
                <a:t>D</a:t>
              </a:r>
            </a:p>
          </p:txBody>
        </p: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9" cy="965199"/>
              <a:chOff x="1039121" y="2578508"/>
              <a:chExt cx="7266679" cy="965199"/>
            </a:xfrm>
          </p:grpSpPr>
          <p:sp>
            <p:nvSpPr>
              <p:cNvPr id="12" name="Round Same Side Corner Rectangle 11"/>
              <p:cNvSpPr/>
              <p:nvPr/>
            </p:nvSpPr>
            <p:spPr>
              <a:xfrm rot="5400000">
                <a:off x="4189861" y="-572231"/>
                <a:ext cx="965199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Round Same Side Corner Rectangle 4"/>
              <p:cNvSpPr/>
              <p:nvPr/>
            </p:nvSpPr>
            <p:spPr>
              <a:xfrm>
                <a:off x="1039121" y="2626133"/>
                <a:ext cx="7219048" cy="8699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</a:rPr>
                  <a:t>Khổng Tử</a:t>
                </a:r>
                <a:endParaRPr lang="en-US" sz="28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14" name="Group 29"/>
          <p:cNvGrpSpPr>
            <a:grpSpLocks/>
          </p:cNvGrpSpPr>
          <p:nvPr/>
        </p:nvGrpSpPr>
        <p:grpSpPr bwMode="auto">
          <a:xfrm>
            <a:off x="457200" y="3621088"/>
            <a:ext cx="8332788" cy="1484312"/>
            <a:chOff x="457202" y="5257800"/>
            <a:chExt cx="8333579" cy="1484312"/>
          </a:xfrm>
        </p:grpSpPr>
        <p:sp>
          <p:nvSpPr>
            <p:cNvPr id="15" name="Chevron 14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3399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6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3399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B</a:t>
              </a:r>
            </a:p>
          </p:txBody>
        </p:sp>
        <p:grpSp>
          <p:nvGrpSpPr>
            <p:cNvPr id="17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8" cy="965200"/>
              <a:chOff x="1039121" y="2578508"/>
              <a:chExt cx="7266678" cy="965200"/>
            </a:xfrm>
          </p:grpSpPr>
          <p:sp>
            <p:nvSpPr>
              <p:cNvPr id="18" name="Round Same Side Corner Rectangle 17"/>
              <p:cNvSpPr/>
              <p:nvPr/>
            </p:nvSpPr>
            <p:spPr>
              <a:xfrm rot="5400000">
                <a:off x="4189860" y="-572231"/>
                <a:ext cx="965200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 smtClean="0">
                    <a:solidFill>
                      <a:schemeClr val="tx1"/>
                    </a:solidFill>
                  </a:rPr>
                  <a:t>Hồ Chí Minh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20" name="Group 35"/>
          <p:cNvGrpSpPr>
            <a:grpSpLocks/>
          </p:cNvGrpSpPr>
          <p:nvPr/>
        </p:nvGrpSpPr>
        <p:grpSpPr bwMode="auto">
          <a:xfrm>
            <a:off x="457200" y="2554288"/>
            <a:ext cx="8332788" cy="1484312"/>
            <a:chOff x="457202" y="5257800"/>
            <a:chExt cx="8333579" cy="1484312"/>
          </a:xfrm>
        </p:grpSpPr>
        <p:sp>
          <p:nvSpPr>
            <p:cNvPr id="21" name="Chevron 20"/>
            <p:cNvSpPr/>
            <p:nvPr/>
          </p:nvSpPr>
          <p:spPr>
            <a:xfrm rot="5400000">
              <a:off x="234555" y="5480447"/>
              <a:ext cx="1484312" cy="1039018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22" name="Chevron 4"/>
            <p:cNvSpPr/>
            <p:nvPr/>
          </p:nvSpPr>
          <p:spPr>
            <a:xfrm>
              <a:off x="533402" y="5777309"/>
              <a:ext cx="914398" cy="44529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8415" tIns="18415" rIns="18415" bIns="18415" spcCol="1270" anchor="ctr"/>
            <a:lstStyle/>
            <a:p>
              <a:pPr algn="ctr" defTabSz="1289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b="1" dirty="0">
                  <a:solidFill>
                    <a:schemeClr val="tx1"/>
                  </a:solidFill>
                  <a:latin typeface="Arial" pitchFamily="34" charset="0"/>
                </a:rPr>
                <a:t>A</a:t>
              </a:r>
            </a:p>
          </p:txBody>
        </p:sp>
        <p:grpSp>
          <p:nvGrpSpPr>
            <p:cNvPr id="23" name="Group 19"/>
            <p:cNvGrpSpPr>
              <a:grpSpLocks/>
            </p:cNvGrpSpPr>
            <p:nvPr/>
          </p:nvGrpSpPr>
          <p:grpSpPr bwMode="auto">
            <a:xfrm>
              <a:off x="1524103" y="5257800"/>
              <a:ext cx="7266678" cy="965200"/>
              <a:chOff x="1039121" y="2578508"/>
              <a:chExt cx="7266678" cy="965200"/>
            </a:xfrm>
          </p:grpSpPr>
          <p:sp>
            <p:nvSpPr>
              <p:cNvPr id="24" name="Round Same Side Corner Rectangle 23"/>
              <p:cNvSpPr/>
              <p:nvPr/>
            </p:nvSpPr>
            <p:spPr>
              <a:xfrm rot="5400000">
                <a:off x="4189860" y="-572231"/>
                <a:ext cx="965200" cy="7266678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Round Same Side Corner Rectangle 4"/>
              <p:cNvSpPr/>
              <p:nvPr/>
            </p:nvSpPr>
            <p:spPr>
              <a:xfrm>
                <a:off x="1039121" y="2626133"/>
                <a:ext cx="7219048" cy="8699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7584" tIns="20320" rIns="20320" bIns="20320" spcCol="1270" anchor="ctr"/>
              <a:lstStyle/>
              <a:p>
                <a:pPr marL="285750" lvl="1" indent="-285750" defTabSz="142240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2800" b="1" dirty="0" smtClean="0">
                    <a:solidFill>
                      <a:schemeClr val="tx1"/>
                    </a:solidFill>
                  </a:rPr>
                  <a:t>Trần Hưng Đạo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</a:endParaRPr>
              </a:p>
            </p:txBody>
          </p:sp>
        </p:grpSp>
      </p:grpSp>
      <p:sp>
        <p:nvSpPr>
          <p:cNvPr id="26" name="Title 1"/>
          <p:cNvSpPr txBox="1">
            <a:spLocks/>
          </p:cNvSpPr>
          <p:nvPr/>
        </p:nvSpPr>
        <p:spPr>
          <a:xfrm>
            <a:off x="58056" y="1447800"/>
            <a:ext cx="9067800" cy="685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algn="ctr" eaLnBrk="0" hangingPunct="0">
              <a:defRPr/>
            </a:pPr>
            <a:r>
              <a:rPr lang="en-US" sz="2800" b="1" u="sng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Câu </a:t>
            </a:r>
            <a:r>
              <a:rPr lang="en-US" sz="2800" b="1" u="sng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2800" b="1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Tên một nhà giáo nổi tiếng thời Trần</a:t>
            </a:r>
            <a:r>
              <a:rPr lang="en-US" sz="3200" b="1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905000" y="115669"/>
            <a:ext cx="5334000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</a:rPr>
              <a:t>HOA ĐIỂM TỐT</a:t>
            </a:r>
            <a:endParaRPr lang="en-US" sz="36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28" name="Picture 23" descr="AG0031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5773615"/>
            <a:ext cx="1128712" cy="138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82525" cy="990600"/>
          </a:xfrm>
          <a:prstGeom prst="rect">
            <a:avLst/>
          </a:prstGeom>
        </p:spPr>
      </p:pic>
      <p:pic>
        <p:nvPicPr>
          <p:cNvPr id="31" name="Picture 30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75" y="0"/>
            <a:ext cx="2082525" cy="990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0" y="1065212"/>
            <a:ext cx="9144000" cy="1588"/>
          </a:xfrm>
          <a:prstGeom prst="line">
            <a:avLst/>
          </a:prstGeom>
          <a:ln w="101600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58056" y="1447800"/>
            <a:ext cx="9067800" cy="685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algn="ctr" eaLnBrk="0" hangingPunct="0">
              <a:defRPr/>
            </a:pPr>
            <a:r>
              <a:rPr lang="en-US" sz="2600" b="1" u="sng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Câu </a:t>
            </a:r>
            <a:r>
              <a:rPr lang="en-US" sz="2600" b="1" u="sng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3</a:t>
            </a:r>
            <a:r>
              <a:rPr lang="en-US" sz="2600" b="1" kern="0" dirty="0" smtClean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: </a:t>
            </a:r>
            <a:r>
              <a:rPr lang="en-US" sz="2600" b="1" dirty="0">
                <a:solidFill>
                  <a:srgbClr val="0000FF"/>
                </a:solidFill>
                <a:latin typeface="+mj-lt"/>
              </a:rPr>
              <a:t>Nối các ý cột A với các ý cột B cho có nghĩa </a:t>
            </a:r>
            <a:r>
              <a:rPr lang="en-US" sz="2600" b="1" kern="0" dirty="0" smtClean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?</a:t>
            </a:r>
            <a:endParaRPr lang="en-US" sz="2600" b="1" kern="0" dirty="0">
              <a:solidFill>
                <a:srgbClr val="0000FF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905000" y="115669"/>
            <a:ext cx="5334000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</a:rPr>
              <a:t>HOA ĐIỂM TỐT</a:t>
            </a:r>
            <a:endParaRPr lang="en-US" sz="36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28" name="Picture 23" descr="AG0031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3350" y="5638800"/>
            <a:ext cx="13001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82525" cy="990600"/>
          </a:xfrm>
          <a:prstGeom prst="rect">
            <a:avLst/>
          </a:prstGeom>
        </p:spPr>
      </p:pic>
      <p:pic>
        <p:nvPicPr>
          <p:cNvPr id="31" name="Picture 30" descr="bkh1472550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75" y="0"/>
            <a:ext cx="2082525" cy="990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0" y="1065212"/>
            <a:ext cx="9144000" cy="1588"/>
          </a:xfrm>
          <a:prstGeom prst="line">
            <a:avLst/>
          </a:prstGeom>
          <a:ln w="101600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Group 63"/>
          <p:cNvGraphicFramePr>
            <a:graphicFrameLocks/>
          </p:cNvGraphicFramePr>
          <p:nvPr/>
        </p:nvGraphicFramePr>
        <p:xfrm>
          <a:off x="260350" y="2590800"/>
          <a:ext cx="8655050" cy="28956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29113"/>
                <a:gridCol w="4325937"/>
              </a:tblGrid>
              <a:tr h="52251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</a:rPr>
                        <a:t>Cột A</a:t>
                      </a:r>
                    </a:p>
                  </a:txBody>
                  <a:tcPr horzOverflow="overflow"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</a:rPr>
                        <a:t>Cột B</a:t>
                      </a:r>
                    </a:p>
                  </a:txBody>
                  <a:tcPr horzOverflow="overflow">
                    <a:solidFill>
                      <a:srgbClr val="6699FF"/>
                    </a:solidFill>
                  </a:tcPr>
                </a:tc>
              </a:tr>
              <a:tr h="69668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1. Không thầy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</a:rPr>
                        <a:t>A. Ơn thầy</a:t>
                      </a:r>
                    </a:p>
                  </a:txBody>
                  <a:tcPr horzOverflow="overflow"/>
                </a:tc>
              </a:tr>
              <a:tr h="7837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2. Công cha nghĩa mẹ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</a:rPr>
                        <a:t>B. Nửa chữ cũng là thầy</a:t>
                      </a:r>
                    </a:p>
                  </a:txBody>
                  <a:tcPr horzOverflow="overflow"/>
                </a:tc>
              </a:tr>
              <a:tr h="8926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3. Một chữ cũng là thầy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</a:rPr>
                        <a:t>C. Đố mày làm nên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6" name="Oval 35"/>
          <p:cNvSpPr/>
          <p:nvPr/>
        </p:nvSpPr>
        <p:spPr>
          <a:xfrm>
            <a:off x="533400" y="6172200"/>
            <a:ext cx="685800" cy="6096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37" name="Oval 36"/>
          <p:cNvSpPr/>
          <p:nvPr/>
        </p:nvSpPr>
        <p:spPr>
          <a:xfrm>
            <a:off x="3581400" y="6172200"/>
            <a:ext cx="685800" cy="6096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6400800" y="6172200"/>
            <a:ext cx="685800" cy="6096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1295400" y="61722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343400" y="61722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</a:t>
            </a:r>
          </a:p>
        </p:txBody>
      </p:sp>
      <p:sp>
        <p:nvSpPr>
          <p:cNvPr id="41" name="Oval 40"/>
          <p:cNvSpPr/>
          <p:nvPr/>
        </p:nvSpPr>
        <p:spPr>
          <a:xfrm>
            <a:off x="7162800" y="6172200"/>
            <a:ext cx="685800" cy="609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58056" y="1219200"/>
            <a:ext cx="9067800" cy="990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algn="ctr" eaLnBrk="0" hangingPunct="0">
              <a:defRPr/>
            </a:pPr>
            <a:r>
              <a:rPr lang="en-US" sz="2500" b="1" u="sng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Câu </a:t>
            </a:r>
            <a:r>
              <a:rPr lang="en-US" sz="2500" b="1" u="sng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2500" b="1" kern="0" dirty="0" smtClean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: </a:t>
            </a:r>
            <a:r>
              <a:rPr lang="en-US" sz="2500" b="1" dirty="0" smtClean="0">
                <a:solidFill>
                  <a:srgbClr val="0000FF"/>
                </a:solidFill>
                <a:latin typeface="+mj-lt"/>
              </a:rPr>
              <a:t>Bằng trí nhớ của mình em hãy hoàn thiện một đoạn </a:t>
            </a:r>
          </a:p>
          <a:p>
            <a:pPr lvl="0" algn="ctr" eaLnBrk="0" hangingPunct="0">
              <a:defRPr/>
            </a:pPr>
            <a:r>
              <a:rPr lang="en-US" sz="2500" b="1" dirty="0" smtClean="0">
                <a:solidFill>
                  <a:srgbClr val="0000FF"/>
                </a:solidFill>
                <a:latin typeface="+mj-lt"/>
              </a:rPr>
              <a:t>lời bài hát “Bụi phấn” - ST nhạc sĩ Phạm Trọng Cầu</a:t>
            </a:r>
            <a:r>
              <a:rPr lang="en-US" sz="2500" b="1" kern="0" dirty="0" smtClean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?</a:t>
            </a:r>
            <a:endParaRPr lang="en-US" sz="2500" b="1" kern="0" dirty="0">
              <a:solidFill>
                <a:srgbClr val="0000FF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905000" y="115669"/>
            <a:ext cx="5334000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</a:rPr>
              <a:t>HOA ĐIỂM TỐT</a:t>
            </a:r>
            <a:endParaRPr lang="en-US" sz="36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30" name="Picture 29" descr="bkh14725503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82525" cy="990600"/>
          </a:xfrm>
          <a:prstGeom prst="rect">
            <a:avLst/>
          </a:prstGeom>
        </p:spPr>
      </p:pic>
      <p:pic>
        <p:nvPicPr>
          <p:cNvPr id="31" name="Picture 30" descr="bkh14725503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475" y="0"/>
            <a:ext cx="2082525" cy="990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0" y="1065212"/>
            <a:ext cx="9144000" cy="1588"/>
          </a:xfrm>
          <a:prstGeom prst="line">
            <a:avLst/>
          </a:prstGeom>
          <a:ln w="101600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304800" y="2362200"/>
            <a:ext cx="8458200" cy="3416320"/>
          </a:xfrm>
          <a:prstGeom prst="rect">
            <a:avLst/>
          </a:prstGeom>
          <a:solidFill>
            <a:srgbClr val="2B5F3F"/>
          </a:solidFill>
          <a:ln cmpd="tri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bg1"/>
                </a:solidFill>
              </a:rPr>
              <a:t>Khi </a:t>
            </a:r>
            <a:r>
              <a:rPr lang="vi-VN" sz="2400" b="1" dirty="0" smtClean="0">
                <a:solidFill>
                  <a:schemeClr val="bg1"/>
                </a:solidFill>
              </a:rPr>
              <a:t>thầy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</a:rPr>
              <a:t>...</a:t>
            </a:r>
            <a:r>
              <a:rPr lang="en-US" sz="2400" b="1" dirty="0" smtClean="0">
                <a:solidFill>
                  <a:schemeClr val="bg1"/>
                </a:solidFill>
              </a:rPr>
              <a:t>.................................. b</a:t>
            </a:r>
            <a:r>
              <a:rPr lang="vi-VN" sz="2400" b="1" dirty="0" smtClean="0">
                <a:solidFill>
                  <a:schemeClr val="bg1"/>
                </a:solidFill>
              </a:rPr>
              <a:t>ụi phấn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</a:rPr>
              <a:t>rơi </a:t>
            </a:r>
            <a:r>
              <a:rPr lang="vi-VN" sz="2400" b="1" dirty="0">
                <a:solidFill>
                  <a:schemeClr val="bg1"/>
                </a:solidFill>
              </a:rPr>
              <a:t>rơi </a:t>
            </a:r>
            <a:r>
              <a:rPr lang="vi-VN" sz="2400" b="1" dirty="0" smtClean="0">
                <a:solidFill>
                  <a:schemeClr val="bg1"/>
                </a:solidFill>
              </a:rPr>
              <a:t/>
            </a:r>
            <a:br>
              <a:rPr lang="vi-VN" sz="2400" b="1" dirty="0" smtClean="0">
                <a:solidFill>
                  <a:schemeClr val="bg1"/>
                </a:solidFill>
              </a:rPr>
            </a:br>
            <a:r>
              <a:rPr lang="vi-VN" sz="2400" b="1" dirty="0">
                <a:solidFill>
                  <a:schemeClr val="bg1"/>
                </a:solidFill>
              </a:rPr>
              <a:t>Có hạt bụi nào </a:t>
            </a:r>
            <a:r>
              <a:rPr lang="en-US" sz="2400" b="1" dirty="0" smtClean="0">
                <a:solidFill>
                  <a:schemeClr val="bg1"/>
                </a:solidFill>
              </a:rPr>
              <a:t>r</a:t>
            </a:r>
            <a:r>
              <a:rPr lang="vi-VN" sz="2400" b="1" dirty="0" smtClean="0">
                <a:solidFill>
                  <a:schemeClr val="bg1"/>
                </a:solidFill>
              </a:rPr>
              <a:t>ơi </a:t>
            </a:r>
            <a:r>
              <a:rPr lang="vi-VN" sz="2400" b="1" dirty="0">
                <a:solidFill>
                  <a:schemeClr val="bg1"/>
                </a:solidFill>
              </a:rPr>
              <a:t>trên </a:t>
            </a:r>
            <a:r>
              <a:rPr lang="en-US" sz="2400" b="1" dirty="0" smtClean="0">
                <a:solidFill>
                  <a:schemeClr val="bg1"/>
                </a:solidFill>
              </a:rPr>
              <a:t>...................................</a:t>
            </a:r>
            <a:r>
              <a:rPr lang="vi-VN" sz="2400" b="1" dirty="0">
                <a:solidFill>
                  <a:schemeClr val="bg1"/>
                </a:solidFill>
              </a:rPr>
              <a:t> </a:t>
            </a:r>
            <a:r>
              <a:rPr lang="vi-VN" sz="2400" b="1" dirty="0" smtClean="0">
                <a:solidFill>
                  <a:schemeClr val="bg1"/>
                </a:solidFill>
              </a:rPr>
              <a:t/>
            </a:r>
            <a:br>
              <a:rPr lang="vi-VN" sz="2400" b="1" dirty="0" smtClean="0">
                <a:solidFill>
                  <a:schemeClr val="bg1"/>
                </a:solidFill>
              </a:rPr>
            </a:br>
            <a:r>
              <a:rPr lang="vi-VN" sz="2400" b="1" dirty="0">
                <a:solidFill>
                  <a:schemeClr val="bg1"/>
                </a:solidFill>
              </a:rPr>
              <a:t>Có hạt </a:t>
            </a:r>
            <a:r>
              <a:rPr lang="vi-VN" sz="2400" b="1" dirty="0" smtClean="0">
                <a:solidFill>
                  <a:schemeClr val="bg1"/>
                </a:solidFill>
              </a:rPr>
              <a:t>b</a:t>
            </a:r>
            <a:r>
              <a:rPr lang="en-US" sz="2400" b="1" dirty="0" smtClean="0">
                <a:solidFill>
                  <a:schemeClr val="bg1"/>
                </a:solidFill>
              </a:rPr>
              <a:t>ụ</a:t>
            </a:r>
            <a:r>
              <a:rPr lang="vi-VN" sz="2400" b="1" dirty="0" smtClean="0">
                <a:solidFill>
                  <a:schemeClr val="bg1"/>
                </a:solidFill>
              </a:rPr>
              <a:t>i </a:t>
            </a:r>
            <a:r>
              <a:rPr lang="vi-VN" sz="2400" b="1" dirty="0">
                <a:solidFill>
                  <a:schemeClr val="bg1"/>
                </a:solidFill>
              </a:rPr>
              <a:t>nào </a:t>
            </a:r>
            <a:r>
              <a:rPr lang="en-US" sz="2400" b="1" dirty="0" smtClean="0">
                <a:solidFill>
                  <a:schemeClr val="bg1"/>
                </a:solidFill>
              </a:rPr>
              <a:t>v</a:t>
            </a:r>
            <a:r>
              <a:rPr lang="vi-VN" sz="2400" b="1" dirty="0" smtClean="0">
                <a:solidFill>
                  <a:schemeClr val="bg1"/>
                </a:solidFill>
              </a:rPr>
              <a:t>ương </a:t>
            </a:r>
            <a:r>
              <a:rPr lang="vi-VN" sz="2400" b="1" dirty="0">
                <a:solidFill>
                  <a:schemeClr val="bg1"/>
                </a:solidFill>
              </a:rPr>
              <a:t>trên </a:t>
            </a:r>
            <a:r>
              <a:rPr lang="en-US" sz="2400" b="1" dirty="0" smtClean="0">
                <a:solidFill>
                  <a:schemeClr val="bg1"/>
                </a:solidFill>
              </a:rPr>
              <a:t>...........................</a:t>
            </a:r>
            <a:r>
              <a:rPr lang="vi-VN" sz="2400" b="1" dirty="0" smtClean="0">
                <a:solidFill>
                  <a:schemeClr val="bg1"/>
                </a:solidFill>
              </a:rPr>
              <a:t/>
            </a:r>
            <a:br>
              <a:rPr lang="vi-VN" sz="2400" b="1" dirty="0" smtClean="0">
                <a:solidFill>
                  <a:schemeClr val="bg1"/>
                </a:solidFill>
              </a:rPr>
            </a:br>
            <a:r>
              <a:rPr lang="vi-VN" sz="2400" b="1" dirty="0" smtClean="0">
                <a:solidFill>
                  <a:schemeClr val="bg1"/>
                </a:solidFill>
              </a:rPr>
              <a:t>Em yêu</a:t>
            </a:r>
            <a:r>
              <a:rPr lang="en-US" sz="2400" b="1" dirty="0" smtClean="0">
                <a:solidFill>
                  <a:schemeClr val="bg1"/>
                </a:solidFill>
              </a:rPr>
              <a:t> p</a:t>
            </a:r>
            <a:r>
              <a:rPr lang="vi-VN" sz="2400" b="1" dirty="0" smtClean="0">
                <a:solidFill>
                  <a:schemeClr val="bg1"/>
                </a:solidFill>
              </a:rPr>
              <a:t>hút </a:t>
            </a:r>
            <a:r>
              <a:rPr lang="vi-VN" sz="2400" b="1" dirty="0">
                <a:solidFill>
                  <a:schemeClr val="bg1"/>
                </a:solidFill>
              </a:rPr>
              <a:t>giây này </a:t>
            </a:r>
            <a:r>
              <a:rPr lang="en-US" sz="2400" b="1" dirty="0" smtClean="0">
                <a:solidFill>
                  <a:schemeClr val="bg1"/>
                </a:solidFill>
              </a:rPr>
              <a:t>t</a:t>
            </a:r>
            <a:r>
              <a:rPr lang="vi-VN" sz="2400" b="1" dirty="0" smtClean="0">
                <a:solidFill>
                  <a:schemeClr val="bg1"/>
                </a:solidFill>
              </a:rPr>
              <a:t>hầy em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</a:rPr>
              <a:t>tóc </a:t>
            </a:r>
            <a:r>
              <a:rPr lang="en-US" sz="2400" b="1" dirty="0" smtClean="0">
                <a:solidFill>
                  <a:schemeClr val="bg1"/>
                </a:solidFill>
              </a:rPr>
              <a:t>..................................</a:t>
            </a:r>
            <a:r>
              <a:rPr lang="vi-VN" sz="2400" b="1" dirty="0" smtClean="0">
                <a:solidFill>
                  <a:schemeClr val="bg1"/>
                </a:solidFill>
              </a:rPr>
              <a:t> </a:t>
            </a:r>
            <a:br>
              <a:rPr lang="vi-VN" sz="2400" b="1" dirty="0" smtClean="0">
                <a:solidFill>
                  <a:schemeClr val="bg1"/>
                </a:solidFill>
              </a:rPr>
            </a:br>
            <a:r>
              <a:rPr lang="vi-VN" sz="2400" b="1" dirty="0">
                <a:solidFill>
                  <a:schemeClr val="bg1"/>
                </a:solidFill>
              </a:rPr>
              <a:t>Bạc </a:t>
            </a:r>
            <a:r>
              <a:rPr lang="vi-VN" sz="2400" b="1" dirty="0" smtClean="0">
                <a:solidFill>
                  <a:schemeClr val="bg1"/>
                </a:solidFill>
              </a:rPr>
              <a:t>thêm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</a:rPr>
              <a:t>vì </a:t>
            </a:r>
            <a:r>
              <a:rPr lang="en-US" sz="2400" b="1" dirty="0" smtClean="0">
                <a:solidFill>
                  <a:schemeClr val="bg1"/>
                </a:solidFill>
              </a:rPr>
              <a:t>................. </a:t>
            </a:r>
            <a:r>
              <a:rPr lang="vi-VN" sz="2400" b="1" dirty="0" smtClean="0">
                <a:solidFill>
                  <a:schemeClr val="bg1"/>
                </a:solidFill>
              </a:rPr>
              <a:t>Cho em</a:t>
            </a:r>
            <a:r>
              <a:rPr lang="en-US" sz="2400" b="1" dirty="0" smtClean="0">
                <a:solidFill>
                  <a:schemeClr val="bg1"/>
                </a:solidFill>
              </a:rPr>
              <a:t> .......................... </a:t>
            </a:r>
            <a:r>
              <a:rPr lang="vi-VN" sz="2400" b="1" dirty="0" smtClean="0"/>
              <a:t/>
            </a:r>
            <a:br>
              <a:rPr lang="vi-VN" sz="2400" b="1" dirty="0" smtClean="0"/>
            </a:br>
            <a:endParaRPr lang="en-US" sz="2400" b="1" dirty="0"/>
          </a:p>
        </p:txBody>
      </p:sp>
      <p:pic>
        <p:nvPicPr>
          <p:cNvPr id="54" name="Picture 53" descr="professor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5080444"/>
            <a:ext cx="1675543" cy="22347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67000" y="24384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viết bảng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72200" y="29718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bục giảng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29400" y="35814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Tóc thầy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72200" y="40386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như bạc thêm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71800" y="45720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bụi phấn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29400" y="4567535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bài học hay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2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I. Tìm và chọn nội </a:t>
            </a:r>
            <a:r>
              <a:rPr lang="en-US" sz="2000" b="1" u="sng" dirty="0" smtClean="0">
                <a:solidFill>
                  <a:srgbClr val="002060"/>
                </a:solidFill>
                <a:latin typeface="Arial" pitchFamily="34" charset="0"/>
              </a:rPr>
              <a:t>dung đề </a:t>
            </a:r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tài: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8600" y="2362200"/>
          <a:ext cx="8610600" cy="3413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70200"/>
                <a:gridCol w="2870200"/>
                <a:gridCol w="2870200"/>
              </a:tblGrid>
              <a:tr h="555403"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1 - 2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3 - 4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5 - 6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  <a:tr h="2340197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Ngày 20/11 là ngày gì ?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vi-VN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Ý nghĩa của ngày đó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Trong ngày 20/11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vi-VN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diễn ra </a:t>
                      </a:r>
                      <a:r>
                        <a:rPr lang="en-US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tại trường em diễn ra </a:t>
                      </a:r>
                      <a:r>
                        <a:rPr lang="vi-VN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những hoạt động gì ?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Vẽ về đề tài 20/11, em sẽ vẽ nội dung gì ?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" name="Group 66"/>
          <p:cNvGrpSpPr>
            <a:grpSpLocks/>
          </p:cNvGrpSpPr>
          <p:nvPr/>
        </p:nvGrpSpPr>
        <p:grpSpPr bwMode="auto">
          <a:xfrm>
            <a:off x="1066800" y="1676400"/>
            <a:ext cx="7010400" cy="560387"/>
            <a:chOff x="1677077" y="6297612"/>
            <a:chExt cx="7009731" cy="560388"/>
          </a:xfrm>
        </p:grpSpPr>
        <p:grpSp>
          <p:nvGrpSpPr>
            <p:cNvPr id="21" name="Group 1"/>
            <p:cNvGrpSpPr>
              <a:grpSpLocks/>
            </p:cNvGrpSpPr>
            <p:nvPr/>
          </p:nvGrpSpPr>
          <p:grpSpPr bwMode="auto">
            <a:xfrm>
              <a:off x="1677077" y="6297612"/>
              <a:ext cx="7009731" cy="560388"/>
              <a:chOff x="1631703" y="1316985"/>
              <a:chExt cx="5761282" cy="559049"/>
            </a:xfrm>
          </p:grpSpPr>
          <p:sp>
            <p:nvSpPr>
              <p:cNvPr id="23" name="Freeform 22"/>
              <p:cNvSpPr/>
              <p:nvPr/>
            </p:nvSpPr>
            <p:spPr>
              <a:xfrm>
                <a:off x="1631703" y="1316985"/>
                <a:ext cx="5761282" cy="559049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0" scaled="0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1732160" y="1373999"/>
                <a:ext cx="5561673" cy="452941"/>
              </a:xfrm>
              <a:custGeom>
                <a:avLst/>
                <a:gdLst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12700 w 5759450"/>
                  <a:gd name="connsiteY0" fmla="*/ 0 h 565150"/>
                  <a:gd name="connsiteX1" fmla="*/ 374650 w 5759450"/>
                  <a:gd name="connsiteY1" fmla="*/ 38100 h 565150"/>
                  <a:gd name="connsiteX2" fmla="*/ 5073650 w 5759450"/>
                  <a:gd name="connsiteY2" fmla="*/ 38100 h 565150"/>
                  <a:gd name="connsiteX3" fmla="*/ 5759450 w 5759450"/>
                  <a:gd name="connsiteY3" fmla="*/ 6350 h 565150"/>
                  <a:gd name="connsiteX4" fmla="*/ 5594350 w 5759450"/>
                  <a:gd name="connsiteY4" fmla="*/ 279400 h 565150"/>
                  <a:gd name="connsiteX5" fmla="*/ 5759450 w 5759450"/>
                  <a:gd name="connsiteY5" fmla="*/ 552450 h 565150"/>
                  <a:gd name="connsiteX6" fmla="*/ 5251450 w 5759450"/>
                  <a:gd name="connsiteY6" fmla="*/ 565150 h 565150"/>
                  <a:gd name="connsiteX7" fmla="*/ 654050 w 5759450"/>
                  <a:gd name="connsiteY7" fmla="*/ 552450 h 565150"/>
                  <a:gd name="connsiteX8" fmla="*/ 0 w 5759450"/>
                  <a:gd name="connsiteY8" fmla="*/ 533400 h 565150"/>
                  <a:gd name="connsiteX9" fmla="*/ 190500 w 5759450"/>
                  <a:gd name="connsiteY9" fmla="*/ 254000 h 565150"/>
                  <a:gd name="connsiteX10" fmla="*/ 12700 w 5759450"/>
                  <a:gd name="connsiteY10" fmla="*/ 0 h 56515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30956 w 5759450"/>
                  <a:gd name="connsiteY10" fmla="*/ 28575 h 558800"/>
                  <a:gd name="connsiteX11" fmla="*/ 22225 w 5759450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19050 w 5759450"/>
                  <a:gd name="connsiteY10" fmla="*/ 35719 h 558800"/>
                  <a:gd name="connsiteX11" fmla="*/ 22225 w 5759450"/>
                  <a:gd name="connsiteY11" fmla="*/ 7938 h 558800"/>
                  <a:gd name="connsiteX0" fmla="*/ 24606 w 5761831"/>
                  <a:gd name="connsiteY0" fmla="*/ 7938 h 558800"/>
                  <a:gd name="connsiteX1" fmla="*/ 377031 w 5761831"/>
                  <a:gd name="connsiteY1" fmla="*/ 31750 h 558800"/>
                  <a:gd name="connsiteX2" fmla="*/ 5076031 w 5761831"/>
                  <a:gd name="connsiteY2" fmla="*/ 31750 h 558800"/>
                  <a:gd name="connsiteX3" fmla="*/ 5761831 w 5761831"/>
                  <a:gd name="connsiteY3" fmla="*/ 0 h 558800"/>
                  <a:gd name="connsiteX4" fmla="*/ 5596731 w 5761831"/>
                  <a:gd name="connsiteY4" fmla="*/ 273050 h 558800"/>
                  <a:gd name="connsiteX5" fmla="*/ 5761831 w 5761831"/>
                  <a:gd name="connsiteY5" fmla="*/ 546100 h 558800"/>
                  <a:gd name="connsiteX6" fmla="*/ 5253831 w 5761831"/>
                  <a:gd name="connsiteY6" fmla="*/ 558800 h 558800"/>
                  <a:gd name="connsiteX7" fmla="*/ 656431 w 5761831"/>
                  <a:gd name="connsiteY7" fmla="*/ 546100 h 558800"/>
                  <a:gd name="connsiteX8" fmla="*/ 2381 w 5761831"/>
                  <a:gd name="connsiteY8" fmla="*/ 527050 h 558800"/>
                  <a:gd name="connsiteX9" fmla="*/ 192881 w 5761831"/>
                  <a:gd name="connsiteY9" fmla="*/ 247650 h 558800"/>
                  <a:gd name="connsiteX10" fmla="*/ 0 w 5761831"/>
                  <a:gd name="connsiteY10" fmla="*/ 30957 h 558800"/>
                  <a:gd name="connsiteX11" fmla="*/ 24606 w 5761831"/>
                  <a:gd name="connsiteY11" fmla="*/ 7938 h 558800"/>
                  <a:gd name="connsiteX0" fmla="*/ 22225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22225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190500 w 5759450"/>
                  <a:gd name="connsiteY9" fmla="*/ 247650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54050 w 5759450"/>
                  <a:gd name="connsiteY7" fmla="*/ 546100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8800"/>
                  <a:gd name="connsiteX1" fmla="*/ 374650 w 5759450"/>
                  <a:gd name="connsiteY1" fmla="*/ 31750 h 558800"/>
                  <a:gd name="connsiteX2" fmla="*/ 5073650 w 5759450"/>
                  <a:gd name="connsiteY2" fmla="*/ 31750 h 558800"/>
                  <a:gd name="connsiteX3" fmla="*/ 5759450 w 5759450"/>
                  <a:gd name="connsiteY3" fmla="*/ 0 h 558800"/>
                  <a:gd name="connsiteX4" fmla="*/ 5594350 w 5759450"/>
                  <a:gd name="connsiteY4" fmla="*/ 273050 h 558800"/>
                  <a:gd name="connsiteX5" fmla="*/ 5759450 w 5759450"/>
                  <a:gd name="connsiteY5" fmla="*/ 546100 h 558800"/>
                  <a:gd name="connsiteX6" fmla="*/ 5251450 w 5759450"/>
                  <a:gd name="connsiteY6" fmla="*/ 558800 h 558800"/>
                  <a:gd name="connsiteX7" fmla="*/ 661194 w 5759450"/>
                  <a:gd name="connsiteY7" fmla="*/ 553244 h 558800"/>
                  <a:gd name="connsiteX8" fmla="*/ 0 w 5759450"/>
                  <a:gd name="connsiteY8" fmla="*/ 527050 h 558800"/>
                  <a:gd name="connsiteX9" fmla="*/ 200025 w 5759450"/>
                  <a:gd name="connsiteY9" fmla="*/ 271463 h 558800"/>
                  <a:gd name="connsiteX10" fmla="*/ 793 w 5759450"/>
                  <a:gd name="connsiteY10" fmla="*/ 7938 h 558800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5073650 w 5759450"/>
                  <a:gd name="connsiteY2" fmla="*/ 31750 h 559049"/>
                  <a:gd name="connsiteX3" fmla="*/ 5759450 w 5759450"/>
                  <a:gd name="connsiteY3" fmla="*/ 0 h 559049"/>
                  <a:gd name="connsiteX4" fmla="*/ 5594350 w 5759450"/>
                  <a:gd name="connsiteY4" fmla="*/ 273050 h 559049"/>
                  <a:gd name="connsiteX5" fmla="*/ 5759450 w 5759450"/>
                  <a:gd name="connsiteY5" fmla="*/ 546100 h 559049"/>
                  <a:gd name="connsiteX6" fmla="*/ 5251450 w 5759450"/>
                  <a:gd name="connsiteY6" fmla="*/ 558800 h 559049"/>
                  <a:gd name="connsiteX7" fmla="*/ 661194 w 5759450"/>
                  <a:gd name="connsiteY7" fmla="*/ 553244 h 559049"/>
                  <a:gd name="connsiteX8" fmla="*/ 0 w 5759450"/>
                  <a:gd name="connsiteY8" fmla="*/ 527050 h 559049"/>
                  <a:gd name="connsiteX9" fmla="*/ 200025 w 5759450"/>
                  <a:gd name="connsiteY9" fmla="*/ 271463 h 559049"/>
                  <a:gd name="connsiteX10" fmla="*/ 793 w 5759450"/>
                  <a:gd name="connsiteY10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9163 w 5759450"/>
                  <a:gd name="connsiteY2" fmla="*/ 28575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661194 w 5759450"/>
                  <a:gd name="connsiteY8" fmla="*/ 553244 h 559049"/>
                  <a:gd name="connsiteX9" fmla="*/ 0 w 5759450"/>
                  <a:gd name="connsiteY9" fmla="*/ 527050 h 559049"/>
                  <a:gd name="connsiteX10" fmla="*/ 200025 w 5759450"/>
                  <a:gd name="connsiteY10" fmla="*/ 271463 h 559049"/>
                  <a:gd name="connsiteX11" fmla="*/ 793 w 5759450"/>
                  <a:gd name="connsiteY11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4831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5073650 w 5759450"/>
                  <a:gd name="connsiteY3" fmla="*/ 31750 h 559049"/>
                  <a:gd name="connsiteX4" fmla="*/ 5759450 w 5759450"/>
                  <a:gd name="connsiteY4" fmla="*/ 0 h 559049"/>
                  <a:gd name="connsiteX5" fmla="*/ 5594350 w 5759450"/>
                  <a:gd name="connsiteY5" fmla="*/ 273050 h 559049"/>
                  <a:gd name="connsiteX6" fmla="*/ 5759450 w 5759450"/>
                  <a:gd name="connsiteY6" fmla="*/ 546100 h 559049"/>
                  <a:gd name="connsiteX7" fmla="*/ 5251450 w 5759450"/>
                  <a:gd name="connsiteY7" fmla="*/ 558800 h 559049"/>
                  <a:gd name="connsiteX8" fmla="*/ 919163 w 5759450"/>
                  <a:gd name="connsiteY8" fmla="*/ 550068 h 559049"/>
                  <a:gd name="connsiteX9" fmla="*/ 661194 w 5759450"/>
                  <a:gd name="connsiteY9" fmla="*/ 553244 h 559049"/>
                  <a:gd name="connsiteX10" fmla="*/ 0 w 5759450"/>
                  <a:gd name="connsiteY10" fmla="*/ 527050 h 559049"/>
                  <a:gd name="connsiteX11" fmla="*/ 200025 w 5759450"/>
                  <a:gd name="connsiteY11" fmla="*/ 271463 h 559049"/>
                  <a:gd name="connsiteX12" fmla="*/ 793 w 5759450"/>
                  <a:gd name="connsiteY12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0131 w 5759450"/>
                  <a:gd name="connsiteY3" fmla="*/ 30956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3650 w 5759450"/>
                  <a:gd name="connsiteY4" fmla="*/ 31750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94350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9450 w 5759450"/>
                  <a:gd name="connsiteY7" fmla="*/ 546100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59049"/>
                  <a:gd name="connsiteX1" fmla="*/ 374650 w 5759450"/>
                  <a:gd name="connsiteY1" fmla="*/ 31750 h 559049"/>
                  <a:gd name="connsiteX2" fmla="*/ 916782 w 5759450"/>
                  <a:gd name="connsiteY2" fmla="*/ 19050 h 559049"/>
                  <a:gd name="connsiteX3" fmla="*/ 4862512 w 5759450"/>
                  <a:gd name="connsiteY3" fmla="*/ 19050 h 559049"/>
                  <a:gd name="connsiteX4" fmla="*/ 5076032 w 5759450"/>
                  <a:gd name="connsiteY4" fmla="*/ 26988 h 559049"/>
                  <a:gd name="connsiteX5" fmla="*/ 5759450 w 5759450"/>
                  <a:gd name="connsiteY5" fmla="*/ 0 h 559049"/>
                  <a:gd name="connsiteX6" fmla="*/ 5577681 w 5759450"/>
                  <a:gd name="connsiteY6" fmla="*/ 273050 h 559049"/>
                  <a:gd name="connsiteX7" fmla="*/ 5754688 w 5759450"/>
                  <a:gd name="connsiteY7" fmla="*/ 517525 h 559049"/>
                  <a:gd name="connsiteX8" fmla="*/ 5251450 w 5759450"/>
                  <a:gd name="connsiteY8" fmla="*/ 558800 h 559049"/>
                  <a:gd name="connsiteX9" fmla="*/ 919163 w 5759450"/>
                  <a:gd name="connsiteY9" fmla="*/ 550068 h 559049"/>
                  <a:gd name="connsiteX10" fmla="*/ 661194 w 5759450"/>
                  <a:gd name="connsiteY10" fmla="*/ 553244 h 559049"/>
                  <a:gd name="connsiteX11" fmla="*/ 0 w 5759450"/>
                  <a:gd name="connsiteY11" fmla="*/ 527050 h 559049"/>
                  <a:gd name="connsiteX12" fmla="*/ 200025 w 5759450"/>
                  <a:gd name="connsiteY12" fmla="*/ 271463 h 559049"/>
                  <a:gd name="connsiteX13" fmla="*/ 793 w 5759450"/>
                  <a:gd name="connsiteY13" fmla="*/ 7938 h 559049"/>
                  <a:gd name="connsiteX0" fmla="*/ 793 w 5759450"/>
                  <a:gd name="connsiteY0" fmla="*/ 7938 h 561529"/>
                  <a:gd name="connsiteX1" fmla="*/ 374650 w 5759450"/>
                  <a:gd name="connsiteY1" fmla="*/ 31750 h 561529"/>
                  <a:gd name="connsiteX2" fmla="*/ 916782 w 5759450"/>
                  <a:gd name="connsiteY2" fmla="*/ 19050 h 561529"/>
                  <a:gd name="connsiteX3" fmla="*/ 4862512 w 5759450"/>
                  <a:gd name="connsiteY3" fmla="*/ 19050 h 561529"/>
                  <a:gd name="connsiteX4" fmla="*/ 5076032 w 5759450"/>
                  <a:gd name="connsiteY4" fmla="*/ 26988 h 561529"/>
                  <a:gd name="connsiteX5" fmla="*/ 5759450 w 5759450"/>
                  <a:gd name="connsiteY5" fmla="*/ 0 h 561529"/>
                  <a:gd name="connsiteX6" fmla="*/ 5577681 w 5759450"/>
                  <a:gd name="connsiteY6" fmla="*/ 273050 h 561529"/>
                  <a:gd name="connsiteX7" fmla="*/ 5754688 w 5759450"/>
                  <a:gd name="connsiteY7" fmla="*/ 517525 h 561529"/>
                  <a:gd name="connsiteX8" fmla="*/ 5251450 w 5759450"/>
                  <a:gd name="connsiteY8" fmla="*/ 558800 h 561529"/>
                  <a:gd name="connsiteX9" fmla="*/ 919163 w 5759450"/>
                  <a:gd name="connsiteY9" fmla="*/ 550068 h 561529"/>
                  <a:gd name="connsiteX10" fmla="*/ 661194 w 5759450"/>
                  <a:gd name="connsiteY10" fmla="*/ 553244 h 561529"/>
                  <a:gd name="connsiteX11" fmla="*/ 0 w 5759450"/>
                  <a:gd name="connsiteY11" fmla="*/ 527050 h 561529"/>
                  <a:gd name="connsiteX12" fmla="*/ 200025 w 5759450"/>
                  <a:gd name="connsiteY12" fmla="*/ 271463 h 561529"/>
                  <a:gd name="connsiteX13" fmla="*/ 793 w 5759450"/>
                  <a:gd name="connsiteY13" fmla="*/ 7938 h 561529"/>
                  <a:gd name="connsiteX0" fmla="*/ 793 w 5759450"/>
                  <a:gd name="connsiteY0" fmla="*/ 7938 h 562791"/>
                  <a:gd name="connsiteX1" fmla="*/ 374650 w 5759450"/>
                  <a:gd name="connsiteY1" fmla="*/ 31750 h 562791"/>
                  <a:gd name="connsiteX2" fmla="*/ 916782 w 5759450"/>
                  <a:gd name="connsiteY2" fmla="*/ 19050 h 562791"/>
                  <a:gd name="connsiteX3" fmla="*/ 4862512 w 5759450"/>
                  <a:gd name="connsiteY3" fmla="*/ 19050 h 562791"/>
                  <a:gd name="connsiteX4" fmla="*/ 5076032 w 5759450"/>
                  <a:gd name="connsiteY4" fmla="*/ 26988 h 562791"/>
                  <a:gd name="connsiteX5" fmla="*/ 5759450 w 5759450"/>
                  <a:gd name="connsiteY5" fmla="*/ 0 h 562791"/>
                  <a:gd name="connsiteX6" fmla="*/ 5577681 w 5759450"/>
                  <a:gd name="connsiteY6" fmla="*/ 273050 h 562791"/>
                  <a:gd name="connsiteX7" fmla="*/ 5754688 w 5759450"/>
                  <a:gd name="connsiteY7" fmla="*/ 517525 h 562791"/>
                  <a:gd name="connsiteX8" fmla="*/ 5251450 w 5759450"/>
                  <a:gd name="connsiteY8" fmla="*/ 558800 h 562791"/>
                  <a:gd name="connsiteX9" fmla="*/ 919163 w 5759450"/>
                  <a:gd name="connsiteY9" fmla="*/ 550068 h 562791"/>
                  <a:gd name="connsiteX10" fmla="*/ 661194 w 5759450"/>
                  <a:gd name="connsiteY10" fmla="*/ 553244 h 562791"/>
                  <a:gd name="connsiteX11" fmla="*/ 0 w 5759450"/>
                  <a:gd name="connsiteY11" fmla="*/ 527050 h 562791"/>
                  <a:gd name="connsiteX12" fmla="*/ 200025 w 5759450"/>
                  <a:gd name="connsiteY12" fmla="*/ 271463 h 562791"/>
                  <a:gd name="connsiteX13" fmla="*/ 793 w 5759450"/>
                  <a:gd name="connsiteY13" fmla="*/ 7938 h 562791"/>
                  <a:gd name="connsiteX0" fmla="*/ 793 w 5761832"/>
                  <a:gd name="connsiteY0" fmla="*/ 7938 h 563259"/>
                  <a:gd name="connsiteX1" fmla="*/ 374650 w 5761832"/>
                  <a:gd name="connsiteY1" fmla="*/ 31750 h 563259"/>
                  <a:gd name="connsiteX2" fmla="*/ 916782 w 5761832"/>
                  <a:gd name="connsiteY2" fmla="*/ 19050 h 563259"/>
                  <a:gd name="connsiteX3" fmla="*/ 4862512 w 5761832"/>
                  <a:gd name="connsiteY3" fmla="*/ 19050 h 563259"/>
                  <a:gd name="connsiteX4" fmla="*/ 5076032 w 5761832"/>
                  <a:gd name="connsiteY4" fmla="*/ 26988 h 563259"/>
                  <a:gd name="connsiteX5" fmla="*/ 5759450 w 5761832"/>
                  <a:gd name="connsiteY5" fmla="*/ 0 h 563259"/>
                  <a:gd name="connsiteX6" fmla="*/ 5577681 w 5761832"/>
                  <a:gd name="connsiteY6" fmla="*/ 273050 h 563259"/>
                  <a:gd name="connsiteX7" fmla="*/ 5761832 w 5761832"/>
                  <a:gd name="connsiteY7" fmla="*/ 522287 h 563259"/>
                  <a:gd name="connsiteX8" fmla="*/ 5251450 w 5761832"/>
                  <a:gd name="connsiteY8" fmla="*/ 558800 h 563259"/>
                  <a:gd name="connsiteX9" fmla="*/ 919163 w 5761832"/>
                  <a:gd name="connsiteY9" fmla="*/ 550068 h 563259"/>
                  <a:gd name="connsiteX10" fmla="*/ 661194 w 5761832"/>
                  <a:gd name="connsiteY10" fmla="*/ 553244 h 563259"/>
                  <a:gd name="connsiteX11" fmla="*/ 0 w 5761832"/>
                  <a:gd name="connsiteY11" fmla="*/ 527050 h 563259"/>
                  <a:gd name="connsiteX12" fmla="*/ 200025 w 5761832"/>
                  <a:gd name="connsiteY12" fmla="*/ 271463 h 563259"/>
                  <a:gd name="connsiteX13" fmla="*/ 793 w 5761832"/>
                  <a:gd name="connsiteY13" fmla="*/ 7938 h 563259"/>
                  <a:gd name="connsiteX0" fmla="*/ 793 w 5761832"/>
                  <a:gd name="connsiteY0" fmla="*/ 7938 h 563781"/>
                  <a:gd name="connsiteX1" fmla="*/ 374650 w 5761832"/>
                  <a:gd name="connsiteY1" fmla="*/ 31750 h 563781"/>
                  <a:gd name="connsiteX2" fmla="*/ 916782 w 5761832"/>
                  <a:gd name="connsiteY2" fmla="*/ 19050 h 563781"/>
                  <a:gd name="connsiteX3" fmla="*/ 4862512 w 5761832"/>
                  <a:gd name="connsiteY3" fmla="*/ 19050 h 563781"/>
                  <a:gd name="connsiteX4" fmla="*/ 5076032 w 5761832"/>
                  <a:gd name="connsiteY4" fmla="*/ 26988 h 563781"/>
                  <a:gd name="connsiteX5" fmla="*/ 5759450 w 5761832"/>
                  <a:gd name="connsiteY5" fmla="*/ 0 h 563781"/>
                  <a:gd name="connsiteX6" fmla="*/ 5577681 w 5761832"/>
                  <a:gd name="connsiteY6" fmla="*/ 273050 h 563781"/>
                  <a:gd name="connsiteX7" fmla="*/ 5761832 w 5761832"/>
                  <a:gd name="connsiteY7" fmla="*/ 522287 h 563781"/>
                  <a:gd name="connsiteX8" fmla="*/ 5251450 w 5761832"/>
                  <a:gd name="connsiteY8" fmla="*/ 558800 h 563781"/>
                  <a:gd name="connsiteX9" fmla="*/ 919163 w 5761832"/>
                  <a:gd name="connsiteY9" fmla="*/ 550068 h 563781"/>
                  <a:gd name="connsiteX10" fmla="*/ 661194 w 5761832"/>
                  <a:gd name="connsiteY10" fmla="*/ 553244 h 563781"/>
                  <a:gd name="connsiteX11" fmla="*/ 0 w 5761832"/>
                  <a:gd name="connsiteY11" fmla="*/ 527050 h 563781"/>
                  <a:gd name="connsiteX12" fmla="*/ 200025 w 5761832"/>
                  <a:gd name="connsiteY12" fmla="*/ 271463 h 563781"/>
                  <a:gd name="connsiteX13" fmla="*/ 793 w 5761832"/>
                  <a:gd name="connsiteY13" fmla="*/ 7938 h 563781"/>
                  <a:gd name="connsiteX0" fmla="*/ 793 w 5761832"/>
                  <a:gd name="connsiteY0" fmla="*/ 7938 h 559049"/>
                  <a:gd name="connsiteX1" fmla="*/ 374650 w 5761832"/>
                  <a:gd name="connsiteY1" fmla="*/ 31750 h 559049"/>
                  <a:gd name="connsiteX2" fmla="*/ 916782 w 5761832"/>
                  <a:gd name="connsiteY2" fmla="*/ 19050 h 559049"/>
                  <a:gd name="connsiteX3" fmla="*/ 4862512 w 5761832"/>
                  <a:gd name="connsiteY3" fmla="*/ 19050 h 559049"/>
                  <a:gd name="connsiteX4" fmla="*/ 5076032 w 5761832"/>
                  <a:gd name="connsiteY4" fmla="*/ 26988 h 559049"/>
                  <a:gd name="connsiteX5" fmla="*/ 5759450 w 5761832"/>
                  <a:gd name="connsiteY5" fmla="*/ 0 h 559049"/>
                  <a:gd name="connsiteX6" fmla="*/ 5577681 w 5761832"/>
                  <a:gd name="connsiteY6" fmla="*/ 273050 h 559049"/>
                  <a:gd name="connsiteX7" fmla="*/ 5761832 w 5761832"/>
                  <a:gd name="connsiteY7" fmla="*/ 522287 h 559049"/>
                  <a:gd name="connsiteX8" fmla="*/ 5251450 w 5761832"/>
                  <a:gd name="connsiteY8" fmla="*/ 558800 h 559049"/>
                  <a:gd name="connsiteX9" fmla="*/ 919163 w 5761832"/>
                  <a:gd name="connsiteY9" fmla="*/ 550068 h 559049"/>
                  <a:gd name="connsiteX10" fmla="*/ 661194 w 5761832"/>
                  <a:gd name="connsiteY10" fmla="*/ 553244 h 559049"/>
                  <a:gd name="connsiteX11" fmla="*/ 0 w 5761832"/>
                  <a:gd name="connsiteY11" fmla="*/ 527050 h 559049"/>
                  <a:gd name="connsiteX12" fmla="*/ 200025 w 5761832"/>
                  <a:gd name="connsiteY12" fmla="*/ 271463 h 559049"/>
                  <a:gd name="connsiteX13" fmla="*/ 793 w 5761832"/>
                  <a:gd name="connsiteY13" fmla="*/ 7938 h 55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61832" h="559049">
                    <a:moveTo>
                      <a:pt x="793" y="7938"/>
                    </a:moveTo>
                    <a:cubicBezTo>
                      <a:pt x="123031" y="32544"/>
                      <a:pt x="250031" y="23813"/>
                      <a:pt x="374650" y="31750"/>
                    </a:cubicBezTo>
                    <a:cubicBezTo>
                      <a:pt x="555361" y="27517"/>
                      <a:pt x="750359" y="32808"/>
                      <a:pt x="916782" y="19050"/>
                    </a:cubicBezTo>
                    <a:lnTo>
                      <a:pt x="4862512" y="19050"/>
                    </a:lnTo>
                    <a:lnTo>
                      <a:pt x="5076032" y="26988"/>
                    </a:lnTo>
                    <a:cubicBezTo>
                      <a:pt x="5303838" y="39423"/>
                      <a:pt x="5643562" y="28046"/>
                      <a:pt x="5759450" y="0"/>
                    </a:cubicBezTo>
                    <a:cubicBezTo>
                      <a:pt x="5713942" y="126736"/>
                      <a:pt x="5635095" y="193939"/>
                      <a:pt x="5577681" y="273050"/>
                    </a:cubicBezTo>
                    <a:lnTo>
                      <a:pt x="5761832" y="522287"/>
                    </a:lnTo>
                    <a:cubicBezTo>
                      <a:pt x="5652030" y="552713"/>
                      <a:pt x="5526881" y="557212"/>
                      <a:pt x="5251450" y="558800"/>
                    </a:cubicBezTo>
                    <a:lnTo>
                      <a:pt x="919163" y="550068"/>
                    </a:lnTo>
                    <a:lnTo>
                      <a:pt x="661194" y="553244"/>
                    </a:lnTo>
                    <a:cubicBezTo>
                      <a:pt x="526521" y="556419"/>
                      <a:pt x="206111" y="573881"/>
                      <a:pt x="0" y="527050"/>
                    </a:cubicBezTo>
                    <a:lnTo>
                      <a:pt x="200025" y="271463"/>
                    </a:lnTo>
                    <a:cubicBezTo>
                      <a:pt x="124089" y="193146"/>
                      <a:pt x="79110" y="136261"/>
                      <a:pt x="793" y="7938"/>
                    </a:cubicBezTo>
                    <a:close/>
                  </a:path>
                </a:pathLst>
              </a:custGeom>
              <a:noFill/>
              <a:ln w="19050">
                <a:solidFill>
                  <a:srgbClr val="FFDB9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22" name="TextBox 21"/>
            <p:cNvSpPr txBox="1"/>
            <p:nvPr/>
          </p:nvSpPr>
          <p:spPr bwMode="auto">
            <a:xfrm>
              <a:off x="2878698" y="6324600"/>
              <a:ext cx="4208061" cy="523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baseline="0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THẢO</a:t>
              </a:r>
              <a:r>
                <a:rPr lang="en-US" sz="2800" b="1" dirty="0" smtClean="0">
                  <a:solidFill>
                    <a:srgbClr val="FF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Verdana" pitchFamily="34" charset="0"/>
                  <a:cs typeface="Verdana" pitchFamily="34" charset="0"/>
                </a:rPr>
                <a:t> LUẬN NHÓM</a:t>
              </a:r>
              <a:endParaRPr lang="en-US" sz="28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25" name="Picture 24" descr="Lam_viec_theo_nhom_hieu_qu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5265877"/>
            <a:ext cx="3022600" cy="2049323"/>
          </a:xfrm>
          <a:prstGeom prst="rect">
            <a:avLst/>
          </a:prstGeom>
        </p:spPr>
      </p:pic>
      <p:pic>
        <p:nvPicPr>
          <p:cNvPr id="26" name="Picture 25" descr="Lam_viec_theo_nhom_hieu_qu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5265877"/>
            <a:ext cx="3022600" cy="2049323"/>
          </a:xfrm>
          <a:prstGeom prst="rect">
            <a:avLst/>
          </a:prstGeom>
        </p:spPr>
      </p:pic>
      <p:pic>
        <p:nvPicPr>
          <p:cNvPr id="27" name="Picture 26" descr="Lam_viec_theo_nhom_hieu_qu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1400" y="5265877"/>
            <a:ext cx="3022600" cy="2049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I. Tìm và chọn nội </a:t>
            </a:r>
            <a:r>
              <a:rPr lang="en-US" sz="2000" b="1" u="sng" dirty="0" smtClean="0">
                <a:solidFill>
                  <a:srgbClr val="002060"/>
                </a:solidFill>
                <a:latin typeface="Arial" pitchFamily="34" charset="0"/>
              </a:rPr>
              <a:t>dung đề </a:t>
            </a:r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tài: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8600" y="1752600"/>
          <a:ext cx="8763000" cy="533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70200"/>
                <a:gridCol w="2870200"/>
                <a:gridCol w="3022600"/>
              </a:tblGrid>
              <a:tr h="595635"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1 - 2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3 - 4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2000" dirty="0" smtClean="0"/>
                        <a:t>NHÓM</a:t>
                      </a:r>
                      <a:r>
                        <a:rPr lang="en-US" sz="2000" baseline="0" dirty="0" smtClean="0"/>
                        <a:t> 5 - 6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  <a:tr h="473836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Ngày 20/11 là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ngày Nhà</a:t>
                      </a: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giáo Việt Nam</a:t>
                      </a: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C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ó ý nghĩa nhằm tôn vinh nghề dạy học và là dịp để học sinh bày tỏ tấm lòng biết ơn của mình đối với các thầy cô.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endParaRPr lang="vi-VN" sz="20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* Trong ngày 20/11: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Buổi lễ mít tinh mừng 20/11</a:t>
                      </a:r>
                      <a:endParaRPr lang="en-US" sz="20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C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ác tiết mục văn nghệ</a:t>
                      </a:r>
                      <a:endParaRPr lang="en-US" sz="20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Học sinh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tặng hoa cho các thầy cô.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Các cuộc thi chào mừng 20/11: vẽ tranh, văn nghệ, trò chơi vận động.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Quang cảnh buổi lễ</a:t>
                      </a: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mít tinh </a:t>
                      </a:r>
                      <a:r>
                        <a:rPr lang="vi-VN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20/11</a:t>
                      </a:r>
                      <a:endParaRPr lang="en-US" sz="20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Những kỷ niệm đẹp về thầy cô.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20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- Chân dung thầy cô giáo</a:t>
                      </a:r>
                      <a:endParaRPr lang="vi-VN" sz="20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I. Tìm và chọn nội </a:t>
            </a:r>
            <a:r>
              <a:rPr lang="en-US" sz="2000" b="1" u="sng" dirty="0" smtClean="0">
                <a:solidFill>
                  <a:srgbClr val="002060"/>
                </a:solidFill>
                <a:latin typeface="Arial" pitchFamily="34" charset="0"/>
              </a:rPr>
              <a:t>dung đề </a:t>
            </a:r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tài:</a:t>
            </a:r>
          </a:p>
        </p:txBody>
      </p:sp>
      <p:pic>
        <p:nvPicPr>
          <p:cNvPr id="15" name="Picture 11" descr="images313184_3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676400"/>
            <a:ext cx="3962400" cy="2736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 descr="12313931_638792809596927_3910197206280830768_n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4114800"/>
            <a:ext cx="44196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 descr="eeea4fdfc05901ee12112b2a75a69f9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1676400"/>
            <a:ext cx="31242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2" descr="IMG_1968 cop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" y="4648200"/>
            <a:ext cx="3200400" cy="2167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9144000" cy="912120"/>
            <a:chOff x="0" y="0"/>
            <a:chExt cx="9144000" cy="1016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0" y="0"/>
              <a:ext cx="9144000" cy="1005840"/>
            </a:xfrm>
            <a:prstGeom prst="rect">
              <a:avLst/>
            </a:prstGeom>
            <a:solidFill>
              <a:srgbClr val="FF9933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latin typeface="Webdings" pitchFamily="18" charset="2"/>
              </a:endParaRPr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2514600" cy="99060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14"/>
            <p:cNvSpPr>
              <a:spLocks noChangeArrowheads="1"/>
            </p:cNvSpPr>
            <p:nvPr/>
          </p:nvSpPr>
          <p:spPr bwMode="auto">
            <a:xfrm>
              <a:off x="0" y="558800"/>
              <a:ext cx="2514600" cy="457200"/>
            </a:xfrm>
            <a:prstGeom prst="rect">
              <a:avLst/>
            </a:prstGeom>
            <a:solidFill>
              <a:srgbClr val="6E3636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219200" y="1524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baseline="0" dirty="0">
                  <a:solidFill>
                    <a:srgbClr val="FF0000"/>
                  </a:solidFill>
                  <a:latin typeface="Arial" pitchFamily="34" charset="0"/>
                </a:rPr>
                <a:t>TIẾT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10</a:t>
              </a:r>
              <a:endParaRPr lang="en-US" sz="1400" b="1" baseline="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990600" y="609600"/>
              <a:ext cx="2133600" cy="34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1400" b="1" baseline="0" dirty="0" smtClean="0">
                  <a:solidFill>
                    <a:schemeClr val="bg1"/>
                  </a:solidFill>
                  <a:latin typeface="Arial" pitchFamily="34" charset="0"/>
                </a:rPr>
                <a:t>   VẼ TRANH   </a:t>
              </a:r>
              <a:endParaRPr lang="en-US" sz="1400" b="1" baseline="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152074"/>
              <a:ext cx="6477000" cy="582809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800" b="1" spc="50" baseline="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ĐỀ</a:t>
              </a:r>
              <a:r>
                <a:rPr lang="en-US" sz="28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j-lt"/>
                </a:rPr>
                <a:t> TÀI NGÀY NHÀ GIÁO VIỆT NAM</a:t>
              </a:r>
              <a:endParaRPr lang="en-US" sz="2800" b="1" spc="5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endParaRPr>
            </a:p>
          </p:txBody>
        </p:sp>
      </p:grpSp>
      <p:pic>
        <p:nvPicPr>
          <p:cNvPr id="10" name="Picture 4" descr="palee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111432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12389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I. Tìm và chọn nội </a:t>
            </a:r>
            <a:r>
              <a:rPr lang="en-US" sz="2000" b="1" u="sng" dirty="0" smtClean="0">
                <a:solidFill>
                  <a:srgbClr val="002060"/>
                </a:solidFill>
                <a:latin typeface="Arial" pitchFamily="34" charset="0"/>
              </a:rPr>
              <a:t>dung đề </a:t>
            </a:r>
            <a:r>
              <a:rPr lang="en-US" sz="2000" b="1" u="sng" dirty="0">
                <a:solidFill>
                  <a:srgbClr val="002060"/>
                </a:solidFill>
                <a:latin typeface="Arial" pitchFamily="34" charset="0"/>
              </a:rPr>
              <a:t>tài:</a:t>
            </a:r>
          </a:p>
        </p:txBody>
      </p:sp>
      <p:pic>
        <p:nvPicPr>
          <p:cNvPr id="17" name="Picture 16" descr="bao bang 20 11 (5)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1676400"/>
            <a:ext cx="41148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 descr="thvk 1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4953000" y="1828800"/>
            <a:ext cx="3352800" cy="2218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2" name="Picture 2" descr="E:\HO SO HOAT DONG\CT DOI 14 - 15\THI TPT\lam dia\0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4648200"/>
            <a:ext cx="3429000" cy="2318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 descr="DAAAA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3400" y="4273200"/>
            <a:ext cx="4267200" cy="288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900</Words>
  <Application>Microsoft Office PowerPoint</Application>
  <PresentationFormat>Custom</PresentationFormat>
  <Paragraphs>193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.VnTime</vt:lpstr>
      <vt:lpstr>Arial</vt:lpstr>
      <vt:lpstr>Times New Roman</vt:lpstr>
      <vt:lpstr>Verdana</vt:lpstr>
      <vt:lpstr>Webdings</vt:lpstr>
      <vt:lpstr>Wingdings 2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anh tuan</cp:lastModifiedBy>
  <cp:revision>59</cp:revision>
  <dcterms:created xsi:type="dcterms:W3CDTF">2010-10-31T13:18:00Z</dcterms:created>
  <dcterms:modified xsi:type="dcterms:W3CDTF">2023-04-18T04:03:40Z</dcterms:modified>
</cp:coreProperties>
</file>