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33" r:id="rId2"/>
    <p:sldId id="292" r:id="rId3"/>
    <p:sldId id="275" r:id="rId4"/>
    <p:sldId id="293" r:id="rId5"/>
    <p:sldId id="295" r:id="rId6"/>
    <p:sldId id="323" r:id="rId7"/>
    <p:sldId id="297" r:id="rId8"/>
    <p:sldId id="298" r:id="rId9"/>
    <p:sldId id="299" r:id="rId10"/>
    <p:sldId id="325" r:id="rId11"/>
    <p:sldId id="326" r:id="rId12"/>
    <p:sldId id="327" r:id="rId13"/>
    <p:sldId id="328" r:id="rId14"/>
    <p:sldId id="330" r:id="rId15"/>
    <p:sldId id="331" r:id="rId16"/>
    <p:sldId id="33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728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F2FA"/>
    <a:srgbClr val="FEC407"/>
    <a:srgbClr val="FDC308"/>
    <a:srgbClr val="E4B3CC"/>
    <a:srgbClr val="168836"/>
    <a:srgbClr val="C43D70"/>
    <a:srgbClr val="F37121"/>
    <a:srgbClr val="DFBE70"/>
    <a:srgbClr val="EA1D18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172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05-Feb-23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05-Feb-23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05-Feb-23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05-Feb-23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05-Feb-23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05-Feb-23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05-Feb-23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05-Feb-23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05-Feb-23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05-Feb-23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F673A-195C-472C-8168-4E1B3E629D21}" type="datetimeFigureOut">
              <a:rPr lang="en-US" smtClean="0"/>
              <a:pPr/>
              <a:t>05-Feb-23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673A-195C-472C-8168-4E1B3E629D21}" type="datetimeFigureOut">
              <a:rPr lang="en-US" smtClean="0"/>
              <a:pPr/>
              <a:t>05-Feb-23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1E9ED-F6DC-429C-A318-7B2FCA582A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microsoft.com/office/2007/relationships/hdphoto" Target="../media/hdphoto3.wdp"/><Relationship Id="rId4" Type="http://schemas.openxmlformats.org/officeDocument/2006/relationships/image" Target="../media/image32.png"/><Relationship Id="rId9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ADMIN\Downloads\Trang%20ph&#7909;c%20truy&#7873;n%20th&#7889;ng%20Vi&#7879;t%20Nam%20qua%20t&#7915;ng%20th&#7901;i%20k&#7923;%20l&#7883;ch%20s&#7917;.webm" TargetMode="Externa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10+ thương hiệu thời trang nữ được ưa chuộng nhất 20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895600"/>
            <a:ext cx="6590407" cy="329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ordArt 9">
            <a:extLst>
              <a:ext uri="{FF2B5EF4-FFF2-40B4-BE49-F238E27FC236}">
                <a16:creationId xmlns:a16="http://schemas.microsoft.com/office/drawing/2014/main" xmlns="" id="{8CC2BE99-5127-424E-8E1A-89BBFBE80CF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909233" y="779404"/>
            <a:ext cx="2905540" cy="4837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600" kern="10" dirty="0" smtClean="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vi-VN" sz="3600" kern="10" dirty="0" smtClean="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kern="10" dirty="0" smtClean="0">
                <a:ln w="127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THỜI TRANG</a:t>
            </a:r>
            <a:endParaRPr lang="en-US" sz="3600" kern="10" dirty="0">
              <a:ln w="12700">
                <a:solidFill>
                  <a:srgbClr val="FF00FF"/>
                </a:solidFill>
                <a:round/>
                <a:headEnd/>
                <a:tailEnd/>
              </a:ln>
              <a:solidFill>
                <a:srgbClr val="FF00FF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8200" y="457200"/>
            <a:ext cx="15333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20:</a:t>
            </a:r>
            <a:endParaRPr lang="vi-VN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Xu hướng thời trang Xuân – Hè 2021: Cuộc &quot;đổ bộ&quot; của những kiểu dáng bất  quy tắc | Tập đoàn dệt may Việt 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33" y="2640877"/>
            <a:ext cx="7172740" cy="358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hời trang nữ LAVIEM - Tuyên ngôn của phái đẹp hiện đạ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46" y="1649064"/>
            <a:ext cx="8357914" cy="556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Kinh doanh thời trang Nam: 10 Ý tưởng kinh doanh hút khá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34" y="2025648"/>
            <a:ext cx="7586132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ịch lãm và nam tính với xu hướng thời trang thu đông nam 2022 - Shopee Blo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34" y="1667900"/>
            <a:ext cx="8560996" cy="522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7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1E31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292" name="Freeform 19"/>
          <p:cNvSpPr>
            <a:spLocks/>
          </p:cNvSpPr>
          <p:nvPr/>
        </p:nvSpPr>
        <p:spPr bwMode="auto">
          <a:xfrm rot="5400000">
            <a:off x="1350170" y="-1447800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57200" y="220920"/>
            <a:ext cx="739140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vi-VN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hong </a:t>
            </a:r>
            <a:r>
              <a:rPr lang="vi-V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thể thao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cách mặc trang phục có thiết kế đơn 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nét tạo cảm giác mạnh 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 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khoắn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thoải mái khi vận 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động.</a:t>
            </a:r>
            <a:endParaRPr lang="vi-VN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dirty="0"/>
              <a:t/>
            </a:r>
            <a:br>
              <a:rPr lang="vi-VN" dirty="0"/>
            </a:br>
            <a:r>
              <a:rPr lang="vi-VN" dirty="0"/>
              <a:t/>
            </a:r>
            <a:br>
              <a:rPr lang="vi-VN" dirty="0"/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2267672"/>
            <a:ext cx="6019800" cy="3752128"/>
          </a:xfrm>
          <a:prstGeom prst="rect">
            <a:avLst/>
          </a:prstGeom>
        </p:spPr>
      </p:pic>
      <p:pic>
        <p:nvPicPr>
          <p:cNvPr id="3078" name="Picture 6" descr="8 phong cách thể thao nữ đẹp và được ưa chuộng nhấ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133600"/>
            <a:ext cx="6953250" cy="371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hong cách thể thao dần trở thành xu hướng giới trẻ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39" y="1560200"/>
            <a:ext cx="7620000" cy="539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ợi ý diện trang phục phong cách thể thao thời thượ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39" y="1600200"/>
            <a:ext cx="8572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2525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1E31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292" name="Freeform 19"/>
          <p:cNvSpPr>
            <a:spLocks/>
          </p:cNvSpPr>
          <p:nvPr/>
        </p:nvSpPr>
        <p:spPr bwMode="auto">
          <a:xfrm rot="5400000">
            <a:off x="1350170" y="-1447800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85800" y="152400"/>
            <a:ext cx="731520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vi-VN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hong </a:t>
            </a:r>
            <a:r>
              <a:rPr lang="vi-V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dân gian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cách mặc trang phục có nét đặc trưng của trang phục dân tộc của 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hất liệu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 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dáng.</a:t>
            </a:r>
            <a:endParaRPr lang="vi-VN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dirty="0"/>
              <a:t/>
            </a:r>
            <a:br>
              <a:rPr lang="vi-VN" dirty="0"/>
            </a:br>
            <a:r>
              <a:rPr lang="vi-VN" dirty="0"/>
              <a:t/>
            </a:r>
            <a:br>
              <a:rPr lang="vi-VN" dirty="0"/>
            </a:br>
            <a:r>
              <a:rPr lang="vi-VN" dirty="0"/>
              <a:t/>
            </a:r>
            <a:br>
              <a:rPr lang="vi-VN" dirty="0"/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ÁO DÀI TRANH DÂN GIAN(BST TRANH DÂN GIAN) – Áo Dài Trần Tâm Tâ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499" y="1630363"/>
            <a:ext cx="3823801" cy="573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Jennifer Phạm diện váy yếm&amp;nbsp;với họa tiết tranh dân gian Đông Hồ của nhà  thiết kế Thủy Nguyễn. | Phong cách thời trang, Thời trang châu á, The dres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499" y="1603859"/>
            <a:ext cx="40386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bazaarvietnam.vn/wp-content/uploads/2022/03/harpers-bazaar-thoi-trang-dan-gian-duong-dai-neofolk-la-gi-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499" y="1571936"/>
            <a:ext cx="4200186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77882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1E31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152400"/>
            <a:ext cx="7010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 </a:t>
            </a:r>
            <a:r>
              <a:rPr lang="vi-V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 lãng mạn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mặc trang phục thể hiện sự nhẹ 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nhàng,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 mại thông qua các đường 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uốn 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lượn.</a:t>
            </a:r>
            <a:endParaRPr lang="vi-VN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2380734"/>
            <a:ext cx="6324600" cy="3486666"/>
          </a:xfrm>
          <a:prstGeom prst="rect">
            <a:avLst/>
          </a:prstGeom>
        </p:spPr>
      </p:pic>
      <p:pic>
        <p:nvPicPr>
          <p:cNvPr id="5122" name="Picture 2" descr="phong cách lãng mạn » Báo Phụ Nữ Việt N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521" y="2271278"/>
            <a:ext cx="6629400" cy="392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hong cách thời trang ROMANTIC là gì? Mặc đẹp chuẩn style romanti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76400"/>
            <a:ext cx="38862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ảm hứng váy cưới lãng mạn từ sàn diễn thời trang 2017 - Mặc đẹ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630363"/>
            <a:ext cx="3543300" cy="5206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932967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1E31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9458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9460" name="Freeform 19"/>
          <p:cNvSpPr>
            <a:spLocks/>
          </p:cNvSpPr>
          <p:nvPr/>
        </p:nvSpPr>
        <p:spPr bwMode="auto">
          <a:xfrm rot="5400000">
            <a:off x="588168" y="-1331118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9461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4772"/>
            <a:ext cx="914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itle 13"/>
          <p:cNvSpPr txBox="1">
            <a:spLocks/>
          </p:cNvSpPr>
          <p:nvPr/>
        </p:nvSpPr>
        <p:spPr bwMode="auto">
          <a:xfrm>
            <a:off x="1676400" y="263672"/>
            <a:ext cx="2160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 dirty="0" err="1">
                <a:solidFill>
                  <a:srgbClr val="4ABFB6"/>
                </a:solidFill>
                <a:latin typeface="#9Slide04 AdrianeSwash" panose="02000504060000090004" pitchFamily="2" charset="-93"/>
              </a:rPr>
              <a:t>Luyện</a:t>
            </a:r>
            <a:r>
              <a:rPr lang="en-US" altLang="en-US" sz="3200" b="1" dirty="0">
                <a:solidFill>
                  <a:srgbClr val="4ABFB6"/>
                </a:solidFill>
                <a:latin typeface="#9Slide04 AdrianeSwash" panose="02000504060000090004" pitchFamily="2" charset="-93"/>
              </a:rPr>
              <a:t> </a:t>
            </a:r>
            <a:r>
              <a:rPr lang="en-US" altLang="en-US" sz="3200" b="1" dirty="0" err="1">
                <a:solidFill>
                  <a:srgbClr val="4ABFB6"/>
                </a:solidFill>
                <a:latin typeface="#9Slide04 AdrianeSwash" panose="02000504060000090004" pitchFamily="2" charset="-93"/>
              </a:rPr>
              <a:t>tập</a:t>
            </a:r>
            <a:endParaRPr lang="en-US" altLang="en-US" sz="3200" b="1" dirty="0">
              <a:solidFill>
                <a:srgbClr val="4ABFB6"/>
              </a:solidFill>
              <a:latin typeface="#9Slide04 AdrianeSwash" panose="02000504060000090004" pitchFamily="2" charset="-93"/>
            </a:endParaRPr>
          </a:p>
        </p:txBody>
      </p:sp>
      <p:sp>
        <p:nvSpPr>
          <p:cNvPr id="19463" name="Rectangle 1"/>
          <p:cNvSpPr>
            <a:spLocks noChangeArrowheads="1"/>
          </p:cNvSpPr>
          <p:nvPr/>
        </p:nvSpPr>
        <p:spPr bwMode="auto">
          <a:xfrm>
            <a:off x="575872" y="1046470"/>
            <a:ext cx="78295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sz="2800" b="1" dirty="0" err="1" smtClean="0">
                <a:solidFill>
                  <a:srgbClr val="339966"/>
                </a:solidFill>
              </a:rPr>
              <a:t>Em</a:t>
            </a:r>
            <a:r>
              <a:rPr lang="en-US" sz="2800" b="1" dirty="0" smtClean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hãy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cho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biết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các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bộ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trang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phục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trong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hình</a:t>
            </a:r>
            <a:r>
              <a:rPr lang="en-US" sz="2800" b="1" dirty="0">
                <a:solidFill>
                  <a:srgbClr val="339966"/>
                </a:solidFill>
              </a:rPr>
              <a:t> 9.2 </a:t>
            </a:r>
            <a:r>
              <a:rPr lang="en-US" sz="2800" b="1" dirty="0" err="1">
                <a:solidFill>
                  <a:srgbClr val="339966"/>
                </a:solidFill>
              </a:rPr>
              <a:t>thể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hiện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phong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cách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thời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>
                <a:solidFill>
                  <a:srgbClr val="339966"/>
                </a:solidFill>
              </a:rPr>
              <a:t>trang</a:t>
            </a:r>
            <a:r>
              <a:rPr lang="en-US" sz="2800" b="1" dirty="0">
                <a:solidFill>
                  <a:srgbClr val="339966"/>
                </a:solidFill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</a:rPr>
              <a:t>nào</a:t>
            </a:r>
            <a:r>
              <a:rPr lang="en-US" sz="2800" b="1" dirty="0" smtClean="0">
                <a:solidFill>
                  <a:srgbClr val="339966"/>
                </a:solidFill>
              </a:rPr>
              <a:t>?</a:t>
            </a:r>
            <a:endParaRPr lang="en-US" sz="2800" b="1" dirty="0">
              <a:solidFill>
                <a:srgbClr val="339966"/>
              </a:solidFill>
            </a:endParaRPr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2287" l="1985" r="1960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8087" b="11155"/>
          <a:stretch/>
        </p:blipFill>
        <p:spPr>
          <a:xfrm>
            <a:off x="596435" y="2142124"/>
            <a:ext cx="1682493" cy="3182351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1755" l="30645" r="475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80" t="-828" r="50312" b="11983"/>
          <a:stretch/>
        </p:blipFill>
        <p:spPr>
          <a:xfrm>
            <a:off x="2823619" y="2195021"/>
            <a:ext cx="1605324" cy="3187155"/>
          </a:xfrm>
          <a:prstGeom prst="rect">
            <a:avLst/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4415" l="53846" r="743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536" t="-2020" r="26585" b="8104"/>
          <a:stretch/>
        </p:blipFill>
        <p:spPr>
          <a:xfrm>
            <a:off x="4724399" y="2195021"/>
            <a:ext cx="1219201" cy="33690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949" l="84444" r="98254"/>
                    </a14:imgEffect>
                  </a14:imgLayer>
                </a14:imgProps>
              </a:ext>
            </a:extLst>
          </a:blip>
          <a:srcRect l="82735"/>
          <a:stretch/>
        </p:blipFill>
        <p:spPr>
          <a:xfrm>
            <a:off x="6428032" y="2397449"/>
            <a:ext cx="1326213" cy="35786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17057" y="5388562"/>
            <a:ext cx="841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991249" y="5507184"/>
            <a:ext cx="841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05557" y="5606779"/>
            <a:ext cx="841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898481" y="5635354"/>
            <a:ext cx="8412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009195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ChangeArrowheads="1"/>
          </p:cNvSpPr>
          <p:nvPr/>
        </p:nvSpPr>
        <p:spPr bwMode="auto">
          <a:xfrm>
            <a:off x="0" y="11113"/>
            <a:ext cx="8812213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  <a:defRPr/>
            </a:pPr>
            <a:endParaRPr lang="vi-VN" altLang="en-US" sz="1800">
              <a:latin typeface="Times New Roman" panose="02020603050405020304" pitchFamily="18" charset="0"/>
            </a:endParaRP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3975652" y="1981200"/>
            <a:ext cx="46482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</a:pP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Nhà thiết kế thời trang thiết kế quần</a:t>
            </a: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,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 áo</a:t>
            </a: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,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 phụ 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kiện</a:t>
            </a: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,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 giày</a:t>
            </a:r>
            <a:r>
              <a:rPr lang="en-US" sz="2800" dirty="0" smtClean="0">
                <a:solidFill>
                  <a:schemeClr val="bg1"/>
                </a:solidFill>
                <a:latin typeface="+mj-lt"/>
              </a:rPr>
              <a:t>,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 dép 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và tạo ra những bộ sưu tập dòng sản phẩm thời 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trang. 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Họ 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vẽ phác thảo, lựa 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chọn chất liệu và hoa 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văn; 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chỉ dẫn cách sản xuất sản phẩm theo thiết </a:t>
            </a:r>
            <a:r>
              <a:rPr lang="vi-VN" sz="2800" dirty="0" smtClean="0">
                <a:solidFill>
                  <a:schemeClr val="bg1"/>
                </a:solidFill>
                <a:latin typeface="+mj-lt"/>
              </a:rPr>
              <a:t>kế.</a:t>
            </a:r>
            <a:endParaRPr lang="en-US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22533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47650"/>
            <a:ext cx="86677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3"/>
          <p:cNvSpPr txBox="1">
            <a:spLocks/>
          </p:cNvSpPr>
          <p:nvPr/>
        </p:nvSpPr>
        <p:spPr bwMode="auto">
          <a:xfrm>
            <a:off x="2293938" y="409287"/>
            <a:ext cx="47164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 dirty="0" err="1">
                <a:solidFill>
                  <a:srgbClr val="FF0000"/>
                </a:solidFill>
                <a:latin typeface="#9Slide04 AdrianeSwash" panose="02000504060000090004" pitchFamily="2" charset="-93"/>
              </a:rPr>
              <a:t>Kết</a:t>
            </a:r>
            <a:r>
              <a:rPr lang="en-US" altLang="en-US" sz="3200" b="1" dirty="0">
                <a:solidFill>
                  <a:srgbClr val="FF0000"/>
                </a:solidFill>
                <a:latin typeface="#9Slide04 AdrianeSwash" panose="02000504060000090004" pitchFamily="2" charset="-93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4 AdrianeSwash" panose="02000504060000090004" pitchFamily="2" charset="-93"/>
              </a:rPr>
              <a:t>nối</a:t>
            </a:r>
            <a:r>
              <a:rPr lang="en-US" altLang="en-US" sz="3200" b="1" dirty="0">
                <a:solidFill>
                  <a:srgbClr val="FF0000"/>
                </a:solidFill>
                <a:latin typeface="#9Slide04 AdrianeSwash" panose="02000504060000090004" pitchFamily="2" charset="-93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4 AdrianeSwash" panose="02000504060000090004" pitchFamily="2" charset="-93"/>
              </a:rPr>
              <a:t>nghề</a:t>
            </a:r>
            <a:r>
              <a:rPr lang="en-US" altLang="en-US" sz="3200" b="1" dirty="0">
                <a:solidFill>
                  <a:srgbClr val="FF0000"/>
                </a:solidFill>
                <a:latin typeface="#9Slide04 AdrianeSwash" panose="02000504060000090004" pitchFamily="2" charset="-93"/>
              </a:rPr>
              <a:t> </a:t>
            </a:r>
            <a:r>
              <a:rPr lang="en-US" altLang="en-US" sz="3200" b="1" dirty="0" err="1">
                <a:solidFill>
                  <a:srgbClr val="FF0000"/>
                </a:solidFill>
                <a:latin typeface="#9Slide04 AdrianeSwash" panose="02000504060000090004" pitchFamily="2" charset="-93"/>
              </a:rPr>
              <a:t>nghiệp</a:t>
            </a:r>
            <a:endParaRPr lang="en-US" altLang="en-US" sz="3200" b="1" dirty="0">
              <a:solidFill>
                <a:srgbClr val="FF0000"/>
              </a:solidFill>
              <a:latin typeface="#9Slide04 AdrianeSwash" panose="02000504060000090004" pitchFamily="2" charset="-93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950" y="1548154"/>
            <a:ext cx="2847975" cy="376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428135"/>
      </p:ext>
    </p:extLst>
  </p:cSld>
  <p:clrMapOvr>
    <a:masterClrMapping/>
  </p:clrMapOvr>
  <p:transition spd="slow" advClick="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20484" name="Freeform 19"/>
          <p:cNvSpPr>
            <a:spLocks/>
          </p:cNvSpPr>
          <p:nvPr/>
        </p:nvSpPr>
        <p:spPr bwMode="auto">
          <a:xfrm rot="5400000">
            <a:off x="1378744" y="-1364242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5" name="Rectangle 1"/>
          <p:cNvSpPr>
            <a:spLocks noChangeArrowheads="1"/>
          </p:cNvSpPr>
          <p:nvPr/>
        </p:nvSpPr>
        <p:spPr bwMode="auto">
          <a:xfrm>
            <a:off x="990600" y="1617663"/>
            <a:ext cx="7829550" cy="923330"/>
          </a:xfrm>
          <a:prstGeom prst="rect">
            <a:avLst/>
          </a:pr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C</a:t>
            </a:r>
            <a:r>
              <a:rPr lang="en-US" sz="2800" b="1" dirty="0" smtClean="0">
                <a:solidFill>
                  <a:srgbClr val="339966"/>
                </a:solidFill>
                <a:latin typeface="Times New Roman" panose="02020603050405020304" pitchFamily="18" charset="0"/>
              </a:rPr>
              <a:t>ho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phong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trang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viên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gia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đình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  <a:latin typeface="Times New Roman" panose="02020603050405020304" pitchFamily="18" charset="0"/>
              </a:rPr>
              <a:t>gì</a:t>
            </a:r>
            <a:r>
              <a:rPr lang="en-US" sz="2800" b="1" dirty="0" smtClean="0">
                <a:solidFill>
                  <a:srgbClr val="339966"/>
                </a:solidFill>
                <a:latin typeface="Times New Roman" panose="02020603050405020304" pitchFamily="18" charset="0"/>
              </a:rPr>
              <a:t>?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thích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phong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viên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66"/>
                </a:solidFill>
                <a:latin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339966"/>
                </a:solidFill>
                <a:latin typeface="Times New Roman" panose="02020603050405020304" pitchFamily="18" charset="0"/>
              </a:rPr>
              <a:t>nhất</a:t>
            </a:r>
            <a:r>
              <a:rPr lang="en-US" sz="2800" b="1" dirty="0" smtClean="0">
                <a:solidFill>
                  <a:srgbClr val="339966"/>
                </a:solidFill>
                <a:latin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  <a:p>
            <a:endParaRPr lang="en-US" altLang="en-US" dirty="0"/>
          </a:p>
        </p:txBody>
      </p:sp>
      <p:pic>
        <p:nvPicPr>
          <p:cNvPr id="20486" name="Picture 1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381000"/>
            <a:ext cx="8191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Rectangle 13"/>
          <p:cNvSpPr>
            <a:spLocks noChangeArrowheads="1"/>
          </p:cNvSpPr>
          <p:nvPr/>
        </p:nvSpPr>
        <p:spPr bwMode="auto">
          <a:xfrm>
            <a:off x="2057400" y="533400"/>
            <a:ext cx="27432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 dirty="0" err="1">
                <a:solidFill>
                  <a:srgbClr val="3DB043"/>
                </a:solidFill>
                <a:latin typeface="#9Slide04 HLT Aquus" panose="00000500000000000000" pitchFamily="2" charset="0"/>
              </a:rPr>
              <a:t>Vận</a:t>
            </a:r>
            <a:r>
              <a:rPr lang="en-US" altLang="en-US" sz="2800" b="1" dirty="0">
                <a:solidFill>
                  <a:srgbClr val="3DB043"/>
                </a:solidFill>
                <a:latin typeface="#9Slide04 HLT Aquus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3DB043"/>
                </a:solidFill>
                <a:latin typeface="#9Slide04 HLT Aquus" panose="00000500000000000000" pitchFamily="2" charset="0"/>
              </a:rPr>
              <a:t>dụng</a:t>
            </a:r>
            <a:endParaRPr lang="en-US" altLang="en-US" sz="2800" b="1" dirty="0">
              <a:solidFill>
                <a:srgbClr val="3DB043"/>
              </a:solidFill>
              <a:latin typeface="#9Slide04 HLT Aquus" panose="00000500000000000000" pitchFamily="2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1E31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99960581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animBg="1"/>
      <p:bldP spid="2048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2709472"/>
            <a:ext cx="5566130" cy="10668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95600" y="4572000"/>
            <a:ext cx="952500" cy="952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04905" y="4572000"/>
            <a:ext cx="952500" cy="952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53200" y="4419600"/>
            <a:ext cx="952500" cy="952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68291" y="5069763"/>
            <a:ext cx="952500" cy="952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01346" y="5372100"/>
            <a:ext cx="952500" cy="952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84510" y="5489864"/>
            <a:ext cx="952500" cy="952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7305" y="5489864"/>
            <a:ext cx="952500" cy="952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9200" y="3584864"/>
            <a:ext cx="952500" cy="952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95600" y="3584864"/>
            <a:ext cx="952500" cy="952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1055" y="1447800"/>
            <a:ext cx="952500" cy="9525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21032" y="688440"/>
            <a:ext cx="952500" cy="9525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48992" y="535308"/>
            <a:ext cx="952500" cy="952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67400" y="606314"/>
            <a:ext cx="952500" cy="9525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4452" y="1456314"/>
            <a:ext cx="952500" cy="9525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73532" y="1739654"/>
            <a:ext cx="952500" cy="9525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3302" y="1982701"/>
            <a:ext cx="952500" cy="9525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93990" y="1836637"/>
            <a:ext cx="952500" cy="9525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77596" y="3242918"/>
            <a:ext cx="952500" cy="9525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81600" y="3529853"/>
            <a:ext cx="952500" cy="9525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10000" r="100000">
                        <a14:foregroundMark x1="70000" y1="25000" x2="70000" y2="25000"/>
                        <a14:foregroundMark x1="50000" y1="23000" x2="50000" y2="23000"/>
                        <a14:foregroundMark x1="22000" y1="29000" x2="22000" y2="29000"/>
                        <a14:foregroundMark x1="19000" y1="73000" x2="19000" y2="73000"/>
                        <a14:foregroundMark x1="47000" y1="77000" x2="47000" y2="77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38600" y="3467100"/>
            <a:ext cx="9525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17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3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505200"/>
            <a:ext cx="9144000" cy="3352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vi-VN"/>
          </a:p>
        </p:txBody>
      </p:sp>
      <p:sp>
        <p:nvSpPr>
          <p:cNvPr id="4099" name="Rectangle 6"/>
          <p:cNvSpPr>
            <a:spLocks noChangeArrowheads="1"/>
          </p:cNvSpPr>
          <p:nvPr/>
        </p:nvSpPr>
        <p:spPr bwMode="auto">
          <a:xfrm>
            <a:off x="0" y="-323850"/>
            <a:ext cx="1841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vi-VN" altLang="vi-VN" sz="3600">
              <a:latin typeface=".VnAristote" panose="020B7200000000000000" pitchFamily="34" charset="0"/>
            </a:endParaRPr>
          </a:p>
        </p:txBody>
      </p:sp>
      <p:sp>
        <p:nvSpPr>
          <p:cNvPr id="5126" name="Rectangle 8"/>
          <p:cNvSpPr>
            <a:spLocks noChangeArrowheads="1"/>
          </p:cNvSpPr>
          <p:nvPr/>
        </p:nvSpPr>
        <p:spPr bwMode="auto">
          <a:xfrm>
            <a:off x="1371600" y="563563"/>
            <a:ext cx="6324600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vi-VN" dirty="0" smtClean="0">
                <a:solidFill>
                  <a:schemeClr val="accent2"/>
                </a:solidFill>
              </a:rPr>
              <a:t>           </a:t>
            </a:r>
            <a:r>
              <a:rPr lang="en-US" altLang="vi-VN" sz="3200" b="1" dirty="0" smtClean="0">
                <a:solidFill>
                  <a:srgbClr val="FF912B"/>
                </a:solidFill>
                <a:latin typeface="#9Slide05 Garris" pitchFamily="2" charset="0"/>
                <a:ea typeface="+mj-ea"/>
                <a:cs typeface="+mj-cs"/>
              </a:rPr>
              <a:t>MỤC TIÊU BÀI HỌC</a:t>
            </a:r>
            <a:endParaRPr lang="en-US" altLang="vi-VN" sz="3200" b="1" dirty="0">
              <a:solidFill>
                <a:srgbClr val="FF912B"/>
              </a:solidFill>
              <a:latin typeface="#9Slide05 Garris" pitchFamily="2" charset="0"/>
              <a:ea typeface="+mj-ea"/>
              <a:cs typeface="+mj-cs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495300" y="1371184"/>
            <a:ext cx="8153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>
              <a:defRPr sz="2800">
                <a:solidFill>
                  <a:srgbClr val="0000FF"/>
                </a:solidFill>
                <a:latin typeface=".VnTime" panose="020B7200000000000000" pitchFamily="34" charset="0"/>
              </a:defRPr>
            </a:lvl1pPr>
            <a:lvl2pPr marL="742950" indent="-285750">
              <a:defRPr sz="2400">
                <a:latin typeface="Times New Roman" panose="02020603050405020304" pitchFamily="18" charset="0"/>
              </a:defRPr>
            </a:lvl2pPr>
            <a:lvl3pPr marL="1143000" indent="-228600">
              <a:defRPr sz="2400">
                <a:latin typeface="Times New Roman" panose="02020603050405020304" pitchFamily="18" charset="0"/>
              </a:defRPr>
            </a:lvl3pPr>
            <a:lvl4pPr marL="1600200" indent="-228600">
              <a:defRPr sz="2400">
                <a:latin typeface="Times New Roman" panose="02020603050405020304" pitchFamily="18" charset="0"/>
              </a:defRPr>
            </a:lvl4pPr>
            <a:lvl5pPr marL="2057400" indent="-228600">
              <a:defRPr sz="2400"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anose="02020603050405020304" pitchFamily="18" charset="0"/>
              </a:defRPr>
            </a:lvl9pPr>
          </a:lstStyle>
          <a:p>
            <a:r>
              <a:rPr lang="en-US" altLang="vi-V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495300" y="2308225"/>
            <a:ext cx="81534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dirty="0" smtClean="0">
                <a:solidFill>
                  <a:schemeClr val="hlink"/>
                </a:solidFill>
              </a:rPr>
              <a:t>-</a:t>
            </a:r>
            <a:r>
              <a:rPr lang="en-US" sz="2800" dirty="0" err="1" smtClean="0">
                <a:solidFill>
                  <a:srgbClr val="0000FF"/>
                </a:solidFill>
                <a:cs typeface="Times New Roman" panose="02020603050405020304" pitchFamily="18" charset="0"/>
              </a:rPr>
              <a:t>Nhận</a:t>
            </a:r>
            <a:r>
              <a:rPr lang="en-US" sz="2800" dirty="0" smtClean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đầu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phong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cs typeface="Times New Roman" panose="02020603050405020304" pitchFamily="18" charset="0"/>
              </a:rPr>
              <a:t>thân</a:t>
            </a:r>
            <a:endParaRPr lang="en-US" altLang="vi-VN" sz="2800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768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1E31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40961" y="1382632"/>
            <a:ext cx="8229600" cy="1143000"/>
          </a:xfrm>
        </p:spPr>
        <p:txBody>
          <a:bodyPr>
            <a:noAutofit/>
          </a:bodyPr>
          <a:lstStyle/>
          <a:p>
            <a:r>
              <a:rPr lang="en-US" dirty="0"/>
              <a:t> </a:t>
            </a:r>
            <a:r>
              <a:rPr lang="vi-VN" sz="3200" dirty="0">
                <a:solidFill>
                  <a:srgbClr val="0070C0"/>
                </a:solidFill>
              </a:rPr>
              <a:t>Thế nào là mặc hợp thời </a:t>
            </a:r>
            <a:r>
              <a:rPr lang="vi-VN" sz="3200" dirty="0" smtClean="0">
                <a:solidFill>
                  <a:srgbClr val="0070C0"/>
                </a:solidFill>
              </a:rPr>
              <a:t>trang</a:t>
            </a:r>
            <a:r>
              <a:rPr lang="en-US" sz="3200" dirty="0" smtClean="0">
                <a:solidFill>
                  <a:srgbClr val="0070C0"/>
                </a:solidFill>
              </a:rPr>
              <a:t>?</a:t>
            </a:r>
            <a:r>
              <a:rPr lang="vi-VN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smtClean="0">
                <a:solidFill>
                  <a:srgbClr val="0070C0"/>
                </a:solidFill>
              </a:rPr>
              <a:t>P</a:t>
            </a:r>
            <a:r>
              <a:rPr lang="vi-VN" sz="3200" dirty="0" smtClean="0">
                <a:solidFill>
                  <a:srgbClr val="0070C0"/>
                </a:solidFill>
              </a:rPr>
              <a:t>hong </a:t>
            </a:r>
            <a:r>
              <a:rPr lang="vi-VN" sz="3200" dirty="0">
                <a:solidFill>
                  <a:srgbClr val="0070C0"/>
                </a:solidFill>
              </a:rPr>
              <a:t>cách thời trang là gì và có những phong cách thời trang nào thường thấy trong cuộc </a:t>
            </a:r>
            <a:r>
              <a:rPr lang="vi-VN" sz="3200" dirty="0" smtClean="0">
                <a:solidFill>
                  <a:srgbClr val="0070C0"/>
                </a:solidFill>
              </a:rPr>
              <a:t>sống?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09643"/>
            <a:ext cx="908383" cy="10729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0" y="171946"/>
            <a:ext cx="838200" cy="89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65251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E4B3CC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293" name="Rectangle 1"/>
          <p:cNvSpPr>
            <a:spLocks noChangeArrowheads="1"/>
          </p:cNvSpPr>
          <p:nvPr/>
        </p:nvSpPr>
        <p:spPr bwMode="auto">
          <a:xfrm>
            <a:off x="169863" y="203200"/>
            <a:ext cx="64682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vi-VN" sz="2800" b="1" u="sng" dirty="0" smtClean="0">
                <a:solidFill>
                  <a:srgbClr val="339966"/>
                </a:solidFill>
              </a:rPr>
              <a:t>I. </a:t>
            </a:r>
            <a:r>
              <a:rPr lang="en-US" sz="2800" b="1" u="sng" dirty="0" smtClean="0">
                <a:solidFill>
                  <a:srgbClr val="339966"/>
                </a:solidFill>
              </a:rPr>
              <a:t>THỜI TRANG TRONG CUỘC SỐNG</a:t>
            </a:r>
            <a:endParaRPr lang="en-US" altLang="vi-VN" sz="2800" b="1" u="sng" dirty="0">
              <a:solidFill>
                <a:srgbClr val="339966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3718" y="1112555"/>
            <a:ext cx="765778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 là những kiểu trang phục được sử dụng phổ biến trong xã hội vào một khoảng thời gian nhất 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định.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dirty="0"/>
              <a:t/>
            </a:r>
            <a:br>
              <a:rPr lang="vi-VN" dirty="0"/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017758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4340" name="Freeform 19"/>
          <p:cNvSpPr>
            <a:spLocks/>
          </p:cNvSpPr>
          <p:nvPr/>
        </p:nvSpPr>
        <p:spPr bwMode="auto">
          <a:xfrm rot="5400000">
            <a:off x="1039661" y="-1350168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48385" y="894520"/>
            <a:ext cx="8131877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Nêu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sự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khác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biệt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phụ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nữ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Việt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Nam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khác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nhau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9.1?</a:t>
            </a:r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r>
              <a:rPr lang="en-US" sz="3200" dirty="0"/>
              <a:t/>
            </a:r>
            <a:br>
              <a:rPr lang="en-US" sz="3200" dirty="0"/>
            </a:br>
            <a:r>
              <a:rPr lang="en-US" dirty="0"/>
              <a:t> </a:t>
            </a:r>
          </a:p>
        </p:txBody>
      </p:sp>
      <p:sp>
        <p:nvSpPr>
          <p:cNvPr id="7" name="Freeform 6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1E31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75810"/>
            <a:ext cx="841375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3"/>
          <p:cNvSpPr txBox="1">
            <a:spLocks/>
          </p:cNvSpPr>
          <p:nvPr/>
        </p:nvSpPr>
        <p:spPr>
          <a:xfrm>
            <a:off x="1792287" y="155160"/>
            <a:ext cx="3854653" cy="58420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sz="3200" b="1" kern="0" dirty="0" err="1" smtClean="0">
                <a:solidFill>
                  <a:srgbClr val="FDC308"/>
                </a:solidFill>
                <a:latin typeface="#9Slide05 Habano" panose="02040603050506020204" pitchFamily="18" charset="0"/>
              </a:rPr>
              <a:t>Khám</a:t>
            </a:r>
            <a:r>
              <a:rPr lang="en-US" sz="3200" b="1" kern="0" dirty="0" smtClean="0">
                <a:solidFill>
                  <a:srgbClr val="FDC308"/>
                </a:solidFill>
                <a:latin typeface="#9Slide05 Habano" panose="02040603050506020204" pitchFamily="18" charset="0"/>
              </a:rPr>
              <a:t> </a:t>
            </a:r>
            <a:r>
              <a:rPr lang="en-US" sz="3200" b="1" kern="0" dirty="0" err="1" smtClean="0">
                <a:solidFill>
                  <a:srgbClr val="FDC308"/>
                </a:solidFill>
                <a:latin typeface="#9Slide05 Habano" panose="02040603050506020204" pitchFamily="18" charset="0"/>
              </a:rPr>
              <a:t>phá</a:t>
            </a:r>
            <a:endParaRPr lang="en-US" sz="3200" b="1" kern="0" dirty="0">
              <a:solidFill>
                <a:srgbClr val="FDC308"/>
              </a:solidFill>
              <a:latin typeface="#9Slide05 Habano" panose="020406030505060202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06" b="85465" l="4087" r="42668"/>
                    </a14:imgEffect>
                  </a14:imgLayer>
                </a14:imgProps>
              </a:ext>
            </a:extLst>
          </a:blip>
          <a:srcRect r="58247" b="13356"/>
          <a:stretch/>
        </p:blipFill>
        <p:spPr>
          <a:xfrm>
            <a:off x="341313" y="2767012"/>
            <a:ext cx="3086100" cy="36341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34" b="86337" l="66106" r="96274"/>
                    </a14:imgEffect>
                  </a14:imgLayer>
                </a14:imgProps>
              </a:ext>
            </a:extLst>
          </a:blip>
          <a:srcRect l="65572" b="13356"/>
          <a:stretch/>
        </p:blipFill>
        <p:spPr>
          <a:xfrm>
            <a:off x="4594425" y="2568241"/>
            <a:ext cx="2544730" cy="36341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09800" y="2339560"/>
            <a:ext cx="340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646941" y="2307820"/>
            <a:ext cx="340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537900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4340" name="Freeform 19"/>
          <p:cNvSpPr>
            <a:spLocks/>
          </p:cNvSpPr>
          <p:nvPr/>
        </p:nvSpPr>
        <p:spPr bwMode="auto">
          <a:xfrm rot="5400000">
            <a:off x="969170" y="-1350169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31122" y="1643155"/>
            <a:ext cx="8131877" cy="1673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ct val="0"/>
              </a:spcBef>
            </a:pPr>
            <a:r>
              <a:rPr lang="vi-VN" dirty="0"/>
              <a:t> </a:t>
            </a:r>
            <a:r>
              <a:rPr lang="vi-VN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Mốt 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thời trang sự thay đổi các kiểu  </a:t>
            </a:r>
            <a:r>
              <a:rPr lang="vi-VN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áo quần</a:t>
            </a:r>
            <a:r>
              <a:rPr 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  <a:r>
              <a:rPr lang="vi-VN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cách mặc được số đông  ưa chuộng trong mỗi thời </a:t>
            </a:r>
            <a:r>
              <a:rPr lang="vi-VN" sz="3200" dirty="0" smtClean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kỳ</a:t>
            </a:r>
            <a:r>
              <a:rPr lang="vi-VN" sz="3200" dirty="0">
                <a:solidFill>
                  <a:srgbClr val="0070C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70C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06" y="304800"/>
            <a:ext cx="1629894" cy="923990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1E31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526631"/>
            <a:ext cx="6324600" cy="312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960304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8437" name="Title 13"/>
          <p:cNvSpPr txBox="1">
            <a:spLocks/>
          </p:cNvSpPr>
          <p:nvPr/>
        </p:nvSpPr>
        <p:spPr bwMode="auto">
          <a:xfrm>
            <a:off x="2286000" y="2286000"/>
            <a:ext cx="34559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 b="1" dirty="0" smtClean="0">
                <a:solidFill>
                  <a:srgbClr val="C0B308"/>
                </a:solidFill>
                <a:latin typeface="#9Slide05 Garris" pitchFamily="2" charset="-93"/>
                <a:hlinkClick r:id="rId3" action="ppaction://hlinkfile"/>
              </a:rPr>
              <a:t>video</a:t>
            </a:r>
            <a:endParaRPr lang="en-US" altLang="en-US" sz="3200" b="1" dirty="0">
              <a:solidFill>
                <a:srgbClr val="C0B308"/>
              </a:solidFill>
              <a:latin typeface="#9Slide05 Garris" pitchFamily="2" charset="-93"/>
            </a:endParaRPr>
          </a:p>
        </p:txBody>
      </p:sp>
      <p:pic>
        <p:nvPicPr>
          <p:cNvPr id="18438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9600"/>
            <a:ext cx="8477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reeform 8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1E31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2953396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1E31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292" name="Freeform 19"/>
          <p:cNvSpPr>
            <a:spLocks/>
          </p:cNvSpPr>
          <p:nvPr/>
        </p:nvSpPr>
        <p:spPr bwMode="auto">
          <a:xfrm rot="5400000">
            <a:off x="1350170" y="-1447800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3" name="Rectangle 1"/>
          <p:cNvSpPr>
            <a:spLocks noChangeArrowheads="1"/>
          </p:cNvSpPr>
          <p:nvPr/>
        </p:nvSpPr>
        <p:spPr bwMode="auto">
          <a:xfrm>
            <a:off x="169863" y="203200"/>
            <a:ext cx="7072577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vi-VN" sz="2800" b="1" u="sng" dirty="0" smtClean="0">
                <a:solidFill>
                  <a:srgbClr val="339966"/>
                </a:solidFill>
              </a:rPr>
              <a:t>II. </a:t>
            </a:r>
            <a:r>
              <a:rPr lang="en-US" sz="2800" b="1" u="sng" dirty="0" smtClean="0">
                <a:solidFill>
                  <a:srgbClr val="339966"/>
                </a:solidFill>
              </a:rPr>
              <a:t>MỘT SỐ PHONG CÁCH THỜI TRANG</a:t>
            </a:r>
          </a:p>
          <a:p>
            <a:pPr>
              <a:spcBef>
                <a:spcPct val="50000"/>
              </a:spcBef>
            </a:pPr>
            <a:endParaRPr lang="en-US" altLang="vi-VN" sz="2800" b="1" u="sng" dirty="0">
              <a:solidFill>
                <a:srgbClr val="339966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4239" y="990600"/>
            <a:ext cx="749056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 </a:t>
            </a:r>
            <a:r>
              <a:rPr lang="vi-VN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thời trang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cách mặc trang phục tạo nên vẻ đẹp nét độc đáo riêng cho từng cá nhân và được lựa chọn 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ởi </a:t>
            </a:r>
            <a:r>
              <a:rPr lang="vi-VN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cách sở thích của người </a:t>
            </a:r>
            <a:r>
              <a:rPr lang="vi-VN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mặc.</a:t>
            </a:r>
            <a:endParaRPr lang="vi-VN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/>
              <a:t/>
            </a:r>
            <a:br>
              <a:rPr lang="vi-VN" sz="2800" dirty="0"/>
            </a:br>
            <a:r>
              <a:rPr lang="vi-VN" sz="2800" dirty="0"/>
              <a:t/>
            </a:r>
            <a:br>
              <a:rPr lang="vi-VN" sz="2800" dirty="0"/>
            </a:b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58" b="81074" l="1951" r="20279"/>
                    </a14:imgEffect>
                  </a14:imgLayer>
                </a14:imgProps>
              </a:ext>
            </a:extLst>
          </a:blip>
          <a:srcRect l="1683" t="1683" r="77623" b="17783"/>
          <a:stretch/>
        </p:blipFill>
        <p:spPr>
          <a:xfrm>
            <a:off x="6388198" y="2340258"/>
            <a:ext cx="1841402" cy="38604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1604" y="2901136"/>
            <a:ext cx="3846196" cy="380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232531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-750918" y="4970183"/>
            <a:ext cx="10634421" cy="2069007"/>
          </a:xfrm>
          <a:custGeom>
            <a:avLst/>
            <a:gdLst>
              <a:gd name="connsiteX0" fmla="*/ 806336 w 10634421"/>
              <a:gd name="connsiteY0" fmla="*/ 391526 h 2069007"/>
              <a:gd name="connsiteX1" fmla="*/ 4089863 w 10634421"/>
              <a:gd name="connsiteY1" fmla="*/ 252981 h 2069007"/>
              <a:gd name="connsiteX2" fmla="*/ 4436227 w 10634421"/>
              <a:gd name="connsiteY2" fmla="*/ 419235 h 2069007"/>
              <a:gd name="connsiteX3" fmla="*/ 7484227 w 10634421"/>
              <a:gd name="connsiteY3" fmla="*/ 627053 h 2069007"/>
              <a:gd name="connsiteX4" fmla="*/ 8454045 w 10634421"/>
              <a:gd name="connsiteY4" fmla="*/ 211417 h 2069007"/>
              <a:gd name="connsiteX5" fmla="*/ 9867209 w 10634421"/>
              <a:gd name="connsiteY5" fmla="*/ 114435 h 2069007"/>
              <a:gd name="connsiteX6" fmla="*/ 9922627 w 10634421"/>
              <a:gd name="connsiteY6" fmla="*/ 1832399 h 2069007"/>
              <a:gd name="connsiteX7" fmla="*/ 820191 w 10634421"/>
              <a:gd name="connsiteY7" fmla="*/ 1901672 h 2069007"/>
              <a:gd name="connsiteX8" fmla="*/ 806336 w 10634421"/>
              <a:gd name="connsiteY8" fmla="*/ 391526 h 2069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34421" h="2069007">
                <a:moveTo>
                  <a:pt x="806336" y="391526"/>
                </a:moveTo>
                <a:cubicBezTo>
                  <a:pt x="1351281" y="116744"/>
                  <a:pt x="3484881" y="248363"/>
                  <a:pt x="4089863" y="252981"/>
                </a:cubicBezTo>
                <a:cubicBezTo>
                  <a:pt x="4694845" y="257599"/>
                  <a:pt x="3870500" y="356890"/>
                  <a:pt x="4436227" y="419235"/>
                </a:cubicBezTo>
                <a:cubicBezTo>
                  <a:pt x="5001954" y="481580"/>
                  <a:pt x="6814591" y="661689"/>
                  <a:pt x="7484227" y="627053"/>
                </a:cubicBezTo>
                <a:cubicBezTo>
                  <a:pt x="8153863" y="592417"/>
                  <a:pt x="8056881" y="296853"/>
                  <a:pt x="8454045" y="211417"/>
                </a:cubicBezTo>
                <a:cubicBezTo>
                  <a:pt x="8851209" y="125981"/>
                  <a:pt x="9622445" y="-155729"/>
                  <a:pt x="9867209" y="114435"/>
                </a:cubicBezTo>
                <a:cubicBezTo>
                  <a:pt x="10111973" y="384599"/>
                  <a:pt x="11430463" y="1534526"/>
                  <a:pt x="9922627" y="1832399"/>
                </a:cubicBezTo>
                <a:cubicBezTo>
                  <a:pt x="8414791" y="2130272"/>
                  <a:pt x="2344191" y="2139508"/>
                  <a:pt x="820191" y="1901672"/>
                </a:cubicBezTo>
                <a:cubicBezTo>
                  <a:pt x="-703809" y="1663836"/>
                  <a:pt x="261391" y="666308"/>
                  <a:pt x="806336" y="391526"/>
                </a:cubicBezTo>
                <a:close/>
              </a:path>
            </a:pathLst>
          </a:custGeom>
          <a:solidFill>
            <a:srgbClr val="1E3100">
              <a:alpha val="4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229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627981" y="3258344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2292" name="Freeform 19"/>
          <p:cNvSpPr>
            <a:spLocks/>
          </p:cNvSpPr>
          <p:nvPr/>
        </p:nvSpPr>
        <p:spPr bwMode="auto">
          <a:xfrm rot="5400000">
            <a:off x="1350169" y="-1883568"/>
            <a:ext cx="7053263" cy="9753600"/>
          </a:xfrm>
          <a:custGeom>
            <a:avLst/>
            <a:gdLst>
              <a:gd name="T0" fmla="*/ 0 w 1943049"/>
              <a:gd name="T1" fmla="*/ 0 h 1943049"/>
              <a:gd name="T2" fmla="*/ 92938760 w 1943049"/>
              <a:gd name="T3" fmla="*/ 245765768 h 1943049"/>
              <a:gd name="T4" fmla="*/ 0 w 1943049"/>
              <a:gd name="T5" fmla="*/ 245765768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33400" y="852607"/>
            <a:ext cx="73052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ghiêm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túc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70656" y="96007"/>
            <a:ext cx="70148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vi-VN" sz="2800" b="1" u="sng" dirty="0" smtClean="0">
                <a:solidFill>
                  <a:srgbClr val="339966"/>
                </a:solidFill>
              </a:rPr>
              <a:t>II. </a:t>
            </a:r>
            <a:r>
              <a:rPr lang="en-US" sz="2800" b="1" u="sng" dirty="0" smtClean="0">
                <a:solidFill>
                  <a:srgbClr val="339966"/>
                </a:solidFill>
              </a:rPr>
              <a:t>MỘT SỐ PHONG CÁCH THỜI </a:t>
            </a:r>
            <a:r>
              <a:rPr lang="en-US" sz="2800" b="1" u="sng" dirty="0" smtClean="0">
                <a:solidFill>
                  <a:srgbClr val="339966"/>
                </a:solidFill>
              </a:rPr>
              <a:t>TRANG</a:t>
            </a:r>
            <a:endParaRPr lang="en-US" sz="2800" b="1" u="sng" dirty="0" smtClean="0">
              <a:solidFill>
                <a:srgbClr val="339966"/>
              </a:solidFill>
            </a:endParaRPr>
          </a:p>
        </p:txBody>
      </p:sp>
      <p:pic>
        <p:nvPicPr>
          <p:cNvPr id="2050" name="Picture 2" descr="PHONG CÁCH THỜI TRANG CỔ ĐIỂN - ABM Gro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870740"/>
            <a:ext cx="6705600" cy="498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ật mí cách mix đồ theo phong cách vintage cho hội chị 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89" y="1883992"/>
            <a:ext cx="7118656" cy="466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hong cách vintage là gì? Gợi ý phối đồ vintage thời trang cho bạn gá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806714"/>
            <a:ext cx="8206141" cy="497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161707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637</TotalTime>
  <Words>360</Words>
  <Application>Microsoft Office PowerPoint</Application>
  <PresentationFormat>On-screen Show (4:3)</PresentationFormat>
  <Paragraphs>36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 Thế nào là mặc hợp thời trang? Phong cách thời trang là gì và có những phong cách thời trang nào thường thấy trong cuộc sống?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TẬP  THỰC HÀNH</dc:title>
  <dc:creator>mymy</dc:creator>
  <cp:lastModifiedBy>ADMIN</cp:lastModifiedBy>
  <cp:revision>72</cp:revision>
  <dcterms:created xsi:type="dcterms:W3CDTF">2013-08-28T08:21:51Z</dcterms:created>
  <dcterms:modified xsi:type="dcterms:W3CDTF">2023-02-05T03:39:30Z</dcterms:modified>
</cp:coreProperties>
</file>